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handoutMasters/handoutMaster1.xml" ContentType="application/vnd.openxmlformats-officedocument.presentationml.handoutMaster+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Default Extension="pdf" ContentType="application/pdf"/>
  <Default Extension="gif" ContentType="image/gif"/>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Default Extension="jpeg" ContentType="image/jpeg"/>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36576000" cy="27432000"/>
  <p:notesSz cx="6858000" cy="9144000"/>
  <p:defaultTextStyle>
    <a:defPPr>
      <a:defRPr lang="en-US"/>
    </a:defPPr>
    <a:lvl1pPr marL="0" algn="l" defTabSz="1828565" rtl="0" eaLnBrk="1" latinLnBrk="0" hangingPunct="1">
      <a:defRPr sz="7200" kern="1200">
        <a:solidFill>
          <a:schemeClr val="tx1"/>
        </a:solidFill>
        <a:latin typeface="+mn-lt"/>
        <a:ea typeface="+mn-ea"/>
        <a:cs typeface="+mn-cs"/>
      </a:defRPr>
    </a:lvl1pPr>
    <a:lvl2pPr marL="1828565" algn="l" defTabSz="1828565" rtl="0" eaLnBrk="1" latinLnBrk="0" hangingPunct="1">
      <a:defRPr sz="7200" kern="1200">
        <a:solidFill>
          <a:schemeClr val="tx1"/>
        </a:solidFill>
        <a:latin typeface="+mn-lt"/>
        <a:ea typeface="+mn-ea"/>
        <a:cs typeface="+mn-cs"/>
      </a:defRPr>
    </a:lvl2pPr>
    <a:lvl3pPr marL="3657130" algn="l" defTabSz="1828565" rtl="0" eaLnBrk="1" latinLnBrk="0" hangingPunct="1">
      <a:defRPr sz="7200" kern="1200">
        <a:solidFill>
          <a:schemeClr val="tx1"/>
        </a:solidFill>
        <a:latin typeface="+mn-lt"/>
        <a:ea typeface="+mn-ea"/>
        <a:cs typeface="+mn-cs"/>
      </a:defRPr>
    </a:lvl3pPr>
    <a:lvl4pPr marL="5485697" algn="l" defTabSz="1828565" rtl="0" eaLnBrk="1" latinLnBrk="0" hangingPunct="1">
      <a:defRPr sz="7200" kern="1200">
        <a:solidFill>
          <a:schemeClr val="tx1"/>
        </a:solidFill>
        <a:latin typeface="+mn-lt"/>
        <a:ea typeface="+mn-ea"/>
        <a:cs typeface="+mn-cs"/>
      </a:defRPr>
    </a:lvl4pPr>
    <a:lvl5pPr marL="7314262" algn="l" defTabSz="1828565" rtl="0" eaLnBrk="1" latinLnBrk="0" hangingPunct="1">
      <a:defRPr sz="7200" kern="1200">
        <a:solidFill>
          <a:schemeClr val="tx1"/>
        </a:solidFill>
        <a:latin typeface="+mn-lt"/>
        <a:ea typeface="+mn-ea"/>
        <a:cs typeface="+mn-cs"/>
      </a:defRPr>
    </a:lvl5pPr>
    <a:lvl6pPr marL="9142827" algn="l" defTabSz="1828565" rtl="0" eaLnBrk="1" latinLnBrk="0" hangingPunct="1">
      <a:defRPr sz="7200" kern="1200">
        <a:solidFill>
          <a:schemeClr val="tx1"/>
        </a:solidFill>
        <a:latin typeface="+mn-lt"/>
        <a:ea typeface="+mn-ea"/>
        <a:cs typeface="+mn-cs"/>
      </a:defRPr>
    </a:lvl6pPr>
    <a:lvl7pPr marL="10971392" algn="l" defTabSz="1828565" rtl="0" eaLnBrk="1" latinLnBrk="0" hangingPunct="1">
      <a:defRPr sz="7200" kern="1200">
        <a:solidFill>
          <a:schemeClr val="tx1"/>
        </a:solidFill>
        <a:latin typeface="+mn-lt"/>
        <a:ea typeface="+mn-ea"/>
        <a:cs typeface="+mn-cs"/>
      </a:defRPr>
    </a:lvl7pPr>
    <a:lvl8pPr marL="12799957" algn="l" defTabSz="1828565" rtl="0" eaLnBrk="1" latinLnBrk="0" hangingPunct="1">
      <a:defRPr sz="7200" kern="1200">
        <a:solidFill>
          <a:schemeClr val="tx1"/>
        </a:solidFill>
        <a:latin typeface="+mn-lt"/>
        <a:ea typeface="+mn-ea"/>
        <a:cs typeface="+mn-cs"/>
      </a:defRPr>
    </a:lvl8pPr>
    <a:lvl9pPr marL="14628523" algn="l" defTabSz="1828565" rtl="0" eaLnBrk="1" latinLnBrk="0" hangingPunct="1">
      <a:defRPr sz="7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FF"/>
    <a:srgbClr val="DFD8B3"/>
    <a:srgbClr val="052AE7"/>
    <a:srgbClr val="8AA0B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Objects="1">
      <p:cViewPr>
        <p:scale>
          <a:sx n="100" d="100"/>
          <a:sy n="100" d="100"/>
        </p:scale>
        <p:origin x="16192" y="11152"/>
      </p:cViewPr>
      <p:guideLst>
        <p:guide orient="horz" pos="8640"/>
        <p:guide pos="1152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883E71-3B20-D747-865A-1B936E150EC7}" type="datetimeFigureOut">
              <a:rPr lang="en-US" smtClean="0"/>
              <a:pPr/>
              <a:t>10/12/11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5F81E7-21DE-6B4D-A413-19AF7C8C43C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A576AA-581A-7F41-80C7-1602D8A98F49}" type="datetimeFigureOut">
              <a:rPr lang="en-US" smtClean="0"/>
              <a:pPr/>
              <a:t>10/12/11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5094AA-5F1C-214A-8F18-9C3E7C611E4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2"/>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565" indent="0" algn="ctr">
              <a:buNone/>
              <a:defRPr>
                <a:solidFill>
                  <a:schemeClr val="tx1">
                    <a:tint val="75000"/>
                  </a:schemeClr>
                </a:solidFill>
              </a:defRPr>
            </a:lvl2pPr>
            <a:lvl3pPr marL="3657130" indent="0" algn="ctr">
              <a:buNone/>
              <a:defRPr>
                <a:solidFill>
                  <a:schemeClr val="tx1">
                    <a:tint val="75000"/>
                  </a:schemeClr>
                </a:solidFill>
              </a:defRPr>
            </a:lvl3pPr>
            <a:lvl4pPr marL="5485697" indent="0" algn="ctr">
              <a:buNone/>
              <a:defRPr>
                <a:solidFill>
                  <a:schemeClr val="tx1">
                    <a:tint val="75000"/>
                  </a:schemeClr>
                </a:solidFill>
              </a:defRPr>
            </a:lvl4pPr>
            <a:lvl5pPr marL="7314262" indent="0" algn="ctr">
              <a:buNone/>
              <a:defRPr>
                <a:solidFill>
                  <a:schemeClr val="tx1">
                    <a:tint val="75000"/>
                  </a:schemeClr>
                </a:solidFill>
              </a:defRPr>
            </a:lvl5pPr>
            <a:lvl6pPr marL="9142827" indent="0" algn="ctr">
              <a:buNone/>
              <a:defRPr>
                <a:solidFill>
                  <a:schemeClr val="tx1">
                    <a:tint val="75000"/>
                  </a:schemeClr>
                </a:solidFill>
              </a:defRPr>
            </a:lvl6pPr>
            <a:lvl7pPr marL="10971392" indent="0" algn="ctr">
              <a:buNone/>
              <a:defRPr>
                <a:solidFill>
                  <a:schemeClr val="tx1">
                    <a:tint val="75000"/>
                  </a:schemeClr>
                </a:solidFill>
              </a:defRPr>
            </a:lvl7pPr>
            <a:lvl8pPr marL="12799957" indent="0" algn="ctr">
              <a:buNone/>
              <a:defRPr>
                <a:solidFill>
                  <a:schemeClr val="tx1">
                    <a:tint val="75000"/>
                  </a:schemeClr>
                </a:solidFill>
              </a:defRPr>
            </a:lvl8pPr>
            <a:lvl9pPr marL="1462852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9DA654-3219-D743-973A-794F50DF6374}" type="datetimeFigureOut">
              <a:rPr lang="en-US" smtClean="0"/>
              <a:pPr/>
              <a:t>10/12/11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DA654-3219-D743-973A-794F50DF6374}" type="datetimeFigureOut">
              <a:rPr lang="en-US" smtClean="0"/>
              <a:pPr/>
              <a:t>10/12/11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0" y="1098554"/>
            <a:ext cx="8229600" cy="23406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1098554"/>
            <a:ext cx="24079200" cy="23406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DA654-3219-D743-973A-794F50DF6374}" type="datetimeFigureOut">
              <a:rPr lang="en-US" smtClean="0"/>
              <a:pPr/>
              <a:t>10/12/11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DA654-3219-D743-973A-794F50DF6374}" type="datetimeFigureOut">
              <a:rPr lang="en-US" smtClean="0"/>
              <a:pPr/>
              <a:t>10/12/11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2"/>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565" indent="0">
              <a:buNone/>
              <a:defRPr sz="7200">
                <a:solidFill>
                  <a:schemeClr val="tx1">
                    <a:tint val="75000"/>
                  </a:schemeClr>
                </a:solidFill>
              </a:defRPr>
            </a:lvl2pPr>
            <a:lvl3pPr marL="3657130" indent="0">
              <a:buNone/>
              <a:defRPr sz="6400">
                <a:solidFill>
                  <a:schemeClr val="tx1">
                    <a:tint val="75000"/>
                  </a:schemeClr>
                </a:solidFill>
              </a:defRPr>
            </a:lvl3pPr>
            <a:lvl4pPr marL="5485697" indent="0">
              <a:buNone/>
              <a:defRPr sz="5600">
                <a:solidFill>
                  <a:schemeClr val="tx1">
                    <a:tint val="75000"/>
                  </a:schemeClr>
                </a:solidFill>
              </a:defRPr>
            </a:lvl4pPr>
            <a:lvl5pPr marL="7314262" indent="0">
              <a:buNone/>
              <a:defRPr sz="5600">
                <a:solidFill>
                  <a:schemeClr val="tx1">
                    <a:tint val="75000"/>
                  </a:schemeClr>
                </a:solidFill>
              </a:defRPr>
            </a:lvl5pPr>
            <a:lvl6pPr marL="9142827" indent="0">
              <a:buNone/>
              <a:defRPr sz="5600">
                <a:solidFill>
                  <a:schemeClr val="tx1">
                    <a:tint val="75000"/>
                  </a:schemeClr>
                </a:solidFill>
              </a:defRPr>
            </a:lvl6pPr>
            <a:lvl7pPr marL="10971392" indent="0">
              <a:buNone/>
              <a:defRPr sz="5600">
                <a:solidFill>
                  <a:schemeClr val="tx1">
                    <a:tint val="75000"/>
                  </a:schemeClr>
                </a:solidFill>
              </a:defRPr>
            </a:lvl7pPr>
            <a:lvl8pPr marL="12799957" indent="0">
              <a:buNone/>
              <a:defRPr sz="5600">
                <a:solidFill>
                  <a:schemeClr val="tx1">
                    <a:tint val="75000"/>
                  </a:schemeClr>
                </a:solidFill>
              </a:defRPr>
            </a:lvl8pPr>
            <a:lvl9pPr marL="14628523"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9DA654-3219-D743-973A-794F50DF6374}" type="datetimeFigureOut">
              <a:rPr lang="en-US" smtClean="0"/>
              <a:pPr/>
              <a:t>10/12/11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6400802"/>
            <a:ext cx="16154400" cy="181038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92800" y="6400802"/>
            <a:ext cx="16154400" cy="181038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9DA654-3219-D743-973A-794F50DF6374}" type="datetimeFigureOut">
              <a:rPr lang="en-US" smtClean="0"/>
              <a:pPr/>
              <a:t>10/12/11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565" indent="0">
              <a:buNone/>
              <a:defRPr sz="8000" b="1"/>
            </a:lvl2pPr>
            <a:lvl3pPr marL="3657130" indent="0">
              <a:buNone/>
              <a:defRPr sz="7200" b="1"/>
            </a:lvl3pPr>
            <a:lvl4pPr marL="5485697" indent="0">
              <a:buNone/>
              <a:defRPr sz="6400" b="1"/>
            </a:lvl4pPr>
            <a:lvl5pPr marL="7314262" indent="0">
              <a:buNone/>
              <a:defRPr sz="6400" b="1"/>
            </a:lvl5pPr>
            <a:lvl6pPr marL="9142827" indent="0">
              <a:buNone/>
              <a:defRPr sz="6400" b="1"/>
            </a:lvl6pPr>
            <a:lvl7pPr marL="10971392" indent="0">
              <a:buNone/>
              <a:defRPr sz="6400" b="1"/>
            </a:lvl7pPr>
            <a:lvl8pPr marL="12799957" indent="0">
              <a:buNone/>
              <a:defRPr sz="6400" b="1"/>
            </a:lvl8pPr>
            <a:lvl9pPr marL="14628523"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2" y="6140452"/>
            <a:ext cx="16167100" cy="2559048"/>
          </a:xfrm>
        </p:spPr>
        <p:txBody>
          <a:bodyPr anchor="b"/>
          <a:lstStyle>
            <a:lvl1pPr marL="0" indent="0">
              <a:buNone/>
              <a:defRPr sz="9600" b="1"/>
            </a:lvl1pPr>
            <a:lvl2pPr marL="1828565" indent="0">
              <a:buNone/>
              <a:defRPr sz="8000" b="1"/>
            </a:lvl2pPr>
            <a:lvl3pPr marL="3657130" indent="0">
              <a:buNone/>
              <a:defRPr sz="7200" b="1"/>
            </a:lvl3pPr>
            <a:lvl4pPr marL="5485697" indent="0">
              <a:buNone/>
              <a:defRPr sz="6400" b="1"/>
            </a:lvl4pPr>
            <a:lvl5pPr marL="7314262" indent="0">
              <a:buNone/>
              <a:defRPr sz="6400" b="1"/>
            </a:lvl5pPr>
            <a:lvl6pPr marL="9142827" indent="0">
              <a:buNone/>
              <a:defRPr sz="6400" b="1"/>
            </a:lvl6pPr>
            <a:lvl7pPr marL="10971392" indent="0">
              <a:buNone/>
              <a:defRPr sz="6400" b="1"/>
            </a:lvl7pPr>
            <a:lvl8pPr marL="12799957" indent="0">
              <a:buNone/>
              <a:defRPr sz="6400" b="1"/>
            </a:lvl8pPr>
            <a:lvl9pPr marL="14628523"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02"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9DA654-3219-D743-973A-794F50DF6374}" type="datetimeFigureOut">
              <a:rPr lang="en-US" smtClean="0"/>
              <a:pPr/>
              <a:t>10/12/11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9DA654-3219-D743-973A-794F50DF6374}" type="datetimeFigureOut">
              <a:rPr lang="en-US" smtClean="0"/>
              <a:pPr/>
              <a:t>10/12/11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DA654-3219-D743-973A-794F50DF6374}" type="datetimeFigureOut">
              <a:rPr lang="en-US" smtClean="0"/>
              <a:pPr/>
              <a:t>10/12/11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2"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02"/>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2" y="5740402"/>
            <a:ext cx="12033252" cy="18764252"/>
          </a:xfrm>
        </p:spPr>
        <p:txBody>
          <a:bodyPr/>
          <a:lstStyle>
            <a:lvl1pPr marL="0" indent="0">
              <a:buNone/>
              <a:defRPr sz="5600"/>
            </a:lvl1pPr>
            <a:lvl2pPr marL="1828565" indent="0">
              <a:buNone/>
              <a:defRPr sz="4800"/>
            </a:lvl2pPr>
            <a:lvl3pPr marL="3657130" indent="0">
              <a:buNone/>
              <a:defRPr sz="4000"/>
            </a:lvl3pPr>
            <a:lvl4pPr marL="5485697" indent="0">
              <a:buNone/>
              <a:defRPr sz="3600"/>
            </a:lvl4pPr>
            <a:lvl5pPr marL="7314262" indent="0">
              <a:buNone/>
              <a:defRPr sz="3600"/>
            </a:lvl5pPr>
            <a:lvl6pPr marL="9142827" indent="0">
              <a:buNone/>
              <a:defRPr sz="3600"/>
            </a:lvl6pPr>
            <a:lvl7pPr marL="10971392" indent="0">
              <a:buNone/>
              <a:defRPr sz="3600"/>
            </a:lvl7pPr>
            <a:lvl8pPr marL="12799957" indent="0">
              <a:buNone/>
              <a:defRPr sz="3600"/>
            </a:lvl8pPr>
            <a:lvl9pPr marL="14628523"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DA654-3219-D743-973A-794F50DF6374}" type="datetimeFigureOut">
              <a:rPr lang="en-US" smtClean="0"/>
              <a:pPr/>
              <a:t>10/12/11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565" indent="0">
              <a:buNone/>
              <a:defRPr sz="11200"/>
            </a:lvl2pPr>
            <a:lvl3pPr marL="3657130" indent="0">
              <a:buNone/>
              <a:defRPr sz="9600"/>
            </a:lvl3pPr>
            <a:lvl4pPr marL="5485697" indent="0">
              <a:buNone/>
              <a:defRPr sz="8000"/>
            </a:lvl4pPr>
            <a:lvl5pPr marL="7314262" indent="0">
              <a:buNone/>
              <a:defRPr sz="8000"/>
            </a:lvl5pPr>
            <a:lvl6pPr marL="9142827" indent="0">
              <a:buNone/>
              <a:defRPr sz="8000"/>
            </a:lvl6pPr>
            <a:lvl7pPr marL="10971392" indent="0">
              <a:buNone/>
              <a:defRPr sz="8000"/>
            </a:lvl7pPr>
            <a:lvl8pPr marL="12799957" indent="0">
              <a:buNone/>
              <a:defRPr sz="8000"/>
            </a:lvl8pPr>
            <a:lvl9pPr marL="14628523"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565" indent="0">
              <a:buNone/>
              <a:defRPr sz="4800"/>
            </a:lvl2pPr>
            <a:lvl3pPr marL="3657130" indent="0">
              <a:buNone/>
              <a:defRPr sz="4000"/>
            </a:lvl3pPr>
            <a:lvl4pPr marL="5485697" indent="0">
              <a:buNone/>
              <a:defRPr sz="3600"/>
            </a:lvl4pPr>
            <a:lvl5pPr marL="7314262" indent="0">
              <a:buNone/>
              <a:defRPr sz="3600"/>
            </a:lvl5pPr>
            <a:lvl6pPr marL="9142827" indent="0">
              <a:buNone/>
              <a:defRPr sz="3600"/>
            </a:lvl6pPr>
            <a:lvl7pPr marL="10971392" indent="0">
              <a:buNone/>
              <a:defRPr sz="3600"/>
            </a:lvl7pPr>
            <a:lvl8pPr marL="12799957" indent="0">
              <a:buNone/>
              <a:defRPr sz="3600"/>
            </a:lvl8pPr>
            <a:lvl9pPr marL="14628523"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DA654-3219-D743-973A-794F50DF6374}" type="datetimeFigureOut">
              <a:rPr lang="en-US" smtClean="0"/>
              <a:pPr/>
              <a:t>10/12/11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13" tIns="182857" rIns="365713" bIns="18285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02"/>
            <a:ext cx="32918400" cy="18103852"/>
          </a:xfrm>
          <a:prstGeom prst="rect">
            <a:avLst/>
          </a:prstGeom>
        </p:spPr>
        <p:txBody>
          <a:bodyPr vert="horz" lIns="365713" tIns="182857" rIns="365713" bIns="18285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02"/>
            <a:ext cx="8534400" cy="1460500"/>
          </a:xfrm>
          <a:prstGeom prst="rect">
            <a:avLst/>
          </a:prstGeom>
        </p:spPr>
        <p:txBody>
          <a:bodyPr vert="horz" lIns="365713" tIns="182857" rIns="365713" bIns="182857" rtlCol="0" anchor="ctr"/>
          <a:lstStyle>
            <a:lvl1pPr algn="l">
              <a:defRPr sz="4800">
                <a:solidFill>
                  <a:schemeClr val="tx1">
                    <a:tint val="75000"/>
                  </a:schemeClr>
                </a:solidFill>
              </a:defRPr>
            </a:lvl1pPr>
          </a:lstStyle>
          <a:p>
            <a:fld id="{699DA654-3219-D743-973A-794F50DF6374}" type="datetimeFigureOut">
              <a:rPr lang="en-US" smtClean="0"/>
              <a:pPr/>
              <a:t>10/12/11</a:t>
            </a:fld>
            <a:endParaRPr lang="en-US"/>
          </a:p>
        </p:txBody>
      </p:sp>
      <p:sp>
        <p:nvSpPr>
          <p:cNvPr id="5" name="Footer Placeholder 4"/>
          <p:cNvSpPr>
            <a:spLocks noGrp="1"/>
          </p:cNvSpPr>
          <p:nvPr>
            <p:ph type="ftr" sz="quarter" idx="3"/>
          </p:nvPr>
        </p:nvSpPr>
        <p:spPr>
          <a:xfrm>
            <a:off x="12496800" y="25425402"/>
            <a:ext cx="11582400" cy="1460500"/>
          </a:xfrm>
          <a:prstGeom prst="rect">
            <a:avLst/>
          </a:prstGeom>
        </p:spPr>
        <p:txBody>
          <a:bodyPr vert="horz" lIns="365713" tIns="182857" rIns="365713" bIns="182857"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0" y="25425402"/>
            <a:ext cx="8534400" cy="1460500"/>
          </a:xfrm>
          <a:prstGeom prst="rect">
            <a:avLst/>
          </a:prstGeom>
        </p:spPr>
        <p:txBody>
          <a:bodyPr vert="horz" lIns="365713" tIns="182857" rIns="365713" bIns="182857" rtlCol="0" anchor="ctr"/>
          <a:lstStyle>
            <a:lvl1pPr algn="r">
              <a:defRPr sz="4800">
                <a:solidFill>
                  <a:schemeClr val="tx1">
                    <a:tint val="75000"/>
                  </a:schemeClr>
                </a:solidFill>
              </a:defRPr>
            </a:lvl1pPr>
          </a:lstStyle>
          <a:p>
            <a:fld id="{872382E8-455F-7344-8EAD-013E37446CB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28565" rtl="0" eaLnBrk="1" latinLnBrk="0" hangingPunct="1">
        <a:spcBef>
          <a:spcPct val="0"/>
        </a:spcBef>
        <a:buNone/>
        <a:defRPr sz="17600" kern="1200">
          <a:solidFill>
            <a:schemeClr val="tx1"/>
          </a:solidFill>
          <a:latin typeface="+mj-lt"/>
          <a:ea typeface="+mj-ea"/>
          <a:cs typeface="+mj-cs"/>
        </a:defRPr>
      </a:lvl1pPr>
    </p:titleStyle>
    <p:bodyStyle>
      <a:lvl1pPr marL="1371424" indent="-1371424" algn="l" defTabSz="1828565" rtl="0" eaLnBrk="1" latinLnBrk="0" hangingPunct="1">
        <a:spcBef>
          <a:spcPct val="20000"/>
        </a:spcBef>
        <a:buFont typeface="Arial"/>
        <a:buChar char="•"/>
        <a:defRPr sz="12800" kern="1200">
          <a:solidFill>
            <a:schemeClr val="tx1"/>
          </a:solidFill>
          <a:latin typeface="+mn-lt"/>
          <a:ea typeface="+mn-ea"/>
          <a:cs typeface="+mn-cs"/>
        </a:defRPr>
      </a:lvl1pPr>
      <a:lvl2pPr marL="2971419" indent="-1142853" algn="l" defTabSz="1828565" rtl="0" eaLnBrk="1" latinLnBrk="0" hangingPunct="1">
        <a:spcBef>
          <a:spcPct val="20000"/>
        </a:spcBef>
        <a:buFont typeface="Arial"/>
        <a:buChar char="–"/>
        <a:defRPr sz="11200" kern="1200">
          <a:solidFill>
            <a:schemeClr val="tx1"/>
          </a:solidFill>
          <a:latin typeface="+mn-lt"/>
          <a:ea typeface="+mn-ea"/>
          <a:cs typeface="+mn-cs"/>
        </a:defRPr>
      </a:lvl2pPr>
      <a:lvl3pPr marL="4571414" indent="-914283" algn="l" defTabSz="1828565" rtl="0" eaLnBrk="1" latinLnBrk="0" hangingPunct="1">
        <a:spcBef>
          <a:spcPct val="20000"/>
        </a:spcBef>
        <a:buFont typeface="Arial"/>
        <a:buChar char="•"/>
        <a:defRPr sz="9600" kern="1200">
          <a:solidFill>
            <a:schemeClr val="tx1"/>
          </a:solidFill>
          <a:latin typeface="+mn-lt"/>
          <a:ea typeface="+mn-ea"/>
          <a:cs typeface="+mn-cs"/>
        </a:defRPr>
      </a:lvl3pPr>
      <a:lvl4pPr marL="6399979" indent="-914283" algn="l" defTabSz="1828565" rtl="0" eaLnBrk="1" latinLnBrk="0" hangingPunct="1">
        <a:spcBef>
          <a:spcPct val="20000"/>
        </a:spcBef>
        <a:buFont typeface="Arial"/>
        <a:buChar char="–"/>
        <a:defRPr sz="8000" kern="1200">
          <a:solidFill>
            <a:schemeClr val="tx1"/>
          </a:solidFill>
          <a:latin typeface="+mn-lt"/>
          <a:ea typeface="+mn-ea"/>
          <a:cs typeface="+mn-cs"/>
        </a:defRPr>
      </a:lvl4pPr>
      <a:lvl5pPr marL="8228544" indent="-914283" algn="l" defTabSz="1828565" rtl="0" eaLnBrk="1" latinLnBrk="0" hangingPunct="1">
        <a:spcBef>
          <a:spcPct val="20000"/>
        </a:spcBef>
        <a:buFont typeface="Arial"/>
        <a:buChar char="»"/>
        <a:defRPr sz="8000" kern="1200">
          <a:solidFill>
            <a:schemeClr val="tx1"/>
          </a:solidFill>
          <a:latin typeface="+mn-lt"/>
          <a:ea typeface="+mn-ea"/>
          <a:cs typeface="+mn-cs"/>
        </a:defRPr>
      </a:lvl5pPr>
      <a:lvl6pPr marL="10057110" indent="-914283" algn="l" defTabSz="1828565" rtl="0" eaLnBrk="1" latinLnBrk="0" hangingPunct="1">
        <a:spcBef>
          <a:spcPct val="20000"/>
        </a:spcBef>
        <a:buFont typeface="Arial"/>
        <a:buChar char="•"/>
        <a:defRPr sz="8000" kern="1200">
          <a:solidFill>
            <a:schemeClr val="tx1"/>
          </a:solidFill>
          <a:latin typeface="+mn-lt"/>
          <a:ea typeface="+mn-ea"/>
          <a:cs typeface="+mn-cs"/>
        </a:defRPr>
      </a:lvl6pPr>
      <a:lvl7pPr marL="11885675" indent="-914283" algn="l" defTabSz="1828565" rtl="0" eaLnBrk="1" latinLnBrk="0" hangingPunct="1">
        <a:spcBef>
          <a:spcPct val="20000"/>
        </a:spcBef>
        <a:buFont typeface="Arial"/>
        <a:buChar char="•"/>
        <a:defRPr sz="8000" kern="1200">
          <a:solidFill>
            <a:schemeClr val="tx1"/>
          </a:solidFill>
          <a:latin typeface="+mn-lt"/>
          <a:ea typeface="+mn-ea"/>
          <a:cs typeface="+mn-cs"/>
        </a:defRPr>
      </a:lvl7pPr>
      <a:lvl8pPr marL="13714241" indent="-914283" algn="l" defTabSz="1828565" rtl="0" eaLnBrk="1" latinLnBrk="0" hangingPunct="1">
        <a:spcBef>
          <a:spcPct val="20000"/>
        </a:spcBef>
        <a:buFont typeface="Arial"/>
        <a:buChar char="•"/>
        <a:defRPr sz="8000" kern="1200">
          <a:solidFill>
            <a:schemeClr val="tx1"/>
          </a:solidFill>
          <a:latin typeface="+mn-lt"/>
          <a:ea typeface="+mn-ea"/>
          <a:cs typeface="+mn-cs"/>
        </a:defRPr>
      </a:lvl8pPr>
      <a:lvl9pPr marL="15542806" indent="-914283" algn="l" defTabSz="1828565" rtl="0" eaLnBrk="1" latinLnBrk="0" hangingPunct="1">
        <a:spcBef>
          <a:spcPct val="20000"/>
        </a:spcBef>
        <a:buFont typeface="Arial"/>
        <a:buChar char="•"/>
        <a:defRPr sz="8000" kern="1200">
          <a:solidFill>
            <a:schemeClr val="tx1"/>
          </a:solidFill>
          <a:latin typeface="+mn-lt"/>
          <a:ea typeface="+mn-ea"/>
          <a:cs typeface="+mn-cs"/>
        </a:defRPr>
      </a:lvl9pPr>
    </p:bodyStyle>
    <p:otherStyle>
      <a:defPPr>
        <a:defRPr lang="en-US"/>
      </a:defPPr>
      <a:lvl1pPr marL="0" algn="l" defTabSz="1828565" rtl="0" eaLnBrk="1" latinLnBrk="0" hangingPunct="1">
        <a:defRPr sz="7200" kern="1200">
          <a:solidFill>
            <a:schemeClr val="tx1"/>
          </a:solidFill>
          <a:latin typeface="+mn-lt"/>
          <a:ea typeface="+mn-ea"/>
          <a:cs typeface="+mn-cs"/>
        </a:defRPr>
      </a:lvl1pPr>
      <a:lvl2pPr marL="1828565" algn="l" defTabSz="1828565" rtl="0" eaLnBrk="1" latinLnBrk="0" hangingPunct="1">
        <a:defRPr sz="7200" kern="1200">
          <a:solidFill>
            <a:schemeClr val="tx1"/>
          </a:solidFill>
          <a:latin typeface="+mn-lt"/>
          <a:ea typeface="+mn-ea"/>
          <a:cs typeface="+mn-cs"/>
        </a:defRPr>
      </a:lvl2pPr>
      <a:lvl3pPr marL="3657130" algn="l" defTabSz="1828565" rtl="0" eaLnBrk="1" latinLnBrk="0" hangingPunct="1">
        <a:defRPr sz="7200" kern="1200">
          <a:solidFill>
            <a:schemeClr val="tx1"/>
          </a:solidFill>
          <a:latin typeface="+mn-lt"/>
          <a:ea typeface="+mn-ea"/>
          <a:cs typeface="+mn-cs"/>
        </a:defRPr>
      </a:lvl3pPr>
      <a:lvl4pPr marL="5485697" algn="l" defTabSz="1828565" rtl="0" eaLnBrk="1" latinLnBrk="0" hangingPunct="1">
        <a:defRPr sz="7200" kern="1200">
          <a:solidFill>
            <a:schemeClr val="tx1"/>
          </a:solidFill>
          <a:latin typeface="+mn-lt"/>
          <a:ea typeface="+mn-ea"/>
          <a:cs typeface="+mn-cs"/>
        </a:defRPr>
      </a:lvl4pPr>
      <a:lvl5pPr marL="7314262" algn="l" defTabSz="1828565" rtl="0" eaLnBrk="1" latinLnBrk="0" hangingPunct="1">
        <a:defRPr sz="7200" kern="1200">
          <a:solidFill>
            <a:schemeClr val="tx1"/>
          </a:solidFill>
          <a:latin typeface="+mn-lt"/>
          <a:ea typeface="+mn-ea"/>
          <a:cs typeface="+mn-cs"/>
        </a:defRPr>
      </a:lvl5pPr>
      <a:lvl6pPr marL="9142827" algn="l" defTabSz="1828565" rtl="0" eaLnBrk="1" latinLnBrk="0" hangingPunct="1">
        <a:defRPr sz="7200" kern="1200">
          <a:solidFill>
            <a:schemeClr val="tx1"/>
          </a:solidFill>
          <a:latin typeface="+mn-lt"/>
          <a:ea typeface="+mn-ea"/>
          <a:cs typeface="+mn-cs"/>
        </a:defRPr>
      </a:lvl6pPr>
      <a:lvl7pPr marL="10971392" algn="l" defTabSz="1828565" rtl="0" eaLnBrk="1" latinLnBrk="0" hangingPunct="1">
        <a:defRPr sz="7200" kern="1200">
          <a:solidFill>
            <a:schemeClr val="tx1"/>
          </a:solidFill>
          <a:latin typeface="+mn-lt"/>
          <a:ea typeface="+mn-ea"/>
          <a:cs typeface="+mn-cs"/>
        </a:defRPr>
      </a:lvl7pPr>
      <a:lvl8pPr marL="12799957" algn="l" defTabSz="1828565" rtl="0" eaLnBrk="1" latinLnBrk="0" hangingPunct="1">
        <a:defRPr sz="7200" kern="1200">
          <a:solidFill>
            <a:schemeClr val="tx1"/>
          </a:solidFill>
          <a:latin typeface="+mn-lt"/>
          <a:ea typeface="+mn-ea"/>
          <a:cs typeface="+mn-cs"/>
        </a:defRPr>
      </a:lvl8pPr>
      <a:lvl9pPr marL="14628523" algn="l" defTabSz="1828565"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8.jpeg"/><Relationship Id="rId21" Type="http://schemas.openxmlformats.org/officeDocument/2006/relationships/image" Target="../media/image9.jpeg"/><Relationship Id="rId22" Type="http://schemas.openxmlformats.org/officeDocument/2006/relationships/image" Target="../media/image10.jpeg"/><Relationship Id="rId23" Type="http://schemas.openxmlformats.org/officeDocument/2006/relationships/image" Target="../media/image11.jpeg"/><Relationship Id="rId24" Type="http://schemas.openxmlformats.org/officeDocument/2006/relationships/image" Target="../media/image12.jpeg"/><Relationship Id="rId25" Type="http://schemas.openxmlformats.org/officeDocument/2006/relationships/image" Target="../media/image13.jpeg"/><Relationship Id="rId26" Type="http://schemas.openxmlformats.org/officeDocument/2006/relationships/image" Target="../media/image14.jpeg"/><Relationship Id="rId27" Type="http://schemas.openxmlformats.org/officeDocument/2006/relationships/image" Target="../media/image15.jpeg"/><Relationship Id="rId28" Type="http://schemas.openxmlformats.org/officeDocument/2006/relationships/image" Target="../media/image16.png"/><Relationship Id="rId29" Type="http://schemas.openxmlformats.org/officeDocument/2006/relationships/image" Target="../media/image17.jpeg"/><Relationship Id="rId30" Type="http://schemas.openxmlformats.org/officeDocument/2006/relationships/image" Target="../media/image18.gif"/><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gif"/><Relationship Id="rId19" Type="http://schemas.openxmlformats.org/officeDocument/2006/relationships/image" Target="../media/image9.pn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png"/><Relationship Id="rId8" Type="http://schemas.openxmlformats.org/officeDocument/2006/relationships/image" Target="../media/image7.pd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58000"/>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27175520"/>
            <a:ext cx="4211961" cy="264452"/>
          </a:xfrm>
          <a:prstGeom prst="rect">
            <a:avLst/>
          </a:prstGeom>
          <a:noFill/>
        </p:spPr>
        <p:txBody>
          <a:bodyPr wrap="none" lIns="79013" tIns="39507" rIns="79013" bIns="39507" rtlCol="0">
            <a:spAutoFit/>
          </a:bodyPr>
          <a:lstStyle/>
          <a:p>
            <a:r>
              <a:rPr lang="en-US" sz="1200" dirty="0" smtClean="0">
                <a:solidFill>
                  <a:schemeClr val="bg1"/>
                </a:solidFill>
              </a:rPr>
              <a:t>Background: simulation of merging black holes by Werner Berger</a:t>
            </a:r>
            <a:endParaRPr lang="en-US" sz="1200" dirty="0">
              <a:solidFill>
                <a:schemeClr val="bg1"/>
              </a:solidFill>
            </a:endParaRPr>
          </a:p>
        </p:txBody>
      </p:sp>
      <p:sp>
        <p:nvSpPr>
          <p:cNvPr id="5" name="TextBox 4"/>
          <p:cNvSpPr txBox="1"/>
          <p:nvPr/>
        </p:nvSpPr>
        <p:spPr>
          <a:xfrm>
            <a:off x="11582400" y="0"/>
            <a:ext cx="12976993" cy="2311166"/>
          </a:xfrm>
          <a:prstGeom prst="rect">
            <a:avLst/>
          </a:prstGeom>
          <a:noFill/>
        </p:spPr>
        <p:txBody>
          <a:bodyPr wrap="none" lIns="79013" tIns="39507" rIns="79013" bIns="39507" rtlCol="0" anchor="t">
            <a:spAutoFit/>
          </a:bodyPr>
          <a:lstStyle/>
          <a:p>
            <a:pPr algn="ctr"/>
            <a:r>
              <a:rPr lang="en-US" sz="8300" dirty="0" smtClean="0">
                <a:solidFill>
                  <a:schemeClr val="accent1">
                    <a:lumMod val="20000"/>
                    <a:lumOff val="80000"/>
                  </a:schemeClr>
                </a:solidFill>
              </a:rPr>
              <a:t>Gravitational Waves and LIGO</a:t>
            </a:r>
          </a:p>
          <a:p>
            <a:pPr algn="ctr"/>
            <a:r>
              <a:rPr lang="en-US" sz="6200" dirty="0" smtClean="0">
                <a:solidFill>
                  <a:schemeClr val="accent1">
                    <a:lumMod val="20000"/>
                    <a:lumOff val="80000"/>
                  </a:schemeClr>
                </a:solidFill>
                <a:latin typeface="+mj-lt"/>
              </a:rPr>
              <a:t>Tiffany Summerscales, Dept. of Physics</a:t>
            </a:r>
            <a:endParaRPr lang="en-US" sz="6200" dirty="0">
              <a:solidFill>
                <a:schemeClr val="accent1">
                  <a:lumMod val="20000"/>
                  <a:lumOff val="80000"/>
                </a:schemeClr>
              </a:solidFill>
              <a:latin typeface="+mj-lt"/>
            </a:endParaRPr>
          </a:p>
        </p:txBody>
      </p:sp>
      <p:pic>
        <p:nvPicPr>
          <p:cNvPr id="7" name="Picture 6"/>
          <p:cNvPicPr>
            <a:picLocks noChangeAspect="1"/>
          </p:cNvPicPr>
          <p:nvPr/>
        </p:nvPicPr>
        <p:blipFill>
          <a:blip r:embed="rId3"/>
          <a:stretch>
            <a:fillRect/>
          </a:stretch>
        </p:blipFill>
        <p:spPr>
          <a:xfrm>
            <a:off x="33674316" y="0"/>
            <a:ext cx="2901684" cy="1968500"/>
          </a:xfrm>
          <a:prstGeom prst="rect">
            <a:avLst/>
          </a:prstGeom>
        </p:spPr>
      </p:pic>
      <p:sp>
        <p:nvSpPr>
          <p:cNvPr id="8" name="Alternate Process 7"/>
          <p:cNvSpPr/>
          <p:nvPr/>
        </p:nvSpPr>
        <p:spPr>
          <a:xfrm>
            <a:off x="812800" y="2794000"/>
            <a:ext cx="15443200" cy="7556500"/>
          </a:xfrm>
          <a:prstGeom prst="flowChartAlternateProcess">
            <a:avLst/>
          </a:prstGeom>
          <a:gradFill flip="none" rotWithShape="1">
            <a:gsLst>
              <a:gs pos="0">
                <a:schemeClr val="accent1">
                  <a:tint val="50000"/>
                  <a:satMod val="300000"/>
                  <a:alpha val="53000"/>
                </a:schemeClr>
              </a:gs>
              <a:gs pos="35000">
                <a:schemeClr val="accent1">
                  <a:tint val="37000"/>
                  <a:satMod val="300000"/>
                  <a:alpha val="53000"/>
                </a:schemeClr>
              </a:gs>
              <a:gs pos="100000">
                <a:schemeClr val="accent1">
                  <a:tint val="15000"/>
                  <a:satMod val="350000"/>
                  <a:alpha val="53000"/>
                </a:schemeClr>
              </a:gs>
            </a:gsLst>
            <a:lin ang="16200000" scaled="1"/>
            <a:tileRect/>
          </a:gradFill>
          <a:ln w="12700" cap="flat" cmpd="sng" algn="ctr">
            <a:solidFill>
              <a:srgbClr val="DCE6F2"/>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9013" tIns="39507" rIns="79013" bIns="39507" numCol="2" rtlCol="0" anchor="t"/>
          <a:lstStyle/>
          <a:p>
            <a:r>
              <a:rPr lang="en-US" sz="2800" dirty="0" smtClean="0"/>
              <a:t>What are gravitational waves?</a:t>
            </a:r>
          </a:p>
          <a:p>
            <a:endParaRPr lang="en-US" sz="1700" dirty="0" smtClean="0"/>
          </a:p>
          <a:p>
            <a:r>
              <a:rPr lang="en-US" sz="1700" dirty="0" smtClean="0"/>
              <a:t>Einstein’s theory of General Relativity predicts that mass curves the fabric of </a:t>
            </a:r>
            <a:r>
              <a:rPr lang="en-US" sz="1700" dirty="0" err="1" smtClean="0"/>
              <a:t>spacetime</a:t>
            </a:r>
            <a:r>
              <a:rPr lang="en-US" sz="1700" dirty="0" smtClean="0"/>
              <a:t>.  John Wheeler summarized this prediction in the statement, “Mass tells </a:t>
            </a:r>
            <a:r>
              <a:rPr lang="en-US" sz="1700" dirty="0" err="1" smtClean="0"/>
              <a:t>spacetime</a:t>
            </a:r>
            <a:r>
              <a:rPr lang="en-US" sz="1700" dirty="0" smtClean="0"/>
              <a:t> how to curve and </a:t>
            </a:r>
            <a:r>
              <a:rPr lang="en-US" sz="1700" dirty="0" err="1" smtClean="0"/>
              <a:t>spacetime</a:t>
            </a:r>
            <a:r>
              <a:rPr lang="en-US" sz="1700" dirty="0" smtClean="0"/>
              <a:t> tells matter how to move.”  If you imagine </a:t>
            </a:r>
            <a:r>
              <a:rPr lang="en-US" sz="1700" dirty="0" err="1" smtClean="0"/>
              <a:t>spacetime</a:t>
            </a:r>
            <a:r>
              <a:rPr lang="en-US" sz="1700" dirty="0" smtClean="0"/>
              <a:t> as a rubber sheet, a heavy mass placed on the sheet will cause it to stretch and curve in much the same way as </a:t>
            </a:r>
            <a:r>
              <a:rPr lang="en-US" sz="1700" dirty="0" err="1" smtClean="0"/>
              <a:t>spacetime</a:t>
            </a:r>
            <a:r>
              <a:rPr lang="en-US" sz="1700" dirty="0" smtClean="0"/>
              <a:t>.  Now imagine that the mass causing the curvature is suddenly changed.  (Maybe it is removed or splits in two pieces that move away from each other)  The change in the mass will cause a change in the curvature.  BUT!  Einstein’s theory also says that nothing can travel faster than the speed of light, so this change must propagate outwards like the ripples on a pond.  It is these ripples that we call gravitational waves.</a:t>
            </a:r>
          </a:p>
          <a:p>
            <a:r>
              <a:rPr lang="en-US" sz="1700" dirty="0" smtClean="0"/>
              <a:t>Gravitational waves are ripples in the fabric of </a:t>
            </a:r>
            <a:r>
              <a:rPr lang="en-US" sz="1700" dirty="0" err="1" smtClean="0"/>
              <a:t>spacetime</a:t>
            </a:r>
            <a:r>
              <a:rPr lang="en-US" sz="1700" dirty="0" smtClean="0"/>
              <a:t> itself, therefore they stretch and squeeze the space they pass through, changing the distance between objects.  The strength of a gravitational wave is measured in strain (</a:t>
            </a:r>
            <a:r>
              <a:rPr lang="en-US" sz="1700" i="1" dirty="0" err="1" smtClean="0"/>
              <a:t>h</a:t>
            </a:r>
            <a:r>
              <a:rPr lang="en-US" sz="1700" dirty="0" smtClean="0"/>
              <a:t>) which is proportional to the change in the distance between two objects (Δ</a:t>
            </a:r>
            <a:r>
              <a:rPr lang="en-US" sz="1700" i="1" dirty="0" smtClean="0"/>
              <a:t>L</a:t>
            </a:r>
            <a:r>
              <a:rPr lang="en-US" sz="1700" dirty="0" smtClean="0"/>
              <a:t>) divided by the length (</a:t>
            </a:r>
            <a:r>
              <a:rPr lang="en-US" sz="1700" i="1" dirty="0" smtClean="0"/>
              <a:t>L</a:t>
            </a:r>
            <a:r>
              <a:rPr lang="en-US" sz="1700" dirty="0" smtClean="0"/>
              <a:t>) or  </a:t>
            </a:r>
            <a:r>
              <a:rPr lang="en-US" sz="1700" i="1" dirty="0" err="1" smtClean="0"/>
              <a:t>h</a:t>
            </a:r>
            <a:r>
              <a:rPr lang="en-US" sz="1700" i="1" dirty="0" smtClean="0"/>
              <a:t> = ΔL/L. </a:t>
            </a:r>
            <a:r>
              <a:rPr lang="en-US" sz="1700" dirty="0" smtClean="0"/>
              <a:t>Why don’t we notice these ripples in everyday life?  Gravitational waves are extremely weak.  Only the most cataclysmic events in the universe, involving the most massive objects, are capable of producing measureable gravitational waves.  However, even these strongest gravitational waves are likely have only strains of about 10</a:t>
            </a:r>
            <a:r>
              <a:rPr lang="en-US" sz="1700" baseline="30000" dirty="0" smtClean="0"/>
              <a:t>-21</a:t>
            </a:r>
            <a:r>
              <a:rPr lang="en-US" sz="1700" dirty="0" smtClean="0"/>
              <a:t> by the time they reach Earth.  That means that if you looked for changes in the distance between two objects separated by a distance equal to the diameter of the earth, the change in distance that you would have to measure would be far less than the diameter of a proton.	</a:t>
            </a:r>
            <a:endParaRPr lang="en-US" sz="2800" dirty="0" smtClean="0"/>
          </a:p>
        </p:txBody>
      </p:sp>
      <p:sp>
        <p:nvSpPr>
          <p:cNvPr id="9" name="Alternate Process 8"/>
          <p:cNvSpPr/>
          <p:nvPr/>
        </p:nvSpPr>
        <p:spPr>
          <a:xfrm>
            <a:off x="17001067" y="2794000"/>
            <a:ext cx="18829867" cy="7556500"/>
          </a:xfrm>
          <a:prstGeom prst="flowChartAlternateProcess">
            <a:avLst/>
          </a:prstGeom>
          <a:gradFill flip="none" rotWithShape="1">
            <a:gsLst>
              <a:gs pos="0">
                <a:schemeClr val="accent1">
                  <a:tint val="50000"/>
                  <a:satMod val="300000"/>
                  <a:alpha val="53000"/>
                </a:schemeClr>
              </a:gs>
              <a:gs pos="35000">
                <a:schemeClr val="accent1">
                  <a:tint val="37000"/>
                  <a:satMod val="300000"/>
                  <a:alpha val="53000"/>
                </a:schemeClr>
              </a:gs>
              <a:gs pos="100000">
                <a:schemeClr val="accent1">
                  <a:tint val="15000"/>
                  <a:satMod val="350000"/>
                  <a:alpha val="53000"/>
                </a:schemeClr>
              </a:gs>
            </a:gsLst>
            <a:lin ang="16200000" scaled="1"/>
            <a:tileRect/>
          </a:gradFill>
          <a:ln w="12700" cap="flat" cmpd="sng" algn="ctr">
            <a:solidFill>
              <a:schemeClr val="accent1">
                <a:lumMod val="20000"/>
                <a:lumOff val="80000"/>
              </a:schemeClr>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9013" tIns="39507" rIns="79013" bIns="39507" numCol="3" rtlCol="0" anchor="t"/>
          <a:lstStyle/>
          <a:p>
            <a:r>
              <a:rPr lang="en-US" sz="2800" dirty="0" smtClean="0"/>
              <a:t>What produces gravitational waves? </a:t>
            </a:r>
            <a:endParaRPr lang="en-US" sz="1700" dirty="0" smtClean="0"/>
          </a:p>
          <a:p>
            <a:endParaRPr lang="en-US" sz="1700" dirty="0" smtClean="0"/>
          </a:p>
          <a:p>
            <a:r>
              <a:rPr lang="en-US" sz="1700" dirty="0" smtClean="0"/>
              <a:t>The gravitational waves that we hope to measure are produced by the most massive objects involved in the most cataclysmic events in the universe.  Not only are these events dramatic, but they are mysterious as well.  Gravitational waves will carry important information about the objects that produce them and will allow us to look at the universe in a completely new way. </a:t>
            </a:r>
            <a:endParaRPr lang="en-US" sz="2800" dirty="0" smtClean="0"/>
          </a:p>
        </p:txBody>
      </p:sp>
      <p:sp>
        <p:nvSpPr>
          <p:cNvPr id="10" name="Alternate Process 9"/>
          <p:cNvSpPr/>
          <p:nvPr/>
        </p:nvSpPr>
        <p:spPr>
          <a:xfrm>
            <a:off x="812801" y="10795000"/>
            <a:ext cx="20294600" cy="7950200"/>
          </a:xfrm>
          <a:prstGeom prst="flowChartAlternateProcess">
            <a:avLst/>
          </a:prstGeom>
          <a:gradFill flip="none" rotWithShape="1">
            <a:gsLst>
              <a:gs pos="0">
                <a:schemeClr val="accent1">
                  <a:tint val="50000"/>
                  <a:satMod val="300000"/>
                  <a:alpha val="53000"/>
                </a:schemeClr>
              </a:gs>
              <a:gs pos="35000">
                <a:schemeClr val="accent1">
                  <a:tint val="37000"/>
                  <a:satMod val="300000"/>
                  <a:alpha val="53000"/>
                </a:schemeClr>
              </a:gs>
              <a:gs pos="100000">
                <a:schemeClr val="accent1">
                  <a:tint val="15000"/>
                  <a:satMod val="350000"/>
                  <a:alpha val="53000"/>
                </a:schemeClr>
              </a:gs>
            </a:gsLst>
            <a:lin ang="16200000" scaled="1"/>
            <a:tileRect/>
          </a:gradFill>
          <a:ln w="12700" cap="flat" cmpd="sng" algn="ctr">
            <a:solidFill>
              <a:srgbClr val="DCE6F2"/>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9013" tIns="39507" rIns="79013" bIns="39507" numCol="1" rtlCol="0" anchor="t"/>
          <a:lstStyle/>
          <a:p>
            <a:r>
              <a:rPr lang="en-US" sz="2800" dirty="0" smtClean="0"/>
              <a:t>How are gravitational waves measured?</a:t>
            </a:r>
          </a:p>
          <a:p>
            <a:endParaRPr lang="en-US" sz="1700" dirty="0" smtClean="0"/>
          </a:p>
          <a:p>
            <a:r>
              <a:rPr lang="en-US" sz="1700" dirty="0" smtClean="0"/>
              <a:t>Gravitational waves stretch and squeeze the space they pass through, changing the</a:t>
            </a:r>
          </a:p>
          <a:p>
            <a:r>
              <a:rPr lang="en-US" sz="1700" dirty="0" smtClean="0"/>
              <a:t>distances between objects.  Therefore, we need a way to measure distance changes</a:t>
            </a:r>
          </a:p>
          <a:p>
            <a:r>
              <a:rPr lang="en-US" sz="1700" dirty="0" smtClean="0"/>
              <a:t>very accurately.  The LIGO (Laser Interferometer Gravitational-wave Observatory)</a:t>
            </a:r>
          </a:p>
          <a:p>
            <a:r>
              <a:rPr lang="en-US" sz="1700" dirty="0" smtClean="0"/>
              <a:t>detectors were built to do just that [7].</a:t>
            </a:r>
          </a:p>
          <a:p>
            <a:r>
              <a:rPr lang="en-US" sz="1700" dirty="0" smtClean="0"/>
              <a:t>An interferometer is a device that measures tiny changes in distance.  A laser</a:t>
            </a:r>
          </a:p>
          <a:p>
            <a:r>
              <a:rPr lang="en-US" sz="1700" dirty="0" smtClean="0"/>
              <a:t>shines a beam of light on a beam-splitting mirror that allows half of the light to </a:t>
            </a:r>
          </a:p>
          <a:p>
            <a:r>
              <a:rPr lang="en-US" sz="1700" dirty="0" smtClean="0"/>
              <a:t>pass through and reflects the other half.  These two beams travel down perpendicular</a:t>
            </a:r>
          </a:p>
          <a:p>
            <a:r>
              <a:rPr lang="en-US" sz="1700" dirty="0" smtClean="0"/>
              <a:t>arms where they are reflected off mirrors at the ends.  The light is then reflected back</a:t>
            </a:r>
          </a:p>
          <a:p>
            <a:r>
              <a:rPr lang="en-US" sz="1700" dirty="0" smtClean="0"/>
              <a:t>to the </a:t>
            </a:r>
            <a:r>
              <a:rPr lang="en-US" sz="1700" dirty="0" err="1" smtClean="0"/>
              <a:t>beamsplitter</a:t>
            </a:r>
            <a:r>
              <a:rPr lang="en-US" sz="1700" dirty="0" smtClean="0"/>
              <a:t> and the two beams are recombined and sent to a </a:t>
            </a:r>
            <a:r>
              <a:rPr lang="en-US" sz="1700" dirty="0" err="1" smtClean="0"/>
              <a:t>photodetector</a:t>
            </a:r>
            <a:endParaRPr lang="en-US" sz="1700" dirty="0" smtClean="0"/>
          </a:p>
          <a:p>
            <a:r>
              <a:rPr lang="en-US" sz="1700" dirty="0" smtClean="0"/>
              <a:t>which measures the intensity of the light.  If the two beams of light come back</a:t>
            </a:r>
          </a:p>
          <a:p>
            <a:r>
              <a:rPr lang="en-US" sz="1700" dirty="0" smtClean="0"/>
              <a:t>180° out of phase, that is, the peaks of one wave match up with the troughs of the </a:t>
            </a:r>
          </a:p>
          <a:p>
            <a:r>
              <a:rPr lang="en-US" sz="1700" dirty="0" smtClean="0"/>
              <a:t>other, then the beams will destructively interfere (cancel out) and no light will reach </a:t>
            </a:r>
          </a:p>
          <a:p>
            <a:r>
              <a:rPr lang="en-US" sz="1700" dirty="0" smtClean="0"/>
              <a:t>the </a:t>
            </a:r>
            <a:r>
              <a:rPr lang="en-US" sz="1700" dirty="0" err="1" smtClean="0"/>
              <a:t>photodetector</a:t>
            </a:r>
            <a:r>
              <a:rPr lang="en-US" sz="1700" dirty="0" smtClean="0"/>
              <a:t>.  If a gravitational wave passes by, the lengths of the arms change.</a:t>
            </a:r>
          </a:p>
          <a:p>
            <a:r>
              <a:rPr lang="en-US" sz="1700" dirty="0" smtClean="0"/>
              <a:t>It will now take one beam of light longer to make the trip down the arm and back, </a:t>
            </a:r>
          </a:p>
          <a:p>
            <a:r>
              <a:rPr lang="en-US" sz="1700" dirty="0" smtClean="0"/>
              <a:t>the two beams will no longer destructively interfere, and light will be measured by</a:t>
            </a:r>
          </a:p>
          <a:p>
            <a:r>
              <a:rPr lang="en-US" sz="1700" dirty="0" smtClean="0"/>
              <a:t>the </a:t>
            </a:r>
            <a:r>
              <a:rPr lang="en-US" sz="1700" dirty="0" err="1" smtClean="0"/>
              <a:t>photodetector</a:t>
            </a:r>
            <a:r>
              <a:rPr lang="en-US" sz="1700" dirty="0" smtClean="0"/>
              <a:t>.</a:t>
            </a:r>
          </a:p>
          <a:p>
            <a:r>
              <a:rPr lang="en-US" sz="1700" dirty="0" smtClean="0"/>
              <a:t>In order to be sensitive enough to measure gravitational waves, LIGO must employ</a:t>
            </a:r>
          </a:p>
          <a:p>
            <a:r>
              <a:rPr lang="en-US" sz="1700" dirty="0" smtClean="0"/>
              <a:t>some tricks.  One trick is to be BIG.  The arms of the LIGO detectors are 4 kilometers</a:t>
            </a:r>
          </a:p>
          <a:p>
            <a:r>
              <a:rPr lang="en-US" sz="1700" dirty="0" smtClean="0"/>
              <a:t>long.  The beams and mirrors are encased by vacuum systems so that the light is </a:t>
            </a:r>
          </a:p>
          <a:p>
            <a:r>
              <a:rPr lang="en-US" sz="1700" dirty="0" smtClean="0"/>
              <a:t>not scattered by air molecules.  Inner mirrors send most of the light headed back to </a:t>
            </a:r>
          </a:p>
          <a:p>
            <a:r>
              <a:rPr lang="en-US" sz="1700" dirty="0" err="1" smtClean="0"/>
              <a:t>beamsplitter</a:t>
            </a:r>
            <a:r>
              <a:rPr lang="en-US" sz="1700" dirty="0" smtClean="0"/>
              <a:t> down the arms again, increasing their effective length.  Most difficult</a:t>
            </a:r>
          </a:p>
          <a:p>
            <a:r>
              <a:rPr lang="en-US" sz="1700" dirty="0" smtClean="0"/>
              <a:t>of all, the mirrors must be shielded from ground motion (earthquakes, people walking </a:t>
            </a:r>
          </a:p>
          <a:p>
            <a:r>
              <a:rPr lang="en-US" sz="1700" dirty="0" smtClean="0"/>
              <a:t>around) as that could also change the length of the arms.  This is done by hanging the </a:t>
            </a:r>
          </a:p>
          <a:p>
            <a:r>
              <a:rPr lang="en-US" sz="1700" dirty="0" smtClean="0"/>
              <a:t>mirrors as pendulums and applying tiny forces to cancel their motion. </a:t>
            </a:r>
            <a:endParaRPr lang="en-US" sz="3200" dirty="0"/>
          </a:p>
        </p:txBody>
      </p:sp>
      <p:sp>
        <p:nvSpPr>
          <p:cNvPr id="11" name="Alternate Process 10"/>
          <p:cNvSpPr/>
          <p:nvPr/>
        </p:nvSpPr>
        <p:spPr>
          <a:xfrm>
            <a:off x="812801" y="19304001"/>
            <a:ext cx="26847800" cy="7871519"/>
          </a:xfrm>
          <a:prstGeom prst="flowChartAlternateProcess">
            <a:avLst/>
          </a:prstGeom>
          <a:gradFill flip="none" rotWithShape="1">
            <a:gsLst>
              <a:gs pos="0">
                <a:schemeClr val="accent1">
                  <a:tint val="50000"/>
                  <a:satMod val="300000"/>
                  <a:alpha val="53000"/>
                </a:schemeClr>
              </a:gs>
              <a:gs pos="35000">
                <a:schemeClr val="accent1">
                  <a:tint val="37000"/>
                  <a:satMod val="300000"/>
                  <a:alpha val="53000"/>
                </a:schemeClr>
              </a:gs>
              <a:gs pos="100000">
                <a:schemeClr val="accent1">
                  <a:tint val="15000"/>
                  <a:satMod val="350000"/>
                  <a:alpha val="53000"/>
                </a:schemeClr>
              </a:gs>
            </a:gsLst>
            <a:lin ang="16200000" scaled="1"/>
            <a:tileRect/>
          </a:gradFill>
          <a:ln w="12700" cap="flat" cmpd="sng" algn="ctr">
            <a:solidFill>
              <a:srgbClr val="DCE6F2"/>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9013" tIns="39507" rIns="79013" bIns="39507" rtlCol="0" anchor="t"/>
          <a:lstStyle/>
          <a:p>
            <a:r>
              <a:rPr lang="en-US" sz="2800" dirty="0" smtClean="0"/>
              <a:t>LIGO research at Andrews</a:t>
            </a:r>
            <a:endParaRPr lang="en-US" sz="1700" dirty="0" smtClean="0"/>
          </a:p>
          <a:p>
            <a:endParaRPr lang="en-US" sz="1700" dirty="0" smtClean="0"/>
          </a:p>
          <a:p>
            <a:r>
              <a:rPr lang="en-US" sz="1700" dirty="0" smtClean="0"/>
              <a:t>The Andrews University Gravitational Wave Group has been a member of the LIGO Scientific Collaboration (LSC</a:t>
            </a:r>
            <a:r>
              <a:rPr lang="en-US" sz="1700" dirty="0" smtClean="0"/>
              <a:t>) </a:t>
            </a:r>
            <a:r>
              <a:rPr lang="en-US" sz="1700" dirty="0" smtClean="0"/>
              <a:t>since 2006</a:t>
            </a:r>
            <a:r>
              <a:rPr lang="en-US" sz="1700" dirty="0" smtClean="0"/>
              <a:t>.  </a:t>
            </a:r>
            <a:r>
              <a:rPr lang="en-US" sz="1700" dirty="0" smtClean="0"/>
              <a:t>During that time, several Andrews students have been able to participate in LIGO research.</a:t>
            </a:r>
            <a:endParaRPr lang="en-US" sz="2800" dirty="0"/>
          </a:p>
        </p:txBody>
      </p:sp>
      <p:sp>
        <p:nvSpPr>
          <p:cNvPr id="12" name="Alternate Process 11"/>
          <p:cNvSpPr/>
          <p:nvPr/>
        </p:nvSpPr>
        <p:spPr>
          <a:xfrm>
            <a:off x="28346401" y="19304000"/>
            <a:ext cx="7484534" cy="7453867"/>
          </a:xfrm>
          <a:prstGeom prst="flowChartAlternateProcess">
            <a:avLst/>
          </a:prstGeom>
          <a:gradFill flip="none" rotWithShape="1">
            <a:gsLst>
              <a:gs pos="0">
                <a:schemeClr val="accent1">
                  <a:tint val="50000"/>
                  <a:satMod val="300000"/>
                  <a:alpha val="53000"/>
                </a:schemeClr>
              </a:gs>
              <a:gs pos="35000">
                <a:schemeClr val="accent1">
                  <a:tint val="37000"/>
                  <a:satMod val="300000"/>
                  <a:alpha val="53000"/>
                </a:schemeClr>
              </a:gs>
              <a:gs pos="100000">
                <a:schemeClr val="accent1">
                  <a:tint val="15000"/>
                  <a:satMod val="350000"/>
                  <a:alpha val="53000"/>
                </a:schemeClr>
              </a:gs>
            </a:gsLst>
            <a:lin ang="16200000" scaled="1"/>
            <a:tileRect/>
          </a:gradFill>
          <a:ln w="12700" cap="flat" cmpd="sng" algn="ctr">
            <a:solidFill>
              <a:srgbClr val="DCE6F2"/>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9013" tIns="39507" rIns="79013" bIns="39507" rtlCol="0" anchor="t"/>
          <a:lstStyle/>
          <a:p>
            <a:r>
              <a:rPr lang="en-US" sz="2800" dirty="0" smtClean="0"/>
              <a:t>References</a:t>
            </a:r>
            <a:r>
              <a:rPr lang="en-US" sz="2800" dirty="0" smtClean="0"/>
              <a:t> &amp; Acknowledgements</a:t>
            </a:r>
            <a:endParaRPr lang="en-US" sz="1700" dirty="0" smtClean="0"/>
          </a:p>
          <a:p>
            <a:r>
              <a:rPr lang="en-US" sz="1700" dirty="0" smtClean="0"/>
              <a:t>[1</a:t>
            </a:r>
            <a:r>
              <a:rPr lang="en-US" sz="1700" dirty="0" smtClean="0">
                <a:solidFill>
                  <a:schemeClr val="tx1"/>
                </a:solidFill>
              </a:rPr>
              <a:t>] http://www.nasa.gov/mission_pages/gpb/gpb_012.html</a:t>
            </a:r>
          </a:p>
          <a:p>
            <a:r>
              <a:rPr lang="en-US" sz="1700" dirty="0" smtClean="0"/>
              <a:t>[2] Taylor, J. H. and Weisberg, J. M. “Further experimental tests of relativistic gravity using the binary pulsar PSR 1913 + 16”, Ap. J. 345, p434 (1989)</a:t>
            </a:r>
          </a:p>
          <a:p>
            <a:r>
              <a:rPr lang="en-US" sz="1700" dirty="0" smtClean="0"/>
              <a:t>[3] http://www.jb.man.ac.uk/research/pulsar/doublepulsarcd/ </a:t>
            </a:r>
          </a:p>
          <a:p>
            <a:r>
              <a:rPr lang="en-US" sz="1700" dirty="0" smtClean="0"/>
              <a:t>[4] Thorne, K. and Carnahan, T. http://lisa.jpl.nasa.gov/gallery/binary-wave.html </a:t>
            </a:r>
          </a:p>
          <a:p>
            <a:r>
              <a:rPr lang="en-US" sz="1700" dirty="0" smtClean="0"/>
              <a:t>[5] http://hubblesite.org/gallery/album/entire/pr2005037a/ </a:t>
            </a:r>
          </a:p>
          <a:p>
            <a:r>
              <a:rPr lang="en-US" sz="1700" dirty="0" smtClean="0"/>
              <a:t>[6] http://www.nasa.gov/vision/universe/starsgalaxies/hubble_UDF.html</a:t>
            </a:r>
          </a:p>
          <a:p>
            <a:r>
              <a:rPr lang="en-US" sz="1700" dirty="0" smtClean="0"/>
              <a:t>[7] Abbott, B. et al. “Detector Description and Performance for the First Coincidence Observations between LIGO and GEO”, </a:t>
            </a:r>
            <a:r>
              <a:rPr lang="en-US" sz="1700" dirty="0" err="1" smtClean="0"/>
              <a:t>Nucl</a:t>
            </a:r>
            <a:r>
              <a:rPr lang="en-US" sz="1700" dirty="0" smtClean="0"/>
              <a:t>. </a:t>
            </a:r>
            <a:r>
              <a:rPr lang="en-US" sz="1700" dirty="0" err="1" smtClean="0"/>
              <a:t>Instrum</a:t>
            </a:r>
            <a:r>
              <a:rPr lang="en-US" sz="1700" dirty="0" smtClean="0"/>
              <a:t>. Meth. A, 517 </a:t>
            </a:r>
            <a:r>
              <a:rPr lang="en-US" sz="1700" dirty="0" err="1" smtClean="0"/>
              <a:t>p</a:t>
            </a:r>
            <a:r>
              <a:rPr lang="en-US" sz="1700" dirty="0" smtClean="0"/>
              <a:t> 154 (2004) gr-qc/0308043 </a:t>
            </a:r>
          </a:p>
          <a:p>
            <a:r>
              <a:rPr lang="en-US" sz="1700" dirty="0" smtClean="0"/>
              <a:t>[8] http://www.ligo.caltech.edu/~beckett/LIGO_Images </a:t>
            </a:r>
          </a:p>
          <a:p>
            <a:r>
              <a:rPr lang="en-US" sz="1700" dirty="0" smtClean="0"/>
              <a:t>[9] Abbott, B. et al. “Implications for the origin of GRB 070201from LIGO observations”, Ap. J. 681, </a:t>
            </a:r>
            <a:r>
              <a:rPr lang="en-US" sz="1700" dirty="0" err="1" smtClean="0"/>
              <a:t>p</a:t>
            </a:r>
            <a:r>
              <a:rPr lang="en-US" sz="1700" dirty="0" smtClean="0"/>
              <a:t> 1419 (2008) arXiv:0711.1163</a:t>
            </a:r>
          </a:p>
          <a:p>
            <a:r>
              <a:rPr lang="en-US" sz="1700" dirty="0" smtClean="0"/>
              <a:t>[10] Abbott, B. et al. </a:t>
            </a:r>
            <a:r>
              <a:rPr lang="en-US" sz="1700" dirty="0" smtClean="0"/>
              <a:t>“Searches for gravitational waves from known pulsars with S5 LIGO data”</a:t>
            </a:r>
            <a:r>
              <a:rPr lang="en-US" sz="1700" dirty="0" smtClean="0"/>
              <a:t>, Ap. J</a:t>
            </a:r>
            <a:r>
              <a:rPr lang="en-US" sz="1700" dirty="0" smtClean="0"/>
              <a:t>. </a:t>
            </a:r>
            <a:r>
              <a:rPr lang="en-US" sz="1700" dirty="0" smtClean="0"/>
              <a:t>71</a:t>
            </a:r>
            <a:r>
              <a:rPr lang="en-US" sz="1700" dirty="0" smtClean="0"/>
              <a:t>3</a:t>
            </a:r>
            <a:r>
              <a:rPr lang="en-US" sz="1700" dirty="0" smtClean="0"/>
              <a:t>, </a:t>
            </a:r>
            <a:r>
              <a:rPr lang="en-US" sz="1700" dirty="0" err="1" smtClean="0"/>
              <a:t>p</a:t>
            </a:r>
            <a:r>
              <a:rPr lang="en-US" sz="1700" dirty="0" smtClean="0"/>
              <a:t> </a:t>
            </a:r>
            <a:r>
              <a:rPr lang="en-US" sz="1700" dirty="0" smtClean="0"/>
              <a:t>671</a:t>
            </a:r>
            <a:r>
              <a:rPr lang="en-US" sz="1700" dirty="0" smtClean="0"/>
              <a:t> </a:t>
            </a:r>
            <a:r>
              <a:rPr lang="en-US" sz="1700" dirty="0" smtClean="0"/>
              <a:t>(</a:t>
            </a:r>
            <a:r>
              <a:rPr lang="en-US" sz="1700" dirty="0" smtClean="0"/>
              <a:t>2010) </a:t>
            </a:r>
            <a:r>
              <a:rPr lang="en-US" sz="1700" dirty="0" smtClean="0"/>
              <a:t>arXiv:</a:t>
            </a:r>
            <a:r>
              <a:rPr lang="en-US" sz="1700" dirty="0" smtClean="0"/>
              <a:t>0909.3583</a:t>
            </a:r>
          </a:p>
          <a:p>
            <a:r>
              <a:rPr lang="en-US" sz="1700" dirty="0" smtClean="0"/>
              <a:t>[11] http://www.aps.org/publications/apsnews/200808/ligo.cfm </a:t>
            </a:r>
          </a:p>
          <a:p>
            <a:r>
              <a:rPr lang="en-US" sz="1700" dirty="0" smtClean="0"/>
              <a:t>[12] http://www.phys.ufl.edu/~bernard/IREU2007/</a:t>
            </a:r>
            <a:r>
              <a:rPr lang="en-US" sz="1700" dirty="0" smtClean="0"/>
              <a:t> </a:t>
            </a:r>
          </a:p>
          <a:p>
            <a:endParaRPr lang="en-US" sz="1700" dirty="0" smtClean="0"/>
          </a:p>
          <a:p>
            <a:endParaRPr lang="en-US" sz="1700" dirty="0" smtClean="0"/>
          </a:p>
          <a:p>
            <a:r>
              <a:rPr lang="en-US" sz="1700" dirty="0" smtClean="0"/>
              <a:t>LIGO research at Andrews University is </a:t>
            </a:r>
          </a:p>
          <a:p>
            <a:r>
              <a:rPr lang="en-US" sz="1700" dirty="0" smtClean="0"/>
              <a:t>supported by NSF grant PHY-0969810</a:t>
            </a:r>
          </a:p>
          <a:p>
            <a:endParaRPr lang="en-US" sz="2800" dirty="0"/>
          </a:p>
        </p:txBody>
      </p:sp>
      <p:pic>
        <p:nvPicPr>
          <p:cNvPr id="13" name="Picture 12" descr="lsclogo.gif"/>
          <p:cNvPicPr>
            <a:picLocks noChangeAspect="1"/>
          </p:cNvPicPr>
          <p:nvPr/>
        </p:nvPicPr>
        <p:blipFill>
          <a:blip r:embed="rId4"/>
          <a:stretch>
            <a:fillRect/>
          </a:stretch>
        </p:blipFill>
        <p:spPr>
          <a:xfrm>
            <a:off x="0" y="0"/>
            <a:ext cx="4887425" cy="1947333"/>
          </a:xfrm>
          <a:prstGeom prst="rect">
            <a:avLst/>
          </a:prstGeom>
        </p:spPr>
      </p:pic>
      <p:pic>
        <p:nvPicPr>
          <p:cNvPr id="17" name="Picture 16" descr="bhinspiral.jpg"/>
          <p:cNvPicPr>
            <a:picLocks noChangeAspect="1"/>
          </p:cNvPicPr>
          <p:nvPr/>
        </p:nvPicPr>
        <p:blipFill>
          <a:blip r:embed="rId5"/>
          <a:stretch>
            <a:fillRect/>
          </a:stretch>
        </p:blipFill>
        <p:spPr>
          <a:xfrm>
            <a:off x="23774400" y="2946400"/>
            <a:ext cx="3530600" cy="3530600"/>
          </a:xfrm>
          <a:prstGeom prst="rect">
            <a:avLst/>
          </a:prstGeom>
        </p:spPr>
      </p:pic>
      <p:pic>
        <p:nvPicPr>
          <p:cNvPr id="18" name="Picture 17" descr="double_pulsar_4b.jpg"/>
          <p:cNvPicPr>
            <a:picLocks noChangeAspect="1"/>
          </p:cNvPicPr>
          <p:nvPr/>
        </p:nvPicPr>
        <p:blipFill>
          <a:blip r:embed="rId6"/>
          <a:stretch>
            <a:fillRect/>
          </a:stretch>
        </p:blipFill>
        <p:spPr>
          <a:xfrm>
            <a:off x="18037203" y="5562600"/>
            <a:ext cx="3984597" cy="2845251"/>
          </a:xfrm>
          <a:prstGeom prst="rect">
            <a:avLst/>
          </a:prstGeom>
        </p:spPr>
      </p:pic>
      <p:sp>
        <p:nvSpPr>
          <p:cNvPr id="21" name="TextBox 20"/>
          <p:cNvSpPr txBox="1"/>
          <p:nvPr/>
        </p:nvSpPr>
        <p:spPr>
          <a:xfrm>
            <a:off x="17449800" y="8382000"/>
            <a:ext cx="5942652" cy="1661993"/>
          </a:xfrm>
          <a:prstGeom prst="rect">
            <a:avLst/>
          </a:prstGeom>
          <a:noFill/>
        </p:spPr>
        <p:txBody>
          <a:bodyPr wrap="none" rtlCol="0">
            <a:spAutoFit/>
          </a:bodyPr>
          <a:lstStyle/>
          <a:p>
            <a:r>
              <a:rPr lang="en-US" sz="1700" dirty="0" smtClean="0"/>
              <a:t>The above is an artist’s depiction of two pulsars orbiting around</a:t>
            </a:r>
          </a:p>
          <a:p>
            <a:r>
              <a:rPr lang="en-US" sz="1700" dirty="0" smtClean="0"/>
              <a:t>each other and producing gravitational waves.  Pulsars are the </a:t>
            </a:r>
          </a:p>
          <a:p>
            <a:r>
              <a:rPr lang="en-US" sz="1700" dirty="0" smtClean="0"/>
              <a:t>remnants of dead stars whose powerful magnetic fields produce</a:t>
            </a:r>
          </a:p>
          <a:p>
            <a:r>
              <a:rPr lang="en-US" sz="1700" dirty="0" smtClean="0"/>
              <a:t>beams of radio waves that sweep around as the pulsar rotates.  </a:t>
            </a:r>
          </a:p>
          <a:p>
            <a:r>
              <a:rPr lang="en-US" sz="1700" dirty="0" smtClean="0"/>
              <a:t>Such systems have been observed and seem to be loosing energy</a:t>
            </a:r>
          </a:p>
          <a:p>
            <a:r>
              <a:rPr lang="en-US" sz="1700" dirty="0" smtClean="0"/>
              <a:t>to gravitational waves [2].  Image from [3].</a:t>
            </a:r>
            <a:endParaRPr lang="en-US" sz="1700" dirty="0"/>
          </a:p>
        </p:txBody>
      </p:sp>
      <p:sp>
        <p:nvSpPr>
          <p:cNvPr id="22" name="TextBox 21"/>
          <p:cNvSpPr txBox="1"/>
          <p:nvPr/>
        </p:nvSpPr>
        <p:spPr>
          <a:xfrm>
            <a:off x="27305542" y="2895600"/>
            <a:ext cx="3860258" cy="3493264"/>
          </a:xfrm>
          <a:prstGeom prst="rect">
            <a:avLst/>
          </a:prstGeom>
          <a:noFill/>
        </p:spPr>
        <p:txBody>
          <a:bodyPr wrap="none" rtlCol="0">
            <a:spAutoFit/>
          </a:bodyPr>
          <a:lstStyle/>
          <a:p>
            <a:r>
              <a:rPr lang="en-US" sz="1700" dirty="0" smtClean="0"/>
              <a:t>At left is an artist’s depiction of two black</a:t>
            </a:r>
          </a:p>
          <a:p>
            <a:r>
              <a:rPr lang="en-US" sz="1700" dirty="0" smtClean="0"/>
              <a:t>holes orbiting around each other and </a:t>
            </a:r>
          </a:p>
          <a:p>
            <a:r>
              <a:rPr lang="en-US" sz="1700" dirty="0" smtClean="0"/>
              <a:t>producing gravitational waves.  Black</a:t>
            </a:r>
          </a:p>
          <a:p>
            <a:r>
              <a:rPr lang="en-US" sz="1700" dirty="0" smtClean="0"/>
              <a:t>holes are believed to be behind the most</a:t>
            </a:r>
          </a:p>
          <a:p>
            <a:r>
              <a:rPr lang="en-US" sz="1700" dirty="0" smtClean="0"/>
              <a:t>energetic phenomena in the universe but</a:t>
            </a:r>
          </a:p>
          <a:p>
            <a:r>
              <a:rPr lang="en-US" sz="1700" dirty="0" smtClean="0"/>
              <a:t>produce no light themselves.  The </a:t>
            </a:r>
          </a:p>
          <a:p>
            <a:r>
              <a:rPr lang="en-US" sz="1700" dirty="0" smtClean="0"/>
              <a:t>gravitational waves produced by the </a:t>
            </a:r>
          </a:p>
          <a:p>
            <a:r>
              <a:rPr lang="en-US" sz="1700" dirty="0" err="1" smtClean="0"/>
              <a:t>supermassive</a:t>
            </a:r>
            <a:r>
              <a:rPr lang="en-US" sz="1700" dirty="0" smtClean="0"/>
              <a:t> black holes at the center of </a:t>
            </a:r>
          </a:p>
          <a:p>
            <a:r>
              <a:rPr lang="en-US" sz="1700" dirty="0" smtClean="0"/>
              <a:t>all galaxies are too low in frequency to </a:t>
            </a:r>
          </a:p>
          <a:p>
            <a:r>
              <a:rPr lang="en-US" sz="1700" dirty="0" smtClean="0"/>
              <a:t>be measured by LIGO.  LIGO should be </a:t>
            </a:r>
          </a:p>
          <a:p>
            <a:r>
              <a:rPr lang="en-US" sz="1700" dirty="0" smtClean="0"/>
              <a:t>able to measure gravitational waves from</a:t>
            </a:r>
          </a:p>
          <a:p>
            <a:r>
              <a:rPr lang="en-US" sz="1700" dirty="0" smtClean="0"/>
              <a:t>the black holes resulting from the deaths</a:t>
            </a:r>
          </a:p>
          <a:p>
            <a:r>
              <a:rPr lang="en-US" sz="1700" dirty="0" smtClean="0"/>
              <a:t>of massive stars. Image from [4].</a:t>
            </a:r>
            <a:endParaRPr lang="en-US" sz="1700" dirty="0"/>
          </a:p>
        </p:txBody>
      </p:sp>
      <p:sp>
        <p:nvSpPr>
          <p:cNvPr id="23" name="TextBox 22"/>
          <p:cNvSpPr txBox="1"/>
          <p:nvPr/>
        </p:nvSpPr>
        <p:spPr>
          <a:xfrm>
            <a:off x="27305542" y="6629400"/>
            <a:ext cx="3749744" cy="2970044"/>
          </a:xfrm>
          <a:prstGeom prst="rect">
            <a:avLst/>
          </a:prstGeom>
          <a:noFill/>
        </p:spPr>
        <p:txBody>
          <a:bodyPr wrap="none" rtlCol="0">
            <a:spAutoFit/>
          </a:bodyPr>
          <a:lstStyle/>
          <a:p>
            <a:r>
              <a:rPr lang="en-US" sz="1700" dirty="0" smtClean="0"/>
              <a:t>At left is an image of the crab nebula</a:t>
            </a:r>
          </a:p>
          <a:p>
            <a:r>
              <a:rPr lang="en-US" sz="1700" dirty="0" smtClean="0"/>
              <a:t>which was produced in a supernova </a:t>
            </a:r>
          </a:p>
          <a:p>
            <a:r>
              <a:rPr lang="en-US" sz="1700" dirty="0" smtClean="0"/>
              <a:t>explosion.  During a supernova, a dying</a:t>
            </a:r>
          </a:p>
          <a:p>
            <a:r>
              <a:rPr lang="en-US" sz="1700" dirty="0" smtClean="0"/>
              <a:t>star collapses to such high densities that</a:t>
            </a:r>
          </a:p>
          <a:p>
            <a:r>
              <a:rPr lang="en-US" sz="1700" dirty="0" smtClean="0"/>
              <a:t>it essentially becomes a large ball of </a:t>
            </a:r>
          </a:p>
          <a:p>
            <a:r>
              <a:rPr lang="en-US" sz="1700" dirty="0" smtClean="0"/>
              <a:t>neutrons.  Nobody knows how this </a:t>
            </a:r>
          </a:p>
          <a:p>
            <a:r>
              <a:rPr lang="en-US" sz="1700" dirty="0" smtClean="0"/>
              <a:t>neutron star material behaves.  </a:t>
            </a:r>
          </a:p>
          <a:p>
            <a:r>
              <a:rPr lang="en-US" sz="1700" dirty="0" smtClean="0"/>
              <a:t>gravitational waves produced by </a:t>
            </a:r>
          </a:p>
          <a:p>
            <a:r>
              <a:rPr lang="en-US" sz="1700" dirty="0" smtClean="0"/>
              <a:t>supernovae, bumps on rotating neutron </a:t>
            </a:r>
          </a:p>
          <a:p>
            <a:r>
              <a:rPr lang="en-US" sz="1700" dirty="0" smtClean="0"/>
              <a:t>stars and by “</a:t>
            </a:r>
            <a:r>
              <a:rPr lang="en-US" sz="1700" dirty="0" err="1" smtClean="0"/>
              <a:t>starquakes</a:t>
            </a:r>
            <a:r>
              <a:rPr lang="en-US" sz="1700" dirty="0" smtClean="0"/>
              <a:t>” will give </a:t>
            </a:r>
          </a:p>
          <a:p>
            <a:r>
              <a:rPr lang="en-US" sz="1700" dirty="0" smtClean="0"/>
              <a:t>important clues.  Image from [5].</a:t>
            </a:r>
            <a:endParaRPr lang="en-US" sz="1700" dirty="0"/>
          </a:p>
        </p:txBody>
      </p:sp>
      <p:sp>
        <p:nvSpPr>
          <p:cNvPr id="24" name="TextBox 23"/>
          <p:cNvSpPr txBox="1"/>
          <p:nvPr/>
        </p:nvSpPr>
        <p:spPr>
          <a:xfrm>
            <a:off x="31284333" y="7467600"/>
            <a:ext cx="4148667" cy="2708433"/>
          </a:xfrm>
          <a:prstGeom prst="rect">
            <a:avLst/>
          </a:prstGeom>
          <a:noFill/>
        </p:spPr>
        <p:txBody>
          <a:bodyPr wrap="square" rtlCol="0">
            <a:spAutoFit/>
          </a:bodyPr>
          <a:lstStyle/>
          <a:p>
            <a:r>
              <a:rPr lang="en-US" sz="1700" dirty="0" smtClean="0"/>
              <a:t>Point an eight foot long drinking straw at a region of the night sky where there are no stars.  What would you see?  In an equivalently tiny piece of sky, Hubble saw 10,000 galaxies.  These galaxies are very far away and hence very old since their light took so long to reach us.  With gravitational waves we will be able to see even further back in time, to the beginning of the universe itself.  Image from [6].  </a:t>
            </a:r>
            <a:endParaRPr lang="en-US" sz="1700" dirty="0"/>
          </a:p>
        </p:txBody>
      </p:sp>
      <p:pic>
        <p:nvPicPr>
          <p:cNvPr id="25" name="Picture 24" descr="ligodiag.bmp"/>
          <p:cNvPicPr>
            <a:picLocks noChangeAspect="1"/>
          </p:cNvPicPr>
          <p:nvPr/>
        </p:nvPicPr>
        <p:blipFill>
          <a:blip r:embed="rId7"/>
          <a:stretch>
            <a:fillRect/>
          </a:stretch>
        </p:blipFill>
        <p:spPr>
          <a:xfrm>
            <a:off x="9144000" y="14019232"/>
            <a:ext cx="5630333" cy="4357668"/>
          </a:xfrm>
          <a:prstGeom prst="rect">
            <a:avLst/>
          </a:prstGeom>
        </p:spPr>
      </p:pic>
      <p:sp>
        <p:nvSpPr>
          <p:cNvPr id="28" name="TextBox 27"/>
          <p:cNvSpPr txBox="1"/>
          <p:nvPr/>
        </p:nvSpPr>
        <p:spPr>
          <a:xfrm>
            <a:off x="15087600" y="14325600"/>
            <a:ext cx="5015660" cy="877163"/>
          </a:xfrm>
          <a:prstGeom prst="rect">
            <a:avLst/>
          </a:prstGeom>
          <a:noFill/>
        </p:spPr>
        <p:txBody>
          <a:bodyPr wrap="none" rtlCol="0">
            <a:spAutoFit/>
          </a:bodyPr>
          <a:lstStyle/>
          <a:p>
            <a:r>
              <a:rPr lang="en-US" sz="1700" dirty="0" smtClean="0"/>
              <a:t>LIGO Hanford Observatory in Hanford, WA (above) and </a:t>
            </a:r>
          </a:p>
          <a:p>
            <a:r>
              <a:rPr lang="en-US" sz="1700" dirty="0" smtClean="0"/>
              <a:t>LIGO Livingston Observatory in Livingston, LA (below)</a:t>
            </a:r>
          </a:p>
          <a:p>
            <a:r>
              <a:rPr lang="en-US" sz="1700" dirty="0" smtClean="0"/>
              <a:t>Images from [8]</a:t>
            </a:r>
            <a:endParaRPr lang="en-US" sz="1700" dirty="0"/>
          </a:p>
        </p:txBody>
      </p:sp>
      <p:pic>
        <p:nvPicPr>
          <p:cNvPr id="29" name="Picture 28" descr="bigstrain.eps"/>
          <p:cNvPicPr>
            <a:picLocks noChangeAspect="1"/>
          </p:cNvPicPr>
          <p:nvPr/>
        </p:nvPicPr>
        <mc:AlternateContent xmlns:ma="http://schemas.microsoft.com/office/mac/drawingml/2008/main">
          <mc:Choice Requires="ma">
            <p:blipFill>
              <a:blip r:embed="rId8"/>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19"/>
              <a:stretch>
                <a:fillRect/>
              </a:stretch>
            </p:blipFill>
          </mc:Fallback>
        </mc:AlternateContent>
        <p:spPr>
          <a:xfrm>
            <a:off x="8991600" y="10972800"/>
            <a:ext cx="5715000" cy="1229626"/>
          </a:xfrm>
          <a:prstGeom prst="rect">
            <a:avLst/>
          </a:prstGeom>
        </p:spPr>
      </p:pic>
      <p:sp>
        <p:nvSpPr>
          <p:cNvPr id="30" name="TextBox 29"/>
          <p:cNvSpPr txBox="1"/>
          <p:nvPr/>
        </p:nvSpPr>
        <p:spPr>
          <a:xfrm>
            <a:off x="9067800" y="12192000"/>
            <a:ext cx="6006704" cy="1661993"/>
          </a:xfrm>
          <a:prstGeom prst="rect">
            <a:avLst/>
          </a:prstGeom>
          <a:noFill/>
        </p:spPr>
        <p:txBody>
          <a:bodyPr wrap="none" rtlCol="0">
            <a:spAutoFit/>
          </a:bodyPr>
          <a:lstStyle/>
          <a:p>
            <a:r>
              <a:rPr lang="en-US" sz="1700" dirty="0" smtClean="0"/>
              <a:t>The drawing above shows what would happen if a gravitational</a:t>
            </a:r>
          </a:p>
          <a:p>
            <a:r>
              <a:rPr lang="en-US" sz="1700" dirty="0" smtClean="0"/>
              <a:t>wave were travelling through this poster in a direction </a:t>
            </a:r>
          </a:p>
          <a:p>
            <a:r>
              <a:rPr lang="en-US" sz="1700" dirty="0" smtClean="0"/>
              <a:t>perpendicular to the poster.  A ring of masses would get stretched</a:t>
            </a:r>
          </a:p>
          <a:p>
            <a:r>
              <a:rPr lang="en-US" sz="1700" dirty="0" smtClean="0"/>
              <a:t>in one direction, compressed in the other and then the opposite</a:t>
            </a:r>
          </a:p>
          <a:p>
            <a:r>
              <a:rPr lang="en-US" sz="1700" dirty="0" smtClean="0"/>
              <a:t>would happen.  </a:t>
            </a:r>
            <a:r>
              <a:rPr lang="en-US" sz="1700" dirty="0" err="1" smtClean="0"/>
              <a:t>LIGO’s</a:t>
            </a:r>
            <a:r>
              <a:rPr lang="en-US" sz="1700" dirty="0" smtClean="0"/>
              <a:t> arms would get stretched and compressed</a:t>
            </a:r>
          </a:p>
          <a:p>
            <a:r>
              <a:rPr lang="en-US" sz="1700" dirty="0" smtClean="0"/>
              <a:t>too which changes their length relative to each other.</a:t>
            </a:r>
            <a:endParaRPr lang="en-US" sz="1700" dirty="0"/>
          </a:p>
        </p:txBody>
      </p:sp>
      <p:sp>
        <p:nvSpPr>
          <p:cNvPr id="31" name="Alternate Process 30"/>
          <p:cNvSpPr/>
          <p:nvPr/>
        </p:nvSpPr>
        <p:spPr>
          <a:xfrm>
            <a:off x="21717000" y="10795000"/>
            <a:ext cx="14113934" cy="7950200"/>
          </a:xfrm>
          <a:prstGeom prst="flowChartAlternateProcess">
            <a:avLst/>
          </a:prstGeom>
          <a:gradFill flip="none" rotWithShape="1">
            <a:gsLst>
              <a:gs pos="0">
                <a:schemeClr val="accent1">
                  <a:tint val="50000"/>
                  <a:satMod val="300000"/>
                  <a:alpha val="53000"/>
                </a:schemeClr>
              </a:gs>
              <a:gs pos="35000">
                <a:schemeClr val="accent1">
                  <a:tint val="37000"/>
                  <a:satMod val="300000"/>
                  <a:alpha val="53000"/>
                </a:schemeClr>
              </a:gs>
              <a:gs pos="100000">
                <a:schemeClr val="accent1">
                  <a:tint val="15000"/>
                  <a:satMod val="350000"/>
                  <a:alpha val="53000"/>
                </a:schemeClr>
              </a:gs>
            </a:gsLst>
            <a:lin ang="16200000" scaled="1"/>
            <a:tileRect/>
          </a:gradFill>
          <a:ln w="12700" cap="flat" cmpd="sng" algn="ctr">
            <a:solidFill>
              <a:srgbClr val="DCE6F2"/>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9013" tIns="39507" rIns="79013" bIns="39507" rtlCol="0" anchor="t"/>
          <a:lstStyle/>
          <a:p>
            <a:r>
              <a:rPr lang="en-US" sz="2800" dirty="0" smtClean="0"/>
              <a:t>Has LIGO measured gravitational waves?</a:t>
            </a:r>
            <a:endParaRPr lang="en-US" sz="1700" dirty="0" smtClean="0"/>
          </a:p>
          <a:p>
            <a:endParaRPr lang="en-US" sz="1700" dirty="0" smtClean="0"/>
          </a:p>
          <a:p>
            <a:r>
              <a:rPr lang="en-US" sz="1700" dirty="0" smtClean="0"/>
              <a:t>Data from the LIGO detectors has been collected and analyzed, along with the</a:t>
            </a:r>
          </a:p>
          <a:p>
            <a:r>
              <a:rPr lang="en-US" sz="1700" dirty="0" smtClean="0"/>
              <a:t>data from other gravitational wave detectors such as the Virgo detector in Italy, </a:t>
            </a:r>
          </a:p>
          <a:p>
            <a:r>
              <a:rPr lang="en-US" sz="1700" dirty="0" smtClean="0"/>
              <a:t>GEO600 in Germany, and TAMA in Japan.  None of the analyses completed thus far </a:t>
            </a:r>
          </a:p>
          <a:p>
            <a:r>
              <a:rPr lang="en-US" sz="1700" dirty="0" smtClean="0"/>
              <a:t>has found a gravitational wave signal.  However, even not detecting gravitational </a:t>
            </a:r>
          </a:p>
          <a:p>
            <a:r>
              <a:rPr lang="en-US" sz="1700" dirty="0" smtClean="0"/>
              <a:t>waves has allowed LIGO scientists to make some important astrophysical </a:t>
            </a:r>
          </a:p>
          <a:p>
            <a:r>
              <a:rPr lang="en-US" sz="1700" dirty="0" smtClean="0"/>
              <a:t>discoveries.  For example, there was a gamma ray burst (GRB), or burst of very </a:t>
            </a:r>
          </a:p>
          <a:p>
            <a:r>
              <a:rPr lang="en-US" sz="1700" dirty="0" smtClean="0"/>
              <a:t>high energy light, that occurred on February 1, 2007.  Some </a:t>
            </a:r>
            <a:r>
              <a:rPr lang="en-US" sz="1700" dirty="0" err="1" smtClean="0"/>
              <a:t>GRBs</a:t>
            </a:r>
            <a:r>
              <a:rPr lang="en-US" sz="1700" dirty="0" smtClean="0"/>
              <a:t> may be caused </a:t>
            </a:r>
          </a:p>
          <a:p>
            <a:r>
              <a:rPr lang="en-US" sz="1700" dirty="0" smtClean="0"/>
              <a:t>by the </a:t>
            </a:r>
            <a:r>
              <a:rPr lang="en-US" sz="1700" dirty="0" err="1" smtClean="0"/>
              <a:t>inspiral</a:t>
            </a:r>
            <a:r>
              <a:rPr lang="en-US" sz="1700" dirty="0" smtClean="0"/>
              <a:t> and collision of two neutron stars or a neutron star and a black hole. </a:t>
            </a:r>
          </a:p>
          <a:p>
            <a:r>
              <a:rPr lang="en-US" sz="1700" dirty="0" smtClean="0"/>
              <a:t>The position of this particular GRB suggested that it might be located in the nearby</a:t>
            </a:r>
          </a:p>
          <a:p>
            <a:r>
              <a:rPr lang="en-US" sz="1700" dirty="0" smtClean="0"/>
              <a:t>Andromeda Galaxy.  Since LIGO did not see gravitational waves associated with this </a:t>
            </a:r>
          </a:p>
          <a:p>
            <a:r>
              <a:rPr lang="en-US" sz="1700" dirty="0" smtClean="0"/>
              <a:t>GRB, we can say that either it was not produced by the </a:t>
            </a:r>
            <a:r>
              <a:rPr lang="en-US" sz="1700" dirty="0" err="1" smtClean="0"/>
              <a:t>inspiral</a:t>
            </a:r>
            <a:r>
              <a:rPr lang="en-US" sz="1700" dirty="0" smtClean="0"/>
              <a:t> of two massive </a:t>
            </a:r>
          </a:p>
          <a:p>
            <a:r>
              <a:rPr lang="en-US" sz="1700" dirty="0" smtClean="0"/>
              <a:t>objects or the event that caused the GRB took place further away than the </a:t>
            </a:r>
          </a:p>
          <a:p>
            <a:r>
              <a:rPr lang="en-US" sz="1700" dirty="0" smtClean="0"/>
              <a:t>Andromeda Galaxy [9].  A second example of science resulting from LIGO is related </a:t>
            </a:r>
          </a:p>
          <a:p>
            <a:r>
              <a:rPr lang="en-US" sz="1700" dirty="0" smtClean="0"/>
              <a:t>to the pulsar at the center of the Crab nebula.  If this neutron star were </a:t>
            </a:r>
            <a:r>
              <a:rPr lang="en-US" sz="1700" dirty="0" err="1" smtClean="0"/>
              <a:t>aspherical</a:t>
            </a:r>
            <a:r>
              <a:rPr lang="en-US" sz="1700" dirty="0" smtClean="0"/>
              <a:t> </a:t>
            </a:r>
          </a:p>
          <a:p>
            <a:r>
              <a:rPr lang="en-US" sz="1700" dirty="0" smtClean="0"/>
              <a:t>enough, it would produce measurable gravitational waves as it rotates.  Since no </a:t>
            </a:r>
          </a:p>
          <a:p>
            <a:r>
              <a:rPr lang="en-US" sz="1700" dirty="0" smtClean="0"/>
              <a:t>gravitational waves have been measured, we have been able to constrain the size </a:t>
            </a:r>
          </a:p>
          <a:p>
            <a:r>
              <a:rPr lang="en-US" sz="1700" dirty="0" smtClean="0"/>
              <a:t>of bumps on the neutron star which tells us about the strength of the neutron star </a:t>
            </a:r>
          </a:p>
          <a:p>
            <a:r>
              <a:rPr lang="en-US" sz="1700" dirty="0" smtClean="0"/>
              <a:t>material [10].</a:t>
            </a:r>
          </a:p>
          <a:p>
            <a:r>
              <a:rPr lang="en-US" sz="1700" dirty="0" smtClean="0"/>
              <a:t>The first measurement of gravitational waves will, of course, be even more </a:t>
            </a:r>
          </a:p>
          <a:p>
            <a:r>
              <a:rPr lang="en-US" sz="1700" dirty="0" smtClean="0"/>
              <a:t>exciting.  The LIGO detectors are currently</a:t>
            </a:r>
            <a:r>
              <a:rPr lang="en-US" sz="1700" dirty="0" smtClean="0"/>
              <a:t> undergoing a </a:t>
            </a:r>
            <a:r>
              <a:rPr lang="en-US" sz="1700" dirty="0" smtClean="0"/>
              <a:t>series of upgrades that</a:t>
            </a:r>
          </a:p>
          <a:p>
            <a:r>
              <a:rPr lang="en-US" sz="1700" dirty="0" smtClean="0"/>
              <a:t>will improve their sensitivity by a factor of 10.  Once the upgrades are </a:t>
            </a:r>
            <a:r>
              <a:rPr lang="en-US" sz="1700" dirty="0" smtClean="0"/>
              <a:t>completed </a:t>
            </a:r>
          </a:p>
          <a:p>
            <a:r>
              <a:rPr lang="en-US" sz="1700" dirty="0" smtClean="0"/>
              <a:t>in 2014, the detectors will be known as “Advanced LIGO” and gravitational </a:t>
            </a:r>
          </a:p>
          <a:p>
            <a:r>
              <a:rPr lang="en-US" sz="1700" dirty="0" smtClean="0"/>
              <a:t>waves should be measured regularly. </a:t>
            </a:r>
          </a:p>
          <a:p>
            <a:endParaRPr lang="en-US" sz="1700" dirty="0" smtClean="0"/>
          </a:p>
        </p:txBody>
      </p:sp>
      <p:sp>
        <p:nvSpPr>
          <p:cNvPr id="32" name="TextBox 31"/>
          <p:cNvSpPr txBox="1"/>
          <p:nvPr/>
        </p:nvSpPr>
        <p:spPr>
          <a:xfrm>
            <a:off x="28858814" y="26757868"/>
            <a:ext cx="6574186" cy="369332"/>
          </a:xfrm>
          <a:prstGeom prst="rect">
            <a:avLst/>
          </a:prstGeom>
          <a:noFill/>
        </p:spPr>
        <p:txBody>
          <a:bodyPr wrap="square" rtlCol="0">
            <a:spAutoFit/>
          </a:bodyPr>
          <a:lstStyle/>
          <a:p>
            <a:r>
              <a:rPr lang="en-US" sz="1800" dirty="0" smtClean="0">
                <a:solidFill>
                  <a:schemeClr val="tx2">
                    <a:lumMod val="20000"/>
                    <a:lumOff val="80000"/>
                  </a:schemeClr>
                </a:solidFill>
              </a:rPr>
              <a:t>This poster has been given LIGO document number LIGO-G0900196</a:t>
            </a:r>
            <a:endParaRPr lang="en-US" sz="1800" dirty="0">
              <a:solidFill>
                <a:schemeClr val="tx2">
                  <a:lumMod val="20000"/>
                  <a:lumOff val="80000"/>
                </a:schemeClr>
              </a:solidFill>
            </a:endParaRPr>
          </a:p>
        </p:txBody>
      </p:sp>
      <p:sp>
        <p:nvSpPr>
          <p:cNvPr id="34" name="TextBox 33"/>
          <p:cNvSpPr txBox="1"/>
          <p:nvPr/>
        </p:nvSpPr>
        <p:spPr>
          <a:xfrm>
            <a:off x="29489400" y="16973477"/>
            <a:ext cx="6175000" cy="1138773"/>
          </a:xfrm>
          <a:prstGeom prst="rect">
            <a:avLst/>
          </a:prstGeom>
          <a:noFill/>
        </p:spPr>
        <p:txBody>
          <a:bodyPr wrap="none" rtlCol="0">
            <a:spAutoFit/>
          </a:bodyPr>
          <a:lstStyle/>
          <a:p>
            <a:r>
              <a:rPr lang="en-US" sz="1700" dirty="0" smtClean="0"/>
              <a:t>The above diagram shows the volume of space for which LIGO is</a:t>
            </a:r>
          </a:p>
          <a:p>
            <a:r>
              <a:rPr lang="en-US" sz="1700" dirty="0" smtClean="0"/>
              <a:t>able to measure gravitational waves produced by the </a:t>
            </a:r>
            <a:r>
              <a:rPr lang="en-US" sz="1700" dirty="0" err="1" smtClean="0"/>
              <a:t>inspiral</a:t>
            </a:r>
            <a:r>
              <a:rPr lang="en-US" sz="1700" dirty="0" smtClean="0"/>
              <a:t> of two </a:t>
            </a:r>
          </a:p>
          <a:p>
            <a:r>
              <a:rPr lang="en-US" sz="1700" dirty="0" smtClean="0"/>
              <a:t>neutron stars.  Once the detectors are upgraded, Advanced LIGO </a:t>
            </a:r>
          </a:p>
          <a:p>
            <a:r>
              <a:rPr lang="en-US" sz="1700" dirty="0" smtClean="0"/>
              <a:t>will be able to see far enough to make frequent detections.  </a:t>
            </a:r>
          </a:p>
        </p:txBody>
      </p:sp>
      <p:sp>
        <p:nvSpPr>
          <p:cNvPr id="36" name="TextBox 35"/>
          <p:cNvSpPr txBox="1"/>
          <p:nvPr/>
        </p:nvSpPr>
        <p:spPr>
          <a:xfrm>
            <a:off x="1354460" y="20726400"/>
            <a:ext cx="8094339" cy="2446824"/>
          </a:xfrm>
          <a:prstGeom prst="rect">
            <a:avLst/>
          </a:prstGeom>
          <a:noFill/>
        </p:spPr>
        <p:txBody>
          <a:bodyPr wrap="square" rtlCol="0">
            <a:spAutoFit/>
          </a:bodyPr>
          <a:lstStyle/>
          <a:p>
            <a:r>
              <a:rPr lang="en-US" sz="1700" dirty="0" smtClean="0"/>
              <a:t>Nick </a:t>
            </a:r>
            <a:r>
              <a:rPr lang="en-US" sz="1700" dirty="0" err="1" smtClean="0"/>
              <a:t>Valles</a:t>
            </a:r>
            <a:r>
              <a:rPr lang="en-US" sz="1700" dirty="0" smtClean="0"/>
              <a:t> and Jon Van </a:t>
            </a:r>
            <a:r>
              <a:rPr lang="en-US" sz="1700" dirty="0" err="1" smtClean="0"/>
              <a:t>Ornam</a:t>
            </a:r>
            <a:r>
              <a:rPr lang="en-US" sz="1700" dirty="0" smtClean="0"/>
              <a:t> worked on a project where they collected information on events that occur at the detector sites, such as passing trains and earthquakes, that could compromise detector performance.  They looked at the electronic logs maintained at each site and made lists of such events that could be easily read by a computer during the course of data analysis.  Later, Nick </a:t>
            </a:r>
            <a:r>
              <a:rPr lang="en-US" sz="1700" dirty="0" err="1" smtClean="0"/>
              <a:t>Valles</a:t>
            </a:r>
            <a:r>
              <a:rPr lang="en-US" sz="1700" dirty="0" smtClean="0"/>
              <a:t> continued the project by creating a website where these data quality “flags” could be entered, automatically compiled and searched for various attributes such as time, location and type of event.</a:t>
            </a:r>
          </a:p>
          <a:p>
            <a:r>
              <a:rPr lang="en-US" sz="1700" dirty="0" smtClean="0"/>
              <a:t>Nick presented a talk describing his webpage at the March 2008 meeting of the LSC at </a:t>
            </a:r>
            <a:r>
              <a:rPr lang="en-US" sz="1700" dirty="0" smtClean="0"/>
              <a:t>Caltech</a:t>
            </a:r>
            <a:endParaRPr lang="en-US" sz="1700" dirty="0" smtClean="0"/>
          </a:p>
        </p:txBody>
      </p:sp>
      <p:sp>
        <p:nvSpPr>
          <p:cNvPr id="38" name="TextBox 37"/>
          <p:cNvSpPr txBox="1"/>
          <p:nvPr/>
        </p:nvSpPr>
        <p:spPr>
          <a:xfrm>
            <a:off x="9906000" y="24688800"/>
            <a:ext cx="5933999" cy="2446824"/>
          </a:xfrm>
          <a:prstGeom prst="rect">
            <a:avLst/>
          </a:prstGeom>
          <a:noFill/>
        </p:spPr>
        <p:txBody>
          <a:bodyPr wrap="none" rtlCol="0">
            <a:spAutoFit/>
          </a:bodyPr>
          <a:lstStyle/>
          <a:p>
            <a:r>
              <a:rPr lang="en-US" sz="1700" dirty="0" smtClean="0"/>
              <a:t>Jason Lee did his honors thesis project on using a data analysis</a:t>
            </a:r>
          </a:p>
          <a:p>
            <a:r>
              <a:rPr lang="en-US" sz="1700" dirty="0" smtClean="0"/>
              <a:t>algorithm called RIDGE.  This algorithm combines the data</a:t>
            </a:r>
          </a:p>
          <a:p>
            <a:r>
              <a:rPr lang="en-US" sz="1700" dirty="0" smtClean="0"/>
              <a:t>from multiple detectors and looks for a common signal.  Jason </a:t>
            </a:r>
          </a:p>
          <a:p>
            <a:r>
              <a:rPr lang="en-US" sz="1700" dirty="0" smtClean="0"/>
              <a:t>tested how well this algorithm would be able to find the </a:t>
            </a:r>
          </a:p>
          <a:p>
            <a:r>
              <a:rPr lang="en-US" sz="1700" dirty="0" smtClean="0"/>
              <a:t>gravitational waves produced by soft gamma repeaters (</a:t>
            </a:r>
            <a:r>
              <a:rPr lang="en-US" sz="1700" dirty="0" err="1" smtClean="0"/>
              <a:t>SGRs</a:t>
            </a:r>
            <a:r>
              <a:rPr lang="en-US" sz="1700" dirty="0" smtClean="0"/>
              <a:t>)</a:t>
            </a:r>
          </a:p>
          <a:p>
            <a:r>
              <a:rPr lang="en-US" sz="1700" dirty="0" smtClean="0"/>
              <a:t>which are multiple flashes of high energy light thought to be </a:t>
            </a:r>
          </a:p>
          <a:p>
            <a:r>
              <a:rPr lang="en-US" sz="1700" dirty="0" smtClean="0"/>
              <a:t>caused by “</a:t>
            </a:r>
            <a:r>
              <a:rPr lang="en-US" sz="1700" dirty="0" err="1" smtClean="0"/>
              <a:t>starquakes</a:t>
            </a:r>
            <a:r>
              <a:rPr lang="en-US" sz="1700" dirty="0" smtClean="0"/>
              <a:t>” or fractures in a neutron star’s crust.  In</a:t>
            </a:r>
          </a:p>
          <a:p>
            <a:r>
              <a:rPr lang="en-US" sz="1700" dirty="0" smtClean="0"/>
              <a:t>the picture above, Jason presents his research at the 2008 March</a:t>
            </a:r>
          </a:p>
          <a:p>
            <a:r>
              <a:rPr lang="en-US" sz="1700" dirty="0" smtClean="0"/>
              <a:t>meeting of the American Physical Society.</a:t>
            </a:r>
            <a:endParaRPr lang="en-US" sz="1700" dirty="0"/>
          </a:p>
        </p:txBody>
      </p:sp>
      <p:pic>
        <p:nvPicPr>
          <p:cNvPr id="39" name="Picture 38" descr="astrowatch-for-web.jpg"/>
          <p:cNvPicPr>
            <a:picLocks noChangeAspect="1"/>
          </p:cNvPicPr>
          <p:nvPr/>
        </p:nvPicPr>
        <p:blipFill>
          <a:blip r:embed="rId20"/>
          <a:stretch>
            <a:fillRect/>
          </a:stretch>
        </p:blipFill>
        <p:spPr>
          <a:xfrm>
            <a:off x="6019801" y="23492765"/>
            <a:ext cx="3505199" cy="2720035"/>
          </a:xfrm>
          <a:prstGeom prst="rect">
            <a:avLst/>
          </a:prstGeom>
        </p:spPr>
      </p:pic>
      <p:sp>
        <p:nvSpPr>
          <p:cNvPr id="40" name="TextBox 39"/>
          <p:cNvSpPr txBox="1"/>
          <p:nvPr/>
        </p:nvSpPr>
        <p:spPr>
          <a:xfrm>
            <a:off x="1371600" y="23173224"/>
            <a:ext cx="4572000" cy="3754874"/>
          </a:xfrm>
          <a:prstGeom prst="rect">
            <a:avLst/>
          </a:prstGeom>
          <a:noFill/>
        </p:spPr>
        <p:txBody>
          <a:bodyPr wrap="square" rtlCol="0">
            <a:spAutoFit/>
          </a:bodyPr>
          <a:lstStyle/>
          <a:p>
            <a:r>
              <a:rPr lang="en-US" sz="1700" dirty="0" smtClean="0"/>
              <a:t>For his honors thesis, Philip Roberts worked on </a:t>
            </a:r>
            <a:r>
              <a:rPr lang="en-US" sz="1700" dirty="0" smtClean="0"/>
              <a:t>improving a </a:t>
            </a:r>
            <a:r>
              <a:rPr lang="en-US" sz="1700" dirty="0" smtClean="0"/>
              <a:t>gravitational wave signal recovery program called </a:t>
            </a:r>
            <a:r>
              <a:rPr lang="en-US" sz="1700" dirty="0" smtClean="0"/>
              <a:t>Maximum Entropy</a:t>
            </a:r>
            <a:r>
              <a:rPr lang="en-US" sz="1700" dirty="0" smtClean="0"/>
              <a:t>.  His improvements greatly increased </a:t>
            </a:r>
            <a:r>
              <a:rPr lang="en-US" sz="1700" dirty="0" smtClean="0"/>
              <a:t>the speed </a:t>
            </a:r>
            <a:r>
              <a:rPr lang="en-US" sz="1700" dirty="0" smtClean="0"/>
              <a:t>of </a:t>
            </a:r>
            <a:r>
              <a:rPr lang="en-US" sz="1700" dirty="0" smtClean="0"/>
              <a:t>the algorithm</a:t>
            </a:r>
            <a:r>
              <a:rPr lang="en-US" sz="1700" dirty="0" smtClean="0"/>
              <a:t>.  Philip also spent six months at the LIGO </a:t>
            </a:r>
            <a:r>
              <a:rPr lang="en-US" sz="1700" dirty="0" smtClean="0"/>
              <a:t>Hanford Observatory</a:t>
            </a:r>
            <a:r>
              <a:rPr lang="en-US" sz="1700" dirty="0" smtClean="0"/>
              <a:t>, running one of the detectors while the other</a:t>
            </a:r>
          </a:p>
          <a:p>
            <a:r>
              <a:rPr lang="en-US" sz="1700" dirty="0" smtClean="0"/>
              <a:t>Hanford detector and the </a:t>
            </a:r>
            <a:r>
              <a:rPr lang="en-US" sz="1700" dirty="0" smtClean="0"/>
              <a:t>Livingston detector </a:t>
            </a:r>
            <a:r>
              <a:rPr lang="en-US" sz="1700" dirty="0" smtClean="0"/>
              <a:t>were being</a:t>
            </a:r>
            <a:r>
              <a:rPr lang="en-US" sz="1700" dirty="0" smtClean="0"/>
              <a:t> upgraded</a:t>
            </a:r>
            <a:r>
              <a:rPr lang="en-US" sz="1700" dirty="0" smtClean="0"/>
              <a:t>.  Philip, along with several other graduate </a:t>
            </a:r>
            <a:r>
              <a:rPr lang="en-US" sz="1700" dirty="0" smtClean="0"/>
              <a:t>students ensured </a:t>
            </a:r>
            <a:r>
              <a:rPr lang="en-US" sz="1700" dirty="0" smtClean="0"/>
              <a:t>that at least one detector would </a:t>
            </a:r>
            <a:r>
              <a:rPr lang="en-US" sz="1700" dirty="0" smtClean="0"/>
              <a:t>be on </a:t>
            </a:r>
            <a:r>
              <a:rPr lang="en-US" sz="1700" dirty="0" smtClean="0"/>
              <a:t>in case an</a:t>
            </a:r>
            <a:r>
              <a:rPr lang="en-US" sz="1700" dirty="0" smtClean="0"/>
              <a:t> interesting </a:t>
            </a:r>
            <a:r>
              <a:rPr lang="en-US" sz="1700" dirty="0" smtClean="0"/>
              <a:t>astronomical event occurred.  Philip (second </a:t>
            </a:r>
            <a:r>
              <a:rPr lang="en-US" sz="1700" dirty="0" smtClean="0"/>
              <a:t>from right</a:t>
            </a:r>
            <a:r>
              <a:rPr lang="en-US" sz="1700" dirty="0" smtClean="0"/>
              <a:t>)) and some of his fellow “</a:t>
            </a:r>
            <a:r>
              <a:rPr lang="en-US" sz="1700" dirty="0" err="1" smtClean="0"/>
              <a:t>Astrowathers</a:t>
            </a:r>
            <a:r>
              <a:rPr lang="en-US" sz="1700" dirty="0" smtClean="0"/>
              <a:t>” </a:t>
            </a:r>
            <a:r>
              <a:rPr lang="en-US" sz="1700" dirty="0" smtClean="0"/>
              <a:t>are pictured </a:t>
            </a:r>
            <a:r>
              <a:rPr lang="en-US" sz="1700" dirty="0" smtClean="0"/>
              <a:t>at right.</a:t>
            </a:r>
            <a:r>
              <a:rPr lang="en-US" sz="1700" dirty="0" smtClean="0"/>
              <a:t>   </a:t>
            </a:r>
            <a:r>
              <a:rPr lang="en-US" sz="1700" dirty="0" smtClean="0"/>
              <a:t>Photo from [11]. </a:t>
            </a:r>
            <a:endParaRPr lang="en-US" sz="1700" dirty="0"/>
          </a:p>
        </p:txBody>
      </p:sp>
      <p:pic>
        <p:nvPicPr>
          <p:cNvPr id="41" name="Picture 40" descr="ANU_Amaldi7.jpg"/>
          <p:cNvPicPr>
            <a:picLocks noChangeAspect="1"/>
          </p:cNvPicPr>
          <p:nvPr/>
        </p:nvPicPr>
        <p:blipFill>
          <a:blip r:embed="rId21"/>
          <a:stretch>
            <a:fillRect/>
          </a:stretch>
        </p:blipFill>
        <p:spPr>
          <a:xfrm>
            <a:off x="15963899" y="20955000"/>
            <a:ext cx="5143501" cy="3429000"/>
          </a:xfrm>
          <a:prstGeom prst="rect">
            <a:avLst/>
          </a:prstGeom>
        </p:spPr>
      </p:pic>
      <p:sp>
        <p:nvSpPr>
          <p:cNvPr id="42" name="TextBox 41"/>
          <p:cNvSpPr txBox="1"/>
          <p:nvPr/>
        </p:nvSpPr>
        <p:spPr>
          <a:xfrm>
            <a:off x="15925800" y="24713386"/>
            <a:ext cx="5612522" cy="2185214"/>
          </a:xfrm>
          <a:prstGeom prst="rect">
            <a:avLst/>
          </a:prstGeom>
          <a:noFill/>
        </p:spPr>
        <p:txBody>
          <a:bodyPr wrap="none" rtlCol="0">
            <a:spAutoFit/>
          </a:bodyPr>
          <a:lstStyle/>
          <a:p>
            <a:r>
              <a:rPr lang="en-US" sz="1700" dirty="0" smtClean="0"/>
              <a:t>Danielle </a:t>
            </a:r>
            <a:r>
              <a:rPr lang="en-US" sz="1700" dirty="0" err="1" smtClean="0"/>
              <a:t>Wuchenich</a:t>
            </a:r>
            <a:r>
              <a:rPr lang="en-US" sz="1700" dirty="0" smtClean="0"/>
              <a:t> participated in an international </a:t>
            </a:r>
          </a:p>
          <a:p>
            <a:r>
              <a:rPr lang="en-US" sz="1700" dirty="0" smtClean="0"/>
              <a:t>summer research experience for undergraduates (REU)</a:t>
            </a:r>
          </a:p>
          <a:p>
            <a:r>
              <a:rPr lang="en-US" sz="1700" dirty="0" smtClean="0"/>
              <a:t>that was open to students from LSC institutions.  She spent</a:t>
            </a:r>
          </a:p>
          <a:p>
            <a:r>
              <a:rPr lang="en-US" sz="1700" dirty="0" smtClean="0"/>
              <a:t>a summer at The Australian National University working on</a:t>
            </a:r>
          </a:p>
          <a:p>
            <a:r>
              <a:rPr lang="en-US" sz="1700" dirty="0" smtClean="0"/>
              <a:t>advanced laser systems for the next generation of detectors.</a:t>
            </a:r>
          </a:p>
          <a:p>
            <a:r>
              <a:rPr lang="en-US" sz="1700" dirty="0" smtClean="0"/>
              <a:t>She and her fellow students presented their work at the 2007</a:t>
            </a:r>
          </a:p>
          <a:p>
            <a:r>
              <a:rPr lang="en-US" sz="1700" dirty="0" err="1" smtClean="0"/>
              <a:t>Edoardo</a:t>
            </a:r>
            <a:r>
              <a:rPr lang="en-US" sz="1700" dirty="0" smtClean="0"/>
              <a:t> </a:t>
            </a:r>
            <a:r>
              <a:rPr lang="en-US" sz="1700" dirty="0" err="1" smtClean="0"/>
              <a:t>Amaldi</a:t>
            </a:r>
            <a:r>
              <a:rPr lang="en-US" sz="1700" dirty="0" smtClean="0"/>
              <a:t> meeting in Sydney (pictured above).  Photo </a:t>
            </a:r>
          </a:p>
          <a:p>
            <a:r>
              <a:rPr lang="en-US" sz="1700" dirty="0" smtClean="0"/>
              <a:t>from [12]</a:t>
            </a:r>
            <a:r>
              <a:rPr lang="en-US" sz="1700" dirty="0" smtClean="0"/>
              <a:t>.</a:t>
            </a:r>
          </a:p>
        </p:txBody>
      </p:sp>
      <p:pic>
        <p:nvPicPr>
          <p:cNvPr id="43" name="Picture 42" descr="hubbledeepsm.jpg"/>
          <p:cNvPicPr>
            <a:picLocks noChangeAspect="1"/>
          </p:cNvPicPr>
          <p:nvPr/>
        </p:nvPicPr>
        <p:blipFill>
          <a:blip r:embed="rId22"/>
          <a:stretch>
            <a:fillRect/>
          </a:stretch>
        </p:blipFill>
        <p:spPr>
          <a:xfrm>
            <a:off x="31336974" y="3314699"/>
            <a:ext cx="4019826" cy="4000501"/>
          </a:xfrm>
          <a:prstGeom prst="rect">
            <a:avLst/>
          </a:prstGeom>
        </p:spPr>
      </p:pic>
      <p:pic>
        <p:nvPicPr>
          <p:cNvPr id="44" name="Picture 43" descr="crabnebulasm.jpg"/>
          <p:cNvPicPr>
            <a:picLocks noChangeAspect="1"/>
          </p:cNvPicPr>
          <p:nvPr/>
        </p:nvPicPr>
        <p:blipFill>
          <a:blip r:embed="rId23"/>
          <a:stretch>
            <a:fillRect/>
          </a:stretch>
        </p:blipFill>
        <p:spPr>
          <a:xfrm>
            <a:off x="23774400" y="6705600"/>
            <a:ext cx="3531142" cy="3531142"/>
          </a:xfrm>
          <a:prstGeom prst="rect">
            <a:avLst/>
          </a:prstGeom>
        </p:spPr>
      </p:pic>
      <p:pic>
        <p:nvPicPr>
          <p:cNvPr id="45" name="Picture 44" descr="HiResHanford_3sm.jpg"/>
          <p:cNvPicPr>
            <a:picLocks noChangeAspect="1"/>
          </p:cNvPicPr>
          <p:nvPr/>
        </p:nvPicPr>
        <p:blipFill>
          <a:blip r:embed="rId24"/>
          <a:stretch>
            <a:fillRect/>
          </a:stretch>
        </p:blipFill>
        <p:spPr>
          <a:xfrm>
            <a:off x="15087601" y="10972800"/>
            <a:ext cx="5015660" cy="3315071"/>
          </a:xfrm>
          <a:prstGeom prst="rect">
            <a:avLst/>
          </a:prstGeom>
        </p:spPr>
      </p:pic>
      <p:pic>
        <p:nvPicPr>
          <p:cNvPr id="46" name="Picture 45" descr="HiResLivingston_6sm.jpg"/>
          <p:cNvPicPr>
            <a:picLocks noChangeAspect="1"/>
          </p:cNvPicPr>
          <p:nvPr/>
        </p:nvPicPr>
        <p:blipFill>
          <a:blip r:embed="rId25"/>
          <a:stretch>
            <a:fillRect/>
          </a:stretch>
        </p:blipFill>
        <p:spPr>
          <a:xfrm>
            <a:off x="15074504" y="15202763"/>
            <a:ext cx="5028756" cy="3375567"/>
          </a:xfrm>
          <a:prstGeom prst="rect">
            <a:avLst/>
          </a:prstGeom>
        </p:spPr>
      </p:pic>
      <p:pic>
        <p:nvPicPr>
          <p:cNvPr id="48" name="Picture 47" descr="jasonsm.JPG"/>
          <p:cNvPicPr>
            <a:picLocks noChangeAspect="1"/>
          </p:cNvPicPr>
          <p:nvPr/>
        </p:nvPicPr>
        <p:blipFill>
          <a:blip r:embed="rId26"/>
          <a:stretch>
            <a:fillRect/>
          </a:stretch>
        </p:blipFill>
        <p:spPr>
          <a:xfrm>
            <a:off x="10037064" y="20726400"/>
            <a:ext cx="5283200" cy="3962400"/>
          </a:xfrm>
          <a:prstGeom prst="rect">
            <a:avLst/>
          </a:prstGeom>
        </p:spPr>
      </p:pic>
      <p:pic>
        <p:nvPicPr>
          <p:cNvPr id="49" name="Picture 7" descr="BeverlysPicture"/>
          <p:cNvPicPr>
            <a:picLocks noChangeAspect="1" noChangeArrowheads="1"/>
          </p:cNvPicPr>
          <p:nvPr/>
        </p:nvPicPr>
        <p:blipFill>
          <a:blip r:embed="rId27"/>
          <a:srcRect/>
          <a:stretch>
            <a:fillRect/>
          </a:stretch>
        </p:blipFill>
        <p:spPr bwMode="auto">
          <a:xfrm>
            <a:off x="29641800" y="11963400"/>
            <a:ext cx="5735220" cy="4877663"/>
          </a:xfrm>
          <a:prstGeom prst="rect">
            <a:avLst/>
          </a:prstGeom>
          <a:noFill/>
        </p:spPr>
      </p:pic>
      <p:pic>
        <p:nvPicPr>
          <p:cNvPr id="50" name="Picture 49"/>
          <p:cNvPicPr>
            <a:picLocks noChangeAspect="1"/>
          </p:cNvPicPr>
          <p:nvPr/>
        </p:nvPicPr>
        <p:blipFill>
          <a:blip r:embed="rId28"/>
          <a:stretch>
            <a:fillRect/>
          </a:stretch>
        </p:blipFill>
        <p:spPr>
          <a:xfrm>
            <a:off x="9067800" y="3975100"/>
            <a:ext cx="6809728" cy="5016500"/>
          </a:xfrm>
          <a:prstGeom prst="rect">
            <a:avLst/>
          </a:prstGeom>
        </p:spPr>
      </p:pic>
      <p:sp>
        <p:nvSpPr>
          <p:cNvPr id="51" name="TextBox 50"/>
          <p:cNvSpPr txBox="1"/>
          <p:nvPr/>
        </p:nvSpPr>
        <p:spPr>
          <a:xfrm>
            <a:off x="9017242" y="9018657"/>
            <a:ext cx="1498358" cy="353943"/>
          </a:xfrm>
          <a:prstGeom prst="rect">
            <a:avLst/>
          </a:prstGeom>
          <a:noFill/>
        </p:spPr>
        <p:txBody>
          <a:bodyPr wrap="none" rtlCol="0">
            <a:spAutoFit/>
          </a:bodyPr>
          <a:lstStyle/>
          <a:p>
            <a:r>
              <a:rPr lang="en-US" sz="1700" dirty="0" smtClean="0"/>
              <a:t>Image from [1]</a:t>
            </a:r>
            <a:endParaRPr lang="en-US" sz="1700" dirty="0"/>
          </a:p>
        </p:txBody>
      </p:sp>
      <p:sp>
        <p:nvSpPr>
          <p:cNvPr id="52" name="TextBox 51"/>
          <p:cNvSpPr txBox="1"/>
          <p:nvPr/>
        </p:nvSpPr>
        <p:spPr>
          <a:xfrm>
            <a:off x="21295428" y="20726400"/>
            <a:ext cx="6265695" cy="2185214"/>
          </a:xfrm>
          <a:prstGeom prst="rect">
            <a:avLst/>
          </a:prstGeom>
          <a:noFill/>
        </p:spPr>
        <p:txBody>
          <a:bodyPr wrap="none" rtlCol="0">
            <a:spAutoFit/>
          </a:bodyPr>
          <a:lstStyle/>
          <a:p>
            <a:r>
              <a:rPr lang="en-US" sz="1700" dirty="0" smtClean="0"/>
              <a:t>Eric Shull, Garret Catron, Michael </a:t>
            </a:r>
            <a:r>
              <a:rPr lang="en-US" sz="1700" dirty="0" err="1" smtClean="0"/>
              <a:t>McMearty</a:t>
            </a:r>
            <a:r>
              <a:rPr lang="en-US" sz="1700" dirty="0" smtClean="0"/>
              <a:t>, Chris </a:t>
            </a:r>
            <a:r>
              <a:rPr lang="en-US" sz="1700" dirty="0" err="1" smtClean="0"/>
              <a:t>Greenley</a:t>
            </a:r>
            <a:r>
              <a:rPr lang="en-US" sz="1700" dirty="0" smtClean="0"/>
              <a:t> and </a:t>
            </a:r>
          </a:p>
          <a:p>
            <a:r>
              <a:rPr lang="en-US" sz="1700" dirty="0" smtClean="0"/>
              <a:t>John (Archie) Wheeler have worked on an ongoing project to apply</a:t>
            </a:r>
          </a:p>
          <a:p>
            <a:r>
              <a:rPr lang="en-US" sz="1700" dirty="0" smtClean="0"/>
              <a:t>the Maximum Entropy waveform recovery method to data </a:t>
            </a:r>
          </a:p>
          <a:p>
            <a:r>
              <a:rPr lang="en-US" sz="1700" dirty="0" smtClean="0"/>
              <a:t>from times associated with Gamma Ray Bursts</a:t>
            </a:r>
            <a:r>
              <a:rPr lang="en-US" sz="1700" dirty="0" smtClean="0"/>
              <a:t>.  Work done thus </a:t>
            </a:r>
          </a:p>
          <a:p>
            <a:r>
              <a:rPr lang="en-US" sz="1700" dirty="0" smtClean="0"/>
              <a:t>far involves testing the sensitivity of the method by measuring</a:t>
            </a:r>
          </a:p>
          <a:p>
            <a:r>
              <a:rPr lang="en-US" sz="1700" dirty="0" smtClean="0"/>
              <a:t>how well it recovers fake signals of varying strengths.  </a:t>
            </a:r>
            <a:r>
              <a:rPr lang="en-US" sz="1700" dirty="0" smtClean="0"/>
              <a:t>In the picture</a:t>
            </a:r>
          </a:p>
          <a:p>
            <a:r>
              <a:rPr lang="en-US" sz="1700" dirty="0" smtClean="0"/>
              <a:t>below, Chris </a:t>
            </a:r>
            <a:r>
              <a:rPr lang="en-US" sz="1700" dirty="0" err="1" smtClean="0"/>
              <a:t>Greenley</a:t>
            </a:r>
            <a:r>
              <a:rPr lang="en-US" sz="1700" dirty="0" smtClean="0"/>
              <a:t> and Michael </a:t>
            </a:r>
            <a:r>
              <a:rPr lang="en-US" sz="1700" dirty="0" err="1" smtClean="0"/>
              <a:t>McMearty</a:t>
            </a:r>
            <a:r>
              <a:rPr lang="en-US" sz="1700" dirty="0" smtClean="0"/>
              <a:t> work on the waveform</a:t>
            </a:r>
          </a:p>
          <a:p>
            <a:r>
              <a:rPr lang="en-US" sz="1700" dirty="0" smtClean="0"/>
              <a:t>recovery project with Tiffany Summerscales.</a:t>
            </a:r>
            <a:r>
              <a:rPr lang="en-US" sz="1700" dirty="0" smtClean="0"/>
              <a:t> </a:t>
            </a:r>
            <a:endParaRPr lang="en-US" sz="1700" dirty="0"/>
          </a:p>
        </p:txBody>
      </p:sp>
      <p:pic>
        <p:nvPicPr>
          <p:cNvPr id="56" name="Picture 55" descr="LIGO_Summerscales_Greenley_McMeartysm.jpg"/>
          <p:cNvPicPr>
            <a:picLocks noChangeAspect="1"/>
          </p:cNvPicPr>
          <p:nvPr/>
        </p:nvPicPr>
        <p:blipFill>
          <a:blip r:embed="rId29"/>
          <a:stretch>
            <a:fillRect/>
          </a:stretch>
        </p:blipFill>
        <p:spPr>
          <a:xfrm>
            <a:off x="21717000" y="22936200"/>
            <a:ext cx="5080000" cy="3962400"/>
          </a:xfrm>
          <a:prstGeom prst="rect">
            <a:avLst/>
          </a:prstGeom>
        </p:spPr>
      </p:pic>
      <p:pic>
        <p:nvPicPr>
          <p:cNvPr id="60" name="Picture 59" descr="NSFlogo.gif"/>
          <p:cNvPicPr>
            <a:picLocks noChangeAspect="1"/>
          </p:cNvPicPr>
          <p:nvPr/>
        </p:nvPicPr>
        <p:blipFill>
          <a:blip r:embed="rId30"/>
          <a:stretch>
            <a:fillRect/>
          </a:stretch>
        </p:blipFill>
        <p:spPr>
          <a:xfrm>
            <a:off x="32689800" y="25187413"/>
            <a:ext cx="1397000" cy="1330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1232</TotalTime>
  <Words>2432</Words>
  <Application>Microsoft Macintosh PowerPoint</Application>
  <PresentationFormat>Custom</PresentationFormat>
  <Paragraphs>156</Paragraphs>
  <Slides>1</Slides>
  <Notes>0</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Slide 1</vt:lpstr>
    </vt:vector>
  </TitlesOfParts>
  <Company>Andrews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Tiffany Summerscales</cp:lastModifiedBy>
  <cp:revision>53</cp:revision>
  <dcterms:created xsi:type="dcterms:W3CDTF">2011-10-12T18:48:25Z</dcterms:created>
  <dcterms:modified xsi:type="dcterms:W3CDTF">2011-10-13T00:03:02Z</dcterms:modified>
</cp:coreProperties>
</file>