
<file path=[Content_Types].xml><?xml version="1.0" encoding="utf-8"?>
<Types xmlns="http://schemas.openxmlformats.org/package/2006/content-types">
  <Override PartName="/ppt/slideLayouts/slideLayout8.xml" ContentType="application/vnd.openxmlformats-officedocument.presentationml.slideLayout+xml"/>
  <Override PartName="/ppt/embeddings/oleObject4.bin" ContentType="application/vnd.openxmlformats-officedocument.oleObject"/>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Default Extension="wmf" ContentType="image/x-wmf"/>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37.xml" ContentType="application/vnd.openxmlformats-officedocument.presentationml.slide+xml"/>
  <Override PartName="/ppt/embeddings/oleObject13.bin" ContentType="application/vnd.openxmlformats-officedocument.oleObject"/>
  <Override PartName="/ppt/slides/slide10.xml" ContentType="application/vnd.openxmlformats-officedocument.presentationml.slide+xml"/>
  <Override PartName="/ppt/slides/slide33.xml" ContentType="application/vnd.openxmlformats-officedocument.presentationml.slide+xml"/>
  <Override PartName="/ppt/embeddings/oleObject10.bin" ContentType="application/vnd.openxmlformats-officedocument.oleObject"/>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ppt/embeddings/oleObject9.bin" ContentType="application/vnd.openxmlformats-officedocument.oleObject"/>
  <Override PartName="/docProps/core.xml" ContentType="application/vnd.openxmlformats-package.core-properties+xml"/>
  <Override PartName="/ppt/slides/slide31.xml" ContentType="application/vnd.openxmlformats-officedocument.presentationml.slide+xml"/>
  <Override PartName="/ppt/embeddings/oleObject11.bin" ContentType="application/vnd.openxmlformats-officedocument.oleObject"/>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embeddings/oleObject6.bin" ContentType="application/vnd.openxmlformats-officedocument.oleObject"/>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oleObject5.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embeddings/oleObject7.bin" ContentType="application/vnd.openxmlformats-officedocument.oleObject"/>
  <Override PartName="/ppt/theme/theme1.xml" ContentType="application/vnd.openxmlformats-officedocument.theme+xml"/>
  <Override PartName="/ppt/presentation.xml" ContentType="application/vnd.openxmlformats-officedocument.presentationml.presentation.main+xml"/>
  <Override PartName="/ppt/embeddings/oleObject12.bin" ContentType="application/vnd.openxmlformats-officedocument.oleObject"/>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embeddings/oleObject14.bin" ContentType="application/vnd.openxmlformats-officedocument.oleObject"/>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15" r:id="rId1"/>
  </p:sldMasterIdLst>
  <p:notesMasterIdLst>
    <p:notesMasterId r:id="rId43"/>
  </p:notesMasterIdLst>
  <p:handoutMasterIdLst>
    <p:handoutMasterId r:id="rId44"/>
  </p:handoutMasterIdLst>
  <p:sldIdLst>
    <p:sldId id="258" r:id="rId2"/>
    <p:sldId id="259" r:id="rId3"/>
    <p:sldId id="280" r:id="rId4"/>
    <p:sldId id="281" r:id="rId5"/>
    <p:sldId id="279" r:id="rId6"/>
    <p:sldId id="260" r:id="rId7"/>
    <p:sldId id="282" r:id="rId8"/>
    <p:sldId id="261" r:id="rId9"/>
    <p:sldId id="262" r:id="rId10"/>
    <p:sldId id="264" r:id="rId11"/>
    <p:sldId id="265" r:id="rId12"/>
    <p:sldId id="267" r:id="rId13"/>
    <p:sldId id="269" r:id="rId14"/>
    <p:sldId id="268" r:id="rId15"/>
    <p:sldId id="271" r:id="rId16"/>
    <p:sldId id="270" r:id="rId17"/>
    <p:sldId id="272" r:id="rId18"/>
    <p:sldId id="275" r:id="rId19"/>
    <p:sldId id="273" r:id="rId20"/>
    <p:sldId id="274" r:id="rId21"/>
    <p:sldId id="276" r:id="rId22"/>
    <p:sldId id="278" r:id="rId23"/>
    <p:sldId id="277"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263"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C1900"/>
    <a:srgbClr val="000000"/>
    <a:srgbClr val="5E27B1"/>
    <a:srgbClr val="A7B04F"/>
    <a:srgbClr val="FF00FF"/>
    <a:srgbClr val="4700B8"/>
    <a:srgbClr val="0331C4"/>
    <a:srgbClr val="22248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0675" autoAdjust="0"/>
    <p:restoredTop sz="85593" autoAdjust="0"/>
  </p:normalViewPr>
  <p:slideViewPr>
    <p:cSldViewPr>
      <p:cViewPr>
        <p:scale>
          <a:sx n="75" d="100"/>
          <a:sy n="75" d="100"/>
        </p:scale>
        <p:origin x="-3744" y="-1528"/>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8" d="100"/>
          <a:sy n="98" d="100"/>
        </p:scale>
        <p:origin x="-173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notesMaster" Target="notesMasters/notesMaster1.xml"/><Relationship Id="rId25" Type="http://schemas.openxmlformats.org/officeDocument/2006/relationships/slide" Target="slides/slide24.xml"/><Relationship Id="rId10" Type="http://schemas.openxmlformats.org/officeDocument/2006/relationships/slide" Target="slides/slide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interSettings" Target="printerSettings/printerSettings1.bin"/><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tableStyles" Target="tableStyles.xml"/><Relationship Id="rId44" Type="http://schemas.openxmlformats.org/officeDocument/2006/relationships/handoutMaster" Target="handoutMasters/handoutMaster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presProps" Target="pres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viewProps" Target="viewProps.xml"/><Relationship Id="rId48"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CE6DA60-3B5A-4312-A4EE-4F1E717B673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EC1F3A-02A7-4FC2-83BD-C1BF7010CD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noFill/>
          <a:ln/>
        </p:spPr>
        <p:txBody>
          <a:bodyPr/>
          <a:lstStyle/>
          <a:p>
            <a:r>
              <a:rPr lang="en-US" smtClean="0"/>
              <a:t>Future generation ground based interferometric detectors for gravitational waves will need to operate below 10Hz.</a:t>
            </a:r>
          </a:p>
          <a:p>
            <a:r>
              <a:rPr lang="en-US" smtClean="0"/>
              <a:t>In this range of frequencies GWI detectors will be limited by the Newtonian Noise (i.e. gravity gradient noise) and by Earth’s crust motion due to tidal stresses and seismic activity as well as human activity).</a:t>
            </a:r>
            <a:endParaRPr lang="it-IT" smtClean="0"/>
          </a:p>
        </p:txBody>
      </p:sp>
      <p:sp>
        <p:nvSpPr>
          <p:cNvPr id="54276" name="Segnaposto numero diapositiva 3"/>
          <p:cNvSpPr>
            <a:spLocks noGrp="1"/>
          </p:cNvSpPr>
          <p:nvPr>
            <p:ph type="sldNum" sz="quarter" idx="5"/>
          </p:nvPr>
        </p:nvSpPr>
        <p:spPr>
          <a:noFill/>
        </p:spPr>
        <p:txBody>
          <a:bodyPr/>
          <a:lstStyle/>
          <a:p>
            <a:fld id="{ABACD477-AC1E-4C53-9318-0FAEFED7195B}"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a:ln/>
        </p:spPr>
      </p:sp>
      <p:sp>
        <p:nvSpPr>
          <p:cNvPr id="63491" name="Segnaposto note 2"/>
          <p:cNvSpPr>
            <a:spLocks noGrp="1"/>
          </p:cNvSpPr>
          <p:nvPr>
            <p:ph type="body" idx="1"/>
          </p:nvPr>
        </p:nvSpPr>
        <p:spPr>
          <a:noFill/>
          <a:ln/>
        </p:spPr>
        <p:txBody>
          <a:bodyPr/>
          <a:lstStyle/>
          <a:p>
            <a:r>
              <a:rPr lang="it-IT" smtClean="0"/>
              <a:t>Here we can see the present day configuration of the underground seismometers array of homestake.</a:t>
            </a:r>
          </a:p>
          <a:p>
            <a:r>
              <a:rPr lang="it-IT" smtClean="0"/>
              <a:t>Blue spots 2000 stations, green spot eight houndred feet station, brown spot three houndred feet station, finally the red spots are the fourtyone houndred feet stations.</a:t>
            </a:r>
          </a:p>
          <a:p>
            <a:r>
              <a:rPr lang="en-US" b="1" smtClean="0"/>
              <a:t>The distance between the 2000ft sub-array stations is roughly 350m</a:t>
            </a:r>
          </a:p>
          <a:p>
            <a:r>
              <a:rPr lang="en-US" b="1" smtClean="0"/>
              <a:t>The stations of the 4100ft sub-array are about 300ft away from each other</a:t>
            </a:r>
            <a:endParaRPr lang="it-IT" b="1" smtClean="0"/>
          </a:p>
        </p:txBody>
      </p:sp>
      <p:sp>
        <p:nvSpPr>
          <p:cNvPr id="63492" name="Segnaposto numero diapositiva 3"/>
          <p:cNvSpPr>
            <a:spLocks noGrp="1"/>
          </p:cNvSpPr>
          <p:nvPr>
            <p:ph type="sldNum" sz="quarter" idx="5"/>
          </p:nvPr>
        </p:nvSpPr>
        <p:spPr>
          <a:noFill/>
        </p:spPr>
        <p:txBody>
          <a:bodyPr/>
          <a:lstStyle/>
          <a:p>
            <a:fld id="{879BA8A3-0BDF-4F56-B023-EAFC51F0EAE6}" type="slidenum">
              <a:rPr lang="en-US" smtClean="0"/>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a:ln/>
        </p:spPr>
      </p:sp>
      <p:sp>
        <p:nvSpPr>
          <p:cNvPr id="64515" name="Segnaposto note 2"/>
          <p:cNvSpPr>
            <a:spLocks noGrp="1"/>
          </p:cNvSpPr>
          <p:nvPr>
            <p:ph type="body" idx="1"/>
          </p:nvPr>
        </p:nvSpPr>
        <p:spPr>
          <a:noFill/>
          <a:ln/>
        </p:spPr>
        <p:txBody>
          <a:bodyPr/>
          <a:lstStyle/>
          <a:p>
            <a:r>
              <a:rPr lang="it-IT" smtClean="0"/>
              <a:t>Once a good site is located, the first thing needed is to </a:t>
            </a:r>
            <a:r>
              <a:rPr lang="en-US" smtClean="0"/>
              <a:t>dig and shovel rocks and debris from the area, and sound the rocks. Then we built a stable concrete base for the instruments well connected to the bedrock. All the necessary stuff must be carried and prepared in the site</a:t>
            </a:r>
          </a:p>
        </p:txBody>
      </p:sp>
      <p:sp>
        <p:nvSpPr>
          <p:cNvPr id="64516" name="Segnaposto numero diapositiva 3"/>
          <p:cNvSpPr>
            <a:spLocks noGrp="1"/>
          </p:cNvSpPr>
          <p:nvPr>
            <p:ph type="sldNum" sz="quarter" idx="5"/>
          </p:nvPr>
        </p:nvSpPr>
        <p:spPr>
          <a:noFill/>
        </p:spPr>
        <p:txBody>
          <a:bodyPr/>
          <a:lstStyle/>
          <a:p>
            <a:fld id="{019B2C5D-3C51-4454-97D7-E07241301939}"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a:ln/>
        </p:spPr>
      </p:sp>
      <p:sp>
        <p:nvSpPr>
          <p:cNvPr id="65539" name="Segnaposto note 2"/>
          <p:cNvSpPr>
            <a:spLocks noGrp="1"/>
          </p:cNvSpPr>
          <p:nvPr>
            <p:ph type="body" idx="1"/>
          </p:nvPr>
        </p:nvSpPr>
        <p:spPr>
          <a:noFill/>
          <a:ln/>
        </p:spPr>
        <p:txBody>
          <a:bodyPr/>
          <a:lstStyle/>
          <a:p>
            <a:r>
              <a:rPr lang="it-IT" smtClean="0"/>
              <a:t>In order to ensure a stable and levelled base for the seismometers a square granite tile for each seismic instrument is implemented with a concrete slab to the bottom rock</a:t>
            </a:r>
            <a:r>
              <a:rPr lang="en-US" smtClean="0"/>
              <a:t>. The seismometer itself can be levelled once it is placed on the tile.</a:t>
            </a:r>
          </a:p>
          <a:p>
            <a:endParaRPr lang="it-IT" smtClean="0"/>
          </a:p>
        </p:txBody>
      </p:sp>
      <p:sp>
        <p:nvSpPr>
          <p:cNvPr id="65540" name="Segnaposto numero diapositiva 3"/>
          <p:cNvSpPr>
            <a:spLocks noGrp="1"/>
          </p:cNvSpPr>
          <p:nvPr>
            <p:ph type="sldNum" sz="quarter" idx="5"/>
          </p:nvPr>
        </p:nvSpPr>
        <p:spPr>
          <a:noFill/>
        </p:spPr>
        <p:txBody>
          <a:bodyPr/>
          <a:lstStyle/>
          <a:p>
            <a:fld id="{84562419-E673-4F1A-AB4E-2EB65EF02267}"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a:ln/>
        </p:spPr>
      </p:sp>
      <p:sp>
        <p:nvSpPr>
          <p:cNvPr id="66563" name="Segnaposto note 2"/>
          <p:cNvSpPr>
            <a:spLocks noGrp="1"/>
          </p:cNvSpPr>
          <p:nvPr>
            <p:ph type="body" idx="1"/>
          </p:nvPr>
        </p:nvSpPr>
        <p:spPr>
          <a:noFill/>
          <a:ln/>
        </p:spPr>
        <p:txBody>
          <a:bodyPr/>
          <a:lstStyle/>
          <a:p>
            <a:r>
              <a:rPr lang="it-IT" smtClean="0"/>
              <a:t>Environmental conditions </a:t>
            </a:r>
            <a:r>
              <a:rPr lang="en-US" smtClean="0"/>
              <a:t>may vary considerably from one level to another, and from a day to another (especially the 300 ft and 800 ft levels), also depending on ventilation. Usually </a:t>
            </a:r>
            <a:r>
              <a:rPr lang="it-IT" smtClean="0"/>
              <a:t>humidity is very high (over 90% to100%). Acoustic noise from ventilation or people working around should be reduced. A good thermal and humidity insulation is needed. To ensure it we built boxes for instruments and computers using polyisocyanurate panels and a foam glue. For the instruments a double layer was needed as an additional internal instrument box.</a:t>
            </a:r>
          </a:p>
          <a:p>
            <a:endParaRPr lang="it-IT" smtClean="0"/>
          </a:p>
        </p:txBody>
      </p:sp>
      <p:sp>
        <p:nvSpPr>
          <p:cNvPr id="66564" name="Segnaposto numero diapositiva 3"/>
          <p:cNvSpPr>
            <a:spLocks noGrp="1"/>
          </p:cNvSpPr>
          <p:nvPr>
            <p:ph type="sldNum" sz="quarter" idx="5"/>
          </p:nvPr>
        </p:nvSpPr>
        <p:spPr>
          <a:noFill/>
        </p:spPr>
        <p:txBody>
          <a:bodyPr/>
          <a:lstStyle/>
          <a:p>
            <a:fld id="{384A18C0-96DD-4725-98EA-303DC14B0876}"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ln/>
        </p:spPr>
      </p:sp>
      <p:sp>
        <p:nvSpPr>
          <p:cNvPr id="67587" name="Segnaposto note 2"/>
          <p:cNvSpPr>
            <a:spLocks noGrp="1"/>
          </p:cNvSpPr>
          <p:nvPr>
            <p:ph type="body" idx="1"/>
          </p:nvPr>
        </p:nvSpPr>
        <p:spPr>
          <a:noFill/>
          <a:ln/>
        </p:spPr>
        <p:txBody>
          <a:bodyPr/>
          <a:lstStyle/>
          <a:p>
            <a:r>
              <a:rPr lang="it-IT" smtClean="0"/>
              <a:t>Sanford Underground Laboratory is providing power and fiber-optic-cable network in the levels hosting our instruments up to an electric box. Connection and cable links have to be prepared in situ as the data cables between instruments, DAQ, computers and internet. UPS units for each station ensures a continuous power supply, preventing black-outs and voltage surges.</a:t>
            </a:r>
            <a:endParaRPr lang="en-US" smtClean="0"/>
          </a:p>
        </p:txBody>
      </p:sp>
      <p:sp>
        <p:nvSpPr>
          <p:cNvPr id="67588" name="Segnaposto numero diapositiva 3"/>
          <p:cNvSpPr>
            <a:spLocks noGrp="1"/>
          </p:cNvSpPr>
          <p:nvPr>
            <p:ph type="sldNum" sz="quarter" idx="5"/>
          </p:nvPr>
        </p:nvSpPr>
        <p:spPr>
          <a:noFill/>
        </p:spPr>
        <p:txBody>
          <a:bodyPr/>
          <a:lstStyle/>
          <a:p>
            <a:fld id="{A90D5AE4-7549-4AA9-ACA9-219BECFC3C9E}"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a:ln/>
        </p:spPr>
      </p:sp>
      <p:sp>
        <p:nvSpPr>
          <p:cNvPr id="68611" name="Segnaposto note 2"/>
          <p:cNvSpPr>
            <a:spLocks noGrp="1"/>
          </p:cNvSpPr>
          <p:nvPr>
            <p:ph type="body" idx="1"/>
          </p:nvPr>
        </p:nvSpPr>
        <p:spPr>
          <a:noFill/>
          <a:ln/>
        </p:spPr>
        <p:txBody>
          <a:bodyPr/>
          <a:lstStyle/>
          <a:p>
            <a:r>
              <a:rPr lang="it-IT" smtClean="0"/>
              <a:t>To set-up a new station we needed also to </a:t>
            </a:r>
            <a:r>
              <a:rPr lang="en-US" smtClean="0"/>
              <a:t>solder wires and fix electronic components, as to do </a:t>
            </a:r>
            <a:r>
              <a:rPr lang="it-IT" smtClean="0"/>
              <a:t>some “carpentry work” for the instruments infrastructures…</a:t>
            </a:r>
          </a:p>
          <a:p>
            <a:endParaRPr lang="it-IT" smtClean="0"/>
          </a:p>
        </p:txBody>
      </p:sp>
      <p:sp>
        <p:nvSpPr>
          <p:cNvPr id="68612" name="Segnaposto numero diapositiva 3"/>
          <p:cNvSpPr>
            <a:spLocks noGrp="1"/>
          </p:cNvSpPr>
          <p:nvPr>
            <p:ph type="sldNum" sz="quarter" idx="5"/>
          </p:nvPr>
        </p:nvSpPr>
        <p:spPr>
          <a:noFill/>
        </p:spPr>
        <p:txBody>
          <a:bodyPr/>
          <a:lstStyle/>
          <a:p>
            <a:fld id="{26C71F5C-5C9E-49F3-98CE-09876A2F3F04}" type="slidenum">
              <a:rPr lang="en-US" smtClean="0"/>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a:ln/>
        </p:spPr>
      </p:sp>
      <p:sp>
        <p:nvSpPr>
          <p:cNvPr id="69635" name="Segnaposto note 2"/>
          <p:cNvSpPr>
            <a:spLocks noGrp="1"/>
          </p:cNvSpPr>
          <p:nvPr>
            <p:ph type="body" idx="1"/>
          </p:nvPr>
        </p:nvSpPr>
        <p:spPr>
          <a:noFill/>
          <a:ln/>
        </p:spPr>
        <p:txBody>
          <a:bodyPr/>
          <a:lstStyle/>
          <a:p>
            <a:r>
              <a:rPr lang="it-IT" smtClean="0"/>
              <a:t>Distance: 350 meters</a:t>
            </a:r>
          </a:p>
        </p:txBody>
      </p:sp>
      <p:sp>
        <p:nvSpPr>
          <p:cNvPr id="69636" name="Segnaposto numero diapositiva 3"/>
          <p:cNvSpPr>
            <a:spLocks noGrp="1"/>
          </p:cNvSpPr>
          <p:nvPr>
            <p:ph type="sldNum" sz="quarter" idx="5"/>
          </p:nvPr>
        </p:nvSpPr>
        <p:spPr>
          <a:noFill/>
        </p:spPr>
        <p:txBody>
          <a:bodyPr/>
          <a:lstStyle/>
          <a:p>
            <a:fld id="{F506DCCA-62A4-46C6-97B4-B07F4590D92E}"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a:ln/>
        </p:spPr>
      </p:sp>
      <p:sp>
        <p:nvSpPr>
          <p:cNvPr id="70659" name="Segnaposto note 2"/>
          <p:cNvSpPr>
            <a:spLocks noGrp="1"/>
          </p:cNvSpPr>
          <p:nvPr>
            <p:ph type="body" idx="1"/>
          </p:nvPr>
        </p:nvSpPr>
        <p:spPr>
          <a:noFill/>
          <a:ln/>
        </p:spPr>
        <p:txBody>
          <a:bodyPr/>
          <a:lstStyle/>
          <a:p>
            <a:r>
              <a:rPr lang="it-IT" smtClean="0"/>
              <a:t>Distance: 91 meters</a:t>
            </a:r>
          </a:p>
        </p:txBody>
      </p:sp>
      <p:sp>
        <p:nvSpPr>
          <p:cNvPr id="70660" name="Segnaposto numero diapositiva 3"/>
          <p:cNvSpPr>
            <a:spLocks noGrp="1"/>
          </p:cNvSpPr>
          <p:nvPr>
            <p:ph type="sldNum" sz="quarter" idx="5"/>
          </p:nvPr>
        </p:nvSpPr>
        <p:spPr>
          <a:noFill/>
        </p:spPr>
        <p:txBody>
          <a:bodyPr/>
          <a:lstStyle/>
          <a:p>
            <a:fld id="{E20E1CFD-0AA2-454D-B00A-78EB28D0E030}"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a:ln/>
        </p:spPr>
      </p:sp>
      <p:sp>
        <p:nvSpPr>
          <p:cNvPr id="71683" name="Segnaposto note 2"/>
          <p:cNvSpPr>
            <a:spLocks noGrp="1"/>
          </p:cNvSpPr>
          <p:nvPr>
            <p:ph type="body" idx="1"/>
          </p:nvPr>
        </p:nvSpPr>
        <p:spPr>
          <a:noFill/>
          <a:ln/>
        </p:spPr>
        <p:txBody>
          <a:bodyPr/>
          <a:lstStyle/>
          <a:p>
            <a:r>
              <a:rPr lang="en-US" smtClean="0"/>
              <a:t>The old stations at 2000ft, 800 ft and 300 ft have been fixed</a:t>
            </a:r>
          </a:p>
          <a:p>
            <a:endParaRPr lang="en-US" smtClean="0"/>
          </a:p>
          <a:p>
            <a:r>
              <a:rPr lang="en-US" smtClean="0"/>
              <a:t>300ft: Güralp CMG-40T. We borrowed it from Nelson Christensen in the 300ft , two trillium at 800ft and 2000ft old.</a:t>
            </a:r>
          </a:p>
          <a:p>
            <a:endParaRPr lang="it-IT" smtClean="0"/>
          </a:p>
        </p:txBody>
      </p:sp>
      <p:sp>
        <p:nvSpPr>
          <p:cNvPr id="71684" name="Segnaposto numero diapositiva 3"/>
          <p:cNvSpPr>
            <a:spLocks noGrp="1"/>
          </p:cNvSpPr>
          <p:nvPr>
            <p:ph type="sldNum" sz="quarter" idx="5"/>
          </p:nvPr>
        </p:nvSpPr>
        <p:spPr>
          <a:noFill/>
        </p:spPr>
        <p:txBody>
          <a:bodyPr/>
          <a:lstStyle/>
          <a:p>
            <a:fld id="{153C3BF1-46C5-4250-B516-BB050F78B28A}"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egnaposto immagine diapositiva 1"/>
          <p:cNvSpPr>
            <a:spLocks noGrp="1" noRot="1" noChangeAspect="1" noTextEdit="1"/>
          </p:cNvSpPr>
          <p:nvPr>
            <p:ph type="sldImg"/>
          </p:nvPr>
        </p:nvSpPr>
        <p:spPr>
          <a:ln/>
        </p:spPr>
      </p:sp>
      <p:sp>
        <p:nvSpPr>
          <p:cNvPr id="72707" name="Segnaposto note 2"/>
          <p:cNvSpPr>
            <a:spLocks noGrp="1"/>
          </p:cNvSpPr>
          <p:nvPr>
            <p:ph type="body" idx="1"/>
          </p:nvPr>
        </p:nvSpPr>
        <p:spPr>
          <a:noFill/>
          <a:ln/>
        </p:spPr>
        <p:txBody>
          <a:bodyPr/>
          <a:lstStyle/>
          <a:p>
            <a:r>
              <a:rPr lang="it-IT" smtClean="0"/>
              <a:t>Since December 2009 in addition to the Trillium 240 seismometer the 2000 ft station host two prototypes of seismometers aligned to a common horizontal direction and developed by the group of Fabrizio Barone (University of Salerno - INFN) based on a monolithic tunable folded pendulum</a:t>
            </a:r>
            <a:r>
              <a:rPr lang="it-IT" baseline="30000" smtClean="0"/>
              <a:t>2</a:t>
            </a:r>
            <a:r>
              <a:rPr lang="it-IT" smtClean="0"/>
              <a:t>. This is shaped with precision machining and electric discharge machining from one original body of Al-CuBe alloy, and the central mass is linked by 4 flex joints (100</a:t>
            </a:r>
            <a:r>
              <a:rPr lang="el-GR" smtClean="0">
                <a:latin typeface="Times New Roman" pitchFamily="18" charset="0"/>
                <a:cs typeface="Times New Roman" pitchFamily="18" charset="0"/>
              </a:rPr>
              <a:t>μ</a:t>
            </a:r>
            <a:r>
              <a:rPr lang="it-IT" smtClean="0"/>
              <a:t>m minimum thickness).</a:t>
            </a:r>
          </a:p>
          <a:p>
            <a:r>
              <a:rPr lang="it-IT" smtClean="0"/>
              <a:t>This instrument is very sensitive in the low frequency seismic noise band. The resonance frequency is tunable as the integrated laser optical redout (optical lever + interferometer).</a:t>
            </a:r>
          </a:p>
          <a:p>
            <a:r>
              <a:rPr lang="it-IT" smtClean="0"/>
              <a:t>The acquisition was made in parallel with Trillium on a DAQ system. </a:t>
            </a:r>
            <a:endParaRPr lang="en-US" smtClean="0"/>
          </a:p>
          <a:p>
            <a:endParaRPr lang="it-IT" smtClean="0"/>
          </a:p>
        </p:txBody>
      </p:sp>
      <p:sp>
        <p:nvSpPr>
          <p:cNvPr id="72708" name="Segnaposto numero diapositiva 3"/>
          <p:cNvSpPr>
            <a:spLocks noGrp="1"/>
          </p:cNvSpPr>
          <p:nvPr>
            <p:ph type="sldNum" sz="quarter" idx="5"/>
          </p:nvPr>
        </p:nvSpPr>
        <p:spPr>
          <a:noFill/>
        </p:spPr>
        <p:txBody>
          <a:bodyPr/>
          <a:lstStyle/>
          <a:p>
            <a:fld id="{0F90DF2A-488A-4593-AF9E-C42A8280FD0A}"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noFill/>
          <a:ln/>
        </p:spPr>
        <p:txBody>
          <a:bodyPr/>
          <a:lstStyle/>
          <a:p>
            <a:endParaRPr lang="it-IT" smtClean="0"/>
          </a:p>
          <a:p>
            <a:r>
              <a:rPr lang="it-IT" smtClean="0"/>
              <a:t>As we can see in this plot the gravity gradients –in green- are an important source of noise, only reducing it we can reach lower frequencies</a:t>
            </a:r>
          </a:p>
        </p:txBody>
      </p:sp>
      <p:sp>
        <p:nvSpPr>
          <p:cNvPr id="55300" name="Segnaposto numero diapositiva 3"/>
          <p:cNvSpPr>
            <a:spLocks noGrp="1"/>
          </p:cNvSpPr>
          <p:nvPr>
            <p:ph type="sldNum" sz="quarter" idx="5"/>
          </p:nvPr>
        </p:nvSpPr>
        <p:spPr>
          <a:noFill/>
        </p:spPr>
        <p:txBody>
          <a:bodyPr/>
          <a:lstStyle/>
          <a:p>
            <a:fld id="{9AA041A3-4F75-4DC1-9C0A-F24A65406623}"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a:ln/>
        </p:spPr>
      </p:sp>
      <p:sp>
        <p:nvSpPr>
          <p:cNvPr id="73731" name="Segnaposto note 2"/>
          <p:cNvSpPr>
            <a:spLocks noGrp="1"/>
          </p:cNvSpPr>
          <p:nvPr>
            <p:ph type="body" idx="1"/>
          </p:nvPr>
        </p:nvSpPr>
        <p:spPr>
          <a:noFill/>
          <a:ln/>
        </p:spPr>
        <p:txBody>
          <a:bodyPr/>
          <a:lstStyle/>
          <a:p>
            <a:endParaRPr lang="it-IT" smtClean="0"/>
          </a:p>
        </p:txBody>
      </p:sp>
      <p:sp>
        <p:nvSpPr>
          <p:cNvPr id="73732" name="Segnaposto numero diapositiva 3"/>
          <p:cNvSpPr>
            <a:spLocks noGrp="1"/>
          </p:cNvSpPr>
          <p:nvPr>
            <p:ph type="sldNum" sz="quarter" idx="5"/>
          </p:nvPr>
        </p:nvSpPr>
        <p:spPr>
          <a:noFill/>
        </p:spPr>
        <p:txBody>
          <a:bodyPr/>
          <a:lstStyle/>
          <a:p>
            <a:fld id="{74F47F12-987B-43A2-8943-3D2869524FED}" type="slidenum">
              <a:rPr lang="en-US" smtClean="0"/>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egnaposto immagine diapositiva 1"/>
          <p:cNvSpPr>
            <a:spLocks noGrp="1" noRot="1" noChangeAspect="1" noTextEdit="1"/>
          </p:cNvSpPr>
          <p:nvPr>
            <p:ph type="sldImg"/>
          </p:nvPr>
        </p:nvSpPr>
        <p:spPr>
          <a:ln/>
        </p:spPr>
      </p:sp>
      <p:sp>
        <p:nvSpPr>
          <p:cNvPr id="74755" name="Segnaposto note 2"/>
          <p:cNvSpPr>
            <a:spLocks noGrp="1"/>
          </p:cNvSpPr>
          <p:nvPr>
            <p:ph type="body" idx="1"/>
          </p:nvPr>
        </p:nvSpPr>
        <p:spPr>
          <a:noFill/>
          <a:ln/>
        </p:spPr>
        <p:txBody>
          <a:bodyPr/>
          <a:lstStyle/>
          <a:p>
            <a:r>
              <a:rPr lang="it-IT" smtClean="0"/>
              <a:t>125mA Operating … IR-A – NIR</a:t>
            </a:r>
          </a:p>
        </p:txBody>
      </p:sp>
      <p:sp>
        <p:nvSpPr>
          <p:cNvPr id="74756" name="Segnaposto numero diapositiva 3"/>
          <p:cNvSpPr>
            <a:spLocks noGrp="1"/>
          </p:cNvSpPr>
          <p:nvPr>
            <p:ph type="sldNum" sz="quarter" idx="5"/>
          </p:nvPr>
        </p:nvSpPr>
        <p:spPr>
          <a:noFill/>
        </p:spPr>
        <p:txBody>
          <a:bodyPr/>
          <a:lstStyle/>
          <a:p>
            <a:fld id="{9F19D03D-06FD-4433-AB95-B29DC29EF6A3}" type="slidenum">
              <a:rPr lang="en-US" smtClean="0"/>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Segnaposto immagine diapositiva 1"/>
          <p:cNvSpPr>
            <a:spLocks noGrp="1" noRot="1" noChangeAspect="1" noTextEdit="1"/>
          </p:cNvSpPr>
          <p:nvPr>
            <p:ph type="sldImg"/>
          </p:nvPr>
        </p:nvSpPr>
        <p:spPr>
          <a:ln/>
        </p:spPr>
      </p:sp>
      <p:sp>
        <p:nvSpPr>
          <p:cNvPr id="75779" name="Segnaposto note 2"/>
          <p:cNvSpPr>
            <a:spLocks noGrp="1"/>
          </p:cNvSpPr>
          <p:nvPr>
            <p:ph type="body" idx="1"/>
          </p:nvPr>
        </p:nvSpPr>
        <p:spPr>
          <a:noFill/>
          <a:ln/>
        </p:spPr>
        <p:txBody>
          <a:bodyPr/>
          <a:lstStyle/>
          <a:p>
            <a:r>
              <a:rPr lang="it-IT" smtClean="0"/>
              <a:t>After the implementation of these two prototypes on December 2008, there were some unidenfied problems with the remote read-out system. In this summer we could make a check-up of the instruments: the folded pendulum, the laser source and the optical lever were OK, but there was a failure of the electronics. We changed the electronic boxes with two new boxes from F. Barone group, eventually replacing operational circuits and looking for shorts. We found a failure in the DC power supply caused electronics damages: this power supply must be repaired or replaced before the seismometers will be able to function again. A new instrument calibration may be needed.</a:t>
            </a:r>
          </a:p>
          <a:p>
            <a:r>
              <a:rPr lang="it-IT" smtClean="0"/>
              <a:t>A new prototype could be added to the seismometers array in the next future.</a:t>
            </a:r>
          </a:p>
        </p:txBody>
      </p:sp>
      <p:sp>
        <p:nvSpPr>
          <p:cNvPr id="75780" name="Segnaposto numero diapositiva 3"/>
          <p:cNvSpPr>
            <a:spLocks noGrp="1"/>
          </p:cNvSpPr>
          <p:nvPr>
            <p:ph type="sldNum" sz="quarter" idx="5"/>
          </p:nvPr>
        </p:nvSpPr>
        <p:spPr>
          <a:noFill/>
        </p:spPr>
        <p:txBody>
          <a:bodyPr/>
          <a:lstStyle/>
          <a:p>
            <a:fld id="{7B6466D6-4FEA-4098-ADDF-EA2A75CDAB0E}" type="slidenum">
              <a:rPr lang="en-US" smtClean="0"/>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2D68896F-D336-4661-8015-82660F4EF6D6}" type="slidenum">
              <a:rPr lang="en-US" smtClean="0"/>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9F451E10-62F1-4C2C-A52E-A765E6282734}" type="slidenum">
              <a:rPr lang="en-US" smtClean="0"/>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FE21B6CC-3E4C-467D-B0DD-1D33CA546871}" type="slidenum">
              <a:rPr lang="en-US" smtClean="0"/>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p>
        </p:txBody>
      </p:sp>
      <p:sp>
        <p:nvSpPr>
          <p:cNvPr id="37892" name="Slide Number Placeholder 3"/>
          <p:cNvSpPr>
            <a:spLocks noGrp="1"/>
          </p:cNvSpPr>
          <p:nvPr>
            <p:ph type="sldNum" sz="quarter" idx="5"/>
          </p:nvPr>
        </p:nvSpPr>
        <p:spPr>
          <a:noFill/>
        </p:spPr>
        <p:txBody>
          <a:bodyPr/>
          <a:lstStyle/>
          <a:p>
            <a:fld id="{98B38C0D-3BA9-4082-9CBF-647D5C4ED1CC}" type="slidenum">
              <a:rPr lang="en-US" smtClean="0"/>
              <a:pPr/>
              <a:t>28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fld id="{16E54A50-E807-4A52-9CC9-051172DDC118}" type="slidenum">
              <a:rPr lang="en-US" smtClean="0"/>
              <a:pPr/>
              <a:t>30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37175FF-51B3-4EE4-BD8A-61592118E683}"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p>
        </p:txBody>
      </p:sp>
      <p:sp>
        <p:nvSpPr>
          <p:cNvPr id="39940" name="Slide Number Placeholder 3"/>
          <p:cNvSpPr>
            <a:spLocks noGrp="1"/>
          </p:cNvSpPr>
          <p:nvPr>
            <p:ph type="sldNum" sz="quarter" idx="5"/>
          </p:nvPr>
        </p:nvSpPr>
        <p:spPr>
          <a:noFill/>
        </p:spPr>
        <p:txBody>
          <a:bodyPr/>
          <a:lstStyle/>
          <a:p>
            <a:fld id="{C3BE0141-FEA2-4588-B0B5-4BB8888643CB}" type="slidenum">
              <a:rPr lang="en-US" smtClean="0"/>
              <a:pPr/>
              <a:t>38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ln/>
        </p:spPr>
      </p:sp>
      <p:sp>
        <p:nvSpPr>
          <p:cNvPr id="56323" name="Segnaposto note 2"/>
          <p:cNvSpPr>
            <a:spLocks noGrp="1"/>
          </p:cNvSpPr>
          <p:nvPr>
            <p:ph type="body" idx="1"/>
          </p:nvPr>
        </p:nvSpPr>
        <p:spPr>
          <a:noFill/>
          <a:ln/>
        </p:spPr>
        <p:txBody>
          <a:bodyPr/>
          <a:lstStyle/>
          <a:p>
            <a:r>
              <a:rPr lang="en-US" smtClean="0"/>
              <a:t>We sow that NN due to seismic and atmospheric density fluctuations plays is very important: seismically induced fluctuating gravitational fields directly couple to the test masses themselves, bypassing all attenuation stages.: no filter can act against it. </a:t>
            </a:r>
          </a:p>
          <a:p>
            <a:r>
              <a:rPr lang="en-US" smtClean="0"/>
              <a:t>Going underground in a seismic quiet site means lower density fluctuations, higher correlation , lower seismic noise and no surface modes.</a:t>
            </a:r>
            <a:endParaRPr lang="it-IT" smtClean="0"/>
          </a:p>
        </p:txBody>
      </p:sp>
      <p:sp>
        <p:nvSpPr>
          <p:cNvPr id="56324" name="Segnaposto numero diapositiva 3"/>
          <p:cNvSpPr>
            <a:spLocks noGrp="1"/>
          </p:cNvSpPr>
          <p:nvPr>
            <p:ph type="sldNum" sz="quarter" idx="5"/>
          </p:nvPr>
        </p:nvSpPr>
        <p:spPr>
          <a:noFill/>
        </p:spPr>
        <p:txBody>
          <a:bodyPr/>
          <a:lstStyle/>
          <a:p>
            <a:fld id="{A4011B8D-2A56-4404-94CE-137BDBC54598}"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smtClean="0"/>
          </a:p>
        </p:txBody>
      </p:sp>
      <p:sp>
        <p:nvSpPr>
          <p:cNvPr id="40964" name="Slide Number Placeholder 3"/>
          <p:cNvSpPr>
            <a:spLocks noGrp="1"/>
          </p:cNvSpPr>
          <p:nvPr>
            <p:ph type="sldNum" sz="quarter" idx="5"/>
          </p:nvPr>
        </p:nvSpPr>
        <p:spPr>
          <a:noFill/>
        </p:spPr>
        <p:txBody>
          <a:bodyPr/>
          <a:lstStyle/>
          <a:p>
            <a:fld id="{15386E5A-9E8B-4ED6-BDAE-A2C906FD4D51}" type="slidenum">
              <a:rPr lang="en-US" smtClean="0"/>
              <a:pPr/>
              <a:t>39</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ln/>
        </p:spPr>
        <p:txBody>
          <a:bodyPr/>
          <a:lstStyle/>
          <a:p>
            <a:pPr>
              <a:defRPr/>
            </a:pPr>
            <a:r>
              <a:rPr lang="it-IT" kern="0" smtClean="0">
                <a:solidFill>
                  <a:schemeClr val="hlink"/>
                </a:solidFill>
              </a:rPr>
              <a:t>Scientists who plan to work underground in the Sanford Lab have to attend a safety class and a specific training. Before being accesible to scientific work a site must be secured by removing loose rocks and constructing supporting structures. According to the policy of Sanford Lab, scientific teams must be accompanied by an experienced miner. This summer Tom Trancynger (geologist), Jaret Heise (science-liaison director) and Reggie Walters (summer student geologist) joined our team and helped us in our work.</a:t>
            </a:r>
          </a:p>
          <a:p>
            <a:pPr>
              <a:defRPr/>
            </a:pPr>
            <a:r>
              <a:rPr lang="it-IT" kern="0" smtClean="0">
                <a:solidFill>
                  <a:schemeClr val="hlink"/>
                </a:solidFill>
              </a:rPr>
              <a:t>Daily work usually starts at the Yates office building where the team pick up the personal equipment in order to be ready to “cage” at the Ross shaft at 7:00 a.m.</a:t>
            </a:r>
          </a:p>
          <a:p>
            <a:pPr>
              <a:defRPr/>
            </a:pPr>
            <a:r>
              <a:rPr lang="it-IT" kern="0" smtClean="0">
                <a:solidFill>
                  <a:schemeClr val="hlink"/>
                </a:solidFill>
              </a:rPr>
              <a:t>Team members has to “tag-in”, which means pick a numbered metal plate and leave a copy at surface, with ones name on a daily action plan, in order to know everytime who is underground if something happens and also to identify burned people by the metal plate.  </a:t>
            </a:r>
          </a:p>
          <a:p>
            <a:pPr>
              <a:defRPr/>
            </a:pPr>
            <a:r>
              <a:rPr lang="it-IT" kern="0" smtClean="0">
                <a:solidFill>
                  <a:schemeClr val="hlink"/>
                </a:solidFill>
              </a:rPr>
              <a:t>A scientific team has to be on time to get a cage as general rule, coming late would mean to delay work of other teams in the mine, and a long wait for a next cage. </a:t>
            </a:r>
          </a:p>
          <a:p>
            <a:pPr>
              <a:defRPr/>
            </a:pPr>
            <a:r>
              <a:rPr lang="it-IT" kern="0" smtClean="0">
                <a:solidFill>
                  <a:schemeClr val="hlink"/>
                </a:solidFill>
              </a:rPr>
              <a:t>Team can work underground until noon or 4:30 pm, everything must be scheduled before in the daily action plan.</a:t>
            </a:r>
          </a:p>
          <a:p>
            <a:pPr>
              <a:defRPr/>
            </a:pPr>
            <a:endParaRPr lang="it-IT" smtClean="0"/>
          </a:p>
        </p:txBody>
      </p:sp>
      <p:sp>
        <p:nvSpPr>
          <p:cNvPr id="76804" name="Segnaposto numero diapositiva 3"/>
          <p:cNvSpPr>
            <a:spLocks noGrp="1"/>
          </p:cNvSpPr>
          <p:nvPr>
            <p:ph type="sldNum" sz="quarter" idx="5"/>
          </p:nvPr>
        </p:nvSpPr>
        <p:spPr>
          <a:noFill/>
        </p:spPr>
        <p:txBody>
          <a:bodyPr/>
          <a:lstStyle/>
          <a:p>
            <a:fld id="{32E17B78-39CA-4974-852E-37EADA71D001}" type="slidenum">
              <a:rPr lang="en-US" smtClean="0"/>
              <a:pPr/>
              <a:t>41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a:ln/>
        </p:spPr>
      </p:sp>
      <p:sp>
        <p:nvSpPr>
          <p:cNvPr id="57347" name="Segnaposto note 2"/>
          <p:cNvSpPr>
            <a:spLocks noGrp="1"/>
          </p:cNvSpPr>
          <p:nvPr>
            <p:ph type="body" idx="1"/>
          </p:nvPr>
        </p:nvSpPr>
        <p:spPr>
          <a:noFill/>
          <a:ln/>
        </p:spPr>
        <p:txBody>
          <a:bodyPr/>
          <a:lstStyle/>
          <a:p>
            <a:r>
              <a:rPr lang="en-US" smtClean="0"/>
              <a:t>Now, how much can we reduce the seismic noise going underground?</a:t>
            </a:r>
          </a:p>
          <a:p>
            <a:r>
              <a:rPr lang="en-US" smtClean="0"/>
              <a:t>We expect an exponentional reduction depending on depth and wavelenght, but in order to measure it and the wave propagation we need to build an underground array of seismometers with a good timing.</a:t>
            </a:r>
          </a:p>
          <a:p>
            <a:r>
              <a:rPr lang="en-US" smtClean="0"/>
              <a:t>Moreover if we find a model that links the gravity gradient noise to the seismic data produced by this 3D network of seismometers we can hope to be able to calculate and subtract it from the data of a future generation GWI detector.</a:t>
            </a:r>
          </a:p>
          <a:p>
            <a:r>
              <a:rPr lang="en-US" smtClean="0"/>
              <a:t>so going underground we could have a double gain: first reducing the seismic noise, for example a factor ten, second subtracting it from the the data improving the reduction to a factor one houndred</a:t>
            </a:r>
            <a:endParaRPr lang="it-IT" smtClean="0"/>
          </a:p>
        </p:txBody>
      </p:sp>
      <p:sp>
        <p:nvSpPr>
          <p:cNvPr id="57348" name="Segnaposto numero diapositiva 3"/>
          <p:cNvSpPr>
            <a:spLocks noGrp="1"/>
          </p:cNvSpPr>
          <p:nvPr>
            <p:ph type="sldNum" sz="quarter" idx="5"/>
          </p:nvPr>
        </p:nvSpPr>
        <p:spPr>
          <a:noFill/>
        </p:spPr>
        <p:txBody>
          <a:bodyPr/>
          <a:lstStyle/>
          <a:p>
            <a:fld id="{0789D9E1-FF51-483D-889E-9A1A6BDB0996}"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a:ln/>
        </p:spPr>
        <p:txBody>
          <a:bodyPr/>
          <a:lstStyle/>
          <a:p>
            <a:r>
              <a:rPr lang="en-US" smtClean="0"/>
              <a:t>The former Homestake gold mine in Lead was closed in 2002 and then donated to the state of South Dakota. Now it is being transformed into an underground scientific laboratory by the SDSTA (South Dakota Science and Technology Authority), funded by a private gift from Mr. Sanford and the NSF. Now it is known as the Sanford Underground Laboratory.Homestake was chosen also to host the future NSF DUSEL (Deep Underground Science and Engineering Lab)</a:t>
            </a:r>
          </a:p>
          <a:p>
            <a:r>
              <a:rPr lang="en-US" smtClean="0"/>
              <a:t>Homestake has the deepest reaching tunnels in North America (8000ft)</a:t>
            </a:r>
            <a:endParaRPr lang="it-IT" smtClean="0"/>
          </a:p>
        </p:txBody>
      </p:sp>
      <p:sp>
        <p:nvSpPr>
          <p:cNvPr id="58372" name="Segnaposto numero diapositiva 3"/>
          <p:cNvSpPr>
            <a:spLocks noGrp="1"/>
          </p:cNvSpPr>
          <p:nvPr>
            <p:ph type="sldNum" sz="quarter" idx="5"/>
          </p:nvPr>
        </p:nvSpPr>
        <p:spPr>
          <a:noFill/>
        </p:spPr>
        <p:txBody>
          <a:bodyPr/>
          <a:lstStyle/>
          <a:p>
            <a:fld id="{D8BA2222-E268-4708-BEBB-4CA619FC94DD}"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ln/>
        </p:spPr>
        <p:txBody>
          <a:bodyPr/>
          <a:lstStyle/>
          <a:p>
            <a:r>
              <a:rPr lang="en-US" smtClean="0"/>
              <a:t>is located in a seismically quiet region and due to its distance from the Atlantic, Pacific and Artic oceans it’s the ideal place for a 3D underground array of seismometers.</a:t>
            </a:r>
            <a:endParaRPr lang="it-IT" smtClean="0"/>
          </a:p>
        </p:txBody>
      </p:sp>
      <p:sp>
        <p:nvSpPr>
          <p:cNvPr id="59396" name="Segnaposto numero diapositiva 3"/>
          <p:cNvSpPr>
            <a:spLocks noGrp="1"/>
          </p:cNvSpPr>
          <p:nvPr>
            <p:ph type="sldNum" sz="quarter" idx="5"/>
          </p:nvPr>
        </p:nvSpPr>
        <p:spPr>
          <a:noFill/>
        </p:spPr>
        <p:txBody>
          <a:bodyPr/>
          <a:lstStyle/>
          <a:p>
            <a:fld id="{30646FDE-20FA-43FF-A347-14243D2901CC}"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a:ln/>
        </p:spPr>
      </p:sp>
      <p:sp>
        <p:nvSpPr>
          <p:cNvPr id="60419" name="Segnaposto note 2"/>
          <p:cNvSpPr>
            <a:spLocks noGrp="1"/>
          </p:cNvSpPr>
          <p:nvPr>
            <p:ph type="body" idx="1"/>
          </p:nvPr>
        </p:nvSpPr>
        <p:spPr>
          <a:noFill/>
          <a:ln/>
        </p:spPr>
        <p:txBody>
          <a:bodyPr/>
          <a:lstStyle/>
          <a:p>
            <a:r>
              <a:rPr lang="en-US" smtClean="0"/>
              <a:t>The geological history of the Homestake site is quite complicated, the oldest rock strata are 2 billion years old, and the current rock formations are the result of stratification, folding and metamorphism, with two principal uplifts. The consequent deformations caused a network of fractures which facilitates meteoric water intrusion; during tunnels excavation watercourses were </a:t>
            </a:r>
            <a:r>
              <a:rPr lang="it-IT" smtClean="0"/>
              <a:t>intersected, and so the underground levels are accessible only with a constant water drain. The Sanford Lab owns an extensive database of rock samples which can be used to calculate profiles of rock density at varius levels.</a:t>
            </a:r>
          </a:p>
          <a:p>
            <a:endParaRPr lang="it-IT" smtClean="0"/>
          </a:p>
        </p:txBody>
      </p:sp>
      <p:sp>
        <p:nvSpPr>
          <p:cNvPr id="60420" name="Segnaposto numero diapositiva 3"/>
          <p:cNvSpPr>
            <a:spLocks noGrp="1"/>
          </p:cNvSpPr>
          <p:nvPr>
            <p:ph type="sldNum" sz="quarter" idx="5"/>
          </p:nvPr>
        </p:nvSpPr>
        <p:spPr>
          <a:noFill/>
        </p:spPr>
        <p:txBody>
          <a:bodyPr/>
          <a:lstStyle/>
          <a:p>
            <a:fld id="{CF25B76A-EFEE-4F3F-A4E8-0CFBA9E5CA5D}"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a:ln/>
        </p:spPr>
      </p:sp>
      <p:sp>
        <p:nvSpPr>
          <p:cNvPr id="61443" name="Segnaposto note 2"/>
          <p:cNvSpPr>
            <a:spLocks noGrp="1"/>
          </p:cNvSpPr>
          <p:nvPr>
            <p:ph type="body" idx="1"/>
          </p:nvPr>
        </p:nvSpPr>
        <p:spPr>
          <a:noFill/>
          <a:ln/>
        </p:spPr>
        <p:txBody>
          <a:bodyPr/>
          <a:lstStyle/>
          <a:p>
            <a:r>
              <a:rPr lang="it-IT" smtClean="0"/>
              <a:t>On July 2009 the deepest accesible level was 4100ft  although the 4850 ft level was recently made accesible.</a:t>
            </a:r>
          </a:p>
          <a:p>
            <a:r>
              <a:rPr lang="it-IT" b="1" smtClean="0"/>
              <a:t>As we see here the foundamental units of a mine are the vertical shafts linking the horizontal tunnels.</a:t>
            </a:r>
          </a:p>
          <a:p>
            <a:r>
              <a:rPr lang="it-IT" smtClean="0"/>
              <a:t>Actually the only Shaft accesible is the “Ross” Shaft.</a:t>
            </a:r>
          </a:p>
          <a:p>
            <a:r>
              <a:rPr lang="it-IT" smtClean="0"/>
              <a:t>A connection between the main office building (situated in the “Yates” area) and the “Ross” Shaft is granted by a bus. </a:t>
            </a:r>
          </a:p>
          <a:p>
            <a:r>
              <a:rPr lang="it-IT" b="1" smtClean="0"/>
              <a:t>A power and internet connection between underground levels and surface is still developing by SDSTA.</a:t>
            </a:r>
          </a:p>
          <a:p>
            <a:endParaRPr lang="it-IT" smtClean="0"/>
          </a:p>
        </p:txBody>
      </p:sp>
      <p:sp>
        <p:nvSpPr>
          <p:cNvPr id="61444" name="Segnaposto numero diapositiva 3"/>
          <p:cNvSpPr>
            <a:spLocks noGrp="1"/>
          </p:cNvSpPr>
          <p:nvPr>
            <p:ph type="sldNum" sz="quarter" idx="5"/>
          </p:nvPr>
        </p:nvSpPr>
        <p:spPr>
          <a:noFill/>
        </p:spPr>
        <p:txBody>
          <a:bodyPr/>
          <a:lstStyle/>
          <a:p>
            <a:fld id="{9A99333F-0D8B-4B8F-AC0C-C2C2CAB24356}" type="slidenum">
              <a:rPr lang="en-US" smtClean="0"/>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ln/>
        </p:spPr>
        <p:txBody>
          <a:bodyPr/>
          <a:lstStyle/>
          <a:p>
            <a:pPr>
              <a:defRPr/>
            </a:pPr>
            <a:r>
              <a:rPr lang="it-IT" kern="0" smtClean="0">
                <a:solidFill>
                  <a:schemeClr val="hlink"/>
                </a:solidFill>
              </a:rPr>
              <a:t>At June 2009 three stations were completed and operative in Homestake at three different levels (300ft, 800ft, 2000ft)</a:t>
            </a:r>
            <a:r>
              <a:rPr lang="it-IT" kern="0" baseline="30000" smtClean="0">
                <a:solidFill>
                  <a:schemeClr val="hlink"/>
                </a:solidFill>
              </a:rPr>
              <a:t>1</a:t>
            </a:r>
            <a:r>
              <a:rPr lang="it-IT" kern="0" smtClean="0">
                <a:solidFill>
                  <a:schemeClr val="hlink"/>
                </a:solidFill>
              </a:rPr>
              <a:t>. Our goal was to fix the old stations configuration and to extend this network of stations with five new stations creating the present-day 8 stations array of seismometers.</a:t>
            </a:r>
          </a:p>
          <a:p>
            <a:pPr>
              <a:defRPr/>
            </a:pPr>
            <a:r>
              <a:rPr lang="it-IT" kern="0" smtClean="0">
                <a:solidFill>
                  <a:schemeClr val="hlink"/>
                </a:solidFill>
              </a:rPr>
              <a:t>Our work began on 9</a:t>
            </a:r>
            <a:r>
              <a:rPr lang="it-IT" kern="0" baseline="30000" smtClean="0">
                <a:solidFill>
                  <a:schemeClr val="hlink"/>
                </a:solidFill>
              </a:rPr>
              <a:t>th</a:t>
            </a:r>
            <a:r>
              <a:rPr lang="it-IT" kern="0" smtClean="0">
                <a:solidFill>
                  <a:schemeClr val="hlink"/>
                </a:solidFill>
              </a:rPr>
              <a:t> June and ended on July 31</a:t>
            </a:r>
            <a:r>
              <a:rPr lang="it-IT" kern="0" baseline="30000" smtClean="0">
                <a:solidFill>
                  <a:schemeClr val="hlink"/>
                </a:solidFill>
              </a:rPr>
              <a:t>st</a:t>
            </a:r>
            <a:r>
              <a:rPr lang="it-IT" kern="0" smtClean="0">
                <a:solidFill>
                  <a:schemeClr val="hlink"/>
                </a:solidFill>
              </a:rPr>
              <a:t>, in this period we were able to build two new stations at 2000ft level, and three new stations in the now-accesible 4100ft level.</a:t>
            </a:r>
          </a:p>
          <a:p>
            <a:pPr>
              <a:defRPr/>
            </a:pPr>
            <a:r>
              <a:rPr lang="it-IT" kern="0" smtClean="0">
                <a:solidFill>
                  <a:schemeClr val="hlink"/>
                </a:solidFill>
              </a:rPr>
              <a:t>This summer we started a collaboration with ET: the group of Jo</a:t>
            </a:r>
            <a:r>
              <a:rPr lang="en-US" smtClean="0">
                <a:latin typeface="Gill Sans MT" pitchFamily="34" charset="0"/>
              </a:rPr>
              <a:t> van den Brand</a:t>
            </a:r>
            <a:r>
              <a:rPr lang="it-IT" kern="0" smtClean="0">
                <a:solidFill>
                  <a:schemeClr val="hlink"/>
                </a:solidFill>
              </a:rPr>
              <a:t> sent people from Netherlands (Jo van den Brand and Mark Beker themselves helped us in the construction of some new stations) and are providing two new Trillium240 seismometers in addition to the new two bought by LIGO, the one borrowed from LSU and the old three seismometers. Also Guido Mueller from the University of Florida joined our team helping us in the development of the new stations.</a:t>
            </a:r>
          </a:p>
          <a:p>
            <a:pPr>
              <a:defRPr/>
            </a:pPr>
            <a:endParaRPr lang="it-IT" smtClean="0"/>
          </a:p>
        </p:txBody>
      </p:sp>
      <p:sp>
        <p:nvSpPr>
          <p:cNvPr id="62468" name="Segnaposto numero diapositiva 3"/>
          <p:cNvSpPr>
            <a:spLocks noGrp="1"/>
          </p:cNvSpPr>
          <p:nvPr>
            <p:ph type="sldNum" sz="quarter" idx="5"/>
          </p:nvPr>
        </p:nvSpPr>
        <p:spPr>
          <a:noFill/>
        </p:spPr>
        <p:txBody>
          <a:bodyPr/>
          <a:lstStyle/>
          <a:p>
            <a:fld id="{9705A8F4-0CC2-48C3-AAB2-A9AF84E8DFBF}"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2.bin"/><Relationship Id="rId1" Type="http://schemas.openxmlformats.org/officeDocument/2006/relationships/vmlDrawing" Target="../drawings/vmlDrawing2.v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11.bin"/><Relationship Id="rId1" Type="http://schemas.openxmlformats.org/officeDocument/2006/relationships/vmlDrawing" Target="../drawings/vmlDrawing11.v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12.bin"/><Relationship Id="rId1" Type="http://schemas.openxmlformats.org/officeDocument/2006/relationships/vmlDrawing" Target="../drawings/vmlDrawing12.v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13.bin"/><Relationship Id="rId1" Type="http://schemas.openxmlformats.org/officeDocument/2006/relationships/vmlDrawing" Target="../drawings/vmlDrawing13.v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14.bin"/><Relationship Id="rId1" Type="http://schemas.openxmlformats.org/officeDocument/2006/relationships/vmlDrawing" Target="../drawings/vmlDrawing14.v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3.bin"/><Relationship Id="rId1" Type="http://schemas.openxmlformats.org/officeDocument/2006/relationships/vmlDrawing" Target="../drawings/vmlDrawing3.v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4.bin"/><Relationship Id="rId1" Type="http://schemas.openxmlformats.org/officeDocument/2006/relationships/vmlDrawing" Target="../drawings/vmlDrawing4.v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5.bin"/><Relationship Id="rId1" Type="http://schemas.openxmlformats.org/officeDocument/2006/relationships/vmlDrawing" Target="../drawings/vmlDrawing5.v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6.bin"/><Relationship Id="rId1" Type="http://schemas.openxmlformats.org/officeDocument/2006/relationships/vmlDrawing" Target="../drawings/vmlDrawing6.v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7.bin"/><Relationship Id="rId1" Type="http://schemas.openxmlformats.org/officeDocument/2006/relationships/vmlDrawing" Target="../drawings/vmlDrawing7.v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8.bin"/><Relationship Id="rId1" Type="http://schemas.openxmlformats.org/officeDocument/2006/relationships/vmlDrawing" Target="../drawings/vmlDrawing8.v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9.bin"/><Relationship Id="rId1" Type="http://schemas.openxmlformats.org/officeDocument/2006/relationships/vmlDrawing" Target="../drawings/vmlDrawing9.v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oleObject" Target="../embeddings/oleObject10.bin"/><Relationship Id="rId1" Type="http://schemas.openxmlformats.org/officeDocument/2006/relationships/vmlDrawing" Target="../drawings/vmlDrawing10.v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8EB9C290-6FD6-48E7-96E5-1BCCA4883464}"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78850" name="Photo Editor Photo" r:id="rId3" imgW="4409524" imgH="3219899" progId="">
              <p:embed/>
            </p:oleObj>
          </a:graphicData>
        </a:graphic>
      </p:graphicFrame>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52AEFB69-A531-4721-A419-C8CB90DA9C9E}"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88066" name="Photo Editor Photo" r:id="rId3" imgW="4409524" imgH="3219899"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F1A75139-A533-46DC-B9A9-AE9C162BB91B}"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89090" name="Photo Editor Photo" r:id="rId3" imgW="4409524" imgH="3219899" progId="">
              <p:embed/>
            </p:oleObj>
          </a:graphicData>
        </a:graphic>
      </p:graphicFrame>
      <p:sp>
        <p:nvSpPr>
          <p:cNvPr id="2" name="Vertical Title 1"/>
          <p:cNvSpPr>
            <a:spLocks noGrp="1"/>
          </p:cNvSpPr>
          <p:nvPr>
            <p:ph type="title" orient="vert"/>
          </p:nvPr>
        </p:nvSpPr>
        <p:spPr>
          <a:xfrm>
            <a:off x="6838950" y="152400"/>
            <a:ext cx="200025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584835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OverTx" preserve="1">
  <p:cSld name="Title and Content over Text">
    <p:spTree>
      <p:nvGrpSpPr>
        <p:cNvPr id="1" name=""/>
        <p:cNvGrpSpPr/>
        <p:nvPr/>
      </p:nvGrpSpPr>
      <p:grpSpPr>
        <a:xfrm>
          <a:off x="0" y="0"/>
          <a:ext cx="0" cy="0"/>
          <a:chOff x="0" y="0"/>
          <a:chExt cx="0" cy="0"/>
        </a:xfrm>
      </p:grpSpPr>
      <p:sp>
        <p:nvSpPr>
          <p:cNvPr id="5"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2C2B615B-071A-4849-B1A6-AFB50CE2BAC3}" type="slidenum">
              <a:rPr lang="en-US" sz="1200">
                <a:solidFill>
                  <a:schemeClr val="hlink"/>
                </a:solidFill>
              </a:rPr>
              <a:pPr algn="r">
                <a:defRPr/>
              </a:pPr>
              <a:t>‹#›</a:t>
            </a:fld>
            <a:endParaRPr lang="en-US" sz="1200">
              <a:solidFill>
                <a:schemeClr val="tx2"/>
              </a:solidFill>
            </a:endParaRPr>
          </a:p>
        </p:txBody>
      </p:sp>
      <p:graphicFrame>
        <p:nvGraphicFramePr>
          <p:cNvPr id="6" name="Object 15"/>
          <p:cNvGraphicFramePr>
            <a:graphicFrameLocks noChangeAspect="1"/>
          </p:cNvGraphicFramePr>
          <p:nvPr/>
        </p:nvGraphicFramePr>
        <p:xfrm>
          <a:off x="0" y="0"/>
          <a:ext cx="1366838" cy="998538"/>
        </p:xfrm>
        <a:graphic>
          <a:graphicData uri="http://schemas.openxmlformats.org/presentationml/2006/ole">
            <p:oleObj spid="_x0000_s90114" name="Photo Editor Photo" r:id="rId3" imgW="4409524" imgH="3219899" progId="">
              <p:embed/>
            </p:oleObj>
          </a:graphicData>
        </a:graphic>
      </p:graphicFrame>
      <p:sp>
        <p:nvSpPr>
          <p:cNvPr id="2" name="Title 1"/>
          <p:cNvSpPr>
            <a:spLocks noGrp="1"/>
          </p:cNvSpPr>
          <p:nvPr>
            <p:ph type="title"/>
          </p:nvPr>
        </p:nvSpPr>
        <p:spPr>
          <a:xfrm>
            <a:off x="914400" y="152400"/>
            <a:ext cx="79248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7693025" cy="178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4300538"/>
            <a:ext cx="7693025" cy="1785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8" name="Footer Placeholder 5"/>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bl" preserve="1">
  <p:cSld name="Title and Table">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D2E63F07-64B9-4196-93C8-7DDF6A0757EF}"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91138" name="Photo Editor Photo" r:id="rId3" imgW="4409524" imgH="3219899" progId="">
              <p:embed/>
            </p:oleObj>
          </a:graphicData>
        </a:graphic>
      </p:graphicFrame>
      <p:sp>
        <p:nvSpPr>
          <p:cNvPr id="2" name="Title 1"/>
          <p:cNvSpPr>
            <a:spLocks noGrp="1"/>
          </p:cNvSpPr>
          <p:nvPr>
            <p:ph type="title"/>
          </p:nvPr>
        </p:nvSpPr>
        <p:spPr>
          <a:xfrm>
            <a:off x="914400" y="152400"/>
            <a:ext cx="7924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38200" y="2362200"/>
            <a:ext cx="7693025" cy="3724275"/>
          </a:xfrm>
        </p:spPr>
        <p:txBody>
          <a:bodyPr/>
          <a:lstStyle/>
          <a:p>
            <a:pPr lvl="0"/>
            <a:endParaRPr lang="en-US" noProof="0" smtClean="0"/>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CBD7396D-90D9-4A7F-A55D-AFA3E2FF443E}"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79874" name="Photo Editor Photo" r:id="rId3" imgW="4409524" imgH="3219899"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D42DD0CD-F943-4953-B500-72CB370A6119}" type="slidenum">
              <a:rPr lang="en-US" sz="1200">
                <a:solidFill>
                  <a:schemeClr val="hlink"/>
                </a:solidFill>
              </a:rPr>
              <a:pPr algn="r">
                <a:defRPr/>
              </a:pPr>
              <a:t>‹#›</a:t>
            </a:fld>
            <a:endParaRPr lang="en-US" sz="1200">
              <a:solidFill>
                <a:schemeClr val="tx2"/>
              </a:solidFill>
            </a:endParaRPr>
          </a:p>
        </p:txBody>
      </p:sp>
      <p:graphicFrame>
        <p:nvGraphicFramePr>
          <p:cNvPr id="5" name="Object 15"/>
          <p:cNvGraphicFramePr>
            <a:graphicFrameLocks noChangeAspect="1"/>
          </p:cNvGraphicFramePr>
          <p:nvPr/>
        </p:nvGraphicFramePr>
        <p:xfrm>
          <a:off x="0" y="0"/>
          <a:ext cx="1366838" cy="998538"/>
        </p:xfrm>
        <a:graphic>
          <a:graphicData uri="http://schemas.openxmlformats.org/presentationml/2006/ole">
            <p:oleObj spid="_x0000_s80898" name="Photo Editor Photo" r:id="rId3" imgW="4409524" imgH="3219899" progId="">
              <p:embed/>
            </p:oleObj>
          </a:graphicData>
        </a:graphic>
      </p:graphicFrame>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7" name="Footer Placeholder 4"/>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5"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955367C3-A136-4B83-9B88-A1EE1C3F9D46}" type="slidenum">
              <a:rPr lang="en-US" sz="1200">
                <a:solidFill>
                  <a:schemeClr val="hlink"/>
                </a:solidFill>
              </a:rPr>
              <a:pPr algn="r">
                <a:defRPr/>
              </a:pPr>
              <a:t>‹#›</a:t>
            </a:fld>
            <a:endParaRPr lang="en-US" sz="1200">
              <a:solidFill>
                <a:schemeClr val="tx2"/>
              </a:solidFill>
            </a:endParaRPr>
          </a:p>
        </p:txBody>
      </p:sp>
      <p:graphicFrame>
        <p:nvGraphicFramePr>
          <p:cNvPr id="6" name="Object 15"/>
          <p:cNvGraphicFramePr>
            <a:graphicFrameLocks noChangeAspect="1"/>
          </p:cNvGraphicFramePr>
          <p:nvPr/>
        </p:nvGraphicFramePr>
        <p:xfrm>
          <a:off x="0" y="0"/>
          <a:ext cx="1366838" cy="998538"/>
        </p:xfrm>
        <a:graphic>
          <a:graphicData uri="http://schemas.openxmlformats.org/presentationml/2006/ole">
            <p:oleObj spid="_x0000_s81922" name="Photo Editor Photo" r:id="rId3" imgW="4409524" imgH="3219899"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8" name="Footer Placeholder 5"/>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70EFB4A0-7DC3-4F71-AF74-01A6078C2E41}" type="slidenum">
              <a:rPr lang="en-US" sz="1200">
                <a:solidFill>
                  <a:schemeClr val="hlink"/>
                </a:solidFill>
              </a:rPr>
              <a:pPr algn="r">
                <a:defRPr/>
              </a:pPr>
              <a:t>‹#›</a:t>
            </a:fld>
            <a:endParaRPr lang="en-US" sz="1200">
              <a:solidFill>
                <a:schemeClr val="tx2"/>
              </a:solidFill>
            </a:endParaRPr>
          </a:p>
        </p:txBody>
      </p:sp>
      <p:graphicFrame>
        <p:nvGraphicFramePr>
          <p:cNvPr id="8" name="Object 15"/>
          <p:cNvGraphicFramePr>
            <a:graphicFrameLocks noChangeAspect="1"/>
          </p:cNvGraphicFramePr>
          <p:nvPr/>
        </p:nvGraphicFramePr>
        <p:xfrm>
          <a:off x="0" y="0"/>
          <a:ext cx="1366838" cy="998538"/>
        </p:xfrm>
        <a:graphic>
          <a:graphicData uri="http://schemas.openxmlformats.org/presentationml/2006/ole">
            <p:oleObj spid="_x0000_s82946" name="Photo Editor Photo" r:id="rId3" imgW="4409524" imgH="3219899" progId="">
              <p:embed/>
            </p:oleObj>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10" name="Footer Placeholder 7"/>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3"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5582104E-FDAE-4ACB-910D-2D3AD4373821}" type="slidenum">
              <a:rPr lang="en-US" sz="1200">
                <a:solidFill>
                  <a:schemeClr val="hlink"/>
                </a:solidFill>
              </a:rPr>
              <a:pPr algn="r">
                <a:defRPr/>
              </a:pPr>
              <a:t>‹#›</a:t>
            </a:fld>
            <a:endParaRPr lang="en-US" sz="1200">
              <a:solidFill>
                <a:schemeClr val="tx2"/>
              </a:solidFill>
            </a:endParaRPr>
          </a:p>
        </p:txBody>
      </p:sp>
      <p:graphicFrame>
        <p:nvGraphicFramePr>
          <p:cNvPr id="4" name="Object 15"/>
          <p:cNvGraphicFramePr>
            <a:graphicFrameLocks noChangeAspect="1"/>
          </p:cNvGraphicFramePr>
          <p:nvPr/>
        </p:nvGraphicFramePr>
        <p:xfrm>
          <a:off x="0" y="0"/>
          <a:ext cx="1366838" cy="998538"/>
        </p:xfrm>
        <a:graphic>
          <a:graphicData uri="http://schemas.openxmlformats.org/presentationml/2006/ole">
            <p:oleObj spid="_x0000_s83970" name="Photo Editor Photo" r:id="rId3" imgW="4409524" imgH="3219899"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2"/>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6" name="Footer Placeholder 3"/>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CC862286-295E-4C7B-B8AA-9D7770D34AE5}" type="slidenum">
              <a:rPr lang="en-US" sz="1200">
                <a:solidFill>
                  <a:schemeClr val="hlink"/>
                </a:solidFill>
              </a:rPr>
              <a:pPr algn="r">
                <a:defRPr/>
              </a:pPr>
              <a:t>‹#›</a:t>
            </a:fld>
            <a:endParaRPr lang="en-US" sz="1200">
              <a:solidFill>
                <a:schemeClr val="tx2"/>
              </a:solidFill>
            </a:endParaRPr>
          </a:p>
        </p:txBody>
      </p:sp>
      <p:graphicFrame>
        <p:nvGraphicFramePr>
          <p:cNvPr id="3" name="Object 15"/>
          <p:cNvGraphicFramePr>
            <a:graphicFrameLocks noChangeAspect="1"/>
          </p:cNvGraphicFramePr>
          <p:nvPr/>
        </p:nvGraphicFramePr>
        <p:xfrm>
          <a:off x="0" y="0"/>
          <a:ext cx="1366838" cy="998538"/>
        </p:xfrm>
        <a:graphic>
          <a:graphicData uri="http://schemas.openxmlformats.org/presentationml/2006/ole">
            <p:oleObj spid="_x0000_s84994" name="Photo Editor Photo" r:id="rId3" imgW="4409524" imgH="3219899" progId="">
              <p:embed/>
            </p:oleObj>
          </a:graphicData>
        </a:graphic>
      </p:graphicFrame>
      <p:sp>
        <p:nvSpPr>
          <p:cNvPr id="4" name="Date Placeholder 1"/>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5" name="Footer Placeholder 2"/>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5"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742F42E7-140A-4DDE-8C1D-F927D78AB5D0}" type="slidenum">
              <a:rPr lang="en-US" sz="1200">
                <a:solidFill>
                  <a:schemeClr val="hlink"/>
                </a:solidFill>
              </a:rPr>
              <a:pPr algn="r">
                <a:defRPr/>
              </a:pPr>
              <a:t>‹#›</a:t>
            </a:fld>
            <a:endParaRPr lang="en-US" sz="1200">
              <a:solidFill>
                <a:schemeClr val="tx2"/>
              </a:solidFill>
            </a:endParaRPr>
          </a:p>
        </p:txBody>
      </p:sp>
      <p:graphicFrame>
        <p:nvGraphicFramePr>
          <p:cNvPr id="6" name="Object 15"/>
          <p:cNvGraphicFramePr>
            <a:graphicFrameLocks noChangeAspect="1"/>
          </p:cNvGraphicFramePr>
          <p:nvPr/>
        </p:nvGraphicFramePr>
        <p:xfrm>
          <a:off x="0" y="0"/>
          <a:ext cx="1366838" cy="998538"/>
        </p:xfrm>
        <a:graphic>
          <a:graphicData uri="http://schemas.openxmlformats.org/presentationml/2006/ole">
            <p:oleObj spid="_x0000_s86018" name="Photo Editor Photo" r:id="rId3" imgW="4409524" imgH="3219899" progId="">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8" name="Footer Placeholder 5"/>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02E59813-5B65-47A1-A5A5-D510E7626E27}" type="slidenum">
              <a:rPr lang="en-US" sz="1200">
                <a:solidFill>
                  <a:schemeClr val="hlink"/>
                </a:solidFill>
              </a:rPr>
              <a:pPr algn="r">
                <a:defRPr/>
              </a:pPr>
              <a:t>‹#›</a:t>
            </a:fld>
            <a:endParaRPr lang="en-US" sz="1200">
              <a:solidFill>
                <a:schemeClr val="tx2"/>
              </a:solidFill>
            </a:endParaRPr>
          </a:p>
        </p:txBody>
      </p:sp>
      <p:graphicFrame>
        <p:nvGraphicFramePr>
          <p:cNvPr id="6" name="Object 15"/>
          <p:cNvGraphicFramePr>
            <a:graphicFrameLocks noChangeAspect="1"/>
          </p:cNvGraphicFramePr>
          <p:nvPr/>
        </p:nvGraphicFramePr>
        <p:xfrm>
          <a:off x="0" y="0"/>
          <a:ext cx="1366838" cy="998538"/>
        </p:xfrm>
        <a:graphic>
          <a:graphicData uri="http://schemas.openxmlformats.org/presentationml/2006/ole">
            <p:oleObj spid="_x0000_s87042" name="Photo Editor Photo" r:id="rId3" imgW="4409524" imgH="3219899" progId="">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r>
              <a:rPr lang="en-US"/>
              <a:t> </a:t>
            </a:r>
            <a:r>
              <a:rPr lang="en-US" sz="1200"/>
              <a:t>August 30, 2006</a:t>
            </a:r>
            <a:r>
              <a:rPr lang="en-US"/>
              <a:t> </a:t>
            </a:r>
          </a:p>
        </p:txBody>
      </p:sp>
      <p:sp>
        <p:nvSpPr>
          <p:cNvPr id="8" name="Footer Placeholder 5"/>
          <p:cNvSpPr>
            <a:spLocks noGrp="1"/>
          </p:cNvSpPr>
          <p:nvPr>
            <p:ph type="ftr" sz="quarter" idx="11"/>
          </p:nvPr>
        </p:nvSpPr>
        <p:spPr/>
        <p:txBody>
          <a:bodyPr/>
          <a:lstStyle>
            <a:lvl1pPr>
              <a:defRPr/>
            </a:lvl1pPr>
          </a:lstStyle>
          <a:p>
            <a:pPr>
              <a:defRPr/>
            </a:pPr>
            <a:r>
              <a:rPr lang="en-US"/>
              <a:t>G060488</a:t>
            </a:r>
            <a:r>
              <a:rPr lang="en-US">
                <a:solidFill>
                  <a:schemeClr val="tx1"/>
                </a:solidFill>
              </a:rPr>
              <a:t>                    </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oleObject" Target="../embeddings/oleObject1.bin"/><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vmlDrawing" Target="../drawings/vmlDrawing1.v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7225" name="AutoShape 9"/>
          <p:cNvSpPr>
            <a:spLocks noGrp="1" noChangeArrowheads="1"/>
          </p:cNvSpPr>
          <p:nvPr>
            <p:ph type="title"/>
          </p:nvPr>
        </p:nvSpPr>
        <p:spPr bwMode="auto">
          <a:xfrm>
            <a:off x="914400" y="152400"/>
            <a:ext cx="7924800" cy="609600"/>
          </a:xfrm>
          <a:prstGeom prst="roundRect">
            <a:avLst>
              <a:gd name="adj" fmla="val 21667"/>
            </a:avLst>
          </a:prstGeom>
          <a:noFill/>
          <a:ln w="9525">
            <a:noFill/>
            <a:round/>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7227" name="Rectangle 11"/>
          <p:cNvSpPr>
            <a:spLocks noGrp="1" noChangeArrowheads="1"/>
          </p:cNvSpPr>
          <p:nvPr>
            <p:ph type="dt" sz="half" idx="2"/>
          </p:nvPr>
        </p:nvSpPr>
        <p:spPr bwMode="auto">
          <a:xfrm>
            <a:off x="76200" y="6324600"/>
            <a:ext cx="1524000"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hlink"/>
                </a:solidFill>
              </a:defRPr>
            </a:lvl1pPr>
          </a:lstStyle>
          <a:p>
            <a:pPr>
              <a:defRPr/>
            </a:pPr>
            <a:r>
              <a:rPr lang="en-US"/>
              <a:t> </a:t>
            </a:r>
            <a:r>
              <a:rPr lang="en-US" sz="1200"/>
              <a:t>August 30, 2006</a:t>
            </a:r>
            <a:r>
              <a:rPr lang="en-US"/>
              <a:t> </a:t>
            </a:r>
          </a:p>
        </p:txBody>
      </p:sp>
      <p:sp>
        <p:nvSpPr>
          <p:cNvPr id="137228" name="Rectangle 12"/>
          <p:cNvSpPr>
            <a:spLocks noGrp="1" noChangeArrowheads="1"/>
          </p:cNvSpPr>
          <p:nvPr>
            <p:ph type="ftr" sz="quarter" idx="3"/>
          </p:nvPr>
        </p:nvSpPr>
        <p:spPr bwMode="auto">
          <a:xfrm>
            <a:off x="2133600" y="6324600"/>
            <a:ext cx="5486400"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i="1">
                <a:solidFill>
                  <a:schemeClr val="hlink"/>
                </a:solidFill>
              </a:defRPr>
            </a:lvl1pPr>
          </a:lstStyle>
          <a:p>
            <a:pPr>
              <a:defRPr/>
            </a:pPr>
            <a:r>
              <a:rPr lang="en-US"/>
              <a:t>G060488                    </a:t>
            </a:r>
          </a:p>
        </p:txBody>
      </p:sp>
      <p:sp>
        <p:nvSpPr>
          <p:cNvPr id="137230" name="Rectangle 14"/>
          <p:cNvSpPr>
            <a:spLocks noChangeArrowheads="1"/>
          </p:cNvSpPr>
          <p:nvPr/>
        </p:nvSpPr>
        <p:spPr bwMode="auto">
          <a:xfrm>
            <a:off x="7239000" y="6324600"/>
            <a:ext cx="1600200" cy="457200"/>
          </a:xfrm>
          <a:prstGeom prst="rect">
            <a:avLst/>
          </a:prstGeom>
          <a:noFill/>
          <a:ln w="9525">
            <a:noFill/>
            <a:miter lim="800000"/>
            <a:headEnd/>
            <a:tailEnd/>
          </a:ln>
          <a:effectLst/>
        </p:spPr>
        <p:txBody>
          <a:bodyPr wrap="none" lIns="92075" tIns="46038" rIns="92075" bIns="46038" anchor="ctr"/>
          <a:lstStyle/>
          <a:p>
            <a:pPr algn="r">
              <a:defRPr/>
            </a:pPr>
            <a:endParaRPr lang="en-US" sz="1200">
              <a:solidFill>
                <a:schemeClr val="tx2"/>
              </a:solidFill>
            </a:endParaRPr>
          </a:p>
          <a:p>
            <a:pPr algn="r">
              <a:defRPr/>
            </a:pPr>
            <a:fld id="{AE4F1435-508E-4FC0-A667-226B759D2E28}" type="slidenum">
              <a:rPr lang="en-US" sz="1200">
                <a:solidFill>
                  <a:schemeClr val="hlink"/>
                </a:solidFill>
              </a:rPr>
              <a:pPr algn="r">
                <a:defRPr/>
              </a:pPr>
              <a:t>‹#›</a:t>
            </a:fld>
            <a:endParaRPr lang="en-US" sz="1200">
              <a:solidFill>
                <a:schemeClr val="tx2"/>
              </a:solidFill>
            </a:endParaRPr>
          </a:p>
        </p:txBody>
      </p:sp>
      <p:graphicFrame>
        <p:nvGraphicFramePr>
          <p:cNvPr id="1026" name="Object 15"/>
          <p:cNvGraphicFramePr>
            <a:graphicFrameLocks noChangeAspect="1"/>
          </p:cNvGraphicFramePr>
          <p:nvPr/>
        </p:nvGraphicFramePr>
        <p:xfrm>
          <a:off x="0" y="0"/>
          <a:ext cx="1366838" cy="998538"/>
        </p:xfrm>
        <a:graphic>
          <a:graphicData uri="http://schemas.openxmlformats.org/presentationml/2006/ole">
            <p:oleObj spid="_x0000_s1026" name="Photo Editor Photo" r:id="rId16" imgW="4409524" imgH="3219899" progId="">
              <p:embed/>
            </p:oleObj>
          </a:graphicData>
        </a:graphic>
      </p:graphicFrame>
    </p:spTree>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Lst>
  <p:hf sldNum="0" hdr="0"/>
  <p:txStyles>
    <p:titleStyle>
      <a:lvl1pPr algn="ctr" rtl="0" eaLnBrk="0" fontAlgn="base" hangingPunct="0">
        <a:lnSpc>
          <a:spcPct val="90000"/>
        </a:lnSpc>
        <a:spcBef>
          <a:spcPct val="0"/>
        </a:spcBef>
        <a:spcAft>
          <a:spcPct val="0"/>
        </a:spcAft>
        <a:defRPr sz="2800">
          <a:solidFill>
            <a:srgbClr val="1C1C1C"/>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2pPr>
      <a:lvl3pPr algn="ctr" rtl="0" eaLnBrk="0" fontAlgn="base" hangingPunct="0">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3pPr>
      <a:lvl4pPr algn="ctr" rtl="0" eaLnBrk="0" fontAlgn="base" hangingPunct="0">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4pPr>
      <a:lvl5pPr algn="ctr" rtl="0" eaLnBrk="0" fontAlgn="base" hangingPunct="0">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5pPr>
      <a:lvl6pPr marL="457200" algn="ctr" rtl="0" fontAlgn="base">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6pPr>
      <a:lvl7pPr marL="914400" algn="ctr" rtl="0" fontAlgn="base">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7pPr>
      <a:lvl8pPr marL="1371600" algn="ctr" rtl="0" fontAlgn="base">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8pPr>
      <a:lvl9pPr marL="1828800" algn="ctr" rtl="0" fontAlgn="base">
        <a:lnSpc>
          <a:spcPct val="90000"/>
        </a:lnSpc>
        <a:spcBef>
          <a:spcPct val="0"/>
        </a:spcBef>
        <a:spcAft>
          <a:spcPct val="0"/>
        </a:spcAft>
        <a:defRPr sz="2800">
          <a:solidFill>
            <a:srgbClr val="1C1C1C"/>
          </a:solidFill>
          <a:effectLst>
            <a:outerShdw blurRad="38100" dist="38100" dir="2700000" algn="tl">
              <a:srgbClr val="C0C0C0"/>
            </a:outerShdw>
          </a:effectLst>
          <a:latin typeface="Arial Black" pitchFamily="1" charset="0"/>
        </a:defRPr>
      </a:lvl9pPr>
    </p:titleStyle>
    <p:bodyStyle>
      <a:lvl1pPr marL="342900" indent="-342900" algn="l" rtl="0" eaLnBrk="0" fontAlgn="base" hangingPunct="0">
        <a:spcBef>
          <a:spcPct val="20000"/>
        </a:spcBef>
        <a:spcAft>
          <a:spcPct val="0"/>
        </a:spcAft>
        <a:buClr>
          <a:schemeClr val="tx1"/>
        </a:buClr>
        <a:buSzPct val="75000"/>
        <a:buFont typeface="Wingdings" pitchFamily="1" charset="2"/>
        <a:buChar char="l"/>
        <a:defRPr sz="2800">
          <a:solidFill>
            <a:schemeClr val="hlink"/>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hlink"/>
          </a:solidFill>
          <a:latin typeface="+mn-lt"/>
        </a:defRPr>
      </a:lvl2pPr>
      <a:lvl3pPr marL="1143000" indent="-228600" algn="l" rtl="0" eaLnBrk="0" fontAlgn="base" hangingPunct="0">
        <a:spcBef>
          <a:spcPct val="20000"/>
        </a:spcBef>
        <a:spcAft>
          <a:spcPct val="0"/>
        </a:spcAft>
        <a:buClr>
          <a:schemeClr val="tx1"/>
        </a:buClr>
        <a:buSzPct val="75000"/>
        <a:buFont typeface="Wingdings" pitchFamily="1" charset="2"/>
        <a:buChar char="l"/>
        <a:defRPr sz="2000">
          <a:solidFill>
            <a:schemeClr val="hlink"/>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hlink"/>
          </a:solidFill>
          <a:latin typeface="+mn-lt"/>
        </a:defRPr>
      </a:lvl4pPr>
      <a:lvl5pPr marL="2057400" indent="-228600" algn="l" rtl="0" eaLnBrk="0" fontAlgn="base" hangingPunct="0">
        <a:spcBef>
          <a:spcPct val="20000"/>
        </a:spcBef>
        <a:spcAft>
          <a:spcPct val="0"/>
        </a:spcAft>
        <a:buClr>
          <a:schemeClr val="tx1"/>
        </a:buClr>
        <a:buSzPct val="65000"/>
        <a:buFont typeface="Wingdings" pitchFamily="1" charset="2"/>
        <a:buChar char="l"/>
        <a:defRPr sz="2000">
          <a:solidFill>
            <a:schemeClr val="hlink"/>
          </a:solidFill>
          <a:latin typeface="+mn-lt"/>
        </a:defRPr>
      </a:lvl5pPr>
      <a:lvl6pPr marL="2514600" indent="-228600" algn="l" rtl="0" fontAlgn="base">
        <a:spcBef>
          <a:spcPct val="20000"/>
        </a:spcBef>
        <a:spcAft>
          <a:spcPct val="0"/>
        </a:spcAft>
        <a:buClr>
          <a:schemeClr val="tx1"/>
        </a:buClr>
        <a:buSzPct val="65000"/>
        <a:buFont typeface="Wingdings" pitchFamily="1" charset="2"/>
        <a:buChar char="l"/>
        <a:defRPr>
          <a:solidFill>
            <a:schemeClr val="hlink"/>
          </a:solidFill>
          <a:latin typeface="+mn-lt"/>
        </a:defRPr>
      </a:lvl6pPr>
      <a:lvl7pPr marL="2971800" indent="-228600" algn="l" rtl="0" fontAlgn="base">
        <a:spcBef>
          <a:spcPct val="20000"/>
        </a:spcBef>
        <a:spcAft>
          <a:spcPct val="0"/>
        </a:spcAft>
        <a:buClr>
          <a:schemeClr val="tx1"/>
        </a:buClr>
        <a:buSzPct val="65000"/>
        <a:buFont typeface="Wingdings" pitchFamily="1" charset="2"/>
        <a:buChar char="l"/>
        <a:defRPr>
          <a:solidFill>
            <a:schemeClr val="hlink"/>
          </a:solidFill>
          <a:latin typeface="+mn-lt"/>
        </a:defRPr>
      </a:lvl7pPr>
      <a:lvl8pPr marL="3429000" indent="-228600" algn="l" rtl="0" fontAlgn="base">
        <a:spcBef>
          <a:spcPct val="20000"/>
        </a:spcBef>
        <a:spcAft>
          <a:spcPct val="0"/>
        </a:spcAft>
        <a:buClr>
          <a:schemeClr val="tx1"/>
        </a:buClr>
        <a:buSzPct val="65000"/>
        <a:buFont typeface="Wingdings" pitchFamily="1" charset="2"/>
        <a:buChar char="l"/>
        <a:defRPr>
          <a:solidFill>
            <a:schemeClr val="hlink"/>
          </a:solidFill>
          <a:latin typeface="+mn-lt"/>
        </a:defRPr>
      </a:lvl8pPr>
      <a:lvl9pPr marL="3886200" indent="-228600" algn="l" rtl="0" fontAlgn="base">
        <a:spcBef>
          <a:spcPct val="20000"/>
        </a:spcBef>
        <a:spcAft>
          <a:spcPct val="0"/>
        </a:spcAft>
        <a:buClr>
          <a:schemeClr val="tx1"/>
        </a:buClr>
        <a:buSzPct val="65000"/>
        <a:buFont typeface="Wingdings" pitchFamily="1" charset="2"/>
        <a:buChar char="l"/>
        <a:defRPr>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6" Type="http://schemas.openxmlformats.org/officeDocument/2006/relationships/image" Target="../media/image21.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eg"/><Relationship Id="rId5" Type="http://schemas.openxmlformats.org/officeDocument/2006/relationships/image" Target="../media/image20.jpeg"/></Relationships>
</file>

<file path=ppt/slides/_rels/slide13.xml.rels><?xml version="1.0" encoding="UTF-8" standalone="yes"?>
<Relationships xmlns="http://schemas.openxmlformats.org/package/2006/relationships"><Relationship Id="rId6" Type="http://schemas.openxmlformats.org/officeDocument/2006/relationships/image" Target="../media/image25.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eg"/><Relationship Id="rId5" Type="http://schemas.openxmlformats.org/officeDocument/2006/relationships/image" Target="../media/image24.jpeg"/></Relationships>
</file>

<file path=ppt/slides/_rels/slide14.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jpeg"/><Relationship Id="rId5" Type="http://schemas.openxmlformats.org/officeDocument/2006/relationships/image" Target="../media/image28.jpeg"/></Relationships>
</file>

<file path=ppt/slides/_rels/slide15.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jpeg"/><Relationship Id="rId5" Type="http://schemas.openxmlformats.org/officeDocument/2006/relationships/image" Target="../media/image31.jpeg"/></Relationships>
</file>

<file path=ppt/slides/_rels/slide16.xml.rels><?xml version="1.0" encoding="UTF-8" standalone="yes"?>
<Relationships xmlns="http://schemas.openxmlformats.org/package/2006/relationships"><Relationship Id="rId6" Type="http://schemas.openxmlformats.org/officeDocument/2006/relationships/image" Target="../media/image35.jpeg"/><Relationship Id="rId4"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eg"/><Relationship Id="rId5" Type="http://schemas.openxmlformats.org/officeDocument/2006/relationships/image" Target="../media/image34.jpeg"/></Relationships>
</file>

<file path=ppt/slides/_rels/slide17.xml.rels><?xml version="1.0" encoding="UTF-8" standalone="yes"?>
<Relationships xmlns="http://schemas.openxmlformats.org/package/2006/relationships"><Relationship Id="rId4" Type="http://schemas.openxmlformats.org/officeDocument/2006/relationships/image" Target="../media/image37.jpeg"/><Relationship Id="rId5" Type="http://schemas.openxmlformats.org/officeDocument/2006/relationships/image" Target="../media/image38.jpeg"/><Relationship Id="rId7"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jpeg"/><Relationship Id="rId6" Type="http://schemas.openxmlformats.org/officeDocument/2006/relationships/image" Target="../media/image39.jpeg"/></Relationships>
</file>

<file path=ppt/slides/_rels/slide18.xml.rels><?xml version="1.0" encoding="UTF-8" standalone="yes"?>
<Relationships xmlns="http://schemas.openxmlformats.org/package/2006/relationships"><Relationship Id="rId4" Type="http://schemas.openxmlformats.org/officeDocument/2006/relationships/image" Target="../media/image42.jpeg"/><Relationship Id="rId5" Type="http://schemas.openxmlformats.org/officeDocument/2006/relationships/image" Target="../media/image43.jpeg"/><Relationship Id="rId7"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1.png"/><Relationship Id="rId6"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4" Type="http://schemas.openxmlformats.org/officeDocument/2006/relationships/image" Target="../media/image47.jpeg"/><Relationship Id="rId5" Type="http://schemas.openxmlformats.org/officeDocument/2006/relationships/image" Target="../media/image48.jpeg"/><Relationship Id="rId7"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18.xml"/><Relationship Id="rId9" Type="http://schemas.openxmlformats.org/officeDocument/2006/relationships/image" Target="../media/image52.jpeg"/><Relationship Id="rId3" Type="http://schemas.openxmlformats.org/officeDocument/2006/relationships/image" Target="../media/image46.png"/><Relationship Id="rId6"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jpeg"/></Relationships>
</file>

<file path=ppt/slides/_rels/slide21.xml.rels><?xml version="1.0" encoding="UTF-8" standalone="yes"?>
<Relationships xmlns="http://schemas.openxmlformats.org/package/2006/relationships"><Relationship Id="rId6" Type="http://schemas.openxmlformats.org/officeDocument/2006/relationships/image" Target="../media/image57.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jpeg"/><Relationship Id="rId5" Type="http://schemas.openxmlformats.org/officeDocument/2006/relationships/image" Target="../media/image56.jpeg"/></Relationships>
</file>

<file path=ppt/slides/_rels/slide22.xml.rels><?xml version="1.0" encoding="UTF-8" standalone="yes"?>
<Relationships xmlns="http://schemas.openxmlformats.org/package/2006/relationships"><Relationship Id="rId4"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5.jpeg"/><Relationship Id="rId5" Type="http://schemas.openxmlformats.org/officeDocument/2006/relationships/image" Target="../media/image59.jpeg"/></Relationships>
</file>

<file path=ppt/slides/_rels/slide23.xml.rels><?xml version="1.0" encoding="UTF-8" standalone="yes"?>
<Relationships xmlns="http://schemas.openxmlformats.org/package/2006/relationships"><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6" Type="http://schemas.openxmlformats.org/officeDocument/2006/relationships/image" Target="../media/image81.png"/><Relationship Id="rId4" Type="http://schemas.openxmlformats.org/officeDocument/2006/relationships/image" Target="../media/image79.jpe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8.jpeg"/><Relationship Id="rId5" Type="http://schemas.openxmlformats.org/officeDocument/2006/relationships/image" Target="../media/image80.jpeg"/></Relationships>
</file>

<file path=ppt/slides/_rels/slide5.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5.vml"/><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 Id="rId5"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5" Type="http://schemas.openxmlformats.org/officeDocument/2006/relationships/image" Target="../media/image10.jpeg"/></Relationships>
</file>

<file path=ppt/slides/_rels/slide9.xml.rels><?xml version="1.0" encoding="UTF-8" standalone="yes"?>
<Relationships xmlns="http://schemas.openxmlformats.org/package/2006/relationships"><Relationship Id="rId6" Type="http://schemas.openxmlformats.org/officeDocument/2006/relationships/image" Target="../media/image14.jpe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5"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752600"/>
            <a:ext cx="7772400" cy="1470025"/>
          </a:xfrm>
        </p:spPr>
        <p:txBody>
          <a:bodyPr/>
          <a:lstStyle/>
          <a:p>
            <a:pPr>
              <a:defRPr/>
            </a:pPr>
            <a:r>
              <a:rPr lang="en-US" dirty="0" smtClean="0"/>
              <a:t>Construction of a Seismic Array at the Former </a:t>
            </a:r>
            <a:r>
              <a:rPr lang="en-US" dirty="0" err="1" smtClean="0"/>
              <a:t>Homestake</a:t>
            </a:r>
            <a:r>
              <a:rPr lang="en-US" dirty="0" smtClean="0"/>
              <a:t> Mine</a:t>
            </a:r>
            <a:endParaRPr lang="it-IT" dirty="0"/>
          </a:p>
        </p:txBody>
      </p:sp>
      <p:sp>
        <p:nvSpPr>
          <p:cNvPr id="29699" name="Sottotitolo 2"/>
          <p:cNvSpPr>
            <a:spLocks noGrp="1"/>
          </p:cNvSpPr>
          <p:nvPr>
            <p:ph type="subTitle" idx="1"/>
          </p:nvPr>
        </p:nvSpPr>
        <p:spPr>
          <a:xfrm>
            <a:off x="228600" y="3124200"/>
            <a:ext cx="8686800" cy="1752600"/>
          </a:xfrm>
        </p:spPr>
        <p:txBody>
          <a:bodyPr/>
          <a:lstStyle/>
          <a:p>
            <a:r>
              <a:rPr lang="it-IT" sz="2000" dirty="0" smtClean="0"/>
              <a:t>Luca Naticchioni (Sapienza University of Rome - Italy)</a:t>
            </a:r>
          </a:p>
          <a:p>
            <a:r>
              <a:rPr lang="it-IT" sz="2000" dirty="0" smtClean="0"/>
              <a:t>Thomas O’Keefe (Saint Louis University) </a:t>
            </a:r>
          </a:p>
          <a:p>
            <a:r>
              <a:rPr lang="it-IT" sz="2000" dirty="0" smtClean="0"/>
              <a:t>Jan Harms (University of Minnesota) </a:t>
            </a:r>
          </a:p>
          <a:p>
            <a:endParaRPr lang="it-IT" sz="2000" dirty="0" smtClean="0"/>
          </a:p>
        </p:txBody>
      </p:sp>
      <p:sp>
        <p:nvSpPr>
          <p:cNvPr id="29700"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29701" name="Segnaposto piè di pagina 4"/>
          <p:cNvSpPr>
            <a:spLocks noGrp="1"/>
          </p:cNvSpPr>
          <p:nvPr>
            <p:ph type="ftr" sz="quarter" idx="11"/>
          </p:nvPr>
        </p:nvSpPr>
        <p:spPr>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
        <p:nvSpPr>
          <p:cNvPr id="29702" name="Rettangolo 5"/>
          <p:cNvSpPr>
            <a:spLocks noChangeArrowheads="1"/>
          </p:cNvSpPr>
          <p:nvPr/>
        </p:nvSpPr>
        <p:spPr bwMode="auto">
          <a:xfrm>
            <a:off x="76200" y="4953000"/>
            <a:ext cx="8915400" cy="862013"/>
          </a:xfrm>
          <a:prstGeom prst="rect">
            <a:avLst/>
          </a:prstGeom>
          <a:noFill/>
          <a:ln w="9525">
            <a:noFill/>
            <a:miter lim="800000"/>
            <a:headEnd/>
            <a:tailEnd/>
          </a:ln>
        </p:spPr>
        <p:txBody>
          <a:bodyPr>
            <a:spAutoFit/>
          </a:bodyPr>
          <a:lstStyle/>
          <a:p>
            <a:r>
              <a:rPr lang="en-US" sz="1000" b="1" dirty="0"/>
              <a:t>Abstract:</a:t>
            </a:r>
            <a:r>
              <a:rPr lang="en-US" sz="1000" dirty="0"/>
              <a:t> </a:t>
            </a:r>
            <a:r>
              <a:rPr lang="en-US" sz="1000" i="1" dirty="0"/>
              <a:t>This summer, five additional seismometer stations were deployed at the Sanford Underground Laboratory in order to determine the magnitude of the seismic noise at various depths. Construction of the stations required insulation of the seismometers from air currents and temperature fluctuations. Sensor boards were installed at the sites to monitor environmental conditions. The data produced by this array of stations might aid in determining the feasibility of modeling seismic activity so that the associated Newtonian noise could be subtracted from gravitational-wave detector data. Correlation measurements between the signals from neighboring stations would provide the most relevant results for this noise-subtraction technique.</a:t>
            </a:r>
            <a:endParaRPr lang="it-IT" sz="1000" i="1" dirty="0"/>
          </a:p>
        </p:txBody>
      </p:sp>
      <p:sp>
        <p:nvSpPr>
          <p:cNvPr id="7" name="Rectangle 6"/>
          <p:cNvSpPr/>
          <p:nvPr/>
        </p:nvSpPr>
        <p:spPr>
          <a:xfrm>
            <a:off x="3594264" y="5955268"/>
            <a:ext cx="1955471" cy="369332"/>
          </a:xfrm>
          <a:prstGeom prst="rect">
            <a:avLst/>
          </a:prstGeom>
        </p:spPr>
        <p:txBody>
          <a:bodyPr wrap="none">
            <a:spAutoFit/>
          </a:bodyPr>
          <a:lstStyle/>
          <a:p>
            <a:r>
              <a:rPr lang="en-US" dirty="0" smtClean="0"/>
              <a:t>LIGO-G0900736.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Construction of the new stations of the Homestake seismic array</a:t>
            </a:r>
            <a:endParaRPr lang="it-IT"/>
          </a:p>
        </p:txBody>
      </p:sp>
      <p:sp>
        <p:nvSpPr>
          <p:cNvPr id="37891"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7892"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                 </a:t>
            </a:r>
          </a:p>
        </p:txBody>
      </p:sp>
      <p:sp>
        <p:nvSpPr>
          <p:cNvPr id="21" name="Sottotitolo 2"/>
          <p:cNvSpPr txBox="1">
            <a:spLocks/>
          </p:cNvSpPr>
          <p:nvPr/>
        </p:nvSpPr>
        <p:spPr bwMode="auto">
          <a:xfrm>
            <a:off x="0" y="1905000"/>
            <a:ext cx="9144000" cy="31242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endParaRPr lang="en-US" sz="1400" kern="0">
              <a:solidFill>
                <a:schemeClr val="hlink"/>
              </a:solidFill>
              <a:latin typeface="+mn-lt"/>
            </a:endParaRPr>
          </a:p>
          <a:p>
            <a:pPr>
              <a:defRPr/>
            </a:pPr>
            <a:r>
              <a:rPr lang="it-IT" sz="1400" b="1" kern="0">
                <a:solidFill>
                  <a:schemeClr val="hlink"/>
                </a:solidFill>
                <a:latin typeface="+mn-lt"/>
              </a:rPr>
              <a:t>Initial situation</a:t>
            </a:r>
            <a:r>
              <a:rPr lang="it-IT" sz="1400" kern="0">
                <a:solidFill>
                  <a:schemeClr val="hlink"/>
                </a:solidFill>
                <a:latin typeface="+mn-lt"/>
              </a:rPr>
              <a:t>: three stations completed and at three different levels (300ft, 800ft, 2000ft)</a:t>
            </a:r>
            <a:r>
              <a:rPr lang="it-IT" sz="1400" kern="0" baseline="30000">
                <a:solidFill>
                  <a:schemeClr val="hlink"/>
                </a:solidFill>
                <a:latin typeface="+mn-lt"/>
              </a:rPr>
              <a:t>1</a:t>
            </a:r>
            <a:r>
              <a:rPr lang="it-IT" sz="1400" kern="0">
                <a:solidFill>
                  <a:schemeClr val="hlink"/>
                </a:solidFill>
                <a:latin typeface="+mn-lt"/>
              </a:rPr>
              <a:t>. </a:t>
            </a:r>
          </a:p>
          <a:p>
            <a:pPr>
              <a:defRPr/>
            </a:pPr>
            <a:r>
              <a:rPr lang="it-IT" sz="1400" b="1" kern="0">
                <a:solidFill>
                  <a:schemeClr val="hlink"/>
                </a:solidFill>
                <a:latin typeface="+mn-lt"/>
              </a:rPr>
              <a:t>Our goal</a:t>
            </a:r>
            <a:r>
              <a:rPr lang="it-IT" sz="1400" kern="0">
                <a:solidFill>
                  <a:schemeClr val="hlink"/>
                </a:solidFill>
                <a:latin typeface="+mn-lt"/>
              </a:rPr>
              <a:t>: fix the old stations configuration and extend the seismometers network with five new stations</a:t>
            </a:r>
          </a:p>
          <a:p>
            <a:pPr>
              <a:defRPr/>
            </a:pPr>
            <a:r>
              <a:rPr lang="it-IT" sz="1400" b="1" kern="0">
                <a:solidFill>
                  <a:schemeClr val="hlink"/>
                </a:solidFill>
                <a:latin typeface="+mn-lt"/>
              </a:rPr>
              <a:t>Work duration</a:t>
            </a:r>
            <a:r>
              <a:rPr lang="it-IT" sz="1400" kern="0">
                <a:solidFill>
                  <a:schemeClr val="hlink"/>
                </a:solidFill>
                <a:latin typeface="+mn-lt"/>
              </a:rPr>
              <a:t>: 9</a:t>
            </a:r>
            <a:r>
              <a:rPr lang="it-IT" sz="1400" kern="0" baseline="30000">
                <a:solidFill>
                  <a:schemeClr val="hlink"/>
                </a:solidFill>
                <a:latin typeface="+mn-lt"/>
              </a:rPr>
              <a:t>th</a:t>
            </a:r>
            <a:r>
              <a:rPr lang="it-IT" sz="1400" kern="0">
                <a:solidFill>
                  <a:schemeClr val="hlink"/>
                </a:solidFill>
                <a:latin typeface="+mn-lt"/>
              </a:rPr>
              <a:t> June - July 31</a:t>
            </a:r>
            <a:r>
              <a:rPr lang="it-IT" sz="1400" kern="0" baseline="30000">
                <a:solidFill>
                  <a:schemeClr val="hlink"/>
                </a:solidFill>
                <a:latin typeface="+mn-lt"/>
              </a:rPr>
              <a:t>st</a:t>
            </a:r>
            <a:endParaRPr lang="it-IT" sz="1400" kern="0">
              <a:solidFill>
                <a:schemeClr val="hlink"/>
              </a:solidFill>
              <a:latin typeface="+mn-lt"/>
            </a:endParaRPr>
          </a:p>
          <a:p>
            <a:pPr>
              <a:defRPr/>
            </a:pPr>
            <a:r>
              <a:rPr lang="it-IT" sz="1400" b="1" kern="0">
                <a:solidFill>
                  <a:schemeClr val="hlink"/>
                </a:solidFill>
                <a:latin typeface="+mn-lt"/>
              </a:rPr>
              <a:t>New stations</a:t>
            </a:r>
            <a:r>
              <a:rPr lang="it-IT" sz="1400" kern="0">
                <a:solidFill>
                  <a:schemeClr val="hlink"/>
                </a:solidFill>
                <a:latin typeface="+mn-lt"/>
              </a:rPr>
              <a:t>: two at 2000ft level, three at 4100ft level</a:t>
            </a:r>
          </a:p>
          <a:p>
            <a:pPr>
              <a:defRPr/>
            </a:pPr>
            <a:endParaRPr lang="it-IT" sz="1400" kern="0">
              <a:solidFill>
                <a:schemeClr val="hlink"/>
              </a:solidFill>
              <a:latin typeface="+mn-lt"/>
            </a:endParaRPr>
          </a:p>
          <a:p>
            <a:pPr>
              <a:defRPr/>
            </a:pPr>
            <a:r>
              <a:rPr lang="it-IT" sz="1400" kern="0">
                <a:solidFill>
                  <a:schemeClr val="hlink"/>
                </a:solidFill>
                <a:latin typeface="+mn-lt"/>
              </a:rPr>
              <a:t>Collaboration with ET (group of Jo</a:t>
            </a:r>
            <a:r>
              <a:rPr lang="en-US" sz="1400">
                <a:latin typeface="Gill Sans MT" pitchFamily="34" charset="0"/>
              </a:rPr>
              <a:t> van den Brand</a:t>
            </a:r>
            <a:r>
              <a:rPr lang="it-IT" sz="1400" kern="0">
                <a:solidFill>
                  <a:schemeClr val="hlink"/>
                </a:solidFill>
                <a:latin typeface="+mn-lt"/>
              </a:rPr>
              <a:t> from Netherlands) and Guido Mueller (from the University of Florida).</a:t>
            </a:r>
          </a:p>
        </p:txBody>
      </p:sp>
      <p:pic>
        <p:nvPicPr>
          <p:cNvPr id="37894" name="Picture 3" descr="C:\Documents and Settings\pc\Desktop\seminario_hanford\pictures\IMG_2723.JPG"/>
          <p:cNvPicPr>
            <a:picLocks noChangeAspect="1" noChangeArrowheads="1"/>
          </p:cNvPicPr>
          <p:nvPr/>
        </p:nvPicPr>
        <p:blipFill>
          <a:blip r:embed="rId3"/>
          <a:srcRect/>
          <a:stretch>
            <a:fillRect/>
          </a:stretch>
        </p:blipFill>
        <p:spPr bwMode="auto">
          <a:xfrm>
            <a:off x="5029200" y="4038600"/>
            <a:ext cx="3200400" cy="2400300"/>
          </a:xfrm>
          <a:prstGeom prst="rect">
            <a:avLst/>
          </a:prstGeom>
          <a:noFill/>
          <a:ln w="9525">
            <a:noFill/>
            <a:miter lim="800000"/>
            <a:headEnd/>
            <a:tailEnd/>
          </a:ln>
        </p:spPr>
      </p:pic>
      <p:pic>
        <p:nvPicPr>
          <p:cNvPr id="37895" name="Picture 5" descr="C:\Documents and Settings\pc\Desktop\seminario_hanford\pictures\IMG_2708.JPG"/>
          <p:cNvPicPr>
            <a:picLocks noChangeAspect="1" noChangeArrowheads="1"/>
          </p:cNvPicPr>
          <p:nvPr/>
        </p:nvPicPr>
        <p:blipFill>
          <a:blip r:embed="rId4"/>
          <a:srcRect/>
          <a:stretch>
            <a:fillRect/>
          </a:stretch>
        </p:blipFill>
        <p:spPr bwMode="auto">
          <a:xfrm>
            <a:off x="685800" y="4038600"/>
            <a:ext cx="3200400" cy="2400300"/>
          </a:xfrm>
          <a:prstGeom prst="rect">
            <a:avLst/>
          </a:prstGeom>
          <a:noFill/>
          <a:ln w="9525">
            <a:noFill/>
            <a:miter lim="800000"/>
            <a:headEnd/>
            <a:tailEnd/>
          </a:ln>
        </p:spPr>
      </p:pic>
      <p:sp>
        <p:nvSpPr>
          <p:cNvPr id="37896" name="CasellaDiTesto 13"/>
          <p:cNvSpPr txBox="1">
            <a:spLocks noChangeArrowheads="1"/>
          </p:cNvSpPr>
          <p:nvPr/>
        </p:nvSpPr>
        <p:spPr bwMode="auto">
          <a:xfrm>
            <a:off x="0" y="6400800"/>
            <a:ext cx="3948113" cy="215900"/>
          </a:xfrm>
          <a:prstGeom prst="rect">
            <a:avLst/>
          </a:prstGeom>
          <a:noFill/>
          <a:ln w="9525">
            <a:noFill/>
            <a:miter lim="800000"/>
            <a:headEnd/>
            <a:tailEnd/>
          </a:ln>
        </p:spPr>
        <p:txBody>
          <a:bodyPr wrap="none">
            <a:spAutoFit/>
          </a:bodyPr>
          <a:lstStyle/>
          <a:p>
            <a:r>
              <a:rPr lang="it-IT" sz="800"/>
              <a:t>[1]: J. Harms et al. ; seismic studies at the Homestake mine in Lead, South Dakota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Construction of the new stations of the Homestake seismic array</a:t>
            </a:r>
            <a:endParaRPr lang="it-IT"/>
          </a:p>
        </p:txBody>
      </p:sp>
      <p:sp>
        <p:nvSpPr>
          <p:cNvPr id="38915"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8916"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                  </a:t>
            </a:r>
          </a:p>
        </p:txBody>
      </p:sp>
      <p:pic>
        <p:nvPicPr>
          <p:cNvPr id="38917" name="Picture 2" descr="C:\Documents and Settings\pc\Desktop\seminario_hanford\MapLevels.png"/>
          <p:cNvPicPr>
            <a:picLocks noChangeAspect="1" noChangeArrowheads="1"/>
          </p:cNvPicPr>
          <p:nvPr/>
        </p:nvPicPr>
        <p:blipFill>
          <a:blip r:embed="rId3"/>
          <a:srcRect/>
          <a:stretch>
            <a:fillRect/>
          </a:stretch>
        </p:blipFill>
        <p:spPr bwMode="auto">
          <a:xfrm>
            <a:off x="533400" y="1828800"/>
            <a:ext cx="7962900" cy="4648200"/>
          </a:xfrm>
          <a:prstGeom prst="rect">
            <a:avLst/>
          </a:prstGeom>
          <a:noFill/>
          <a:ln w="9525">
            <a:noFill/>
            <a:miter lim="800000"/>
            <a:headEnd/>
            <a:tailEnd/>
          </a:ln>
        </p:spPr>
      </p:pic>
      <p:sp>
        <p:nvSpPr>
          <p:cNvPr id="38918" name="CasellaDiTesto 5"/>
          <p:cNvSpPr txBox="1">
            <a:spLocks noChangeArrowheads="1"/>
          </p:cNvSpPr>
          <p:nvPr/>
        </p:nvSpPr>
        <p:spPr bwMode="auto">
          <a:xfrm>
            <a:off x="2514600" y="4495800"/>
            <a:ext cx="1684338" cy="369888"/>
          </a:xfrm>
          <a:prstGeom prst="rect">
            <a:avLst/>
          </a:prstGeom>
          <a:noFill/>
          <a:ln w="9525">
            <a:noFill/>
            <a:miter lim="800000"/>
            <a:headEnd/>
            <a:tailEnd/>
          </a:ln>
        </p:spPr>
        <p:txBody>
          <a:bodyPr wrap="none">
            <a:spAutoFit/>
          </a:bodyPr>
          <a:lstStyle/>
          <a:p>
            <a:r>
              <a:rPr lang="it-IT"/>
              <a:t>2000 ft (610m)</a:t>
            </a:r>
          </a:p>
        </p:txBody>
      </p:sp>
      <p:sp>
        <p:nvSpPr>
          <p:cNvPr id="38919" name="CasellaDiTesto 6"/>
          <p:cNvSpPr txBox="1">
            <a:spLocks noChangeArrowheads="1"/>
          </p:cNvSpPr>
          <p:nvPr/>
        </p:nvSpPr>
        <p:spPr bwMode="auto">
          <a:xfrm>
            <a:off x="7162800" y="4038600"/>
            <a:ext cx="1812925" cy="369888"/>
          </a:xfrm>
          <a:prstGeom prst="rect">
            <a:avLst/>
          </a:prstGeom>
          <a:noFill/>
          <a:ln w="9525">
            <a:noFill/>
            <a:miter lim="800000"/>
            <a:headEnd/>
            <a:tailEnd/>
          </a:ln>
        </p:spPr>
        <p:txBody>
          <a:bodyPr wrap="none">
            <a:spAutoFit/>
          </a:bodyPr>
          <a:lstStyle/>
          <a:p>
            <a:r>
              <a:rPr lang="it-IT">
                <a:solidFill>
                  <a:srgbClr val="FF0000"/>
                </a:solidFill>
              </a:rPr>
              <a:t>4100 ft (1250m)</a:t>
            </a:r>
          </a:p>
        </p:txBody>
      </p:sp>
      <p:sp>
        <p:nvSpPr>
          <p:cNvPr id="38920" name="CasellaDiTesto 7"/>
          <p:cNvSpPr txBox="1">
            <a:spLocks noChangeArrowheads="1"/>
          </p:cNvSpPr>
          <p:nvPr/>
        </p:nvSpPr>
        <p:spPr bwMode="auto">
          <a:xfrm>
            <a:off x="5715000" y="3733800"/>
            <a:ext cx="1428750" cy="369888"/>
          </a:xfrm>
          <a:prstGeom prst="rect">
            <a:avLst/>
          </a:prstGeom>
          <a:noFill/>
          <a:ln w="9525">
            <a:noFill/>
            <a:miter lim="800000"/>
            <a:headEnd/>
            <a:tailEnd/>
          </a:ln>
        </p:spPr>
        <p:txBody>
          <a:bodyPr wrap="none">
            <a:spAutoFit/>
          </a:bodyPr>
          <a:lstStyle/>
          <a:p>
            <a:pPr>
              <a:tabLst>
                <a:tab pos="82550" algn="l"/>
              </a:tabLst>
            </a:pPr>
            <a:r>
              <a:rPr lang="it-IT">
                <a:solidFill>
                  <a:srgbClr val="4C1900"/>
                </a:solidFill>
              </a:rPr>
              <a:t>300 ft (91m)</a:t>
            </a:r>
          </a:p>
        </p:txBody>
      </p:sp>
      <p:sp>
        <p:nvSpPr>
          <p:cNvPr id="38921" name="CasellaDiTesto 8"/>
          <p:cNvSpPr txBox="1">
            <a:spLocks noChangeArrowheads="1"/>
          </p:cNvSpPr>
          <p:nvPr/>
        </p:nvSpPr>
        <p:spPr bwMode="auto">
          <a:xfrm>
            <a:off x="5410200" y="4572000"/>
            <a:ext cx="1557338" cy="369888"/>
          </a:xfrm>
          <a:prstGeom prst="rect">
            <a:avLst/>
          </a:prstGeom>
          <a:noFill/>
          <a:ln w="9525">
            <a:noFill/>
            <a:miter lim="800000"/>
            <a:headEnd/>
            <a:tailEnd/>
          </a:ln>
        </p:spPr>
        <p:txBody>
          <a:bodyPr wrap="none">
            <a:spAutoFit/>
          </a:bodyPr>
          <a:lstStyle/>
          <a:p>
            <a:r>
              <a:rPr lang="it-IT">
                <a:solidFill>
                  <a:srgbClr val="00B050"/>
                </a:solidFill>
              </a:rPr>
              <a:t>800 ft (244m)</a:t>
            </a:r>
          </a:p>
        </p:txBody>
      </p:sp>
      <p:sp>
        <p:nvSpPr>
          <p:cNvPr id="38922" name="CasellaDiTesto 9"/>
          <p:cNvSpPr txBox="1">
            <a:spLocks noChangeArrowheads="1"/>
          </p:cNvSpPr>
          <p:nvPr/>
        </p:nvSpPr>
        <p:spPr bwMode="auto">
          <a:xfrm>
            <a:off x="533400" y="1905000"/>
            <a:ext cx="3649663" cy="307975"/>
          </a:xfrm>
          <a:prstGeom prst="rect">
            <a:avLst/>
          </a:prstGeom>
          <a:noFill/>
          <a:ln w="9525">
            <a:noFill/>
            <a:miter lim="800000"/>
            <a:headEnd/>
            <a:tailEnd/>
          </a:ln>
        </p:spPr>
        <p:txBody>
          <a:bodyPr wrap="none">
            <a:spAutoFit/>
          </a:bodyPr>
          <a:lstStyle/>
          <a:p>
            <a:r>
              <a:rPr lang="it-IT" sz="1400" b="1">
                <a:solidFill>
                  <a:srgbClr val="C00000"/>
                </a:solidFill>
              </a:rPr>
              <a:t>Homestake seismic array at August 2009</a:t>
            </a:r>
          </a:p>
        </p:txBody>
      </p:sp>
      <p:sp>
        <p:nvSpPr>
          <p:cNvPr id="11" name="Ovale 10"/>
          <p:cNvSpPr/>
          <p:nvPr/>
        </p:nvSpPr>
        <p:spPr bwMode="auto">
          <a:xfrm>
            <a:off x="3962400" y="4038600"/>
            <a:ext cx="1524000" cy="914400"/>
          </a:xfrm>
          <a:prstGeom prst="ellipse">
            <a:avLst/>
          </a:prstGeom>
          <a:solidFill>
            <a:schemeClr val="tx1">
              <a:lumMod val="75000"/>
              <a:alpha val="17000"/>
            </a:schemeClr>
          </a:solidFill>
          <a:ln w="9525" cap="flat" cmpd="sng" algn="ctr">
            <a:noFill/>
            <a:prstDash val="solid"/>
            <a:round/>
            <a:headEnd type="none" w="med" len="med"/>
            <a:tailEnd type="none" w="med" len="med"/>
          </a:ln>
          <a:effectLst/>
        </p:spPr>
        <p:txBody>
          <a:bodyPr/>
          <a:lstStyle/>
          <a:p>
            <a:pPr>
              <a:defRPr/>
            </a:pPr>
            <a:endParaRPr lang="it-IT"/>
          </a:p>
        </p:txBody>
      </p:sp>
      <p:sp>
        <p:nvSpPr>
          <p:cNvPr id="38924" name="Ovale 11"/>
          <p:cNvSpPr>
            <a:spLocks noChangeArrowheads="1"/>
          </p:cNvSpPr>
          <p:nvPr/>
        </p:nvSpPr>
        <p:spPr bwMode="auto">
          <a:xfrm>
            <a:off x="6934200" y="3886200"/>
            <a:ext cx="609600" cy="381000"/>
          </a:xfrm>
          <a:prstGeom prst="ellipse">
            <a:avLst/>
          </a:prstGeom>
          <a:solidFill>
            <a:srgbClr val="C00000">
              <a:alpha val="16862"/>
            </a:srgbClr>
          </a:solidFill>
          <a:ln w="9525" algn="ctr">
            <a:noFill/>
            <a:round/>
            <a:headEnd/>
            <a:tailEnd/>
          </a:ln>
        </p:spPr>
        <p:txBody>
          <a:bodyPr/>
          <a:lstStyle/>
          <a:p>
            <a:endParaRPr lang="it-IT"/>
          </a:p>
        </p:txBody>
      </p:sp>
      <p:cxnSp>
        <p:nvCxnSpPr>
          <p:cNvPr id="38925" name="Connettore 1 16"/>
          <p:cNvCxnSpPr>
            <a:cxnSpLocks noChangeShapeType="1"/>
          </p:cNvCxnSpPr>
          <p:nvPr/>
        </p:nvCxnSpPr>
        <p:spPr bwMode="auto">
          <a:xfrm rot="5400000" flipH="1" flipV="1">
            <a:off x="6629400" y="3124200"/>
            <a:ext cx="1524000" cy="304800"/>
          </a:xfrm>
          <a:prstGeom prst="line">
            <a:avLst/>
          </a:prstGeom>
          <a:noFill/>
          <a:ln w="25400" algn="ctr">
            <a:solidFill>
              <a:srgbClr val="FF0000"/>
            </a:solidFill>
            <a:prstDash val="dash"/>
            <a:round/>
            <a:headEnd/>
            <a:tailEnd/>
          </a:ln>
        </p:spPr>
      </p:cxnSp>
      <p:cxnSp>
        <p:nvCxnSpPr>
          <p:cNvPr id="38926" name="Connettore 1 18"/>
          <p:cNvCxnSpPr>
            <a:cxnSpLocks noChangeShapeType="1"/>
          </p:cNvCxnSpPr>
          <p:nvPr/>
        </p:nvCxnSpPr>
        <p:spPr bwMode="auto">
          <a:xfrm rot="5400000" flipH="1" flipV="1">
            <a:off x="6934200" y="2895600"/>
            <a:ext cx="1447800" cy="685800"/>
          </a:xfrm>
          <a:prstGeom prst="line">
            <a:avLst/>
          </a:prstGeom>
          <a:noFill/>
          <a:ln w="25400" algn="ctr">
            <a:solidFill>
              <a:srgbClr val="FF0000"/>
            </a:solidFill>
            <a:prstDash val="dash"/>
            <a:round/>
            <a:headEnd/>
            <a:tailEnd/>
          </a:ln>
        </p:spPr>
      </p:cxnSp>
      <p:sp>
        <p:nvSpPr>
          <p:cNvPr id="38927" name="Freccia bidirezionale orizzontale 24"/>
          <p:cNvSpPr>
            <a:spLocks noChangeArrowheads="1"/>
          </p:cNvSpPr>
          <p:nvPr/>
        </p:nvSpPr>
        <p:spPr bwMode="auto">
          <a:xfrm>
            <a:off x="7543800" y="2514600"/>
            <a:ext cx="381000" cy="152400"/>
          </a:xfrm>
          <a:prstGeom prst="leftRightArrow">
            <a:avLst>
              <a:gd name="adj1" fmla="val 50000"/>
              <a:gd name="adj2" fmla="val 50000"/>
            </a:avLst>
          </a:prstGeom>
          <a:solidFill>
            <a:srgbClr val="FF0000"/>
          </a:solidFill>
          <a:ln w="9525" algn="ctr">
            <a:noFill/>
            <a:round/>
            <a:headEnd/>
            <a:tailEnd/>
          </a:ln>
        </p:spPr>
        <p:txBody>
          <a:bodyPr/>
          <a:lstStyle/>
          <a:p>
            <a:endParaRPr lang="it-IT"/>
          </a:p>
        </p:txBody>
      </p:sp>
      <p:sp>
        <p:nvSpPr>
          <p:cNvPr id="38928" name="CasellaDiTesto 25"/>
          <p:cNvSpPr txBox="1">
            <a:spLocks noChangeArrowheads="1"/>
          </p:cNvSpPr>
          <p:nvPr/>
        </p:nvSpPr>
        <p:spPr bwMode="auto">
          <a:xfrm>
            <a:off x="7467600" y="2209800"/>
            <a:ext cx="584200" cy="338138"/>
          </a:xfrm>
          <a:prstGeom prst="rect">
            <a:avLst/>
          </a:prstGeom>
          <a:noFill/>
          <a:ln w="9525">
            <a:noFill/>
            <a:miter lim="800000"/>
            <a:headEnd/>
            <a:tailEnd/>
          </a:ln>
        </p:spPr>
        <p:txBody>
          <a:bodyPr wrap="none">
            <a:spAutoFit/>
          </a:bodyPr>
          <a:lstStyle/>
          <a:p>
            <a:r>
              <a:rPr lang="it-IT" sz="1600" i="1">
                <a:solidFill>
                  <a:srgbClr val="FF0000"/>
                </a:solidFill>
              </a:rPr>
              <a:t>90m</a:t>
            </a:r>
          </a:p>
        </p:txBody>
      </p:sp>
      <p:cxnSp>
        <p:nvCxnSpPr>
          <p:cNvPr id="38929" name="Connettore 1 26"/>
          <p:cNvCxnSpPr>
            <a:cxnSpLocks noChangeShapeType="1"/>
          </p:cNvCxnSpPr>
          <p:nvPr/>
        </p:nvCxnSpPr>
        <p:spPr bwMode="auto">
          <a:xfrm rot="16200000" flipH="1">
            <a:off x="4000500" y="4914900"/>
            <a:ext cx="1371600" cy="838200"/>
          </a:xfrm>
          <a:prstGeom prst="line">
            <a:avLst/>
          </a:prstGeom>
          <a:noFill/>
          <a:ln w="25400" algn="ctr">
            <a:solidFill>
              <a:schemeClr val="tx1"/>
            </a:solidFill>
            <a:prstDash val="dash"/>
            <a:round/>
            <a:headEnd/>
            <a:tailEnd/>
          </a:ln>
        </p:spPr>
      </p:cxnSp>
      <p:cxnSp>
        <p:nvCxnSpPr>
          <p:cNvPr id="38930" name="Connettore 1 28"/>
          <p:cNvCxnSpPr>
            <a:cxnSpLocks noChangeShapeType="1"/>
          </p:cNvCxnSpPr>
          <p:nvPr/>
        </p:nvCxnSpPr>
        <p:spPr bwMode="auto">
          <a:xfrm rot="16200000" flipV="1">
            <a:off x="4381500" y="4610100"/>
            <a:ext cx="1447800" cy="914400"/>
          </a:xfrm>
          <a:prstGeom prst="line">
            <a:avLst/>
          </a:prstGeom>
          <a:noFill/>
          <a:ln w="25400" algn="ctr">
            <a:solidFill>
              <a:schemeClr val="tx1"/>
            </a:solidFill>
            <a:prstDash val="dash"/>
            <a:round/>
            <a:headEnd/>
            <a:tailEnd/>
          </a:ln>
        </p:spPr>
      </p:cxnSp>
      <p:sp>
        <p:nvSpPr>
          <p:cNvPr id="38931" name="Freccia bidirezionale orizzontale 37"/>
          <p:cNvSpPr>
            <a:spLocks noChangeArrowheads="1"/>
          </p:cNvSpPr>
          <p:nvPr/>
        </p:nvSpPr>
        <p:spPr bwMode="auto">
          <a:xfrm rot="-1540642">
            <a:off x="5035550" y="5759450"/>
            <a:ext cx="520700" cy="152400"/>
          </a:xfrm>
          <a:prstGeom prst="leftRightArrow">
            <a:avLst>
              <a:gd name="adj1" fmla="val 50000"/>
              <a:gd name="adj2" fmla="val 49684"/>
            </a:avLst>
          </a:prstGeom>
          <a:solidFill>
            <a:schemeClr val="tx1"/>
          </a:solidFill>
          <a:ln w="9525" algn="ctr">
            <a:noFill/>
            <a:round/>
            <a:headEnd/>
            <a:tailEnd/>
          </a:ln>
        </p:spPr>
        <p:txBody>
          <a:bodyPr/>
          <a:lstStyle/>
          <a:p>
            <a:endParaRPr lang="it-IT"/>
          </a:p>
        </p:txBody>
      </p:sp>
      <p:sp>
        <p:nvSpPr>
          <p:cNvPr id="38932" name="CasellaDiTesto 38"/>
          <p:cNvSpPr txBox="1">
            <a:spLocks noChangeArrowheads="1"/>
          </p:cNvSpPr>
          <p:nvPr/>
        </p:nvSpPr>
        <p:spPr bwMode="auto">
          <a:xfrm>
            <a:off x="5181600" y="5791200"/>
            <a:ext cx="696913" cy="338138"/>
          </a:xfrm>
          <a:prstGeom prst="rect">
            <a:avLst/>
          </a:prstGeom>
          <a:noFill/>
          <a:ln w="9525">
            <a:noFill/>
            <a:miter lim="800000"/>
            <a:headEnd/>
            <a:tailEnd/>
          </a:ln>
        </p:spPr>
        <p:txBody>
          <a:bodyPr wrap="none">
            <a:spAutoFit/>
          </a:bodyPr>
          <a:lstStyle/>
          <a:p>
            <a:r>
              <a:rPr lang="it-IT" sz="1600" i="1"/>
              <a:t>350m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Preparing the sites… digging and concrete laying</a:t>
            </a:r>
            <a:endParaRPr lang="it-IT"/>
          </a:p>
        </p:txBody>
      </p:sp>
      <p:sp>
        <p:nvSpPr>
          <p:cNvPr id="39939"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9940"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39941" name="Picture 2" descr="C:\Documents and Settings\pc\Desktop\seminario_hanford\pictures\IMG_2856.JPG"/>
          <p:cNvPicPr>
            <a:picLocks noChangeAspect="1" noChangeArrowheads="1"/>
          </p:cNvPicPr>
          <p:nvPr/>
        </p:nvPicPr>
        <p:blipFill>
          <a:blip r:embed="rId3"/>
          <a:srcRect/>
          <a:stretch>
            <a:fillRect/>
          </a:stretch>
        </p:blipFill>
        <p:spPr bwMode="auto">
          <a:xfrm>
            <a:off x="152400" y="2133600"/>
            <a:ext cx="1828800" cy="2438400"/>
          </a:xfrm>
          <a:prstGeom prst="rect">
            <a:avLst/>
          </a:prstGeom>
          <a:noFill/>
          <a:ln w="9525">
            <a:noFill/>
            <a:miter lim="800000"/>
            <a:headEnd/>
            <a:tailEnd/>
          </a:ln>
        </p:spPr>
      </p:pic>
      <p:pic>
        <p:nvPicPr>
          <p:cNvPr id="39942" name="Picture 3" descr="C:\Documents and Settings\pc\Desktop\seminario_hanford\pictures\IMG_2880.JPG"/>
          <p:cNvPicPr>
            <a:picLocks noChangeAspect="1" noChangeArrowheads="1"/>
          </p:cNvPicPr>
          <p:nvPr/>
        </p:nvPicPr>
        <p:blipFill>
          <a:blip r:embed="rId4"/>
          <a:srcRect/>
          <a:stretch>
            <a:fillRect/>
          </a:stretch>
        </p:blipFill>
        <p:spPr bwMode="auto">
          <a:xfrm>
            <a:off x="2057400" y="2133600"/>
            <a:ext cx="3200400" cy="2438400"/>
          </a:xfrm>
          <a:prstGeom prst="rect">
            <a:avLst/>
          </a:prstGeom>
          <a:noFill/>
          <a:ln w="9525">
            <a:noFill/>
            <a:miter lim="800000"/>
            <a:headEnd/>
            <a:tailEnd/>
          </a:ln>
        </p:spPr>
      </p:pic>
      <p:pic>
        <p:nvPicPr>
          <p:cNvPr id="39943" name="Picture 4" descr="C:\Documents and Settings\pc\Desktop\seminario_hanford\pictures\IMG_2901.JPG"/>
          <p:cNvPicPr>
            <a:picLocks noChangeAspect="1" noChangeArrowheads="1"/>
          </p:cNvPicPr>
          <p:nvPr/>
        </p:nvPicPr>
        <p:blipFill>
          <a:blip r:embed="rId5"/>
          <a:srcRect/>
          <a:stretch>
            <a:fillRect/>
          </a:stretch>
        </p:blipFill>
        <p:spPr bwMode="auto">
          <a:xfrm>
            <a:off x="5334000" y="2133600"/>
            <a:ext cx="1828800" cy="2438400"/>
          </a:xfrm>
          <a:prstGeom prst="rect">
            <a:avLst/>
          </a:prstGeom>
          <a:noFill/>
          <a:ln w="9525">
            <a:noFill/>
            <a:miter lim="800000"/>
            <a:headEnd/>
            <a:tailEnd/>
          </a:ln>
        </p:spPr>
      </p:pic>
      <p:pic>
        <p:nvPicPr>
          <p:cNvPr id="39944" name="Picture 5" descr="C:\Documents and Settings\pc\Desktop\seminario_hanford\pictures\IMG_2906.JPG"/>
          <p:cNvPicPr>
            <a:picLocks noChangeAspect="1" noChangeArrowheads="1"/>
          </p:cNvPicPr>
          <p:nvPr/>
        </p:nvPicPr>
        <p:blipFill>
          <a:blip r:embed="rId6"/>
          <a:srcRect/>
          <a:stretch>
            <a:fillRect/>
          </a:stretch>
        </p:blipFill>
        <p:spPr bwMode="auto">
          <a:xfrm>
            <a:off x="7239000" y="2133600"/>
            <a:ext cx="1752600" cy="2438400"/>
          </a:xfrm>
          <a:prstGeom prst="rect">
            <a:avLst/>
          </a:prstGeom>
          <a:noFill/>
          <a:ln w="9525">
            <a:noFill/>
            <a:miter lim="800000"/>
            <a:headEnd/>
            <a:tailEnd/>
          </a:ln>
        </p:spPr>
      </p:pic>
      <p:sp>
        <p:nvSpPr>
          <p:cNvPr id="40969" name="CasellaDiTesto 13"/>
          <p:cNvSpPr txBox="1">
            <a:spLocks noChangeArrowheads="1"/>
          </p:cNvSpPr>
          <p:nvPr/>
        </p:nvSpPr>
        <p:spPr bwMode="auto">
          <a:xfrm>
            <a:off x="0" y="4953000"/>
            <a:ext cx="9144000" cy="1077913"/>
          </a:xfrm>
          <a:prstGeom prst="rect">
            <a:avLst/>
          </a:prstGeom>
          <a:noFill/>
          <a:ln w="9525">
            <a:noFill/>
            <a:miter lim="800000"/>
            <a:headEnd/>
            <a:tailEnd/>
          </a:ln>
        </p:spPr>
        <p:txBody>
          <a:bodyPr>
            <a:spAutoFit/>
          </a:bodyPr>
          <a:lstStyle/>
          <a:p>
            <a:pPr algn="ctr"/>
            <a:r>
              <a:rPr lang="it-IT" sz="1600"/>
              <a:t>- Locate a site</a:t>
            </a:r>
          </a:p>
          <a:p>
            <a:pPr algn="ctr"/>
            <a:r>
              <a:rPr lang="en-US" sz="1600"/>
              <a:t>- dig and shovel rocks and debris</a:t>
            </a:r>
          </a:p>
          <a:p>
            <a:pPr algn="ctr"/>
            <a:r>
              <a:rPr lang="en-US" sz="1600"/>
              <a:t>- sound the rocks to avoid rock fractures </a:t>
            </a:r>
          </a:p>
          <a:p>
            <a:pPr algn="ctr"/>
            <a:r>
              <a:rPr lang="en-US" sz="1600"/>
              <a:t>- build a stable concrete base well connected to the bedrock</a:t>
            </a:r>
            <a:r>
              <a:rPr lang="it-IT" sz="16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69">
                                            <p:txEl>
                                              <p:pRg st="0" end="0"/>
                                            </p:txEl>
                                          </p:spTgt>
                                        </p:tgtEl>
                                        <p:attrNameLst>
                                          <p:attrName>style.visibility</p:attrName>
                                        </p:attrNameLst>
                                      </p:cBhvr>
                                      <p:to>
                                        <p:strVal val="visible"/>
                                      </p:to>
                                    </p:set>
                                    <p:anim calcmode="lin" valueType="num">
                                      <p:cBhvr additive="base">
                                        <p:cTn id="7" dur="500" fill="hold"/>
                                        <p:tgtEl>
                                          <p:spTgt spid="409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969">
                                            <p:txEl>
                                              <p:pRg st="1" end="1"/>
                                            </p:txEl>
                                          </p:spTgt>
                                        </p:tgtEl>
                                        <p:attrNameLst>
                                          <p:attrName>style.visibility</p:attrName>
                                        </p:attrNameLst>
                                      </p:cBhvr>
                                      <p:to>
                                        <p:strVal val="visible"/>
                                      </p:to>
                                    </p:set>
                                    <p:anim calcmode="lin" valueType="num">
                                      <p:cBhvr additive="base">
                                        <p:cTn id="13" dur="500" fill="hold"/>
                                        <p:tgtEl>
                                          <p:spTgt spid="409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969">
                                            <p:txEl>
                                              <p:pRg st="2" end="2"/>
                                            </p:txEl>
                                          </p:spTgt>
                                        </p:tgtEl>
                                        <p:attrNameLst>
                                          <p:attrName>style.visibility</p:attrName>
                                        </p:attrNameLst>
                                      </p:cBhvr>
                                      <p:to>
                                        <p:strVal val="visible"/>
                                      </p:to>
                                    </p:set>
                                    <p:anim calcmode="lin" valueType="num">
                                      <p:cBhvr additive="base">
                                        <p:cTn id="19" dur="500" fill="hold"/>
                                        <p:tgtEl>
                                          <p:spTgt spid="4096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969">
                                            <p:txEl>
                                              <p:pRg st="3" end="3"/>
                                            </p:txEl>
                                          </p:spTgt>
                                        </p:tgtEl>
                                        <p:attrNameLst>
                                          <p:attrName>style.visibility</p:attrName>
                                        </p:attrNameLst>
                                      </p:cBhvr>
                                      <p:to>
                                        <p:strVal val="visible"/>
                                      </p:to>
                                    </p:set>
                                    <p:anim calcmode="lin" valueType="num">
                                      <p:cBhvr additive="base">
                                        <p:cTn id="25" dur="500" fill="hold"/>
                                        <p:tgtEl>
                                          <p:spTgt spid="4096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Preparing the sites… the seismometer base</a:t>
            </a:r>
            <a:endParaRPr lang="it-IT"/>
          </a:p>
        </p:txBody>
      </p:sp>
      <p:sp>
        <p:nvSpPr>
          <p:cNvPr id="40963"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0964"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40965" name="CasellaDiTesto 13"/>
          <p:cNvSpPr txBox="1">
            <a:spLocks noChangeArrowheads="1"/>
          </p:cNvSpPr>
          <p:nvPr/>
        </p:nvSpPr>
        <p:spPr bwMode="auto">
          <a:xfrm>
            <a:off x="0" y="5257800"/>
            <a:ext cx="9144000" cy="1077913"/>
          </a:xfrm>
          <a:prstGeom prst="rect">
            <a:avLst/>
          </a:prstGeom>
          <a:noFill/>
          <a:ln w="9525">
            <a:noFill/>
            <a:miter lim="800000"/>
            <a:headEnd/>
            <a:tailEnd/>
          </a:ln>
        </p:spPr>
        <p:txBody>
          <a:bodyPr>
            <a:spAutoFit/>
          </a:bodyPr>
          <a:lstStyle/>
          <a:p>
            <a:r>
              <a:rPr lang="it-IT" sz="1600"/>
              <a:t>A levelled square granite tile for each seismic instrument is implemented with a concrete slab to the bottom rock</a:t>
            </a:r>
            <a:r>
              <a:rPr lang="en-US" sz="1600"/>
              <a:t>. The seismometer itself can be levelled once it is placed on the tile.</a:t>
            </a:r>
          </a:p>
          <a:p>
            <a:endParaRPr lang="en-US" sz="1600"/>
          </a:p>
          <a:p>
            <a:r>
              <a:rPr lang="it-IT" sz="1600"/>
              <a:t> </a:t>
            </a:r>
          </a:p>
        </p:txBody>
      </p:sp>
      <p:pic>
        <p:nvPicPr>
          <p:cNvPr id="40966" name="Picture 3" descr="C:\Documents and Settings\pc\Desktop\seminario_hanford\pictures\IMG_2810.JPG"/>
          <p:cNvPicPr>
            <a:picLocks noChangeAspect="1" noChangeArrowheads="1"/>
          </p:cNvPicPr>
          <p:nvPr/>
        </p:nvPicPr>
        <p:blipFill>
          <a:blip r:embed="rId3"/>
          <a:srcRect/>
          <a:stretch>
            <a:fillRect/>
          </a:stretch>
        </p:blipFill>
        <p:spPr bwMode="auto">
          <a:xfrm>
            <a:off x="152400" y="1828800"/>
            <a:ext cx="2171700" cy="2895600"/>
          </a:xfrm>
          <a:prstGeom prst="rect">
            <a:avLst/>
          </a:prstGeom>
          <a:noFill/>
          <a:ln w="9525">
            <a:noFill/>
            <a:miter lim="800000"/>
            <a:headEnd/>
            <a:tailEnd/>
          </a:ln>
        </p:spPr>
      </p:pic>
      <p:pic>
        <p:nvPicPr>
          <p:cNvPr id="40967" name="Picture 4" descr="C:\Documents and Settings\pc\Desktop\seminario_hanford\pictures\IMG_2816.JPG"/>
          <p:cNvPicPr>
            <a:picLocks noChangeAspect="1" noChangeArrowheads="1"/>
          </p:cNvPicPr>
          <p:nvPr/>
        </p:nvPicPr>
        <p:blipFill>
          <a:blip r:embed="rId4"/>
          <a:srcRect/>
          <a:stretch>
            <a:fillRect/>
          </a:stretch>
        </p:blipFill>
        <p:spPr bwMode="auto">
          <a:xfrm>
            <a:off x="2362200" y="1828800"/>
            <a:ext cx="2171700" cy="2895600"/>
          </a:xfrm>
          <a:prstGeom prst="rect">
            <a:avLst/>
          </a:prstGeom>
          <a:noFill/>
          <a:ln w="9525">
            <a:noFill/>
            <a:miter lim="800000"/>
            <a:headEnd/>
            <a:tailEnd/>
          </a:ln>
        </p:spPr>
      </p:pic>
      <p:pic>
        <p:nvPicPr>
          <p:cNvPr id="40968" name="Picture 5" descr="C:\Documents and Settings\pc\Desktop\seminario_hanford\pictures\IMG_2833.JPG"/>
          <p:cNvPicPr>
            <a:picLocks noChangeAspect="1" noChangeArrowheads="1"/>
          </p:cNvPicPr>
          <p:nvPr/>
        </p:nvPicPr>
        <p:blipFill>
          <a:blip r:embed="rId5"/>
          <a:srcRect/>
          <a:stretch>
            <a:fillRect/>
          </a:stretch>
        </p:blipFill>
        <p:spPr bwMode="auto">
          <a:xfrm>
            <a:off x="4648200" y="1828800"/>
            <a:ext cx="2171700" cy="2895600"/>
          </a:xfrm>
          <a:prstGeom prst="rect">
            <a:avLst/>
          </a:prstGeom>
          <a:noFill/>
          <a:ln w="9525">
            <a:noFill/>
            <a:miter lim="800000"/>
            <a:headEnd/>
            <a:tailEnd/>
          </a:ln>
        </p:spPr>
      </p:pic>
      <p:pic>
        <p:nvPicPr>
          <p:cNvPr id="40969" name="Picture 6" descr="C:\Documents and Settings\pc\Desktop\seminario_hanford\pictures\IMG_2744.JPG"/>
          <p:cNvPicPr>
            <a:picLocks noChangeAspect="1" noChangeArrowheads="1"/>
          </p:cNvPicPr>
          <p:nvPr/>
        </p:nvPicPr>
        <p:blipFill>
          <a:blip r:embed="rId6"/>
          <a:srcRect/>
          <a:stretch>
            <a:fillRect/>
          </a:stretch>
        </p:blipFill>
        <p:spPr bwMode="auto">
          <a:xfrm>
            <a:off x="6858000" y="1828800"/>
            <a:ext cx="21717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4" descr="C:\Documents and Settings\pc\Desktop\seminario_hanford\pictures\P1010531.JPG"/>
          <p:cNvPicPr>
            <a:picLocks noChangeAspect="1" noChangeArrowheads="1"/>
          </p:cNvPicPr>
          <p:nvPr/>
        </p:nvPicPr>
        <p:blipFill>
          <a:blip r:embed="rId3"/>
          <a:srcRect/>
          <a:stretch>
            <a:fillRect/>
          </a:stretch>
        </p:blipFill>
        <p:spPr bwMode="auto">
          <a:xfrm>
            <a:off x="5943600" y="1447800"/>
            <a:ext cx="3048000" cy="2286000"/>
          </a:xfrm>
          <a:prstGeom prst="rect">
            <a:avLst/>
          </a:prstGeom>
          <a:noFill/>
          <a:ln w="9525">
            <a:noFill/>
            <a:miter lim="800000"/>
            <a:headEnd/>
            <a:tailEnd/>
          </a:ln>
        </p:spPr>
      </p:pic>
      <p:pic>
        <p:nvPicPr>
          <p:cNvPr id="41987" name="Picture 3" descr="C:\Documents and Settings\pc\Desktop\seminario_hanford\pictures\IMG_2636.JPG"/>
          <p:cNvPicPr>
            <a:picLocks noChangeAspect="1" noChangeArrowheads="1"/>
          </p:cNvPicPr>
          <p:nvPr/>
        </p:nvPicPr>
        <p:blipFill>
          <a:blip r:embed="rId4"/>
          <a:srcRect/>
          <a:stretch>
            <a:fillRect/>
          </a:stretch>
        </p:blipFill>
        <p:spPr bwMode="auto">
          <a:xfrm>
            <a:off x="3048000" y="1447800"/>
            <a:ext cx="3048000" cy="2286000"/>
          </a:xfrm>
          <a:prstGeom prst="rect">
            <a:avLst/>
          </a:prstGeom>
          <a:noFill/>
          <a:ln w="9525">
            <a:noFill/>
            <a:miter lim="800000"/>
            <a:headEnd/>
            <a:tailEnd/>
          </a:ln>
        </p:spPr>
      </p:pic>
      <p:sp>
        <p:nvSpPr>
          <p:cNvPr id="2" name="Titolo 1"/>
          <p:cNvSpPr>
            <a:spLocks noGrp="1"/>
          </p:cNvSpPr>
          <p:nvPr>
            <p:ph type="ctrTitle"/>
          </p:nvPr>
        </p:nvSpPr>
        <p:spPr>
          <a:xfrm>
            <a:off x="762000" y="838200"/>
            <a:ext cx="7772400" cy="1470025"/>
          </a:xfrm>
        </p:spPr>
        <p:txBody>
          <a:bodyPr/>
          <a:lstStyle/>
          <a:p>
            <a:pPr>
              <a:defRPr/>
            </a:pPr>
            <a:r>
              <a:rPr lang="it-IT" smtClean="0"/>
              <a:t>Preparing the sites… insulation</a:t>
            </a:r>
            <a:endParaRPr lang="it-IT"/>
          </a:p>
        </p:txBody>
      </p:sp>
      <p:sp>
        <p:nvSpPr>
          <p:cNvPr id="41989"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1990" name="Segnaposto piè di pagina 4"/>
          <p:cNvSpPr>
            <a:spLocks noGrp="1"/>
          </p:cNvSpPr>
          <p:nvPr>
            <p:ph type="ftr" sz="quarter" idx="11"/>
          </p:nvPr>
        </p:nvSpPr>
        <p:spPr>
          <a:xfrm>
            <a:off x="2133600" y="6477000"/>
            <a:ext cx="5486400" cy="322263"/>
          </a:xfrm>
          <a:noFill/>
        </p:spPr>
        <p:txBody>
          <a:bodyPr/>
          <a:lstStyle/>
          <a:p>
            <a:r>
              <a:rPr lang="en-US" smtClean="0">
                <a:solidFill>
                  <a:schemeClr val="tx1"/>
                </a:solidFill>
              </a:rPr>
              <a:t>Construction of a seismic array at the former Homestake mine</a:t>
            </a:r>
          </a:p>
        </p:txBody>
      </p:sp>
      <p:sp>
        <p:nvSpPr>
          <p:cNvPr id="43015" name="CasellaDiTesto 13"/>
          <p:cNvSpPr txBox="1">
            <a:spLocks noChangeArrowheads="1"/>
          </p:cNvSpPr>
          <p:nvPr/>
        </p:nvSpPr>
        <p:spPr bwMode="auto">
          <a:xfrm>
            <a:off x="0" y="4800600"/>
            <a:ext cx="9144000" cy="1570038"/>
          </a:xfrm>
          <a:prstGeom prst="rect">
            <a:avLst/>
          </a:prstGeom>
          <a:noFill/>
          <a:ln w="9525">
            <a:noFill/>
            <a:miter lim="800000"/>
            <a:headEnd/>
            <a:tailEnd/>
          </a:ln>
        </p:spPr>
        <p:txBody>
          <a:bodyPr>
            <a:spAutoFit/>
          </a:bodyPr>
          <a:lstStyle/>
          <a:p>
            <a:pPr algn="ctr">
              <a:buFontTx/>
              <a:buChar char="-"/>
            </a:pPr>
            <a:r>
              <a:rPr lang="it-IT" sz="1600"/>
              <a:t>Variable environmental conditions</a:t>
            </a:r>
            <a:r>
              <a:rPr lang="en-US" sz="1600"/>
              <a:t> depending on ventilation</a:t>
            </a:r>
          </a:p>
          <a:p>
            <a:pPr algn="ctr"/>
            <a:r>
              <a:rPr lang="en-US" sz="1600"/>
              <a:t>- Very high </a:t>
            </a:r>
            <a:r>
              <a:rPr lang="it-IT" sz="1600"/>
              <a:t>humidity (over 90% to 100%) </a:t>
            </a:r>
          </a:p>
          <a:p>
            <a:pPr algn="ctr"/>
            <a:r>
              <a:rPr lang="it-IT" sz="1600"/>
              <a:t>- Acoustic noise from ventilation or people working around </a:t>
            </a:r>
          </a:p>
          <a:p>
            <a:pPr algn="ctr"/>
            <a:r>
              <a:rPr lang="it-IT" sz="1600"/>
              <a:t>- Computers noise</a:t>
            </a:r>
          </a:p>
          <a:p>
            <a:pPr algn="ctr">
              <a:buFontTx/>
              <a:buChar char="-"/>
            </a:pPr>
            <a:r>
              <a:rPr lang="it-IT" sz="1600"/>
              <a:t> Insulation ensured by polyisocyanurate boxes </a:t>
            </a:r>
          </a:p>
          <a:p>
            <a:pPr algn="ctr"/>
            <a:endParaRPr lang="it-IT" sz="1600"/>
          </a:p>
        </p:txBody>
      </p:sp>
      <p:pic>
        <p:nvPicPr>
          <p:cNvPr id="41992" name="Picture 2" descr="C:\Documents and Settings\pc\Desktop\seminario_hanford\pictures\P1010092.JPG"/>
          <p:cNvPicPr>
            <a:picLocks noChangeAspect="1" noChangeArrowheads="1"/>
          </p:cNvPicPr>
          <p:nvPr/>
        </p:nvPicPr>
        <p:blipFill>
          <a:blip r:embed="rId5"/>
          <a:srcRect/>
          <a:stretch>
            <a:fillRect/>
          </a:stretch>
        </p:blipFill>
        <p:spPr bwMode="auto">
          <a:xfrm>
            <a:off x="152400" y="1447800"/>
            <a:ext cx="3048000" cy="2286000"/>
          </a:xfrm>
          <a:prstGeom prst="rect">
            <a:avLst/>
          </a:prstGeom>
          <a:noFill/>
          <a:ln w="9525">
            <a:noFill/>
            <a:miter lim="800000"/>
            <a:headEnd/>
            <a:tailEnd/>
          </a:ln>
        </p:spPr>
      </p:pic>
      <p:cxnSp>
        <p:nvCxnSpPr>
          <p:cNvPr id="41993" name="Connettore 2 14"/>
          <p:cNvCxnSpPr>
            <a:cxnSpLocks noChangeShapeType="1"/>
          </p:cNvCxnSpPr>
          <p:nvPr/>
        </p:nvCxnSpPr>
        <p:spPr bwMode="auto">
          <a:xfrm rot="5400000" flipH="1" flipV="1">
            <a:off x="6705600" y="3200400"/>
            <a:ext cx="1066800" cy="457200"/>
          </a:xfrm>
          <a:prstGeom prst="straightConnector1">
            <a:avLst/>
          </a:prstGeom>
          <a:noFill/>
          <a:ln w="19050" algn="ctr">
            <a:solidFill>
              <a:srgbClr val="FF0000"/>
            </a:solidFill>
            <a:round/>
            <a:headEnd/>
            <a:tailEnd type="arrow" w="med" len="med"/>
          </a:ln>
        </p:spPr>
      </p:cxnSp>
      <p:cxnSp>
        <p:nvCxnSpPr>
          <p:cNvPr id="41994" name="Connettore 2 17"/>
          <p:cNvCxnSpPr>
            <a:cxnSpLocks noChangeShapeType="1"/>
            <a:stCxn id="42004" idx="0"/>
          </p:cNvCxnSpPr>
          <p:nvPr/>
        </p:nvCxnSpPr>
        <p:spPr bwMode="auto">
          <a:xfrm rot="5400000" flipH="1" flipV="1">
            <a:off x="4381500" y="1562100"/>
            <a:ext cx="2133600" cy="2667000"/>
          </a:xfrm>
          <a:prstGeom prst="straightConnector1">
            <a:avLst/>
          </a:prstGeom>
          <a:noFill/>
          <a:ln w="19050" algn="ctr">
            <a:solidFill>
              <a:srgbClr val="FF0000"/>
            </a:solidFill>
            <a:round/>
            <a:headEnd/>
            <a:tailEnd type="arrow" w="med" len="med"/>
          </a:ln>
        </p:spPr>
      </p:cxnSp>
      <p:cxnSp>
        <p:nvCxnSpPr>
          <p:cNvPr id="41995" name="Connettore 2 19"/>
          <p:cNvCxnSpPr>
            <a:cxnSpLocks noChangeShapeType="1"/>
            <a:stCxn id="42002" idx="0"/>
          </p:cNvCxnSpPr>
          <p:nvPr/>
        </p:nvCxnSpPr>
        <p:spPr bwMode="auto">
          <a:xfrm rot="16200000" flipV="1">
            <a:off x="6972300" y="3314700"/>
            <a:ext cx="1752600" cy="304800"/>
          </a:xfrm>
          <a:prstGeom prst="straightConnector1">
            <a:avLst/>
          </a:prstGeom>
          <a:noFill/>
          <a:ln w="19050" algn="ctr">
            <a:solidFill>
              <a:srgbClr val="FF0000"/>
            </a:solidFill>
            <a:round/>
            <a:headEnd/>
            <a:tailEnd type="arrow" w="med" len="med"/>
          </a:ln>
        </p:spPr>
      </p:cxnSp>
      <p:cxnSp>
        <p:nvCxnSpPr>
          <p:cNvPr id="41996" name="Connettore 2 25"/>
          <p:cNvCxnSpPr>
            <a:cxnSpLocks noChangeShapeType="1"/>
          </p:cNvCxnSpPr>
          <p:nvPr/>
        </p:nvCxnSpPr>
        <p:spPr bwMode="auto">
          <a:xfrm rot="16200000" flipV="1">
            <a:off x="990600" y="3429000"/>
            <a:ext cx="914400" cy="152400"/>
          </a:xfrm>
          <a:prstGeom prst="straightConnector1">
            <a:avLst/>
          </a:prstGeom>
          <a:noFill/>
          <a:ln w="19050" algn="ctr">
            <a:solidFill>
              <a:srgbClr val="FF0000"/>
            </a:solidFill>
            <a:round/>
            <a:headEnd/>
            <a:tailEnd type="arrow" w="med" len="med"/>
          </a:ln>
        </p:spPr>
      </p:cxnSp>
      <p:sp>
        <p:nvSpPr>
          <p:cNvPr id="41997" name="CasellaDiTesto 28"/>
          <p:cNvSpPr txBox="1">
            <a:spLocks noChangeArrowheads="1"/>
          </p:cNvSpPr>
          <p:nvPr/>
        </p:nvSpPr>
        <p:spPr bwMode="auto">
          <a:xfrm>
            <a:off x="0" y="3886200"/>
            <a:ext cx="3124200" cy="523875"/>
          </a:xfrm>
          <a:prstGeom prst="rect">
            <a:avLst/>
          </a:prstGeom>
          <a:noFill/>
          <a:ln w="9525">
            <a:noFill/>
            <a:miter lim="800000"/>
            <a:headEnd/>
            <a:tailEnd/>
          </a:ln>
        </p:spPr>
        <p:txBody>
          <a:bodyPr>
            <a:spAutoFit/>
          </a:bodyPr>
          <a:lstStyle/>
          <a:p>
            <a:r>
              <a:rPr lang="it-IT" sz="1400">
                <a:solidFill>
                  <a:srgbClr val="C00000"/>
                </a:solidFill>
              </a:rPr>
              <a:t>Building a hut to insulate </a:t>
            </a:r>
          </a:p>
          <a:p>
            <a:r>
              <a:rPr lang="it-IT" sz="1400">
                <a:solidFill>
                  <a:srgbClr val="C00000"/>
                </a:solidFill>
              </a:rPr>
              <a:t>computers, DAQ and UPS</a:t>
            </a:r>
          </a:p>
        </p:txBody>
      </p:sp>
      <p:sp>
        <p:nvSpPr>
          <p:cNvPr id="41998" name="CasellaDiTesto 29"/>
          <p:cNvSpPr txBox="1">
            <a:spLocks noChangeArrowheads="1"/>
          </p:cNvSpPr>
          <p:nvPr/>
        </p:nvSpPr>
        <p:spPr bwMode="auto">
          <a:xfrm>
            <a:off x="1371600" y="4343400"/>
            <a:ext cx="4648200" cy="307975"/>
          </a:xfrm>
          <a:prstGeom prst="rect">
            <a:avLst/>
          </a:prstGeom>
          <a:noFill/>
          <a:ln w="9525">
            <a:noFill/>
            <a:miter lim="800000"/>
            <a:headEnd/>
            <a:tailEnd/>
          </a:ln>
        </p:spPr>
        <p:txBody>
          <a:bodyPr>
            <a:spAutoFit/>
          </a:bodyPr>
          <a:lstStyle/>
          <a:p>
            <a:r>
              <a:rPr lang="it-IT" sz="1400">
                <a:solidFill>
                  <a:srgbClr val="C00000"/>
                </a:solidFill>
              </a:rPr>
              <a:t>Polyisocyanurate panel</a:t>
            </a:r>
          </a:p>
        </p:txBody>
      </p:sp>
      <p:cxnSp>
        <p:nvCxnSpPr>
          <p:cNvPr id="41999" name="Connettore 2 30"/>
          <p:cNvCxnSpPr>
            <a:cxnSpLocks noChangeShapeType="1"/>
          </p:cNvCxnSpPr>
          <p:nvPr/>
        </p:nvCxnSpPr>
        <p:spPr bwMode="auto">
          <a:xfrm rot="5400000" flipH="1" flipV="1">
            <a:off x="2324100" y="3314700"/>
            <a:ext cx="1371600" cy="838200"/>
          </a:xfrm>
          <a:prstGeom prst="straightConnector1">
            <a:avLst/>
          </a:prstGeom>
          <a:noFill/>
          <a:ln w="19050" algn="ctr">
            <a:solidFill>
              <a:srgbClr val="FF0000"/>
            </a:solidFill>
            <a:round/>
            <a:headEnd/>
            <a:tailEnd type="arrow" w="med" len="med"/>
          </a:ln>
        </p:spPr>
      </p:cxnSp>
      <p:sp>
        <p:nvSpPr>
          <p:cNvPr id="42000" name="CasellaDiTesto 38"/>
          <p:cNvSpPr txBox="1">
            <a:spLocks noChangeArrowheads="1"/>
          </p:cNvSpPr>
          <p:nvPr/>
        </p:nvSpPr>
        <p:spPr bwMode="auto">
          <a:xfrm>
            <a:off x="3505200" y="4343400"/>
            <a:ext cx="4648200" cy="307975"/>
          </a:xfrm>
          <a:prstGeom prst="rect">
            <a:avLst/>
          </a:prstGeom>
          <a:noFill/>
          <a:ln w="9525">
            <a:noFill/>
            <a:miter lim="800000"/>
            <a:headEnd/>
            <a:tailEnd/>
          </a:ln>
        </p:spPr>
        <p:txBody>
          <a:bodyPr>
            <a:spAutoFit/>
          </a:bodyPr>
          <a:lstStyle/>
          <a:p>
            <a:r>
              <a:rPr lang="it-IT" sz="1400">
                <a:solidFill>
                  <a:srgbClr val="C00000"/>
                </a:solidFill>
              </a:rPr>
              <a:t>The “great stuff” (Polyurethane foam glue)</a:t>
            </a:r>
          </a:p>
        </p:txBody>
      </p:sp>
      <p:sp>
        <p:nvSpPr>
          <p:cNvPr id="42001" name="CasellaDiTesto 39"/>
          <p:cNvSpPr txBox="1">
            <a:spLocks noChangeArrowheads="1"/>
          </p:cNvSpPr>
          <p:nvPr/>
        </p:nvSpPr>
        <p:spPr bwMode="auto">
          <a:xfrm>
            <a:off x="5867400" y="3962400"/>
            <a:ext cx="1905000" cy="307975"/>
          </a:xfrm>
          <a:prstGeom prst="rect">
            <a:avLst/>
          </a:prstGeom>
          <a:noFill/>
          <a:ln w="9525">
            <a:noFill/>
            <a:miter lim="800000"/>
            <a:headEnd/>
            <a:tailEnd/>
          </a:ln>
        </p:spPr>
        <p:txBody>
          <a:bodyPr>
            <a:spAutoFit/>
          </a:bodyPr>
          <a:lstStyle/>
          <a:p>
            <a:r>
              <a:rPr lang="it-IT" sz="1400">
                <a:solidFill>
                  <a:srgbClr val="C00000"/>
                </a:solidFill>
              </a:rPr>
              <a:t>Double layer panel</a:t>
            </a:r>
          </a:p>
        </p:txBody>
      </p:sp>
      <p:sp>
        <p:nvSpPr>
          <p:cNvPr id="42002" name="CasellaDiTesto 40"/>
          <p:cNvSpPr txBox="1">
            <a:spLocks noChangeArrowheads="1"/>
          </p:cNvSpPr>
          <p:nvPr/>
        </p:nvSpPr>
        <p:spPr bwMode="auto">
          <a:xfrm>
            <a:off x="7010400" y="4343400"/>
            <a:ext cx="1981200" cy="307975"/>
          </a:xfrm>
          <a:prstGeom prst="rect">
            <a:avLst/>
          </a:prstGeom>
          <a:noFill/>
          <a:ln w="9525">
            <a:noFill/>
            <a:miter lim="800000"/>
            <a:headEnd/>
            <a:tailEnd/>
          </a:ln>
        </p:spPr>
        <p:txBody>
          <a:bodyPr>
            <a:spAutoFit/>
          </a:bodyPr>
          <a:lstStyle/>
          <a:p>
            <a:r>
              <a:rPr lang="it-IT" sz="1400">
                <a:solidFill>
                  <a:srgbClr val="C00000"/>
                </a:solidFill>
              </a:rPr>
              <a:t>Additional internal box</a:t>
            </a:r>
          </a:p>
        </p:txBody>
      </p:sp>
      <p:cxnSp>
        <p:nvCxnSpPr>
          <p:cNvPr id="42003" name="Connettore 2 45"/>
          <p:cNvCxnSpPr>
            <a:cxnSpLocks noChangeShapeType="1"/>
          </p:cNvCxnSpPr>
          <p:nvPr/>
        </p:nvCxnSpPr>
        <p:spPr bwMode="auto">
          <a:xfrm flipV="1">
            <a:off x="5029200" y="2971800"/>
            <a:ext cx="2133600" cy="1371600"/>
          </a:xfrm>
          <a:prstGeom prst="straightConnector1">
            <a:avLst/>
          </a:prstGeom>
          <a:noFill/>
          <a:ln w="19050" algn="ctr">
            <a:solidFill>
              <a:srgbClr val="FF0000"/>
            </a:solidFill>
            <a:round/>
            <a:headEnd/>
            <a:tailEnd type="arrow" w="med" len="med"/>
          </a:ln>
        </p:spPr>
      </p:cxnSp>
      <p:sp>
        <p:nvSpPr>
          <p:cNvPr id="42004" name="CasellaDiTesto 48"/>
          <p:cNvSpPr txBox="1">
            <a:spLocks noChangeArrowheads="1"/>
          </p:cNvSpPr>
          <p:nvPr/>
        </p:nvSpPr>
        <p:spPr bwMode="auto">
          <a:xfrm>
            <a:off x="3276600" y="3962400"/>
            <a:ext cx="1676400" cy="307975"/>
          </a:xfrm>
          <a:prstGeom prst="rect">
            <a:avLst/>
          </a:prstGeom>
          <a:noFill/>
          <a:ln w="9525">
            <a:noFill/>
            <a:miter lim="800000"/>
            <a:headEnd/>
            <a:tailEnd/>
          </a:ln>
        </p:spPr>
        <p:txBody>
          <a:bodyPr>
            <a:spAutoFit/>
          </a:bodyPr>
          <a:lstStyle/>
          <a:p>
            <a:r>
              <a:rPr lang="it-IT" sz="1400">
                <a:solidFill>
                  <a:srgbClr val="C00000"/>
                </a:solidFill>
              </a:rPr>
              <a:t>Instruments box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5">
                                            <p:txEl>
                                              <p:pRg st="0" end="0"/>
                                            </p:txEl>
                                          </p:spTgt>
                                        </p:tgtEl>
                                        <p:attrNameLst>
                                          <p:attrName>style.visibility</p:attrName>
                                        </p:attrNameLst>
                                      </p:cBhvr>
                                      <p:to>
                                        <p:strVal val="visible"/>
                                      </p:to>
                                    </p:set>
                                    <p:anim calcmode="lin" valueType="num">
                                      <p:cBhvr additive="base">
                                        <p:cTn id="7" dur="500" fill="hold"/>
                                        <p:tgtEl>
                                          <p:spTgt spid="430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3015">
                                            <p:txEl>
                                              <p:pRg st="1" end="1"/>
                                            </p:txEl>
                                          </p:spTgt>
                                        </p:tgtEl>
                                        <p:attrNameLst>
                                          <p:attrName>style.visibility</p:attrName>
                                        </p:attrNameLst>
                                      </p:cBhvr>
                                      <p:to>
                                        <p:strVal val="visible"/>
                                      </p:to>
                                    </p:set>
                                    <p:anim calcmode="lin" valueType="num">
                                      <p:cBhvr additive="base">
                                        <p:cTn id="13" dur="500" fill="hold"/>
                                        <p:tgtEl>
                                          <p:spTgt spid="430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3015">
                                            <p:txEl>
                                              <p:pRg st="2" end="2"/>
                                            </p:txEl>
                                          </p:spTgt>
                                        </p:tgtEl>
                                        <p:attrNameLst>
                                          <p:attrName>style.visibility</p:attrName>
                                        </p:attrNameLst>
                                      </p:cBhvr>
                                      <p:to>
                                        <p:strVal val="visible"/>
                                      </p:to>
                                    </p:set>
                                    <p:anim calcmode="lin" valueType="num">
                                      <p:cBhvr additive="base">
                                        <p:cTn id="19" dur="500" fill="hold"/>
                                        <p:tgtEl>
                                          <p:spTgt spid="430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3015">
                                            <p:txEl>
                                              <p:pRg st="3" end="3"/>
                                            </p:txEl>
                                          </p:spTgt>
                                        </p:tgtEl>
                                        <p:attrNameLst>
                                          <p:attrName>style.visibility</p:attrName>
                                        </p:attrNameLst>
                                      </p:cBhvr>
                                      <p:to>
                                        <p:strVal val="visible"/>
                                      </p:to>
                                    </p:set>
                                    <p:anim calcmode="lin" valueType="num">
                                      <p:cBhvr additive="base">
                                        <p:cTn id="25" dur="500" fill="hold"/>
                                        <p:tgtEl>
                                          <p:spTgt spid="430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015">
                                            <p:txEl>
                                              <p:pRg st="4" end="4"/>
                                            </p:txEl>
                                          </p:spTgt>
                                        </p:tgtEl>
                                        <p:attrNameLst>
                                          <p:attrName>style.visibility</p:attrName>
                                        </p:attrNameLst>
                                      </p:cBhvr>
                                      <p:to>
                                        <p:strVal val="visible"/>
                                      </p:to>
                                    </p:set>
                                    <p:anim calcmode="lin" valueType="num">
                                      <p:cBhvr additive="base">
                                        <p:cTn id="31" dur="500" fill="hold"/>
                                        <p:tgtEl>
                                          <p:spTgt spid="430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Preparing the sites… power and network</a:t>
            </a:r>
            <a:endParaRPr lang="it-IT"/>
          </a:p>
        </p:txBody>
      </p:sp>
      <p:sp>
        <p:nvSpPr>
          <p:cNvPr id="43011"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3012"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44037" name="CasellaDiTesto 13"/>
          <p:cNvSpPr txBox="1">
            <a:spLocks noChangeArrowheads="1"/>
          </p:cNvSpPr>
          <p:nvPr/>
        </p:nvSpPr>
        <p:spPr bwMode="auto">
          <a:xfrm>
            <a:off x="0" y="5334000"/>
            <a:ext cx="9144000" cy="1077913"/>
          </a:xfrm>
          <a:prstGeom prst="rect">
            <a:avLst/>
          </a:prstGeom>
          <a:noFill/>
          <a:ln w="9525">
            <a:noFill/>
            <a:miter lim="800000"/>
            <a:headEnd/>
            <a:tailEnd/>
          </a:ln>
        </p:spPr>
        <p:txBody>
          <a:bodyPr>
            <a:spAutoFit/>
          </a:bodyPr>
          <a:lstStyle/>
          <a:p>
            <a:pPr algn="ctr"/>
            <a:r>
              <a:rPr lang="it-IT" sz="1600"/>
              <a:t>- Power and fiber-optic-cable network provided to an electric box by Sanford Lab</a:t>
            </a:r>
          </a:p>
          <a:p>
            <a:pPr algn="ctr">
              <a:buFontTx/>
              <a:buChar char="-"/>
            </a:pPr>
            <a:r>
              <a:rPr lang="it-IT" sz="1600"/>
              <a:t> Prepare connections and cable links </a:t>
            </a:r>
          </a:p>
          <a:p>
            <a:pPr algn="ctr">
              <a:buFontTx/>
              <a:buChar char="-"/>
            </a:pPr>
            <a:r>
              <a:rPr lang="it-IT" sz="1600"/>
              <a:t> UPS units ensures a continuous power supply, preventing black-outs and voltage surges</a:t>
            </a:r>
            <a:endParaRPr lang="en-US" sz="1600"/>
          </a:p>
          <a:p>
            <a:pPr algn="ctr"/>
            <a:r>
              <a:rPr lang="it-IT" sz="1600"/>
              <a:t> </a:t>
            </a:r>
          </a:p>
        </p:txBody>
      </p:sp>
      <p:pic>
        <p:nvPicPr>
          <p:cNvPr id="43014" name="Picture 2" descr="C:\Documents and Settings\pc\Desktop\seminario_hanford\IMG_2669.JPG"/>
          <p:cNvPicPr>
            <a:picLocks noChangeAspect="1" noChangeArrowheads="1"/>
          </p:cNvPicPr>
          <p:nvPr/>
        </p:nvPicPr>
        <p:blipFill>
          <a:blip r:embed="rId3"/>
          <a:srcRect/>
          <a:stretch>
            <a:fillRect/>
          </a:stretch>
        </p:blipFill>
        <p:spPr bwMode="auto">
          <a:xfrm>
            <a:off x="3352800" y="1828800"/>
            <a:ext cx="2344738" cy="3276600"/>
          </a:xfrm>
          <a:prstGeom prst="rect">
            <a:avLst/>
          </a:prstGeom>
          <a:noFill/>
          <a:ln w="9525">
            <a:noFill/>
            <a:miter lim="800000"/>
            <a:headEnd/>
            <a:tailEnd/>
          </a:ln>
        </p:spPr>
      </p:pic>
      <p:pic>
        <p:nvPicPr>
          <p:cNvPr id="43015" name="Picture 3" descr="C:\Documents and Settings\pc\Desktop\seminario_hanford\IMG_2679.JPG"/>
          <p:cNvPicPr>
            <a:picLocks noChangeAspect="1" noChangeArrowheads="1"/>
          </p:cNvPicPr>
          <p:nvPr/>
        </p:nvPicPr>
        <p:blipFill>
          <a:blip r:embed="rId4"/>
          <a:srcRect/>
          <a:stretch>
            <a:fillRect/>
          </a:stretch>
        </p:blipFill>
        <p:spPr bwMode="auto">
          <a:xfrm>
            <a:off x="6096000" y="1828800"/>
            <a:ext cx="2414588" cy="3286125"/>
          </a:xfrm>
          <a:prstGeom prst="rect">
            <a:avLst/>
          </a:prstGeom>
          <a:noFill/>
          <a:ln w="9525">
            <a:noFill/>
            <a:miter lim="800000"/>
            <a:headEnd/>
            <a:tailEnd/>
          </a:ln>
        </p:spPr>
      </p:pic>
      <p:pic>
        <p:nvPicPr>
          <p:cNvPr id="43016" name="Picture 4" descr="C:\Documents and Settings\pc\Desktop\seminario_hanford\IMG_2647.JPG"/>
          <p:cNvPicPr>
            <a:picLocks noChangeAspect="1" noChangeArrowheads="1"/>
          </p:cNvPicPr>
          <p:nvPr/>
        </p:nvPicPr>
        <p:blipFill>
          <a:blip r:embed="rId5"/>
          <a:srcRect/>
          <a:stretch>
            <a:fillRect/>
          </a:stretch>
        </p:blipFill>
        <p:spPr bwMode="auto">
          <a:xfrm>
            <a:off x="533400" y="1828800"/>
            <a:ext cx="245745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 calcmode="lin" valueType="num">
                                      <p:cBhvr additive="base">
                                        <p:cTn id="7" dur="500" fill="hold"/>
                                        <p:tgtEl>
                                          <p:spTgt spid="440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4037">
                                            <p:txEl>
                                              <p:pRg st="1" end="1"/>
                                            </p:txEl>
                                          </p:spTgt>
                                        </p:tgtEl>
                                        <p:attrNameLst>
                                          <p:attrName>style.visibility</p:attrName>
                                        </p:attrNameLst>
                                      </p:cBhvr>
                                      <p:to>
                                        <p:strVal val="visible"/>
                                      </p:to>
                                    </p:set>
                                    <p:anim calcmode="lin" valueType="num">
                                      <p:cBhvr additive="base">
                                        <p:cTn id="13" dur="500" fill="hold"/>
                                        <p:tgtEl>
                                          <p:spTgt spid="4403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4037">
                                            <p:txEl>
                                              <p:pRg st="2" end="2"/>
                                            </p:txEl>
                                          </p:spTgt>
                                        </p:tgtEl>
                                        <p:attrNameLst>
                                          <p:attrName>style.visibility</p:attrName>
                                        </p:attrNameLst>
                                      </p:cBhvr>
                                      <p:to>
                                        <p:strVal val="visible"/>
                                      </p:to>
                                    </p:set>
                                    <p:anim calcmode="lin" valueType="num">
                                      <p:cBhvr additive="base">
                                        <p:cTn id="19" dur="500" fill="hold"/>
                                        <p:tgtEl>
                                          <p:spTgt spid="4403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Preparing the sites… constructing what is needed </a:t>
            </a:r>
            <a:endParaRPr lang="it-IT"/>
          </a:p>
        </p:txBody>
      </p:sp>
      <p:sp>
        <p:nvSpPr>
          <p:cNvPr id="44035"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4036"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45061" name="CasellaDiTesto 13"/>
          <p:cNvSpPr txBox="1">
            <a:spLocks noChangeArrowheads="1"/>
          </p:cNvSpPr>
          <p:nvPr/>
        </p:nvSpPr>
        <p:spPr bwMode="auto">
          <a:xfrm>
            <a:off x="0" y="4800600"/>
            <a:ext cx="5715000" cy="1077913"/>
          </a:xfrm>
          <a:prstGeom prst="rect">
            <a:avLst/>
          </a:prstGeom>
          <a:noFill/>
          <a:ln w="9525">
            <a:noFill/>
            <a:miter lim="800000"/>
            <a:headEnd/>
            <a:tailEnd/>
          </a:ln>
        </p:spPr>
        <p:txBody>
          <a:bodyPr>
            <a:spAutoFit/>
          </a:bodyPr>
          <a:lstStyle/>
          <a:p>
            <a:pPr algn="ctr"/>
            <a:r>
              <a:rPr lang="it-IT" sz="1600"/>
              <a:t>- Reparations</a:t>
            </a:r>
          </a:p>
          <a:p>
            <a:pPr algn="ctr"/>
            <a:r>
              <a:rPr lang="it-IT" sz="1600"/>
              <a:t>- Solder wires</a:t>
            </a:r>
          </a:p>
          <a:p>
            <a:pPr algn="ctr"/>
            <a:r>
              <a:rPr lang="it-IT" sz="1600"/>
              <a:t>- Fix eletronics</a:t>
            </a:r>
          </a:p>
          <a:p>
            <a:pPr algn="ctr"/>
            <a:r>
              <a:rPr lang="it-IT" sz="1600"/>
              <a:t>- carpentry work</a:t>
            </a:r>
          </a:p>
        </p:txBody>
      </p:sp>
      <p:pic>
        <p:nvPicPr>
          <p:cNvPr id="44038" name="Picture 3" descr="C:\Documents and Settings\pc\Desktop\seminario_hanford\pictures\IMG_2650.JPG"/>
          <p:cNvPicPr>
            <a:picLocks noChangeAspect="1" noChangeArrowheads="1"/>
          </p:cNvPicPr>
          <p:nvPr/>
        </p:nvPicPr>
        <p:blipFill>
          <a:blip r:embed="rId3"/>
          <a:srcRect/>
          <a:stretch>
            <a:fillRect/>
          </a:stretch>
        </p:blipFill>
        <p:spPr bwMode="auto">
          <a:xfrm>
            <a:off x="3810000" y="1828800"/>
            <a:ext cx="1943100" cy="2590800"/>
          </a:xfrm>
          <a:prstGeom prst="rect">
            <a:avLst/>
          </a:prstGeom>
          <a:noFill/>
          <a:ln w="9525">
            <a:noFill/>
            <a:miter lim="800000"/>
            <a:headEnd/>
            <a:tailEnd/>
          </a:ln>
        </p:spPr>
      </p:pic>
      <p:pic>
        <p:nvPicPr>
          <p:cNvPr id="44039" name="Picture 4" descr="C:\Documents and Settings\pc\Desktop\seminario_hanford\pictures\IMG_2713.JPG"/>
          <p:cNvPicPr>
            <a:picLocks noChangeAspect="1" noChangeArrowheads="1"/>
          </p:cNvPicPr>
          <p:nvPr/>
        </p:nvPicPr>
        <p:blipFill>
          <a:blip r:embed="rId4"/>
          <a:srcRect/>
          <a:stretch>
            <a:fillRect/>
          </a:stretch>
        </p:blipFill>
        <p:spPr bwMode="auto">
          <a:xfrm>
            <a:off x="5867400" y="4191000"/>
            <a:ext cx="2997200" cy="2247900"/>
          </a:xfrm>
          <a:prstGeom prst="rect">
            <a:avLst/>
          </a:prstGeom>
          <a:noFill/>
          <a:ln w="9525">
            <a:noFill/>
            <a:miter lim="800000"/>
            <a:headEnd/>
            <a:tailEnd/>
          </a:ln>
        </p:spPr>
      </p:pic>
      <p:pic>
        <p:nvPicPr>
          <p:cNvPr id="44040" name="Picture 5" descr="C:\Documents and Settings\pc\Desktop\seminario_hanford\pictures\IMG_2658.JPG"/>
          <p:cNvPicPr>
            <a:picLocks noChangeAspect="1" noChangeArrowheads="1"/>
          </p:cNvPicPr>
          <p:nvPr/>
        </p:nvPicPr>
        <p:blipFill>
          <a:blip r:embed="rId5"/>
          <a:srcRect/>
          <a:stretch>
            <a:fillRect/>
          </a:stretch>
        </p:blipFill>
        <p:spPr bwMode="auto">
          <a:xfrm>
            <a:off x="152400" y="1828800"/>
            <a:ext cx="3454400" cy="2590800"/>
          </a:xfrm>
          <a:prstGeom prst="rect">
            <a:avLst/>
          </a:prstGeom>
          <a:noFill/>
          <a:ln w="9525">
            <a:noFill/>
            <a:miter lim="800000"/>
            <a:headEnd/>
            <a:tailEnd/>
          </a:ln>
        </p:spPr>
      </p:pic>
      <p:pic>
        <p:nvPicPr>
          <p:cNvPr id="44041" name="Picture 6" descr="C:\Documents and Settings\pc\Desktop\seminario_hanford\pictures\IMG_2808.JPG"/>
          <p:cNvPicPr>
            <a:picLocks noChangeAspect="1" noChangeArrowheads="1"/>
          </p:cNvPicPr>
          <p:nvPr/>
        </p:nvPicPr>
        <p:blipFill>
          <a:blip r:embed="rId6"/>
          <a:srcRect/>
          <a:stretch>
            <a:fillRect/>
          </a:stretch>
        </p:blipFill>
        <p:spPr bwMode="auto">
          <a:xfrm>
            <a:off x="5867400" y="1828800"/>
            <a:ext cx="2971800" cy="222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 calcmode="lin" valueType="num">
                                      <p:cBhvr additive="base">
                                        <p:cTn id="7" dur="500" fill="hold"/>
                                        <p:tgtEl>
                                          <p:spTgt spid="4506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5061">
                                            <p:txEl>
                                              <p:pRg st="1" end="1"/>
                                            </p:txEl>
                                          </p:spTgt>
                                        </p:tgtEl>
                                        <p:attrNameLst>
                                          <p:attrName>style.visibility</p:attrName>
                                        </p:attrNameLst>
                                      </p:cBhvr>
                                      <p:to>
                                        <p:strVal val="visible"/>
                                      </p:to>
                                    </p:set>
                                    <p:anim calcmode="lin" valueType="num">
                                      <p:cBhvr additive="base">
                                        <p:cTn id="13" dur="500" fill="hold"/>
                                        <p:tgtEl>
                                          <p:spTgt spid="4506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061">
                                            <p:txEl>
                                              <p:pRg st="2" end="2"/>
                                            </p:txEl>
                                          </p:spTgt>
                                        </p:tgtEl>
                                        <p:attrNameLst>
                                          <p:attrName>style.visibility</p:attrName>
                                        </p:attrNameLst>
                                      </p:cBhvr>
                                      <p:to>
                                        <p:strVal val="visible"/>
                                      </p:to>
                                    </p:set>
                                    <p:anim calcmode="lin" valueType="num">
                                      <p:cBhvr additive="base">
                                        <p:cTn id="19" dur="500" fill="hold"/>
                                        <p:tgtEl>
                                          <p:spTgt spid="4506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5061">
                                            <p:txEl>
                                              <p:pRg st="3" end="3"/>
                                            </p:txEl>
                                          </p:spTgt>
                                        </p:tgtEl>
                                        <p:attrNameLst>
                                          <p:attrName>style.visibility</p:attrName>
                                        </p:attrNameLst>
                                      </p:cBhvr>
                                      <p:to>
                                        <p:strVal val="visible"/>
                                      </p:to>
                                    </p:set>
                                    <p:anim calcmode="lin" valueType="num">
                                      <p:cBhvr additive="base">
                                        <p:cTn id="25" dur="500" fill="hold"/>
                                        <p:tgtEl>
                                          <p:spTgt spid="4506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Two new stations at 2000 ft</a:t>
            </a:r>
            <a:endParaRPr lang="it-IT"/>
          </a:p>
        </p:txBody>
      </p:sp>
      <p:sp>
        <p:nvSpPr>
          <p:cNvPr id="45059"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5060"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45061" name="Picture 5" descr="C:\Documents and Settings\pc\Desktop\seminario_hanford\pictures\IMG_2847.JPG"/>
          <p:cNvPicPr>
            <a:picLocks noChangeAspect="1" noChangeArrowheads="1"/>
          </p:cNvPicPr>
          <p:nvPr/>
        </p:nvPicPr>
        <p:blipFill>
          <a:blip r:embed="rId3"/>
          <a:srcRect/>
          <a:stretch>
            <a:fillRect/>
          </a:stretch>
        </p:blipFill>
        <p:spPr bwMode="auto">
          <a:xfrm>
            <a:off x="5410200" y="1676400"/>
            <a:ext cx="1714500" cy="2286000"/>
          </a:xfrm>
          <a:prstGeom prst="rect">
            <a:avLst/>
          </a:prstGeom>
          <a:noFill/>
          <a:ln w="9525">
            <a:noFill/>
            <a:miter lim="800000"/>
            <a:headEnd/>
            <a:tailEnd/>
          </a:ln>
        </p:spPr>
      </p:pic>
      <p:pic>
        <p:nvPicPr>
          <p:cNvPr id="45062" name="Picture 7" descr="C:\Documents and Settings\pc\Desktop\seminario_hanford\pictures\IMG_2737.JPG"/>
          <p:cNvPicPr>
            <a:picLocks noChangeAspect="1" noChangeArrowheads="1"/>
          </p:cNvPicPr>
          <p:nvPr/>
        </p:nvPicPr>
        <p:blipFill>
          <a:blip r:embed="rId4"/>
          <a:srcRect/>
          <a:stretch>
            <a:fillRect/>
          </a:stretch>
        </p:blipFill>
        <p:spPr bwMode="auto">
          <a:xfrm>
            <a:off x="7239000" y="1676400"/>
            <a:ext cx="1714500" cy="2286000"/>
          </a:xfrm>
          <a:prstGeom prst="rect">
            <a:avLst/>
          </a:prstGeom>
          <a:noFill/>
          <a:ln w="9525">
            <a:noFill/>
            <a:miter lim="800000"/>
            <a:headEnd/>
            <a:tailEnd/>
          </a:ln>
        </p:spPr>
      </p:pic>
      <p:pic>
        <p:nvPicPr>
          <p:cNvPr id="45063" name="Picture 8" descr="C:\Documents and Settings\pc\Desktop\seminario_hanford\pictures\P1010530.JPG"/>
          <p:cNvPicPr>
            <a:picLocks noChangeAspect="1" noChangeArrowheads="1"/>
          </p:cNvPicPr>
          <p:nvPr/>
        </p:nvPicPr>
        <p:blipFill>
          <a:blip r:embed="rId5"/>
          <a:srcRect/>
          <a:stretch>
            <a:fillRect/>
          </a:stretch>
        </p:blipFill>
        <p:spPr bwMode="auto">
          <a:xfrm>
            <a:off x="1981200" y="1676400"/>
            <a:ext cx="3048000" cy="2286000"/>
          </a:xfrm>
          <a:prstGeom prst="rect">
            <a:avLst/>
          </a:prstGeom>
          <a:noFill/>
          <a:ln w="9525">
            <a:noFill/>
            <a:miter lim="800000"/>
            <a:headEnd/>
            <a:tailEnd/>
          </a:ln>
        </p:spPr>
      </p:pic>
      <p:pic>
        <p:nvPicPr>
          <p:cNvPr id="45064" name="Picture 10" descr="C:\Documents and Settings\pc\Desktop\seminario_hanford\pictures\P1010529.JPG"/>
          <p:cNvPicPr>
            <a:picLocks noChangeAspect="1" noChangeArrowheads="1"/>
          </p:cNvPicPr>
          <p:nvPr/>
        </p:nvPicPr>
        <p:blipFill>
          <a:blip r:embed="rId6"/>
          <a:srcRect/>
          <a:stretch>
            <a:fillRect/>
          </a:stretch>
        </p:blipFill>
        <p:spPr bwMode="auto">
          <a:xfrm>
            <a:off x="152400" y="1676400"/>
            <a:ext cx="1714500" cy="2286000"/>
          </a:xfrm>
          <a:prstGeom prst="rect">
            <a:avLst/>
          </a:prstGeom>
          <a:noFill/>
          <a:ln w="9525">
            <a:noFill/>
            <a:miter lim="800000"/>
            <a:headEnd/>
            <a:tailEnd/>
          </a:ln>
        </p:spPr>
      </p:pic>
      <p:grpSp>
        <p:nvGrpSpPr>
          <p:cNvPr id="45065" name="Gruppo 16"/>
          <p:cNvGrpSpPr>
            <a:grpSpLocks/>
          </p:cNvGrpSpPr>
          <p:nvPr/>
        </p:nvGrpSpPr>
        <p:grpSpPr bwMode="auto">
          <a:xfrm>
            <a:off x="2514600" y="4572000"/>
            <a:ext cx="4332288" cy="1727200"/>
            <a:chOff x="2514600" y="4495800"/>
            <a:chExt cx="4332338" cy="1727200"/>
          </a:xfrm>
        </p:grpSpPr>
        <p:pic>
          <p:nvPicPr>
            <p:cNvPr id="45081" name="Picture 6" descr="C:\Documents and Settings\pc\Desktop\seminario_hanford\2000.png"/>
            <p:cNvPicPr>
              <a:picLocks noChangeAspect="1" noChangeArrowheads="1"/>
            </p:cNvPicPr>
            <p:nvPr/>
          </p:nvPicPr>
          <p:blipFill>
            <a:blip r:embed="rId7"/>
            <a:srcRect/>
            <a:stretch>
              <a:fillRect/>
            </a:stretch>
          </p:blipFill>
          <p:spPr bwMode="auto">
            <a:xfrm>
              <a:off x="2514600" y="4495800"/>
              <a:ext cx="4332338" cy="1727200"/>
            </a:xfrm>
            <a:prstGeom prst="rect">
              <a:avLst/>
            </a:prstGeom>
            <a:noFill/>
            <a:ln w="9525">
              <a:noFill/>
              <a:miter lim="800000"/>
              <a:headEnd/>
              <a:tailEnd/>
            </a:ln>
          </p:spPr>
        </p:pic>
        <p:sp>
          <p:nvSpPr>
            <p:cNvPr id="15" name="Stella a 5 punte 14"/>
            <p:cNvSpPr/>
            <p:nvPr/>
          </p:nvSpPr>
          <p:spPr bwMode="auto">
            <a:xfrm>
              <a:off x="2895604" y="5638800"/>
              <a:ext cx="304804" cy="304800"/>
            </a:xfrm>
            <a:prstGeom prst="star5">
              <a:avLst/>
            </a:prstGeom>
            <a:solidFill>
              <a:srgbClr val="FFC000"/>
            </a:solidFill>
            <a:ln w="9525" cap="flat" cmpd="sng" algn="ctr">
              <a:noFill/>
              <a:prstDash val="solid"/>
              <a:round/>
              <a:headEnd type="none" w="med" len="med"/>
              <a:tailEnd type="none" w="med" len="med"/>
            </a:ln>
            <a:effectLst/>
          </p:spPr>
          <p:txBody>
            <a:bodyPr/>
            <a:lstStyle/>
            <a:p>
              <a:pPr>
                <a:defRPr/>
              </a:pPr>
              <a:endParaRPr lang="it-IT"/>
            </a:p>
          </p:txBody>
        </p:sp>
        <p:sp>
          <p:nvSpPr>
            <p:cNvPr id="16" name="Stella a 5 punte 15"/>
            <p:cNvSpPr/>
            <p:nvPr/>
          </p:nvSpPr>
          <p:spPr bwMode="auto">
            <a:xfrm>
              <a:off x="4343421" y="5334000"/>
              <a:ext cx="304804" cy="304800"/>
            </a:xfrm>
            <a:prstGeom prst="star5">
              <a:avLst/>
            </a:prstGeom>
            <a:solidFill>
              <a:srgbClr val="FFC000"/>
            </a:solidFill>
            <a:ln w="9525" cap="flat" cmpd="sng" algn="ctr">
              <a:noFill/>
              <a:prstDash val="solid"/>
              <a:round/>
              <a:headEnd type="none" w="med" len="med"/>
              <a:tailEnd type="none" w="med" len="med"/>
            </a:ln>
            <a:effectLst/>
          </p:spPr>
          <p:txBody>
            <a:bodyPr/>
            <a:lstStyle/>
            <a:p>
              <a:pPr>
                <a:defRPr/>
              </a:pPr>
              <a:endParaRPr lang="it-IT"/>
            </a:p>
          </p:txBody>
        </p:sp>
      </p:grpSp>
      <p:cxnSp>
        <p:nvCxnSpPr>
          <p:cNvPr id="21" name="Connettore 2 20"/>
          <p:cNvCxnSpPr>
            <a:stCxn id="64522" idx="2"/>
          </p:cNvCxnSpPr>
          <p:nvPr/>
        </p:nvCxnSpPr>
        <p:spPr bwMode="auto">
          <a:xfrm rot="16200000" flipH="1">
            <a:off x="1076325" y="3895725"/>
            <a:ext cx="1752600" cy="188595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cxnSp>
        <p:nvCxnSpPr>
          <p:cNvPr id="22" name="Connettore 2 21"/>
          <p:cNvCxnSpPr>
            <a:stCxn id="64520" idx="2"/>
          </p:cNvCxnSpPr>
          <p:nvPr/>
        </p:nvCxnSpPr>
        <p:spPr bwMode="auto">
          <a:xfrm rot="5400000">
            <a:off x="2400300" y="4610100"/>
            <a:ext cx="1752600" cy="45720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cxnSp>
        <p:nvCxnSpPr>
          <p:cNvPr id="27" name="Connettore 2 26"/>
          <p:cNvCxnSpPr>
            <a:stCxn id="64517" idx="2"/>
          </p:cNvCxnSpPr>
          <p:nvPr/>
        </p:nvCxnSpPr>
        <p:spPr bwMode="auto">
          <a:xfrm rot="5400000">
            <a:off x="4695825" y="3838575"/>
            <a:ext cx="1447800" cy="169545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cxnSp>
        <p:nvCxnSpPr>
          <p:cNvPr id="30" name="Connettore 2 29"/>
          <p:cNvCxnSpPr>
            <a:stCxn id="64519" idx="2"/>
          </p:cNvCxnSpPr>
          <p:nvPr/>
        </p:nvCxnSpPr>
        <p:spPr bwMode="auto">
          <a:xfrm rot="5400000">
            <a:off x="5610225" y="3076575"/>
            <a:ext cx="1600200" cy="337185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sp>
        <p:nvSpPr>
          <p:cNvPr id="34" name="Rettangolo 33"/>
          <p:cNvSpPr/>
          <p:nvPr/>
        </p:nvSpPr>
        <p:spPr bwMode="auto">
          <a:xfrm>
            <a:off x="5791200" y="5486400"/>
            <a:ext cx="1066800" cy="304800"/>
          </a:xfrm>
          <a:prstGeom prst="rect">
            <a:avLst/>
          </a:prstGeom>
          <a:solidFill>
            <a:srgbClr val="FF0000">
              <a:alpha val="25000"/>
            </a:srgbClr>
          </a:solidFill>
          <a:ln w="9525" cap="flat" cmpd="sng" algn="ctr">
            <a:solidFill>
              <a:schemeClr val="tx1">
                <a:lumMod val="50000"/>
                <a:alpha val="14000"/>
              </a:schemeClr>
            </a:solidFill>
            <a:prstDash val="solid"/>
            <a:round/>
            <a:headEnd type="none" w="med" len="med"/>
            <a:tailEnd type="none" w="med" len="med"/>
          </a:ln>
          <a:effectLst/>
        </p:spPr>
        <p:txBody>
          <a:bodyPr/>
          <a:lstStyle/>
          <a:p>
            <a:pPr>
              <a:defRPr/>
            </a:pPr>
            <a:endParaRPr lang="it-IT"/>
          </a:p>
        </p:txBody>
      </p:sp>
      <p:grpSp>
        <p:nvGrpSpPr>
          <p:cNvPr id="45071" name="Gruppo 30"/>
          <p:cNvGrpSpPr>
            <a:grpSpLocks/>
          </p:cNvGrpSpPr>
          <p:nvPr/>
        </p:nvGrpSpPr>
        <p:grpSpPr bwMode="auto">
          <a:xfrm>
            <a:off x="152400" y="5105400"/>
            <a:ext cx="2133600" cy="1068388"/>
            <a:chOff x="152400" y="5105400"/>
            <a:chExt cx="2133600" cy="1067873"/>
          </a:xfrm>
        </p:grpSpPr>
        <p:sp>
          <p:nvSpPr>
            <p:cNvPr id="24" name="Rettangolo arrotondato 23"/>
            <p:cNvSpPr/>
            <p:nvPr/>
          </p:nvSpPr>
          <p:spPr bwMode="auto">
            <a:xfrm>
              <a:off x="152400" y="5105400"/>
              <a:ext cx="2047875" cy="1026618"/>
            </a:xfrm>
            <a:prstGeom prst="roundRect">
              <a:avLst/>
            </a:prstGeom>
            <a:solidFill>
              <a:schemeClr val="accent2">
                <a:lumMod val="75000"/>
              </a:schemeClr>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a:lstStyle/>
            <a:p>
              <a:pPr>
                <a:defRPr/>
              </a:pPr>
              <a:endParaRPr lang="it-IT"/>
            </a:p>
          </p:txBody>
        </p:sp>
        <p:sp>
          <p:nvSpPr>
            <p:cNvPr id="45080" name="CasellaDiTesto 24"/>
            <p:cNvSpPr txBox="1">
              <a:spLocks noChangeArrowheads="1"/>
            </p:cNvSpPr>
            <p:nvPr/>
          </p:nvSpPr>
          <p:spPr bwMode="auto">
            <a:xfrm>
              <a:off x="152400" y="5219408"/>
              <a:ext cx="2133600" cy="953865"/>
            </a:xfrm>
            <a:prstGeom prst="rect">
              <a:avLst/>
            </a:prstGeom>
            <a:noFill/>
            <a:ln w="9525">
              <a:noFill/>
              <a:miter lim="800000"/>
              <a:headEnd/>
              <a:tailEnd/>
            </a:ln>
          </p:spPr>
          <p:txBody>
            <a:bodyPr>
              <a:spAutoFit/>
            </a:bodyPr>
            <a:lstStyle/>
            <a:p>
              <a:r>
                <a:rPr lang="it-IT" sz="1400"/>
                <a:t>110V AC power supply:</a:t>
              </a:r>
            </a:p>
            <a:p>
              <a:r>
                <a:rPr lang="it-IT" sz="1400" i="1"/>
                <a:t>available</a:t>
              </a:r>
            </a:p>
            <a:p>
              <a:r>
                <a:rPr lang="it-IT" sz="1400"/>
                <a:t>Internet connection:</a:t>
              </a:r>
            </a:p>
            <a:p>
              <a:r>
                <a:rPr lang="it-IT" sz="1400" i="1"/>
                <a:t>available</a:t>
              </a:r>
            </a:p>
          </p:txBody>
        </p:sp>
      </p:grpSp>
      <p:cxnSp>
        <p:nvCxnSpPr>
          <p:cNvPr id="32" name="Connettore 1 31"/>
          <p:cNvCxnSpPr>
            <a:stCxn id="41992" idx="2"/>
            <a:endCxn id="24" idx="0"/>
          </p:cNvCxnSpPr>
          <p:nvPr/>
        </p:nvCxnSpPr>
        <p:spPr bwMode="auto">
          <a:xfrm rot="16200000" flipH="1">
            <a:off x="521494" y="4450556"/>
            <a:ext cx="1143000" cy="166688"/>
          </a:xfrm>
          <a:prstGeom prst="line">
            <a:avLst/>
          </a:prstGeom>
          <a:solidFill>
            <a:schemeClr val="accent1"/>
          </a:solidFill>
          <a:ln w="22225" cap="flat" cmpd="sng" algn="ctr">
            <a:solidFill>
              <a:schemeClr val="accent2">
                <a:lumMod val="75000"/>
              </a:schemeClr>
            </a:solidFill>
            <a:prstDash val="sysDash"/>
            <a:round/>
            <a:headEnd type="none" w="med" len="med"/>
            <a:tailEnd type="none" w="med" len="med"/>
          </a:ln>
          <a:effectLst/>
        </p:spPr>
      </p:cxnSp>
      <p:cxnSp>
        <p:nvCxnSpPr>
          <p:cNvPr id="37" name="Connettore 1 36"/>
          <p:cNvCxnSpPr>
            <a:stCxn id="41990" idx="2"/>
            <a:endCxn id="40" idx="0"/>
          </p:cNvCxnSpPr>
          <p:nvPr/>
        </p:nvCxnSpPr>
        <p:spPr bwMode="auto">
          <a:xfrm rot="5400000">
            <a:off x="7493794" y="4502944"/>
            <a:ext cx="1143000" cy="61912"/>
          </a:xfrm>
          <a:prstGeom prst="line">
            <a:avLst/>
          </a:prstGeom>
          <a:solidFill>
            <a:schemeClr val="accent1"/>
          </a:solidFill>
          <a:ln w="22225" cap="flat" cmpd="sng" algn="ctr">
            <a:solidFill>
              <a:schemeClr val="accent2">
                <a:lumMod val="75000"/>
              </a:schemeClr>
            </a:solidFill>
            <a:prstDash val="sysDash"/>
            <a:round/>
            <a:headEnd type="none" w="med" len="med"/>
            <a:tailEnd type="none" w="med" len="med"/>
          </a:ln>
          <a:effectLst/>
        </p:spPr>
      </p:cxnSp>
      <p:grpSp>
        <p:nvGrpSpPr>
          <p:cNvPr id="45074" name="Gruppo 38"/>
          <p:cNvGrpSpPr>
            <a:grpSpLocks/>
          </p:cNvGrpSpPr>
          <p:nvPr/>
        </p:nvGrpSpPr>
        <p:grpSpPr bwMode="auto">
          <a:xfrm>
            <a:off x="7010400" y="5105400"/>
            <a:ext cx="2133600" cy="1068388"/>
            <a:chOff x="152400" y="5105400"/>
            <a:chExt cx="2133600" cy="1068117"/>
          </a:xfrm>
        </p:grpSpPr>
        <p:sp>
          <p:nvSpPr>
            <p:cNvPr id="40" name="Rettangolo arrotondato 39"/>
            <p:cNvSpPr/>
            <p:nvPr/>
          </p:nvSpPr>
          <p:spPr bwMode="auto">
            <a:xfrm>
              <a:off x="152400" y="5105400"/>
              <a:ext cx="2047875" cy="1026852"/>
            </a:xfrm>
            <a:prstGeom prst="roundRect">
              <a:avLst/>
            </a:prstGeom>
            <a:solidFill>
              <a:schemeClr val="accent2">
                <a:lumMod val="75000"/>
              </a:schemeClr>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a:lstStyle/>
            <a:p>
              <a:pPr>
                <a:defRPr/>
              </a:pPr>
              <a:endParaRPr lang="it-IT"/>
            </a:p>
          </p:txBody>
        </p:sp>
        <p:sp>
          <p:nvSpPr>
            <p:cNvPr id="45078" name="CasellaDiTesto 40"/>
            <p:cNvSpPr txBox="1">
              <a:spLocks noChangeArrowheads="1"/>
            </p:cNvSpPr>
            <p:nvPr/>
          </p:nvSpPr>
          <p:spPr bwMode="auto">
            <a:xfrm>
              <a:off x="152400" y="5219410"/>
              <a:ext cx="2133600" cy="954107"/>
            </a:xfrm>
            <a:prstGeom prst="rect">
              <a:avLst/>
            </a:prstGeom>
            <a:noFill/>
            <a:ln w="9525">
              <a:noFill/>
              <a:miter lim="800000"/>
              <a:headEnd/>
              <a:tailEnd/>
            </a:ln>
          </p:spPr>
          <p:txBody>
            <a:bodyPr>
              <a:spAutoFit/>
            </a:bodyPr>
            <a:lstStyle/>
            <a:p>
              <a:r>
                <a:rPr lang="it-IT" sz="1400"/>
                <a:t>110V AC power supply:</a:t>
              </a:r>
            </a:p>
            <a:p>
              <a:r>
                <a:rPr lang="it-IT" sz="1400" i="1"/>
                <a:t>available</a:t>
              </a:r>
            </a:p>
            <a:p>
              <a:r>
                <a:rPr lang="it-IT" sz="1400"/>
                <a:t>Internet connection:</a:t>
              </a:r>
            </a:p>
            <a:p>
              <a:r>
                <a:rPr lang="it-IT" sz="1400" i="1"/>
                <a:t>available</a:t>
              </a:r>
            </a:p>
          </p:txBody>
        </p:sp>
      </p:grpSp>
      <p:sp>
        <p:nvSpPr>
          <p:cNvPr id="45075" name="CasellaDiTesto 5"/>
          <p:cNvSpPr txBox="1">
            <a:spLocks noChangeArrowheads="1"/>
          </p:cNvSpPr>
          <p:nvPr/>
        </p:nvSpPr>
        <p:spPr bwMode="auto">
          <a:xfrm>
            <a:off x="3429000" y="6019800"/>
            <a:ext cx="1928813" cy="369888"/>
          </a:xfrm>
          <a:prstGeom prst="rect">
            <a:avLst/>
          </a:prstGeom>
          <a:noFill/>
          <a:ln w="9525">
            <a:noFill/>
            <a:miter lim="800000"/>
            <a:headEnd/>
            <a:tailEnd/>
          </a:ln>
        </p:spPr>
        <p:txBody>
          <a:bodyPr wrap="none">
            <a:spAutoFit/>
          </a:bodyPr>
          <a:lstStyle/>
          <a:p>
            <a:r>
              <a:rPr lang="it-IT"/>
              <a:t>2000 ft sub-array</a:t>
            </a:r>
          </a:p>
        </p:txBody>
      </p:sp>
      <p:sp>
        <p:nvSpPr>
          <p:cNvPr id="45076" name="CasellaDiTesto 38"/>
          <p:cNvSpPr txBox="1">
            <a:spLocks noChangeArrowheads="1"/>
          </p:cNvSpPr>
          <p:nvPr/>
        </p:nvSpPr>
        <p:spPr bwMode="auto">
          <a:xfrm>
            <a:off x="3733800" y="5181600"/>
            <a:ext cx="696913" cy="338138"/>
          </a:xfrm>
          <a:prstGeom prst="rect">
            <a:avLst/>
          </a:prstGeom>
          <a:noFill/>
          <a:ln w="9525">
            <a:noFill/>
            <a:miter lim="800000"/>
            <a:headEnd/>
            <a:tailEnd/>
          </a:ln>
        </p:spPr>
        <p:txBody>
          <a:bodyPr wrap="none">
            <a:spAutoFit/>
          </a:bodyPr>
          <a:lstStyle/>
          <a:p>
            <a:r>
              <a:rPr lang="it-IT" sz="1600" i="1"/>
              <a:t>350m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6082" name="Gruppo 27"/>
          <p:cNvGrpSpPr>
            <a:grpSpLocks/>
          </p:cNvGrpSpPr>
          <p:nvPr/>
        </p:nvGrpSpPr>
        <p:grpSpPr bwMode="auto">
          <a:xfrm>
            <a:off x="3124200" y="4876800"/>
            <a:ext cx="2924175" cy="1335088"/>
            <a:chOff x="304800" y="4876800"/>
            <a:chExt cx="2924859" cy="1334342"/>
          </a:xfrm>
        </p:grpSpPr>
        <p:pic>
          <p:nvPicPr>
            <p:cNvPr id="46107" name="Picture 2" descr="C:\Documents and Settings\pc\Desktop\seminario_hanford\4100.png"/>
            <p:cNvPicPr>
              <a:picLocks noChangeAspect="1" noChangeArrowheads="1"/>
            </p:cNvPicPr>
            <p:nvPr/>
          </p:nvPicPr>
          <p:blipFill>
            <a:blip r:embed="rId3"/>
            <a:srcRect/>
            <a:stretch>
              <a:fillRect/>
            </a:stretch>
          </p:blipFill>
          <p:spPr bwMode="auto">
            <a:xfrm>
              <a:off x="304800" y="4876800"/>
              <a:ext cx="2924859" cy="1334342"/>
            </a:xfrm>
            <a:prstGeom prst="rect">
              <a:avLst/>
            </a:prstGeom>
            <a:noFill/>
            <a:ln w="9525">
              <a:noFill/>
              <a:miter lim="800000"/>
              <a:headEnd/>
              <a:tailEnd/>
            </a:ln>
          </p:spPr>
        </p:pic>
        <p:sp>
          <p:nvSpPr>
            <p:cNvPr id="34" name="Rettangolo 33"/>
            <p:cNvSpPr/>
            <p:nvPr/>
          </p:nvSpPr>
          <p:spPr bwMode="auto">
            <a:xfrm>
              <a:off x="457236" y="5638374"/>
              <a:ext cx="990832" cy="304630"/>
            </a:xfrm>
            <a:prstGeom prst="rect">
              <a:avLst/>
            </a:prstGeom>
            <a:solidFill>
              <a:srgbClr val="FF0000">
                <a:alpha val="25000"/>
              </a:srgbClr>
            </a:solidFill>
            <a:ln w="9525" cap="flat" cmpd="sng" algn="ctr">
              <a:solidFill>
                <a:schemeClr val="tx1">
                  <a:lumMod val="50000"/>
                  <a:alpha val="14000"/>
                </a:schemeClr>
              </a:solidFill>
              <a:prstDash val="solid"/>
              <a:round/>
              <a:headEnd type="none" w="med" len="med"/>
              <a:tailEnd type="none" w="med" len="med"/>
            </a:ln>
            <a:effectLst/>
          </p:spPr>
          <p:txBody>
            <a:bodyPr/>
            <a:lstStyle/>
            <a:p>
              <a:pPr>
                <a:defRPr/>
              </a:pPr>
              <a:endParaRPr lang="it-IT"/>
            </a:p>
          </p:txBody>
        </p:sp>
        <p:sp>
          <p:nvSpPr>
            <p:cNvPr id="23" name="Stella a 5 punte 22"/>
            <p:cNvSpPr/>
            <p:nvPr/>
          </p:nvSpPr>
          <p:spPr bwMode="auto">
            <a:xfrm>
              <a:off x="1448067" y="5257587"/>
              <a:ext cx="152436" cy="152315"/>
            </a:xfrm>
            <a:prstGeom prst="star5">
              <a:avLst/>
            </a:prstGeom>
            <a:solidFill>
              <a:srgbClr val="FFC000"/>
            </a:solidFill>
            <a:ln w="9525" cap="flat" cmpd="sng" algn="ctr">
              <a:noFill/>
              <a:prstDash val="solid"/>
              <a:round/>
              <a:headEnd type="none" w="med" len="med"/>
              <a:tailEnd type="none" w="med" len="med"/>
            </a:ln>
            <a:effectLst/>
          </p:spPr>
          <p:txBody>
            <a:bodyPr/>
            <a:lstStyle/>
            <a:p>
              <a:pPr>
                <a:defRPr/>
              </a:pPr>
              <a:endParaRPr lang="it-IT"/>
            </a:p>
          </p:txBody>
        </p:sp>
        <p:sp>
          <p:nvSpPr>
            <p:cNvPr id="24" name="Stella a 5 punte 23"/>
            <p:cNvSpPr/>
            <p:nvPr/>
          </p:nvSpPr>
          <p:spPr bwMode="auto">
            <a:xfrm>
              <a:off x="1524285" y="5181430"/>
              <a:ext cx="228653" cy="152315"/>
            </a:xfrm>
            <a:prstGeom prst="star5">
              <a:avLst/>
            </a:prstGeom>
            <a:solidFill>
              <a:srgbClr val="FFC000"/>
            </a:solidFill>
            <a:ln w="9525" cap="flat" cmpd="sng" algn="ctr">
              <a:noFill/>
              <a:prstDash val="solid"/>
              <a:round/>
              <a:headEnd type="none" w="med" len="med"/>
              <a:tailEnd type="none" w="med" len="med"/>
            </a:ln>
            <a:effectLst/>
          </p:spPr>
          <p:txBody>
            <a:bodyPr/>
            <a:lstStyle/>
            <a:p>
              <a:pPr>
                <a:defRPr/>
              </a:pPr>
              <a:endParaRPr lang="it-IT"/>
            </a:p>
          </p:txBody>
        </p:sp>
        <p:sp>
          <p:nvSpPr>
            <p:cNvPr id="25" name="Stella a 5 punte 24"/>
            <p:cNvSpPr/>
            <p:nvPr/>
          </p:nvSpPr>
          <p:spPr bwMode="auto">
            <a:xfrm>
              <a:off x="1676721" y="5105272"/>
              <a:ext cx="152436" cy="152315"/>
            </a:xfrm>
            <a:prstGeom prst="star5">
              <a:avLst/>
            </a:prstGeom>
            <a:solidFill>
              <a:srgbClr val="FFC000"/>
            </a:solidFill>
            <a:ln w="9525" cap="flat" cmpd="sng" algn="ctr">
              <a:noFill/>
              <a:prstDash val="solid"/>
              <a:round/>
              <a:headEnd type="none" w="med" len="med"/>
              <a:tailEnd type="none" w="med" len="med"/>
            </a:ln>
            <a:effectLst/>
          </p:spPr>
          <p:txBody>
            <a:bodyPr/>
            <a:lstStyle/>
            <a:p>
              <a:pPr>
                <a:defRPr/>
              </a:pPr>
              <a:endParaRPr lang="it-IT"/>
            </a:p>
          </p:txBody>
        </p:sp>
      </p:grpSp>
      <p:sp>
        <p:nvSpPr>
          <p:cNvPr id="2" name="Titolo 1"/>
          <p:cNvSpPr>
            <a:spLocks noGrp="1"/>
          </p:cNvSpPr>
          <p:nvPr>
            <p:ph type="ctrTitle"/>
          </p:nvPr>
        </p:nvSpPr>
        <p:spPr>
          <a:xfrm>
            <a:off x="762000" y="838200"/>
            <a:ext cx="7772400" cy="1470025"/>
          </a:xfrm>
        </p:spPr>
        <p:txBody>
          <a:bodyPr/>
          <a:lstStyle/>
          <a:p>
            <a:pPr>
              <a:defRPr/>
            </a:pPr>
            <a:r>
              <a:rPr lang="it-IT" smtClean="0"/>
              <a:t>Three new stations at 4100 ft</a:t>
            </a:r>
            <a:endParaRPr lang="it-IT"/>
          </a:p>
        </p:txBody>
      </p:sp>
      <p:sp>
        <p:nvSpPr>
          <p:cNvPr id="46084"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6085"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cxnSp>
        <p:nvCxnSpPr>
          <p:cNvPr id="46086" name="Connettore 2 20"/>
          <p:cNvCxnSpPr>
            <a:cxnSpLocks noChangeShapeType="1"/>
            <a:endCxn id="23" idx="1"/>
          </p:cNvCxnSpPr>
          <p:nvPr/>
        </p:nvCxnSpPr>
        <p:spPr bwMode="auto">
          <a:xfrm rot="16200000" flipH="1">
            <a:off x="1893094" y="2942432"/>
            <a:ext cx="1495425" cy="3252787"/>
          </a:xfrm>
          <a:prstGeom prst="straightConnector1">
            <a:avLst/>
          </a:prstGeom>
          <a:noFill/>
          <a:ln w="44450" algn="ctr">
            <a:solidFill>
              <a:srgbClr val="C00000"/>
            </a:solidFill>
            <a:round/>
            <a:headEnd/>
            <a:tailEnd type="arrow" w="med" len="med"/>
          </a:ln>
        </p:spPr>
      </p:cxnSp>
      <p:cxnSp>
        <p:nvCxnSpPr>
          <p:cNvPr id="46087" name="Connettore 2 21"/>
          <p:cNvCxnSpPr>
            <a:cxnSpLocks noChangeShapeType="1"/>
          </p:cNvCxnSpPr>
          <p:nvPr/>
        </p:nvCxnSpPr>
        <p:spPr bwMode="auto">
          <a:xfrm rot="16200000" flipH="1">
            <a:off x="2943225" y="3705225"/>
            <a:ext cx="1371600" cy="1581150"/>
          </a:xfrm>
          <a:prstGeom prst="straightConnector1">
            <a:avLst/>
          </a:prstGeom>
          <a:noFill/>
          <a:ln w="44450" algn="ctr">
            <a:solidFill>
              <a:srgbClr val="C00000"/>
            </a:solidFill>
            <a:round/>
            <a:headEnd/>
            <a:tailEnd type="arrow" w="med" len="med"/>
          </a:ln>
        </p:spPr>
      </p:cxnSp>
      <p:cxnSp>
        <p:nvCxnSpPr>
          <p:cNvPr id="46088" name="Connettore 2 26"/>
          <p:cNvCxnSpPr>
            <a:cxnSpLocks noChangeShapeType="1"/>
          </p:cNvCxnSpPr>
          <p:nvPr/>
        </p:nvCxnSpPr>
        <p:spPr bwMode="auto">
          <a:xfrm rot="5400000">
            <a:off x="4382294" y="4077494"/>
            <a:ext cx="1293812" cy="762000"/>
          </a:xfrm>
          <a:prstGeom prst="straightConnector1">
            <a:avLst/>
          </a:prstGeom>
          <a:noFill/>
          <a:ln w="44450" algn="ctr">
            <a:solidFill>
              <a:srgbClr val="C00000"/>
            </a:solidFill>
            <a:round/>
            <a:headEnd/>
            <a:tailEnd type="arrow" w="med" len="med"/>
          </a:ln>
        </p:spPr>
      </p:cxnSp>
      <p:cxnSp>
        <p:nvCxnSpPr>
          <p:cNvPr id="46089" name="Connettore 2 29"/>
          <p:cNvCxnSpPr>
            <a:cxnSpLocks noChangeShapeType="1"/>
          </p:cNvCxnSpPr>
          <p:nvPr/>
        </p:nvCxnSpPr>
        <p:spPr bwMode="auto">
          <a:xfrm rot="5400000">
            <a:off x="5648325" y="2886075"/>
            <a:ext cx="1371600" cy="3219450"/>
          </a:xfrm>
          <a:prstGeom prst="straightConnector1">
            <a:avLst/>
          </a:prstGeom>
          <a:noFill/>
          <a:ln w="44450" algn="ctr">
            <a:solidFill>
              <a:srgbClr val="C00000"/>
            </a:solidFill>
            <a:round/>
            <a:headEnd/>
            <a:tailEnd type="arrow" w="med" len="med"/>
          </a:ln>
        </p:spPr>
      </p:cxnSp>
      <p:pic>
        <p:nvPicPr>
          <p:cNvPr id="46090" name="Picture 3" descr="C:\Documents and Settings\pc\Desktop\seminario_hanford\pictures\P1010527.JPG"/>
          <p:cNvPicPr>
            <a:picLocks noChangeAspect="1" noChangeArrowheads="1"/>
          </p:cNvPicPr>
          <p:nvPr/>
        </p:nvPicPr>
        <p:blipFill>
          <a:blip r:embed="rId4"/>
          <a:srcRect/>
          <a:stretch>
            <a:fillRect/>
          </a:stretch>
        </p:blipFill>
        <p:spPr bwMode="auto">
          <a:xfrm>
            <a:off x="152400" y="1524000"/>
            <a:ext cx="1722438" cy="2297113"/>
          </a:xfrm>
          <a:prstGeom prst="rect">
            <a:avLst/>
          </a:prstGeom>
          <a:noFill/>
          <a:ln w="9525">
            <a:noFill/>
            <a:miter lim="800000"/>
            <a:headEnd/>
            <a:tailEnd/>
          </a:ln>
        </p:spPr>
      </p:pic>
      <p:pic>
        <p:nvPicPr>
          <p:cNvPr id="46091" name="Picture 4" descr="C:\Documents and Settings\pc\Desktop\seminario_hanford\pictures\P1010528.JPG"/>
          <p:cNvPicPr>
            <a:picLocks noChangeAspect="1" noChangeArrowheads="1"/>
          </p:cNvPicPr>
          <p:nvPr/>
        </p:nvPicPr>
        <p:blipFill>
          <a:blip r:embed="rId5"/>
          <a:srcRect/>
          <a:stretch>
            <a:fillRect/>
          </a:stretch>
        </p:blipFill>
        <p:spPr bwMode="auto">
          <a:xfrm>
            <a:off x="1981200" y="1524000"/>
            <a:ext cx="1714500" cy="2286000"/>
          </a:xfrm>
          <a:prstGeom prst="rect">
            <a:avLst/>
          </a:prstGeom>
          <a:noFill/>
          <a:ln w="9525">
            <a:noFill/>
            <a:miter lim="800000"/>
            <a:headEnd/>
            <a:tailEnd/>
          </a:ln>
        </p:spPr>
      </p:pic>
      <p:pic>
        <p:nvPicPr>
          <p:cNvPr id="46092" name="Picture 5" descr="C:\Documents and Settings\pc\Desktop\seminario_hanford\pictures\P1000877.JPG"/>
          <p:cNvPicPr>
            <a:picLocks noChangeAspect="1" noChangeArrowheads="1"/>
          </p:cNvPicPr>
          <p:nvPr/>
        </p:nvPicPr>
        <p:blipFill>
          <a:blip r:embed="rId6"/>
          <a:srcRect/>
          <a:stretch>
            <a:fillRect/>
          </a:stretch>
        </p:blipFill>
        <p:spPr bwMode="auto">
          <a:xfrm>
            <a:off x="3886200" y="1524000"/>
            <a:ext cx="3048000" cy="2287588"/>
          </a:xfrm>
          <a:prstGeom prst="rect">
            <a:avLst/>
          </a:prstGeom>
          <a:noFill/>
          <a:ln w="9525">
            <a:noFill/>
            <a:miter lim="800000"/>
            <a:headEnd/>
            <a:tailEnd/>
          </a:ln>
        </p:spPr>
      </p:pic>
      <p:pic>
        <p:nvPicPr>
          <p:cNvPr id="46093" name="Picture 6" descr="C:\Documents and Settings\pc\Desktop\seminario_hanford\pictures\IMG_2672.JPG"/>
          <p:cNvPicPr>
            <a:picLocks noChangeAspect="1" noChangeArrowheads="1"/>
          </p:cNvPicPr>
          <p:nvPr/>
        </p:nvPicPr>
        <p:blipFill>
          <a:blip r:embed="rId7"/>
          <a:srcRect/>
          <a:stretch>
            <a:fillRect/>
          </a:stretch>
        </p:blipFill>
        <p:spPr bwMode="auto">
          <a:xfrm>
            <a:off x="7086600" y="1524000"/>
            <a:ext cx="1714500" cy="2286000"/>
          </a:xfrm>
          <a:prstGeom prst="rect">
            <a:avLst/>
          </a:prstGeom>
          <a:noFill/>
          <a:ln w="9525">
            <a:noFill/>
            <a:miter lim="800000"/>
            <a:headEnd/>
            <a:tailEnd/>
          </a:ln>
        </p:spPr>
      </p:pic>
      <p:grpSp>
        <p:nvGrpSpPr>
          <p:cNvPr id="46094" name="Gruppo 40"/>
          <p:cNvGrpSpPr>
            <a:grpSpLocks/>
          </p:cNvGrpSpPr>
          <p:nvPr/>
        </p:nvGrpSpPr>
        <p:grpSpPr bwMode="auto">
          <a:xfrm>
            <a:off x="381000" y="4876800"/>
            <a:ext cx="2133600" cy="1068388"/>
            <a:chOff x="381000" y="4876800"/>
            <a:chExt cx="2133600" cy="1068117"/>
          </a:xfrm>
        </p:grpSpPr>
        <p:sp>
          <p:nvSpPr>
            <p:cNvPr id="36" name="Rettangolo arrotondato 35"/>
            <p:cNvSpPr/>
            <p:nvPr/>
          </p:nvSpPr>
          <p:spPr bwMode="auto">
            <a:xfrm>
              <a:off x="381000" y="4876800"/>
              <a:ext cx="2047875" cy="1026852"/>
            </a:xfrm>
            <a:prstGeom prst="roundRect">
              <a:avLst/>
            </a:prstGeom>
            <a:solidFill>
              <a:srgbClr val="FFC000"/>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a:lstStyle/>
            <a:p>
              <a:pPr>
                <a:defRPr/>
              </a:pPr>
              <a:endParaRPr lang="it-IT"/>
            </a:p>
          </p:txBody>
        </p:sp>
        <p:sp>
          <p:nvSpPr>
            <p:cNvPr id="46106" name="CasellaDiTesto 36"/>
            <p:cNvSpPr txBox="1">
              <a:spLocks noChangeArrowheads="1"/>
            </p:cNvSpPr>
            <p:nvPr/>
          </p:nvSpPr>
          <p:spPr bwMode="auto">
            <a:xfrm>
              <a:off x="381000" y="4990810"/>
              <a:ext cx="2133600" cy="954107"/>
            </a:xfrm>
            <a:prstGeom prst="rect">
              <a:avLst/>
            </a:prstGeom>
            <a:noFill/>
            <a:ln w="9525">
              <a:noFill/>
              <a:miter lim="800000"/>
              <a:headEnd/>
              <a:tailEnd/>
            </a:ln>
          </p:spPr>
          <p:txBody>
            <a:bodyPr>
              <a:spAutoFit/>
            </a:bodyPr>
            <a:lstStyle/>
            <a:p>
              <a:r>
                <a:rPr lang="it-IT" sz="1400"/>
                <a:t>110V AC power supply:</a:t>
              </a:r>
            </a:p>
            <a:p>
              <a:r>
                <a:rPr lang="it-IT" sz="1400" i="1"/>
                <a:t>available</a:t>
              </a:r>
            </a:p>
            <a:p>
              <a:r>
                <a:rPr lang="it-IT" sz="1400"/>
                <a:t>Internet connection:</a:t>
              </a:r>
            </a:p>
            <a:p>
              <a:r>
                <a:rPr lang="it-IT" sz="1400" i="1"/>
                <a:t>still not available</a:t>
              </a:r>
            </a:p>
          </p:txBody>
        </p:sp>
      </p:grpSp>
      <p:grpSp>
        <p:nvGrpSpPr>
          <p:cNvPr id="46095" name="Gruppo 37"/>
          <p:cNvGrpSpPr>
            <a:grpSpLocks/>
          </p:cNvGrpSpPr>
          <p:nvPr/>
        </p:nvGrpSpPr>
        <p:grpSpPr bwMode="auto">
          <a:xfrm>
            <a:off x="6629400" y="4876800"/>
            <a:ext cx="2133600" cy="1068388"/>
            <a:chOff x="152400" y="5105400"/>
            <a:chExt cx="2133600" cy="1068117"/>
          </a:xfrm>
        </p:grpSpPr>
        <p:sp>
          <p:nvSpPr>
            <p:cNvPr id="39" name="Rettangolo arrotondato 38"/>
            <p:cNvSpPr/>
            <p:nvPr/>
          </p:nvSpPr>
          <p:spPr bwMode="auto">
            <a:xfrm>
              <a:off x="152400" y="5105400"/>
              <a:ext cx="2047875" cy="1026852"/>
            </a:xfrm>
            <a:prstGeom prst="roundRect">
              <a:avLst/>
            </a:prstGeom>
            <a:solidFill>
              <a:schemeClr val="accent2">
                <a:lumMod val="75000"/>
              </a:schemeClr>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a:lstStyle/>
            <a:p>
              <a:pPr>
                <a:defRPr/>
              </a:pPr>
              <a:endParaRPr lang="it-IT"/>
            </a:p>
          </p:txBody>
        </p:sp>
        <p:sp>
          <p:nvSpPr>
            <p:cNvPr id="46104" name="CasellaDiTesto 39"/>
            <p:cNvSpPr txBox="1">
              <a:spLocks noChangeArrowheads="1"/>
            </p:cNvSpPr>
            <p:nvPr/>
          </p:nvSpPr>
          <p:spPr bwMode="auto">
            <a:xfrm>
              <a:off x="152400" y="5219410"/>
              <a:ext cx="2133600" cy="954107"/>
            </a:xfrm>
            <a:prstGeom prst="rect">
              <a:avLst/>
            </a:prstGeom>
            <a:noFill/>
            <a:ln w="9525">
              <a:noFill/>
              <a:miter lim="800000"/>
              <a:headEnd/>
              <a:tailEnd/>
            </a:ln>
          </p:spPr>
          <p:txBody>
            <a:bodyPr>
              <a:spAutoFit/>
            </a:bodyPr>
            <a:lstStyle/>
            <a:p>
              <a:r>
                <a:rPr lang="it-IT" sz="1400"/>
                <a:t>110V AC power supply:</a:t>
              </a:r>
            </a:p>
            <a:p>
              <a:r>
                <a:rPr lang="it-IT" sz="1400" i="1"/>
                <a:t>available</a:t>
              </a:r>
            </a:p>
            <a:p>
              <a:r>
                <a:rPr lang="it-IT" sz="1400"/>
                <a:t>Internet connection:</a:t>
              </a:r>
            </a:p>
            <a:p>
              <a:r>
                <a:rPr lang="it-IT" sz="1400" i="1"/>
                <a:t>available</a:t>
              </a:r>
            </a:p>
          </p:txBody>
        </p:sp>
      </p:grpSp>
      <p:cxnSp>
        <p:nvCxnSpPr>
          <p:cNvPr id="46096" name="Connettore 1 42"/>
          <p:cNvCxnSpPr>
            <a:cxnSpLocks noChangeShapeType="1"/>
            <a:endCxn id="36" idx="0"/>
          </p:cNvCxnSpPr>
          <p:nvPr/>
        </p:nvCxnSpPr>
        <p:spPr bwMode="auto">
          <a:xfrm rot="16200000" flipH="1">
            <a:off x="681832" y="4153694"/>
            <a:ext cx="1055687" cy="390525"/>
          </a:xfrm>
          <a:prstGeom prst="line">
            <a:avLst/>
          </a:prstGeom>
          <a:noFill/>
          <a:ln w="22225" algn="ctr">
            <a:solidFill>
              <a:srgbClr val="FFC000"/>
            </a:solidFill>
            <a:prstDash val="sysDash"/>
            <a:round/>
            <a:headEnd/>
            <a:tailEnd/>
          </a:ln>
        </p:spPr>
      </p:cxnSp>
      <p:cxnSp>
        <p:nvCxnSpPr>
          <p:cNvPr id="46097" name="Connettore 1 43"/>
          <p:cNvCxnSpPr>
            <a:cxnSpLocks noChangeShapeType="1"/>
            <a:endCxn id="36" idx="0"/>
          </p:cNvCxnSpPr>
          <p:nvPr/>
        </p:nvCxnSpPr>
        <p:spPr bwMode="auto">
          <a:xfrm rot="5400000">
            <a:off x="1588294" y="3626644"/>
            <a:ext cx="1066800" cy="1433512"/>
          </a:xfrm>
          <a:prstGeom prst="line">
            <a:avLst/>
          </a:prstGeom>
          <a:noFill/>
          <a:ln w="22225" algn="ctr">
            <a:solidFill>
              <a:srgbClr val="FFC000"/>
            </a:solidFill>
            <a:prstDash val="sysDash"/>
            <a:round/>
            <a:headEnd/>
            <a:tailEnd/>
          </a:ln>
        </p:spPr>
      </p:cxnSp>
      <p:cxnSp>
        <p:nvCxnSpPr>
          <p:cNvPr id="47" name="Connettore 1 46"/>
          <p:cNvCxnSpPr>
            <a:stCxn id="43021" idx="2"/>
            <a:endCxn id="39" idx="0"/>
          </p:cNvCxnSpPr>
          <p:nvPr/>
        </p:nvCxnSpPr>
        <p:spPr bwMode="auto">
          <a:xfrm rot="5400000">
            <a:off x="7265194" y="4198144"/>
            <a:ext cx="1066800" cy="290512"/>
          </a:xfrm>
          <a:prstGeom prst="line">
            <a:avLst/>
          </a:prstGeom>
          <a:solidFill>
            <a:schemeClr val="accent1"/>
          </a:solidFill>
          <a:ln w="22225" cap="flat" cmpd="sng" algn="ctr">
            <a:solidFill>
              <a:schemeClr val="accent2">
                <a:lumMod val="75000"/>
              </a:schemeClr>
            </a:solidFill>
            <a:prstDash val="sysDash"/>
            <a:round/>
            <a:headEnd type="none" w="med" len="med"/>
            <a:tailEnd type="none" w="med" len="med"/>
          </a:ln>
          <a:effectLst/>
        </p:spPr>
      </p:cxnSp>
      <p:sp>
        <p:nvSpPr>
          <p:cNvPr id="46099" name="CasellaDiTesto 5"/>
          <p:cNvSpPr txBox="1">
            <a:spLocks noChangeArrowheads="1"/>
          </p:cNvSpPr>
          <p:nvPr/>
        </p:nvSpPr>
        <p:spPr bwMode="auto">
          <a:xfrm>
            <a:off x="3429000" y="5943600"/>
            <a:ext cx="1928813" cy="369888"/>
          </a:xfrm>
          <a:prstGeom prst="rect">
            <a:avLst/>
          </a:prstGeom>
          <a:noFill/>
          <a:ln w="9525">
            <a:noFill/>
            <a:miter lim="800000"/>
            <a:headEnd/>
            <a:tailEnd/>
          </a:ln>
        </p:spPr>
        <p:txBody>
          <a:bodyPr wrap="none">
            <a:spAutoFit/>
          </a:bodyPr>
          <a:lstStyle/>
          <a:p>
            <a:r>
              <a:rPr lang="it-IT">
                <a:solidFill>
                  <a:srgbClr val="FF0000"/>
                </a:solidFill>
              </a:rPr>
              <a:t>4100 ft sub-array</a:t>
            </a:r>
          </a:p>
        </p:txBody>
      </p:sp>
      <p:sp>
        <p:nvSpPr>
          <p:cNvPr id="46100" name="CasellaDiTesto 25"/>
          <p:cNvSpPr txBox="1">
            <a:spLocks noChangeArrowheads="1"/>
          </p:cNvSpPr>
          <p:nvPr/>
        </p:nvSpPr>
        <p:spPr bwMode="auto">
          <a:xfrm>
            <a:off x="4572000" y="5334000"/>
            <a:ext cx="584200" cy="338138"/>
          </a:xfrm>
          <a:prstGeom prst="rect">
            <a:avLst/>
          </a:prstGeom>
          <a:noFill/>
          <a:ln w="9525">
            <a:noFill/>
            <a:miter lim="800000"/>
            <a:headEnd/>
            <a:tailEnd/>
          </a:ln>
        </p:spPr>
        <p:txBody>
          <a:bodyPr wrap="none">
            <a:spAutoFit/>
          </a:bodyPr>
          <a:lstStyle/>
          <a:p>
            <a:r>
              <a:rPr lang="it-IT" sz="1600" i="1">
                <a:solidFill>
                  <a:srgbClr val="FF0000"/>
                </a:solidFill>
              </a:rPr>
              <a:t>90m</a:t>
            </a:r>
          </a:p>
        </p:txBody>
      </p:sp>
      <p:cxnSp>
        <p:nvCxnSpPr>
          <p:cNvPr id="46101" name="Connettore 1 30"/>
          <p:cNvCxnSpPr>
            <a:cxnSpLocks noChangeShapeType="1"/>
            <a:stCxn id="24" idx="3"/>
          </p:cNvCxnSpPr>
          <p:nvPr/>
        </p:nvCxnSpPr>
        <p:spPr bwMode="auto">
          <a:xfrm rot="16200000" flipH="1">
            <a:off x="4511675" y="5349875"/>
            <a:ext cx="152400" cy="120650"/>
          </a:xfrm>
          <a:prstGeom prst="line">
            <a:avLst/>
          </a:prstGeom>
          <a:noFill/>
          <a:ln w="19050" algn="ctr">
            <a:solidFill>
              <a:srgbClr val="FF0000"/>
            </a:solidFill>
            <a:prstDash val="sysDot"/>
            <a:round/>
            <a:headEnd/>
            <a:tailEnd/>
          </a:ln>
        </p:spPr>
      </p:cxnSp>
      <p:cxnSp>
        <p:nvCxnSpPr>
          <p:cNvPr id="46102" name="Connettore 1 32"/>
          <p:cNvCxnSpPr>
            <a:cxnSpLocks noChangeShapeType="1"/>
            <a:stCxn id="25" idx="3"/>
          </p:cNvCxnSpPr>
          <p:nvPr/>
        </p:nvCxnSpPr>
        <p:spPr bwMode="auto">
          <a:xfrm rot="16200000" flipH="1">
            <a:off x="4633913" y="5243512"/>
            <a:ext cx="152400" cy="180975"/>
          </a:xfrm>
          <a:prstGeom prst="line">
            <a:avLst/>
          </a:prstGeom>
          <a:noFill/>
          <a:ln w="19050" algn="ctr">
            <a:solidFill>
              <a:srgbClr val="FF0000"/>
            </a:solidFill>
            <a:prstDash val="sysDot"/>
            <a:round/>
            <a:headEnd/>
            <a:tailEnd/>
          </a:ln>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The old three stations</a:t>
            </a:r>
            <a:endParaRPr lang="it-IT"/>
          </a:p>
        </p:txBody>
      </p:sp>
      <p:sp>
        <p:nvSpPr>
          <p:cNvPr id="47107"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7108"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grpSp>
        <p:nvGrpSpPr>
          <p:cNvPr id="47109" name="Gruppo 11"/>
          <p:cNvGrpSpPr>
            <a:grpSpLocks/>
          </p:cNvGrpSpPr>
          <p:nvPr/>
        </p:nvGrpSpPr>
        <p:grpSpPr bwMode="auto">
          <a:xfrm>
            <a:off x="2438400" y="5029200"/>
            <a:ext cx="4495800" cy="1308100"/>
            <a:chOff x="1905000" y="4888790"/>
            <a:chExt cx="4495800" cy="1308809"/>
          </a:xfrm>
        </p:grpSpPr>
        <p:pic>
          <p:nvPicPr>
            <p:cNvPr id="47128" name="Picture 2" descr="C:\Documents and Settings\pc\Desktop\seminario_hanford\300-800-2k.png"/>
            <p:cNvPicPr>
              <a:picLocks noChangeAspect="1" noChangeArrowheads="1"/>
            </p:cNvPicPr>
            <p:nvPr/>
          </p:nvPicPr>
          <p:blipFill>
            <a:blip r:embed="rId3"/>
            <a:srcRect/>
            <a:stretch>
              <a:fillRect/>
            </a:stretch>
          </p:blipFill>
          <p:spPr bwMode="auto">
            <a:xfrm>
              <a:off x="1905000" y="4888790"/>
              <a:ext cx="4495800" cy="1308809"/>
            </a:xfrm>
            <a:prstGeom prst="rect">
              <a:avLst/>
            </a:prstGeom>
            <a:noFill/>
            <a:ln w="9525">
              <a:noFill/>
              <a:miter lim="800000"/>
              <a:headEnd/>
              <a:tailEnd/>
            </a:ln>
          </p:spPr>
        </p:pic>
        <p:sp>
          <p:nvSpPr>
            <p:cNvPr id="7" name="Rettangolo 6"/>
            <p:cNvSpPr/>
            <p:nvPr/>
          </p:nvSpPr>
          <p:spPr bwMode="auto">
            <a:xfrm>
              <a:off x="5105400" y="5562255"/>
              <a:ext cx="1295400" cy="381207"/>
            </a:xfrm>
            <a:prstGeom prst="rect">
              <a:avLst/>
            </a:prstGeom>
            <a:solidFill>
              <a:srgbClr val="FF0000">
                <a:alpha val="25000"/>
              </a:srgbClr>
            </a:solidFill>
            <a:ln w="9525" cap="flat" cmpd="sng" algn="ctr">
              <a:solidFill>
                <a:schemeClr val="tx1">
                  <a:lumMod val="50000"/>
                  <a:alpha val="14000"/>
                </a:schemeClr>
              </a:solidFill>
              <a:prstDash val="solid"/>
              <a:round/>
              <a:headEnd type="none" w="med" len="med"/>
              <a:tailEnd type="none" w="med" len="med"/>
            </a:ln>
            <a:effectLst/>
          </p:spPr>
          <p:txBody>
            <a:bodyPr/>
            <a:lstStyle/>
            <a:p>
              <a:pPr>
                <a:defRPr/>
              </a:pPr>
              <a:endParaRPr lang="it-IT"/>
            </a:p>
          </p:txBody>
        </p:sp>
        <p:sp>
          <p:nvSpPr>
            <p:cNvPr id="47130" name="Ovale 8"/>
            <p:cNvSpPr>
              <a:spLocks noChangeArrowheads="1"/>
            </p:cNvSpPr>
            <p:nvPr/>
          </p:nvSpPr>
          <p:spPr bwMode="auto">
            <a:xfrm>
              <a:off x="2133600" y="5410200"/>
              <a:ext cx="152400" cy="152400"/>
            </a:xfrm>
            <a:prstGeom prst="ellipse">
              <a:avLst/>
            </a:prstGeom>
            <a:solidFill>
              <a:srgbClr val="FFFF00"/>
            </a:solidFill>
            <a:ln w="9525" algn="ctr">
              <a:noFill/>
              <a:round/>
              <a:headEnd/>
              <a:tailEnd/>
            </a:ln>
          </p:spPr>
          <p:txBody>
            <a:bodyPr/>
            <a:lstStyle/>
            <a:p>
              <a:endParaRPr lang="it-IT"/>
            </a:p>
          </p:txBody>
        </p:sp>
        <p:sp>
          <p:nvSpPr>
            <p:cNvPr id="47131" name="Ovale 9"/>
            <p:cNvSpPr>
              <a:spLocks noChangeArrowheads="1"/>
            </p:cNvSpPr>
            <p:nvPr/>
          </p:nvSpPr>
          <p:spPr bwMode="auto">
            <a:xfrm>
              <a:off x="4495800" y="5638800"/>
              <a:ext cx="152400" cy="152400"/>
            </a:xfrm>
            <a:prstGeom prst="ellipse">
              <a:avLst/>
            </a:prstGeom>
            <a:solidFill>
              <a:srgbClr val="FFFF00"/>
            </a:solidFill>
            <a:ln w="9525" algn="ctr">
              <a:noFill/>
              <a:round/>
              <a:headEnd/>
              <a:tailEnd/>
            </a:ln>
          </p:spPr>
          <p:txBody>
            <a:bodyPr/>
            <a:lstStyle/>
            <a:p>
              <a:endParaRPr lang="it-IT"/>
            </a:p>
          </p:txBody>
        </p:sp>
        <p:sp>
          <p:nvSpPr>
            <p:cNvPr id="47132" name="Ovale 10"/>
            <p:cNvSpPr>
              <a:spLocks noChangeArrowheads="1"/>
            </p:cNvSpPr>
            <p:nvPr/>
          </p:nvSpPr>
          <p:spPr bwMode="auto">
            <a:xfrm>
              <a:off x="5334000" y="5257800"/>
              <a:ext cx="152400" cy="152400"/>
            </a:xfrm>
            <a:prstGeom prst="ellipse">
              <a:avLst/>
            </a:prstGeom>
            <a:solidFill>
              <a:srgbClr val="FFFF00"/>
            </a:solidFill>
            <a:ln w="9525" algn="ctr">
              <a:noFill/>
              <a:round/>
              <a:headEnd/>
              <a:tailEnd/>
            </a:ln>
          </p:spPr>
          <p:txBody>
            <a:bodyPr/>
            <a:lstStyle/>
            <a:p>
              <a:endParaRPr lang="it-IT"/>
            </a:p>
          </p:txBody>
        </p:sp>
      </p:grpSp>
      <p:cxnSp>
        <p:nvCxnSpPr>
          <p:cNvPr id="13" name="Connettore 2 12"/>
          <p:cNvCxnSpPr/>
          <p:nvPr/>
        </p:nvCxnSpPr>
        <p:spPr bwMode="auto">
          <a:xfrm flipV="1">
            <a:off x="1295400" y="5715000"/>
            <a:ext cx="1371600" cy="68580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sp>
        <p:nvSpPr>
          <p:cNvPr id="15" name="CasellaDiTesto 14"/>
          <p:cNvSpPr txBox="1"/>
          <p:nvPr/>
        </p:nvSpPr>
        <p:spPr>
          <a:xfrm>
            <a:off x="2895600" y="5486400"/>
            <a:ext cx="731838" cy="307975"/>
          </a:xfrm>
          <a:prstGeom prst="rect">
            <a:avLst/>
          </a:prstGeom>
          <a:noFill/>
        </p:spPr>
        <p:txBody>
          <a:bodyPr wrap="none">
            <a:spAutoFit/>
          </a:bodyPr>
          <a:lstStyle/>
          <a:p>
            <a:pPr>
              <a:defRPr/>
            </a:pPr>
            <a:r>
              <a:rPr lang="it-IT" sz="1400">
                <a:solidFill>
                  <a:schemeClr val="tx1">
                    <a:lumMod val="50000"/>
                  </a:schemeClr>
                </a:solidFill>
              </a:rPr>
              <a:t>2000 ft</a:t>
            </a:r>
          </a:p>
        </p:txBody>
      </p:sp>
      <p:sp>
        <p:nvSpPr>
          <p:cNvPr id="47112" name="CasellaDiTesto 15"/>
          <p:cNvSpPr txBox="1">
            <a:spLocks noChangeArrowheads="1"/>
          </p:cNvSpPr>
          <p:nvPr/>
        </p:nvSpPr>
        <p:spPr bwMode="auto">
          <a:xfrm>
            <a:off x="5334000" y="5029200"/>
            <a:ext cx="631825" cy="307975"/>
          </a:xfrm>
          <a:prstGeom prst="rect">
            <a:avLst/>
          </a:prstGeom>
          <a:noFill/>
          <a:ln w="9525">
            <a:noFill/>
            <a:miter lim="800000"/>
            <a:headEnd/>
            <a:tailEnd/>
          </a:ln>
        </p:spPr>
        <p:txBody>
          <a:bodyPr wrap="none">
            <a:spAutoFit/>
          </a:bodyPr>
          <a:lstStyle/>
          <a:p>
            <a:pPr>
              <a:tabLst>
                <a:tab pos="82550" algn="l"/>
              </a:tabLst>
            </a:pPr>
            <a:r>
              <a:rPr lang="it-IT" sz="1400">
                <a:solidFill>
                  <a:srgbClr val="4C1900"/>
                </a:solidFill>
              </a:rPr>
              <a:t>300 ft</a:t>
            </a:r>
          </a:p>
        </p:txBody>
      </p:sp>
      <p:sp>
        <p:nvSpPr>
          <p:cNvPr id="47113" name="CasellaDiTesto 16"/>
          <p:cNvSpPr txBox="1">
            <a:spLocks noChangeArrowheads="1"/>
          </p:cNvSpPr>
          <p:nvPr/>
        </p:nvSpPr>
        <p:spPr bwMode="auto">
          <a:xfrm>
            <a:off x="4419600" y="6019800"/>
            <a:ext cx="631825" cy="307975"/>
          </a:xfrm>
          <a:prstGeom prst="rect">
            <a:avLst/>
          </a:prstGeom>
          <a:noFill/>
          <a:ln w="9525">
            <a:noFill/>
            <a:miter lim="800000"/>
            <a:headEnd/>
            <a:tailEnd/>
          </a:ln>
        </p:spPr>
        <p:txBody>
          <a:bodyPr wrap="none">
            <a:spAutoFit/>
          </a:bodyPr>
          <a:lstStyle/>
          <a:p>
            <a:r>
              <a:rPr lang="it-IT" sz="1400">
                <a:solidFill>
                  <a:srgbClr val="00B050"/>
                </a:solidFill>
              </a:rPr>
              <a:t>800 ft</a:t>
            </a:r>
          </a:p>
        </p:txBody>
      </p:sp>
      <p:pic>
        <p:nvPicPr>
          <p:cNvPr id="47114" name="Picture 3" descr="C:\Documents and Settings\pc\Desktop\seminario_hanford\pictures\IMG_2666.JPG"/>
          <p:cNvPicPr>
            <a:picLocks noChangeAspect="1" noChangeArrowheads="1"/>
          </p:cNvPicPr>
          <p:nvPr/>
        </p:nvPicPr>
        <p:blipFill>
          <a:blip r:embed="rId4"/>
          <a:srcRect/>
          <a:stretch>
            <a:fillRect/>
          </a:stretch>
        </p:blipFill>
        <p:spPr bwMode="auto">
          <a:xfrm>
            <a:off x="152400" y="3657600"/>
            <a:ext cx="2038350" cy="2717800"/>
          </a:xfrm>
          <a:prstGeom prst="rect">
            <a:avLst/>
          </a:prstGeom>
          <a:noFill/>
          <a:ln w="9525">
            <a:noFill/>
            <a:miter lim="800000"/>
            <a:headEnd/>
            <a:tailEnd/>
          </a:ln>
        </p:spPr>
      </p:pic>
      <p:pic>
        <p:nvPicPr>
          <p:cNvPr id="47115" name="Picture 4" descr="C:\Documents and Settings\pc\Desktop\seminario_hanford\pictures\IMG_2668.JPG"/>
          <p:cNvPicPr>
            <a:picLocks noChangeAspect="1" noChangeArrowheads="1"/>
          </p:cNvPicPr>
          <p:nvPr/>
        </p:nvPicPr>
        <p:blipFill>
          <a:blip r:embed="rId5"/>
          <a:srcRect/>
          <a:stretch>
            <a:fillRect/>
          </a:stretch>
        </p:blipFill>
        <p:spPr bwMode="auto">
          <a:xfrm>
            <a:off x="152400" y="1600200"/>
            <a:ext cx="2667000" cy="2000250"/>
          </a:xfrm>
          <a:prstGeom prst="rect">
            <a:avLst/>
          </a:prstGeom>
          <a:noFill/>
          <a:ln w="9525">
            <a:noFill/>
            <a:miter lim="800000"/>
            <a:headEnd/>
            <a:tailEnd/>
          </a:ln>
        </p:spPr>
      </p:pic>
      <p:cxnSp>
        <p:nvCxnSpPr>
          <p:cNvPr id="21" name="Connettore 2 20"/>
          <p:cNvCxnSpPr>
            <a:stCxn id="66564" idx="2"/>
          </p:cNvCxnSpPr>
          <p:nvPr/>
        </p:nvCxnSpPr>
        <p:spPr bwMode="auto">
          <a:xfrm rot="16200000" flipH="1">
            <a:off x="1133475" y="3952875"/>
            <a:ext cx="1885950" cy="1181100"/>
          </a:xfrm>
          <a:prstGeom prst="straightConnector1">
            <a:avLst/>
          </a:prstGeom>
          <a:solidFill>
            <a:schemeClr val="accent1"/>
          </a:solidFill>
          <a:ln w="44450" cap="flat" cmpd="sng" algn="ctr">
            <a:solidFill>
              <a:schemeClr val="tx1">
                <a:lumMod val="75000"/>
              </a:schemeClr>
            </a:solidFill>
            <a:prstDash val="solid"/>
            <a:round/>
            <a:headEnd type="none" w="med" len="med"/>
            <a:tailEnd type="arrow"/>
          </a:ln>
          <a:effectLst/>
        </p:spPr>
      </p:cxnSp>
      <p:pic>
        <p:nvPicPr>
          <p:cNvPr id="47117" name="Picture 5" descr="C:\Documents and Settings\pc\Desktop\seminario_hanford\pictures\P1010533.JPG"/>
          <p:cNvPicPr>
            <a:picLocks noChangeAspect="1" noChangeArrowheads="1"/>
          </p:cNvPicPr>
          <p:nvPr/>
        </p:nvPicPr>
        <p:blipFill>
          <a:blip r:embed="rId6"/>
          <a:srcRect/>
          <a:stretch>
            <a:fillRect/>
          </a:stretch>
        </p:blipFill>
        <p:spPr bwMode="auto">
          <a:xfrm>
            <a:off x="7010400" y="4800600"/>
            <a:ext cx="2006600" cy="1504950"/>
          </a:xfrm>
          <a:prstGeom prst="rect">
            <a:avLst/>
          </a:prstGeom>
          <a:noFill/>
          <a:ln w="9525">
            <a:noFill/>
            <a:miter lim="800000"/>
            <a:headEnd/>
            <a:tailEnd/>
          </a:ln>
        </p:spPr>
      </p:pic>
      <p:cxnSp>
        <p:nvCxnSpPr>
          <p:cNvPr id="47118" name="Connettore 2 33"/>
          <p:cNvCxnSpPr>
            <a:cxnSpLocks noChangeShapeType="1"/>
          </p:cNvCxnSpPr>
          <p:nvPr/>
        </p:nvCxnSpPr>
        <p:spPr bwMode="auto">
          <a:xfrm rot="5400000">
            <a:off x="5994400" y="3606800"/>
            <a:ext cx="1752600" cy="1701800"/>
          </a:xfrm>
          <a:prstGeom prst="straightConnector1">
            <a:avLst/>
          </a:prstGeom>
          <a:noFill/>
          <a:ln w="44450" algn="ctr">
            <a:solidFill>
              <a:srgbClr val="4C1900"/>
            </a:solidFill>
            <a:round/>
            <a:headEnd/>
            <a:tailEnd type="arrow" w="med" len="med"/>
          </a:ln>
        </p:spPr>
      </p:cxnSp>
      <p:cxnSp>
        <p:nvCxnSpPr>
          <p:cNvPr id="47119" name="Connettore 2 36"/>
          <p:cNvCxnSpPr>
            <a:cxnSpLocks noChangeShapeType="1"/>
          </p:cNvCxnSpPr>
          <p:nvPr/>
        </p:nvCxnSpPr>
        <p:spPr bwMode="auto">
          <a:xfrm rot="10800000">
            <a:off x="6096000" y="5486400"/>
            <a:ext cx="914400" cy="66675"/>
          </a:xfrm>
          <a:prstGeom prst="straightConnector1">
            <a:avLst/>
          </a:prstGeom>
          <a:noFill/>
          <a:ln w="44450" algn="ctr">
            <a:solidFill>
              <a:srgbClr val="4C1900"/>
            </a:solidFill>
            <a:round/>
            <a:headEnd/>
            <a:tailEnd type="arrow" w="med" len="med"/>
          </a:ln>
        </p:spPr>
      </p:cxnSp>
      <p:pic>
        <p:nvPicPr>
          <p:cNvPr id="47120" name="Picture 7" descr="C:\Documents and Settings\pc\Desktop\seminario_hanford\pictures\P1010535.JPG"/>
          <p:cNvPicPr>
            <a:picLocks noChangeAspect="1" noChangeArrowheads="1"/>
          </p:cNvPicPr>
          <p:nvPr/>
        </p:nvPicPr>
        <p:blipFill>
          <a:blip r:embed="rId7"/>
          <a:srcRect/>
          <a:stretch>
            <a:fillRect/>
          </a:stretch>
        </p:blipFill>
        <p:spPr bwMode="auto">
          <a:xfrm>
            <a:off x="6400800" y="1600200"/>
            <a:ext cx="2641600" cy="1981200"/>
          </a:xfrm>
          <a:prstGeom prst="rect">
            <a:avLst/>
          </a:prstGeom>
          <a:noFill/>
          <a:ln w="9525">
            <a:noFill/>
            <a:miter lim="800000"/>
            <a:headEnd/>
            <a:tailEnd/>
          </a:ln>
        </p:spPr>
      </p:pic>
      <p:pic>
        <p:nvPicPr>
          <p:cNvPr id="47121" name="Picture 8" descr="C:\Documents and Settings\pc\Desktop\seminario_hanford\pictures\IMG_2663.JPG"/>
          <p:cNvPicPr>
            <a:picLocks noChangeAspect="1" noChangeArrowheads="1"/>
          </p:cNvPicPr>
          <p:nvPr/>
        </p:nvPicPr>
        <p:blipFill>
          <a:blip r:embed="rId8"/>
          <a:srcRect/>
          <a:stretch>
            <a:fillRect/>
          </a:stretch>
        </p:blipFill>
        <p:spPr bwMode="auto">
          <a:xfrm>
            <a:off x="4876800" y="1600200"/>
            <a:ext cx="1485900" cy="1981200"/>
          </a:xfrm>
          <a:prstGeom prst="rect">
            <a:avLst/>
          </a:prstGeom>
          <a:noFill/>
          <a:ln w="9525">
            <a:noFill/>
            <a:miter lim="800000"/>
            <a:headEnd/>
            <a:tailEnd/>
          </a:ln>
        </p:spPr>
      </p:pic>
      <p:pic>
        <p:nvPicPr>
          <p:cNvPr id="47122" name="Picture 9" descr="C:\Documents and Settings\pc\Desktop\seminario_hanford\P1000904.JPG"/>
          <p:cNvPicPr>
            <a:picLocks noChangeAspect="1" noChangeArrowheads="1"/>
          </p:cNvPicPr>
          <p:nvPr/>
        </p:nvPicPr>
        <p:blipFill>
          <a:blip r:embed="rId9"/>
          <a:srcRect/>
          <a:stretch>
            <a:fillRect/>
          </a:stretch>
        </p:blipFill>
        <p:spPr bwMode="auto">
          <a:xfrm>
            <a:off x="2895600" y="1600200"/>
            <a:ext cx="1928813" cy="1981200"/>
          </a:xfrm>
          <a:prstGeom prst="rect">
            <a:avLst/>
          </a:prstGeom>
          <a:noFill/>
          <a:ln w="9525">
            <a:noFill/>
            <a:miter lim="800000"/>
            <a:headEnd/>
            <a:tailEnd/>
          </a:ln>
        </p:spPr>
      </p:pic>
      <p:cxnSp>
        <p:nvCxnSpPr>
          <p:cNvPr id="47" name="Connettore 2 46"/>
          <p:cNvCxnSpPr>
            <a:stCxn id="66568" idx="2"/>
          </p:cNvCxnSpPr>
          <p:nvPr/>
        </p:nvCxnSpPr>
        <p:spPr bwMode="auto">
          <a:xfrm rot="5400000">
            <a:off x="4371975" y="4391025"/>
            <a:ext cx="2057400" cy="438150"/>
          </a:xfrm>
          <a:prstGeom prst="straightConnector1">
            <a:avLst/>
          </a:prstGeom>
          <a:solidFill>
            <a:schemeClr val="accent1"/>
          </a:solidFill>
          <a:ln w="44450" cap="flat" cmpd="sng" algn="ctr">
            <a:solidFill>
              <a:schemeClr val="accent2">
                <a:lumMod val="50000"/>
              </a:schemeClr>
            </a:solidFill>
            <a:prstDash val="solid"/>
            <a:round/>
            <a:headEnd type="none" w="med" len="med"/>
            <a:tailEnd type="arrow"/>
          </a:ln>
          <a:effectLst/>
        </p:spPr>
      </p:cxnSp>
      <p:cxnSp>
        <p:nvCxnSpPr>
          <p:cNvPr id="50" name="Connettore 2 49"/>
          <p:cNvCxnSpPr>
            <a:stCxn id="66569" idx="2"/>
          </p:cNvCxnSpPr>
          <p:nvPr/>
        </p:nvCxnSpPr>
        <p:spPr bwMode="auto">
          <a:xfrm rot="16200000" flipH="1">
            <a:off x="3416300" y="4025900"/>
            <a:ext cx="2057400" cy="1168400"/>
          </a:xfrm>
          <a:prstGeom prst="straightConnector1">
            <a:avLst/>
          </a:prstGeom>
          <a:solidFill>
            <a:schemeClr val="accent1"/>
          </a:solidFill>
          <a:ln w="44450" cap="flat" cmpd="sng" algn="ctr">
            <a:solidFill>
              <a:schemeClr val="accent2">
                <a:lumMod val="50000"/>
              </a:schemeClr>
            </a:solidFill>
            <a:prstDash val="solid"/>
            <a:round/>
            <a:headEnd type="none" w="med" len="med"/>
            <a:tailEnd type="arrow"/>
          </a:ln>
          <a:effectLst/>
        </p:spPr>
      </p:cxnSp>
      <p:sp>
        <p:nvSpPr>
          <p:cNvPr id="27" name="CasellaDiTesto 26"/>
          <p:cNvSpPr txBox="1"/>
          <p:nvPr/>
        </p:nvSpPr>
        <p:spPr>
          <a:xfrm>
            <a:off x="152400" y="3810000"/>
            <a:ext cx="731838" cy="307975"/>
          </a:xfrm>
          <a:prstGeom prst="rect">
            <a:avLst/>
          </a:prstGeom>
          <a:noFill/>
        </p:spPr>
        <p:txBody>
          <a:bodyPr wrap="none">
            <a:spAutoFit/>
          </a:bodyPr>
          <a:lstStyle/>
          <a:p>
            <a:pPr>
              <a:defRPr/>
            </a:pPr>
            <a:r>
              <a:rPr lang="it-IT" sz="1400">
                <a:solidFill>
                  <a:schemeClr val="tx1">
                    <a:lumMod val="50000"/>
                  </a:schemeClr>
                </a:solidFill>
              </a:rPr>
              <a:t>2000 ft</a:t>
            </a:r>
          </a:p>
        </p:txBody>
      </p:sp>
      <p:sp>
        <p:nvSpPr>
          <p:cNvPr id="47126" name="CasellaDiTesto 15"/>
          <p:cNvSpPr txBox="1">
            <a:spLocks noChangeArrowheads="1"/>
          </p:cNvSpPr>
          <p:nvPr/>
        </p:nvSpPr>
        <p:spPr bwMode="auto">
          <a:xfrm>
            <a:off x="7315200" y="1600200"/>
            <a:ext cx="631825" cy="307975"/>
          </a:xfrm>
          <a:prstGeom prst="rect">
            <a:avLst/>
          </a:prstGeom>
          <a:noFill/>
          <a:ln w="9525">
            <a:noFill/>
            <a:miter lim="800000"/>
            <a:headEnd/>
            <a:tailEnd/>
          </a:ln>
        </p:spPr>
        <p:txBody>
          <a:bodyPr wrap="none">
            <a:spAutoFit/>
          </a:bodyPr>
          <a:lstStyle/>
          <a:p>
            <a:pPr>
              <a:tabLst>
                <a:tab pos="82550" algn="l"/>
              </a:tabLst>
            </a:pPr>
            <a:r>
              <a:rPr lang="it-IT" sz="1400">
                <a:solidFill>
                  <a:srgbClr val="4C1900"/>
                </a:solidFill>
              </a:rPr>
              <a:t>300 ft</a:t>
            </a:r>
          </a:p>
        </p:txBody>
      </p:sp>
      <p:sp>
        <p:nvSpPr>
          <p:cNvPr id="47127" name="CasellaDiTesto 16"/>
          <p:cNvSpPr txBox="1">
            <a:spLocks noChangeArrowheads="1"/>
          </p:cNvSpPr>
          <p:nvPr/>
        </p:nvSpPr>
        <p:spPr bwMode="auto">
          <a:xfrm>
            <a:off x="3276600" y="1600200"/>
            <a:ext cx="631825" cy="307975"/>
          </a:xfrm>
          <a:prstGeom prst="rect">
            <a:avLst/>
          </a:prstGeom>
          <a:noFill/>
          <a:ln w="9525">
            <a:noFill/>
            <a:miter lim="800000"/>
            <a:headEnd/>
            <a:tailEnd/>
          </a:ln>
        </p:spPr>
        <p:txBody>
          <a:bodyPr wrap="none">
            <a:spAutoFit/>
          </a:bodyPr>
          <a:lstStyle/>
          <a:p>
            <a:r>
              <a:rPr lang="it-IT" sz="1400">
                <a:solidFill>
                  <a:srgbClr val="00B050"/>
                </a:solidFill>
              </a:rPr>
              <a:t>800 ft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Why a seismic array underground ?</a:t>
            </a:r>
            <a:endParaRPr lang="it-IT"/>
          </a:p>
        </p:txBody>
      </p:sp>
      <p:sp>
        <p:nvSpPr>
          <p:cNvPr id="30723" name="Sottotitolo 2"/>
          <p:cNvSpPr>
            <a:spLocks noGrp="1"/>
          </p:cNvSpPr>
          <p:nvPr>
            <p:ph type="subTitle" idx="1"/>
          </p:nvPr>
        </p:nvSpPr>
        <p:spPr>
          <a:xfrm>
            <a:off x="0" y="2514600"/>
            <a:ext cx="9144000" cy="2895600"/>
          </a:xfrm>
        </p:spPr>
        <p:txBody>
          <a:bodyPr/>
          <a:lstStyle/>
          <a:p>
            <a:r>
              <a:rPr lang="it-IT" sz="1800" smtClean="0"/>
              <a:t>Future generation ground based interferometric detectors for gravitational waves will operate below 10Hz.</a:t>
            </a:r>
          </a:p>
          <a:p>
            <a:endParaRPr lang="it-IT" sz="1800" smtClean="0"/>
          </a:p>
          <a:p>
            <a:r>
              <a:rPr lang="it-IT" sz="1800" smtClean="0"/>
              <a:t>Significant noise sources in 1-10Hz frequency range :</a:t>
            </a:r>
          </a:p>
          <a:p>
            <a:endParaRPr lang="it-IT" sz="1800" smtClean="0"/>
          </a:p>
          <a:p>
            <a:r>
              <a:rPr lang="it-IT" sz="1800" b="1" smtClean="0"/>
              <a:t>- Newtonian Noise (i.e. gravity gradient noise) limit </a:t>
            </a:r>
          </a:p>
          <a:p>
            <a:r>
              <a:rPr lang="it-IT" sz="1800" smtClean="0"/>
              <a:t>- Earth’s crust motion (tidal stresses and seismic activity)</a:t>
            </a:r>
          </a:p>
          <a:p>
            <a:r>
              <a:rPr lang="it-IT" sz="1800" smtClean="0"/>
              <a:t>- Cultural noise: human activity</a:t>
            </a:r>
          </a:p>
          <a:p>
            <a:endParaRPr lang="it-IT" sz="1800" smtClean="0"/>
          </a:p>
          <a:p>
            <a:endParaRPr lang="it-IT" sz="1800" smtClean="0"/>
          </a:p>
        </p:txBody>
      </p:sp>
      <p:sp>
        <p:nvSpPr>
          <p:cNvPr id="30724"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0725"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2" end="2"/>
                                            </p:txEl>
                                          </p:spTgt>
                                        </p:tgtEl>
                                        <p:attrNameLst>
                                          <p:attrName>style.visibility</p:attrName>
                                        </p:attrNameLst>
                                      </p:cBhvr>
                                      <p:to>
                                        <p:strVal val="visible"/>
                                      </p:to>
                                    </p:set>
                                    <p:animEffect transition="in" filter="fade">
                                      <p:cBhvr>
                                        <p:cTn id="7" dur="500"/>
                                        <p:tgtEl>
                                          <p:spTgt spid="307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0723">
                                            <p:txEl>
                                              <p:pRg st="4" end="4"/>
                                            </p:txEl>
                                          </p:spTgt>
                                        </p:tgtEl>
                                        <p:attrNameLst>
                                          <p:attrName>style.visibility</p:attrName>
                                        </p:attrNameLst>
                                      </p:cBhvr>
                                      <p:to>
                                        <p:strVal val="visible"/>
                                      </p:to>
                                    </p:set>
                                    <p:anim calcmode="lin" valueType="num">
                                      <p:cBhvr additive="base">
                                        <p:cTn id="12"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0723">
                                            <p:txEl>
                                              <p:pRg st="5" end="5"/>
                                            </p:txEl>
                                          </p:spTgt>
                                        </p:tgtEl>
                                        <p:attrNameLst>
                                          <p:attrName>style.visibility</p:attrName>
                                        </p:attrNameLst>
                                      </p:cBhvr>
                                      <p:to>
                                        <p:strVal val="visible"/>
                                      </p:to>
                                    </p:set>
                                    <p:anim calcmode="lin" valueType="num">
                                      <p:cBhvr additive="base">
                                        <p:cTn id="18" dur="500" fill="hold"/>
                                        <p:tgtEl>
                                          <p:spTgt spid="30723">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0723">
                                            <p:txEl>
                                              <p:pRg st="6" end="6"/>
                                            </p:txEl>
                                          </p:spTgt>
                                        </p:tgtEl>
                                        <p:attrNameLst>
                                          <p:attrName>style.visibility</p:attrName>
                                        </p:attrNameLst>
                                      </p:cBhvr>
                                      <p:to>
                                        <p:strVal val="visible"/>
                                      </p:to>
                                    </p:set>
                                    <p:anim calcmode="lin" valueType="num">
                                      <p:cBhvr additive="base">
                                        <p:cTn id="24" dur="500" fill="hold"/>
                                        <p:tgtEl>
                                          <p:spTgt spid="30723">
                                            <p:txEl>
                                              <p:pRg st="6" end="6"/>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072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838200"/>
            <a:ext cx="9144000" cy="1470025"/>
          </a:xfrm>
        </p:spPr>
        <p:txBody>
          <a:bodyPr/>
          <a:lstStyle/>
          <a:p>
            <a:pPr>
              <a:defRPr/>
            </a:pPr>
            <a:r>
              <a:rPr lang="it-IT" smtClean="0"/>
              <a:t>The horizontal seismometers prototypes</a:t>
            </a:r>
            <a:endParaRPr lang="it-IT"/>
          </a:p>
        </p:txBody>
      </p:sp>
      <p:sp>
        <p:nvSpPr>
          <p:cNvPr id="48131"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8132"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49157" name="CasellaDiTesto 13"/>
          <p:cNvSpPr txBox="1">
            <a:spLocks noChangeArrowheads="1"/>
          </p:cNvSpPr>
          <p:nvPr/>
        </p:nvSpPr>
        <p:spPr bwMode="auto">
          <a:xfrm>
            <a:off x="0" y="3995738"/>
            <a:ext cx="9144000" cy="2862262"/>
          </a:xfrm>
          <a:prstGeom prst="rect">
            <a:avLst/>
          </a:prstGeom>
          <a:noFill/>
          <a:ln w="9525">
            <a:noFill/>
            <a:miter lim="800000"/>
            <a:headEnd/>
            <a:tailEnd/>
          </a:ln>
        </p:spPr>
        <p:txBody>
          <a:bodyPr>
            <a:spAutoFit/>
          </a:bodyPr>
          <a:lstStyle/>
          <a:p>
            <a:pPr algn="ctr"/>
            <a:r>
              <a:rPr lang="it-IT"/>
              <a:t>The 2000 ft station hosts two Italian horizontal seismometers prototypes</a:t>
            </a:r>
          </a:p>
          <a:p>
            <a:pPr algn="ctr"/>
            <a:r>
              <a:rPr lang="it-IT"/>
              <a:t> (group of Fabrizio Barone -University of Salerno - INFN) </a:t>
            </a:r>
          </a:p>
          <a:p>
            <a:pPr algn="ctr"/>
            <a:endParaRPr lang="it-IT"/>
          </a:p>
          <a:p>
            <a:pPr algn="ctr">
              <a:buFontTx/>
              <a:buChar char="-"/>
            </a:pPr>
            <a:r>
              <a:rPr lang="it-IT"/>
              <a:t> monolithic tunable folded pendulum</a:t>
            </a:r>
            <a:r>
              <a:rPr lang="it-IT" baseline="30000"/>
              <a:t>2</a:t>
            </a:r>
            <a:r>
              <a:rPr lang="it-IT"/>
              <a:t> </a:t>
            </a:r>
          </a:p>
          <a:p>
            <a:pPr algn="ctr">
              <a:buFontTx/>
              <a:buChar char="-"/>
            </a:pPr>
            <a:r>
              <a:rPr lang="it-IT"/>
              <a:t> shaped from one original body of Al-CuBe alloy </a:t>
            </a:r>
          </a:p>
          <a:p>
            <a:pPr algn="ctr">
              <a:buFontTx/>
              <a:buChar char="-"/>
            </a:pPr>
            <a:r>
              <a:rPr lang="it-IT"/>
              <a:t> central mass linked by 4 flex joints (100</a:t>
            </a:r>
            <a:r>
              <a:rPr lang="el-GR">
                <a:latin typeface="Times New Roman" pitchFamily="18" charset="0"/>
                <a:cs typeface="Times New Roman" pitchFamily="18" charset="0"/>
              </a:rPr>
              <a:t>μ</a:t>
            </a:r>
            <a:r>
              <a:rPr lang="it-IT"/>
              <a:t>m minimum thickness)</a:t>
            </a:r>
          </a:p>
          <a:p>
            <a:pPr algn="ctr">
              <a:buFontTx/>
              <a:buChar char="-"/>
            </a:pPr>
            <a:r>
              <a:rPr lang="it-IT"/>
              <a:t> very sensitive in the low frequency seismic noise band </a:t>
            </a:r>
          </a:p>
          <a:p>
            <a:pPr algn="ctr">
              <a:buFontTx/>
              <a:buChar char="-"/>
            </a:pPr>
            <a:r>
              <a:rPr lang="it-IT"/>
              <a:t> tunable resonance frequency and laser optical readout</a:t>
            </a:r>
          </a:p>
          <a:p>
            <a:endParaRPr lang="en-US"/>
          </a:p>
          <a:p>
            <a:r>
              <a:rPr lang="it-IT"/>
              <a:t> </a:t>
            </a:r>
          </a:p>
        </p:txBody>
      </p:sp>
      <p:pic>
        <p:nvPicPr>
          <p:cNvPr id="48134" name="Picture 4" descr="C:\Documents and Settings\pc\Desktop\seminario_hanford\pictures\P1010102.JPG"/>
          <p:cNvPicPr>
            <a:picLocks noChangeAspect="1" noChangeArrowheads="1"/>
          </p:cNvPicPr>
          <p:nvPr/>
        </p:nvPicPr>
        <p:blipFill>
          <a:blip r:embed="rId3"/>
          <a:srcRect/>
          <a:stretch>
            <a:fillRect/>
          </a:stretch>
        </p:blipFill>
        <p:spPr bwMode="auto">
          <a:xfrm>
            <a:off x="5334000" y="1371600"/>
            <a:ext cx="3048000" cy="2286000"/>
          </a:xfrm>
          <a:prstGeom prst="rect">
            <a:avLst/>
          </a:prstGeom>
          <a:noFill/>
          <a:ln w="9525">
            <a:noFill/>
            <a:miter lim="800000"/>
            <a:headEnd/>
            <a:tailEnd/>
          </a:ln>
        </p:spPr>
      </p:pic>
      <p:pic>
        <p:nvPicPr>
          <p:cNvPr id="48135" name="Picture 10"/>
          <p:cNvPicPr>
            <a:picLocks noChangeAspect="1" noChangeArrowheads="1"/>
          </p:cNvPicPr>
          <p:nvPr/>
        </p:nvPicPr>
        <p:blipFill>
          <a:blip r:embed="rId4"/>
          <a:srcRect/>
          <a:stretch>
            <a:fillRect/>
          </a:stretch>
        </p:blipFill>
        <p:spPr bwMode="auto">
          <a:xfrm>
            <a:off x="685800" y="1524000"/>
            <a:ext cx="3594100" cy="2133600"/>
          </a:xfrm>
          <a:prstGeom prst="rect">
            <a:avLst/>
          </a:prstGeom>
          <a:noFill/>
          <a:ln w="9525">
            <a:noFill/>
            <a:miter lim="800000"/>
            <a:headEnd/>
            <a:tailEnd/>
          </a:ln>
        </p:spPr>
      </p:pic>
      <p:sp>
        <p:nvSpPr>
          <p:cNvPr id="48136" name="Freccia circolare in su 23"/>
          <p:cNvSpPr>
            <a:spLocks noChangeArrowheads="1"/>
          </p:cNvSpPr>
          <p:nvPr/>
        </p:nvSpPr>
        <p:spPr bwMode="auto">
          <a:xfrm>
            <a:off x="3505200" y="3429000"/>
            <a:ext cx="2743200" cy="457200"/>
          </a:xfrm>
          <a:prstGeom prst="curvedUpArrow">
            <a:avLst>
              <a:gd name="adj1" fmla="val 25000"/>
              <a:gd name="adj2" fmla="val 50000"/>
              <a:gd name="adj3" fmla="val 25000"/>
            </a:avLst>
          </a:prstGeom>
          <a:solidFill>
            <a:srgbClr val="FFC000"/>
          </a:solidFill>
          <a:ln w="9525" algn="ctr">
            <a:solidFill>
              <a:srgbClr val="000000"/>
            </a:solidFill>
            <a:round/>
            <a:headEnd/>
            <a:tailEnd/>
          </a:ln>
        </p:spPr>
        <p:txBody>
          <a:bodyPr/>
          <a:lstStyle/>
          <a:p>
            <a:endParaRPr lang="it-IT"/>
          </a:p>
        </p:txBody>
      </p:sp>
      <p:sp>
        <p:nvSpPr>
          <p:cNvPr id="48137" name="Freccia circolare in giù 25"/>
          <p:cNvSpPr>
            <a:spLocks noChangeArrowheads="1"/>
          </p:cNvSpPr>
          <p:nvPr/>
        </p:nvSpPr>
        <p:spPr bwMode="auto">
          <a:xfrm>
            <a:off x="1447800" y="1981200"/>
            <a:ext cx="6172200" cy="533400"/>
          </a:xfrm>
          <a:prstGeom prst="curvedDownArrow">
            <a:avLst>
              <a:gd name="adj1" fmla="val 28929"/>
              <a:gd name="adj2" fmla="val 50036"/>
              <a:gd name="adj3" fmla="val 11046"/>
            </a:avLst>
          </a:prstGeom>
          <a:solidFill>
            <a:srgbClr val="FFC000"/>
          </a:solidFill>
          <a:ln w="9525" algn="ctr">
            <a:solidFill>
              <a:srgbClr val="000000"/>
            </a:solidFill>
            <a:round/>
            <a:headEnd/>
            <a:tailEnd/>
          </a:ln>
        </p:spPr>
        <p:txBody>
          <a:bodyPr/>
          <a:lstStyle/>
          <a:p>
            <a:endParaRPr lang="it-IT"/>
          </a:p>
        </p:txBody>
      </p:sp>
      <p:sp>
        <p:nvSpPr>
          <p:cNvPr id="48138" name="CasellaDiTesto 13"/>
          <p:cNvSpPr txBox="1">
            <a:spLocks noChangeArrowheads="1"/>
          </p:cNvSpPr>
          <p:nvPr/>
        </p:nvSpPr>
        <p:spPr bwMode="auto">
          <a:xfrm>
            <a:off x="3260725" y="6324600"/>
            <a:ext cx="5883275" cy="215900"/>
          </a:xfrm>
          <a:prstGeom prst="rect">
            <a:avLst/>
          </a:prstGeom>
          <a:noFill/>
          <a:ln w="9525">
            <a:noFill/>
            <a:miter lim="800000"/>
            <a:headEnd/>
            <a:tailEnd/>
          </a:ln>
        </p:spPr>
        <p:txBody>
          <a:bodyPr wrap="none">
            <a:spAutoFit/>
          </a:bodyPr>
          <a:lstStyle/>
          <a:p>
            <a:r>
              <a:rPr lang="it-IT" sz="800"/>
              <a:t>[2]: F. Acernese et al. ; tunable mechanical monolithic horizontal accelerometer for low frequency seismic noisemeasurement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57">
                                            <p:txEl>
                                              <p:pRg st="3" end="3"/>
                                            </p:txEl>
                                          </p:spTgt>
                                        </p:tgtEl>
                                        <p:attrNameLst>
                                          <p:attrName>style.visibility</p:attrName>
                                        </p:attrNameLst>
                                      </p:cBhvr>
                                      <p:to>
                                        <p:strVal val="visible"/>
                                      </p:to>
                                    </p:set>
                                    <p:anim calcmode="lin" valueType="num">
                                      <p:cBhvr additive="base">
                                        <p:cTn id="7" dur="500" fill="hold"/>
                                        <p:tgtEl>
                                          <p:spTgt spid="49157">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157">
                                            <p:txEl>
                                              <p:pRg st="4" end="4"/>
                                            </p:txEl>
                                          </p:spTgt>
                                        </p:tgtEl>
                                        <p:attrNameLst>
                                          <p:attrName>style.visibility</p:attrName>
                                        </p:attrNameLst>
                                      </p:cBhvr>
                                      <p:to>
                                        <p:strVal val="visible"/>
                                      </p:to>
                                    </p:set>
                                    <p:anim calcmode="lin" valueType="num">
                                      <p:cBhvr additive="base">
                                        <p:cTn id="13" dur="500" fill="hold"/>
                                        <p:tgtEl>
                                          <p:spTgt spid="49157">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9157">
                                            <p:txEl>
                                              <p:pRg st="5" end="5"/>
                                            </p:txEl>
                                          </p:spTgt>
                                        </p:tgtEl>
                                        <p:attrNameLst>
                                          <p:attrName>style.visibility</p:attrName>
                                        </p:attrNameLst>
                                      </p:cBhvr>
                                      <p:to>
                                        <p:strVal val="visible"/>
                                      </p:to>
                                    </p:set>
                                    <p:anim calcmode="lin" valueType="num">
                                      <p:cBhvr additive="base">
                                        <p:cTn id="19" dur="500" fill="hold"/>
                                        <p:tgtEl>
                                          <p:spTgt spid="49157">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157">
                                            <p:txEl>
                                              <p:pRg st="6" end="6"/>
                                            </p:txEl>
                                          </p:spTgt>
                                        </p:tgtEl>
                                        <p:attrNameLst>
                                          <p:attrName>style.visibility</p:attrName>
                                        </p:attrNameLst>
                                      </p:cBhvr>
                                      <p:to>
                                        <p:strVal val="visible"/>
                                      </p:to>
                                    </p:set>
                                    <p:anim calcmode="lin" valueType="num">
                                      <p:cBhvr additive="base">
                                        <p:cTn id="25" dur="500" fill="hold"/>
                                        <p:tgtEl>
                                          <p:spTgt spid="4915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9157">
                                            <p:txEl>
                                              <p:pRg st="7" end="7"/>
                                            </p:txEl>
                                          </p:spTgt>
                                        </p:tgtEl>
                                        <p:attrNameLst>
                                          <p:attrName>style.visibility</p:attrName>
                                        </p:attrNameLst>
                                      </p:cBhvr>
                                      <p:to>
                                        <p:strVal val="visible"/>
                                      </p:to>
                                    </p:set>
                                    <p:anim calcmode="lin" valueType="num">
                                      <p:cBhvr additive="base">
                                        <p:cTn id="31" dur="500" fill="hold"/>
                                        <p:tgtEl>
                                          <p:spTgt spid="4915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838200"/>
            <a:ext cx="9144000" cy="1470025"/>
          </a:xfrm>
        </p:spPr>
        <p:txBody>
          <a:bodyPr/>
          <a:lstStyle/>
          <a:p>
            <a:pPr>
              <a:defRPr/>
            </a:pPr>
            <a:r>
              <a:rPr lang="it-IT" smtClean="0"/>
              <a:t>The horizontal seismometers prototypes</a:t>
            </a:r>
            <a:endParaRPr lang="it-IT"/>
          </a:p>
        </p:txBody>
      </p:sp>
      <p:sp>
        <p:nvSpPr>
          <p:cNvPr id="49155"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9156"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49157" name="Picture 2" descr="C:\Documents and Settings\pc\Desktop\seminario_hanford\pictures\6.JPG"/>
          <p:cNvPicPr>
            <a:picLocks noChangeAspect="1" noChangeArrowheads="1"/>
          </p:cNvPicPr>
          <p:nvPr/>
        </p:nvPicPr>
        <p:blipFill>
          <a:blip r:embed="rId3"/>
          <a:srcRect/>
          <a:stretch>
            <a:fillRect/>
          </a:stretch>
        </p:blipFill>
        <p:spPr bwMode="auto">
          <a:xfrm>
            <a:off x="685800" y="1371600"/>
            <a:ext cx="3044825" cy="2286000"/>
          </a:xfrm>
          <a:prstGeom prst="rect">
            <a:avLst/>
          </a:prstGeom>
          <a:noFill/>
          <a:ln w="9525">
            <a:noFill/>
            <a:miter lim="800000"/>
            <a:headEnd/>
            <a:tailEnd/>
          </a:ln>
        </p:spPr>
      </p:pic>
      <p:pic>
        <p:nvPicPr>
          <p:cNvPr id="49158" name="Picture 4" descr="C:\Documents and Settings\pc\Desktop\seminario_hanford\pictures\P1010102.JPG"/>
          <p:cNvPicPr>
            <a:picLocks noChangeAspect="1" noChangeArrowheads="1"/>
          </p:cNvPicPr>
          <p:nvPr/>
        </p:nvPicPr>
        <p:blipFill>
          <a:blip r:embed="rId4"/>
          <a:srcRect/>
          <a:stretch>
            <a:fillRect/>
          </a:stretch>
        </p:blipFill>
        <p:spPr bwMode="auto">
          <a:xfrm>
            <a:off x="5334000" y="1371600"/>
            <a:ext cx="3048000" cy="2286000"/>
          </a:xfrm>
          <a:prstGeom prst="rect">
            <a:avLst/>
          </a:prstGeom>
          <a:noFill/>
          <a:ln w="9525">
            <a:noFill/>
            <a:miter lim="800000"/>
            <a:headEnd/>
            <a:tailEnd/>
          </a:ln>
        </p:spPr>
      </p:pic>
      <p:pic>
        <p:nvPicPr>
          <p:cNvPr id="49159" name="Picture 10" descr="C:\Documents and Settings\pc\Desktop\SummerStudent2009\accelerometri salerno\TFsismsal.JPG"/>
          <p:cNvPicPr>
            <a:picLocks noChangeAspect="1" noChangeArrowheads="1"/>
          </p:cNvPicPr>
          <p:nvPr/>
        </p:nvPicPr>
        <p:blipFill>
          <a:blip r:embed="rId5"/>
          <a:srcRect/>
          <a:stretch>
            <a:fillRect/>
          </a:stretch>
        </p:blipFill>
        <p:spPr bwMode="auto">
          <a:xfrm>
            <a:off x="0" y="3733800"/>
            <a:ext cx="3998913" cy="2740025"/>
          </a:xfrm>
          <a:prstGeom prst="rect">
            <a:avLst/>
          </a:prstGeom>
          <a:noFill/>
          <a:ln w="9525">
            <a:noFill/>
            <a:miter lim="800000"/>
            <a:headEnd/>
            <a:tailEnd/>
          </a:ln>
        </p:spPr>
      </p:pic>
      <p:pic>
        <p:nvPicPr>
          <p:cNvPr id="49160" name="Picture 11" descr="C:\Documents and Settings\pc\Desktop\SummerStudent2009\accelerometri salerno\resonantfrequency.JPG"/>
          <p:cNvPicPr>
            <a:picLocks noChangeAspect="1" noChangeArrowheads="1"/>
          </p:cNvPicPr>
          <p:nvPr/>
        </p:nvPicPr>
        <p:blipFill>
          <a:blip r:embed="rId6"/>
          <a:srcRect/>
          <a:stretch>
            <a:fillRect/>
          </a:stretch>
        </p:blipFill>
        <p:spPr bwMode="auto">
          <a:xfrm>
            <a:off x="4419600" y="3657600"/>
            <a:ext cx="4484688" cy="2667000"/>
          </a:xfrm>
          <a:prstGeom prst="rect">
            <a:avLst/>
          </a:prstGeom>
          <a:noFill/>
          <a:ln w="9525">
            <a:noFill/>
            <a:miter lim="800000"/>
            <a:headEnd/>
            <a:tailEnd/>
          </a:ln>
        </p:spPr>
      </p:pic>
      <p:cxnSp>
        <p:nvCxnSpPr>
          <p:cNvPr id="49161" name="Connettore 2 12"/>
          <p:cNvCxnSpPr>
            <a:cxnSpLocks noChangeShapeType="1"/>
          </p:cNvCxnSpPr>
          <p:nvPr/>
        </p:nvCxnSpPr>
        <p:spPr bwMode="auto">
          <a:xfrm>
            <a:off x="8229600" y="5715000"/>
            <a:ext cx="381000" cy="1588"/>
          </a:xfrm>
          <a:prstGeom prst="straightConnector1">
            <a:avLst/>
          </a:prstGeom>
          <a:noFill/>
          <a:ln w="9525" algn="ctr">
            <a:solidFill>
              <a:srgbClr val="FF0000"/>
            </a:solidFill>
            <a:round/>
            <a:headEnd/>
            <a:tailEnd type="arrow" w="med" len="med"/>
          </a:ln>
        </p:spPr>
      </p:cxnSp>
      <p:sp>
        <p:nvSpPr>
          <p:cNvPr id="49162" name="CasellaDiTesto 13"/>
          <p:cNvSpPr txBox="1">
            <a:spLocks noChangeArrowheads="1"/>
          </p:cNvSpPr>
          <p:nvPr/>
        </p:nvSpPr>
        <p:spPr bwMode="auto">
          <a:xfrm>
            <a:off x="7543800" y="5562600"/>
            <a:ext cx="714375" cy="276225"/>
          </a:xfrm>
          <a:prstGeom prst="rect">
            <a:avLst/>
          </a:prstGeom>
          <a:noFill/>
          <a:ln w="9525">
            <a:noFill/>
            <a:miter lim="800000"/>
            <a:headEnd/>
            <a:tailEnd/>
          </a:ln>
        </p:spPr>
        <p:txBody>
          <a:bodyPr wrap="none">
            <a:spAutoFit/>
          </a:bodyPr>
          <a:lstStyle/>
          <a:p>
            <a:r>
              <a:rPr lang="it-IT" sz="1200">
                <a:solidFill>
                  <a:srgbClr val="FF0000"/>
                </a:solidFill>
              </a:rPr>
              <a:t>70 mHz</a:t>
            </a:r>
          </a:p>
        </p:txBody>
      </p:sp>
      <p:sp>
        <p:nvSpPr>
          <p:cNvPr id="49163" name="Freccia bidirezionale orizzontale 14"/>
          <p:cNvSpPr>
            <a:spLocks noChangeArrowheads="1"/>
          </p:cNvSpPr>
          <p:nvPr/>
        </p:nvSpPr>
        <p:spPr bwMode="auto">
          <a:xfrm>
            <a:off x="6172200" y="2971800"/>
            <a:ext cx="1143000" cy="152400"/>
          </a:xfrm>
          <a:prstGeom prst="leftRightArrow">
            <a:avLst>
              <a:gd name="adj1" fmla="val 50000"/>
              <a:gd name="adj2" fmla="val 50000"/>
            </a:avLst>
          </a:prstGeom>
          <a:solidFill>
            <a:srgbClr val="FF0000"/>
          </a:solidFill>
          <a:ln w="9525" algn="ctr">
            <a:noFill/>
            <a:round/>
            <a:headEnd/>
            <a:tailEnd/>
          </a:ln>
        </p:spPr>
        <p:txBody>
          <a:bodyPr/>
          <a:lstStyle/>
          <a:p>
            <a:endParaRPr lang="it-IT"/>
          </a:p>
        </p:txBody>
      </p:sp>
      <p:cxnSp>
        <p:nvCxnSpPr>
          <p:cNvPr id="49164" name="Connettore 1 16"/>
          <p:cNvCxnSpPr>
            <a:cxnSpLocks noChangeShapeType="1"/>
          </p:cNvCxnSpPr>
          <p:nvPr/>
        </p:nvCxnSpPr>
        <p:spPr bwMode="auto">
          <a:xfrm>
            <a:off x="1600200" y="2209800"/>
            <a:ext cx="609600" cy="304800"/>
          </a:xfrm>
          <a:prstGeom prst="line">
            <a:avLst/>
          </a:prstGeom>
          <a:noFill/>
          <a:ln w="31750" algn="ctr">
            <a:solidFill>
              <a:srgbClr val="FF0000"/>
            </a:solidFill>
            <a:prstDash val="sysDot"/>
            <a:round/>
            <a:headEnd/>
            <a:tailEnd/>
          </a:ln>
        </p:spPr>
      </p:cxnSp>
      <p:cxnSp>
        <p:nvCxnSpPr>
          <p:cNvPr id="49165" name="Connettore 1 17"/>
          <p:cNvCxnSpPr>
            <a:cxnSpLocks noChangeShapeType="1"/>
          </p:cNvCxnSpPr>
          <p:nvPr/>
        </p:nvCxnSpPr>
        <p:spPr bwMode="auto">
          <a:xfrm flipV="1">
            <a:off x="1371600" y="2514600"/>
            <a:ext cx="838200" cy="228600"/>
          </a:xfrm>
          <a:prstGeom prst="line">
            <a:avLst/>
          </a:prstGeom>
          <a:noFill/>
          <a:ln w="31750" algn="ctr">
            <a:solidFill>
              <a:srgbClr val="FF0000"/>
            </a:solidFill>
            <a:prstDash val="sysDot"/>
            <a:round/>
            <a:headEnd/>
            <a:tailEnd/>
          </a:ln>
        </p:spPr>
      </p:cxnSp>
      <p:sp>
        <p:nvSpPr>
          <p:cNvPr id="49166" name="CasellaDiTesto 20"/>
          <p:cNvSpPr txBox="1">
            <a:spLocks noChangeArrowheads="1"/>
          </p:cNvSpPr>
          <p:nvPr/>
        </p:nvSpPr>
        <p:spPr bwMode="auto">
          <a:xfrm>
            <a:off x="5334000" y="3886200"/>
            <a:ext cx="2573338" cy="246063"/>
          </a:xfrm>
          <a:prstGeom prst="rect">
            <a:avLst/>
          </a:prstGeom>
          <a:noFill/>
          <a:ln w="9525">
            <a:noFill/>
            <a:miter lim="800000"/>
            <a:headEnd/>
            <a:tailEnd/>
          </a:ln>
        </p:spPr>
        <p:txBody>
          <a:bodyPr wrap="none">
            <a:spAutoFit/>
          </a:bodyPr>
          <a:lstStyle/>
          <a:p>
            <a:r>
              <a:rPr lang="it-IT" sz="1000">
                <a:solidFill>
                  <a:srgbClr val="FF0000"/>
                </a:solidFill>
              </a:rPr>
              <a:t>Resonance frequencies vs mass position</a:t>
            </a:r>
            <a:r>
              <a:rPr lang="it-IT" sz="1000" baseline="30000">
                <a:solidFill>
                  <a:srgbClr val="FF0000"/>
                </a:solidFill>
              </a:rPr>
              <a:t>2</a:t>
            </a:r>
          </a:p>
        </p:txBody>
      </p:sp>
      <p:sp>
        <p:nvSpPr>
          <p:cNvPr id="49167" name="CasellaDiTesto 21"/>
          <p:cNvSpPr txBox="1">
            <a:spLocks noChangeArrowheads="1"/>
          </p:cNvSpPr>
          <p:nvPr/>
        </p:nvSpPr>
        <p:spPr bwMode="auto">
          <a:xfrm>
            <a:off x="3260725" y="6324600"/>
            <a:ext cx="5883275" cy="215900"/>
          </a:xfrm>
          <a:prstGeom prst="rect">
            <a:avLst/>
          </a:prstGeom>
          <a:noFill/>
          <a:ln w="9525">
            <a:noFill/>
            <a:miter lim="800000"/>
            <a:headEnd/>
            <a:tailEnd/>
          </a:ln>
        </p:spPr>
        <p:txBody>
          <a:bodyPr wrap="none">
            <a:spAutoFit/>
          </a:bodyPr>
          <a:lstStyle/>
          <a:p>
            <a:r>
              <a:rPr lang="it-IT" sz="800"/>
              <a:t>[2]: F. Acernese et al. ; tunable mechanical monolithic horizontal accelerometer for low frequency seismic noisemeasurement</a:t>
            </a:r>
          </a:p>
        </p:txBody>
      </p:sp>
      <p:sp>
        <p:nvSpPr>
          <p:cNvPr id="49168" name="Rettangolo 15"/>
          <p:cNvSpPr>
            <a:spLocks noChangeArrowheads="1"/>
          </p:cNvSpPr>
          <p:nvPr/>
        </p:nvSpPr>
        <p:spPr bwMode="auto">
          <a:xfrm>
            <a:off x="685800" y="1295400"/>
            <a:ext cx="3114675" cy="369888"/>
          </a:xfrm>
          <a:prstGeom prst="rect">
            <a:avLst/>
          </a:prstGeom>
          <a:noFill/>
          <a:ln w="9525">
            <a:noFill/>
            <a:miter lim="800000"/>
            <a:headEnd/>
            <a:tailEnd/>
          </a:ln>
        </p:spPr>
        <p:txBody>
          <a:bodyPr wrap="none">
            <a:spAutoFit/>
          </a:bodyPr>
          <a:lstStyle/>
          <a:p>
            <a:r>
              <a:rPr lang="it-IT">
                <a:solidFill>
                  <a:srgbClr val="FF0000"/>
                </a:solidFill>
              </a:rPr>
              <a:t>optical lever + interferometer</a:t>
            </a:r>
          </a:p>
        </p:txBody>
      </p:sp>
      <p:sp>
        <p:nvSpPr>
          <p:cNvPr id="49169" name="Rettangolo 16"/>
          <p:cNvSpPr>
            <a:spLocks noChangeArrowheads="1"/>
          </p:cNvSpPr>
          <p:nvPr/>
        </p:nvSpPr>
        <p:spPr bwMode="auto">
          <a:xfrm>
            <a:off x="5257800" y="1295400"/>
            <a:ext cx="3173413" cy="369888"/>
          </a:xfrm>
          <a:prstGeom prst="rect">
            <a:avLst/>
          </a:prstGeom>
          <a:noFill/>
          <a:ln w="9525">
            <a:noFill/>
            <a:miter lim="800000"/>
            <a:headEnd/>
            <a:tailEnd/>
          </a:ln>
        </p:spPr>
        <p:txBody>
          <a:bodyPr wrap="none">
            <a:spAutoFit/>
          </a:bodyPr>
          <a:lstStyle/>
          <a:p>
            <a:r>
              <a:rPr lang="it-IT">
                <a:solidFill>
                  <a:srgbClr val="FF0000"/>
                </a:solidFill>
              </a:rPr>
              <a:t>tunable central mass position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838200"/>
            <a:ext cx="9144000" cy="1470025"/>
          </a:xfrm>
        </p:spPr>
        <p:txBody>
          <a:bodyPr/>
          <a:lstStyle/>
          <a:p>
            <a:pPr>
              <a:defRPr/>
            </a:pPr>
            <a:r>
              <a:rPr lang="it-IT" smtClean="0"/>
              <a:t>The horizontal seismometers prototypes</a:t>
            </a:r>
            <a:endParaRPr lang="it-IT"/>
          </a:p>
        </p:txBody>
      </p:sp>
      <p:sp>
        <p:nvSpPr>
          <p:cNvPr id="50179"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50180"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50181" name="Picture 2" descr="C:\Documents and Settings\pc\Desktop\seminario_hanford\pictures\6.JPG"/>
          <p:cNvPicPr>
            <a:picLocks noChangeAspect="1" noChangeArrowheads="1"/>
          </p:cNvPicPr>
          <p:nvPr/>
        </p:nvPicPr>
        <p:blipFill>
          <a:blip r:embed="rId3"/>
          <a:srcRect/>
          <a:stretch>
            <a:fillRect/>
          </a:stretch>
        </p:blipFill>
        <p:spPr bwMode="auto">
          <a:xfrm>
            <a:off x="685800" y="1371600"/>
            <a:ext cx="3044825" cy="2286000"/>
          </a:xfrm>
          <a:prstGeom prst="rect">
            <a:avLst/>
          </a:prstGeom>
          <a:noFill/>
          <a:ln w="9525">
            <a:noFill/>
            <a:miter lim="800000"/>
            <a:headEnd/>
            <a:tailEnd/>
          </a:ln>
        </p:spPr>
      </p:pic>
      <p:cxnSp>
        <p:nvCxnSpPr>
          <p:cNvPr id="50182" name="Connettore 1 16"/>
          <p:cNvCxnSpPr>
            <a:cxnSpLocks noChangeShapeType="1"/>
          </p:cNvCxnSpPr>
          <p:nvPr/>
        </p:nvCxnSpPr>
        <p:spPr bwMode="auto">
          <a:xfrm>
            <a:off x="1600200" y="2209800"/>
            <a:ext cx="609600" cy="304800"/>
          </a:xfrm>
          <a:prstGeom prst="line">
            <a:avLst/>
          </a:prstGeom>
          <a:noFill/>
          <a:ln w="31750" algn="ctr">
            <a:solidFill>
              <a:srgbClr val="FF0000"/>
            </a:solidFill>
            <a:prstDash val="sysDot"/>
            <a:round/>
            <a:headEnd/>
            <a:tailEnd/>
          </a:ln>
        </p:spPr>
      </p:cxnSp>
      <p:cxnSp>
        <p:nvCxnSpPr>
          <p:cNvPr id="50183" name="Connettore 1 17"/>
          <p:cNvCxnSpPr>
            <a:cxnSpLocks noChangeShapeType="1"/>
          </p:cNvCxnSpPr>
          <p:nvPr/>
        </p:nvCxnSpPr>
        <p:spPr bwMode="auto">
          <a:xfrm flipV="1">
            <a:off x="1371600" y="2514600"/>
            <a:ext cx="838200" cy="228600"/>
          </a:xfrm>
          <a:prstGeom prst="line">
            <a:avLst/>
          </a:prstGeom>
          <a:noFill/>
          <a:ln w="31750" algn="ctr">
            <a:solidFill>
              <a:srgbClr val="FF0000"/>
            </a:solidFill>
            <a:prstDash val="sysDot"/>
            <a:round/>
            <a:headEnd/>
            <a:tailEnd/>
          </a:ln>
        </p:spPr>
      </p:cxnSp>
      <p:pic>
        <p:nvPicPr>
          <p:cNvPr id="50184" name="Picture 2" descr="C:\Documents and Settings\pc\Desktop\seminario_homestake\laser.JPG"/>
          <p:cNvPicPr>
            <a:picLocks noChangeAspect="1" noChangeArrowheads="1"/>
          </p:cNvPicPr>
          <p:nvPr/>
        </p:nvPicPr>
        <p:blipFill>
          <a:blip r:embed="rId4"/>
          <a:srcRect/>
          <a:stretch>
            <a:fillRect/>
          </a:stretch>
        </p:blipFill>
        <p:spPr bwMode="auto">
          <a:xfrm>
            <a:off x="2362200" y="3810000"/>
            <a:ext cx="4919663" cy="2706688"/>
          </a:xfrm>
          <a:prstGeom prst="rect">
            <a:avLst/>
          </a:prstGeom>
          <a:noFill/>
          <a:ln w="9525">
            <a:noFill/>
            <a:miter lim="800000"/>
            <a:headEnd/>
            <a:tailEnd/>
          </a:ln>
        </p:spPr>
      </p:pic>
      <p:pic>
        <p:nvPicPr>
          <p:cNvPr id="50185" name="Picture 3" descr="C:\Documents and Settings\pc\Desktop\seminario_homestake\laser2.JPG"/>
          <p:cNvPicPr>
            <a:picLocks noChangeAspect="1" noChangeArrowheads="1"/>
          </p:cNvPicPr>
          <p:nvPr/>
        </p:nvPicPr>
        <p:blipFill>
          <a:blip r:embed="rId5"/>
          <a:srcRect/>
          <a:stretch>
            <a:fillRect/>
          </a:stretch>
        </p:blipFill>
        <p:spPr bwMode="auto">
          <a:xfrm>
            <a:off x="5638800" y="1371600"/>
            <a:ext cx="3124200" cy="2413000"/>
          </a:xfrm>
          <a:prstGeom prst="rect">
            <a:avLst/>
          </a:prstGeom>
          <a:noFill/>
          <a:ln w="9525">
            <a:noFill/>
            <a:miter lim="800000"/>
            <a:headEnd/>
            <a:tailEnd/>
          </a:ln>
        </p:spPr>
      </p:pic>
      <p:cxnSp>
        <p:nvCxnSpPr>
          <p:cNvPr id="50186" name="Connettore 2 18"/>
          <p:cNvCxnSpPr>
            <a:cxnSpLocks noChangeShapeType="1"/>
          </p:cNvCxnSpPr>
          <p:nvPr/>
        </p:nvCxnSpPr>
        <p:spPr bwMode="auto">
          <a:xfrm rot="16200000" flipV="1">
            <a:off x="2133600" y="3505200"/>
            <a:ext cx="1752600" cy="1447800"/>
          </a:xfrm>
          <a:prstGeom prst="straightConnector1">
            <a:avLst/>
          </a:prstGeom>
          <a:noFill/>
          <a:ln w="19050" algn="ctr">
            <a:solidFill>
              <a:srgbClr val="FFC000"/>
            </a:solidFill>
            <a:round/>
            <a:headEnd/>
            <a:tailEnd type="arrow" w="med" len="me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838200"/>
            <a:ext cx="9144000" cy="1470025"/>
          </a:xfrm>
        </p:spPr>
        <p:txBody>
          <a:bodyPr/>
          <a:lstStyle/>
          <a:p>
            <a:pPr>
              <a:defRPr/>
            </a:pPr>
            <a:r>
              <a:rPr lang="it-IT" smtClean="0"/>
              <a:t>The horizontal seismometers prototypes</a:t>
            </a:r>
            <a:endParaRPr lang="it-IT"/>
          </a:p>
        </p:txBody>
      </p:sp>
      <p:sp>
        <p:nvSpPr>
          <p:cNvPr id="51203"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51204"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52229" name="CasellaDiTesto 13"/>
          <p:cNvSpPr txBox="1">
            <a:spLocks noChangeArrowheads="1"/>
          </p:cNvSpPr>
          <p:nvPr/>
        </p:nvSpPr>
        <p:spPr bwMode="auto">
          <a:xfrm>
            <a:off x="0" y="4648200"/>
            <a:ext cx="9144000" cy="1477963"/>
          </a:xfrm>
          <a:prstGeom prst="rect">
            <a:avLst/>
          </a:prstGeom>
          <a:noFill/>
          <a:ln w="9525">
            <a:noFill/>
            <a:miter lim="800000"/>
            <a:headEnd/>
            <a:tailEnd/>
          </a:ln>
        </p:spPr>
        <p:txBody>
          <a:bodyPr>
            <a:spAutoFit/>
          </a:bodyPr>
          <a:lstStyle/>
          <a:p>
            <a:pPr algn="ctr">
              <a:buFontTx/>
              <a:buChar char="-"/>
            </a:pPr>
            <a:r>
              <a:rPr lang="it-IT"/>
              <a:t> failure in the DC power supply caused electronics damages</a:t>
            </a:r>
          </a:p>
          <a:p>
            <a:pPr algn="ctr">
              <a:buFontTx/>
              <a:buChar char="-"/>
            </a:pPr>
            <a:r>
              <a:rPr lang="it-IT"/>
              <a:t> new electronic box have been installed</a:t>
            </a:r>
          </a:p>
          <a:p>
            <a:pPr algn="ctr">
              <a:buFontTx/>
              <a:buChar char="-"/>
            </a:pPr>
            <a:r>
              <a:rPr lang="it-IT"/>
              <a:t> the DC power supply must be repaired or replaced </a:t>
            </a:r>
          </a:p>
          <a:p>
            <a:pPr algn="ctr">
              <a:buFontTx/>
              <a:buChar char="-"/>
            </a:pPr>
            <a:r>
              <a:rPr lang="it-IT"/>
              <a:t> a new instrument calibration may be needed</a:t>
            </a:r>
          </a:p>
          <a:p>
            <a:pPr algn="ctr"/>
            <a:r>
              <a:rPr lang="it-IT"/>
              <a:t>- new prototypes could be added to the seismometers array in the next future</a:t>
            </a:r>
          </a:p>
        </p:txBody>
      </p:sp>
      <p:pic>
        <p:nvPicPr>
          <p:cNvPr id="51206" name="Picture 3" descr="C:\Documents and Settings\pc\Desktop\seminario_hanford\pictures\DSC01749.JPG"/>
          <p:cNvPicPr>
            <a:picLocks noChangeAspect="1" noChangeArrowheads="1"/>
          </p:cNvPicPr>
          <p:nvPr/>
        </p:nvPicPr>
        <p:blipFill>
          <a:blip r:embed="rId3"/>
          <a:srcRect/>
          <a:stretch>
            <a:fillRect/>
          </a:stretch>
        </p:blipFill>
        <p:spPr bwMode="auto">
          <a:xfrm>
            <a:off x="4953000" y="1676400"/>
            <a:ext cx="3449638" cy="2590800"/>
          </a:xfrm>
          <a:prstGeom prst="rect">
            <a:avLst/>
          </a:prstGeom>
          <a:noFill/>
          <a:ln w="9525">
            <a:noFill/>
            <a:miter lim="800000"/>
            <a:headEnd/>
            <a:tailEnd/>
          </a:ln>
        </p:spPr>
      </p:pic>
      <p:pic>
        <p:nvPicPr>
          <p:cNvPr id="51207" name="Picture 5" descr="C:\Documents and Settings\pc\Desktop\seminario_hanford\pictures\IMG_2849.JPG"/>
          <p:cNvPicPr>
            <a:picLocks noChangeAspect="1" noChangeArrowheads="1"/>
          </p:cNvPicPr>
          <p:nvPr/>
        </p:nvPicPr>
        <p:blipFill>
          <a:blip r:embed="rId4"/>
          <a:srcRect/>
          <a:stretch>
            <a:fillRect/>
          </a:stretch>
        </p:blipFill>
        <p:spPr bwMode="auto">
          <a:xfrm>
            <a:off x="685800" y="1676400"/>
            <a:ext cx="3429000" cy="2570163"/>
          </a:xfrm>
          <a:prstGeom prst="rect">
            <a:avLst/>
          </a:prstGeom>
          <a:noFill/>
          <a:ln w="9525">
            <a:noFill/>
            <a:miter lim="800000"/>
            <a:headEnd/>
            <a:tailEnd/>
          </a:ln>
        </p:spPr>
      </p:pic>
      <p:sp>
        <p:nvSpPr>
          <p:cNvPr id="51208" name="CasellaDiTesto 9"/>
          <p:cNvSpPr txBox="1">
            <a:spLocks noChangeArrowheads="1"/>
          </p:cNvSpPr>
          <p:nvPr/>
        </p:nvSpPr>
        <p:spPr bwMode="auto">
          <a:xfrm>
            <a:off x="1295400" y="3886200"/>
            <a:ext cx="2233613" cy="307975"/>
          </a:xfrm>
          <a:prstGeom prst="rect">
            <a:avLst/>
          </a:prstGeom>
          <a:noFill/>
          <a:ln w="9525">
            <a:noFill/>
            <a:miter lim="800000"/>
            <a:headEnd/>
            <a:tailEnd/>
          </a:ln>
        </p:spPr>
        <p:txBody>
          <a:bodyPr wrap="none">
            <a:spAutoFit/>
          </a:bodyPr>
          <a:lstStyle/>
          <a:p>
            <a:r>
              <a:rPr lang="it-IT" sz="1400"/>
              <a:t>2000 ft seismometers box</a:t>
            </a:r>
          </a:p>
        </p:txBody>
      </p:sp>
      <p:sp>
        <p:nvSpPr>
          <p:cNvPr id="51209" name="CasellaDiTesto 10"/>
          <p:cNvSpPr txBox="1">
            <a:spLocks noChangeArrowheads="1"/>
          </p:cNvSpPr>
          <p:nvPr/>
        </p:nvSpPr>
        <p:spPr bwMode="auto">
          <a:xfrm>
            <a:off x="5867400" y="3962400"/>
            <a:ext cx="2184400" cy="307975"/>
          </a:xfrm>
          <a:prstGeom prst="rect">
            <a:avLst/>
          </a:prstGeom>
          <a:noFill/>
          <a:ln w="9525">
            <a:noFill/>
            <a:miter lim="800000"/>
            <a:headEnd/>
            <a:tailEnd/>
          </a:ln>
        </p:spPr>
        <p:txBody>
          <a:bodyPr wrap="none">
            <a:spAutoFit/>
          </a:bodyPr>
          <a:lstStyle/>
          <a:p>
            <a:r>
              <a:rPr lang="it-IT" sz="1400">
                <a:solidFill>
                  <a:schemeClr val="bg1"/>
                </a:solidFill>
              </a:rPr>
              <a:t>2000 ft I.p. electronic box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anim calcmode="lin" valueType="num">
                                      <p:cBhvr additive="base">
                                        <p:cTn id="7" dur="500" fill="hold"/>
                                        <p:tgtEl>
                                          <p:spTgt spid="522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2229">
                                            <p:txEl>
                                              <p:pRg st="1" end="1"/>
                                            </p:txEl>
                                          </p:spTgt>
                                        </p:tgtEl>
                                        <p:attrNameLst>
                                          <p:attrName>style.visibility</p:attrName>
                                        </p:attrNameLst>
                                      </p:cBhvr>
                                      <p:to>
                                        <p:strVal val="visible"/>
                                      </p:to>
                                    </p:set>
                                    <p:anim calcmode="lin" valueType="num">
                                      <p:cBhvr additive="base">
                                        <p:cTn id="13" dur="500" fill="hold"/>
                                        <p:tgtEl>
                                          <p:spTgt spid="5222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2229">
                                            <p:txEl>
                                              <p:pRg st="2" end="2"/>
                                            </p:txEl>
                                          </p:spTgt>
                                        </p:tgtEl>
                                        <p:attrNameLst>
                                          <p:attrName>style.visibility</p:attrName>
                                        </p:attrNameLst>
                                      </p:cBhvr>
                                      <p:to>
                                        <p:strVal val="visible"/>
                                      </p:to>
                                    </p:set>
                                    <p:anim calcmode="lin" valueType="num">
                                      <p:cBhvr additive="base">
                                        <p:cTn id="19" dur="500" fill="hold"/>
                                        <p:tgtEl>
                                          <p:spTgt spid="5222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2229">
                                            <p:txEl>
                                              <p:pRg st="3" end="3"/>
                                            </p:txEl>
                                          </p:spTgt>
                                        </p:tgtEl>
                                        <p:attrNameLst>
                                          <p:attrName>style.visibility</p:attrName>
                                        </p:attrNameLst>
                                      </p:cBhvr>
                                      <p:to>
                                        <p:strVal val="visible"/>
                                      </p:to>
                                    </p:set>
                                    <p:anim calcmode="lin" valueType="num">
                                      <p:cBhvr additive="base">
                                        <p:cTn id="25" dur="500" fill="hold"/>
                                        <p:tgtEl>
                                          <p:spTgt spid="5222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2229">
                                            <p:txEl>
                                              <p:pRg st="4" end="4"/>
                                            </p:txEl>
                                          </p:spTgt>
                                        </p:tgtEl>
                                        <p:attrNameLst>
                                          <p:attrName>style.visibility</p:attrName>
                                        </p:attrNameLst>
                                      </p:cBhvr>
                                      <p:to>
                                        <p:strVal val="visible"/>
                                      </p:to>
                                    </p:set>
                                    <p:anim calcmode="lin" valueType="num">
                                      <p:cBhvr additive="base">
                                        <p:cTn id="31" dur="500" fill="hold"/>
                                        <p:tgtEl>
                                          <p:spTgt spid="5222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Data Collection</a:t>
            </a:r>
            <a:endParaRPr lang="en-US" dirty="0"/>
          </a:p>
        </p:txBody>
      </p:sp>
      <p:sp>
        <p:nvSpPr>
          <p:cNvPr id="15363" name="Date Placeholder 3"/>
          <p:cNvSpPr>
            <a:spLocks noGrp="1"/>
          </p:cNvSpPr>
          <p:nvPr>
            <p:ph type="dt" sz="quarter" idx="10"/>
          </p:nvPr>
        </p:nvSpPr>
        <p:spPr>
          <a:noFill/>
        </p:spPr>
        <p:txBody>
          <a:bodyPr/>
          <a:lstStyle/>
          <a:p>
            <a:r>
              <a:rPr lang="en-US" dirty="0" smtClean="0"/>
              <a:t> </a:t>
            </a:r>
            <a:r>
              <a:rPr lang="en-US" sz="1200" dirty="0" smtClean="0"/>
              <a:t>August 13, 2009</a:t>
            </a:r>
            <a:r>
              <a:rPr lang="en-US" dirty="0" smtClean="0"/>
              <a:t> </a:t>
            </a:r>
          </a:p>
        </p:txBody>
      </p:sp>
      <p:sp>
        <p:nvSpPr>
          <p:cNvPr id="15364" name="TextBox 5"/>
          <p:cNvSpPr txBox="1">
            <a:spLocks noChangeArrowheads="1"/>
          </p:cNvSpPr>
          <p:nvPr/>
        </p:nvSpPr>
        <p:spPr bwMode="auto">
          <a:xfrm>
            <a:off x="304800" y="1600200"/>
            <a:ext cx="3352800" cy="2862263"/>
          </a:xfrm>
          <a:prstGeom prst="rect">
            <a:avLst/>
          </a:prstGeom>
          <a:noFill/>
          <a:ln w="9525">
            <a:noFill/>
            <a:miter lim="800000"/>
            <a:headEnd/>
            <a:tailEnd/>
          </a:ln>
        </p:spPr>
        <p:txBody>
          <a:bodyPr>
            <a:spAutoFit/>
          </a:bodyPr>
          <a:lstStyle/>
          <a:p>
            <a:pPr>
              <a:buFont typeface="Arial" charset="0"/>
              <a:buChar char="•"/>
            </a:pPr>
            <a:r>
              <a:rPr lang="en-US" sz="2000" dirty="0"/>
              <a:t> </a:t>
            </a:r>
            <a:r>
              <a:rPr lang="en-US" sz="2000" dirty="0" err="1"/>
              <a:t>LabVIEW</a:t>
            </a:r>
            <a:endParaRPr lang="en-US" sz="2000" dirty="0"/>
          </a:p>
          <a:p>
            <a:pPr>
              <a:buFont typeface="Arial" charset="0"/>
              <a:buChar char="•"/>
            </a:pPr>
            <a:endParaRPr lang="en-US" sz="2000" dirty="0"/>
          </a:p>
          <a:p>
            <a:pPr>
              <a:buFont typeface="Arial" charset="0"/>
              <a:buChar char="•"/>
            </a:pPr>
            <a:r>
              <a:rPr lang="en-US" sz="2000" dirty="0"/>
              <a:t> Mass Centering</a:t>
            </a:r>
          </a:p>
          <a:p>
            <a:pPr>
              <a:buFont typeface="Arial" charset="0"/>
              <a:buChar char="•"/>
            </a:pPr>
            <a:endParaRPr lang="en-US" sz="2000" dirty="0"/>
          </a:p>
          <a:p>
            <a:pPr>
              <a:buFont typeface="Arial" charset="0"/>
              <a:buChar char="•"/>
            </a:pPr>
            <a:r>
              <a:rPr lang="en-US" sz="2000" dirty="0"/>
              <a:t> LIGO frame conversion</a:t>
            </a:r>
          </a:p>
          <a:p>
            <a:pPr>
              <a:buFont typeface="Arial" charset="0"/>
              <a:buChar char="•"/>
            </a:pPr>
            <a:endParaRPr lang="en-US" sz="2000" dirty="0"/>
          </a:p>
          <a:p>
            <a:pPr>
              <a:buFont typeface="Arial" charset="0"/>
              <a:buChar char="•"/>
            </a:pPr>
            <a:r>
              <a:rPr lang="en-US" sz="2000" dirty="0"/>
              <a:t> Amplifiers (bit conversion)</a:t>
            </a:r>
          </a:p>
          <a:p>
            <a:pPr>
              <a:buFont typeface="Arial" charset="0"/>
              <a:buChar char="•"/>
            </a:pPr>
            <a:endParaRPr lang="en-US" sz="2000" dirty="0"/>
          </a:p>
          <a:p>
            <a:pPr>
              <a:buFont typeface="Arial" charset="0"/>
              <a:buChar char="•"/>
            </a:pPr>
            <a:r>
              <a:rPr lang="en-US" sz="2000" dirty="0"/>
              <a:t> Noise sources from mine</a:t>
            </a:r>
          </a:p>
        </p:txBody>
      </p:sp>
      <p:pic>
        <p:nvPicPr>
          <p:cNvPr id="15365" name="Picture 6"/>
          <p:cNvPicPr>
            <a:picLocks noChangeAspect="1" noChangeArrowheads="1"/>
          </p:cNvPicPr>
          <p:nvPr/>
        </p:nvPicPr>
        <p:blipFill>
          <a:blip r:embed="rId3"/>
          <a:srcRect/>
          <a:stretch>
            <a:fillRect/>
          </a:stretch>
        </p:blipFill>
        <p:spPr bwMode="auto">
          <a:xfrm>
            <a:off x="3810000" y="1143000"/>
            <a:ext cx="5038725" cy="4924425"/>
          </a:xfrm>
          <a:prstGeom prst="rect">
            <a:avLst/>
          </a:prstGeom>
          <a:noFill/>
          <a:ln w="9525">
            <a:noFill/>
            <a:miter lim="800000"/>
            <a:headEnd/>
            <a:tailEnd/>
          </a:ln>
        </p:spPr>
      </p:pic>
      <p:sp>
        <p:nvSpPr>
          <p:cNvPr id="7"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DAQ System—Local</a:t>
            </a:r>
            <a:endParaRPr lang="en-US" dirty="0"/>
          </a:p>
        </p:txBody>
      </p:sp>
      <p:sp>
        <p:nvSpPr>
          <p:cNvPr id="16387"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16388" name="Picture 5" descr="Instruments.jpg"/>
          <p:cNvPicPr>
            <a:picLocks noChangeAspect="1"/>
          </p:cNvPicPr>
          <p:nvPr/>
        </p:nvPicPr>
        <p:blipFill>
          <a:blip r:embed="rId3"/>
          <a:srcRect/>
          <a:stretch>
            <a:fillRect/>
          </a:stretch>
        </p:blipFill>
        <p:spPr bwMode="auto">
          <a:xfrm>
            <a:off x="609600" y="1295400"/>
            <a:ext cx="8072438" cy="4419600"/>
          </a:xfrm>
          <a:prstGeom prst="rect">
            <a:avLst/>
          </a:prstGeom>
          <a:noFill/>
          <a:ln w="9525">
            <a:noFill/>
            <a:miter lim="800000"/>
            <a:headEnd/>
            <a:tailEnd/>
          </a:ln>
        </p:spPr>
      </p:pic>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Sensor Boards</a:t>
            </a:r>
            <a:endParaRPr lang="en-US" dirty="0"/>
          </a:p>
        </p:txBody>
      </p:sp>
      <p:sp>
        <p:nvSpPr>
          <p:cNvPr id="17411"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17412" name="Picture 5"/>
          <p:cNvPicPr>
            <a:picLocks noChangeAspect="1" noChangeArrowheads="1"/>
          </p:cNvPicPr>
          <p:nvPr/>
        </p:nvPicPr>
        <p:blipFill>
          <a:blip r:embed="rId3"/>
          <a:srcRect/>
          <a:stretch>
            <a:fillRect/>
          </a:stretch>
        </p:blipFill>
        <p:spPr bwMode="auto">
          <a:xfrm>
            <a:off x="1143000" y="990600"/>
            <a:ext cx="3352800" cy="3154363"/>
          </a:xfrm>
          <a:prstGeom prst="rect">
            <a:avLst/>
          </a:prstGeom>
          <a:noFill/>
          <a:ln w="9525">
            <a:noFill/>
            <a:miter lim="800000"/>
            <a:headEnd/>
            <a:tailEnd/>
          </a:ln>
        </p:spPr>
      </p:pic>
      <p:pic>
        <p:nvPicPr>
          <p:cNvPr id="17413" name="Picture 5" descr="SensorBoard.jpg"/>
          <p:cNvPicPr>
            <a:picLocks noChangeAspect="1"/>
          </p:cNvPicPr>
          <p:nvPr/>
        </p:nvPicPr>
        <p:blipFill>
          <a:blip r:embed="rId4" cstate="print"/>
          <a:srcRect/>
          <a:stretch>
            <a:fillRect/>
          </a:stretch>
        </p:blipFill>
        <p:spPr bwMode="auto">
          <a:xfrm>
            <a:off x="5257800" y="990600"/>
            <a:ext cx="3067050" cy="3200400"/>
          </a:xfrm>
          <a:prstGeom prst="rect">
            <a:avLst/>
          </a:prstGeom>
          <a:noFill/>
          <a:ln w="9525">
            <a:noFill/>
            <a:miter lim="800000"/>
            <a:headEnd/>
            <a:tailEnd/>
          </a:ln>
        </p:spPr>
      </p:pic>
      <p:sp>
        <p:nvSpPr>
          <p:cNvPr id="17414" name="TextBox 6"/>
          <p:cNvSpPr txBox="1">
            <a:spLocks noChangeArrowheads="1"/>
          </p:cNvSpPr>
          <p:nvPr/>
        </p:nvSpPr>
        <p:spPr bwMode="auto">
          <a:xfrm>
            <a:off x="1371600" y="4572000"/>
            <a:ext cx="6705600" cy="1016000"/>
          </a:xfrm>
          <a:prstGeom prst="rect">
            <a:avLst/>
          </a:prstGeom>
          <a:noFill/>
          <a:ln w="9525">
            <a:noFill/>
            <a:miter lim="800000"/>
            <a:headEnd/>
            <a:tailEnd/>
          </a:ln>
        </p:spPr>
        <p:txBody>
          <a:bodyPr>
            <a:spAutoFit/>
          </a:bodyPr>
          <a:lstStyle/>
          <a:p>
            <a:pPr>
              <a:buFont typeface="Arial" charset="0"/>
              <a:buChar char="•"/>
            </a:pPr>
            <a:r>
              <a:rPr lang="en-US" sz="2000" dirty="0"/>
              <a:t> Components used</a:t>
            </a:r>
          </a:p>
          <a:p>
            <a:pPr>
              <a:buFont typeface="Arial" charset="0"/>
              <a:buChar char="•"/>
            </a:pPr>
            <a:endParaRPr lang="en-US" sz="2000" dirty="0"/>
          </a:p>
          <a:p>
            <a:pPr>
              <a:buFont typeface="Arial" charset="0"/>
              <a:buChar char="•"/>
            </a:pPr>
            <a:r>
              <a:rPr lang="en-US" sz="2000" dirty="0"/>
              <a:t> Components removed from old design for current design</a:t>
            </a:r>
          </a:p>
        </p:txBody>
      </p:sp>
      <p:sp>
        <p:nvSpPr>
          <p:cNvPr id="7"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DAQ System—General</a:t>
            </a:r>
            <a:endParaRPr lang="en-US" dirty="0"/>
          </a:p>
        </p:txBody>
      </p:sp>
      <p:sp>
        <p:nvSpPr>
          <p:cNvPr id="18435"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18436" name="Picture 5" descr="Network.jpg"/>
          <p:cNvPicPr>
            <a:picLocks noChangeAspect="1"/>
          </p:cNvPicPr>
          <p:nvPr/>
        </p:nvPicPr>
        <p:blipFill>
          <a:blip r:embed="rId2"/>
          <a:srcRect/>
          <a:stretch>
            <a:fillRect/>
          </a:stretch>
        </p:blipFill>
        <p:spPr bwMode="auto">
          <a:xfrm>
            <a:off x="0" y="1371600"/>
            <a:ext cx="7683500" cy="4191000"/>
          </a:xfrm>
          <a:prstGeom prst="rect">
            <a:avLst/>
          </a:prstGeom>
          <a:noFill/>
          <a:ln w="9525">
            <a:noFill/>
            <a:miter lim="800000"/>
            <a:headEnd/>
            <a:tailEnd/>
          </a:ln>
        </p:spPr>
      </p:pic>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STS-2 Seismometers</a:t>
            </a:r>
            <a:endParaRPr lang="en-US" dirty="0"/>
          </a:p>
        </p:txBody>
      </p:sp>
      <p:sp>
        <p:nvSpPr>
          <p:cNvPr id="20483"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0484" name="Picture 5"/>
          <p:cNvPicPr>
            <a:picLocks noChangeAspect="1" noChangeArrowheads="1"/>
          </p:cNvPicPr>
          <p:nvPr/>
        </p:nvPicPr>
        <p:blipFill>
          <a:blip r:embed="rId3"/>
          <a:srcRect/>
          <a:stretch>
            <a:fillRect/>
          </a:stretch>
        </p:blipFill>
        <p:spPr bwMode="auto">
          <a:xfrm>
            <a:off x="2590800" y="914400"/>
            <a:ext cx="6400800" cy="5626100"/>
          </a:xfrm>
          <a:prstGeom prst="rect">
            <a:avLst/>
          </a:prstGeom>
          <a:noFill/>
          <a:ln w="9525">
            <a:noFill/>
            <a:miter lim="800000"/>
            <a:headEnd/>
            <a:tailEnd/>
          </a:ln>
        </p:spPr>
      </p:pic>
      <p:sp>
        <p:nvSpPr>
          <p:cNvPr id="20485" name="TextBox 6"/>
          <p:cNvSpPr txBox="1">
            <a:spLocks noChangeArrowheads="1"/>
          </p:cNvSpPr>
          <p:nvPr/>
        </p:nvSpPr>
        <p:spPr bwMode="auto">
          <a:xfrm>
            <a:off x="228600" y="1371600"/>
            <a:ext cx="2590800" cy="5016500"/>
          </a:xfrm>
          <a:prstGeom prst="rect">
            <a:avLst/>
          </a:prstGeom>
          <a:noFill/>
          <a:ln w="9525">
            <a:noFill/>
            <a:miter lim="800000"/>
            <a:headEnd/>
            <a:tailEnd/>
          </a:ln>
        </p:spPr>
        <p:txBody>
          <a:bodyPr>
            <a:spAutoFit/>
          </a:bodyPr>
          <a:lstStyle/>
          <a:p>
            <a:pPr>
              <a:buFont typeface="Arial" charset="0"/>
              <a:buChar char="•"/>
            </a:pPr>
            <a:r>
              <a:rPr lang="en-US" sz="2000" dirty="0" smtClean="0"/>
              <a:t> Two </a:t>
            </a:r>
            <a:r>
              <a:rPr lang="en-US" sz="2000" dirty="0"/>
              <a:t>at 4100 ft level</a:t>
            </a:r>
          </a:p>
          <a:p>
            <a:pPr>
              <a:buFont typeface="Arial" charset="0"/>
              <a:buChar char="•"/>
            </a:pPr>
            <a:endParaRPr lang="en-US" sz="2000" dirty="0"/>
          </a:p>
          <a:p>
            <a:pPr>
              <a:buFont typeface="Arial" charset="0"/>
              <a:buChar char="•"/>
            </a:pPr>
            <a:r>
              <a:rPr lang="en-US" sz="2000" dirty="0" smtClean="0"/>
              <a:t> Coordinate systems</a:t>
            </a:r>
            <a:endParaRPr lang="en-US" sz="2000" dirty="0"/>
          </a:p>
          <a:p>
            <a:pPr>
              <a:buFont typeface="Arial" charset="0"/>
              <a:buChar char="•"/>
            </a:pPr>
            <a:endParaRPr lang="en-US" sz="2000" dirty="0"/>
          </a:p>
          <a:p>
            <a:pPr>
              <a:buFont typeface="Arial" charset="0"/>
              <a:buChar char="•"/>
            </a:pPr>
            <a:r>
              <a:rPr lang="en-US" sz="2000" dirty="0" smtClean="0"/>
              <a:t> Locking </a:t>
            </a:r>
            <a:r>
              <a:rPr lang="en-US" sz="2000" dirty="0"/>
              <a:t>ability</a:t>
            </a:r>
          </a:p>
          <a:p>
            <a:pPr>
              <a:buFont typeface="Arial" charset="0"/>
              <a:buChar char="•"/>
            </a:pPr>
            <a:endParaRPr lang="en-US" sz="2000" dirty="0"/>
          </a:p>
          <a:p>
            <a:pPr>
              <a:buFont typeface="Arial" charset="0"/>
              <a:buChar char="•"/>
            </a:pPr>
            <a:r>
              <a:rPr lang="en-US" sz="2000" dirty="0" smtClean="0"/>
              <a:t> Frequency </a:t>
            </a:r>
            <a:r>
              <a:rPr lang="en-US" sz="2000" dirty="0"/>
              <a:t>range without transfer function:</a:t>
            </a:r>
            <a:br>
              <a:rPr lang="en-US" sz="2000" dirty="0"/>
            </a:br>
            <a:r>
              <a:rPr lang="en-US" sz="2000" dirty="0" smtClean="0"/>
              <a:t>10 </a:t>
            </a:r>
            <a:r>
              <a:rPr lang="en-US" sz="2000" dirty="0" err="1" smtClean="0"/>
              <a:t>mHz</a:t>
            </a:r>
            <a:r>
              <a:rPr lang="en-US" sz="2000" dirty="0" smtClean="0"/>
              <a:t> </a:t>
            </a:r>
            <a:r>
              <a:rPr lang="en-US" sz="2000" dirty="0"/>
              <a:t>to 10 Hz</a:t>
            </a:r>
          </a:p>
          <a:p>
            <a:pPr>
              <a:buFont typeface="Arial" charset="0"/>
              <a:buChar char="•"/>
            </a:pPr>
            <a:endParaRPr lang="en-US" sz="2000" dirty="0"/>
          </a:p>
          <a:p>
            <a:pPr>
              <a:buFont typeface="Arial" charset="0"/>
              <a:buChar char="•"/>
            </a:pPr>
            <a:r>
              <a:rPr lang="en-US" sz="2000" dirty="0" smtClean="0"/>
              <a:t> Mass </a:t>
            </a:r>
            <a:r>
              <a:rPr lang="en-US" sz="2000" dirty="0"/>
              <a:t>centering: as many times as necessary to within </a:t>
            </a:r>
            <a:r>
              <a:rPr lang="en-US" sz="2000" dirty="0">
                <a:cs typeface="Arial" charset="0"/>
              </a:rPr>
              <a:t>±</a:t>
            </a:r>
            <a:r>
              <a:rPr lang="en-US" sz="2000" dirty="0" smtClean="0">
                <a:cs typeface="Arial" charset="0"/>
              </a:rPr>
              <a:t>2V (±10°C)</a:t>
            </a:r>
            <a:endParaRPr lang="en-US" sz="2000" dirty="0">
              <a:cs typeface="Arial" charset="0"/>
            </a:endParaRPr>
          </a:p>
          <a:p>
            <a:endParaRPr lang="en-US" sz="2000" dirty="0"/>
          </a:p>
        </p:txBody>
      </p:sp>
      <p:sp>
        <p:nvSpPr>
          <p:cNvPr id="6"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Trillium 240 Seismometers</a:t>
            </a:r>
            <a:endParaRPr lang="en-US" dirty="0"/>
          </a:p>
        </p:txBody>
      </p:sp>
      <p:sp>
        <p:nvSpPr>
          <p:cNvPr id="19459"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19460" name="Picture 5"/>
          <p:cNvPicPr>
            <a:picLocks noChangeAspect="1" noChangeArrowheads="1"/>
          </p:cNvPicPr>
          <p:nvPr/>
        </p:nvPicPr>
        <p:blipFill>
          <a:blip r:embed="rId2"/>
          <a:srcRect/>
          <a:stretch>
            <a:fillRect/>
          </a:stretch>
        </p:blipFill>
        <p:spPr bwMode="auto">
          <a:xfrm>
            <a:off x="228600" y="1371600"/>
            <a:ext cx="5715000" cy="3962400"/>
          </a:xfrm>
          <a:prstGeom prst="rect">
            <a:avLst/>
          </a:prstGeom>
          <a:noFill/>
          <a:ln w="9525">
            <a:noFill/>
            <a:miter lim="800000"/>
            <a:headEnd/>
            <a:tailEnd/>
          </a:ln>
        </p:spPr>
      </p:pic>
      <p:sp>
        <p:nvSpPr>
          <p:cNvPr id="19461" name="TextBox 5"/>
          <p:cNvSpPr txBox="1">
            <a:spLocks noChangeArrowheads="1"/>
          </p:cNvSpPr>
          <p:nvPr/>
        </p:nvSpPr>
        <p:spPr bwMode="auto">
          <a:xfrm>
            <a:off x="6096000" y="1295400"/>
            <a:ext cx="3048000" cy="3477875"/>
          </a:xfrm>
          <a:prstGeom prst="rect">
            <a:avLst/>
          </a:prstGeom>
          <a:noFill/>
          <a:ln w="9525">
            <a:noFill/>
            <a:miter lim="800000"/>
            <a:headEnd/>
            <a:tailEnd/>
          </a:ln>
        </p:spPr>
        <p:txBody>
          <a:bodyPr>
            <a:spAutoFit/>
          </a:bodyPr>
          <a:lstStyle/>
          <a:p>
            <a:pPr>
              <a:buFont typeface="Arial" charset="0"/>
              <a:buChar char="•"/>
            </a:pPr>
            <a:r>
              <a:rPr lang="en-US" sz="2000" dirty="0"/>
              <a:t> One 800 ft</a:t>
            </a:r>
          </a:p>
          <a:p>
            <a:pPr>
              <a:buFont typeface="Arial" charset="0"/>
              <a:buChar char="•"/>
            </a:pPr>
            <a:endParaRPr lang="en-US" sz="2000" dirty="0"/>
          </a:p>
          <a:p>
            <a:pPr>
              <a:buFont typeface="Arial" charset="0"/>
              <a:buChar char="•"/>
            </a:pPr>
            <a:r>
              <a:rPr lang="en-US" sz="2000" dirty="0"/>
              <a:t> Three 2000 ft</a:t>
            </a:r>
          </a:p>
          <a:p>
            <a:pPr>
              <a:buFont typeface="Arial" charset="0"/>
              <a:buChar char="•"/>
            </a:pPr>
            <a:endParaRPr lang="en-US" sz="2000" dirty="0"/>
          </a:p>
          <a:p>
            <a:pPr>
              <a:buFont typeface="Arial" charset="0"/>
              <a:buChar char="•"/>
            </a:pPr>
            <a:r>
              <a:rPr lang="en-US" sz="2000" dirty="0"/>
              <a:t> One 4100 ft</a:t>
            </a:r>
          </a:p>
          <a:p>
            <a:pPr>
              <a:buFont typeface="Arial" charset="0"/>
              <a:buChar char="•"/>
            </a:pPr>
            <a:endParaRPr lang="en-US" sz="2000" dirty="0"/>
          </a:p>
          <a:p>
            <a:pPr>
              <a:buFont typeface="Arial" charset="0"/>
              <a:buChar char="•"/>
            </a:pPr>
            <a:r>
              <a:rPr lang="en-US" sz="2000" dirty="0"/>
              <a:t> Center </a:t>
            </a:r>
            <a:r>
              <a:rPr lang="en-US" sz="2000" dirty="0" smtClean="0"/>
              <a:t>after installing</a:t>
            </a:r>
          </a:p>
          <a:p>
            <a:r>
              <a:rPr lang="en-US" sz="2000" dirty="0" smtClean="0"/>
              <a:t>  and </a:t>
            </a:r>
            <a:r>
              <a:rPr lang="en-US" sz="2000" dirty="0"/>
              <a:t>12 hrs </a:t>
            </a:r>
            <a:r>
              <a:rPr lang="en-US" sz="2000" dirty="0" smtClean="0"/>
              <a:t>after</a:t>
            </a:r>
            <a:endParaRPr lang="en-US" sz="2000" dirty="0">
              <a:cs typeface="Arial" charset="0"/>
            </a:endParaRPr>
          </a:p>
          <a:p>
            <a:pPr>
              <a:buFont typeface="Arial" charset="0"/>
              <a:buChar char="•"/>
            </a:pPr>
            <a:endParaRPr lang="en-US" sz="2000" dirty="0">
              <a:cs typeface="Arial" charset="0"/>
            </a:endParaRPr>
          </a:p>
          <a:p>
            <a:pPr>
              <a:buFont typeface="Arial" charset="0"/>
              <a:buChar char="•"/>
            </a:pPr>
            <a:r>
              <a:rPr lang="en-US" sz="2000" dirty="0" smtClean="0">
                <a:cs typeface="Arial" charset="0"/>
              </a:rPr>
              <a:t> Protective </a:t>
            </a:r>
            <a:r>
              <a:rPr lang="en-US" sz="2000" dirty="0">
                <a:cs typeface="Arial" charset="0"/>
              </a:rPr>
              <a:t>cover</a:t>
            </a:r>
          </a:p>
          <a:p>
            <a:pPr>
              <a:buFont typeface="Arial" charset="0"/>
              <a:buChar char="•"/>
            </a:pPr>
            <a:endParaRPr lang="en-US" sz="2000" dirty="0"/>
          </a:p>
        </p:txBody>
      </p:sp>
      <p:sp>
        <p:nvSpPr>
          <p:cNvPr id="6"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C:\Documents and Settings\pc\Desktop\seminario_homestake\NOISE advligo.JPG"/>
          <p:cNvPicPr>
            <a:picLocks noChangeAspect="1" noChangeArrowheads="1"/>
          </p:cNvPicPr>
          <p:nvPr/>
        </p:nvPicPr>
        <p:blipFill>
          <a:blip r:embed="rId3"/>
          <a:srcRect/>
          <a:stretch>
            <a:fillRect/>
          </a:stretch>
        </p:blipFill>
        <p:spPr bwMode="auto">
          <a:xfrm>
            <a:off x="1219200" y="1371600"/>
            <a:ext cx="6781800" cy="5281613"/>
          </a:xfrm>
          <a:prstGeom prst="rect">
            <a:avLst/>
          </a:prstGeom>
          <a:noFill/>
          <a:ln w="9525">
            <a:noFill/>
            <a:miter lim="800000"/>
            <a:headEnd/>
            <a:tailEnd/>
          </a:ln>
        </p:spPr>
      </p:pic>
      <p:sp>
        <p:nvSpPr>
          <p:cNvPr id="31747"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1748"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2" name="Titolo 1"/>
          <p:cNvSpPr>
            <a:spLocks noGrp="1"/>
          </p:cNvSpPr>
          <p:nvPr>
            <p:ph type="ctrTitle"/>
          </p:nvPr>
        </p:nvSpPr>
        <p:spPr>
          <a:xfrm>
            <a:off x="762000" y="838200"/>
            <a:ext cx="7772400" cy="1470025"/>
          </a:xfrm>
        </p:spPr>
        <p:txBody>
          <a:bodyPr/>
          <a:lstStyle/>
          <a:p>
            <a:pPr>
              <a:defRPr/>
            </a:pPr>
            <a:r>
              <a:rPr lang="it-IT" smtClean="0"/>
              <a:t>Why a seismic array underground ?</a:t>
            </a:r>
            <a:endParaRPr lang="it-IT"/>
          </a:p>
        </p:txBody>
      </p:sp>
      <p:sp>
        <p:nvSpPr>
          <p:cNvPr id="31750" name="Rettangolo 7"/>
          <p:cNvSpPr>
            <a:spLocks noChangeArrowheads="1"/>
          </p:cNvSpPr>
          <p:nvPr/>
        </p:nvSpPr>
        <p:spPr bwMode="auto">
          <a:xfrm>
            <a:off x="1828800" y="1600200"/>
            <a:ext cx="1905000" cy="4572000"/>
          </a:xfrm>
          <a:prstGeom prst="rect">
            <a:avLst/>
          </a:prstGeom>
          <a:solidFill>
            <a:srgbClr val="FF0000">
              <a:alpha val="18823"/>
            </a:srgbClr>
          </a:solidFill>
          <a:ln w="9525" algn="ctr">
            <a:noFill/>
            <a:round/>
            <a:headEnd/>
            <a:tailEnd/>
          </a:ln>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fade">
                                      <p:cBhvr>
                                        <p:cTn id="7" dur="1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3"/>
          <a:srcRect/>
          <a:stretch>
            <a:fillRect/>
          </a:stretch>
        </p:blipFill>
        <p:spPr bwMode="auto">
          <a:xfrm>
            <a:off x="5257800" y="2286000"/>
            <a:ext cx="3200400" cy="2714625"/>
          </a:xfrm>
          <a:prstGeom prst="rect">
            <a:avLst/>
          </a:prstGeom>
          <a:noFill/>
          <a:ln w="9525">
            <a:noFill/>
            <a:miter lim="800000"/>
            <a:headEnd/>
            <a:tailEnd/>
          </a:ln>
        </p:spPr>
      </p:pic>
      <p:sp>
        <p:nvSpPr>
          <p:cNvPr id="21507"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11" name="Title 1"/>
          <p:cNvSpPr>
            <a:spLocks noGrp="1"/>
          </p:cNvSpPr>
          <p:nvPr>
            <p:ph type="title"/>
          </p:nvPr>
        </p:nvSpPr>
        <p:spPr/>
        <p:txBody>
          <a:bodyPr/>
          <a:lstStyle/>
          <a:p>
            <a:pPr>
              <a:defRPr/>
            </a:pPr>
            <a:r>
              <a:rPr lang="en-US" dirty="0" smtClean="0"/>
              <a:t>Data Transformations</a:t>
            </a:r>
            <a:endParaRPr lang="en-US" dirty="0"/>
          </a:p>
        </p:txBody>
      </p:sp>
      <p:sp>
        <p:nvSpPr>
          <p:cNvPr id="21510" name="TextBox 6"/>
          <p:cNvSpPr txBox="1">
            <a:spLocks noChangeArrowheads="1"/>
          </p:cNvSpPr>
          <p:nvPr/>
        </p:nvSpPr>
        <p:spPr bwMode="auto">
          <a:xfrm>
            <a:off x="685800" y="2514600"/>
            <a:ext cx="3581400" cy="1938992"/>
          </a:xfrm>
          <a:prstGeom prst="rect">
            <a:avLst/>
          </a:prstGeom>
          <a:noFill/>
          <a:ln w="9525">
            <a:noFill/>
            <a:miter lim="800000"/>
            <a:headEnd/>
            <a:tailEnd/>
          </a:ln>
        </p:spPr>
        <p:txBody>
          <a:bodyPr>
            <a:spAutoFit/>
          </a:bodyPr>
          <a:lstStyle/>
          <a:p>
            <a:pPr>
              <a:buFont typeface="Arial" charset="0"/>
              <a:buChar char="•"/>
            </a:pPr>
            <a:r>
              <a:rPr lang="en-US" sz="2000" dirty="0" smtClean="0"/>
              <a:t> Raw </a:t>
            </a:r>
            <a:r>
              <a:rPr lang="en-US" sz="2000" dirty="0"/>
              <a:t>seismometer </a:t>
            </a:r>
            <a:r>
              <a:rPr lang="en-US" sz="2000" dirty="0" smtClean="0"/>
              <a:t>data:</a:t>
            </a:r>
          </a:p>
          <a:p>
            <a:r>
              <a:rPr lang="en-US" sz="2000" dirty="0" smtClean="0"/>
              <a:t>  velocity in u-v-w coordinates</a:t>
            </a:r>
            <a:endParaRPr lang="en-US" sz="2000" dirty="0"/>
          </a:p>
          <a:p>
            <a:pPr>
              <a:buFont typeface="Arial" charset="0"/>
              <a:buChar char="•"/>
            </a:pPr>
            <a:endParaRPr lang="en-US" sz="2000" dirty="0" smtClean="0"/>
          </a:p>
          <a:p>
            <a:pPr>
              <a:buFont typeface="Arial" charset="0"/>
              <a:buChar char="•"/>
            </a:pPr>
            <a:r>
              <a:rPr lang="en-US" sz="2000" dirty="0" smtClean="0"/>
              <a:t> Linear transformations</a:t>
            </a:r>
          </a:p>
          <a:p>
            <a:pPr>
              <a:buFont typeface="Arial" charset="0"/>
              <a:buChar char="•"/>
            </a:pPr>
            <a:endParaRPr lang="en-US" sz="2000" dirty="0"/>
          </a:p>
          <a:p>
            <a:pPr>
              <a:buFont typeface="Arial" charset="0"/>
              <a:buChar char="•"/>
            </a:pPr>
            <a:r>
              <a:rPr lang="en-US" sz="2000" dirty="0" smtClean="0"/>
              <a:t> Only </a:t>
            </a:r>
            <a:r>
              <a:rPr lang="en-US" sz="2000" dirty="0"/>
              <a:t>Trillium 240 and STS-2</a:t>
            </a:r>
          </a:p>
        </p:txBody>
      </p:sp>
      <p:sp>
        <p:nvSpPr>
          <p:cNvPr id="6"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err="1" smtClean="0"/>
              <a:t>Güralp</a:t>
            </a:r>
            <a:r>
              <a:rPr lang="en-US" b="1" dirty="0" smtClean="0"/>
              <a:t> Seismometer</a:t>
            </a:r>
            <a:endParaRPr lang="en-US" dirty="0"/>
          </a:p>
        </p:txBody>
      </p:sp>
      <p:sp>
        <p:nvSpPr>
          <p:cNvPr id="22531"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2532" name="Picture 5" descr="Copia di IMG_2849.JPG"/>
          <p:cNvPicPr>
            <a:picLocks noChangeAspect="1"/>
          </p:cNvPicPr>
          <p:nvPr/>
        </p:nvPicPr>
        <p:blipFill>
          <a:blip r:embed="rId2"/>
          <a:srcRect/>
          <a:stretch>
            <a:fillRect/>
          </a:stretch>
        </p:blipFill>
        <p:spPr bwMode="auto">
          <a:xfrm>
            <a:off x="1143000" y="1752600"/>
            <a:ext cx="3241675" cy="3890963"/>
          </a:xfrm>
          <a:prstGeom prst="rect">
            <a:avLst/>
          </a:prstGeom>
          <a:noFill/>
          <a:ln w="9525">
            <a:noFill/>
            <a:miter lim="800000"/>
            <a:headEnd/>
            <a:tailEnd/>
          </a:ln>
        </p:spPr>
      </p:pic>
      <p:sp>
        <p:nvSpPr>
          <p:cNvPr id="22533" name="TextBox 7"/>
          <p:cNvSpPr txBox="1">
            <a:spLocks noChangeArrowheads="1"/>
          </p:cNvSpPr>
          <p:nvPr/>
        </p:nvSpPr>
        <p:spPr bwMode="auto">
          <a:xfrm>
            <a:off x="5410200" y="1752600"/>
            <a:ext cx="3276600" cy="1938992"/>
          </a:xfrm>
          <a:prstGeom prst="rect">
            <a:avLst/>
          </a:prstGeom>
          <a:noFill/>
          <a:ln w="9525">
            <a:noFill/>
            <a:miter lim="800000"/>
            <a:headEnd/>
            <a:tailEnd/>
          </a:ln>
        </p:spPr>
        <p:txBody>
          <a:bodyPr>
            <a:spAutoFit/>
          </a:bodyPr>
          <a:lstStyle/>
          <a:p>
            <a:pPr>
              <a:buFont typeface="Arial" pitchFamily="34" charset="0"/>
              <a:buChar char="•"/>
            </a:pPr>
            <a:r>
              <a:rPr lang="en-US" sz="2000" dirty="0" smtClean="0"/>
              <a:t> Decoupled </a:t>
            </a:r>
            <a:r>
              <a:rPr lang="en-US" sz="2000" dirty="0"/>
              <a:t>sensors</a:t>
            </a:r>
          </a:p>
          <a:p>
            <a:pPr>
              <a:buFont typeface="Arial" charset="0"/>
              <a:buChar char="•"/>
            </a:pPr>
            <a:endParaRPr lang="en-US" sz="2000" dirty="0"/>
          </a:p>
          <a:p>
            <a:pPr>
              <a:buFont typeface="Arial" charset="0"/>
              <a:buChar char="•"/>
            </a:pPr>
            <a:r>
              <a:rPr lang="en-US" sz="2000" dirty="0" smtClean="0"/>
              <a:t> Less </a:t>
            </a:r>
            <a:r>
              <a:rPr lang="en-US" sz="2000" dirty="0"/>
              <a:t>sensitive but also less expensive</a:t>
            </a:r>
          </a:p>
          <a:p>
            <a:pPr>
              <a:buFont typeface="Arial" charset="0"/>
              <a:buChar char="•"/>
            </a:pPr>
            <a:endParaRPr lang="en-US" sz="2000" dirty="0"/>
          </a:p>
          <a:p>
            <a:pPr>
              <a:buFont typeface="Arial" charset="0"/>
              <a:buChar char="•"/>
            </a:pPr>
            <a:r>
              <a:rPr lang="en-US" sz="2000" dirty="0" smtClean="0"/>
              <a:t>  One 300 ft</a:t>
            </a:r>
          </a:p>
        </p:txBody>
      </p:sp>
      <p:sp>
        <p:nvSpPr>
          <p:cNvPr id="6"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3555" name="Picture 11" descr="average_lho_and_homestake.jpg"/>
          <p:cNvPicPr>
            <a:picLocks noChangeAspect="1"/>
          </p:cNvPicPr>
          <p:nvPr/>
        </p:nvPicPr>
        <p:blipFill>
          <a:blip r:embed="rId2"/>
          <a:srcRect/>
          <a:stretch>
            <a:fillRect/>
          </a:stretch>
        </p:blipFill>
        <p:spPr bwMode="auto">
          <a:xfrm>
            <a:off x="0" y="990600"/>
            <a:ext cx="9144000" cy="4929188"/>
          </a:xfrm>
          <a:prstGeom prst="rect">
            <a:avLst/>
          </a:prstGeom>
          <a:noFill/>
          <a:ln w="9525">
            <a:noFill/>
            <a:miter lim="800000"/>
            <a:headEnd/>
            <a:tailEnd/>
          </a:ln>
        </p:spPr>
      </p:pic>
      <p:sp>
        <p:nvSpPr>
          <p:cNvPr id="14" name="Title 1"/>
          <p:cNvSpPr>
            <a:spLocks noGrp="1"/>
          </p:cNvSpPr>
          <p:nvPr>
            <p:ph type="title"/>
          </p:nvPr>
        </p:nvSpPr>
        <p:spPr/>
        <p:txBody>
          <a:bodyPr/>
          <a:lstStyle/>
          <a:p>
            <a:pPr>
              <a:defRPr/>
            </a:pPr>
            <a:r>
              <a:rPr lang="en-US" dirty="0" err="1" smtClean="0"/>
              <a:t>Homestake</a:t>
            </a:r>
            <a:r>
              <a:rPr lang="en-US" dirty="0" smtClean="0"/>
              <a:t> LHO ASD Comparison</a:t>
            </a:r>
            <a:endParaRPr lang="en-US" dirty="0"/>
          </a:p>
        </p:txBody>
      </p:sp>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8" name="Title 1"/>
          <p:cNvSpPr>
            <a:spLocks noGrp="1"/>
          </p:cNvSpPr>
          <p:nvPr>
            <p:ph type="title"/>
          </p:nvPr>
        </p:nvSpPr>
        <p:spPr/>
        <p:txBody>
          <a:bodyPr/>
          <a:lstStyle/>
          <a:p>
            <a:pPr>
              <a:defRPr/>
            </a:pPr>
            <a:r>
              <a:rPr lang="en-US" dirty="0" err="1" smtClean="0"/>
              <a:t>Homestake</a:t>
            </a:r>
            <a:r>
              <a:rPr lang="en-US" dirty="0" smtClean="0"/>
              <a:t> LHO ASD Comparison</a:t>
            </a:r>
            <a:endParaRPr lang="en-US" dirty="0"/>
          </a:p>
        </p:txBody>
      </p:sp>
      <p:pic>
        <p:nvPicPr>
          <p:cNvPr id="24580" name="Picture 4" descr="Comparison_Will_Use.jpg"/>
          <p:cNvPicPr>
            <a:picLocks noChangeAspect="1"/>
          </p:cNvPicPr>
          <p:nvPr/>
        </p:nvPicPr>
        <p:blipFill>
          <a:blip r:embed="rId2"/>
          <a:srcRect/>
          <a:stretch>
            <a:fillRect/>
          </a:stretch>
        </p:blipFill>
        <p:spPr bwMode="auto">
          <a:xfrm>
            <a:off x="0" y="963613"/>
            <a:ext cx="9144000" cy="4930775"/>
          </a:xfrm>
          <a:prstGeom prst="rect">
            <a:avLst/>
          </a:prstGeom>
          <a:noFill/>
          <a:ln w="9525">
            <a:noFill/>
            <a:miter lim="800000"/>
            <a:headEnd/>
            <a:tailEnd/>
          </a:ln>
        </p:spPr>
      </p:pic>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Peterson Noise</a:t>
            </a:r>
            <a:endParaRPr lang="en-US" dirty="0"/>
          </a:p>
        </p:txBody>
      </p:sp>
      <p:sp>
        <p:nvSpPr>
          <p:cNvPr id="4" name="Date Placeholder 3"/>
          <p:cNvSpPr>
            <a:spLocks noGrp="1"/>
          </p:cNvSpPr>
          <p:nvPr>
            <p:ph type="dt" sz="half" idx="10"/>
          </p:nvPr>
        </p:nvSpPr>
        <p:spPr/>
        <p:txBody>
          <a:bodyPr/>
          <a:lstStyle/>
          <a:p>
            <a:pPr>
              <a:defRPr/>
            </a:pPr>
            <a:r>
              <a:rPr lang="en-US" dirty="0" smtClean="0"/>
              <a:t> </a:t>
            </a:r>
            <a:r>
              <a:rPr lang="en-US" sz="1200" dirty="0" smtClean="0"/>
              <a:t>August 13, 2009</a:t>
            </a:r>
            <a:r>
              <a:rPr lang="en-US" dirty="0" smtClean="0"/>
              <a:t> </a:t>
            </a:r>
            <a:endParaRPr lang="en-US" dirty="0"/>
          </a:p>
        </p:txBody>
      </p:sp>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pic>
        <p:nvPicPr>
          <p:cNvPr id="100354" name="Picture 2"/>
          <p:cNvPicPr>
            <a:picLocks noChangeAspect="1" noChangeArrowheads="1"/>
          </p:cNvPicPr>
          <p:nvPr/>
        </p:nvPicPr>
        <p:blipFill>
          <a:blip r:embed="rId3"/>
          <a:srcRect/>
          <a:stretch>
            <a:fillRect/>
          </a:stretch>
        </p:blipFill>
        <p:spPr bwMode="auto">
          <a:xfrm>
            <a:off x="762000" y="1066800"/>
            <a:ext cx="8153400" cy="494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Homestake</a:t>
            </a:r>
            <a:r>
              <a:rPr lang="en-US" dirty="0" smtClean="0"/>
              <a:t> ASDs Over One Day</a:t>
            </a:r>
            <a:endParaRPr lang="en-US" dirty="0"/>
          </a:p>
        </p:txBody>
      </p:sp>
      <p:sp>
        <p:nvSpPr>
          <p:cNvPr id="25603"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5604" name="Picture 2"/>
          <p:cNvPicPr>
            <a:picLocks noChangeAspect="1" noChangeArrowheads="1"/>
          </p:cNvPicPr>
          <p:nvPr/>
        </p:nvPicPr>
        <p:blipFill>
          <a:blip r:embed="rId2"/>
          <a:srcRect/>
          <a:stretch>
            <a:fillRect/>
          </a:stretch>
        </p:blipFill>
        <p:spPr bwMode="auto">
          <a:xfrm>
            <a:off x="1143000" y="685800"/>
            <a:ext cx="7086600" cy="5662613"/>
          </a:xfrm>
          <a:prstGeom prst="rect">
            <a:avLst/>
          </a:prstGeom>
          <a:noFill/>
          <a:ln w="9525">
            <a:noFill/>
            <a:miter lim="800000"/>
            <a:headEnd/>
            <a:tailEnd/>
          </a:ln>
        </p:spPr>
      </p:pic>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6627" name="Picture 5"/>
          <p:cNvPicPr>
            <a:picLocks noChangeAspect="1" noChangeArrowheads="1"/>
          </p:cNvPicPr>
          <p:nvPr/>
        </p:nvPicPr>
        <p:blipFill>
          <a:blip r:embed="rId2"/>
          <a:srcRect/>
          <a:stretch>
            <a:fillRect/>
          </a:stretch>
        </p:blipFill>
        <p:spPr bwMode="auto">
          <a:xfrm>
            <a:off x="762000" y="838200"/>
            <a:ext cx="7802563" cy="5486400"/>
          </a:xfrm>
          <a:prstGeom prst="rect">
            <a:avLst/>
          </a:prstGeom>
          <a:noFill/>
          <a:ln w="9525">
            <a:noFill/>
            <a:miter lim="800000"/>
            <a:headEnd/>
            <a:tailEnd/>
          </a:ln>
        </p:spPr>
      </p:pic>
      <p:sp>
        <p:nvSpPr>
          <p:cNvPr id="6" name="Title 1"/>
          <p:cNvSpPr>
            <a:spLocks noGrp="1"/>
          </p:cNvSpPr>
          <p:nvPr>
            <p:ph type="title"/>
          </p:nvPr>
        </p:nvSpPr>
        <p:spPr/>
        <p:txBody>
          <a:bodyPr/>
          <a:lstStyle/>
          <a:p>
            <a:pPr>
              <a:defRPr/>
            </a:pPr>
            <a:r>
              <a:rPr lang="en-US" dirty="0" smtClean="0"/>
              <a:t>Timing Issues and Replacement</a:t>
            </a:r>
            <a:endParaRPr lang="en-US" dirty="0"/>
          </a:p>
        </p:txBody>
      </p:sp>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7651" name="Picture 6"/>
          <p:cNvPicPr>
            <a:picLocks noChangeAspect="1" noChangeArrowheads="1"/>
          </p:cNvPicPr>
          <p:nvPr/>
        </p:nvPicPr>
        <p:blipFill>
          <a:blip r:embed="rId2"/>
          <a:srcRect t="10406"/>
          <a:stretch>
            <a:fillRect/>
          </a:stretch>
        </p:blipFill>
        <p:spPr bwMode="auto">
          <a:xfrm>
            <a:off x="1066800" y="1066800"/>
            <a:ext cx="7242175" cy="5257800"/>
          </a:xfrm>
          <a:prstGeom prst="rect">
            <a:avLst/>
          </a:prstGeom>
          <a:noFill/>
          <a:ln w="9525">
            <a:noFill/>
            <a:miter lim="800000"/>
            <a:headEnd/>
            <a:tailEnd/>
          </a:ln>
        </p:spPr>
      </p:pic>
      <p:sp>
        <p:nvSpPr>
          <p:cNvPr id="8" name="Title 1"/>
          <p:cNvSpPr>
            <a:spLocks noGrp="1"/>
          </p:cNvSpPr>
          <p:nvPr>
            <p:ph type="title"/>
          </p:nvPr>
        </p:nvSpPr>
        <p:spPr/>
        <p:txBody>
          <a:bodyPr/>
          <a:lstStyle/>
          <a:p>
            <a:pPr>
              <a:defRPr/>
            </a:pPr>
            <a:r>
              <a:rPr lang="en-US" dirty="0" smtClean="0"/>
              <a:t>Finding the Necessary Time Shift</a:t>
            </a:r>
            <a:endParaRPr lang="en-US" dirty="0"/>
          </a:p>
        </p:txBody>
      </p:sp>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Spectral Coherence of 2000 ft</a:t>
            </a:r>
            <a:br>
              <a:rPr lang="en-US" dirty="0" smtClean="0"/>
            </a:br>
            <a:r>
              <a:rPr lang="en-US" dirty="0" smtClean="0"/>
              <a:t>Stations A and B</a:t>
            </a:r>
            <a:endParaRPr lang="en-US" dirty="0"/>
          </a:p>
        </p:txBody>
      </p:sp>
      <p:sp>
        <p:nvSpPr>
          <p:cNvPr id="28675"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pic>
        <p:nvPicPr>
          <p:cNvPr id="28676" name="Picture 6"/>
          <p:cNvPicPr>
            <a:picLocks noChangeAspect="1" noChangeArrowheads="1"/>
          </p:cNvPicPr>
          <p:nvPr/>
        </p:nvPicPr>
        <p:blipFill>
          <a:blip r:embed="rId3"/>
          <a:srcRect l="1747" t="5424" b="1018"/>
          <a:stretch>
            <a:fillRect/>
          </a:stretch>
        </p:blipFill>
        <p:spPr bwMode="auto">
          <a:xfrm>
            <a:off x="381000" y="1066800"/>
            <a:ext cx="8572500" cy="5257800"/>
          </a:xfrm>
          <a:prstGeom prst="rect">
            <a:avLst/>
          </a:prstGeom>
          <a:noFill/>
          <a:ln w="9525">
            <a:noFill/>
            <a:miter lim="800000"/>
            <a:headEnd/>
            <a:tailEnd/>
          </a:ln>
        </p:spPr>
      </p:pic>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Concluding Remarks</a:t>
            </a:r>
            <a:endParaRPr lang="en-US" dirty="0"/>
          </a:p>
        </p:txBody>
      </p:sp>
      <p:sp>
        <p:nvSpPr>
          <p:cNvPr id="29699" name="Date Placeholder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4" name="TextBox 3"/>
          <p:cNvSpPr txBox="1"/>
          <p:nvPr/>
        </p:nvSpPr>
        <p:spPr>
          <a:xfrm>
            <a:off x="1524000" y="1371600"/>
            <a:ext cx="6858000" cy="3477875"/>
          </a:xfrm>
          <a:prstGeom prst="rect">
            <a:avLst/>
          </a:prstGeom>
          <a:noFill/>
        </p:spPr>
        <p:txBody>
          <a:bodyPr wrap="square" rtlCol="0">
            <a:spAutoFit/>
          </a:bodyPr>
          <a:lstStyle/>
          <a:p>
            <a:pPr>
              <a:buFont typeface="Arial" pitchFamily="34" charset="0"/>
              <a:buChar char="•"/>
            </a:pPr>
            <a:r>
              <a:rPr lang="en-US" sz="2000" dirty="0" smtClean="0"/>
              <a:t> The LIGO timing system will take care of our timing problems and allow for more accurate correlation measurements between the 2000 ft stations.</a:t>
            </a:r>
          </a:p>
          <a:p>
            <a:pPr>
              <a:buFont typeface="Arial" pitchFamily="34" charset="0"/>
              <a:buChar char="•"/>
            </a:pPr>
            <a:endParaRPr lang="en-US" sz="2000" dirty="0"/>
          </a:p>
          <a:p>
            <a:pPr>
              <a:buFont typeface="Arial" pitchFamily="34" charset="0"/>
              <a:buChar char="•"/>
            </a:pPr>
            <a:r>
              <a:rPr lang="en-US" sz="2000" dirty="0" smtClean="0"/>
              <a:t> Knowing the calibrated time for the data will allow for a determination of the feasibility of modeling seismic activity.</a:t>
            </a:r>
          </a:p>
          <a:p>
            <a:pPr>
              <a:buFont typeface="Arial" pitchFamily="34" charset="0"/>
              <a:buChar char="•"/>
            </a:pPr>
            <a:endParaRPr lang="en-US" sz="2000" dirty="0" smtClean="0"/>
          </a:p>
          <a:p>
            <a:pPr>
              <a:buFont typeface="Arial" pitchFamily="34" charset="0"/>
              <a:buChar char="•"/>
            </a:pPr>
            <a:r>
              <a:rPr lang="en-US" sz="2000" dirty="0" smtClean="0"/>
              <a:t> The seismic signals at LHO during noisy and quiet times can differ at some frequencies by as much as three orders of magnitude. Such extreme differences do not exist at the </a:t>
            </a:r>
            <a:r>
              <a:rPr lang="en-US" sz="2000" dirty="0" err="1" smtClean="0"/>
              <a:t>Homestake</a:t>
            </a:r>
            <a:r>
              <a:rPr lang="en-US" sz="2000" dirty="0" smtClean="0"/>
              <a:t> </a:t>
            </a:r>
            <a:r>
              <a:rPr lang="en-US" sz="2000" smtClean="0"/>
              <a:t>site.</a:t>
            </a:r>
            <a:endParaRPr lang="en-US" sz="2000" dirty="0" smtClean="0"/>
          </a:p>
        </p:txBody>
      </p:sp>
      <p:sp>
        <p:nvSpPr>
          <p:cNvPr id="5"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Why a seismic array underground ?</a:t>
            </a:r>
            <a:endParaRPr lang="it-IT"/>
          </a:p>
        </p:txBody>
      </p:sp>
      <p:sp>
        <p:nvSpPr>
          <p:cNvPr id="32771" name="Sottotitolo 2"/>
          <p:cNvSpPr>
            <a:spLocks noGrp="1"/>
          </p:cNvSpPr>
          <p:nvPr>
            <p:ph type="subTitle" idx="1"/>
          </p:nvPr>
        </p:nvSpPr>
        <p:spPr>
          <a:xfrm>
            <a:off x="0" y="1447800"/>
            <a:ext cx="9144000" cy="5410200"/>
          </a:xfrm>
        </p:spPr>
        <p:txBody>
          <a:bodyPr/>
          <a:lstStyle/>
          <a:p>
            <a:endParaRPr lang="it-IT" sz="1800" smtClean="0"/>
          </a:p>
          <a:p>
            <a:r>
              <a:rPr lang="it-IT" sz="1800" smtClean="0"/>
              <a:t>Newtonian Noise is due to seismic and atmospheric density fluctuations </a:t>
            </a:r>
          </a:p>
          <a:p>
            <a:r>
              <a:rPr lang="it-IT" sz="1800" smtClean="0"/>
              <a:t>Fluctuating gravity fields couple to the test masses themselves: </a:t>
            </a:r>
          </a:p>
          <a:p>
            <a:r>
              <a:rPr lang="it-IT" sz="1800" smtClean="0"/>
              <a:t>no filter can act against it !</a:t>
            </a:r>
          </a:p>
          <a:p>
            <a:endParaRPr lang="it-IT" sz="1800" smtClean="0"/>
          </a:p>
          <a:p>
            <a:endParaRPr lang="it-IT" sz="1800" smtClean="0"/>
          </a:p>
          <a:p>
            <a:endParaRPr lang="it-IT" sz="1800" smtClean="0"/>
          </a:p>
          <a:p>
            <a:r>
              <a:rPr lang="it-IT" sz="1800" smtClean="0"/>
              <a:t>Underground in a seismic quiet site: </a:t>
            </a:r>
          </a:p>
          <a:p>
            <a:endParaRPr lang="it-IT" sz="1800" smtClean="0"/>
          </a:p>
          <a:p>
            <a:r>
              <a:rPr lang="it-IT" sz="1800" smtClean="0"/>
              <a:t>- lower density fluctuations</a:t>
            </a:r>
          </a:p>
          <a:p>
            <a:r>
              <a:rPr lang="it-IT" sz="1800" smtClean="0"/>
              <a:t>- higher correlation </a:t>
            </a:r>
          </a:p>
          <a:p>
            <a:r>
              <a:rPr lang="it-IT" sz="1800" smtClean="0"/>
              <a:t>- lower seismic noise</a:t>
            </a:r>
          </a:p>
          <a:p>
            <a:r>
              <a:rPr lang="it-IT" sz="1800" smtClean="0"/>
              <a:t>- no surface modes</a:t>
            </a:r>
          </a:p>
        </p:txBody>
      </p:sp>
      <p:sp>
        <p:nvSpPr>
          <p:cNvPr id="32772"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2773"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771">
                                            <p:txEl>
                                              <p:pRg st="7" end="7"/>
                                            </p:txEl>
                                          </p:spTgt>
                                        </p:tgtEl>
                                        <p:attrNameLst>
                                          <p:attrName>style.visibility</p:attrName>
                                        </p:attrNameLst>
                                      </p:cBhvr>
                                      <p:to>
                                        <p:strVal val="visible"/>
                                      </p:to>
                                    </p:set>
                                    <p:anim calcmode="lin" valueType="num">
                                      <p:cBhvr additive="base">
                                        <p:cTn id="7"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anim calcmode="lin" valueType="num">
                                      <p:cBhvr additive="base">
                                        <p:cTn id="13" dur="500" fill="hold"/>
                                        <p:tgtEl>
                                          <p:spTgt spid="32771">
                                            <p:txEl>
                                              <p:pRg st="9" end="9"/>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2771">
                                            <p:txEl>
                                              <p:pRg st="10" end="10"/>
                                            </p:txEl>
                                          </p:spTgt>
                                        </p:tgtEl>
                                        <p:attrNameLst>
                                          <p:attrName>style.visibility</p:attrName>
                                        </p:attrNameLst>
                                      </p:cBhvr>
                                      <p:to>
                                        <p:strVal val="visible"/>
                                      </p:to>
                                    </p:set>
                                    <p:anim calcmode="lin" valueType="num">
                                      <p:cBhvr additive="base">
                                        <p:cTn id="19" dur="500" fill="hold"/>
                                        <p:tgtEl>
                                          <p:spTgt spid="32771">
                                            <p:txEl>
                                              <p:pRg st="10" end="1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2771">
                                            <p:txEl>
                                              <p:pRg st="11" end="11"/>
                                            </p:txEl>
                                          </p:spTgt>
                                        </p:tgtEl>
                                        <p:attrNameLst>
                                          <p:attrName>style.visibility</p:attrName>
                                        </p:attrNameLst>
                                      </p:cBhvr>
                                      <p:to>
                                        <p:strVal val="visible"/>
                                      </p:to>
                                    </p:set>
                                    <p:anim calcmode="lin" valueType="num">
                                      <p:cBhvr additive="base">
                                        <p:cTn id="25" dur="500" fill="hold"/>
                                        <p:tgtEl>
                                          <p:spTgt spid="32771">
                                            <p:txEl>
                                              <p:pRg st="11" end="1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2771">
                                            <p:txEl>
                                              <p:pRg st="12" end="12"/>
                                            </p:txEl>
                                          </p:spTgt>
                                        </p:tgtEl>
                                        <p:attrNameLst>
                                          <p:attrName>style.visibility</p:attrName>
                                        </p:attrNameLst>
                                      </p:cBhvr>
                                      <p:to>
                                        <p:strVal val="visible"/>
                                      </p:to>
                                    </p:set>
                                    <p:anim calcmode="lin" valueType="num">
                                      <p:cBhvr additive="base">
                                        <p:cTn id="31" dur="500" fill="hold"/>
                                        <p:tgtEl>
                                          <p:spTgt spid="32771">
                                            <p:txEl>
                                              <p:pRg st="12" end="1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Comments or Questions</a:t>
            </a:r>
            <a:endParaRPr lang="en-US" dirty="0"/>
          </a:p>
        </p:txBody>
      </p:sp>
      <p:sp>
        <p:nvSpPr>
          <p:cNvPr id="30723" name="Date Placeholder 3"/>
          <p:cNvSpPr>
            <a:spLocks noGrp="1"/>
          </p:cNvSpPr>
          <p:nvPr>
            <p:ph type="dt" sz="quarter" idx="10"/>
          </p:nvPr>
        </p:nvSpPr>
        <p:spPr>
          <a:noFill/>
        </p:spPr>
        <p:txBody>
          <a:bodyPr/>
          <a:lstStyle/>
          <a:p>
            <a:r>
              <a:rPr lang="en-US" smtClean="0"/>
              <a:t> </a:t>
            </a:r>
            <a:r>
              <a:rPr lang="en-US" sz="1200" smtClean="0"/>
              <a:t>August 13, 2009</a:t>
            </a:r>
            <a:endParaRPr lang="en-US" smtClean="0"/>
          </a:p>
        </p:txBody>
      </p:sp>
      <p:sp>
        <p:nvSpPr>
          <p:cNvPr id="4" name="Segnaposto piè di pagina 4"/>
          <p:cNvSpPr>
            <a:spLocks noGrp="1"/>
          </p:cNvSpPr>
          <p:nvPr>
            <p:ph type="ftr" sz="quarter" idx="11"/>
          </p:nvPr>
        </p:nvSpPr>
        <p:spPr>
          <a:xfrm>
            <a:off x="2133600" y="6324600"/>
            <a:ext cx="5486400" cy="474663"/>
          </a:xfrm>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dirty="0" smtClean="0"/>
              <a:t>Working conditions and safety procedures</a:t>
            </a:r>
            <a:endParaRPr lang="it-IT" dirty="0"/>
          </a:p>
        </p:txBody>
      </p:sp>
      <p:sp>
        <p:nvSpPr>
          <p:cNvPr id="52227" name="Segnaposto data 3"/>
          <p:cNvSpPr>
            <a:spLocks noGrp="1"/>
          </p:cNvSpPr>
          <p:nvPr>
            <p:ph type="dt" sz="quarter" idx="10"/>
          </p:nvPr>
        </p:nvSpPr>
        <p:spPr>
          <a:noFill/>
        </p:spPr>
        <p:txBody>
          <a:bodyPr/>
          <a:lstStyle/>
          <a:p>
            <a:r>
              <a:rPr lang="en-US" dirty="0" smtClean="0"/>
              <a:t> </a:t>
            </a:r>
            <a:r>
              <a:rPr lang="en-US" sz="1200" dirty="0" smtClean="0"/>
              <a:t>August 13, 2009</a:t>
            </a:r>
            <a:r>
              <a:rPr lang="en-US" dirty="0" smtClean="0"/>
              <a:t> </a:t>
            </a:r>
          </a:p>
        </p:txBody>
      </p:sp>
      <p:sp>
        <p:nvSpPr>
          <p:cNvPr id="52228"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52229" name="Picture 2" descr="C:\Documents and Settings\pc\Desktop\seminario_hanford\P1000914.JPG"/>
          <p:cNvPicPr>
            <a:picLocks noChangeAspect="1" noChangeArrowheads="1"/>
          </p:cNvPicPr>
          <p:nvPr/>
        </p:nvPicPr>
        <p:blipFill>
          <a:blip r:embed="rId3"/>
          <a:srcRect/>
          <a:stretch>
            <a:fillRect/>
          </a:stretch>
        </p:blipFill>
        <p:spPr bwMode="auto">
          <a:xfrm>
            <a:off x="7467600" y="2057400"/>
            <a:ext cx="1447800" cy="1931988"/>
          </a:xfrm>
          <a:prstGeom prst="rect">
            <a:avLst/>
          </a:prstGeom>
          <a:noFill/>
          <a:ln w="9525">
            <a:noFill/>
            <a:miter lim="800000"/>
            <a:headEnd/>
            <a:tailEnd/>
          </a:ln>
        </p:spPr>
      </p:pic>
      <p:pic>
        <p:nvPicPr>
          <p:cNvPr id="52230" name="Picture 3" descr="C:\Documents and Settings\pc\Desktop\seminario_hanford\IMG_2704.JPG"/>
          <p:cNvPicPr>
            <a:picLocks noChangeAspect="1" noChangeArrowheads="1"/>
          </p:cNvPicPr>
          <p:nvPr/>
        </p:nvPicPr>
        <p:blipFill>
          <a:blip r:embed="rId4"/>
          <a:srcRect/>
          <a:stretch>
            <a:fillRect/>
          </a:stretch>
        </p:blipFill>
        <p:spPr bwMode="auto">
          <a:xfrm>
            <a:off x="4876800" y="2057400"/>
            <a:ext cx="2540000" cy="1905000"/>
          </a:xfrm>
          <a:prstGeom prst="rect">
            <a:avLst/>
          </a:prstGeom>
          <a:noFill/>
          <a:ln w="9525">
            <a:noFill/>
            <a:miter lim="800000"/>
            <a:headEnd/>
            <a:tailEnd/>
          </a:ln>
        </p:spPr>
      </p:pic>
      <p:pic>
        <p:nvPicPr>
          <p:cNvPr id="52231" name="Picture 4" descr="C:\Documents and Settings\pc\Desktop\seminario_hanford\P1000892.JPG"/>
          <p:cNvPicPr>
            <a:picLocks noChangeAspect="1" noChangeArrowheads="1"/>
          </p:cNvPicPr>
          <p:nvPr/>
        </p:nvPicPr>
        <p:blipFill>
          <a:blip r:embed="rId5"/>
          <a:srcRect/>
          <a:stretch>
            <a:fillRect/>
          </a:stretch>
        </p:blipFill>
        <p:spPr bwMode="auto">
          <a:xfrm>
            <a:off x="7467600" y="4038600"/>
            <a:ext cx="1447800" cy="1931988"/>
          </a:xfrm>
          <a:prstGeom prst="rect">
            <a:avLst/>
          </a:prstGeom>
          <a:noFill/>
          <a:ln w="9525">
            <a:noFill/>
            <a:miter lim="800000"/>
            <a:headEnd/>
            <a:tailEnd/>
          </a:ln>
        </p:spPr>
      </p:pic>
      <p:sp>
        <p:nvSpPr>
          <p:cNvPr id="37896" name="Rettangolo 8"/>
          <p:cNvSpPr>
            <a:spLocks noChangeArrowheads="1"/>
          </p:cNvSpPr>
          <p:nvPr/>
        </p:nvSpPr>
        <p:spPr bwMode="auto">
          <a:xfrm>
            <a:off x="152400" y="2362200"/>
            <a:ext cx="4724400" cy="3292475"/>
          </a:xfrm>
          <a:prstGeom prst="rect">
            <a:avLst/>
          </a:prstGeom>
          <a:noFill/>
          <a:ln w="9525">
            <a:noFill/>
            <a:miter lim="800000"/>
            <a:headEnd/>
            <a:tailEnd/>
          </a:ln>
        </p:spPr>
        <p:txBody>
          <a:bodyPr>
            <a:spAutoFit/>
          </a:bodyPr>
          <a:lstStyle/>
          <a:p>
            <a:pPr>
              <a:buFontTx/>
              <a:buChar char="-"/>
            </a:pPr>
            <a:r>
              <a:rPr lang="it-IT" sz="1600" dirty="0"/>
              <a:t>Safety training</a:t>
            </a:r>
          </a:p>
          <a:p>
            <a:endParaRPr lang="it-IT" sz="1600" dirty="0"/>
          </a:p>
          <a:p>
            <a:pPr>
              <a:buFontTx/>
              <a:buChar char="-"/>
            </a:pPr>
            <a:r>
              <a:rPr lang="it-IT" sz="1600" dirty="0"/>
              <a:t>Site must be secured before scientific activities</a:t>
            </a:r>
          </a:p>
          <a:p>
            <a:endParaRPr lang="it-IT" sz="1600" dirty="0"/>
          </a:p>
          <a:p>
            <a:pPr>
              <a:buFontTx/>
              <a:buChar char="-"/>
            </a:pPr>
            <a:r>
              <a:rPr lang="it-IT" sz="1600" dirty="0"/>
              <a:t>Experienced miner accompaining</a:t>
            </a:r>
          </a:p>
          <a:p>
            <a:endParaRPr lang="it-IT" sz="1600" dirty="0"/>
          </a:p>
          <a:p>
            <a:pPr>
              <a:buFontTx/>
              <a:buChar char="-"/>
            </a:pPr>
            <a:r>
              <a:rPr lang="it-IT" sz="1600" dirty="0"/>
              <a:t>Daily work: 7am to 12.30pm or 4.30pm</a:t>
            </a:r>
          </a:p>
          <a:p>
            <a:endParaRPr lang="it-IT" sz="1600" dirty="0"/>
          </a:p>
          <a:p>
            <a:pPr>
              <a:buFontTx/>
              <a:buChar char="-"/>
            </a:pPr>
            <a:r>
              <a:rPr lang="it-IT" sz="1600" dirty="0"/>
              <a:t>Daily action plan</a:t>
            </a:r>
          </a:p>
          <a:p>
            <a:endParaRPr lang="it-IT" sz="1600" dirty="0"/>
          </a:p>
          <a:p>
            <a:r>
              <a:rPr lang="it-IT" sz="1600" dirty="0"/>
              <a:t>- Tag-in system</a:t>
            </a:r>
          </a:p>
          <a:p>
            <a:endParaRPr lang="it-IT" sz="1600" dirty="0"/>
          </a:p>
          <a:p>
            <a:r>
              <a:rPr lang="it-IT" sz="1600" dirty="0"/>
              <a:t>- Be on time at the cage</a:t>
            </a:r>
          </a:p>
        </p:txBody>
      </p:sp>
      <p:pic>
        <p:nvPicPr>
          <p:cNvPr id="52233" name="Picture 9"/>
          <p:cNvPicPr>
            <a:picLocks noChangeAspect="1" noChangeArrowheads="1"/>
          </p:cNvPicPr>
          <p:nvPr/>
        </p:nvPicPr>
        <p:blipFill>
          <a:blip r:embed="rId6"/>
          <a:srcRect/>
          <a:stretch>
            <a:fillRect/>
          </a:stretch>
        </p:blipFill>
        <p:spPr bwMode="auto">
          <a:xfrm>
            <a:off x="4876800" y="4038600"/>
            <a:ext cx="2601913"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896">
                                            <p:txEl>
                                              <p:pRg st="0" end="0"/>
                                            </p:txEl>
                                          </p:spTgt>
                                        </p:tgtEl>
                                        <p:attrNameLst>
                                          <p:attrName>style.visibility</p:attrName>
                                        </p:attrNameLst>
                                      </p:cBhvr>
                                      <p:to>
                                        <p:strVal val="visible"/>
                                      </p:to>
                                    </p:set>
                                    <p:anim calcmode="lin" valueType="num">
                                      <p:cBhvr additive="base">
                                        <p:cTn id="7" dur="500" fill="hold"/>
                                        <p:tgtEl>
                                          <p:spTgt spid="378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7896">
                                            <p:txEl>
                                              <p:pRg st="2" end="2"/>
                                            </p:txEl>
                                          </p:spTgt>
                                        </p:tgtEl>
                                        <p:attrNameLst>
                                          <p:attrName>style.visibility</p:attrName>
                                        </p:attrNameLst>
                                      </p:cBhvr>
                                      <p:to>
                                        <p:strVal val="visible"/>
                                      </p:to>
                                    </p:set>
                                    <p:anim calcmode="lin" valueType="num">
                                      <p:cBhvr additive="base">
                                        <p:cTn id="13" dur="500" fill="hold"/>
                                        <p:tgtEl>
                                          <p:spTgt spid="3789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7896">
                                            <p:txEl>
                                              <p:pRg st="4" end="4"/>
                                            </p:txEl>
                                          </p:spTgt>
                                        </p:tgtEl>
                                        <p:attrNameLst>
                                          <p:attrName>style.visibility</p:attrName>
                                        </p:attrNameLst>
                                      </p:cBhvr>
                                      <p:to>
                                        <p:strVal val="visible"/>
                                      </p:to>
                                    </p:set>
                                    <p:anim calcmode="lin" valueType="num">
                                      <p:cBhvr additive="base">
                                        <p:cTn id="19" dur="500" fill="hold"/>
                                        <p:tgtEl>
                                          <p:spTgt spid="3789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7896">
                                            <p:txEl>
                                              <p:pRg st="6" end="6"/>
                                            </p:txEl>
                                          </p:spTgt>
                                        </p:tgtEl>
                                        <p:attrNameLst>
                                          <p:attrName>style.visibility</p:attrName>
                                        </p:attrNameLst>
                                      </p:cBhvr>
                                      <p:to>
                                        <p:strVal val="visible"/>
                                      </p:to>
                                    </p:set>
                                    <p:anim calcmode="lin" valueType="num">
                                      <p:cBhvr additive="base">
                                        <p:cTn id="25" dur="500" fill="hold"/>
                                        <p:tgtEl>
                                          <p:spTgt spid="3789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7896">
                                            <p:txEl>
                                              <p:pRg st="8" end="8"/>
                                            </p:txEl>
                                          </p:spTgt>
                                        </p:tgtEl>
                                        <p:attrNameLst>
                                          <p:attrName>style.visibility</p:attrName>
                                        </p:attrNameLst>
                                      </p:cBhvr>
                                      <p:to>
                                        <p:strVal val="visible"/>
                                      </p:to>
                                    </p:set>
                                    <p:anim calcmode="lin" valueType="num">
                                      <p:cBhvr additive="base">
                                        <p:cTn id="31" dur="500" fill="hold"/>
                                        <p:tgtEl>
                                          <p:spTgt spid="3789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7896">
                                            <p:txEl>
                                              <p:pRg st="10" end="10"/>
                                            </p:txEl>
                                          </p:spTgt>
                                        </p:tgtEl>
                                        <p:attrNameLst>
                                          <p:attrName>style.visibility</p:attrName>
                                        </p:attrNameLst>
                                      </p:cBhvr>
                                      <p:to>
                                        <p:strVal val="visible"/>
                                      </p:to>
                                    </p:set>
                                    <p:anim calcmode="lin" valueType="num">
                                      <p:cBhvr additive="base">
                                        <p:cTn id="37" dur="500" fill="hold"/>
                                        <p:tgtEl>
                                          <p:spTgt spid="37896">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89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7896">
                                            <p:txEl>
                                              <p:pRg st="12" end="12"/>
                                            </p:txEl>
                                          </p:spTgt>
                                        </p:tgtEl>
                                        <p:attrNameLst>
                                          <p:attrName>style.visibility</p:attrName>
                                        </p:attrNameLst>
                                      </p:cBhvr>
                                      <p:to>
                                        <p:strVal val="visible"/>
                                      </p:to>
                                    </p:set>
                                    <p:anim calcmode="lin" valueType="num">
                                      <p:cBhvr additive="base">
                                        <p:cTn id="43" dur="500" fill="hold"/>
                                        <p:tgtEl>
                                          <p:spTgt spid="37896">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789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Why a seismic array underground ?</a:t>
            </a:r>
            <a:endParaRPr lang="it-IT"/>
          </a:p>
        </p:txBody>
      </p:sp>
      <p:sp>
        <p:nvSpPr>
          <p:cNvPr id="15364"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15365"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sp>
        <p:nvSpPr>
          <p:cNvPr id="6" name="Sottotitolo 2"/>
          <p:cNvSpPr txBox="1">
            <a:spLocks/>
          </p:cNvSpPr>
          <p:nvPr/>
        </p:nvSpPr>
        <p:spPr bwMode="auto">
          <a:xfrm>
            <a:off x="0" y="1600200"/>
            <a:ext cx="9144000" cy="48006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r>
              <a:rPr lang="it-IT" u="sng" kern="0">
                <a:solidFill>
                  <a:schemeClr val="hlink"/>
                </a:solidFill>
                <a:latin typeface="+mn-lt"/>
              </a:rPr>
              <a:t>Lower seismic noise… but how much?</a:t>
            </a:r>
          </a:p>
          <a:p>
            <a:pPr algn="ctr">
              <a:spcBef>
                <a:spcPct val="20000"/>
              </a:spcBef>
              <a:buClr>
                <a:schemeClr val="tx1"/>
              </a:buClr>
              <a:buSzPct val="75000"/>
              <a:buFont typeface="Wingdings" pitchFamily="1" charset="2"/>
              <a:buNone/>
              <a:defRPr/>
            </a:pPr>
            <a:endParaRPr lang="it-IT" kern="0">
              <a:solidFill>
                <a:schemeClr val="hlink"/>
              </a:solidFill>
              <a:latin typeface="+mn-lt"/>
            </a:endParaRPr>
          </a:p>
          <a:p>
            <a:pPr algn="ctr">
              <a:spcBef>
                <a:spcPct val="20000"/>
              </a:spcBef>
              <a:buClr>
                <a:schemeClr val="tx1"/>
              </a:buClr>
              <a:buSzPct val="75000"/>
              <a:buFont typeface="Wingdings" pitchFamily="1" charset="2"/>
              <a:buNone/>
              <a:defRPr/>
            </a:pPr>
            <a:r>
              <a:rPr lang="it-IT" kern="0">
                <a:solidFill>
                  <a:schemeClr val="hlink"/>
                </a:solidFill>
                <a:latin typeface="+mn-lt"/>
              </a:rPr>
              <a:t>Reduction expected:</a:t>
            </a:r>
          </a:p>
          <a:p>
            <a:pPr algn="ctr">
              <a:spcBef>
                <a:spcPct val="20000"/>
              </a:spcBef>
              <a:buClr>
                <a:schemeClr val="tx1"/>
              </a:buClr>
              <a:buSzPct val="75000"/>
              <a:buFont typeface="Wingdings" pitchFamily="1" charset="2"/>
              <a:buNone/>
              <a:defRPr/>
            </a:pPr>
            <a:endParaRPr lang="it-IT" kern="0">
              <a:solidFill>
                <a:schemeClr val="hlink"/>
              </a:solidFill>
              <a:latin typeface="+mn-lt"/>
            </a:endParaRPr>
          </a:p>
          <a:p>
            <a:pPr algn="ctr">
              <a:spcBef>
                <a:spcPct val="20000"/>
              </a:spcBef>
              <a:buClr>
                <a:schemeClr val="tx1"/>
              </a:buClr>
              <a:buSzPct val="75000"/>
              <a:buFont typeface="Wingdings" pitchFamily="1" charset="2"/>
              <a:buNone/>
              <a:defRPr/>
            </a:pPr>
            <a:endParaRPr lang="it-IT" kern="0">
              <a:solidFill>
                <a:schemeClr val="hlink"/>
              </a:solidFill>
              <a:latin typeface="+mn-lt"/>
            </a:endParaRPr>
          </a:p>
          <a:p>
            <a:pPr algn="ctr">
              <a:spcBef>
                <a:spcPct val="20000"/>
              </a:spcBef>
              <a:buClr>
                <a:schemeClr val="tx1"/>
              </a:buClr>
              <a:buSzPct val="75000"/>
              <a:buFont typeface="Wingdings" pitchFamily="1" charset="2"/>
              <a:buNone/>
              <a:defRPr/>
            </a:pPr>
            <a:endParaRPr lang="it-IT" kern="0">
              <a:solidFill>
                <a:schemeClr val="hlink"/>
              </a:solidFill>
              <a:latin typeface="+mn-lt"/>
            </a:endParaRPr>
          </a:p>
          <a:p>
            <a:pPr algn="ctr">
              <a:spcBef>
                <a:spcPct val="20000"/>
              </a:spcBef>
              <a:buClr>
                <a:schemeClr val="tx1"/>
              </a:buClr>
              <a:buSzPct val="75000"/>
              <a:buFont typeface="Wingdings" pitchFamily="1" charset="2"/>
              <a:buNone/>
              <a:defRPr/>
            </a:pPr>
            <a:r>
              <a:rPr lang="it-IT" kern="0">
                <a:solidFill>
                  <a:schemeClr val="hlink"/>
                </a:solidFill>
                <a:latin typeface="+mn-lt"/>
              </a:rPr>
              <a:t>To measure it and the wave propagation an underground array of seismometers is needed.</a:t>
            </a:r>
          </a:p>
          <a:p>
            <a:pPr algn="ctr">
              <a:spcBef>
                <a:spcPct val="20000"/>
              </a:spcBef>
              <a:buClr>
                <a:schemeClr val="tx1"/>
              </a:buClr>
              <a:buSzPct val="75000"/>
              <a:buFont typeface="Wingdings" pitchFamily="1" charset="2"/>
              <a:buNone/>
              <a:defRPr/>
            </a:pPr>
            <a:endParaRPr lang="it-IT" kern="0">
              <a:solidFill>
                <a:schemeClr val="hlink"/>
              </a:solidFill>
              <a:latin typeface="+mn-lt"/>
            </a:endParaRPr>
          </a:p>
          <a:p>
            <a:pPr algn="ctr">
              <a:spcBef>
                <a:spcPct val="20000"/>
              </a:spcBef>
              <a:buClr>
                <a:schemeClr val="tx1"/>
              </a:buClr>
              <a:buSzPct val="75000"/>
              <a:buFont typeface="Wingdings" pitchFamily="1" charset="2"/>
              <a:buNone/>
              <a:defRPr/>
            </a:pPr>
            <a:r>
              <a:rPr lang="it-IT" kern="0">
                <a:solidFill>
                  <a:schemeClr val="hlink"/>
                </a:solidFill>
                <a:latin typeface="+mn-lt"/>
              </a:rPr>
              <a:t>the seismic data produced by a 3D network of seismometers will help us to calculate and subtract it from the data of a future generation GWID.</a:t>
            </a:r>
            <a:endParaRPr lang="it-IT" sz="2000" kern="0">
              <a:solidFill>
                <a:schemeClr val="hlink"/>
              </a:solidFill>
              <a:latin typeface="+mn-lt"/>
            </a:endParaRPr>
          </a:p>
        </p:txBody>
      </p:sp>
      <p:graphicFrame>
        <p:nvGraphicFramePr>
          <p:cNvPr id="15362" name="Object 2"/>
          <p:cNvGraphicFramePr>
            <a:graphicFrameLocks noChangeAspect="1"/>
          </p:cNvGraphicFramePr>
          <p:nvPr/>
        </p:nvGraphicFramePr>
        <p:xfrm>
          <a:off x="4267200" y="2667000"/>
          <a:ext cx="603250" cy="685800"/>
        </p:xfrm>
        <a:graphic>
          <a:graphicData uri="http://schemas.openxmlformats.org/presentationml/2006/ole">
            <p:oleObj spid="_x0000_s15362" name="Equazione" r:id="rId4" imgW="241200" imgH="3045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 calcmode="lin" valueType="num">
                                      <p:cBhvr additive="base">
                                        <p:cTn id="17"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additive="base">
                                        <p:cTn id="23"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12" descr="C:\Documents and Settings\pc\Desktop\seminario_hanford\lead_map.JPG"/>
          <p:cNvPicPr>
            <a:picLocks noChangeAspect="1" noChangeArrowheads="1"/>
          </p:cNvPicPr>
          <p:nvPr/>
        </p:nvPicPr>
        <p:blipFill>
          <a:blip r:embed="rId3"/>
          <a:srcRect/>
          <a:stretch>
            <a:fillRect/>
          </a:stretch>
        </p:blipFill>
        <p:spPr bwMode="auto">
          <a:xfrm>
            <a:off x="4724400" y="3048000"/>
            <a:ext cx="4200525" cy="3125788"/>
          </a:xfrm>
          <a:prstGeom prst="rect">
            <a:avLst/>
          </a:prstGeom>
          <a:noFill/>
          <a:ln w="9525">
            <a:noFill/>
            <a:miter lim="800000"/>
            <a:headEnd/>
            <a:tailEnd/>
          </a:ln>
        </p:spPr>
      </p:pic>
      <p:sp>
        <p:nvSpPr>
          <p:cNvPr id="2" name="Titolo 1"/>
          <p:cNvSpPr>
            <a:spLocks noGrp="1"/>
          </p:cNvSpPr>
          <p:nvPr>
            <p:ph type="ctrTitle"/>
          </p:nvPr>
        </p:nvSpPr>
        <p:spPr>
          <a:xfrm>
            <a:off x="762000" y="838200"/>
            <a:ext cx="7772400" cy="1470025"/>
          </a:xfrm>
        </p:spPr>
        <p:txBody>
          <a:bodyPr/>
          <a:lstStyle/>
          <a:p>
            <a:pPr>
              <a:defRPr/>
            </a:pPr>
            <a:r>
              <a:rPr lang="it-IT" smtClean="0"/>
              <a:t>Why the Homestake former mine ?</a:t>
            </a:r>
            <a:endParaRPr lang="it-IT"/>
          </a:p>
        </p:txBody>
      </p:sp>
      <p:sp>
        <p:nvSpPr>
          <p:cNvPr id="33796" name="Sottotitolo 2"/>
          <p:cNvSpPr>
            <a:spLocks noGrp="1"/>
          </p:cNvSpPr>
          <p:nvPr>
            <p:ph type="subTitle" idx="1"/>
          </p:nvPr>
        </p:nvSpPr>
        <p:spPr>
          <a:xfrm>
            <a:off x="0" y="1371600"/>
            <a:ext cx="9144000" cy="1752600"/>
          </a:xfrm>
        </p:spPr>
        <p:txBody>
          <a:bodyPr/>
          <a:lstStyle/>
          <a:p>
            <a:r>
              <a:rPr lang="en-US" sz="1600" smtClean="0"/>
              <a:t>Former Homestake gold mine in Lead is being transformed into an underground scientific laboratory by the SDSTA (</a:t>
            </a:r>
            <a:r>
              <a:rPr lang="en-US" sz="1600" i="1" smtClean="0"/>
              <a:t>South Dakota Science and Technology Authority</a:t>
            </a:r>
            <a:r>
              <a:rPr lang="en-US" sz="1600" smtClean="0"/>
              <a:t>)</a:t>
            </a:r>
          </a:p>
          <a:p>
            <a:r>
              <a:rPr lang="en-US" sz="1600" smtClean="0"/>
              <a:t>Now it is known as the </a:t>
            </a:r>
            <a:r>
              <a:rPr lang="en-US" sz="1600" b="1" smtClean="0"/>
              <a:t>Sanford Underground Laboratory</a:t>
            </a:r>
          </a:p>
          <a:p>
            <a:endParaRPr lang="en-US" sz="1400" smtClean="0"/>
          </a:p>
          <a:p>
            <a:r>
              <a:rPr lang="en-US" sz="1600" smtClean="0"/>
              <a:t>chosen also to host the future NSF DUSEL (</a:t>
            </a:r>
            <a:r>
              <a:rPr lang="en-US" sz="1600" i="1" smtClean="0"/>
              <a:t>Deep Underground Science and Engineering Lab</a:t>
            </a:r>
            <a:r>
              <a:rPr lang="en-US" sz="1600" smtClean="0"/>
              <a:t>)</a:t>
            </a:r>
          </a:p>
          <a:p>
            <a:endParaRPr lang="en-US" sz="1400" smtClean="0"/>
          </a:p>
          <a:p>
            <a:endParaRPr lang="en-US" sz="1400" smtClean="0"/>
          </a:p>
          <a:p>
            <a:endParaRPr lang="it-IT" sz="1400" smtClean="0"/>
          </a:p>
        </p:txBody>
      </p:sp>
      <p:sp>
        <p:nvSpPr>
          <p:cNvPr id="33797"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3798"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33799" name="Picture 2" descr="C:\Documents and Settings\pc\Desktop\seminario_hanford\dusel_h.jpg"/>
          <p:cNvPicPr>
            <a:picLocks noChangeAspect="1" noChangeArrowheads="1"/>
          </p:cNvPicPr>
          <p:nvPr/>
        </p:nvPicPr>
        <p:blipFill>
          <a:blip r:embed="rId4"/>
          <a:srcRect/>
          <a:stretch>
            <a:fillRect/>
          </a:stretch>
        </p:blipFill>
        <p:spPr bwMode="auto">
          <a:xfrm>
            <a:off x="457200" y="2876550"/>
            <a:ext cx="5410200" cy="3402013"/>
          </a:xfrm>
          <a:prstGeom prst="rect">
            <a:avLst/>
          </a:prstGeom>
          <a:noFill/>
          <a:ln w="9525">
            <a:noFill/>
            <a:miter lim="800000"/>
            <a:headEnd/>
            <a:tailEnd/>
          </a:ln>
        </p:spPr>
      </p:pic>
      <p:pic>
        <p:nvPicPr>
          <p:cNvPr id="33800" name="Picture 5" descr="C:\Documents and Settings\pc\Desktop\seminario_hanford\sulah-logo.jpg"/>
          <p:cNvPicPr>
            <a:picLocks noChangeAspect="1" noChangeArrowheads="1"/>
          </p:cNvPicPr>
          <p:nvPr/>
        </p:nvPicPr>
        <p:blipFill>
          <a:blip r:embed="rId5"/>
          <a:srcRect/>
          <a:stretch>
            <a:fillRect/>
          </a:stretch>
        </p:blipFill>
        <p:spPr bwMode="auto">
          <a:xfrm>
            <a:off x="304800" y="5334000"/>
            <a:ext cx="1066800" cy="1147763"/>
          </a:xfrm>
          <a:prstGeom prst="rect">
            <a:avLst/>
          </a:prstGeom>
          <a:noFill/>
          <a:ln w="9525">
            <a:noFill/>
            <a:miter lim="800000"/>
            <a:headEnd/>
            <a:tailEnd/>
          </a:ln>
        </p:spPr>
      </p:pic>
      <p:cxnSp>
        <p:nvCxnSpPr>
          <p:cNvPr id="33801" name="Connettore 2 12"/>
          <p:cNvCxnSpPr>
            <a:cxnSpLocks noChangeShapeType="1"/>
          </p:cNvCxnSpPr>
          <p:nvPr/>
        </p:nvCxnSpPr>
        <p:spPr bwMode="auto">
          <a:xfrm>
            <a:off x="5105400" y="3124200"/>
            <a:ext cx="2133600" cy="762000"/>
          </a:xfrm>
          <a:prstGeom prst="straightConnector1">
            <a:avLst/>
          </a:prstGeom>
          <a:noFill/>
          <a:ln w="19050" algn="ctr">
            <a:solidFill>
              <a:srgbClr val="FF0000"/>
            </a:solidFill>
            <a:round/>
            <a:headEnd/>
            <a:tailEnd type="arrow" w="med" len="med"/>
          </a:ln>
        </p:spPr>
      </p:cxnSp>
      <p:cxnSp>
        <p:nvCxnSpPr>
          <p:cNvPr id="20" name="Connettore 2 19"/>
          <p:cNvCxnSpPr>
            <a:stCxn id="47109" idx="0"/>
          </p:cNvCxnSpPr>
          <p:nvPr/>
        </p:nvCxnSpPr>
        <p:spPr bwMode="auto">
          <a:xfrm rot="5400000" flipH="1" flipV="1">
            <a:off x="1333500" y="3695700"/>
            <a:ext cx="1295400" cy="1981200"/>
          </a:xfrm>
          <a:prstGeom prst="straightConnector1">
            <a:avLst/>
          </a:prstGeom>
          <a:solidFill>
            <a:schemeClr val="accent1"/>
          </a:solidFill>
          <a:ln w="19050" cap="flat" cmpd="sng" algn="ctr">
            <a:solidFill>
              <a:schemeClr val="accent4">
                <a:lumMod val="75000"/>
                <a:lumOff val="25000"/>
              </a:schemeClr>
            </a:solidFill>
            <a:prstDash val="solid"/>
            <a:round/>
            <a:headEnd type="none" w="med" len="med"/>
            <a:tailEnd type="arrow"/>
          </a:ln>
          <a:effectLst/>
        </p:spPr>
      </p:cxnSp>
      <p:sp>
        <p:nvSpPr>
          <p:cNvPr id="33803" name="CasellaDiTesto 11"/>
          <p:cNvSpPr txBox="1">
            <a:spLocks noChangeArrowheads="1"/>
          </p:cNvSpPr>
          <p:nvPr/>
        </p:nvSpPr>
        <p:spPr bwMode="auto">
          <a:xfrm>
            <a:off x="6781800" y="4419600"/>
            <a:ext cx="1249363" cy="369888"/>
          </a:xfrm>
          <a:prstGeom prst="rect">
            <a:avLst/>
          </a:prstGeom>
          <a:noFill/>
          <a:ln w="9525">
            <a:noFill/>
            <a:miter lim="800000"/>
            <a:headEnd/>
            <a:tailEnd/>
          </a:ln>
        </p:spPr>
        <p:txBody>
          <a:bodyPr wrap="none">
            <a:spAutoFit/>
          </a:bodyPr>
          <a:lstStyle/>
          <a:p>
            <a:r>
              <a:rPr lang="it-IT" i="1"/>
              <a:t>Black Hills</a:t>
            </a:r>
          </a:p>
        </p:txBody>
      </p:sp>
      <p:cxnSp>
        <p:nvCxnSpPr>
          <p:cNvPr id="33804" name="Connettore 2 15"/>
          <p:cNvCxnSpPr>
            <a:cxnSpLocks noChangeShapeType="1"/>
          </p:cNvCxnSpPr>
          <p:nvPr/>
        </p:nvCxnSpPr>
        <p:spPr bwMode="auto">
          <a:xfrm rot="5400000" flipH="1" flipV="1">
            <a:off x="2973388" y="5105400"/>
            <a:ext cx="1217612" cy="1588"/>
          </a:xfrm>
          <a:prstGeom prst="straightConnector1">
            <a:avLst/>
          </a:prstGeom>
          <a:noFill/>
          <a:ln w="22225" algn="ctr">
            <a:solidFill>
              <a:schemeClr val="tx1"/>
            </a:solidFill>
            <a:round/>
            <a:headEnd type="arrow" w="med" len="med"/>
            <a:tailEnd type="arrow" w="med" len="med"/>
          </a:ln>
        </p:spPr>
      </p:cxnSp>
      <p:sp>
        <p:nvSpPr>
          <p:cNvPr id="33805" name="CasellaDiTesto 17"/>
          <p:cNvSpPr txBox="1">
            <a:spLocks noChangeArrowheads="1"/>
          </p:cNvSpPr>
          <p:nvPr/>
        </p:nvSpPr>
        <p:spPr bwMode="auto">
          <a:xfrm>
            <a:off x="3581400" y="4724400"/>
            <a:ext cx="890588" cy="646113"/>
          </a:xfrm>
          <a:prstGeom prst="rect">
            <a:avLst/>
          </a:prstGeom>
          <a:noFill/>
          <a:ln w="9525">
            <a:noFill/>
            <a:miter lim="800000"/>
            <a:headEnd/>
            <a:tailEnd/>
          </a:ln>
        </p:spPr>
        <p:txBody>
          <a:bodyPr wrap="none">
            <a:spAutoFit/>
          </a:bodyPr>
          <a:lstStyle/>
          <a:p>
            <a:r>
              <a:rPr lang="it-IT"/>
              <a:t>8000 ft</a:t>
            </a:r>
          </a:p>
          <a:p>
            <a:r>
              <a:rPr lang="it-IT"/>
              <a:t>2.4 km</a:t>
            </a:r>
          </a:p>
        </p:txBody>
      </p:sp>
      <p:sp>
        <p:nvSpPr>
          <p:cNvPr id="33806" name="CasellaDiTesto 21"/>
          <p:cNvSpPr txBox="1">
            <a:spLocks noChangeArrowheads="1"/>
          </p:cNvSpPr>
          <p:nvPr/>
        </p:nvSpPr>
        <p:spPr bwMode="auto">
          <a:xfrm>
            <a:off x="8305800" y="3276600"/>
            <a:ext cx="504825" cy="369888"/>
          </a:xfrm>
          <a:prstGeom prst="rect">
            <a:avLst/>
          </a:prstGeom>
          <a:noFill/>
          <a:ln w="9525">
            <a:noFill/>
            <a:miter lim="800000"/>
            <a:headEnd/>
            <a:tailEnd/>
          </a:ln>
        </p:spPr>
        <p:txBody>
          <a:bodyPr wrap="none">
            <a:spAutoFit/>
          </a:bodyPr>
          <a:lstStyle/>
          <a:p>
            <a:r>
              <a:rPr lang="it-IT" b="1" i="1"/>
              <a:t>SD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Why the Homestake former mine ?</a:t>
            </a:r>
            <a:endParaRPr lang="it-IT"/>
          </a:p>
        </p:txBody>
      </p:sp>
      <p:sp>
        <p:nvSpPr>
          <p:cNvPr id="34819"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4820"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34821" name="Picture 2" descr="C:\Documents and Settings\pc\Desktop\seminario_homestake\NORDAMERICA.JPG"/>
          <p:cNvPicPr>
            <a:picLocks noChangeAspect="1" noChangeArrowheads="1"/>
          </p:cNvPicPr>
          <p:nvPr/>
        </p:nvPicPr>
        <p:blipFill>
          <a:blip r:embed="rId3"/>
          <a:srcRect/>
          <a:stretch>
            <a:fillRect/>
          </a:stretch>
        </p:blipFill>
        <p:spPr bwMode="auto">
          <a:xfrm>
            <a:off x="0" y="1524000"/>
            <a:ext cx="9144000" cy="4805363"/>
          </a:xfrm>
          <a:prstGeom prst="rect">
            <a:avLst/>
          </a:prstGeom>
          <a:noFill/>
          <a:ln w="9525">
            <a:noFill/>
            <a:miter lim="800000"/>
            <a:headEnd/>
            <a:tailEnd/>
          </a:ln>
        </p:spPr>
      </p:pic>
      <p:sp>
        <p:nvSpPr>
          <p:cNvPr id="14" name="Stella a 5 punte 13"/>
          <p:cNvSpPr/>
          <p:nvPr/>
        </p:nvSpPr>
        <p:spPr bwMode="auto">
          <a:xfrm>
            <a:off x="4191000" y="3886200"/>
            <a:ext cx="152400" cy="1524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it-IT"/>
          </a:p>
        </p:txBody>
      </p:sp>
      <p:cxnSp>
        <p:nvCxnSpPr>
          <p:cNvPr id="34823" name="Connettore 1 15"/>
          <p:cNvCxnSpPr>
            <a:cxnSpLocks noChangeShapeType="1"/>
            <a:stCxn id="14" idx="1"/>
          </p:cNvCxnSpPr>
          <p:nvPr/>
        </p:nvCxnSpPr>
        <p:spPr bwMode="auto">
          <a:xfrm rot="10800000" flipV="1">
            <a:off x="2362200" y="3944938"/>
            <a:ext cx="1828800" cy="474662"/>
          </a:xfrm>
          <a:prstGeom prst="line">
            <a:avLst/>
          </a:prstGeom>
          <a:noFill/>
          <a:ln w="25400" algn="ctr">
            <a:solidFill>
              <a:schemeClr val="tx1"/>
            </a:solidFill>
            <a:prstDash val="sysDash"/>
            <a:round/>
            <a:headEnd/>
            <a:tailEnd/>
          </a:ln>
        </p:spPr>
      </p:cxnSp>
      <p:cxnSp>
        <p:nvCxnSpPr>
          <p:cNvPr id="34824" name="Connettore 1 17"/>
          <p:cNvCxnSpPr>
            <a:cxnSpLocks noChangeShapeType="1"/>
            <a:stCxn id="14" idx="4"/>
          </p:cNvCxnSpPr>
          <p:nvPr/>
        </p:nvCxnSpPr>
        <p:spPr bwMode="auto">
          <a:xfrm>
            <a:off x="4343400" y="3944938"/>
            <a:ext cx="1828800" cy="1084262"/>
          </a:xfrm>
          <a:prstGeom prst="line">
            <a:avLst/>
          </a:prstGeom>
          <a:noFill/>
          <a:ln w="25400" algn="ctr">
            <a:solidFill>
              <a:schemeClr val="tx1"/>
            </a:solidFill>
            <a:prstDash val="sysDash"/>
            <a:round/>
            <a:headEnd/>
            <a:tailEnd/>
          </a:ln>
        </p:spPr>
      </p:cxnSp>
      <p:cxnSp>
        <p:nvCxnSpPr>
          <p:cNvPr id="34825" name="Connettore 1 23"/>
          <p:cNvCxnSpPr>
            <a:cxnSpLocks noChangeShapeType="1"/>
            <a:stCxn id="14" idx="3"/>
          </p:cNvCxnSpPr>
          <p:nvPr/>
        </p:nvCxnSpPr>
        <p:spPr bwMode="auto">
          <a:xfrm rot="16200000" flipH="1">
            <a:off x="4176713" y="4176712"/>
            <a:ext cx="1066800" cy="790575"/>
          </a:xfrm>
          <a:prstGeom prst="line">
            <a:avLst/>
          </a:prstGeom>
          <a:noFill/>
          <a:ln w="25400" algn="ctr">
            <a:solidFill>
              <a:schemeClr val="tx1"/>
            </a:solidFill>
            <a:prstDash val="sysDash"/>
            <a:round/>
            <a:headEnd/>
            <a:tailEnd/>
          </a:ln>
        </p:spPr>
      </p:cxnSp>
      <p:cxnSp>
        <p:nvCxnSpPr>
          <p:cNvPr id="34826" name="Connettore 1 29"/>
          <p:cNvCxnSpPr>
            <a:cxnSpLocks noChangeShapeType="1"/>
            <a:stCxn id="14" idx="0"/>
          </p:cNvCxnSpPr>
          <p:nvPr/>
        </p:nvCxnSpPr>
        <p:spPr bwMode="auto">
          <a:xfrm rot="5400000" flipH="1" flipV="1">
            <a:off x="3086101" y="2705100"/>
            <a:ext cx="2362200" cy="3175"/>
          </a:xfrm>
          <a:prstGeom prst="line">
            <a:avLst/>
          </a:prstGeom>
          <a:noFill/>
          <a:ln w="25400" algn="ctr">
            <a:solidFill>
              <a:schemeClr val="tx1"/>
            </a:solidFill>
            <a:prstDash val="sysDash"/>
            <a:round/>
            <a:headEnd/>
            <a:tailEn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dirty="0" smtClean="0"/>
              <a:t>Homestake site geology</a:t>
            </a:r>
            <a:endParaRPr lang="it-IT" dirty="0"/>
          </a:p>
        </p:txBody>
      </p:sp>
      <p:sp>
        <p:nvSpPr>
          <p:cNvPr id="35843" name="Sottotitolo 2"/>
          <p:cNvSpPr>
            <a:spLocks noGrp="1"/>
          </p:cNvSpPr>
          <p:nvPr>
            <p:ph type="subTitle" idx="1"/>
          </p:nvPr>
        </p:nvSpPr>
        <p:spPr>
          <a:xfrm>
            <a:off x="-152400" y="4343400"/>
            <a:ext cx="6781800" cy="2209800"/>
          </a:xfrm>
        </p:spPr>
        <p:txBody>
          <a:bodyPr/>
          <a:lstStyle/>
          <a:p>
            <a:endParaRPr lang="en-US" sz="1400" dirty="0" smtClean="0"/>
          </a:p>
          <a:p>
            <a:r>
              <a:rPr lang="en-US" sz="1400" dirty="0" smtClean="0"/>
              <a:t>The geological history of the </a:t>
            </a:r>
            <a:r>
              <a:rPr lang="en-US" sz="1400" dirty="0" err="1" smtClean="0"/>
              <a:t>Homestake</a:t>
            </a:r>
            <a:r>
              <a:rPr lang="en-US" sz="1400" dirty="0" smtClean="0"/>
              <a:t> site is quite complicated </a:t>
            </a:r>
          </a:p>
          <a:p>
            <a:r>
              <a:rPr lang="en-US" sz="1400" dirty="0" smtClean="0"/>
              <a:t>- oldest rock strata 2 billion years old </a:t>
            </a:r>
          </a:p>
          <a:p>
            <a:pPr>
              <a:buFontTx/>
              <a:buChar char="-"/>
            </a:pPr>
            <a:r>
              <a:rPr lang="en-US" sz="1400" dirty="0" smtClean="0"/>
              <a:t> stratification, folding and metamorphism</a:t>
            </a:r>
          </a:p>
          <a:p>
            <a:pPr>
              <a:buFontTx/>
              <a:buChar char="-"/>
            </a:pPr>
            <a:r>
              <a:rPr lang="en-US" sz="1400" dirty="0" smtClean="0"/>
              <a:t> </a:t>
            </a:r>
            <a:r>
              <a:rPr lang="en-US" sz="1400" b="1" dirty="0" smtClean="0"/>
              <a:t>discontinuity: original and intrusive rock strata</a:t>
            </a:r>
            <a:r>
              <a:rPr lang="en-US" sz="1400" dirty="0" smtClean="0"/>
              <a:t> </a:t>
            </a:r>
          </a:p>
          <a:p>
            <a:r>
              <a:rPr lang="en-US" sz="1400" dirty="0" smtClean="0"/>
              <a:t>- </a:t>
            </a:r>
            <a:r>
              <a:rPr lang="en-US" sz="1400" b="1" dirty="0" smtClean="0"/>
              <a:t>network of fractures: meteoric water intrusion</a:t>
            </a:r>
          </a:p>
          <a:p>
            <a:r>
              <a:rPr lang="en-US" sz="1400" dirty="0" smtClean="0"/>
              <a:t> </a:t>
            </a:r>
            <a:r>
              <a:rPr lang="it-IT" sz="1400" i="1" dirty="0" smtClean="0"/>
              <a:t>underground levels are accessible only with a constant water drain</a:t>
            </a:r>
            <a:r>
              <a:rPr lang="it-IT" sz="1400" dirty="0" smtClean="0"/>
              <a:t> </a:t>
            </a:r>
          </a:p>
          <a:p>
            <a:r>
              <a:rPr lang="it-IT" sz="1400" i="1" dirty="0" smtClean="0"/>
              <a:t>A database of rock samples is owned by Sanford Lab</a:t>
            </a:r>
          </a:p>
          <a:p>
            <a:endParaRPr lang="it-IT" sz="1400" dirty="0" smtClean="0"/>
          </a:p>
          <a:p>
            <a:endParaRPr lang="en-US" sz="1400" dirty="0" smtClean="0"/>
          </a:p>
          <a:p>
            <a:endParaRPr lang="en-US" sz="1400" dirty="0" smtClean="0"/>
          </a:p>
          <a:p>
            <a:endParaRPr lang="it-IT" sz="1400" dirty="0" smtClean="0"/>
          </a:p>
        </p:txBody>
      </p:sp>
      <p:sp>
        <p:nvSpPr>
          <p:cNvPr id="35844"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5845" name="Segnaposto piè di pagina 4"/>
          <p:cNvSpPr>
            <a:spLocks noGrp="1"/>
          </p:cNvSpPr>
          <p:nvPr>
            <p:ph type="ftr" sz="quarter" idx="11"/>
          </p:nvPr>
        </p:nvSpPr>
        <p:spPr>
          <a:noFill/>
        </p:spPr>
        <p:txBody>
          <a:bodyPr/>
          <a:lstStyle/>
          <a:p>
            <a:r>
              <a:rPr lang="en-US" dirty="0" smtClean="0">
                <a:solidFill>
                  <a:schemeClr val="tx1"/>
                </a:solidFill>
              </a:rPr>
              <a:t>Construction of a seismic array at the former </a:t>
            </a:r>
            <a:r>
              <a:rPr lang="en-US" dirty="0" err="1" smtClean="0">
                <a:solidFill>
                  <a:schemeClr val="tx1"/>
                </a:solidFill>
              </a:rPr>
              <a:t>Homestake</a:t>
            </a:r>
            <a:r>
              <a:rPr lang="en-US" dirty="0" smtClean="0">
                <a:solidFill>
                  <a:schemeClr val="tx1"/>
                </a:solidFill>
              </a:rPr>
              <a:t> mine                  </a:t>
            </a:r>
          </a:p>
        </p:txBody>
      </p:sp>
      <p:pic>
        <p:nvPicPr>
          <p:cNvPr id="35846" name="Picture 4"/>
          <p:cNvPicPr>
            <a:picLocks noChangeAspect="1" noChangeArrowheads="1"/>
          </p:cNvPicPr>
          <p:nvPr/>
        </p:nvPicPr>
        <p:blipFill>
          <a:blip r:embed="rId3"/>
          <a:srcRect/>
          <a:stretch>
            <a:fillRect/>
          </a:stretch>
        </p:blipFill>
        <p:spPr bwMode="auto">
          <a:xfrm>
            <a:off x="6019800" y="1401763"/>
            <a:ext cx="2971800" cy="3571875"/>
          </a:xfrm>
          <a:prstGeom prst="rect">
            <a:avLst/>
          </a:prstGeom>
          <a:noFill/>
          <a:ln w="9525">
            <a:noFill/>
            <a:miter lim="800000"/>
            <a:headEnd/>
            <a:tailEnd/>
          </a:ln>
        </p:spPr>
      </p:pic>
      <p:pic>
        <p:nvPicPr>
          <p:cNvPr id="35847" name="Picture 9" descr="C:\Documents and Settings\pc\Desktop\seminario_homestake\P1000890.JPG"/>
          <p:cNvPicPr>
            <a:picLocks noChangeAspect="1" noChangeArrowheads="1"/>
          </p:cNvPicPr>
          <p:nvPr/>
        </p:nvPicPr>
        <p:blipFill>
          <a:blip r:embed="rId4"/>
          <a:srcRect/>
          <a:stretch>
            <a:fillRect/>
          </a:stretch>
        </p:blipFill>
        <p:spPr bwMode="auto">
          <a:xfrm>
            <a:off x="6629400" y="5029200"/>
            <a:ext cx="2133600" cy="1312863"/>
          </a:xfrm>
          <a:prstGeom prst="rect">
            <a:avLst/>
          </a:prstGeom>
          <a:noFill/>
          <a:ln w="9525">
            <a:noFill/>
            <a:miter lim="800000"/>
            <a:headEnd/>
            <a:tailEnd/>
          </a:ln>
        </p:spPr>
      </p:pic>
      <p:pic>
        <p:nvPicPr>
          <p:cNvPr id="35848" name="Picture 9" descr="C:\Documents and Settings\pc\Desktop\seminario_homestake\cross section.JPG"/>
          <p:cNvPicPr>
            <a:picLocks noChangeAspect="1" noChangeArrowheads="1"/>
          </p:cNvPicPr>
          <p:nvPr/>
        </p:nvPicPr>
        <p:blipFill>
          <a:blip r:embed="rId5"/>
          <a:srcRect/>
          <a:stretch>
            <a:fillRect/>
          </a:stretch>
        </p:blipFill>
        <p:spPr bwMode="auto">
          <a:xfrm>
            <a:off x="914400" y="1600200"/>
            <a:ext cx="4648200" cy="2881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anim calcmode="lin" valueType="num">
                                      <p:cBhvr additive="base">
                                        <p:cTn id="7"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 calcmode="lin" valueType="num">
                                      <p:cBhvr additive="base">
                                        <p:cTn id="13"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anim calcmode="lin" valueType="num">
                                      <p:cBhvr additive="base">
                                        <p:cTn id="19"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843">
                                            <p:txEl>
                                              <p:pRg st="5" end="5"/>
                                            </p:txEl>
                                          </p:spTgt>
                                        </p:tgtEl>
                                        <p:attrNameLst>
                                          <p:attrName>style.visibility</p:attrName>
                                        </p:attrNameLst>
                                      </p:cBhvr>
                                      <p:to>
                                        <p:strVal val="visible"/>
                                      </p:to>
                                    </p:set>
                                    <p:anim calcmode="lin" valueType="num">
                                      <p:cBhvr additive="base">
                                        <p:cTn id="25" dur="500" fill="hold"/>
                                        <p:tgtEl>
                                          <p:spTgt spid="3584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5" end="5"/>
                                            </p:txEl>
                                          </p:spTgt>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35843">
                                            <p:txEl>
                                              <p:pRg st="6" end="6"/>
                                            </p:txEl>
                                          </p:spTgt>
                                        </p:tgtEl>
                                        <p:attrNameLst>
                                          <p:attrName>style.visibility</p:attrName>
                                        </p:attrNameLst>
                                      </p:cBhvr>
                                      <p:to>
                                        <p:strVal val="visible"/>
                                      </p:to>
                                    </p:set>
                                    <p:animEffect transition="in" filter="fade">
                                      <p:cBhvr>
                                        <p:cTn id="29" dur="500"/>
                                        <p:tgtEl>
                                          <p:spTgt spid="3584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5843">
                                            <p:txEl>
                                              <p:pRg st="7" end="7"/>
                                            </p:txEl>
                                          </p:spTgt>
                                        </p:tgtEl>
                                        <p:attrNameLst>
                                          <p:attrName>style.visibility</p:attrName>
                                        </p:attrNameLst>
                                      </p:cBhvr>
                                      <p:to>
                                        <p:strVal val="visible"/>
                                      </p:to>
                                    </p:set>
                                    <p:animEffect transition="in" filter="fade">
                                      <p:cBhvr>
                                        <p:cTn id="32" dur="5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838200"/>
            <a:ext cx="7772400" cy="1470025"/>
          </a:xfrm>
        </p:spPr>
        <p:txBody>
          <a:bodyPr/>
          <a:lstStyle/>
          <a:p>
            <a:pPr>
              <a:defRPr/>
            </a:pPr>
            <a:r>
              <a:rPr lang="it-IT" smtClean="0"/>
              <a:t>Homestake infrastructure</a:t>
            </a:r>
            <a:endParaRPr lang="it-IT"/>
          </a:p>
        </p:txBody>
      </p:sp>
      <p:sp>
        <p:nvSpPr>
          <p:cNvPr id="36867" name="Sottotitolo 2"/>
          <p:cNvSpPr>
            <a:spLocks noGrp="1"/>
          </p:cNvSpPr>
          <p:nvPr>
            <p:ph type="subTitle" idx="1"/>
          </p:nvPr>
        </p:nvSpPr>
        <p:spPr>
          <a:xfrm>
            <a:off x="7315200" y="2057400"/>
            <a:ext cx="990600" cy="304800"/>
          </a:xfrm>
        </p:spPr>
        <p:txBody>
          <a:bodyPr/>
          <a:lstStyle/>
          <a:p>
            <a:r>
              <a:rPr lang="en-US" sz="1400" i="1" smtClean="0"/>
              <a:t>Shafts</a:t>
            </a:r>
          </a:p>
          <a:p>
            <a:endParaRPr lang="en-US" sz="1400" i="1" smtClean="0"/>
          </a:p>
          <a:p>
            <a:endParaRPr lang="it-IT" sz="1400" i="1" smtClean="0"/>
          </a:p>
        </p:txBody>
      </p:sp>
      <p:sp>
        <p:nvSpPr>
          <p:cNvPr id="36868" name="Segnaposto data 3"/>
          <p:cNvSpPr>
            <a:spLocks noGrp="1"/>
          </p:cNvSpPr>
          <p:nvPr>
            <p:ph type="dt" sz="quarter" idx="10"/>
          </p:nvPr>
        </p:nvSpPr>
        <p:spPr>
          <a:noFill/>
        </p:spPr>
        <p:txBody>
          <a:bodyPr/>
          <a:lstStyle/>
          <a:p>
            <a:r>
              <a:rPr lang="en-US" smtClean="0"/>
              <a:t> </a:t>
            </a:r>
            <a:r>
              <a:rPr lang="en-US" sz="1200" smtClean="0"/>
              <a:t>August  13, 2009</a:t>
            </a:r>
            <a:r>
              <a:rPr lang="en-US" smtClean="0"/>
              <a:t> </a:t>
            </a:r>
          </a:p>
        </p:txBody>
      </p:sp>
      <p:sp>
        <p:nvSpPr>
          <p:cNvPr id="36869" name="Segnaposto piè di pagina 4"/>
          <p:cNvSpPr>
            <a:spLocks noGrp="1"/>
          </p:cNvSpPr>
          <p:nvPr>
            <p:ph type="ftr" sz="quarter" idx="11"/>
          </p:nvPr>
        </p:nvSpPr>
        <p:spPr>
          <a:noFill/>
        </p:spPr>
        <p:txBody>
          <a:bodyPr/>
          <a:lstStyle/>
          <a:p>
            <a:r>
              <a:rPr lang="en-US" smtClean="0">
                <a:solidFill>
                  <a:schemeClr val="tx1"/>
                </a:solidFill>
              </a:rPr>
              <a:t>Construction of a seismic array at the former Homestake mine</a:t>
            </a:r>
          </a:p>
        </p:txBody>
      </p:sp>
      <p:pic>
        <p:nvPicPr>
          <p:cNvPr id="36870" name="Picture 2"/>
          <p:cNvPicPr>
            <a:picLocks noChangeAspect="1" noChangeArrowheads="1"/>
          </p:cNvPicPr>
          <p:nvPr/>
        </p:nvPicPr>
        <p:blipFill>
          <a:blip r:embed="rId3"/>
          <a:srcRect/>
          <a:stretch>
            <a:fillRect/>
          </a:stretch>
        </p:blipFill>
        <p:spPr bwMode="auto">
          <a:xfrm>
            <a:off x="228600" y="3657600"/>
            <a:ext cx="6224588" cy="2667000"/>
          </a:xfrm>
          <a:prstGeom prst="rect">
            <a:avLst/>
          </a:prstGeom>
          <a:noFill/>
          <a:ln w="9525">
            <a:noFill/>
            <a:miter lim="800000"/>
            <a:headEnd/>
            <a:tailEnd/>
          </a:ln>
        </p:spPr>
      </p:pic>
      <p:sp>
        <p:nvSpPr>
          <p:cNvPr id="9" name="Freccia bidirezionale verticale 8"/>
          <p:cNvSpPr/>
          <p:nvPr/>
        </p:nvSpPr>
        <p:spPr bwMode="auto">
          <a:xfrm>
            <a:off x="4876800" y="3962400"/>
            <a:ext cx="76200" cy="2362200"/>
          </a:xfrm>
          <a:prstGeom prst="upDownArrow">
            <a:avLst/>
          </a:prstGeom>
          <a:solidFill>
            <a:schemeClr val="accent4">
              <a:lumMod val="75000"/>
              <a:lumOff val="25000"/>
            </a:schemeClr>
          </a:solidFill>
          <a:ln w="9525" cap="flat" cmpd="sng" algn="ctr">
            <a:solidFill>
              <a:schemeClr val="tx1"/>
            </a:solidFill>
            <a:prstDash val="solid"/>
            <a:round/>
            <a:headEnd type="none" w="med" len="med"/>
            <a:tailEnd type="none" w="med" len="med"/>
          </a:ln>
          <a:effectLst/>
        </p:spPr>
        <p:txBody>
          <a:bodyPr/>
          <a:lstStyle/>
          <a:p>
            <a:pPr>
              <a:defRPr/>
            </a:pPr>
            <a:endParaRPr lang="it-IT"/>
          </a:p>
        </p:txBody>
      </p:sp>
      <p:cxnSp>
        <p:nvCxnSpPr>
          <p:cNvPr id="36872" name="Connettore 1 10"/>
          <p:cNvCxnSpPr>
            <a:cxnSpLocks noChangeShapeType="1"/>
          </p:cNvCxnSpPr>
          <p:nvPr/>
        </p:nvCxnSpPr>
        <p:spPr bwMode="auto">
          <a:xfrm flipV="1">
            <a:off x="4953000" y="3197225"/>
            <a:ext cx="1676400" cy="1222375"/>
          </a:xfrm>
          <a:prstGeom prst="line">
            <a:avLst/>
          </a:prstGeom>
          <a:noFill/>
          <a:ln w="15875" algn="ctr">
            <a:solidFill>
              <a:schemeClr val="tx1"/>
            </a:solidFill>
            <a:round/>
            <a:headEnd/>
            <a:tailEnd/>
          </a:ln>
        </p:spPr>
      </p:cxnSp>
      <p:sp>
        <p:nvSpPr>
          <p:cNvPr id="36873" name="Freccia bidirezionale orizzontale 18"/>
          <p:cNvSpPr>
            <a:spLocks noChangeArrowheads="1"/>
          </p:cNvSpPr>
          <p:nvPr/>
        </p:nvSpPr>
        <p:spPr bwMode="auto">
          <a:xfrm>
            <a:off x="2819400" y="4953000"/>
            <a:ext cx="3276600" cy="76200"/>
          </a:xfrm>
          <a:prstGeom prst="leftRightArrow">
            <a:avLst>
              <a:gd name="adj1" fmla="val 50000"/>
              <a:gd name="adj2" fmla="val 49968"/>
            </a:avLst>
          </a:prstGeom>
          <a:solidFill>
            <a:srgbClr val="FF0000"/>
          </a:solidFill>
          <a:ln w="9525" algn="ctr">
            <a:solidFill>
              <a:schemeClr val="tx1"/>
            </a:solidFill>
            <a:round/>
            <a:headEnd/>
            <a:tailEnd/>
          </a:ln>
        </p:spPr>
        <p:txBody>
          <a:bodyPr/>
          <a:lstStyle/>
          <a:p>
            <a:endParaRPr lang="it-IT"/>
          </a:p>
        </p:txBody>
      </p:sp>
      <p:cxnSp>
        <p:nvCxnSpPr>
          <p:cNvPr id="36874" name="Connettore 1 19"/>
          <p:cNvCxnSpPr>
            <a:cxnSpLocks noChangeShapeType="1"/>
            <a:stCxn id="36873" idx="5"/>
          </p:cNvCxnSpPr>
          <p:nvPr/>
        </p:nvCxnSpPr>
        <p:spPr bwMode="auto">
          <a:xfrm rot="16200000" flipH="1">
            <a:off x="5267325" y="4200525"/>
            <a:ext cx="552450" cy="2171700"/>
          </a:xfrm>
          <a:prstGeom prst="line">
            <a:avLst/>
          </a:prstGeom>
          <a:noFill/>
          <a:ln w="15875" algn="ctr">
            <a:solidFill>
              <a:srgbClr val="FF0000"/>
            </a:solidFill>
            <a:round/>
            <a:headEnd/>
            <a:tailEnd/>
          </a:ln>
        </p:spPr>
      </p:cxnSp>
      <p:sp>
        <p:nvSpPr>
          <p:cNvPr id="23" name="Sottotitolo 2"/>
          <p:cNvSpPr txBox="1">
            <a:spLocks/>
          </p:cNvSpPr>
          <p:nvPr/>
        </p:nvSpPr>
        <p:spPr bwMode="auto">
          <a:xfrm>
            <a:off x="6705600" y="4343400"/>
            <a:ext cx="2133600" cy="3048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r>
              <a:rPr lang="en-US" sz="1400" i="1" kern="0">
                <a:solidFill>
                  <a:srgbClr val="FF0000"/>
                </a:solidFill>
                <a:latin typeface="+mn-lt"/>
              </a:rPr>
              <a:t>Drifts and cross-cuts</a:t>
            </a:r>
          </a:p>
          <a:p>
            <a:pPr algn="ctr">
              <a:spcBef>
                <a:spcPct val="20000"/>
              </a:spcBef>
              <a:buClr>
                <a:schemeClr val="tx1"/>
              </a:buClr>
              <a:buSzPct val="75000"/>
              <a:buFont typeface="Wingdings" pitchFamily="1" charset="2"/>
              <a:buNone/>
              <a:defRPr/>
            </a:pPr>
            <a:endParaRPr lang="en-US" sz="1400" kern="0">
              <a:solidFill>
                <a:srgbClr val="FF0000"/>
              </a:solidFill>
              <a:latin typeface="+mn-lt"/>
            </a:endParaRPr>
          </a:p>
          <a:p>
            <a:pPr algn="ctr">
              <a:spcBef>
                <a:spcPct val="20000"/>
              </a:spcBef>
              <a:buClr>
                <a:schemeClr val="tx1"/>
              </a:buClr>
              <a:buSzPct val="75000"/>
              <a:buFont typeface="Wingdings" pitchFamily="1" charset="2"/>
              <a:buNone/>
              <a:defRPr/>
            </a:pPr>
            <a:endParaRPr lang="it-IT" sz="1400" kern="0">
              <a:solidFill>
                <a:srgbClr val="FF0000"/>
              </a:solidFill>
              <a:latin typeface="+mn-lt"/>
            </a:endParaRPr>
          </a:p>
        </p:txBody>
      </p:sp>
      <p:pic>
        <p:nvPicPr>
          <p:cNvPr id="36876" name="Picture 2" descr="C:\Documents and Settings\pc\Desktop\seminario_hanford\shaft.JPG"/>
          <p:cNvPicPr>
            <a:picLocks noChangeAspect="1" noChangeArrowheads="1"/>
          </p:cNvPicPr>
          <p:nvPr/>
        </p:nvPicPr>
        <p:blipFill>
          <a:blip r:embed="rId4"/>
          <a:srcRect/>
          <a:stretch>
            <a:fillRect/>
          </a:stretch>
        </p:blipFill>
        <p:spPr bwMode="auto">
          <a:xfrm>
            <a:off x="6629400" y="2362200"/>
            <a:ext cx="2227263" cy="1668463"/>
          </a:xfrm>
          <a:prstGeom prst="rect">
            <a:avLst/>
          </a:prstGeom>
          <a:noFill/>
          <a:ln w="9525">
            <a:noFill/>
            <a:miter lim="800000"/>
            <a:headEnd/>
            <a:tailEnd/>
          </a:ln>
        </p:spPr>
      </p:pic>
      <p:pic>
        <p:nvPicPr>
          <p:cNvPr id="36877" name="Picture 3" descr="C:\Documents and Settings\pc\Desktop\seminario_hanford\drift.JPG"/>
          <p:cNvPicPr>
            <a:picLocks noChangeAspect="1" noChangeArrowheads="1"/>
          </p:cNvPicPr>
          <p:nvPr/>
        </p:nvPicPr>
        <p:blipFill>
          <a:blip r:embed="rId5"/>
          <a:srcRect/>
          <a:stretch>
            <a:fillRect/>
          </a:stretch>
        </p:blipFill>
        <p:spPr bwMode="auto">
          <a:xfrm>
            <a:off x="6629400" y="4648200"/>
            <a:ext cx="2209800" cy="1655763"/>
          </a:xfrm>
          <a:prstGeom prst="rect">
            <a:avLst/>
          </a:prstGeom>
          <a:noFill/>
          <a:ln w="9525">
            <a:noFill/>
            <a:miter lim="800000"/>
            <a:headEnd/>
            <a:tailEnd/>
          </a:ln>
        </p:spPr>
      </p:pic>
      <p:sp>
        <p:nvSpPr>
          <p:cNvPr id="33" name="Sottotitolo 2"/>
          <p:cNvSpPr txBox="1">
            <a:spLocks/>
          </p:cNvSpPr>
          <p:nvPr/>
        </p:nvSpPr>
        <p:spPr bwMode="auto">
          <a:xfrm>
            <a:off x="0" y="1447800"/>
            <a:ext cx="4648200" cy="23622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endParaRPr lang="en-US" sz="1400" kern="0">
              <a:solidFill>
                <a:schemeClr val="hlink"/>
              </a:solidFill>
              <a:latin typeface="+mn-lt"/>
            </a:endParaRPr>
          </a:p>
          <a:p>
            <a:pPr>
              <a:defRPr/>
            </a:pPr>
            <a:r>
              <a:rPr lang="it-IT" sz="1400"/>
              <a:t>On July 2009 the deepest accesible level was 4100ft  </a:t>
            </a:r>
          </a:p>
          <a:p>
            <a:pPr>
              <a:defRPr/>
            </a:pPr>
            <a:r>
              <a:rPr lang="it-IT" sz="1400"/>
              <a:t>(although the 4850 ft level was recently made accesible).</a:t>
            </a:r>
          </a:p>
          <a:p>
            <a:pPr>
              <a:defRPr/>
            </a:pPr>
            <a:endParaRPr lang="it-IT" sz="1400"/>
          </a:p>
          <a:p>
            <a:pPr>
              <a:defRPr/>
            </a:pPr>
            <a:r>
              <a:rPr lang="it-IT" sz="1400"/>
              <a:t>Actually the only Shaft accesible is the “Ross” Shaft.</a:t>
            </a:r>
          </a:p>
          <a:p>
            <a:pPr>
              <a:defRPr/>
            </a:pPr>
            <a:r>
              <a:rPr lang="it-IT" sz="1400"/>
              <a:t>The main office building is situated in the “Yates” area</a:t>
            </a:r>
          </a:p>
          <a:p>
            <a:pPr>
              <a:defRPr/>
            </a:pPr>
            <a:endParaRPr lang="it-IT" sz="1400"/>
          </a:p>
          <a:p>
            <a:pPr>
              <a:defRPr/>
            </a:pPr>
            <a:r>
              <a:rPr lang="it-IT" sz="1400"/>
              <a:t>A power and internet connection between underground levels and surface is still developing by SDSTA.</a:t>
            </a:r>
          </a:p>
          <a:p>
            <a:pPr>
              <a:defRPr/>
            </a:pPr>
            <a:endParaRPr lang="en-US" sz="1400"/>
          </a:p>
          <a:p>
            <a:pPr algn="ctr">
              <a:spcBef>
                <a:spcPct val="20000"/>
              </a:spcBef>
              <a:buClr>
                <a:schemeClr val="tx1"/>
              </a:buClr>
              <a:buSzPct val="75000"/>
              <a:buFont typeface="Wingdings" pitchFamily="1" charset="2"/>
              <a:buNone/>
              <a:defRPr/>
            </a:pPr>
            <a:endParaRPr lang="en-US" sz="1400" kern="0">
              <a:solidFill>
                <a:schemeClr val="hlink"/>
              </a:solidFill>
              <a:latin typeface="+mn-lt"/>
            </a:endParaRPr>
          </a:p>
          <a:p>
            <a:pPr algn="ctr">
              <a:spcBef>
                <a:spcPct val="20000"/>
              </a:spcBef>
              <a:buClr>
                <a:schemeClr val="tx1"/>
              </a:buClr>
              <a:buSzPct val="75000"/>
              <a:buFont typeface="Wingdings" pitchFamily="1" charset="2"/>
              <a:buNone/>
              <a:defRPr/>
            </a:pPr>
            <a:endParaRPr lang="it-IT" sz="1400" kern="0">
              <a:solidFill>
                <a:schemeClr val="hlink"/>
              </a:solidFill>
              <a:latin typeface="+mn-lt"/>
            </a:endParaRPr>
          </a:p>
        </p:txBody>
      </p:sp>
      <p:cxnSp>
        <p:nvCxnSpPr>
          <p:cNvPr id="35" name="Connettore 2 34"/>
          <p:cNvCxnSpPr>
            <a:stCxn id="47" idx="2"/>
          </p:cNvCxnSpPr>
          <p:nvPr/>
        </p:nvCxnSpPr>
        <p:spPr bwMode="auto">
          <a:xfrm rot="5400000">
            <a:off x="4308475" y="2854325"/>
            <a:ext cx="685800" cy="1530350"/>
          </a:xfrm>
          <a:prstGeom prst="straightConnector1">
            <a:avLst/>
          </a:prstGeom>
          <a:solidFill>
            <a:schemeClr val="accent1"/>
          </a:solidFill>
          <a:ln w="19050" cap="flat" cmpd="sng" algn="ctr">
            <a:solidFill>
              <a:schemeClr val="accent4">
                <a:lumMod val="75000"/>
                <a:lumOff val="25000"/>
              </a:schemeClr>
            </a:solidFill>
            <a:prstDash val="solid"/>
            <a:round/>
            <a:headEnd type="none" w="med" len="med"/>
            <a:tailEnd type="arrow"/>
          </a:ln>
          <a:effectLst/>
        </p:spPr>
      </p:cxnSp>
      <p:sp>
        <p:nvSpPr>
          <p:cNvPr id="40" name="Sottotitolo 2"/>
          <p:cNvSpPr txBox="1">
            <a:spLocks/>
          </p:cNvSpPr>
          <p:nvPr/>
        </p:nvSpPr>
        <p:spPr bwMode="auto">
          <a:xfrm>
            <a:off x="4572000" y="1524000"/>
            <a:ext cx="1981200" cy="3048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r>
              <a:rPr lang="en-US" sz="1400" i="1" kern="0">
                <a:solidFill>
                  <a:schemeClr val="tx1">
                    <a:lumMod val="60000"/>
                    <a:lumOff val="40000"/>
                  </a:schemeClr>
                </a:solidFill>
                <a:latin typeface="+mn-lt"/>
              </a:rPr>
              <a:t>Shaft +Office building</a:t>
            </a:r>
          </a:p>
          <a:p>
            <a:pPr algn="ctr">
              <a:spcBef>
                <a:spcPct val="20000"/>
              </a:spcBef>
              <a:buClr>
                <a:schemeClr val="tx1"/>
              </a:buClr>
              <a:buSzPct val="75000"/>
              <a:buFont typeface="Wingdings" pitchFamily="1" charset="2"/>
              <a:buNone/>
              <a:defRPr/>
            </a:pPr>
            <a:endParaRPr lang="en-US" sz="1400" i="1" kern="0">
              <a:solidFill>
                <a:schemeClr val="tx1">
                  <a:lumMod val="60000"/>
                  <a:lumOff val="40000"/>
                </a:schemeClr>
              </a:solidFill>
              <a:latin typeface="+mn-lt"/>
            </a:endParaRPr>
          </a:p>
          <a:p>
            <a:pPr algn="ctr">
              <a:spcBef>
                <a:spcPct val="20000"/>
              </a:spcBef>
              <a:buClr>
                <a:schemeClr val="tx1"/>
              </a:buClr>
              <a:buSzPct val="75000"/>
              <a:buFont typeface="Wingdings" pitchFamily="1" charset="2"/>
              <a:buNone/>
              <a:defRPr/>
            </a:pPr>
            <a:endParaRPr lang="it-IT" sz="1400" i="1" kern="0">
              <a:solidFill>
                <a:schemeClr val="tx1">
                  <a:lumMod val="60000"/>
                  <a:lumOff val="40000"/>
                </a:schemeClr>
              </a:solidFill>
              <a:latin typeface="+mn-lt"/>
            </a:endParaRPr>
          </a:p>
        </p:txBody>
      </p:sp>
      <p:cxnSp>
        <p:nvCxnSpPr>
          <p:cNvPr id="36881" name="Connettore 2 43"/>
          <p:cNvCxnSpPr>
            <a:cxnSpLocks noChangeShapeType="1"/>
          </p:cNvCxnSpPr>
          <p:nvPr/>
        </p:nvCxnSpPr>
        <p:spPr bwMode="auto">
          <a:xfrm rot="16200000" flipH="1">
            <a:off x="6591300" y="2400300"/>
            <a:ext cx="1066800" cy="381000"/>
          </a:xfrm>
          <a:prstGeom prst="straightConnector1">
            <a:avLst/>
          </a:prstGeom>
          <a:noFill/>
          <a:ln w="15875" algn="ctr">
            <a:solidFill>
              <a:srgbClr val="C00000"/>
            </a:solidFill>
            <a:round/>
            <a:headEnd/>
            <a:tailEnd type="arrow" w="med" len="med"/>
          </a:ln>
        </p:spPr>
      </p:cxnSp>
      <p:sp>
        <p:nvSpPr>
          <p:cNvPr id="46" name="Sottotitolo 2"/>
          <p:cNvSpPr txBox="1">
            <a:spLocks/>
          </p:cNvSpPr>
          <p:nvPr/>
        </p:nvSpPr>
        <p:spPr bwMode="auto">
          <a:xfrm>
            <a:off x="5867400" y="1752600"/>
            <a:ext cx="2133600" cy="304800"/>
          </a:xfrm>
          <a:prstGeom prst="rect">
            <a:avLst/>
          </a:prstGeom>
          <a:noFill/>
          <a:ln w="9525">
            <a:noFill/>
            <a:miter lim="800000"/>
            <a:headEnd/>
            <a:tailEnd/>
          </a:ln>
        </p:spPr>
        <p:txBody>
          <a:bodyPr/>
          <a:lstStyle/>
          <a:p>
            <a:pPr algn="ctr">
              <a:spcBef>
                <a:spcPct val="20000"/>
              </a:spcBef>
              <a:buClr>
                <a:schemeClr val="tx1"/>
              </a:buClr>
              <a:buSzPct val="75000"/>
              <a:buFont typeface="Wingdings" pitchFamily="1" charset="2"/>
              <a:buNone/>
              <a:defRPr/>
            </a:pPr>
            <a:r>
              <a:rPr lang="en-US" sz="1400" i="1" kern="0">
                <a:solidFill>
                  <a:srgbClr val="C00000"/>
                </a:solidFill>
                <a:latin typeface="+mn-lt"/>
              </a:rPr>
              <a:t>“Cage”</a:t>
            </a:r>
          </a:p>
          <a:p>
            <a:pPr algn="ctr">
              <a:spcBef>
                <a:spcPct val="20000"/>
              </a:spcBef>
              <a:buClr>
                <a:schemeClr val="tx1"/>
              </a:buClr>
              <a:buSzPct val="75000"/>
              <a:buFont typeface="Wingdings" pitchFamily="1" charset="2"/>
              <a:buNone/>
              <a:defRPr/>
            </a:pPr>
            <a:endParaRPr lang="en-US" sz="1400" kern="0">
              <a:solidFill>
                <a:srgbClr val="C00000"/>
              </a:solidFill>
              <a:latin typeface="+mn-lt"/>
            </a:endParaRPr>
          </a:p>
          <a:p>
            <a:pPr algn="ctr">
              <a:spcBef>
                <a:spcPct val="20000"/>
              </a:spcBef>
              <a:buClr>
                <a:schemeClr val="tx1"/>
              </a:buClr>
              <a:buSzPct val="75000"/>
              <a:buFont typeface="Wingdings" pitchFamily="1" charset="2"/>
              <a:buNone/>
              <a:defRPr/>
            </a:pPr>
            <a:endParaRPr lang="it-IT" sz="1400" kern="0">
              <a:solidFill>
                <a:srgbClr val="C00000"/>
              </a:solidFill>
              <a:latin typeface="+mn-lt"/>
            </a:endParaRPr>
          </a:p>
        </p:txBody>
      </p:sp>
      <p:pic>
        <p:nvPicPr>
          <p:cNvPr id="36883" name="Picture 9" descr="C:\Documents and Settings\pc\Desktop\seminario_hanford\office.jpg"/>
          <p:cNvPicPr>
            <a:picLocks noChangeAspect="1" noChangeArrowheads="1"/>
          </p:cNvPicPr>
          <p:nvPr/>
        </p:nvPicPr>
        <p:blipFill>
          <a:blip r:embed="rId6"/>
          <a:srcRect/>
          <a:stretch>
            <a:fillRect/>
          </a:stretch>
        </p:blipFill>
        <p:spPr bwMode="auto">
          <a:xfrm>
            <a:off x="4724400" y="1828800"/>
            <a:ext cx="1384300"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83"/>
                                        </p:tgtEl>
                                        <p:attrNameLst>
                                          <p:attrName>style.visibility</p:attrName>
                                        </p:attrNameLst>
                                      </p:cBhvr>
                                      <p:to>
                                        <p:strVal val="visible"/>
                                      </p:to>
                                    </p:set>
                                    <p:animEffect transition="in" filter="fade">
                                      <p:cBhvr>
                                        <p:cTn id="7" dur="500"/>
                                        <p:tgtEl>
                                          <p:spTgt spid="368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cTn>
                              </p:par>
                              <p:par>
                                <p:cTn id="19" presetID="10" presetClass="entr" presetSubtype="0" fill="hold" nodeType="withEffect">
                                  <p:stCondLst>
                                    <p:cond delay="0"/>
                                  </p:stCondLst>
                                  <p:childTnLst>
                                    <p:set>
                                      <p:cBhvr>
                                        <p:cTn id="20" dur="1" fill="hold">
                                          <p:stCondLst>
                                            <p:cond delay="0"/>
                                          </p:stCondLst>
                                        </p:cTn>
                                        <p:tgtEl>
                                          <p:spTgt spid="36881"/>
                                        </p:tgtEl>
                                        <p:attrNameLst>
                                          <p:attrName>style.visibility</p:attrName>
                                        </p:attrNameLst>
                                      </p:cBhvr>
                                      <p:to>
                                        <p:strVal val="visible"/>
                                      </p:to>
                                    </p:set>
                                    <p:animEffect transition="in" filter="fade">
                                      <p:cBhvr>
                                        <p:cTn id="21" dur="500"/>
                                        <p:tgtEl>
                                          <p:spTgt spid="3688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867">
                                            <p:txEl>
                                              <p:pRg st="0" end="0"/>
                                            </p:txEl>
                                          </p:spTgt>
                                        </p:tgtEl>
                                        <p:attrNameLst>
                                          <p:attrName>style.visibility</p:attrName>
                                        </p:attrNameLst>
                                      </p:cBhvr>
                                      <p:to>
                                        <p:strVal val="visible"/>
                                      </p:to>
                                    </p:set>
                                    <p:animEffect transition="in" filter="fade">
                                      <p:cBhvr>
                                        <p:cTn id="24" dur="500"/>
                                        <p:tgtEl>
                                          <p:spTgt spid="3686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6872"/>
                                        </p:tgtEl>
                                        <p:attrNameLst>
                                          <p:attrName>style.visibility</p:attrName>
                                        </p:attrNameLst>
                                      </p:cBhvr>
                                      <p:to>
                                        <p:strVal val="visible"/>
                                      </p:to>
                                    </p:set>
                                    <p:animEffect transition="in" filter="fade">
                                      <p:cBhvr>
                                        <p:cTn id="27" dur="500"/>
                                        <p:tgtEl>
                                          <p:spTgt spid="3687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877"/>
                                        </p:tgtEl>
                                        <p:attrNameLst>
                                          <p:attrName>style.visibility</p:attrName>
                                        </p:attrNameLst>
                                      </p:cBhvr>
                                      <p:to>
                                        <p:strVal val="visible"/>
                                      </p:to>
                                    </p:set>
                                    <p:animEffect transition="in" filter="fade">
                                      <p:cBhvr>
                                        <p:cTn id="38" dur="500"/>
                                        <p:tgtEl>
                                          <p:spTgt spid="3687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36874"/>
                                        </p:tgtEl>
                                        <p:attrNameLst>
                                          <p:attrName>style.visibility</p:attrName>
                                        </p:attrNameLst>
                                      </p:cBhvr>
                                      <p:to>
                                        <p:strVal val="visible"/>
                                      </p:to>
                                    </p:set>
                                    <p:animEffect transition="in" filter="fade">
                                      <p:cBhvr>
                                        <p:cTn id="44" dur="500"/>
                                        <p:tgtEl>
                                          <p:spTgt spid="3687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873"/>
                                        </p:tgtEl>
                                        <p:attrNameLst>
                                          <p:attrName>style.visibility</p:attrName>
                                        </p:attrNameLst>
                                      </p:cBhvr>
                                      <p:to>
                                        <p:strVal val="visible"/>
                                      </p:to>
                                    </p:set>
                                    <p:animEffect transition="in" filter="fade">
                                      <p:cBhvr>
                                        <p:cTn id="47"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9" grpId="0" animBg="1"/>
      <p:bldP spid="36873" grpId="0" animBg="1"/>
      <p:bldP spid="23" grpId="0"/>
      <p:bldP spid="40" grpId="0"/>
      <p:bldP spid="46" grpId="0"/>
    </p:bldLst>
  </p:timing>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Black"/>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15577</TotalTime>
  <Words>3893</Words>
  <Application>Microsoft Macintosh PowerPoint</Application>
  <PresentationFormat>On-screen Show (4:3)</PresentationFormat>
  <Paragraphs>418</Paragraphs>
  <Slides>41</Slides>
  <Notes>31</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Capsules</vt:lpstr>
      <vt:lpstr>Photo Editor Photo</vt:lpstr>
      <vt:lpstr>Equazione</vt:lpstr>
      <vt:lpstr>Construction of a Seismic Array at the Former Homestake Mine</vt:lpstr>
      <vt:lpstr>Why a seismic array underground ?</vt:lpstr>
      <vt:lpstr>Why a seismic array underground ?</vt:lpstr>
      <vt:lpstr>Why a seismic array underground ?</vt:lpstr>
      <vt:lpstr>Why a seismic array underground ?</vt:lpstr>
      <vt:lpstr>Why the Homestake former mine ?</vt:lpstr>
      <vt:lpstr>Why the Homestake former mine ?</vt:lpstr>
      <vt:lpstr>Homestake site geology</vt:lpstr>
      <vt:lpstr>Homestake infrastructure</vt:lpstr>
      <vt:lpstr>Construction of the new stations of the Homestake seismic array</vt:lpstr>
      <vt:lpstr>Construction of the new stations of the Homestake seismic array</vt:lpstr>
      <vt:lpstr>Preparing the sites… digging and concrete laying</vt:lpstr>
      <vt:lpstr>Preparing the sites… the seismometer base</vt:lpstr>
      <vt:lpstr>Preparing the sites… insulation</vt:lpstr>
      <vt:lpstr>Preparing the sites… power and network</vt:lpstr>
      <vt:lpstr>Preparing the sites… constructing what is needed </vt:lpstr>
      <vt:lpstr>Two new stations at 2000 ft</vt:lpstr>
      <vt:lpstr>Three new stations at 4100 ft</vt:lpstr>
      <vt:lpstr>The old three stations</vt:lpstr>
      <vt:lpstr>The horizontal seismometers prototypes</vt:lpstr>
      <vt:lpstr>The horizontal seismometers prototypes</vt:lpstr>
      <vt:lpstr>The horizontal seismometers prototypes</vt:lpstr>
      <vt:lpstr>The horizontal seismometers prototypes</vt:lpstr>
      <vt:lpstr>Data Collection</vt:lpstr>
      <vt:lpstr>DAQ System—Local</vt:lpstr>
      <vt:lpstr>Sensor Boards</vt:lpstr>
      <vt:lpstr>DAQ System—General</vt:lpstr>
      <vt:lpstr>STS-2 Seismometers</vt:lpstr>
      <vt:lpstr>Trillium 240 Seismometers</vt:lpstr>
      <vt:lpstr>Data Transformations</vt:lpstr>
      <vt:lpstr>Güralp Seismometer</vt:lpstr>
      <vt:lpstr>Homestake LHO ASD Comparison</vt:lpstr>
      <vt:lpstr>Homestake LHO ASD Comparison</vt:lpstr>
      <vt:lpstr>Comparison with Peterson Noise</vt:lpstr>
      <vt:lpstr>Homestake ASDs Over One Day</vt:lpstr>
      <vt:lpstr>Timing Issues and Replacement</vt:lpstr>
      <vt:lpstr>Finding the Necessary Time Shift</vt:lpstr>
      <vt:lpstr>Spectral Coherence of 2000 ft Stations A and B</vt:lpstr>
      <vt:lpstr>Concluding Remarks</vt:lpstr>
      <vt:lpstr>Comments or Questions</vt:lpstr>
      <vt:lpstr>Working conditions and safety procedures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LIGO</dc:title>
  <cp:lastModifiedBy>Riccardo DeSalvo User</cp:lastModifiedBy>
  <cp:revision>293</cp:revision>
  <dcterms:created xsi:type="dcterms:W3CDTF">2009-08-14T20:34:55Z</dcterms:created>
  <dcterms:modified xsi:type="dcterms:W3CDTF">2009-08-14T20:43:01Z</dcterms:modified>
</cp:coreProperties>
</file>