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268" r:id="rId3"/>
    <p:sldId id="280" r:id="rId4"/>
    <p:sldId id="279" r:id="rId5"/>
    <p:sldId id="281" r:id="rId6"/>
    <p:sldId id="282" r:id="rId7"/>
    <p:sldId id="283" r:id="rId8"/>
    <p:sldId id="273" r:id="rId9"/>
    <p:sldId id="265" r:id="rId10"/>
    <p:sldId id="266" r:id="rId11"/>
    <p:sldId id="267" r:id="rId12"/>
    <p:sldId id="271" r:id="rId13"/>
    <p:sldId id="284" r:id="rId14"/>
    <p:sldId id="272" r:id="rId15"/>
    <p:sldId id="259" r:id="rId16"/>
    <p:sldId id="261" r:id="rId17"/>
    <p:sldId id="277" r:id="rId18"/>
    <p:sldId id="262" r:id="rId19"/>
    <p:sldId id="278" r:id="rId20"/>
    <p:sldId id="263" r:id="rId21"/>
    <p:sldId id="264" r:id="rId22"/>
    <p:sldId id="276" r:id="rId23"/>
    <p:sldId id="258" r:id="rId24"/>
    <p:sldId id="275" r:id="rId25"/>
    <p:sldId id="270" r:id="rId26"/>
    <p:sldId id="274" r:id="rId27"/>
    <p:sldId id="269" r:id="rId2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94718" autoAdjust="0"/>
  </p:normalViewPr>
  <p:slideViewPr>
    <p:cSldViewPr>
      <p:cViewPr>
        <p:scale>
          <a:sx n="110" d="100"/>
          <a:sy n="110" d="100"/>
        </p:scale>
        <p:origin x="-300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717335D-B001-4D3D-9BB8-2B218F7C06B2}" type="datetimeFigureOut">
              <a:rPr lang="en-US" smtClean="0"/>
              <a:pPr/>
              <a:t>9/21/2009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96DC259-4C72-4D30-A18C-43B5F4B537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DC259-4C72-4D30-A18C-43B5F4B5374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DC259-4C72-4D30-A18C-43B5F4B5374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DC259-4C72-4D30-A18C-43B5F4B5374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DC259-4C72-4D30-A18C-43B5F4B5374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DC259-4C72-4D30-A18C-43B5F4B5374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DC259-4C72-4D30-A18C-43B5F4B5374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DC259-4C72-4D30-A18C-43B5F4B5374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DC259-4C72-4D30-A18C-43B5F4B5374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DC259-4C72-4D30-A18C-43B5F4B5374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DC259-4C72-4D30-A18C-43B5F4B5374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DC259-4C72-4D30-A18C-43B5F4B5374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DC259-4C72-4D30-A18C-43B5F4B5374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DC259-4C72-4D30-A18C-43B5F4B5374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DC259-4C72-4D30-A18C-43B5F4B5374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DC259-4C72-4D30-A18C-43B5F4B5374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DC259-4C72-4D30-A18C-43B5F4B5374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DC259-4C72-4D30-A18C-43B5F4B5374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DC259-4C72-4D30-A18C-43B5F4B5374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DC259-4C72-4D30-A18C-43B5F4B5374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DC259-4C72-4D30-A18C-43B5F4B5374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DC259-4C72-4D30-A18C-43B5F4B5374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DC259-4C72-4D30-A18C-43B5F4B5374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DC259-4C72-4D30-A18C-43B5F4B5374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DC259-4C72-4D30-A18C-43B5F4B5374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DC259-4C72-4D30-A18C-43B5F4B5374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DC259-4C72-4D30-A18C-43B5F4B5374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08C3-E8B0-42E2-A0A2-A497AF22B04A}" type="datetime1">
              <a:rPr lang="en-US" smtClean="0"/>
              <a:pPr/>
              <a:t>9/21/2009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0A2-F495-4ADA-A39F-58B656FCE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8E4BA-6755-4258-9C73-16087604E79E}" type="datetime1">
              <a:rPr lang="en-US" smtClean="0"/>
              <a:pPr/>
              <a:t>9/21/2009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0A2-F495-4ADA-A39F-58B656FCE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4034-7E6C-4B45-8E9E-CED854B6C05A}" type="datetime1">
              <a:rPr lang="en-US" smtClean="0"/>
              <a:pPr/>
              <a:t>9/21/2009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0A2-F495-4ADA-A39F-58B656FCE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9986-1584-451F-8603-5943833B4853}" type="datetime1">
              <a:rPr lang="en-US" smtClean="0"/>
              <a:pPr/>
              <a:t>9/21/2009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0A2-F495-4ADA-A39F-58B656FCE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3A12-2E90-41ED-8030-328F6B505EB0}" type="datetime1">
              <a:rPr lang="en-US" smtClean="0"/>
              <a:pPr/>
              <a:t>9/21/2009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0A2-F495-4ADA-A39F-58B656FCE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1BCB4-66A3-41A2-826A-8884F5CDAC1A}" type="datetime1">
              <a:rPr lang="en-US" smtClean="0"/>
              <a:pPr/>
              <a:t>9/21/2009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0A2-F495-4ADA-A39F-58B656FCE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AD78F-3E19-4EA7-88CC-A081E88A5563}" type="datetime1">
              <a:rPr lang="en-US" smtClean="0"/>
              <a:pPr/>
              <a:t>9/21/2009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0A2-F495-4ADA-A39F-58B656FCE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28AE-15F7-4BC5-85CE-180D7FA76EE2}" type="datetime1">
              <a:rPr lang="en-US" smtClean="0"/>
              <a:pPr/>
              <a:t>9/21/2009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0A2-F495-4ADA-A39F-58B656FCE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33B9-97FE-47B2-9977-F641E2C98E28}" type="datetime1">
              <a:rPr lang="en-US" smtClean="0"/>
              <a:pPr/>
              <a:t>9/21/2009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0A2-F495-4ADA-A39F-58B656FCE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33A2-0360-484E-AD59-2DE44A6BDD43}" type="datetime1">
              <a:rPr lang="en-US" smtClean="0"/>
              <a:pPr/>
              <a:t>9/21/2009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0A2-F495-4ADA-A39F-58B656FCE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B8F5-B60A-4FCA-B083-FEA9BA724A81}" type="datetime1">
              <a:rPr lang="en-US" smtClean="0"/>
              <a:pPr/>
              <a:t>9/21/2009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0A2-F495-4ADA-A39F-58B656FCE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06BAC-7F53-4313-B29A-D69581685FF9}" type="datetime1">
              <a:rPr lang="en-US" smtClean="0"/>
              <a:pPr/>
              <a:t>9/21/2009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420A2-F495-4ADA-A39F-58B656FCE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2362200"/>
            <a:ext cx="46482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Quad NP Update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42672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LV Meeting – 22 </a:t>
            </a:r>
            <a:r>
              <a:rPr lang="en-US" dirty="0" smtClean="0">
                <a:solidFill>
                  <a:srgbClr val="FFFF00"/>
                </a:solidFill>
              </a:rPr>
              <a:t>September 2009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Brett </a:t>
            </a:r>
            <a:r>
              <a:rPr lang="en-US" dirty="0" smtClean="0">
                <a:solidFill>
                  <a:srgbClr val="FFFF00"/>
                </a:solidFill>
              </a:rPr>
              <a:t>Shapiro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G0900876-v1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Effect on TFs</a:t>
            </a:r>
            <a:endParaRPr lang="en-US" dirty="0"/>
          </a:p>
        </p:txBody>
      </p:sp>
      <p:pic>
        <p:nvPicPr>
          <p:cNvPr id="8194" name="Picture 2" descr="C:\Documents and Settings\Brett\My Documents\Lab\Quad Noise Prototype\Results Document\Cable_T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24000"/>
            <a:ext cx="7388125" cy="50292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0A2-F495-4ADA-A39F-58B656FCE21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934200" y="2133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large connectors impact </a:t>
            </a:r>
            <a:r>
              <a:rPr lang="en-US" i="1" dirty="0" smtClean="0"/>
              <a:t>pitch</a:t>
            </a:r>
            <a:r>
              <a:rPr lang="en-US" dirty="0" smtClean="0"/>
              <a:t> and </a:t>
            </a:r>
            <a:r>
              <a:rPr lang="en-US" i="1" dirty="0" smtClean="0"/>
              <a:t>z</a:t>
            </a:r>
            <a:r>
              <a:rPr lang="en-US" dirty="0" smtClean="0"/>
              <a:t> modes.</a:t>
            </a:r>
            <a:endParaRPr lang="en-US" dirty="0"/>
          </a:p>
        </p:txBody>
      </p:sp>
      <p:sp>
        <p:nvSpPr>
          <p:cNvPr id="6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LV Meeting - September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Poor Clamping</a:t>
            </a:r>
            <a:endParaRPr lang="en-US" dirty="0"/>
          </a:p>
        </p:txBody>
      </p:sp>
      <p:pic>
        <p:nvPicPr>
          <p:cNvPr id="9218" name="Picture 2" descr="C:\Documents and Settings\Brett\My Documents\Lab\Quad Noise Prototype\Results Document\PUM_Top_Clam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8607" y="1554480"/>
            <a:ext cx="6337593" cy="475488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0A2-F495-4ADA-A39F-58B656FCE21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47800" y="63246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Improvised ‘clamp’ at top of PUM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Cabling Routing Issues</a:t>
            </a:r>
            <a:endParaRPr lang="en-US" dirty="0"/>
          </a:p>
        </p:txBody>
      </p:sp>
      <p:pic>
        <p:nvPicPr>
          <p:cNvPr id="10242" name="Picture 2" descr="C:\Documents and Settings\Brett\My Documents\Lab\Quad Noise Prototype\Results Document\Cable Routing\IMG_46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600200"/>
            <a:ext cx="3048000" cy="4572000"/>
          </a:xfrm>
          <a:prstGeom prst="rect">
            <a:avLst/>
          </a:prstGeom>
          <a:noFill/>
        </p:spPr>
      </p:pic>
      <p:pic>
        <p:nvPicPr>
          <p:cNvPr id="10243" name="Picture 3" descr="C:\Documents and Settings\Brett\My Documents\Lab\Quad Noise Prototype\Results Document\Cable Routing\IMG_16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570" y="1981200"/>
            <a:ext cx="5181435" cy="38862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0A2-F495-4ADA-A39F-58B656FCE21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38600" y="58674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Improvised clamp at ISI optics table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61838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Improvised wire guide to ESD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Measurements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0A2-F495-4ADA-A39F-58B656FCE21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LV Meeting - September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Eddy Current Damping (ECD)</a:t>
            </a:r>
            <a:endParaRPr lang="en-US" dirty="0"/>
          </a:p>
        </p:txBody>
      </p:sp>
      <p:pic>
        <p:nvPicPr>
          <p:cNvPr id="11267" name="Picture 3" descr="C:\Documents and Settings\Brett\My Documents\Lab\Quad Noise Prototype\Physical Parameters and Parts\Masses\Top Mass\Top Mass Figu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676400"/>
            <a:ext cx="7341291" cy="457200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rot="16200000" flipH="1">
            <a:off x="647700" y="2628900"/>
            <a:ext cx="1828800" cy="838200"/>
          </a:xfrm>
          <a:prstGeom prst="straightConnector1">
            <a:avLst/>
          </a:prstGeom>
          <a:ln w="158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685800" y="2590800"/>
            <a:ext cx="2514600" cy="1600200"/>
          </a:xfrm>
          <a:prstGeom prst="straightConnector1">
            <a:avLst/>
          </a:prstGeom>
          <a:ln w="158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143000" y="1981200"/>
            <a:ext cx="4953000" cy="152400"/>
          </a:xfrm>
          <a:prstGeom prst="straightConnector1">
            <a:avLst/>
          </a:prstGeom>
          <a:ln w="158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143000" y="2133600"/>
            <a:ext cx="5715000" cy="457200"/>
          </a:xfrm>
          <a:prstGeom prst="straightConnector1">
            <a:avLst/>
          </a:prstGeom>
          <a:ln w="158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4038600" y="5943600"/>
            <a:ext cx="2514600" cy="381000"/>
          </a:xfrm>
          <a:prstGeom prst="straightConnector1">
            <a:avLst/>
          </a:prstGeom>
          <a:ln w="158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3886200" y="4876800"/>
            <a:ext cx="2667000" cy="1447800"/>
          </a:xfrm>
          <a:prstGeom prst="straightConnector1">
            <a:avLst/>
          </a:prstGeom>
          <a:ln w="158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5181600" y="4953000"/>
            <a:ext cx="2743200" cy="1588"/>
          </a:xfrm>
          <a:prstGeom prst="straightConnector1">
            <a:avLst/>
          </a:prstGeom>
          <a:ln w="158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5791200" y="5410200"/>
            <a:ext cx="1676400" cy="152400"/>
          </a:xfrm>
          <a:prstGeom prst="straightConnector1">
            <a:avLst/>
          </a:prstGeom>
          <a:ln w="158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81000" y="18404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ECDs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553200" y="61838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ECDs</a:t>
            </a:r>
            <a:endParaRPr lang="en-US" dirty="0"/>
          </a:p>
        </p:txBody>
      </p:sp>
      <p:pic>
        <p:nvPicPr>
          <p:cNvPr id="1026" name="Picture 2" descr="C:\Documents and Settings\Brett\Desktop\Lab Pictures\Quad Noise Prototype\2007\ECD Bloc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819400"/>
            <a:ext cx="751802" cy="528638"/>
          </a:xfrm>
          <a:prstGeom prst="rect">
            <a:avLst/>
          </a:prstGeom>
          <a:noFill/>
        </p:spPr>
      </p:pic>
      <p:sp>
        <p:nvSpPr>
          <p:cNvPr id="16" name="Right Arrow 15"/>
          <p:cNvSpPr/>
          <p:nvPr/>
        </p:nvSpPr>
        <p:spPr>
          <a:xfrm rot="2628558">
            <a:off x="1073775" y="3585750"/>
            <a:ext cx="730795" cy="1436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152400" y="3733800"/>
            <a:ext cx="914400" cy="228600"/>
            <a:chOff x="152400" y="3733800"/>
            <a:chExt cx="914400" cy="228600"/>
          </a:xfrm>
        </p:grpSpPr>
        <p:sp>
          <p:nvSpPr>
            <p:cNvPr id="28" name="Rectangle 27"/>
            <p:cNvSpPr/>
            <p:nvPr/>
          </p:nvSpPr>
          <p:spPr bwMode="auto">
            <a:xfrm flipV="1">
              <a:off x="304800" y="3733800"/>
              <a:ext cx="761999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 rot="10800000" flipH="1">
              <a:off x="374650" y="3733800"/>
              <a:ext cx="234950" cy="20796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 bwMode="auto">
            <a:xfrm rot="10800000" flipH="1">
              <a:off x="603250" y="3733800"/>
              <a:ext cx="234950" cy="20796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 bwMode="auto">
            <a:xfrm rot="10800000" flipH="1">
              <a:off x="831850" y="3754437"/>
              <a:ext cx="234950" cy="20796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 bwMode="auto">
            <a:xfrm rot="10800000" flipH="1">
              <a:off x="152400" y="3733800"/>
              <a:ext cx="234950" cy="20796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Straight Connector 42"/>
          <p:cNvCxnSpPr>
            <a:stCxn id="1026" idx="2"/>
            <a:endCxn id="28" idx="2"/>
          </p:cNvCxnSpPr>
          <p:nvPr/>
        </p:nvCxnSpPr>
        <p:spPr>
          <a:xfrm rot="16200000" flipH="1">
            <a:off x="490369" y="3538369"/>
            <a:ext cx="385762" cy="509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0A2-F495-4ADA-A39F-58B656FCE21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LV Meeting - September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Eddy Current Damping</a:t>
            </a:r>
            <a:endParaRPr lang="en-US" dirty="0"/>
          </a:p>
        </p:txBody>
      </p:sp>
      <p:pic>
        <p:nvPicPr>
          <p:cNvPr id="2050" name="Picture 2" descr="C:\Documents and Settings\Brett\My Documents\Lab\Quad Noise Prototype\Physical Parameters and Parts\ECD\ECD Results Document\ECD_blocks_around_OSEM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6121" y="1600200"/>
            <a:ext cx="6904879" cy="45720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0A2-F495-4ADA-A39F-58B656FCE21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LV Meeting - September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ECD ≈ 2x greater than modeled</a:t>
            </a:r>
            <a:endParaRPr lang="en-US" dirty="0"/>
          </a:p>
        </p:txBody>
      </p:sp>
      <p:pic>
        <p:nvPicPr>
          <p:cNvPr id="3075" name="Picture 3" descr="C:\Documents and Settings\Brett\My Documents\Lab\Quad Noise Prototype\Physical Parameters and Parts\ECD\ECD Results Document\R0Yaw_nominal_EC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" y="1371600"/>
            <a:ext cx="8059767" cy="54864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0A2-F495-4ADA-A39F-58B656FCE21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Yaw Eddy Current Damping</a:t>
            </a:r>
            <a:endParaRPr lang="en-US" dirty="0"/>
          </a:p>
        </p:txBody>
      </p:sp>
      <p:grpSp>
        <p:nvGrpSpPr>
          <p:cNvPr id="71" name="Group 70"/>
          <p:cNvGrpSpPr>
            <a:grpSpLocks noChangeAspect="1"/>
          </p:cNvGrpSpPr>
          <p:nvPr/>
        </p:nvGrpSpPr>
        <p:grpSpPr>
          <a:xfrm>
            <a:off x="457200" y="1371600"/>
            <a:ext cx="8077200" cy="4831687"/>
            <a:chOff x="-5080" y="1676400"/>
            <a:chExt cx="8615680" cy="5153799"/>
          </a:xfrm>
        </p:grpSpPr>
        <p:pic>
          <p:nvPicPr>
            <p:cNvPr id="11267" name="Picture 3" descr="C:\Documents and Settings\Brett\My Documents\Lab\Quad Noise Prototype\Physical Parameters and Parts\Masses\Top Mass\Top Mass Figure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14400" y="1676400"/>
              <a:ext cx="7341291" cy="4572000"/>
            </a:xfrm>
            <a:prstGeom prst="rect">
              <a:avLst/>
            </a:prstGeom>
            <a:noFill/>
          </p:spPr>
        </p:pic>
        <p:cxnSp>
          <p:nvCxnSpPr>
            <p:cNvPr id="7" name="Straight Arrow Connector 6"/>
            <p:cNvCxnSpPr/>
            <p:nvPr/>
          </p:nvCxnSpPr>
          <p:spPr>
            <a:xfrm rot="16200000" flipH="1">
              <a:off x="647700" y="2628900"/>
              <a:ext cx="1828800" cy="838200"/>
            </a:xfrm>
            <a:prstGeom prst="straightConnector1">
              <a:avLst/>
            </a:prstGeom>
            <a:ln w="158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16200000" flipH="1">
              <a:off x="685800" y="2590800"/>
              <a:ext cx="2514600" cy="1600200"/>
            </a:xfrm>
            <a:prstGeom prst="straightConnector1">
              <a:avLst/>
            </a:prstGeom>
            <a:ln w="158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1143000" y="1981200"/>
              <a:ext cx="4953000" cy="152400"/>
            </a:xfrm>
            <a:prstGeom prst="straightConnector1">
              <a:avLst/>
            </a:prstGeom>
            <a:ln w="158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1143000" y="2133600"/>
              <a:ext cx="5715000" cy="457200"/>
            </a:xfrm>
            <a:prstGeom prst="straightConnector1">
              <a:avLst/>
            </a:prstGeom>
            <a:ln w="158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10800000">
              <a:off x="4038600" y="5943600"/>
              <a:ext cx="2514600" cy="381000"/>
            </a:xfrm>
            <a:prstGeom prst="straightConnector1">
              <a:avLst/>
            </a:prstGeom>
            <a:ln w="158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10800000">
              <a:off x="3886200" y="4876800"/>
              <a:ext cx="2667000" cy="1447800"/>
            </a:xfrm>
            <a:prstGeom prst="straightConnector1">
              <a:avLst/>
            </a:prstGeom>
            <a:ln w="158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5400000" flipH="1" flipV="1">
              <a:off x="5181600" y="4953000"/>
              <a:ext cx="2743200" cy="1588"/>
            </a:xfrm>
            <a:prstGeom prst="straightConnector1">
              <a:avLst/>
            </a:prstGeom>
            <a:ln w="158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 flipH="1" flipV="1">
              <a:off x="5791200" y="5410200"/>
              <a:ext cx="1676400" cy="152400"/>
            </a:xfrm>
            <a:prstGeom prst="straightConnector1">
              <a:avLst/>
            </a:prstGeom>
            <a:ln w="158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-5080" y="1828800"/>
              <a:ext cx="1300480" cy="689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Transverse Dampers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553200" y="6183868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Longitudinal Dampers</a:t>
              </a:r>
              <a:endParaRPr lang="en-US" dirty="0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4343400" y="2210594"/>
              <a:ext cx="381000" cy="1066800"/>
              <a:chOff x="7696200" y="4573588"/>
              <a:chExt cx="381000" cy="1066800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 rot="5400000">
                <a:off x="7581503" y="5372497"/>
                <a:ext cx="534194" cy="1588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Curved Right Arrow 25"/>
              <p:cNvSpPr/>
              <p:nvPr/>
            </p:nvSpPr>
            <p:spPr>
              <a:xfrm>
                <a:off x="7696200" y="4953000"/>
                <a:ext cx="381000" cy="457200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 rot="5400000">
                <a:off x="7543800" y="4877594"/>
                <a:ext cx="609600" cy="1588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/>
            <p:cNvGrpSpPr/>
            <p:nvPr/>
          </p:nvGrpSpPr>
          <p:grpSpPr>
            <a:xfrm>
              <a:off x="7620000" y="5257800"/>
              <a:ext cx="990600" cy="731002"/>
              <a:chOff x="7086600" y="4495800"/>
              <a:chExt cx="1828800" cy="1373188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7543800" y="4876800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543800" y="5791200"/>
                <a:ext cx="914400" cy="4571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 rot="5400000">
                <a:off x="8378952" y="5752306"/>
                <a:ext cx="229394" cy="794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L-Shape 41"/>
              <p:cNvSpPr/>
              <p:nvPr/>
            </p:nvSpPr>
            <p:spPr>
              <a:xfrm>
                <a:off x="7479792" y="5638800"/>
                <a:ext cx="987552" cy="228600"/>
              </a:xfrm>
              <a:prstGeom prst="corner">
                <a:avLst>
                  <a:gd name="adj1" fmla="val 3846"/>
                  <a:gd name="adj2" fmla="val 26923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>
                <a:off x="7086600" y="5867400"/>
                <a:ext cx="1828800" cy="1588"/>
              </a:xfrm>
              <a:prstGeom prst="line">
                <a:avLst/>
              </a:prstGeom>
              <a:ln w="635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5400000" flipH="1" flipV="1">
                <a:off x="6858794" y="5260848"/>
                <a:ext cx="1066006" cy="794"/>
              </a:xfrm>
              <a:prstGeom prst="line">
                <a:avLst/>
              </a:prstGeom>
              <a:ln w="317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7391400" y="4724400"/>
                <a:ext cx="1219200" cy="1588"/>
              </a:xfrm>
              <a:prstGeom prst="line">
                <a:avLst/>
              </a:prstGeom>
              <a:ln w="317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>
                <a:off x="8077994" y="5257800"/>
                <a:ext cx="1066006" cy="794"/>
              </a:xfrm>
              <a:prstGeom prst="line">
                <a:avLst/>
              </a:prstGeom>
              <a:ln w="317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Rectangle 47"/>
              <p:cNvSpPr/>
              <p:nvPr/>
            </p:nvSpPr>
            <p:spPr>
              <a:xfrm>
                <a:off x="7086600" y="4495800"/>
                <a:ext cx="304800" cy="12954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8610600" y="4495800"/>
                <a:ext cx="304800" cy="12954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7162800" y="4495800"/>
                <a:ext cx="1752600" cy="2286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228600" y="2850398"/>
              <a:ext cx="990600" cy="731002"/>
              <a:chOff x="7086600" y="4495800"/>
              <a:chExt cx="1828800" cy="1373188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7543800" y="4876800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7543800" y="5791200"/>
                <a:ext cx="914400" cy="4571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" name="Straight Connector 54"/>
              <p:cNvCxnSpPr/>
              <p:nvPr/>
            </p:nvCxnSpPr>
            <p:spPr>
              <a:xfrm rot="5400000">
                <a:off x="8378952" y="5752306"/>
                <a:ext cx="229394" cy="794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L-Shape 55"/>
              <p:cNvSpPr/>
              <p:nvPr/>
            </p:nvSpPr>
            <p:spPr>
              <a:xfrm>
                <a:off x="7479792" y="5638800"/>
                <a:ext cx="987552" cy="228600"/>
              </a:xfrm>
              <a:prstGeom prst="corner">
                <a:avLst>
                  <a:gd name="adj1" fmla="val 3846"/>
                  <a:gd name="adj2" fmla="val 26923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>
                <a:off x="7086600" y="5867400"/>
                <a:ext cx="1828800" cy="1588"/>
              </a:xfrm>
              <a:prstGeom prst="line">
                <a:avLst/>
              </a:prstGeom>
              <a:ln w="635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6858794" y="5260848"/>
                <a:ext cx="1066006" cy="794"/>
              </a:xfrm>
              <a:prstGeom prst="line">
                <a:avLst/>
              </a:prstGeom>
              <a:ln w="317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391400" y="4724400"/>
                <a:ext cx="1219200" cy="1588"/>
              </a:xfrm>
              <a:prstGeom prst="line">
                <a:avLst/>
              </a:prstGeom>
              <a:ln w="317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5400000">
                <a:off x="8077994" y="5257800"/>
                <a:ext cx="1066006" cy="794"/>
              </a:xfrm>
              <a:prstGeom prst="line">
                <a:avLst/>
              </a:prstGeom>
              <a:ln w="317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Rectangle 60"/>
              <p:cNvSpPr/>
              <p:nvPr/>
            </p:nvSpPr>
            <p:spPr>
              <a:xfrm>
                <a:off x="7086600" y="4495800"/>
                <a:ext cx="304800" cy="12954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8610600" y="4495800"/>
                <a:ext cx="304800" cy="12954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7162800" y="4495800"/>
                <a:ext cx="1752600" cy="2286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5" name="Straight Arrow Connector 64"/>
            <p:cNvCxnSpPr/>
            <p:nvPr/>
          </p:nvCxnSpPr>
          <p:spPr>
            <a:xfrm rot="5400000">
              <a:off x="7543800" y="5641848"/>
              <a:ext cx="11430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rot="10800000">
              <a:off x="76200" y="3231398"/>
              <a:ext cx="12954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Slide Number Placeholder 6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0A2-F495-4ADA-A39F-58B656FCE21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304800" y="58674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Damping comes from 2 DOFs of magnet motion.</a:t>
            </a:r>
            <a:endParaRPr lang="en-US" dirty="0"/>
          </a:p>
        </p:txBody>
      </p:sp>
      <p:sp>
        <p:nvSpPr>
          <p:cNvPr id="64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LV Meeting - September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ECD Nominal Results</a:t>
            </a:r>
            <a:endParaRPr lang="en-US" dirty="0"/>
          </a:p>
        </p:txBody>
      </p:sp>
      <p:pic>
        <p:nvPicPr>
          <p:cNvPr id="4098" name="Picture 2" descr="C:\Documents and Settings\Brett\My Documents\Lab\Quad Noise Prototype\Physical Parameters and Parts\ECD\ECD Results Document\R0Yaw_varying_ECD_2.jpg"/>
          <p:cNvPicPr>
            <a:picLocks noChangeAspect="1" noChangeArrowheads="1"/>
          </p:cNvPicPr>
          <p:nvPr/>
        </p:nvPicPr>
        <p:blipFill>
          <a:blip r:embed="rId4"/>
          <a:srcRect l="6618" r="7347"/>
          <a:stretch>
            <a:fillRect/>
          </a:stretch>
        </p:blipFill>
        <p:spPr bwMode="auto">
          <a:xfrm>
            <a:off x="304800" y="1371600"/>
            <a:ext cx="6934200" cy="54864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0A2-F495-4ADA-A39F-58B656FCE21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15200" y="19050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Longitudinal and transverse damping are roughly equal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Opening the Magnet </a:t>
            </a:r>
            <a:r>
              <a:rPr lang="en-US" sz="3600" dirty="0" smtClean="0"/>
              <a:t>Bore </a:t>
            </a:r>
            <a:br>
              <a:rPr lang="en-US" sz="3600" dirty="0" smtClean="0"/>
            </a:br>
            <a:r>
              <a:rPr lang="en-US" sz="3600" dirty="0" smtClean="0"/>
              <a:t>from 12 to </a:t>
            </a:r>
            <a:r>
              <a:rPr lang="en-US" sz="3600" dirty="0" smtClean="0"/>
              <a:t>12.7 mm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1371600" y="36576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Magnet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71600" y="4572000"/>
            <a:ext cx="9144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2206752" y="4533106"/>
            <a:ext cx="229394" cy="794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-Shape 12"/>
          <p:cNvSpPr/>
          <p:nvPr/>
        </p:nvSpPr>
        <p:spPr>
          <a:xfrm>
            <a:off x="1307592" y="4419600"/>
            <a:ext cx="987552" cy="228600"/>
          </a:xfrm>
          <a:prstGeom prst="corner">
            <a:avLst>
              <a:gd name="adj1" fmla="val 3846"/>
              <a:gd name="adj2" fmla="val 26923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14400" y="4648200"/>
            <a:ext cx="1828800" cy="1588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686594" y="4041648"/>
            <a:ext cx="1066006" cy="794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219200" y="3505200"/>
            <a:ext cx="1219200" cy="1588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1905794" y="4038600"/>
            <a:ext cx="1066006" cy="794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914400" y="3276600"/>
            <a:ext cx="304800" cy="1295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438400" y="3276600"/>
            <a:ext cx="304800" cy="1295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990600" y="3276600"/>
            <a:ext cx="1752600" cy="228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629400" y="36576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Magnet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629400" y="4572000"/>
            <a:ext cx="9144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rot="5400000">
            <a:off x="7464552" y="4533106"/>
            <a:ext cx="229394" cy="794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L-Shape 29"/>
          <p:cNvSpPr/>
          <p:nvPr/>
        </p:nvSpPr>
        <p:spPr>
          <a:xfrm>
            <a:off x="6565392" y="4419600"/>
            <a:ext cx="987552" cy="228600"/>
          </a:xfrm>
          <a:prstGeom prst="corner">
            <a:avLst>
              <a:gd name="adj1" fmla="val 3846"/>
              <a:gd name="adj2" fmla="val 26923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6172200" y="4648200"/>
            <a:ext cx="1828800" cy="1588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324600" y="3505200"/>
            <a:ext cx="1447800" cy="1588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6172200" y="3276600"/>
            <a:ext cx="228600" cy="1295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248400" y="3276600"/>
            <a:ext cx="1752600" cy="228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772400" y="3276600"/>
            <a:ext cx="228600" cy="1295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81000" y="4876800"/>
            <a:ext cx="2971800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Top Mass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1752600" y="4648200"/>
            <a:ext cx="152400" cy="228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638800" y="4876800"/>
            <a:ext cx="2971800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Top Mass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7010400" y="4648200"/>
            <a:ext cx="152400" cy="228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 rot="5400000">
            <a:off x="876300" y="2932906"/>
            <a:ext cx="685800" cy="1588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2020094" y="2932906"/>
            <a:ext cx="685800" cy="1588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6056312" y="2932906"/>
            <a:ext cx="685800" cy="1588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7428706" y="2932906"/>
            <a:ext cx="685800" cy="1588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371600" y="2514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 mm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6553200" y="25146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12.7 mm</a:t>
            </a:r>
          </a:p>
          <a:p>
            <a:pPr algn="ctr"/>
            <a:r>
              <a:rPr lang="en-US" dirty="0" smtClean="0"/>
              <a:t>(0.5 in)</a:t>
            </a:r>
            <a:endParaRPr lang="en-US" dirty="0"/>
          </a:p>
        </p:txBody>
      </p:sp>
      <p:sp>
        <p:nvSpPr>
          <p:cNvPr id="52" name="Right Arrow 51"/>
          <p:cNvSpPr/>
          <p:nvPr/>
        </p:nvSpPr>
        <p:spPr>
          <a:xfrm>
            <a:off x="3810000" y="3733800"/>
            <a:ext cx="1295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0A2-F495-4ADA-A39F-58B656FCE21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457200" y="56388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copper magnet bores were drilled out to simultaneously increase clearance and reduce damping.</a:t>
            </a:r>
            <a:endParaRPr lang="en-US" dirty="0"/>
          </a:p>
        </p:txBody>
      </p:sp>
      <p:sp>
        <p:nvSpPr>
          <p:cNvPr id="36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LV Meeting - September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of Last Year’s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Glass on metal wire hang:                              Jan</a:t>
            </a:r>
          </a:p>
          <a:p>
            <a:r>
              <a:rPr lang="en-US" dirty="0" smtClean="0"/>
              <a:t>ESD reworking:                                       Feb-April</a:t>
            </a:r>
          </a:p>
          <a:p>
            <a:r>
              <a:rPr lang="en-US" dirty="0" smtClean="0"/>
              <a:t>Quad Triple Cavity Setup:                     Feb-April</a:t>
            </a:r>
          </a:p>
          <a:p>
            <a:r>
              <a:rPr lang="en-US" dirty="0" smtClean="0"/>
              <a:t>Eddy Current Damping:                    end of April</a:t>
            </a:r>
          </a:p>
          <a:p>
            <a:r>
              <a:rPr lang="en-US" dirty="0" smtClean="0"/>
              <a:t>Acoustic Mode Characterization:        </a:t>
            </a:r>
            <a:r>
              <a:rPr lang="en-US" dirty="0" smtClean="0"/>
              <a:t>May-June</a:t>
            </a:r>
            <a:endParaRPr lang="en-US" dirty="0" smtClean="0"/>
          </a:p>
          <a:p>
            <a:r>
              <a:rPr lang="en-US" dirty="0" smtClean="0"/>
              <a:t>Charging measurements:                          August</a:t>
            </a:r>
          </a:p>
          <a:p>
            <a:r>
              <a:rPr lang="en-US" dirty="0" smtClean="0"/>
              <a:t>Ring heater testing:                       end of August</a:t>
            </a:r>
          </a:p>
          <a:p>
            <a:r>
              <a:rPr lang="en-US" dirty="0" smtClean="0"/>
              <a:t>Monolithic tests:                                     July-Aug</a:t>
            </a:r>
          </a:p>
          <a:p>
            <a:endParaRPr lang="en-US" dirty="0"/>
          </a:p>
        </p:txBody>
      </p:sp>
      <p:sp>
        <p:nvSpPr>
          <p:cNvPr id="4" name="Left-Right Arrow 3"/>
          <p:cNvSpPr/>
          <p:nvPr/>
        </p:nvSpPr>
        <p:spPr>
          <a:xfrm>
            <a:off x="1447800" y="6400800"/>
            <a:ext cx="6096000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76400" y="652881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600200" y="6248400"/>
            <a:ext cx="533400" cy="76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86000" y="6248400"/>
            <a:ext cx="19050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0" y="6096000"/>
            <a:ext cx="19050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267200" y="6248400"/>
            <a:ext cx="152400" cy="7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53000" y="6248400"/>
            <a:ext cx="838200" cy="76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086600" y="6248400"/>
            <a:ext cx="228600" cy="76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4381500" y="6743700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2858294" y="6742906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6058694" y="6742906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2096294" y="6742906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3618706" y="6742906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5218906" y="6742906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6742906" y="6742906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334000" y="6096000"/>
            <a:ext cx="6858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324600" y="6248400"/>
            <a:ext cx="685800" cy="762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33400" y="17526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33400" y="22860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3400" y="2819400"/>
            <a:ext cx="152400" cy="152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33400" y="3352800"/>
            <a:ext cx="152400" cy="1524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33400" y="388620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33400" y="4419600"/>
            <a:ext cx="152400" cy="1524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33400" y="495300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33400" y="5486400"/>
            <a:ext cx="152400" cy="1524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362200" y="652881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Feb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048000" y="652881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886200" y="652881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Apr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648200" y="652881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486400" y="652881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June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248400" y="652881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July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934200" y="652881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Aug</a:t>
            </a:r>
            <a:endParaRPr lang="en-US" dirty="0"/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0A2-F495-4ADA-A39F-58B656FCE21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12.7 mm Bore Long. Damping</a:t>
            </a:r>
            <a:endParaRPr lang="en-US" dirty="0"/>
          </a:p>
        </p:txBody>
      </p:sp>
      <p:pic>
        <p:nvPicPr>
          <p:cNvPr id="5122" name="Picture 2" descr="C:\Documents and Settings\Brett\My Documents\Lab\Quad Noise Prototype\Physical Parameters and Parts\ECD\ECD Results Document\R0Yaw_varying_longECD.jpg"/>
          <p:cNvPicPr>
            <a:picLocks noChangeAspect="1" noChangeArrowheads="1"/>
          </p:cNvPicPr>
          <p:nvPr/>
        </p:nvPicPr>
        <p:blipFill>
          <a:blip r:embed="rId4"/>
          <a:srcRect l="6618" r="8293"/>
          <a:stretch>
            <a:fillRect/>
          </a:stretch>
        </p:blipFill>
        <p:spPr bwMode="auto">
          <a:xfrm>
            <a:off x="228600" y="1371600"/>
            <a:ext cx="6858000" cy="54864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0A2-F495-4ADA-A39F-58B656FCE21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62800" y="204847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Larger holes have negligible impact on damping.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12.7 mm Transverse Damping</a:t>
            </a:r>
            <a:endParaRPr lang="en-US" dirty="0"/>
          </a:p>
        </p:txBody>
      </p:sp>
      <p:pic>
        <p:nvPicPr>
          <p:cNvPr id="6146" name="Picture 2" descr="C:\Documents and Settings\Brett\My Documents\Lab\Quad Noise Prototype\Physical Parameters and Parts\ECD\ECD Results Document\R0Yaw_varying_transECD.jpg"/>
          <p:cNvPicPr>
            <a:picLocks noChangeAspect="1" noChangeArrowheads="1"/>
          </p:cNvPicPr>
          <p:nvPr/>
        </p:nvPicPr>
        <p:blipFill>
          <a:blip r:embed="rId4"/>
          <a:srcRect l="6580" r="8331"/>
          <a:stretch>
            <a:fillRect/>
          </a:stretch>
        </p:blipFill>
        <p:spPr bwMode="auto">
          <a:xfrm>
            <a:off x="228600" y="1371600"/>
            <a:ext cx="6858000" cy="54864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0A2-F495-4ADA-A39F-58B656FCE21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62800" y="204847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Larger holes have negligible impact on damping.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Ring Heater Testing</a:t>
            </a:r>
            <a:endParaRPr lang="en-US" dirty="0"/>
          </a:p>
        </p:txBody>
      </p:sp>
      <p:pic>
        <p:nvPicPr>
          <p:cNvPr id="15362" name="Picture 2" descr="C:\Documents and Settings\Brett\Desktop\Lab Pictures\Quad Noise Prototype\2009\July 2009\Thermistor Locations - 29July2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600200"/>
            <a:ext cx="3772021" cy="50292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0A2-F495-4ADA-A39F-58B656FCE219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170" name="Picture 2" descr="C:\Documents and Settings\Brett\Desktop\Lab Pictures\Quad Noise Prototype\2009\Wire Hang - Jan 2009\Mark Barton's Pictures\Jan 19\IMG_45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500" y="2362200"/>
            <a:ext cx="51435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Ring Heater Testing</a:t>
            </a:r>
            <a:endParaRPr lang="en-US" dirty="0"/>
          </a:p>
        </p:txBody>
      </p:sp>
      <p:pic>
        <p:nvPicPr>
          <p:cNvPr id="1027" name="Picture 3" descr="C:\Documents and Settings\Brett\My Documents\Lab\My Presentations\Quad Pendulum Noise Prototype Update - Budapest LVC Sept 2009\RH-20W.jpg"/>
          <p:cNvPicPr>
            <a:picLocks noChangeAspect="1" noChangeArrowheads="1"/>
          </p:cNvPicPr>
          <p:nvPr/>
        </p:nvPicPr>
        <p:blipFill>
          <a:blip r:embed="rId4" cstate="print"/>
          <a:srcRect l="7337" r="9023"/>
          <a:stretch>
            <a:fillRect/>
          </a:stretch>
        </p:blipFill>
        <p:spPr bwMode="auto">
          <a:xfrm>
            <a:off x="228600" y="1569720"/>
            <a:ext cx="4479131" cy="3017520"/>
          </a:xfrm>
          <a:prstGeom prst="rect">
            <a:avLst/>
          </a:prstGeom>
          <a:noFill/>
        </p:spPr>
      </p:pic>
      <p:pic>
        <p:nvPicPr>
          <p:cNvPr id="1028" name="Picture 4" descr="C:\Documents and Settings\Brett\Desktop\Aug31_and_Sept1_40W_test.jpg"/>
          <p:cNvPicPr>
            <a:picLocks noChangeAspect="1" noChangeArrowheads="1"/>
          </p:cNvPicPr>
          <p:nvPr/>
        </p:nvPicPr>
        <p:blipFill>
          <a:blip r:embed="rId5" cstate="print"/>
          <a:srcRect l="4658" r="8936"/>
          <a:stretch>
            <a:fillRect/>
          </a:stretch>
        </p:blipFill>
        <p:spPr bwMode="auto">
          <a:xfrm>
            <a:off x="5105400" y="1524000"/>
            <a:ext cx="3850481" cy="301752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0A2-F495-4ADA-A39F-58B656FCE21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4724400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The bottom of the quad structure warms by about 0.8 C/10W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No gross effects on quad or </a:t>
            </a:r>
            <a:r>
              <a:rPr lang="en-US" dirty="0" smtClean="0"/>
              <a:t>ISI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Vacuum pressure increase on order of 10 </a:t>
            </a:r>
            <a:r>
              <a:rPr lang="en-US" dirty="0" err="1" smtClean="0"/>
              <a:t>ntorr</a:t>
            </a:r>
            <a:r>
              <a:rPr lang="en-US" dirty="0" smtClean="0"/>
              <a:t>. No RGA available.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Will try again with the full monolithic suspension.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Should find an upper power limit considering the suspension becomes transparent </a:t>
            </a:r>
            <a:r>
              <a:rPr lang="en-US" dirty="0" smtClean="0"/>
              <a:t>at high power</a:t>
            </a:r>
            <a:r>
              <a:rPr lang="en-US" dirty="0" smtClean="0"/>
              <a:t>. </a:t>
            </a:r>
            <a:r>
              <a:rPr lang="en-US" dirty="0" smtClean="0"/>
              <a:t>Ryan Lawrence’s </a:t>
            </a:r>
            <a:r>
              <a:rPr lang="en-US" dirty="0" smtClean="0"/>
              <a:t>thesis to provide insight.</a:t>
            </a:r>
            <a:endParaRPr lang="en-US" dirty="0" smtClean="0"/>
          </a:p>
        </p:txBody>
      </p:sp>
      <p:sp>
        <p:nvSpPr>
          <p:cNvPr id="9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LV Meeting - September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Modal Damping Results</a:t>
            </a:r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371600"/>
            <a:ext cx="804289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0A2-F495-4ADA-A39F-58B656FCE21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Modal Damping Results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371600"/>
            <a:ext cx="8042889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0A2-F495-4ADA-A39F-58B656FCE21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Monolithic installation</a:t>
            </a:r>
          </a:p>
          <a:p>
            <a:r>
              <a:rPr lang="en-US" dirty="0" smtClean="0"/>
              <a:t>Global control tests</a:t>
            </a:r>
          </a:p>
          <a:p>
            <a:pPr lvl="1"/>
            <a:r>
              <a:rPr lang="en-US" dirty="0" smtClean="0"/>
              <a:t>Hierarchical</a:t>
            </a:r>
          </a:p>
          <a:p>
            <a:pPr lvl="1"/>
            <a:r>
              <a:rPr lang="en-US" dirty="0" smtClean="0"/>
              <a:t>New methods</a:t>
            </a:r>
          </a:p>
          <a:p>
            <a:pPr lvl="1"/>
            <a:r>
              <a:rPr lang="en-US" dirty="0" smtClean="0"/>
              <a:t>HAM ISI integration</a:t>
            </a:r>
          </a:p>
          <a:p>
            <a:r>
              <a:rPr lang="en-US" dirty="0" smtClean="0"/>
              <a:t>Local Damping</a:t>
            </a:r>
          </a:p>
          <a:p>
            <a:pPr lvl="1"/>
            <a:r>
              <a:rPr lang="en-US" dirty="0" smtClean="0"/>
              <a:t>Noise measurements with modal damping</a:t>
            </a:r>
          </a:p>
          <a:p>
            <a:r>
              <a:rPr lang="en-US" dirty="0" smtClean="0"/>
              <a:t>TCS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0A2-F495-4ADA-A39F-58B656FCE219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LV Meeting - September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 Produced this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Summary of ECD Results on the Quad Noise Prototype - </a:t>
            </a:r>
            <a:r>
              <a:rPr lang="en-US" sz="2400" dirty="0" smtClean="0"/>
              <a:t>T090245-00</a:t>
            </a:r>
          </a:p>
          <a:p>
            <a:endParaRPr lang="en-US" sz="2400" dirty="0" smtClean="0"/>
          </a:p>
          <a:p>
            <a:r>
              <a:rPr lang="en-US" sz="2400" dirty="0" smtClean="0"/>
              <a:t>2. Quad Noise Prototype Cabling Routing - </a:t>
            </a:r>
            <a:r>
              <a:rPr lang="en-US" sz="2400" dirty="0" smtClean="0"/>
              <a:t>T0900380-v1</a:t>
            </a:r>
          </a:p>
          <a:p>
            <a:endParaRPr lang="en-US" sz="2400" dirty="0" smtClean="0"/>
          </a:p>
          <a:p>
            <a:r>
              <a:rPr lang="en-US" sz="2400" dirty="0" smtClean="0"/>
              <a:t>3. Quad Noise Prototype Results Summary - </a:t>
            </a:r>
            <a:r>
              <a:rPr lang="en-US" sz="2400" dirty="0" smtClean="0"/>
              <a:t>T0900426</a:t>
            </a:r>
          </a:p>
          <a:p>
            <a:endParaRPr lang="en-US" sz="2400" dirty="0" smtClean="0"/>
          </a:p>
          <a:p>
            <a:r>
              <a:rPr lang="en-US" sz="2400" dirty="0" smtClean="0"/>
              <a:t>4. </a:t>
            </a:r>
            <a:r>
              <a:rPr lang="en-US" sz="2400" dirty="0" err="1" smtClean="0"/>
              <a:t>Rehang</a:t>
            </a:r>
            <a:r>
              <a:rPr lang="en-US" sz="2400" dirty="0" smtClean="0"/>
              <a:t> of the Quad NP with glass masses but metal wires - T0900055-v1</a:t>
            </a:r>
          </a:p>
          <a:p>
            <a:pPr lvl="1"/>
            <a:r>
              <a:rPr lang="en-US" sz="2400" dirty="0" smtClean="0"/>
              <a:t>(Includes ESD procedure)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0A2-F495-4ADA-A39F-58B656FCE219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LV Meeting - September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 Hang – Jan 2009</a:t>
            </a:r>
            <a:endParaRPr lang="en-US" dirty="0"/>
          </a:p>
        </p:txBody>
      </p:sp>
      <p:pic>
        <p:nvPicPr>
          <p:cNvPr id="3074" name="Picture 2" descr="C:\Documents and Settings\Brett\Desktop\Lab Pictures\Quad Noise Prototype\2009\Wire Hang - Jan 2009\Mark Barton's Pictures\Jan 13\IMG_43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" y="1463040"/>
            <a:ext cx="8092440" cy="539496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0A2-F495-4ADA-A39F-58B656FCE21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Documents and Settings\Brett\Desktop\Lab Pictures\Quad Noise Prototype\2009\Wire Hang - Jan 2009\Mark Barton's Pictures\Jan 14\IMG_44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0"/>
            <a:ext cx="4572000" cy="68580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0A2-F495-4ADA-A39F-58B656FCE21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Documents and Settings\Brett\Desktop\Lab Pictures\Quad Noise Prototype\2009\Wire Hang - Jan 2009\Mark Barton's Pictures\Jan 22\IMG_47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0"/>
            <a:ext cx="4572000" cy="68580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0A2-F495-4ADA-A39F-58B656FCE21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722437"/>
            <a:ext cx="4724400" cy="4525963"/>
          </a:xfrm>
        </p:spPr>
        <p:txBody>
          <a:bodyPr/>
          <a:lstStyle/>
          <a:p>
            <a:r>
              <a:rPr lang="en-US" dirty="0" smtClean="0"/>
              <a:t>Old soldering procedure – new tab style</a:t>
            </a:r>
          </a:p>
          <a:p>
            <a:r>
              <a:rPr lang="en-US" dirty="0" smtClean="0"/>
              <a:t>Suboptimal solder</a:t>
            </a:r>
          </a:p>
          <a:p>
            <a:r>
              <a:rPr lang="en-US" dirty="0" smtClean="0"/>
              <a:t>Delicate cabling – poor clamping</a:t>
            </a:r>
            <a:endParaRPr lang="en-US" dirty="0"/>
          </a:p>
        </p:txBody>
      </p:sp>
      <p:pic>
        <p:nvPicPr>
          <p:cNvPr id="6146" name="Picture 2" descr="C:\Documents and Settings\Brett\Desktop\Lab Pictures\Quad Noise Prototype\2009\Wire Hang - Jan 2009\ESD Repair\DSC030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71600"/>
            <a:ext cx="4114800" cy="54864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0A2-F495-4ADA-A39F-58B656FCE21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1447800"/>
            <a:ext cx="3048000" cy="5029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Refined soldering procedure</a:t>
            </a:r>
          </a:p>
          <a:p>
            <a:pPr lvl="1"/>
            <a:r>
              <a:rPr lang="en-US" sz="2000" dirty="0" smtClean="0"/>
              <a:t>Better Geometry</a:t>
            </a:r>
          </a:p>
          <a:p>
            <a:pPr lvl="1"/>
            <a:r>
              <a:rPr lang="en-US" sz="2000" dirty="0" smtClean="0"/>
              <a:t>Fancier tools</a:t>
            </a:r>
          </a:p>
          <a:p>
            <a:pPr lvl="1"/>
            <a:r>
              <a:rPr lang="en-US" sz="2000" dirty="0" smtClean="0"/>
              <a:t>Optimal solder</a:t>
            </a:r>
          </a:p>
          <a:p>
            <a:pPr lvl="1"/>
            <a:r>
              <a:rPr lang="en-US" sz="2000" dirty="0" smtClean="0"/>
              <a:t>More heat</a:t>
            </a:r>
          </a:p>
          <a:p>
            <a:pPr lvl="1"/>
            <a:r>
              <a:rPr lang="en-US" sz="2000" dirty="0" smtClean="0"/>
              <a:t>Practice!</a:t>
            </a:r>
          </a:p>
          <a:p>
            <a:r>
              <a:rPr lang="en-US" sz="2400" dirty="0" smtClean="0"/>
              <a:t>Padded </a:t>
            </a:r>
            <a:r>
              <a:rPr lang="en-US" sz="2400" dirty="0" smtClean="0"/>
              <a:t>clamps</a:t>
            </a:r>
          </a:p>
          <a:p>
            <a:r>
              <a:rPr lang="en-US" sz="2400" dirty="0" smtClean="0"/>
              <a:t>ESD pattern may yet change</a:t>
            </a:r>
          </a:p>
          <a:p>
            <a:r>
              <a:rPr lang="en-US" sz="2400" dirty="0" smtClean="0"/>
              <a:t>ESD cables may yet change</a:t>
            </a:r>
            <a:endParaRPr lang="en-US" sz="2400" dirty="0"/>
          </a:p>
        </p:txBody>
      </p:sp>
      <p:pic>
        <p:nvPicPr>
          <p:cNvPr id="5122" name="Picture 2" descr="C:\Documents and Settings\Brett\Desktop\Lab Pictures\Quad Noise Prototype\2009\April 2009\Tab_on_Pattern.jpg"/>
          <p:cNvPicPr>
            <a:picLocks noChangeAspect="1" noChangeArrowheads="1"/>
          </p:cNvPicPr>
          <p:nvPr/>
        </p:nvPicPr>
        <p:blipFill>
          <a:blip r:embed="rId4"/>
          <a:srcRect l="2941" t="31351" r="33193" b="18618"/>
          <a:stretch>
            <a:fillRect/>
          </a:stretch>
        </p:blipFill>
        <p:spPr bwMode="auto">
          <a:xfrm>
            <a:off x="115047" y="1752600"/>
            <a:ext cx="5904753" cy="39624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0A2-F495-4ADA-A39F-58B656FCE21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LV Meeting - September 2009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57150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Dirty test ESD pattern from the controls prototype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OSEM and ESD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Cabling/Clamping Considerations</a:t>
            </a:r>
            <a:endParaRPr lang="en-US" sz="3600" dirty="0"/>
          </a:p>
        </p:txBody>
      </p:sp>
      <p:pic>
        <p:nvPicPr>
          <p:cNvPr id="12290" name="Picture 2" descr="C:\Documents and Settings\Brett\My Documents\Lab\Quad Noise Prototype\Results Document\Cable Routing\IMG_16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600200"/>
            <a:ext cx="3772021" cy="50292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0A2-F495-4ADA-A39F-58B656FCE21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91200" y="2550855"/>
            <a:ext cx="3124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Number</a:t>
            </a:r>
            <a:r>
              <a:rPr lang="en-US" sz="2000" dirty="0" smtClean="0"/>
              <a:t> </a:t>
            </a:r>
            <a:r>
              <a:rPr lang="en-US" sz="2000" dirty="0" smtClean="0"/>
              <a:t>of clamps at PUM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Clamps </a:t>
            </a:r>
            <a:r>
              <a:rPr lang="en-US" sz="2000" dirty="0" smtClean="0"/>
              <a:t>on ISI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Padding </a:t>
            </a:r>
            <a:r>
              <a:rPr lang="en-US" sz="2000" dirty="0" smtClean="0"/>
              <a:t>in clamps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Specialized </a:t>
            </a:r>
            <a:r>
              <a:rPr lang="en-US" sz="2000" dirty="0" smtClean="0"/>
              <a:t>clamps between top and UI masses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Cable Routing</a:t>
            </a:r>
            <a:endParaRPr lang="en-US" dirty="0"/>
          </a:p>
        </p:txBody>
      </p:sp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0" y="838200"/>
            <a:ext cx="2647950" cy="5372100"/>
            <a:chOff x="3049" y="2230"/>
            <a:chExt cx="4170" cy="8460"/>
          </a:xfrm>
        </p:grpSpPr>
        <p:sp>
          <p:nvSpPr>
            <p:cNvPr id="7172" name="Rectangle 4"/>
            <p:cNvSpPr>
              <a:spLocks noChangeArrowheads="1"/>
            </p:cNvSpPr>
            <p:nvPr/>
          </p:nvSpPr>
          <p:spPr bwMode="auto">
            <a:xfrm>
              <a:off x="3049" y="2230"/>
              <a:ext cx="4170" cy="143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173" name="Group 5"/>
            <p:cNvGrpSpPr>
              <a:grpSpLocks/>
            </p:cNvGrpSpPr>
            <p:nvPr/>
          </p:nvGrpSpPr>
          <p:grpSpPr bwMode="auto">
            <a:xfrm>
              <a:off x="3179" y="2380"/>
              <a:ext cx="3953" cy="8310"/>
              <a:chOff x="3179" y="2380"/>
              <a:chExt cx="3953" cy="8310"/>
            </a:xfrm>
          </p:grpSpPr>
          <p:sp>
            <p:nvSpPr>
              <p:cNvPr id="7174" name="Freeform 6"/>
              <p:cNvSpPr>
                <a:spLocks/>
              </p:cNvSpPr>
              <p:nvPr/>
            </p:nvSpPr>
            <p:spPr bwMode="auto">
              <a:xfrm>
                <a:off x="5678" y="2391"/>
                <a:ext cx="1454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359" y="20"/>
                  </a:cxn>
                  <a:cxn ang="0">
                    <a:pos x="1454" y="6"/>
                  </a:cxn>
                </a:cxnLst>
                <a:rect l="0" t="0" r="r" b="b"/>
                <a:pathLst>
                  <a:path w="1454" h="40">
                    <a:moveTo>
                      <a:pt x="0" y="6"/>
                    </a:moveTo>
                    <a:cubicBezTo>
                      <a:pt x="453" y="39"/>
                      <a:pt x="906" y="40"/>
                      <a:pt x="1359" y="20"/>
                    </a:cubicBezTo>
                    <a:cubicBezTo>
                      <a:pt x="1417" y="0"/>
                      <a:pt x="1386" y="6"/>
                      <a:pt x="1454" y="6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5" name="Freeform 7"/>
              <p:cNvSpPr>
                <a:spLocks/>
              </p:cNvSpPr>
              <p:nvPr/>
            </p:nvSpPr>
            <p:spPr bwMode="auto">
              <a:xfrm>
                <a:off x="3179" y="2383"/>
                <a:ext cx="2581" cy="104"/>
              </a:xfrm>
              <a:custGeom>
                <a:avLst/>
                <a:gdLst/>
                <a:ahLst/>
                <a:cxnLst>
                  <a:cxn ang="0">
                    <a:pos x="2581" y="14"/>
                  </a:cxn>
                  <a:cxn ang="0">
                    <a:pos x="2459" y="55"/>
                  </a:cxn>
                  <a:cxn ang="0">
                    <a:pos x="788" y="95"/>
                  </a:cxn>
                  <a:cxn ang="0">
                    <a:pos x="435" y="68"/>
                  </a:cxn>
                  <a:cxn ang="0">
                    <a:pos x="312" y="28"/>
                  </a:cxn>
                  <a:cxn ang="0">
                    <a:pos x="149" y="14"/>
                  </a:cxn>
                  <a:cxn ang="0">
                    <a:pos x="109" y="0"/>
                  </a:cxn>
                  <a:cxn ang="0">
                    <a:pos x="0" y="14"/>
                  </a:cxn>
                </a:cxnLst>
                <a:rect l="0" t="0" r="r" b="b"/>
                <a:pathLst>
                  <a:path w="2581" h="104">
                    <a:moveTo>
                      <a:pt x="2581" y="14"/>
                    </a:moveTo>
                    <a:cubicBezTo>
                      <a:pt x="2539" y="21"/>
                      <a:pt x="2502" y="51"/>
                      <a:pt x="2459" y="55"/>
                    </a:cubicBezTo>
                    <a:cubicBezTo>
                      <a:pt x="1908" y="104"/>
                      <a:pt x="1340" y="85"/>
                      <a:pt x="788" y="95"/>
                    </a:cubicBezTo>
                    <a:cubicBezTo>
                      <a:pt x="671" y="81"/>
                      <a:pt x="552" y="83"/>
                      <a:pt x="435" y="68"/>
                    </a:cubicBezTo>
                    <a:cubicBezTo>
                      <a:pt x="392" y="63"/>
                      <a:pt x="353" y="41"/>
                      <a:pt x="312" y="28"/>
                    </a:cubicBezTo>
                    <a:cubicBezTo>
                      <a:pt x="260" y="12"/>
                      <a:pt x="203" y="19"/>
                      <a:pt x="149" y="14"/>
                    </a:cubicBezTo>
                    <a:cubicBezTo>
                      <a:pt x="136" y="9"/>
                      <a:pt x="123" y="0"/>
                      <a:pt x="109" y="0"/>
                    </a:cubicBezTo>
                    <a:cubicBezTo>
                      <a:pt x="72" y="0"/>
                      <a:pt x="0" y="14"/>
                      <a:pt x="0" y="14"/>
                    </a:cubicBezTo>
                  </a:path>
                </a:pathLst>
              </a:custGeom>
              <a:noFill/>
              <a:ln w="28575">
                <a:solidFill>
                  <a:srgbClr val="F7964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6" name="Freeform 8"/>
              <p:cNvSpPr>
                <a:spLocks/>
              </p:cNvSpPr>
              <p:nvPr/>
            </p:nvSpPr>
            <p:spPr bwMode="auto">
              <a:xfrm>
                <a:off x="5494" y="6850"/>
                <a:ext cx="322" cy="1005"/>
              </a:xfrm>
              <a:custGeom>
                <a:avLst/>
                <a:gdLst/>
                <a:ahLst/>
                <a:cxnLst>
                  <a:cxn ang="0">
                    <a:pos x="120" y="0"/>
                  </a:cxn>
                  <a:cxn ang="0">
                    <a:pos x="135" y="90"/>
                  </a:cxn>
                  <a:cxn ang="0">
                    <a:pos x="165" y="180"/>
                  </a:cxn>
                  <a:cxn ang="0">
                    <a:pos x="0" y="1005"/>
                  </a:cxn>
                </a:cxnLst>
                <a:rect l="0" t="0" r="r" b="b"/>
                <a:pathLst>
                  <a:path w="322" h="1005">
                    <a:moveTo>
                      <a:pt x="120" y="0"/>
                    </a:moveTo>
                    <a:cubicBezTo>
                      <a:pt x="125" y="30"/>
                      <a:pt x="128" y="60"/>
                      <a:pt x="135" y="90"/>
                    </a:cubicBezTo>
                    <a:cubicBezTo>
                      <a:pt x="143" y="121"/>
                      <a:pt x="165" y="180"/>
                      <a:pt x="165" y="180"/>
                    </a:cubicBezTo>
                    <a:cubicBezTo>
                      <a:pt x="156" y="615"/>
                      <a:pt x="322" y="844"/>
                      <a:pt x="0" y="1005"/>
                    </a:cubicBezTo>
                  </a:path>
                </a:pathLst>
              </a:custGeom>
              <a:noFill/>
              <a:ln w="28575">
                <a:solidFill>
                  <a:srgbClr val="F7964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7" name="Rectangle 9"/>
              <p:cNvSpPr>
                <a:spLocks noChangeArrowheads="1"/>
              </p:cNvSpPr>
              <p:nvPr/>
            </p:nvSpPr>
            <p:spPr bwMode="auto">
              <a:xfrm>
                <a:off x="4639" y="9025"/>
                <a:ext cx="855" cy="1665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7178" name="Group 10"/>
              <p:cNvGrpSpPr>
                <a:grpSpLocks/>
              </p:cNvGrpSpPr>
              <p:nvPr/>
            </p:nvGrpSpPr>
            <p:grpSpPr bwMode="auto">
              <a:xfrm>
                <a:off x="4444" y="3460"/>
                <a:ext cx="1050" cy="900"/>
                <a:chOff x="4500" y="2340"/>
                <a:chExt cx="1050" cy="900"/>
              </a:xfrm>
            </p:grpSpPr>
            <p:sp>
              <p:nvSpPr>
                <p:cNvPr id="7179" name="Rectangle 11"/>
                <p:cNvSpPr>
                  <a:spLocks noChangeArrowheads="1"/>
                </p:cNvSpPr>
                <p:nvPr/>
              </p:nvSpPr>
              <p:spPr bwMode="auto">
                <a:xfrm>
                  <a:off x="4695" y="2490"/>
                  <a:ext cx="855" cy="600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80" name="Rectangle 12"/>
                <p:cNvSpPr>
                  <a:spLocks noChangeArrowheads="1"/>
                </p:cNvSpPr>
                <p:nvPr/>
              </p:nvSpPr>
              <p:spPr bwMode="auto">
                <a:xfrm>
                  <a:off x="5040" y="2340"/>
                  <a:ext cx="195" cy="15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81" name="Rectangle 13"/>
                <p:cNvSpPr>
                  <a:spLocks noChangeArrowheads="1"/>
                </p:cNvSpPr>
                <p:nvPr/>
              </p:nvSpPr>
              <p:spPr bwMode="auto">
                <a:xfrm>
                  <a:off x="4500" y="2670"/>
                  <a:ext cx="195" cy="15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82" name="Rectangle 14"/>
                <p:cNvSpPr>
                  <a:spLocks noChangeArrowheads="1"/>
                </p:cNvSpPr>
                <p:nvPr/>
              </p:nvSpPr>
              <p:spPr bwMode="auto">
                <a:xfrm>
                  <a:off x="5040" y="3090"/>
                  <a:ext cx="195" cy="15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183" name="Group 15"/>
              <p:cNvGrpSpPr>
                <a:grpSpLocks/>
              </p:cNvGrpSpPr>
              <p:nvPr/>
            </p:nvGrpSpPr>
            <p:grpSpPr bwMode="auto">
              <a:xfrm>
                <a:off x="4444" y="4750"/>
                <a:ext cx="1050" cy="900"/>
                <a:chOff x="4500" y="3630"/>
                <a:chExt cx="1050" cy="900"/>
              </a:xfrm>
            </p:grpSpPr>
            <p:sp>
              <p:nvSpPr>
                <p:cNvPr id="7184" name="Rectangle 16"/>
                <p:cNvSpPr>
                  <a:spLocks noChangeArrowheads="1"/>
                </p:cNvSpPr>
                <p:nvPr/>
              </p:nvSpPr>
              <p:spPr bwMode="auto">
                <a:xfrm>
                  <a:off x="4695" y="3780"/>
                  <a:ext cx="855" cy="600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85" name="Rectangle 17"/>
                <p:cNvSpPr>
                  <a:spLocks noChangeArrowheads="1"/>
                </p:cNvSpPr>
                <p:nvPr/>
              </p:nvSpPr>
              <p:spPr bwMode="auto">
                <a:xfrm>
                  <a:off x="5040" y="3630"/>
                  <a:ext cx="195" cy="15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86" name="Rectangle 18"/>
                <p:cNvSpPr>
                  <a:spLocks noChangeArrowheads="1"/>
                </p:cNvSpPr>
                <p:nvPr/>
              </p:nvSpPr>
              <p:spPr bwMode="auto">
                <a:xfrm>
                  <a:off x="4500" y="3960"/>
                  <a:ext cx="195" cy="15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87" name="Rectangle 19"/>
                <p:cNvSpPr>
                  <a:spLocks noChangeArrowheads="1"/>
                </p:cNvSpPr>
                <p:nvPr/>
              </p:nvSpPr>
              <p:spPr bwMode="auto">
                <a:xfrm>
                  <a:off x="5040" y="4380"/>
                  <a:ext cx="195" cy="15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188" name="Group 20"/>
              <p:cNvGrpSpPr>
                <a:grpSpLocks/>
              </p:cNvGrpSpPr>
              <p:nvPr/>
            </p:nvGrpSpPr>
            <p:grpSpPr bwMode="auto">
              <a:xfrm>
                <a:off x="4639" y="6295"/>
                <a:ext cx="855" cy="1965"/>
                <a:chOff x="4695" y="5175"/>
                <a:chExt cx="855" cy="1965"/>
              </a:xfrm>
            </p:grpSpPr>
            <p:sp>
              <p:nvSpPr>
                <p:cNvPr id="7189" name="Rectangle 21"/>
                <p:cNvSpPr>
                  <a:spLocks noChangeArrowheads="1"/>
                </p:cNvSpPr>
                <p:nvPr/>
              </p:nvSpPr>
              <p:spPr bwMode="auto">
                <a:xfrm>
                  <a:off x="4695" y="5325"/>
                  <a:ext cx="855" cy="1665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90" name="Rectangle 22"/>
                <p:cNvSpPr>
                  <a:spLocks noChangeArrowheads="1"/>
                </p:cNvSpPr>
                <p:nvPr/>
              </p:nvSpPr>
              <p:spPr bwMode="auto">
                <a:xfrm>
                  <a:off x="5355" y="5175"/>
                  <a:ext cx="195" cy="15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91" name="Rectangle 23"/>
                <p:cNvSpPr>
                  <a:spLocks noChangeArrowheads="1"/>
                </p:cNvSpPr>
                <p:nvPr/>
              </p:nvSpPr>
              <p:spPr bwMode="auto">
                <a:xfrm>
                  <a:off x="5355" y="6990"/>
                  <a:ext cx="195" cy="15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192" name="Group 24"/>
              <p:cNvGrpSpPr>
                <a:grpSpLocks/>
              </p:cNvGrpSpPr>
              <p:nvPr/>
            </p:nvGrpSpPr>
            <p:grpSpPr bwMode="auto">
              <a:xfrm>
                <a:off x="4439" y="2380"/>
                <a:ext cx="1409" cy="7485"/>
                <a:chOff x="4495" y="1260"/>
                <a:chExt cx="1409" cy="7485"/>
              </a:xfrm>
            </p:grpSpPr>
            <p:sp>
              <p:nvSpPr>
                <p:cNvPr id="7193" name="Freeform 25"/>
                <p:cNvSpPr>
                  <a:spLocks/>
                </p:cNvSpPr>
                <p:nvPr/>
              </p:nvSpPr>
              <p:spPr bwMode="auto">
                <a:xfrm>
                  <a:off x="4495" y="1260"/>
                  <a:ext cx="1409" cy="7485"/>
                </a:xfrm>
                <a:custGeom>
                  <a:avLst/>
                  <a:gdLst/>
                  <a:ahLst/>
                  <a:cxnLst>
                    <a:cxn ang="0">
                      <a:pos x="1250" y="0"/>
                    </a:cxn>
                    <a:cxn ang="0">
                      <a:pos x="1100" y="600"/>
                    </a:cxn>
                    <a:cxn ang="0">
                      <a:pos x="1025" y="795"/>
                    </a:cxn>
                    <a:cxn ang="0">
                      <a:pos x="995" y="840"/>
                    </a:cxn>
                    <a:cxn ang="0">
                      <a:pos x="965" y="930"/>
                    </a:cxn>
                    <a:cxn ang="0">
                      <a:pos x="905" y="1020"/>
                    </a:cxn>
                    <a:cxn ang="0">
                      <a:pos x="800" y="1140"/>
                    </a:cxn>
                    <a:cxn ang="0">
                      <a:pos x="185" y="1230"/>
                    </a:cxn>
                    <a:cxn ang="0">
                      <a:pos x="95" y="1365"/>
                    </a:cxn>
                    <a:cxn ang="0">
                      <a:pos x="80" y="1575"/>
                    </a:cxn>
                    <a:cxn ang="0">
                      <a:pos x="695" y="1890"/>
                    </a:cxn>
                    <a:cxn ang="0">
                      <a:pos x="800" y="2430"/>
                    </a:cxn>
                    <a:cxn ang="0">
                      <a:pos x="695" y="2460"/>
                    </a:cxn>
                    <a:cxn ang="0">
                      <a:pos x="260" y="2475"/>
                    </a:cxn>
                    <a:cxn ang="0">
                      <a:pos x="50" y="2535"/>
                    </a:cxn>
                    <a:cxn ang="0">
                      <a:pos x="35" y="2595"/>
                    </a:cxn>
                    <a:cxn ang="0">
                      <a:pos x="5" y="2640"/>
                    </a:cxn>
                    <a:cxn ang="0">
                      <a:pos x="20" y="3030"/>
                    </a:cxn>
                    <a:cxn ang="0">
                      <a:pos x="395" y="3180"/>
                    </a:cxn>
                    <a:cxn ang="0">
                      <a:pos x="650" y="3195"/>
                    </a:cxn>
                    <a:cxn ang="0">
                      <a:pos x="725" y="3210"/>
                    </a:cxn>
                    <a:cxn ang="0">
                      <a:pos x="770" y="3225"/>
                    </a:cxn>
                    <a:cxn ang="0">
                      <a:pos x="785" y="3810"/>
                    </a:cxn>
                    <a:cxn ang="0">
                      <a:pos x="845" y="3870"/>
                    </a:cxn>
                    <a:cxn ang="0">
                      <a:pos x="1055" y="3990"/>
                    </a:cxn>
                    <a:cxn ang="0">
                      <a:pos x="1145" y="4110"/>
                    </a:cxn>
                    <a:cxn ang="0">
                      <a:pos x="1160" y="4935"/>
                    </a:cxn>
                    <a:cxn ang="0">
                      <a:pos x="800" y="5865"/>
                    </a:cxn>
                    <a:cxn ang="0">
                      <a:pos x="710" y="5985"/>
                    </a:cxn>
                    <a:cxn ang="0">
                      <a:pos x="680" y="6090"/>
                    </a:cxn>
                    <a:cxn ang="0">
                      <a:pos x="650" y="6690"/>
                    </a:cxn>
                    <a:cxn ang="0">
                      <a:pos x="590" y="6780"/>
                    </a:cxn>
                    <a:cxn ang="0">
                      <a:pos x="530" y="6855"/>
                    </a:cxn>
                    <a:cxn ang="0">
                      <a:pos x="425" y="7110"/>
                    </a:cxn>
                    <a:cxn ang="0">
                      <a:pos x="395" y="7155"/>
                    </a:cxn>
                    <a:cxn ang="0">
                      <a:pos x="275" y="7365"/>
                    </a:cxn>
                    <a:cxn ang="0">
                      <a:pos x="200" y="7485"/>
                    </a:cxn>
                  </a:cxnLst>
                  <a:rect l="0" t="0" r="r" b="b"/>
                  <a:pathLst>
                    <a:path w="1409" h="7485">
                      <a:moveTo>
                        <a:pt x="1250" y="0"/>
                      </a:moveTo>
                      <a:cubicBezTo>
                        <a:pt x="1226" y="215"/>
                        <a:pt x="1221" y="418"/>
                        <a:pt x="1100" y="600"/>
                      </a:cubicBezTo>
                      <a:cubicBezTo>
                        <a:pt x="1082" y="670"/>
                        <a:pt x="1048" y="725"/>
                        <a:pt x="1025" y="795"/>
                      </a:cubicBezTo>
                      <a:cubicBezTo>
                        <a:pt x="1019" y="812"/>
                        <a:pt x="1002" y="824"/>
                        <a:pt x="995" y="840"/>
                      </a:cubicBezTo>
                      <a:cubicBezTo>
                        <a:pt x="982" y="869"/>
                        <a:pt x="975" y="900"/>
                        <a:pt x="965" y="930"/>
                      </a:cubicBezTo>
                      <a:cubicBezTo>
                        <a:pt x="954" y="964"/>
                        <a:pt x="925" y="990"/>
                        <a:pt x="905" y="1020"/>
                      </a:cubicBezTo>
                      <a:cubicBezTo>
                        <a:pt x="869" y="1074"/>
                        <a:pt x="852" y="1105"/>
                        <a:pt x="800" y="1140"/>
                      </a:cubicBezTo>
                      <a:cubicBezTo>
                        <a:pt x="668" y="1338"/>
                        <a:pt x="441" y="1223"/>
                        <a:pt x="185" y="1230"/>
                      </a:cubicBezTo>
                      <a:cubicBezTo>
                        <a:pt x="122" y="1272"/>
                        <a:pt x="129" y="1297"/>
                        <a:pt x="95" y="1365"/>
                      </a:cubicBezTo>
                      <a:cubicBezTo>
                        <a:pt x="90" y="1435"/>
                        <a:pt x="80" y="1505"/>
                        <a:pt x="80" y="1575"/>
                      </a:cubicBezTo>
                      <a:cubicBezTo>
                        <a:pt x="80" y="2040"/>
                        <a:pt x="138" y="1875"/>
                        <a:pt x="695" y="1890"/>
                      </a:cubicBezTo>
                      <a:cubicBezTo>
                        <a:pt x="978" y="1925"/>
                        <a:pt x="862" y="1870"/>
                        <a:pt x="800" y="2430"/>
                      </a:cubicBezTo>
                      <a:cubicBezTo>
                        <a:pt x="796" y="2466"/>
                        <a:pt x="731" y="2458"/>
                        <a:pt x="695" y="2460"/>
                      </a:cubicBezTo>
                      <a:cubicBezTo>
                        <a:pt x="550" y="2469"/>
                        <a:pt x="405" y="2470"/>
                        <a:pt x="260" y="2475"/>
                      </a:cubicBezTo>
                      <a:cubicBezTo>
                        <a:pt x="190" y="2493"/>
                        <a:pt x="119" y="2512"/>
                        <a:pt x="50" y="2535"/>
                      </a:cubicBezTo>
                      <a:cubicBezTo>
                        <a:pt x="45" y="2555"/>
                        <a:pt x="43" y="2576"/>
                        <a:pt x="35" y="2595"/>
                      </a:cubicBezTo>
                      <a:cubicBezTo>
                        <a:pt x="28" y="2612"/>
                        <a:pt x="6" y="2622"/>
                        <a:pt x="5" y="2640"/>
                      </a:cubicBezTo>
                      <a:cubicBezTo>
                        <a:pt x="1" y="2770"/>
                        <a:pt x="0" y="2901"/>
                        <a:pt x="20" y="3030"/>
                      </a:cubicBezTo>
                      <a:cubicBezTo>
                        <a:pt x="44" y="3182"/>
                        <a:pt x="297" y="3173"/>
                        <a:pt x="395" y="3180"/>
                      </a:cubicBezTo>
                      <a:cubicBezTo>
                        <a:pt x="480" y="3186"/>
                        <a:pt x="565" y="3190"/>
                        <a:pt x="650" y="3195"/>
                      </a:cubicBezTo>
                      <a:cubicBezTo>
                        <a:pt x="675" y="3200"/>
                        <a:pt x="700" y="3204"/>
                        <a:pt x="725" y="3210"/>
                      </a:cubicBezTo>
                      <a:cubicBezTo>
                        <a:pt x="740" y="3214"/>
                        <a:pt x="768" y="3209"/>
                        <a:pt x="770" y="3225"/>
                      </a:cubicBezTo>
                      <a:cubicBezTo>
                        <a:pt x="789" y="3419"/>
                        <a:pt x="776" y="3615"/>
                        <a:pt x="785" y="3810"/>
                      </a:cubicBezTo>
                      <a:cubicBezTo>
                        <a:pt x="788" y="3864"/>
                        <a:pt x="802" y="3856"/>
                        <a:pt x="845" y="3870"/>
                      </a:cubicBezTo>
                      <a:cubicBezTo>
                        <a:pt x="911" y="3968"/>
                        <a:pt x="951" y="3973"/>
                        <a:pt x="1055" y="3990"/>
                      </a:cubicBezTo>
                      <a:cubicBezTo>
                        <a:pt x="1107" y="4025"/>
                        <a:pt x="1125" y="4051"/>
                        <a:pt x="1145" y="4110"/>
                      </a:cubicBezTo>
                      <a:cubicBezTo>
                        <a:pt x="1150" y="4385"/>
                        <a:pt x="1160" y="4660"/>
                        <a:pt x="1160" y="4935"/>
                      </a:cubicBezTo>
                      <a:cubicBezTo>
                        <a:pt x="1160" y="5859"/>
                        <a:pt x="1409" y="5835"/>
                        <a:pt x="800" y="5865"/>
                      </a:cubicBezTo>
                      <a:cubicBezTo>
                        <a:pt x="735" y="5908"/>
                        <a:pt x="752" y="5922"/>
                        <a:pt x="710" y="5985"/>
                      </a:cubicBezTo>
                      <a:cubicBezTo>
                        <a:pt x="701" y="6020"/>
                        <a:pt x="682" y="6054"/>
                        <a:pt x="680" y="6090"/>
                      </a:cubicBezTo>
                      <a:cubicBezTo>
                        <a:pt x="670" y="6290"/>
                        <a:pt x="747" y="6515"/>
                        <a:pt x="650" y="6690"/>
                      </a:cubicBezTo>
                      <a:cubicBezTo>
                        <a:pt x="632" y="6722"/>
                        <a:pt x="601" y="6746"/>
                        <a:pt x="590" y="6780"/>
                      </a:cubicBezTo>
                      <a:cubicBezTo>
                        <a:pt x="569" y="6842"/>
                        <a:pt x="588" y="6816"/>
                        <a:pt x="530" y="6855"/>
                      </a:cubicBezTo>
                      <a:cubicBezTo>
                        <a:pt x="489" y="6937"/>
                        <a:pt x="466" y="7028"/>
                        <a:pt x="425" y="7110"/>
                      </a:cubicBezTo>
                      <a:cubicBezTo>
                        <a:pt x="417" y="7126"/>
                        <a:pt x="402" y="7139"/>
                        <a:pt x="395" y="7155"/>
                      </a:cubicBezTo>
                      <a:cubicBezTo>
                        <a:pt x="358" y="7238"/>
                        <a:pt x="355" y="7311"/>
                        <a:pt x="275" y="7365"/>
                      </a:cubicBezTo>
                      <a:cubicBezTo>
                        <a:pt x="258" y="7416"/>
                        <a:pt x="238" y="7447"/>
                        <a:pt x="200" y="7485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94" name="Freeform 26"/>
                <p:cNvSpPr>
                  <a:spLocks/>
                </p:cNvSpPr>
                <p:nvPr/>
              </p:nvSpPr>
              <p:spPr bwMode="auto">
                <a:xfrm>
                  <a:off x="4502" y="1260"/>
                  <a:ext cx="1318" cy="4515"/>
                </a:xfrm>
                <a:custGeom>
                  <a:avLst/>
                  <a:gdLst/>
                  <a:ahLst/>
                  <a:cxnLst>
                    <a:cxn ang="0">
                      <a:pos x="1318" y="0"/>
                    </a:cxn>
                    <a:cxn ang="0">
                      <a:pos x="1303" y="450"/>
                    </a:cxn>
                    <a:cxn ang="0">
                      <a:pos x="1243" y="585"/>
                    </a:cxn>
                    <a:cxn ang="0">
                      <a:pos x="1168" y="840"/>
                    </a:cxn>
                    <a:cxn ang="0">
                      <a:pos x="1123" y="870"/>
                    </a:cxn>
                    <a:cxn ang="0">
                      <a:pos x="1033" y="930"/>
                    </a:cxn>
                    <a:cxn ang="0">
                      <a:pos x="853" y="1050"/>
                    </a:cxn>
                    <a:cxn ang="0">
                      <a:pos x="808" y="1140"/>
                    </a:cxn>
                    <a:cxn ang="0">
                      <a:pos x="343" y="1200"/>
                    </a:cxn>
                    <a:cxn ang="0">
                      <a:pos x="208" y="1275"/>
                    </a:cxn>
                    <a:cxn ang="0">
                      <a:pos x="163" y="1305"/>
                    </a:cxn>
                    <a:cxn ang="0">
                      <a:pos x="118" y="1335"/>
                    </a:cxn>
                    <a:cxn ang="0">
                      <a:pos x="103" y="1380"/>
                    </a:cxn>
                    <a:cxn ang="0">
                      <a:pos x="73" y="1425"/>
                    </a:cxn>
                    <a:cxn ang="0">
                      <a:pos x="43" y="1515"/>
                    </a:cxn>
                    <a:cxn ang="0">
                      <a:pos x="88" y="1800"/>
                    </a:cxn>
                    <a:cxn ang="0">
                      <a:pos x="133" y="1890"/>
                    </a:cxn>
                    <a:cxn ang="0">
                      <a:pos x="823" y="1920"/>
                    </a:cxn>
                    <a:cxn ang="0">
                      <a:pos x="853" y="2355"/>
                    </a:cxn>
                    <a:cxn ang="0">
                      <a:pos x="823" y="2475"/>
                    </a:cxn>
                    <a:cxn ang="0">
                      <a:pos x="778" y="2490"/>
                    </a:cxn>
                    <a:cxn ang="0">
                      <a:pos x="733" y="2520"/>
                    </a:cxn>
                    <a:cxn ang="0">
                      <a:pos x="223" y="2520"/>
                    </a:cxn>
                    <a:cxn ang="0">
                      <a:pos x="133" y="2550"/>
                    </a:cxn>
                    <a:cxn ang="0">
                      <a:pos x="133" y="3255"/>
                    </a:cxn>
                    <a:cxn ang="0">
                      <a:pos x="568" y="3210"/>
                    </a:cxn>
                    <a:cxn ang="0">
                      <a:pos x="598" y="3165"/>
                    </a:cxn>
                    <a:cxn ang="0">
                      <a:pos x="763" y="3195"/>
                    </a:cxn>
                    <a:cxn ang="0">
                      <a:pos x="793" y="3825"/>
                    </a:cxn>
                    <a:cxn ang="0">
                      <a:pos x="853" y="3960"/>
                    </a:cxn>
                    <a:cxn ang="0">
                      <a:pos x="1018" y="3975"/>
                    </a:cxn>
                    <a:cxn ang="0">
                      <a:pos x="1063" y="4005"/>
                    </a:cxn>
                    <a:cxn ang="0">
                      <a:pos x="1108" y="4020"/>
                    </a:cxn>
                    <a:cxn ang="0">
                      <a:pos x="1183" y="4155"/>
                    </a:cxn>
                    <a:cxn ang="0">
                      <a:pos x="1033" y="4515"/>
                    </a:cxn>
                  </a:cxnLst>
                  <a:rect l="0" t="0" r="r" b="b"/>
                  <a:pathLst>
                    <a:path w="1318" h="4515">
                      <a:moveTo>
                        <a:pt x="1318" y="0"/>
                      </a:moveTo>
                      <a:cubicBezTo>
                        <a:pt x="1313" y="150"/>
                        <a:pt x="1315" y="300"/>
                        <a:pt x="1303" y="450"/>
                      </a:cubicBezTo>
                      <a:cubicBezTo>
                        <a:pt x="1294" y="560"/>
                        <a:pt x="1275" y="512"/>
                        <a:pt x="1243" y="585"/>
                      </a:cubicBezTo>
                      <a:cubicBezTo>
                        <a:pt x="1212" y="655"/>
                        <a:pt x="1210" y="787"/>
                        <a:pt x="1168" y="840"/>
                      </a:cubicBezTo>
                      <a:cubicBezTo>
                        <a:pt x="1157" y="854"/>
                        <a:pt x="1137" y="858"/>
                        <a:pt x="1123" y="870"/>
                      </a:cubicBezTo>
                      <a:cubicBezTo>
                        <a:pt x="1048" y="932"/>
                        <a:pt x="1112" y="904"/>
                        <a:pt x="1033" y="930"/>
                      </a:cubicBezTo>
                      <a:cubicBezTo>
                        <a:pt x="971" y="992"/>
                        <a:pt x="922" y="1004"/>
                        <a:pt x="853" y="1050"/>
                      </a:cubicBezTo>
                      <a:cubicBezTo>
                        <a:pt x="845" y="1075"/>
                        <a:pt x="832" y="1125"/>
                        <a:pt x="808" y="1140"/>
                      </a:cubicBezTo>
                      <a:cubicBezTo>
                        <a:pt x="691" y="1213"/>
                        <a:pt x="431" y="1196"/>
                        <a:pt x="343" y="1200"/>
                      </a:cubicBezTo>
                      <a:cubicBezTo>
                        <a:pt x="264" y="1226"/>
                        <a:pt x="311" y="1206"/>
                        <a:pt x="208" y="1275"/>
                      </a:cubicBezTo>
                      <a:cubicBezTo>
                        <a:pt x="193" y="1285"/>
                        <a:pt x="178" y="1295"/>
                        <a:pt x="163" y="1305"/>
                      </a:cubicBezTo>
                      <a:cubicBezTo>
                        <a:pt x="148" y="1315"/>
                        <a:pt x="118" y="1335"/>
                        <a:pt x="118" y="1335"/>
                      </a:cubicBezTo>
                      <a:cubicBezTo>
                        <a:pt x="113" y="1350"/>
                        <a:pt x="110" y="1366"/>
                        <a:pt x="103" y="1380"/>
                      </a:cubicBezTo>
                      <a:cubicBezTo>
                        <a:pt x="95" y="1396"/>
                        <a:pt x="80" y="1409"/>
                        <a:pt x="73" y="1425"/>
                      </a:cubicBezTo>
                      <a:cubicBezTo>
                        <a:pt x="60" y="1454"/>
                        <a:pt x="43" y="1515"/>
                        <a:pt x="43" y="1515"/>
                      </a:cubicBezTo>
                      <a:cubicBezTo>
                        <a:pt x="54" y="1612"/>
                        <a:pt x="69" y="1705"/>
                        <a:pt x="88" y="1800"/>
                      </a:cubicBezTo>
                      <a:cubicBezTo>
                        <a:pt x="91" y="1813"/>
                        <a:pt x="115" y="1888"/>
                        <a:pt x="133" y="1890"/>
                      </a:cubicBezTo>
                      <a:cubicBezTo>
                        <a:pt x="362" y="1914"/>
                        <a:pt x="823" y="1920"/>
                        <a:pt x="823" y="1920"/>
                      </a:cubicBezTo>
                      <a:cubicBezTo>
                        <a:pt x="917" y="2062"/>
                        <a:pt x="869" y="2137"/>
                        <a:pt x="853" y="2355"/>
                      </a:cubicBezTo>
                      <a:cubicBezTo>
                        <a:pt x="850" y="2396"/>
                        <a:pt x="852" y="2446"/>
                        <a:pt x="823" y="2475"/>
                      </a:cubicBezTo>
                      <a:cubicBezTo>
                        <a:pt x="812" y="2486"/>
                        <a:pt x="792" y="2483"/>
                        <a:pt x="778" y="2490"/>
                      </a:cubicBezTo>
                      <a:cubicBezTo>
                        <a:pt x="762" y="2498"/>
                        <a:pt x="748" y="2510"/>
                        <a:pt x="733" y="2520"/>
                      </a:cubicBezTo>
                      <a:cubicBezTo>
                        <a:pt x="537" y="2471"/>
                        <a:pt x="623" y="2487"/>
                        <a:pt x="223" y="2520"/>
                      </a:cubicBezTo>
                      <a:cubicBezTo>
                        <a:pt x="191" y="2523"/>
                        <a:pt x="133" y="2550"/>
                        <a:pt x="133" y="2550"/>
                      </a:cubicBezTo>
                      <a:cubicBezTo>
                        <a:pt x="1" y="2748"/>
                        <a:pt x="0" y="3056"/>
                        <a:pt x="133" y="3255"/>
                      </a:cubicBezTo>
                      <a:cubicBezTo>
                        <a:pt x="327" y="3246"/>
                        <a:pt x="415" y="3261"/>
                        <a:pt x="568" y="3210"/>
                      </a:cubicBezTo>
                      <a:cubicBezTo>
                        <a:pt x="578" y="3195"/>
                        <a:pt x="580" y="3169"/>
                        <a:pt x="598" y="3165"/>
                      </a:cubicBezTo>
                      <a:cubicBezTo>
                        <a:pt x="651" y="3154"/>
                        <a:pt x="712" y="3178"/>
                        <a:pt x="763" y="3195"/>
                      </a:cubicBezTo>
                      <a:cubicBezTo>
                        <a:pt x="841" y="3428"/>
                        <a:pt x="765" y="3187"/>
                        <a:pt x="793" y="3825"/>
                      </a:cubicBezTo>
                      <a:cubicBezTo>
                        <a:pt x="795" y="3879"/>
                        <a:pt x="786" y="3946"/>
                        <a:pt x="853" y="3960"/>
                      </a:cubicBezTo>
                      <a:cubicBezTo>
                        <a:pt x="907" y="3972"/>
                        <a:pt x="963" y="3970"/>
                        <a:pt x="1018" y="3975"/>
                      </a:cubicBezTo>
                      <a:cubicBezTo>
                        <a:pt x="1033" y="3985"/>
                        <a:pt x="1047" y="3997"/>
                        <a:pt x="1063" y="4005"/>
                      </a:cubicBezTo>
                      <a:cubicBezTo>
                        <a:pt x="1077" y="4012"/>
                        <a:pt x="1097" y="4009"/>
                        <a:pt x="1108" y="4020"/>
                      </a:cubicBezTo>
                      <a:cubicBezTo>
                        <a:pt x="1160" y="4072"/>
                        <a:pt x="1164" y="4098"/>
                        <a:pt x="1183" y="4155"/>
                      </a:cubicBezTo>
                      <a:cubicBezTo>
                        <a:pt x="1171" y="4429"/>
                        <a:pt x="1259" y="4515"/>
                        <a:pt x="1033" y="4515"/>
                      </a:cubicBezTo>
                    </a:path>
                  </a:pathLst>
                </a:custGeom>
                <a:noFill/>
                <a:ln w="2857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1226185" y="6266815"/>
            <a:ext cx="837565" cy="5911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Reaction Chain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7196" name="Group 28"/>
          <p:cNvGrpSpPr>
            <a:grpSpLocks/>
          </p:cNvGrpSpPr>
          <p:nvPr/>
        </p:nvGrpSpPr>
        <p:grpSpPr bwMode="auto">
          <a:xfrm>
            <a:off x="224155" y="6266815"/>
            <a:ext cx="915670" cy="591185"/>
            <a:chOff x="3402" y="10779"/>
            <a:chExt cx="1442" cy="931"/>
          </a:xfrm>
        </p:grpSpPr>
        <p:sp>
          <p:nvSpPr>
            <p:cNvPr id="7197" name="Text Box 29"/>
            <p:cNvSpPr txBox="1">
              <a:spLocks noChangeArrowheads="1"/>
            </p:cNvSpPr>
            <p:nvPr/>
          </p:nvSpPr>
          <p:spPr bwMode="auto">
            <a:xfrm>
              <a:off x="3872" y="10779"/>
              <a:ext cx="972" cy="9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Main Chain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7198" name="AutoShape 30"/>
            <p:cNvCxnSpPr>
              <a:cxnSpLocks noChangeShapeType="1"/>
            </p:cNvCxnSpPr>
            <p:nvPr/>
          </p:nvCxnSpPr>
          <p:spPr bwMode="auto">
            <a:xfrm flipH="1">
              <a:off x="3402" y="11221"/>
              <a:ext cx="47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7199" name="Group 31"/>
          <p:cNvGrpSpPr>
            <a:grpSpLocks/>
          </p:cNvGrpSpPr>
          <p:nvPr/>
        </p:nvGrpSpPr>
        <p:grpSpPr bwMode="auto">
          <a:xfrm>
            <a:off x="2144395" y="5715000"/>
            <a:ext cx="1437005" cy="1106805"/>
            <a:chOff x="8605" y="2929"/>
            <a:chExt cx="2263" cy="1743"/>
          </a:xfrm>
        </p:grpSpPr>
        <p:sp>
          <p:nvSpPr>
            <p:cNvPr id="7200" name="Text Box 32"/>
            <p:cNvSpPr txBox="1">
              <a:spLocks noChangeArrowheads="1"/>
            </p:cNvSpPr>
            <p:nvPr/>
          </p:nvSpPr>
          <p:spPr bwMode="auto">
            <a:xfrm>
              <a:off x="8605" y="2929"/>
              <a:ext cx="2263" cy="17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        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OSEM Cables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        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ESD Cables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      Cable Clamp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7201" name="AutoShape 33"/>
            <p:cNvCxnSpPr>
              <a:cxnSpLocks noChangeShapeType="1"/>
            </p:cNvCxnSpPr>
            <p:nvPr/>
          </p:nvCxnSpPr>
          <p:spPr bwMode="auto">
            <a:xfrm>
              <a:off x="8711" y="3160"/>
              <a:ext cx="418" cy="0"/>
            </a:xfrm>
            <a:prstGeom prst="straightConnector1">
              <a:avLst/>
            </a:prstGeom>
            <a:noFill/>
            <a:ln w="28575">
              <a:solidFill>
                <a:srgbClr val="F79646"/>
              </a:solidFill>
              <a:round/>
              <a:headEnd/>
              <a:tailEnd/>
            </a:ln>
          </p:spPr>
        </p:cxnSp>
        <p:cxnSp>
          <p:nvCxnSpPr>
            <p:cNvPr id="7202" name="AutoShape 34"/>
            <p:cNvCxnSpPr>
              <a:cxnSpLocks noChangeShapeType="1"/>
            </p:cNvCxnSpPr>
            <p:nvPr/>
          </p:nvCxnSpPr>
          <p:spPr bwMode="auto">
            <a:xfrm flipV="1">
              <a:off x="8753" y="3722"/>
              <a:ext cx="376" cy="1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7203" name="Rectangle 35"/>
            <p:cNvSpPr>
              <a:spLocks noChangeArrowheads="1"/>
            </p:cNvSpPr>
            <p:nvPr/>
          </p:nvSpPr>
          <p:spPr bwMode="auto">
            <a:xfrm>
              <a:off x="8865" y="4285"/>
              <a:ext cx="172" cy="14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7204" name="Picture 36" descr="C:\Documents and Settings\Brett\My Documents\Lab\Quad Noise Prototype\Results Document\Cable Routing\IMG_16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1447800"/>
            <a:ext cx="5181600" cy="3886325"/>
          </a:xfrm>
          <a:prstGeom prst="rect">
            <a:avLst/>
          </a:prstGeom>
          <a:noFill/>
        </p:spPr>
      </p:pic>
      <p:sp>
        <p:nvSpPr>
          <p:cNvPr id="39" name="Down Arrow 38"/>
          <p:cNvSpPr/>
          <p:nvPr/>
        </p:nvSpPr>
        <p:spPr>
          <a:xfrm>
            <a:off x="1905000" y="1752600"/>
            <a:ext cx="152400" cy="762000"/>
          </a:xfrm>
          <a:prstGeom prst="downArrow">
            <a:avLst/>
          </a:prstGeom>
          <a:scene3d>
            <a:camera prst="orthographicFront">
              <a:rot lat="0" lon="0" rev="177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0A2-F495-4ADA-A39F-58B656FCE21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733800" y="53340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‘Large’ connectors between top and UI masses.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733800" y="60314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Cable stiffness related to </a:t>
            </a:r>
            <a:endParaRPr lang="en-US" dirty="0"/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/>
        </p:nvGraphicFramePr>
        <p:xfrm>
          <a:off x="6172200" y="5943599"/>
          <a:ext cx="990600" cy="573505"/>
        </p:xfrm>
        <a:graphic>
          <a:graphicData uri="http://schemas.openxmlformats.org/presentationml/2006/ole">
            <p:oleObj spid="_x0000_s1026" name="Equation" r:id="rId5" imgW="723600" imgH="419040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7162800" y="5943600"/>
          <a:ext cx="1077912" cy="573088"/>
        </p:xfrm>
        <a:graphic>
          <a:graphicData uri="http://schemas.openxmlformats.org/presentationml/2006/ole">
            <p:oleObj spid="_x0000_s1027" name="Equation" r:id="rId6" imgW="78732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5032</TotalTime>
  <Words>571</Words>
  <Application>Microsoft Office PowerPoint</Application>
  <PresentationFormat>On-screen Show (4:3)</PresentationFormat>
  <Paragraphs>174</Paragraphs>
  <Slides>27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Microsoft Equation 3.0</vt:lpstr>
      <vt:lpstr>Quad NP Update</vt:lpstr>
      <vt:lpstr>Timeline of Last Year’s Progress</vt:lpstr>
      <vt:lpstr>Wire Hang – Jan 2009</vt:lpstr>
      <vt:lpstr>Slide 4</vt:lpstr>
      <vt:lpstr>Slide 5</vt:lpstr>
      <vt:lpstr>ESD Work</vt:lpstr>
      <vt:lpstr>ESD Work</vt:lpstr>
      <vt:lpstr>OSEM and ESD  Cabling/Clamping Considerations</vt:lpstr>
      <vt:lpstr>Cable Routing</vt:lpstr>
      <vt:lpstr>Mechanical Effect on TFs</vt:lpstr>
      <vt:lpstr>Poor Clamping</vt:lpstr>
      <vt:lpstr>Additional Cabling Routing Issues</vt:lpstr>
      <vt:lpstr>Measurements</vt:lpstr>
      <vt:lpstr>Eddy Current Damping (ECD)</vt:lpstr>
      <vt:lpstr>Eddy Current Damping</vt:lpstr>
      <vt:lpstr>ECD ≈ 2x greater than modeled</vt:lpstr>
      <vt:lpstr>Yaw Eddy Current Damping</vt:lpstr>
      <vt:lpstr>ECD Nominal Results</vt:lpstr>
      <vt:lpstr>Opening the Magnet Bore  from 12 to 12.7 mm</vt:lpstr>
      <vt:lpstr>12.7 mm Bore Long. Damping</vt:lpstr>
      <vt:lpstr>12.7 mm Transverse Damping</vt:lpstr>
      <vt:lpstr>Ring Heater Testing</vt:lpstr>
      <vt:lpstr>Ring Heater Testing</vt:lpstr>
      <vt:lpstr>Modal Damping Results</vt:lpstr>
      <vt:lpstr>Modal Damping Results</vt:lpstr>
      <vt:lpstr>Upcoming Work</vt:lpstr>
      <vt:lpstr>Documentation Produced this Year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Brett</dc:creator>
  <cp:lastModifiedBy>Brett</cp:lastModifiedBy>
  <cp:revision>95</cp:revision>
  <dcterms:created xsi:type="dcterms:W3CDTF">2009-08-31T19:08:24Z</dcterms:created>
  <dcterms:modified xsi:type="dcterms:W3CDTF">2009-09-22T18:04:18Z</dcterms:modified>
</cp:coreProperties>
</file>