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docProps/core.xml" ContentType="application/vnd.openxmlformats-package.core-propertie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98" r:id="rId4"/>
    <p:sldId id="272" r:id="rId5"/>
    <p:sldId id="275" r:id="rId6"/>
    <p:sldId id="276" r:id="rId7"/>
    <p:sldId id="301" r:id="rId8"/>
    <p:sldId id="299" r:id="rId9"/>
    <p:sldId id="300" r:id="rId10"/>
    <p:sldId id="288" r:id="rId11"/>
    <p:sldId id="294" r:id="rId12"/>
    <p:sldId id="281" r:id="rId13"/>
    <p:sldId id="28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B200B2"/>
  </p:clrMru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598" autoAdjust="0"/>
    <p:restoredTop sz="94687" autoAdjust="0"/>
  </p:normalViewPr>
  <p:slideViewPr>
    <p:cSldViewPr snapToGrid="0" snapToObjects="1">
      <p:cViewPr varScale="1">
        <p:scale>
          <a:sx n="116" d="100"/>
          <a:sy n="116" d="100"/>
        </p:scale>
        <p:origin x="-41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theme" Target="theme/theme1.xml"/><Relationship Id="rId4" Type="http://schemas.openxmlformats.org/officeDocument/2006/relationships/slide" Target="slides/slide3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printerSettings" Target="printerSettings/printerSettings1.bin"/><Relationship Id="rId19" Type="http://schemas.openxmlformats.org/officeDocument/2006/relationships/viewProps" Target="view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1F449-32B9-E34B-B9E2-13BCDE06EFE9}" type="datetimeFigureOut">
              <a:rPr lang="en-US" smtClean="0"/>
              <a:pPr/>
              <a:t>2/13/10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A0CEC-243D-0D42-B6F4-EA68FC1C4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D28AE-8647-6E4A-BA12-8BD3ED2C927A}" type="datetimeFigureOut">
              <a:rPr lang="en-US" smtClean="0"/>
              <a:pPr/>
              <a:t>2/13/10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F15EE-9632-3341-AD81-43322AA31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F4FE2-6B97-9340-9A1E-5565B0348D21}" type="datetimeFigureOut">
              <a:rPr lang="en-US" smtClean="0"/>
              <a:pPr/>
              <a:t>2/13/10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1EC9-7519-3045-BE88-7B63A04EE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F4FE2-6B97-9340-9A1E-5565B0348D21}" type="datetimeFigureOut">
              <a:rPr lang="en-US" smtClean="0"/>
              <a:pPr/>
              <a:t>2/13/10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1EC9-7519-3045-BE88-7B63A04EE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F4FE2-6B97-9340-9A1E-5565B0348D21}" type="datetimeFigureOut">
              <a:rPr lang="en-US" smtClean="0"/>
              <a:pPr/>
              <a:t>2/13/10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1EC9-7519-3045-BE88-7B63A04EE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F4FE2-6B97-9340-9A1E-5565B0348D21}" type="datetimeFigureOut">
              <a:rPr lang="en-US" smtClean="0"/>
              <a:pPr/>
              <a:t>2/13/10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1EC9-7519-3045-BE88-7B63A04EE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F4FE2-6B97-9340-9A1E-5565B0348D21}" type="datetimeFigureOut">
              <a:rPr lang="en-US" smtClean="0"/>
              <a:pPr/>
              <a:t>2/13/10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1EC9-7519-3045-BE88-7B63A04EE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F4FE2-6B97-9340-9A1E-5565B0348D21}" type="datetimeFigureOut">
              <a:rPr lang="en-US" smtClean="0"/>
              <a:pPr/>
              <a:t>2/13/10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1EC9-7519-3045-BE88-7B63A04EE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F4FE2-6B97-9340-9A1E-5565B0348D21}" type="datetimeFigureOut">
              <a:rPr lang="en-US" smtClean="0"/>
              <a:pPr/>
              <a:t>2/13/10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1EC9-7519-3045-BE88-7B63A04EE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F4FE2-6B97-9340-9A1E-5565B0348D21}" type="datetimeFigureOut">
              <a:rPr lang="en-US" smtClean="0"/>
              <a:pPr/>
              <a:t>2/13/10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1EC9-7519-3045-BE88-7B63A04EE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F4FE2-6B97-9340-9A1E-5565B0348D21}" type="datetimeFigureOut">
              <a:rPr lang="en-US" smtClean="0"/>
              <a:pPr/>
              <a:t>2/13/10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1EC9-7519-3045-BE88-7B63A04EE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F4FE2-6B97-9340-9A1E-5565B0348D21}" type="datetimeFigureOut">
              <a:rPr lang="en-US" smtClean="0"/>
              <a:pPr/>
              <a:t>2/13/10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1EC9-7519-3045-BE88-7B63A04EE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F4FE2-6B97-9340-9A1E-5565B0348D21}" type="datetimeFigureOut">
              <a:rPr lang="en-US" smtClean="0"/>
              <a:pPr/>
              <a:t>2/13/10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1EC9-7519-3045-BE88-7B63A04EE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>
            <a:lum bright="1000" contrast="2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F4FE2-6B97-9340-9A1E-5565B0348D21}" type="datetimeFigureOut">
              <a:rPr lang="en-US" smtClean="0"/>
              <a:pPr/>
              <a:t>2/13/10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A1EC9-7519-3045-BE88-7B63A04EE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hyperlink" Target="https://dcc.ligo.org/cgi-bin/private/DocDB/ShowDocument?docid=9271" TargetMode="External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6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5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253" y="1701419"/>
            <a:ext cx="8569129" cy="2047356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B200B2"/>
                </a:solidFill>
              </a:rPr>
              <a:t>Searches for Compact Binary Coalescences in LIGO and Virgo data</a:t>
            </a:r>
            <a:endParaRPr lang="en-US" b="1" dirty="0">
              <a:solidFill>
                <a:srgbClr val="B200B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0328" y="3748775"/>
            <a:ext cx="7309863" cy="1752600"/>
          </a:xfrm>
        </p:spPr>
        <p:txBody>
          <a:bodyPr>
            <a:normAutofit fontScale="62500" lnSpcReduction="20000"/>
          </a:bodyPr>
          <a:lstStyle/>
          <a:p>
            <a:r>
              <a:rPr lang="en-US" i="1" dirty="0" smtClean="0">
                <a:solidFill>
                  <a:schemeClr val="tx1"/>
                </a:solidFill>
              </a:rPr>
              <a:t>Gabriela </a:t>
            </a:r>
            <a:r>
              <a:rPr lang="en-US" i="1" dirty="0" err="1" smtClean="0">
                <a:solidFill>
                  <a:schemeClr val="tx1"/>
                </a:solidFill>
              </a:rPr>
              <a:t>González</a:t>
            </a:r>
            <a:endParaRPr lang="en-US" i="1" dirty="0" smtClean="0">
              <a:solidFill>
                <a:schemeClr val="tx1"/>
              </a:solidFill>
            </a:endParaRPr>
          </a:p>
          <a:p>
            <a:r>
              <a:rPr lang="en-US" i="1" dirty="0" smtClean="0">
                <a:solidFill>
                  <a:schemeClr val="tx1"/>
                </a:solidFill>
              </a:rPr>
              <a:t>For the LIGO Scientific Collaboration and the Virgo  </a:t>
            </a:r>
            <a:r>
              <a:rPr lang="en-US" i="1" dirty="0" smtClean="0">
                <a:solidFill>
                  <a:schemeClr val="tx1"/>
                </a:solidFill>
              </a:rPr>
              <a:t>Collaboration</a:t>
            </a:r>
          </a:p>
          <a:p>
            <a:r>
              <a:rPr lang="en-US" i="1" dirty="0" smtClean="0">
                <a:solidFill>
                  <a:schemeClr val="tx1"/>
                </a:solidFill>
              </a:rPr>
              <a:t>APS meeting, Feb 13 2010</a:t>
            </a:r>
          </a:p>
          <a:p>
            <a:r>
              <a:rPr lang="en-US" b="1" dirty="0" smtClean="0"/>
              <a:t>Session B13: Observational Implications of Gravitational Waves</a:t>
            </a:r>
          </a:p>
          <a:p>
            <a:endParaRPr lang="en-US" i="1" dirty="0" smtClean="0">
              <a:solidFill>
                <a:schemeClr val="tx1"/>
              </a:solidFill>
            </a:endParaRPr>
          </a:p>
        </p:txBody>
      </p:sp>
      <p:pic>
        <p:nvPicPr>
          <p:cNvPr id="5" name="Picture 4" descr="Ligo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"/>
            <a:ext cx="1913785" cy="793808"/>
          </a:xfrm>
          <a:prstGeom prst="rect">
            <a:avLst/>
          </a:prstGeom>
        </p:spPr>
      </p:pic>
      <p:pic>
        <p:nvPicPr>
          <p:cNvPr id="6" name="Picture 5" descr="Virgo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7727" y="0"/>
            <a:ext cx="3056273" cy="559484"/>
          </a:xfrm>
          <a:prstGeom prst="rect">
            <a:avLst/>
          </a:prstGeom>
        </p:spPr>
      </p:pic>
      <p:pic>
        <p:nvPicPr>
          <p:cNvPr id="8" name="Picture 7" descr="LSU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0044" y="5442864"/>
            <a:ext cx="2520744" cy="10902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529370" y="386688"/>
            <a:ext cx="1736649" cy="13147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14553" y="6348485"/>
            <a:ext cx="1673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6" tooltip="LIGO-G1000112-v1"/>
              </a:rPr>
              <a:t>LIGO-G1000112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B200B2"/>
                </a:solidFill>
                <a:effectLst>
                  <a:outerShdw blurRad="50800" dist="50800" dir="2700000" sx="101000" sy="101000" algn="tl" rotWithShape="0">
                    <a:schemeClr val="tx1">
                      <a:alpha val="43000"/>
                    </a:schemeClr>
                  </a:outerShdw>
                </a:effectLst>
              </a:rPr>
              <a:t>S6-VSR2 Status Update</a:t>
            </a:r>
            <a:endParaRPr lang="en-US" sz="4800" b="1" dirty="0">
              <a:solidFill>
                <a:srgbClr val="B200B2"/>
              </a:solidFill>
              <a:effectLst>
                <a:outerShdw blurRad="50800" dist="50800" dir="2700000" sx="101000" sy="101000" algn="tl" rotWithShape="0">
                  <a:schemeClr val="tx1">
                    <a:alpha val="43000"/>
                  </a:schemeClr>
                </a:outerShdw>
              </a:effectLst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39046" y="1343135"/>
            <a:ext cx="8904953" cy="4379777"/>
          </a:xfrm>
        </p:spPr>
        <p:txBody>
          <a:bodyPr>
            <a:normAutofit fontScale="85000" lnSpcReduction="10000"/>
          </a:bodyPr>
          <a:lstStyle/>
          <a:p>
            <a:pPr marL="682625" indent="-681038">
              <a:buFont typeface="Times New Roman" pitchFamily="-110" charset="0"/>
              <a:buChar char="•"/>
              <a:tabLst>
                <a:tab pos="682625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dirty="0" smtClean="0"/>
              <a:t>S6 and VSR 2 started on July 7 2009</a:t>
            </a:r>
          </a:p>
          <a:p>
            <a:pPr marL="682625" indent="-681038">
              <a:buFont typeface="Times New Roman" pitchFamily="-110" charset="0"/>
              <a:buChar char="•"/>
              <a:tabLst>
                <a:tab pos="682625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dirty="0" smtClean="0"/>
              <a:t>S6 is </a:t>
            </a:r>
            <a:r>
              <a:rPr lang="en-US" dirty="0" err="1" smtClean="0"/>
              <a:t>LIGO's</a:t>
            </a:r>
            <a:r>
              <a:rPr lang="en-US" dirty="0" smtClean="0"/>
              <a:t> 6th science run, “Enhanced LIGO”</a:t>
            </a:r>
          </a:p>
          <a:p>
            <a:pPr marL="682625" indent="-681038">
              <a:buFont typeface="Times New Roman" pitchFamily="-110" charset="0"/>
              <a:buChar char="•"/>
              <a:tabLst>
                <a:tab pos="682625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dirty="0" smtClean="0"/>
              <a:t>VSR2 is Virgo's 2nd science run</a:t>
            </a:r>
          </a:p>
          <a:p>
            <a:pPr marL="682625" indent="-681038">
              <a:buClrTx/>
              <a:buSzTx/>
              <a:buFontTx/>
              <a:buNone/>
              <a:tabLst>
                <a:tab pos="682625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endParaRPr lang="en-US" dirty="0" smtClean="0"/>
          </a:p>
          <a:p>
            <a:pPr marL="682625" indent="-681038">
              <a:buFont typeface="Times New Roman" pitchFamily="-110" charset="0"/>
              <a:buChar char="•"/>
              <a:tabLst>
                <a:tab pos="682625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dirty="0" smtClean="0"/>
              <a:t>Planned to run for about a year with interspersed commissioning breaks</a:t>
            </a:r>
          </a:p>
          <a:p>
            <a:pPr marL="682625" indent="-681038">
              <a:buFont typeface="Times New Roman" pitchFamily="-110" charset="0"/>
              <a:buChar char="•"/>
              <a:tabLst>
                <a:tab pos="682625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dirty="0" smtClean="0"/>
              <a:t>S6-VSR2a ran 7 weeks; ended August 24th with first LIGO commissioning break</a:t>
            </a:r>
          </a:p>
          <a:p>
            <a:pPr marL="682625" indent="-681038">
              <a:buFont typeface="Times New Roman" pitchFamily="-110" charset="0"/>
              <a:buChar char="•"/>
              <a:tabLst>
                <a:tab pos="682625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dirty="0" smtClean="0"/>
              <a:t>Virgo started commissioning break to install new mirrors (better sensitivity!) in January 8, back in ~June</a:t>
            </a:r>
          </a:p>
          <a:p>
            <a:endParaRPr lang="en-US" dirty="0" smtClean="0"/>
          </a:p>
        </p:txBody>
      </p:sp>
      <p:pic>
        <p:nvPicPr>
          <p:cNvPr id="5" name="Picture 4" descr="Ligo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6311933"/>
            <a:ext cx="1316519" cy="546071"/>
          </a:xfrm>
          <a:prstGeom prst="rect">
            <a:avLst/>
          </a:prstGeom>
        </p:spPr>
      </p:pic>
      <p:pic>
        <p:nvPicPr>
          <p:cNvPr id="6" name="Picture 5" descr="Virgo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828" y="6311349"/>
            <a:ext cx="2871173" cy="525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39048" y="1343135"/>
            <a:ext cx="4563789" cy="4379777"/>
          </a:xfrm>
        </p:spPr>
        <p:txBody>
          <a:bodyPr>
            <a:normAutofit/>
          </a:bodyPr>
          <a:lstStyle/>
          <a:p>
            <a:pPr marL="684213" indent="-682625">
              <a:buFont typeface="Times New Roman" pitchFamily="-110" charset="0"/>
              <a:buChar char="•"/>
              <a:tabLst>
                <a:tab pos="684213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dirty="0" smtClean="0"/>
              <a:t>All seven weeks analyzed and boxes opened</a:t>
            </a:r>
          </a:p>
          <a:p>
            <a:pPr marL="684213" indent="-682625">
              <a:buFont typeface="Times New Roman" pitchFamily="-110" charset="0"/>
              <a:buChar char="•"/>
              <a:tabLst>
                <a:tab pos="684213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dirty="0" smtClean="0"/>
              <a:t>Results will undergo internal review and be released soon</a:t>
            </a:r>
          </a:p>
          <a:p>
            <a:pPr marL="684213" indent="-682625">
              <a:buFont typeface="Times New Roman" pitchFamily="-110" charset="0"/>
              <a:buChar char="•"/>
              <a:tabLst>
                <a:tab pos="684213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dirty="0" smtClean="0"/>
              <a:t>S6a included a Blind Injection Challenge</a:t>
            </a:r>
            <a:endParaRPr lang="en-US" dirty="0"/>
          </a:p>
        </p:txBody>
      </p:sp>
      <p:pic>
        <p:nvPicPr>
          <p:cNvPr id="5" name="Picture 4" descr="Ligo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6311933"/>
            <a:ext cx="1316519" cy="546071"/>
          </a:xfrm>
          <a:prstGeom prst="rect">
            <a:avLst/>
          </a:prstGeom>
        </p:spPr>
      </p:pic>
      <p:pic>
        <p:nvPicPr>
          <p:cNvPr id="6" name="Picture 5" descr="Virgo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828" y="6311349"/>
            <a:ext cx="2871173" cy="52559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1982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b="1" dirty="0" smtClean="0">
                <a:solidFill>
                  <a:srgbClr val="B200B2"/>
                </a:solidFill>
                <a:effectLst>
                  <a:outerShdw blurRad="50800" dist="50800" dir="2700000" sx="101000" sy="101000" algn="tl" rotWithShape="0">
                    <a:schemeClr val="tx1">
                      <a:alpha val="43000"/>
                    </a:schemeClr>
                  </a:outerShdw>
                </a:effectLst>
              </a:rPr>
              <a:t>S6-VSR2a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200B2"/>
                </a:solidFill>
                <a:effectLst>
                  <a:outerShdw blurRad="50800" dist="50800" dir="2700000" sx="101000" sy="101000" algn="tl" rotWithShape="0">
                    <a:schemeClr val="tx1">
                      <a:alpha val="43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Current Status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B200B2"/>
              </a:solidFill>
              <a:effectLst>
                <a:outerShdw blurRad="50800" dist="50800" dir="2700000" sx="101000" sy="101000" algn="tl" rotWithShape="0">
                  <a:schemeClr val="tx1">
                    <a:alpha val="43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hist_range_h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2837" y="1941700"/>
            <a:ext cx="4141003" cy="3105752"/>
          </a:xfrm>
          <a:prstGeom prst="rect">
            <a:avLst/>
          </a:prstGeom>
          <a:effectLst>
            <a:glow rad="101600">
              <a:schemeClr val="tx1">
                <a:lumMod val="65000"/>
                <a:lumOff val="35000"/>
                <a:alpha val="75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B200B2"/>
                </a:solidFill>
                <a:effectLst>
                  <a:outerShdw blurRad="50800" dist="50800" dir="2700000" sx="101000" sy="101000" algn="tl" rotWithShape="0">
                    <a:schemeClr val="tx1">
                      <a:alpha val="43000"/>
                    </a:schemeClr>
                  </a:outerShdw>
                </a:effectLst>
              </a:rPr>
              <a:t>The Future</a:t>
            </a:r>
            <a:endParaRPr lang="en-US" sz="4800" b="1" dirty="0">
              <a:solidFill>
                <a:srgbClr val="B200B2"/>
              </a:solidFill>
              <a:effectLst>
                <a:outerShdw blurRad="50800" dist="50800" dir="2700000" sx="101000" sy="101000" algn="tl" rotWithShape="0">
                  <a:schemeClr val="tx1">
                    <a:alpha val="43000"/>
                  </a:schemeClr>
                </a:outerShdw>
              </a:effectLst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1372334"/>
            <a:ext cx="8229600" cy="4525963"/>
          </a:xfrm>
        </p:spPr>
        <p:txBody>
          <a:bodyPr>
            <a:normAutofit lnSpcReduction="10000"/>
          </a:bodyPr>
          <a:lstStyle/>
          <a:p>
            <a:pPr marL="684213" indent="-682625">
              <a:buFont typeface="Times New Roman" pitchFamily="-110" charset="0"/>
              <a:buChar char="•"/>
              <a:tabLst>
                <a:tab pos="684213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dirty="0" smtClean="0"/>
              <a:t>S6 will continue until ~Fall 2010</a:t>
            </a:r>
          </a:p>
          <a:p>
            <a:pPr marL="684213" indent="-682625">
              <a:buFont typeface="Times New Roman" pitchFamily="-110" charset="0"/>
              <a:buChar char="•"/>
              <a:tabLst>
                <a:tab pos="684213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dirty="0" smtClean="0"/>
              <a:t>Virgo is installing monolithic suspensions and plans to rejoin in three to four months</a:t>
            </a:r>
          </a:p>
          <a:p>
            <a:pPr marL="684213" indent="-682625">
              <a:buFont typeface="Times New Roman" pitchFamily="-110" charset="0"/>
              <a:buChar char="•"/>
              <a:tabLst>
                <a:tab pos="684213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dirty="0" smtClean="0"/>
              <a:t>Advanced LIGO detectors will begin to be installed in the fall, and will start to come online in 2014 and begin working towards 10x the sensitivity of  S5/VSR1</a:t>
            </a:r>
          </a:p>
          <a:p>
            <a:pPr marL="684213" indent="-682625">
              <a:buFont typeface="Times New Roman" pitchFamily="-110" charset="0"/>
              <a:buChar char="•"/>
              <a:tabLst>
                <a:tab pos="684213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dirty="0" smtClean="0"/>
              <a:t>This will allow us to see 1000 times as many galaxies!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5" name="Picture 4" descr="Ligo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6311933"/>
            <a:ext cx="1316519" cy="546071"/>
          </a:xfrm>
          <a:prstGeom prst="rect">
            <a:avLst/>
          </a:prstGeom>
        </p:spPr>
      </p:pic>
      <p:pic>
        <p:nvPicPr>
          <p:cNvPr id="6" name="Picture 5" descr="Virgo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828" y="6311349"/>
            <a:ext cx="2871173" cy="525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B200B2"/>
                </a:solidFill>
                <a:effectLst>
                  <a:outerShdw blurRad="50800" dist="50800" dir="2700000" sx="101000" sy="101000" algn="tl" rotWithShape="0">
                    <a:schemeClr val="tx1">
                      <a:alpha val="43000"/>
                    </a:schemeClr>
                  </a:outerShdw>
                </a:effectLst>
              </a:rPr>
              <a:t>The future</a:t>
            </a:r>
            <a:endParaRPr lang="en-US" sz="4800" b="1" dirty="0">
              <a:solidFill>
                <a:srgbClr val="B200B2"/>
              </a:solidFill>
              <a:effectLst>
                <a:outerShdw blurRad="50800" dist="50800" dir="2700000" sx="101000" sy="101000" algn="tl" rotWithShape="0">
                  <a:schemeClr val="tx1">
                    <a:alpha val="43000"/>
                  </a:schemeClr>
                </a:outerShdw>
              </a:effectLst>
            </a:endParaRPr>
          </a:p>
        </p:txBody>
      </p:sp>
      <p:pic>
        <p:nvPicPr>
          <p:cNvPr id="5" name="Picture 4" descr="Ligo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6311933"/>
            <a:ext cx="1316519" cy="546071"/>
          </a:xfrm>
          <a:prstGeom prst="rect">
            <a:avLst/>
          </a:prstGeom>
        </p:spPr>
      </p:pic>
      <p:pic>
        <p:nvPicPr>
          <p:cNvPr id="6" name="Picture 5" descr="Virgo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828" y="6311349"/>
            <a:ext cx="2871173" cy="5255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7001" y="1019837"/>
            <a:ext cx="6008086" cy="5112471"/>
          </a:xfrm>
          <a:prstGeom prst="rect">
            <a:avLst/>
          </a:prstGeom>
          <a:effectLst>
            <a:glow rad="101600">
              <a:schemeClr val="tx1">
                <a:lumMod val="65000"/>
                <a:lumOff val="35000"/>
                <a:alpha val="75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B200B2"/>
                </a:solidFill>
                <a:effectLst>
                  <a:outerShdw blurRad="50800" dist="50800" dir="2700000" sx="101000" sy="101000" algn="tl" rotWithShape="0">
                    <a:schemeClr val="tx1">
                      <a:alpha val="43000"/>
                    </a:schemeClr>
                  </a:outerShdw>
                </a:effectLst>
              </a:rPr>
              <a:t>The LIGO-Virgo CBC group searches</a:t>
            </a:r>
            <a:endParaRPr lang="en-US" sz="4800" b="1" dirty="0">
              <a:solidFill>
                <a:srgbClr val="B200B2"/>
              </a:solidFill>
              <a:effectLst>
                <a:outerShdw blurRad="50800" dist="50800" dir="2700000" sx="101000" sy="101000" algn="tl" rotWithShape="0">
                  <a:schemeClr val="tx1">
                    <a:alpha val="43000"/>
                  </a:scheme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03619" y="2244486"/>
            <a:ext cx="8840380" cy="373381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Luxi Sans"/>
              </a:rPr>
              <a:t>Low mass search: </a:t>
            </a:r>
            <a:r>
              <a:rPr lang="en-US" dirty="0" smtClean="0"/>
              <a:t>Total mass from 2-35 M</a:t>
            </a:r>
            <a:r>
              <a:rPr lang="en-US" baseline="-25000" dirty="0" smtClean="0">
                <a:latin typeface="Wingdings"/>
                <a:ea typeface="Wingdings"/>
                <a:cs typeface="Wingdings"/>
              </a:rPr>
              <a:t></a:t>
            </a:r>
            <a:endParaRPr lang="en-US" dirty="0" smtClean="0">
              <a:solidFill>
                <a:schemeClr val="tx1"/>
              </a:solidFill>
              <a:latin typeface="Luxi Sans"/>
            </a:endParaRPr>
          </a:p>
          <a:p>
            <a:pPr lvl="1"/>
            <a:r>
              <a:rPr lang="en-US" dirty="0" smtClean="0">
                <a:latin typeface="Luxi Sans"/>
              </a:rPr>
              <a:t>S5 First year search:                                                                                         PRD 79, 122001 (2009)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Luxi Sans"/>
              </a:rPr>
              <a:t>S5 12-18 month search:                                                                     </a:t>
            </a:r>
            <a:br>
              <a:rPr lang="en-US" dirty="0" smtClean="0">
                <a:solidFill>
                  <a:schemeClr val="tx1"/>
                </a:solidFill>
                <a:latin typeface="Luxi Sans"/>
              </a:rPr>
            </a:br>
            <a:r>
              <a:rPr lang="en-US" dirty="0" smtClean="0">
                <a:solidFill>
                  <a:schemeClr val="tx1"/>
                </a:solidFill>
                <a:latin typeface="Luxi Sans"/>
              </a:rPr>
              <a:t>PRD 80, 047101 (2009)</a:t>
            </a:r>
          </a:p>
          <a:p>
            <a:pPr lvl="1"/>
            <a:r>
              <a:rPr lang="en-US" dirty="0" smtClean="0">
                <a:latin typeface="Luxi Sans"/>
              </a:rPr>
              <a:t>S5-VSR1 5 month joint search (nearing completion)</a:t>
            </a:r>
          </a:p>
          <a:p>
            <a:pPr lvl="1"/>
            <a:r>
              <a:rPr lang="en-US" dirty="0" smtClean="0">
                <a:latin typeface="Luxi Sans"/>
              </a:rPr>
              <a:t>S6/VSR2a: Data analyzed</a:t>
            </a:r>
            <a:endParaRPr lang="en-US" dirty="0" smtClean="0">
              <a:solidFill>
                <a:schemeClr val="tx1"/>
              </a:solidFill>
              <a:latin typeface="Luxi Sans"/>
            </a:endParaRPr>
          </a:p>
          <a:p>
            <a:r>
              <a:rPr lang="en-US" dirty="0" smtClean="0">
                <a:latin typeface="Luxi Sans"/>
              </a:rPr>
              <a:t>High mass search: </a:t>
            </a:r>
            <a:r>
              <a:rPr lang="en-US" dirty="0" smtClean="0"/>
              <a:t>Total mass from 25-100 M</a:t>
            </a:r>
            <a:r>
              <a:rPr lang="en-US" baseline="-25000" dirty="0" smtClean="0">
                <a:latin typeface="Wingdings"/>
                <a:ea typeface="Wingdings"/>
                <a:cs typeface="Wingdings"/>
              </a:rPr>
              <a:t></a:t>
            </a:r>
          </a:p>
          <a:p>
            <a:pPr lvl="1"/>
            <a:r>
              <a:rPr lang="en-US" dirty="0" smtClean="0">
                <a:latin typeface="Luxi Sans"/>
              </a:rPr>
              <a:t> (nearing completion)</a:t>
            </a:r>
          </a:p>
          <a:p>
            <a:r>
              <a:rPr lang="en-US" dirty="0" smtClean="0">
                <a:solidFill>
                  <a:schemeClr val="tx1"/>
                </a:solidFill>
                <a:latin typeface="Luxi Sans"/>
              </a:rPr>
              <a:t>S5-VSR1 GRB (triggered) search</a:t>
            </a:r>
          </a:p>
          <a:p>
            <a:pPr lvl="1"/>
            <a:r>
              <a:rPr lang="en-US" dirty="0" smtClean="0"/>
              <a:t>arXiv:1001.0165v1 (2010)</a:t>
            </a:r>
            <a:endParaRPr lang="en-US" dirty="0" smtClean="0">
              <a:solidFill>
                <a:schemeClr val="tx1"/>
              </a:solidFill>
              <a:latin typeface="Luxi Sans"/>
            </a:endParaRPr>
          </a:p>
          <a:p>
            <a:r>
              <a:rPr lang="en-US" dirty="0" smtClean="0">
                <a:latin typeface="Luxi Sans"/>
              </a:rPr>
              <a:t>S5 </a:t>
            </a:r>
            <a:r>
              <a:rPr lang="en-US" dirty="0" err="1" smtClean="0">
                <a:latin typeface="Luxi Sans"/>
              </a:rPr>
              <a:t>Ringdown</a:t>
            </a:r>
            <a:r>
              <a:rPr lang="en-US" dirty="0" smtClean="0">
                <a:latin typeface="Luxi Sans"/>
              </a:rPr>
              <a:t> Search</a:t>
            </a:r>
          </a:p>
          <a:p>
            <a:r>
              <a:rPr lang="en-US" dirty="0" smtClean="0">
                <a:solidFill>
                  <a:schemeClr val="tx1"/>
                </a:solidFill>
                <a:latin typeface="Luxi Sans"/>
              </a:rPr>
              <a:t>Spinning Search</a:t>
            </a:r>
          </a:p>
        </p:txBody>
      </p:sp>
      <p:pic>
        <p:nvPicPr>
          <p:cNvPr id="5" name="Picture 4" descr="Ligo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6290877"/>
            <a:ext cx="1316519" cy="546071"/>
          </a:xfrm>
          <a:prstGeom prst="rect">
            <a:avLst/>
          </a:prstGeom>
        </p:spPr>
      </p:pic>
      <p:pic>
        <p:nvPicPr>
          <p:cNvPr id="6" name="Picture 5" descr="Virgo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828" y="6311349"/>
            <a:ext cx="2871173" cy="5255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8373" y="1143000"/>
            <a:ext cx="6626997" cy="1600438"/>
          </a:xfrm>
          <a:prstGeom prst="rect">
            <a:avLst/>
          </a:prstGeom>
          <a:noFill/>
          <a:ln w="76200" cmpd="sng">
            <a:noFill/>
          </a:ln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LIGO – S5: November 4, 2005 – September 30, 2007</a:t>
            </a:r>
          </a:p>
          <a:p>
            <a:pPr algn="ctr"/>
            <a:r>
              <a:rPr lang="en-US" sz="2000" dirty="0" smtClean="0"/>
              <a:t>Virgo – VSR1: May 18, 2007 – September 30, 2007</a:t>
            </a:r>
          </a:p>
          <a:p>
            <a:pPr algn="ctr"/>
            <a:r>
              <a:rPr lang="en-US" sz="2000" dirty="0" smtClean="0"/>
              <a:t>S6 and VSR2 started on July 7 2009 – S6/VSR2a=First 7 weeks</a:t>
            </a:r>
          </a:p>
          <a:p>
            <a:pPr algn="ctr"/>
            <a:endParaRPr lang="en-US" sz="2000" dirty="0" smtClean="0"/>
          </a:p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633517" y="2244486"/>
            <a:ext cx="2243706" cy="16985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265" y="0"/>
            <a:ext cx="86868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B200B2"/>
                </a:solidFill>
                <a:effectLst>
                  <a:outerShdw blurRad="50800" dist="50800" dir="2700000" sx="101000" sy="101000" algn="tl" rotWithShape="0">
                    <a:schemeClr val="tx1">
                      <a:alpha val="43000"/>
                    </a:schemeClr>
                  </a:outerShdw>
                </a:effectLst>
              </a:rPr>
              <a:t>Overview of the Search Pipeline</a:t>
            </a:r>
            <a:endParaRPr lang="en-US" sz="4800" b="1" dirty="0">
              <a:solidFill>
                <a:srgbClr val="B200B2"/>
              </a:solidFill>
              <a:effectLst>
                <a:outerShdw blurRad="50800" dist="50800" dir="2700000" sx="101000" sy="101000" algn="tl" rotWithShape="0">
                  <a:schemeClr val="tx1">
                    <a:alpha val="43000"/>
                  </a:scheme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35265" y="1343131"/>
            <a:ext cx="4610299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Generate a template bank</a:t>
            </a:r>
          </a:p>
          <a:p>
            <a:pPr lvl="1"/>
            <a:r>
              <a:rPr lang="en-US" dirty="0" smtClean="0"/>
              <a:t>Total mass from 2-35 M</a:t>
            </a:r>
            <a:r>
              <a:rPr lang="en-US" baseline="-25000" dirty="0" smtClean="0">
                <a:latin typeface="Wingdings"/>
                <a:ea typeface="Wingdings"/>
                <a:cs typeface="Wingdings"/>
              </a:rPr>
              <a:t></a:t>
            </a:r>
            <a:r>
              <a:rPr lang="en-US" dirty="0" smtClean="0"/>
              <a:t>                (low mass search)</a:t>
            </a:r>
          </a:p>
          <a:p>
            <a:pPr lvl="1"/>
            <a:r>
              <a:rPr lang="en-US" dirty="0" smtClean="0"/>
              <a:t>Total mass from 25-100 M</a:t>
            </a:r>
            <a:r>
              <a:rPr lang="en-US" baseline="-25000" dirty="0" smtClean="0">
                <a:latin typeface="Wingdings"/>
                <a:ea typeface="Wingdings"/>
                <a:cs typeface="Wingdings"/>
              </a:rPr>
              <a:t></a:t>
            </a:r>
            <a:r>
              <a:rPr lang="en-US" dirty="0" smtClean="0"/>
              <a:t>          (high mass search)</a:t>
            </a:r>
          </a:p>
          <a:p>
            <a:pPr lvl="1"/>
            <a:r>
              <a:rPr lang="en-US" dirty="0" smtClean="0"/>
              <a:t>Minimum component mass 1 M</a:t>
            </a:r>
            <a:r>
              <a:rPr lang="en-US" baseline="-25000" dirty="0" smtClean="0">
                <a:latin typeface="Wingdings"/>
                <a:ea typeface="Wingdings"/>
                <a:cs typeface="Wingdings"/>
              </a:rPr>
              <a:t></a:t>
            </a:r>
            <a:r>
              <a:rPr lang="en-US" dirty="0" smtClean="0"/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Match filter the data</a:t>
            </a:r>
          </a:p>
          <a:p>
            <a:r>
              <a:rPr lang="en-US" dirty="0" smtClean="0"/>
              <a:t>Search for coincidence in multiple detectors</a:t>
            </a:r>
          </a:p>
          <a:p>
            <a:r>
              <a:rPr lang="en-US" dirty="0" smtClean="0"/>
              <a:t>Apply data quality</a:t>
            </a:r>
          </a:p>
          <a:p>
            <a:r>
              <a:rPr lang="en-US" dirty="0" smtClean="0"/>
              <a:t>Signal consistency checks</a:t>
            </a:r>
          </a:p>
          <a:p>
            <a:pPr lvl="1"/>
            <a:r>
              <a:rPr lang="en-US" dirty="0" smtClean="0"/>
              <a:t>Use χ</a:t>
            </a:r>
            <a:r>
              <a:rPr lang="en-US" baseline="30000" dirty="0" smtClean="0"/>
              <a:t>2</a:t>
            </a:r>
            <a:r>
              <a:rPr lang="en-US" dirty="0" smtClean="0"/>
              <a:t> parameter</a:t>
            </a:r>
          </a:p>
          <a:p>
            <a:r>
              <a:rPr lang="en-US" dirty="0" smtClean="0"/>
              <a:t>Calculate a false alarm rate</a:t>
            </a:r>
          </a:p>
          <a:p>
            <a:r>
              <a:rPr lang="en-US" dirty="0" smtClean="0"/>
              <a:t>Interpret the results</a:t>
            </a:r>
            <a:endParaRPr lang="en-US" dirty="0"/>
          </a:p>
        </p:txBody>
      </p:sp>
      <p:pic>
        <p:nvPicPr>
          <p:cNvPr id="5" name="Picture 4" descr="Ligo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6311933"/>
            <a:ext cx="1316519" cy="546071"/>
          </a:xfrm>
          <a:prstGeom prst="rect">
            <a:avLst/>
          </a:prstGeom>
        </p:spPr>
      </p:pic>
      <p:pic>
        <p:nvPicPr>
          <p:cNvPr id="6" name="Picture 5" descr="Virgo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828" y="6311349"/>
            <a:ext cx="2871173" cy="5255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804397" y="1143000"/>
            <a:ext cx="2243706" cy="16985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rcRect r="46830" b="1152"/>
          <a:stretch>
            <a:fillRect/>
          </a:stretch>
        </p:blipFill>
        <p:spPr>
          <a:xfrm>
            <a:off x="4845564" y="2523494"/>
            <a:ext cx="2100468" cy="1818803"/>
          </a:xfrm>
          <a:prstGeom prst="rect">
            <a:avLst/>
          </a:prstGeom>
          <a:effectLst>
            <a:glow rad="101600">
              <a:schemeClr val="tx1">
                <a:lumMod val="65000"/>
                <a:lumOff val="35000"/>
                <a:alpha val="75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rcRect l="49537" b="1821"/>
          <a:stretch>
            <a:fillRect/>
          </a:stretch>
        </p:blipFill>
        <p:spPr>
          <a:xfrm>
            <a:off x="6926250" y="2535803"/>
            <a:ext cx="1993529" cy="1806494"/>
          </a:xfrm>
          <a:prstGeom prst="rect">
            <a:avLst/>
          </a:prstGeom>
          <a:effectLst>
            <a:glow rad="101600">
              <a:schemeClr val="tx1">
                <a:lumMod val="65000"/>
                <a:lumOff val="35000"/>
                <a:alpha val="75000"/>
              </a:schemeClr>
            </a:glow>
          </a:effectLst>
        </p:spPr>
      </p:pic>
      <p:pic>
        <p:nvPicPr>
          <p:cNvPr id="13" name="Picture 2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60642" y="4351879"/>
            <a:ext cx="3635433" cy="12606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4" name="Picture 2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93018" y="5465915"/>
            <a:ext cx="3244857" cy="87489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B200B2"/>
                </a:solidFill>
                <a:effectLst>
                  <a:outerShdw blurRad="50800" dist="50800" dir="2700000" sx="101000" sy="101000" algn="tl" rotWithShape="0">
                    <a:schemeClr val="tx1">
                      <a:alpha val="43000"/>
                    </a:schemeClr>
                  </a:outerShdw>
                </a:effectLst>
              </a:rPr>
              <a:t>False alarm rates (FAR)</a:t>
            </a:r>
            <a:endParaRPr lang="en-US" sz="4800" b="1" dirty="0">
              <a:solidFill>
                <a:srgbClr val="B200B2"/>
              </a:solidFill>
              <a:effectLst>
                <a:outerShdw blurRad="50800" dist="50800" dir="2700000" sx="101000" sy="101000" algn="tl" rotWithShape="0">
                  <a:schemeClr val="tx1">
                    <a:alpha val="43000"/>
                  </a:scheme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28851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Estimate looking for coincidences with unphysical time delays. </a:t>
            </a:r>
          </a:p>
          <a:p>
            <a:r>
              <a:rPr lang="en-US" dirty="0" smtClean="0"/>
              <a:t>2 </a:t>
            </a:r>
            <a:r>
              <a:rPr lang="en-US" dirty="0" err="1" smtClean="0"/>
              <a:t>ifo</a:t>
            </a:r>
            <a:r>
              <a:rPr lang="en-US" dirty="0" smtClean="0"/>
              <a:t> background coincidences are more likely than 3 or 4 </a:t>
            </a:r>
            <a:r>
              <a:rPr lang="en-US" dirty="0" err="1" smtClean="0"/>
              <a:t>ifo</a:t>
            </a:r>
            <a:r>
              <a:rPr lang="en-US" dirty="0" smtClean="0"/>
              <a:t> coincidences</a:t>
            </a:r>
          </a:p>
          <a:p>
            <a:r>
              <a:rPr lang="en-US" dirty="0" smtClean="0"/>
              <a:t>We combine results using FAR, not SNR</a:t>
            </a:r>
            <a:endParaRPr lang="en-US" dirty="0"/>
          </a:p>
        </p:txBody>
      </p:sp>
      <p:pic>
        <p:nvPicPr>
          <p:cNvPr id="5" name="Picture 4" descr="Ligo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6311933"/>
            <a:ext cx="1316519" cy="546071"/>
          </a:xfrm>
          <a:prstGeom prst="rect">
            <a:avLst/>
          </a:prstGeom>
        </p:spPr>
      </p:pic>
      <p:pic>
        <p:nvPicPr>
          <p:cNvPr id="6" name="Picture 5" descr="Virgo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828" y="6311349"/>
            <a:ext cx="2871173" cy="5255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298" y="2694814"/>
            <a:ext cx="8180502" cy="3412142"/>
          </a:xfrm>
          <a:prstGeom prst="rect">
            <a:avLst/>
          </a:prstGeom>
          <a:effectLst>
            <a:glow rad="101600">
              <a:schemeClr val="tx1">
                <a:lumMod val="65000"/>
                <a:lumOff val="35000"/>
                <a:alpha val="75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B200B2"/>
                </a:solidFill>
                <a:effectLst>
                  <a:outerShdw blurRad="50800" dist="50800" dir="2700000" sx="101000" sy="101000" algn="tl" rotWithShape="0">
                    <a:schemeClr val="tx1">
                      <a:alpha val="43000"/>
                    </a:schemeClr>
                  </a:outerShdw>
                </a:effectLst>
              </a:rPr>
              <a:t>Low Mass Results (pre-VSR1)</a:t>
            </a:r>
            <a:r>
              <a:rPr lang="en-US" sz="4800" dirty="0" smtClean="0">
                <a:effectLst>
                  <a:outerShdw blurRad="50800" dist="50800" dir="2700000" sx="101000" sy="101000" algn="tl" rotWithShape="0">
                    <a:schemeClr val="tx1">
                      <a:alpha val="43000"/>
                    </a:schemeClr>
                  </a:outerShdw>
                </a:effectLst>
              </a:rPr>
              <a:t/>
            </a:r>
            <a:br>
              <a:rPr lang="en-US" sz="4800" dirty="0" smtClean="0">
                <a:effectLst>
                  <a:outerShdw blurRad="50800" dist="50800" dir="2700000" sx="101000" sy="101000" algn="tl" rotWithShape="0">
                    <a:schemeClr val="tx1">
                      <a:alpha val="43000"/>
                    </a:schemeClr>
                  </a:outerShdw>
                </a:effectLst>
              </a:rPr>
            </a:br>
            <a:r>
              <a:rPr lang="en-US" sz="3200" dirty="0" smtClean="0">
                <a:effectLst>
                  <a:outerShdw blurRad="50800" dist="50800" dir="2700000" sx="101000" sy="101000" algn="tl" rotWithShape="0">
                    <a:schemeClr val="tx1">
                      <a:alpha val="43000"/>
                    </a:schemeClr>
                  </a:outerShdw>
                </a:effectLst>
              </a:rPr>
              <a:t>Loudest triggers</a:t>
            </a:r>
            <a:endParaRPr lang="en-US" sz="3200" dirty="0">
              <a:effectLst>
                <a:outerShdw blurRad="50800" dist="50800" dir="2700000" sx="101000" sy="101000" algn="tl" rotWithShape="0">
                  <a:schemeClr val="tx1">
                    <a:alpha val="43000"/>
                  </a:schemeClr>
                </a:outerShdw>
              </a:effectLst>
            </a:endParaRPr>
          </a:p>
        </p:txBody>
      </p:sp>
      <p:pic>
        <p:nvPicPr>
          <p:cNvPr id="5" name="Picture 4" descr="Ligo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6311933"/>
            <a:ext cx="1316519" cy="546071"/>
          </a:xfrm>
          <a:prstGeom prst="rect">
            <a:avLst/>
          </a:prstGeom>
        </p:spPr>
      </p:pic>
      <p:pic>
        <p:nvPicPr>
          <p:cNvPr id="6" name="Picture 5" descr="Virgo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828" y="6311349"/>
            <a:ext cx="2871173" cy="5255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1861140"/>
            <a:ext cx="4527643" cy="3346812"/>
          </a:xfrm>
          <a:prstGeom prst="rect">
            <a:avLst/>
          </a:prstGeom>
        </p:spPr>
      </p:pic>
      <p:pic>
        <p:nvPicPr>
          <p:cNvPr id="7" name="Picture 6" descr="loudes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1583" y="1861140"/>
            <a:ext cx="4462417" cy="33468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2" y="1266154"/>
            <a:ext cx="3396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S5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year low mass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5237927" y="1266154"/>
            <a:ext cx="3535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S5 12-18 month search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590529" y="4942246"/>
            <a:ext cx="1676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441277" y="149180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" y="4929292"/>
            <a:ext cx="45276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1/FAR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681583" y="4942246"/>
            <a:ext cx="44624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1/FAR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2" y="5311578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High mass results and remaining S5-VSR1 low mass results will be ready soon!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44533" y="4422687"/>
            <a:ext cx="2622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Luxi Sans"/>
              </a:rPr>
              <a:t>PRD 79, 122001 (2009)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883416" y="2324746"/>
            <a:ext cx="2622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Luxi Sans"/>
              </a:rPr>
              <a:t>PRD 80, 047101 (2009)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B200B2"/>
                </a:solidFill>
                <a:effectLst>
                  <a:outerShdw blurRad="50800" dist="50800" dir="2700000" sx="101000" sy="101000" algn="tl" rotWithShape="0">
                    <a:schemeClr val="tx1">
                      <a:alpha val="43000"/>
                    </a:schemeClr>
                  </a:outerShdw>
                </a:effectLst>
              </a:rPr>
              <a:t>Low Mass Results (pre-VSR1)</a:t>
            </a:r>
            <a:endParaRPr lang="en-US" sz="4800" b="1" dirty="0">
              <a:solidFill>
                <a:srgbClr val="B200B2"/>
              </a:solidFill>
              <a:effectLst>
                <a:outerShdw blurRad="50800" dist="50800" dir="2700000" sx="101000" sy="101000" algn="tl" rotWithShape="0">
                  <a:schemeClr val="tx1">
                    <a:alpha val="43000"/>
                  </a:scheme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43003"/>
            <a:ext cx="8229600" cy="5168345"/>
          </a:xfrm>
        </p:spPr>
        <p:txBody>
          <a:bodyPr>
            <a:normAutofit/>
          </a:bodyPr>
          <a:lstStyle/>
          <a:p>
            <a:r>
              <a:rPr lang="en-US" dirty="0"/>
              <a:t>No triggers were found that were inconsistent with background estimates.</a:t>
            </a:r>
          </a:p>
          <a:p>
            <a:r>
              <a:rPr lang="en-US" dirty="0"/>
              <a:t>The loudest triggers were subject to our “follow-up process” </a:t>
            </a:r>
          </a:p>
          <a:p>
            <a:r>
              <a:rPr lang="en-US" dirty="0"/>
              <a:t>Our conclusion </a:t>
            </a:r>
            <a:r>
              <a:rPr lang="en-US" dirty="0" smtClean="0"/>
              <a:t>is that </a:t>
            </a:r>
            <a:r>
              <a:rPr lang="en-US" dirty="0"/>
              <a:t>no gravitational wave candidates were found in this </a:t>
            </a:r>
            <a:r>
              <a:rPr lang="en-US" dirty="0" smtClean="0"/>
              <a:t>search </a:t>
            </a:r>
            <a:r>
              <a:rPr lang="en-US" dirty="0" err="1" smtClean="0">
                <a:sym typeface="Wingdings"/>
              </a:rPr>
              <a:t></a:t>
            </a:r>
            <a:endParaRPr lang="en-US" dirty="0" smtClean="0"/>
          </a:p>
          <a:p>
            <a:r>
              <a:rPr lang="en-US" dirty="0"/>
              <a:t>With no potential events, we</a:t>
            </a:r>
            <a:r>
              <a:rPr lang="en-US" dirty="0" smtClean="0"/>
              <a:t> set </a:t>
            </a:r>
            <a:r>
              <a:rPr lang="en-US" dirty="0"/>
              <a:t>upper limits on the rates of binary coalescences.</a:t>
            </a:r>
          </a:p>
          <a:p>
            <a:endParaRPr lang="en-US" dirty="0" smtClean="0"/>
          </a:p>
        </p:txBody>
      </p:sp>
      <p:pic>
        <p:nvPicPr>
          <p:cNvPr id="5" name="Picture 4" descr="Ligo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6311933"/>
            <a:ext cx="1316519" cy="546071"/>
          </a:xfrm>
          <a:prstGeom prst="rect">
            <a:avLst/>
          </a:prstGeom>
        </p:spPr>
      </p:pic>
      <p:pic>
        <p:nvPicPr>
          <p:cNvPr id="6" name="Picture 5" descr="Virgo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828" y="6311349"/>
            <a:ext cx="2871173" cy="525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B200B2"/>
                </a:solidFill>
                <a:effectLst>
                  <a:outerShdw blurRad="50800" dist="50800" dir="2700000" sx="101000" sy="101000" algn="tl" rotWithShape="0">
                    <a:schemeClr val="tx1">
                      <a:alpha val="43000"/>
                    </a:schemeClr>
                  </a:outerShdw>
                </a:effectLst>
              </a:rPr>
              <a:t>Upper limits (pre-VSR1)</a:t>
            </a:r>
            <a:endParaRPr lang="en-US" sz="4800" b="1" dirty="0">
              <a:solidFill>
                <a:srgbClr val="B200B2"/>
              </a:solidFill>
              <a:effectLst>
                <a:outerShdw blurRad="50800" dist="50800" dir="2700000" sx="101000" sy="101000" algn="tl" rotWithShape="0">
                  <a:schemeClr val="tx1">
                    <a:alpha val="43000"/>
                  </a:schemeClr>
                </a:outerShdw>
              </a:effectLst>
            </a:endParaRPr>
          </a:p>
        </p:txBody>
      </p:sp>
      <p:pic>
        <p:nvPicPr>
          <p:cNvPr id="5" name="Picture 4" descr="Ligo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6311933"/>
            <a:ext cx="1316519" cy="546071"/>
          </a:xfrm>
          <a:prstGeom prst="rect">
            <a:avLst/>
          </a:prstGeom>
        </p:spPr>
      </p:pic>
      <p:pic>
        <p:nvPicPr>
          <p:cNvPr id="6" name="Picture 5" descr="Virgo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828" y="6311349"/>
            <a:ext cx="2871173" cy="5255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31758" y="5609085"/>
            <a:ext cx="3541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Milky Way – 1.7 L</a:t>
            </a:r>
            <a:r>
              <a:rPr lang="en-US" sz="2800" baseline="-25000" dirty="0" smtClean="0"/>
              <a:t>10</a:t>
            </a:r>
            <a:endParaRPr lang="en-US" sz="2800" baseline="-250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2000" y="1605918"/>
          <a:ext cx="9022731" cy="333714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628682"/>
                <a:gridCol w="1970769"/>
                <a:gridCol w="2306529"/>
                <a:gridCol w="2116751"/>
              </a:tblGrid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Binary neutron stars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Neutron star –</a:t>
                      </a:r>
                      <a:r>
                        <a:rPr lang="en-US" sz="2400" baseline="0" dirty="0" smtClean="0"/>
                        <a:t> black holes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Binary black holes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Current</a:t>
                      </a:r>
                      <a:r>
                        <a:rPr lang="en-US" sz="2000" baseline="0" dirty="0" smtClean="0"/>
                        <a:t> results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1.4x10</a:t>
                      </a:r>
                      <a:r>
                        <a:rPr lang="en-US" sz="2000" baseline="30000" dirty="0" smtClean="0"/>
                        <a:t>-2</a:t>
                      </a:r>
                      <a:r>
                        <a:rPr lang="en-US" sz="2000" dirty="0" smtClean="0"/>
                        <a:t>L</a:t>
                      </a:r>
                      <a:r>
                        <a:rPr lang="en-US" sz="2000" baseline="-25000" dirty="0" smtClean="0"/>
                        <a:t>10</a:t>
                      </a:r>
                      <a:r>
                        <a:rPr lang="en-US" sz="2000" baseline="30000" dirty="0" smtClean="0"/>
                        <a:t>-1</a:t>
                      </a:r>
                      <a:r>
                        <a:rPr lang="en-US" sz="2000" dirty="0" smtClean="0"/>
                        <a:t>yr</a:t>
                      </a:r>
                      <a:r>
                        <a:rPr lang="en-US" sz="2000" baseline="30000" dirty="0" smtClean="0"/>
                        <a:t>-1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3.6x10</a:t>
                      </a:r>
                      <a:r>
                        <a:rPr lang="en-US" sz="2000" baseline="30000" dirty="0" smtClean="0"/>
                        <a:t>-3</a:t>
                      </a:r>
                      <a:r>
                        <a:rPr lang="en-US" sz="2000" dirty="0" smtClean="0"/>
                        <a:t>L</a:t>
                      </a:r>
                      <a:r>
                        <a:rPr lang="en-US" sz="2000" baseline="-25000" dirty="0" smtClean="0"/>
                        <a:t>10</a:t>
                      </a:r>
                      <a:r>
                        <a:rPr lang="en-US" sz="2000" baseline="30000" dirty="0" smtClean="0"/>
                        <a:t>-1</a:t>
                      </a:r>
                      <a:r>
                        <a:rPr lang="en-US" sz="2000" dirty="0" smtClean="0"/>
                        <a:t>yr</a:t>
                      </a:r>
                      <a:r>
                        <a:rPr lang="en-US" sz="2000" baseline="30000" dirty="0" smtClean="0"/>
                        <a:t>-1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7.3x10</a:t>
                      </a:r>
                      <a:r>
                        <a:rPr lang="en-US" sz="2000" baseline="30000" dirty="0" smtClean="0"/>
                        <a:t>-4</a:t>
                      </a:r>
                      <a:r>
                        <a:rPr lang="en-US" sz="2000" dirty="0" smtClean="0"/>
                        <a:t>L</a:t>
                      </a:r>
                      <a:r>
                        <a:rPr lang="en-US" sz="2000" baseline="-25000" dirty="0" smtClean="0"/>
                        <a:t>10</a:t>
                      </a:r>
                      <a:r>
                        <a:rPr lang="en-US" sz="2000" baseline="30000" dirty="0" smtClean="0"/>
                        <a:t>-1</a:t>
                      </a:r>
                      <a:r>
                        <a:rPr lang="en-US" sz="2000" dirty="0" smtClean="0"/>
                        <a:t>yr</a:t>
                      </a:r>
                      <a:r>
                        <a:rPr lang="en-US" sz="2000" baseline="30000" dirty="0" smtClean="0"/>
                        <a:t>-1</a:t>
                      </a:r>
                      <a:endParaRPr lang="en-US" sz="2000" dirty="0"/>
                    </a:p>
                  </a:txBody>
                  <a:tcPr/>
                </a:tc>
              </a:tr>
              <a:tr h="715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Predicted “plausible” astrophysical rates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6x10</a:t>
                      </a:r>
                      <a:r>
                        <a:rPr lang="en-US" sz="2000" baseline="30000" dirty="0" smtClean="0"/>
                        <a:t>-4</a:t>
                      </a:r>
                      <a:r>
                        <a:rPr lang="en-US" sz="2000" dirty="0" smtClean="0"/>
                        <a:t>L</a:t>
                      </a:r>
                      <a:r>
                        <a:rPr lang="en-US" sz="2000" baseline="-25000" dirty="0" smtClean="0"/>
                        <a:t>10</a:t>
                      </a:r>
                      <a:r>
                        <a:rPr lang="en-US" sz="2000" baseline="30000" dirty="0" smtClean="0"/>
                        <a:t>-1</a:t>
                      </a:r>
                      <a:r>
                        <a:rPr lang="en-US" sz="2000" dirty="0" smtClean="0"/>
                        <a:t>yr</a:t>
                      </a:r>
                      <a:r>
                        <a:rPr lang="en-US" sz="2000" baseline="30000" dirty="0" smtClean="0"/>
                        <a:t>-1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6x10</a:t>
                      </a:r>
                      <a:r>
                        <a:rPr lang="en-US" sz="2000" baseline="30000" dirty="0" smtClean="0"/>
                        <a:t>-5</a:t>
                      </a:r>
                      <a:r>
                        <a:rPr lang="en-US" sz="2000" dirty="0" smtClean="0"/>
                        <a:t>L</a:t>
                      </a:r>
                      <a:r>
                        <a:rPr lang="en-US" sz="2000" baseline="-25000" dirty="0" smtClean="0"/>
                        <a:t>10</a:t>
                      </a:r>
                      <a:r>
                        <a:rPr lang="en-US" sz="2000" baseline="30000" dirty="0" smtClean="0"/>
                        <a:t>-1</a:t>
                      </a:r>
                      <a:r>
                        <a:rPr lang="en-US" sz="2000" dirty="0" smtClean="0"/>
                        <a:t>yr</a:t>
                      </a:r>
                      <a:r>
                        <a:rPr lang="en-US" sz="2000" baseline="30000" dirty="0" smtClean="0"/>
                        <a:t>-1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2x10</a:t>
                      </a:r>
                      <a:r>
                        <a:rPr lang="en-US" sz="2000" baseline="30000" dirty="0" smtClean="0"/>
                        <a:t>-5</a:t>
                      </a:r>
                      <a:r>
                        <a:rPr lang="en-US" sz="2000" dirty="0" smtClean="0"/>
                        <a:t>L</a:t>
                      </a:r>
                      <a:r>
                        <a:rPr lang="en-US" sz="2000" baseline="-25000" dirty="0" smtClean="0"/>
                        <a:t>10</a:t>
                      </a:r>
                      <a:r>
                        <a:rPr lang="en-US" sz="2000" baseline="30000" dirty="0" smtClean="0"/>
                        <a:t>-1</a:t>
                      </a:r>
                      <a:r>
                        <a:rPr lang="en-US" sz="2000" dirty="0" smtClean="0"/>
                        <a:t>yr</a:t>
                      </a:r>
                      <a:r>
                        <a:rPr lang="en-US" sz="2000" baseline="30000" dirty="0" smtClean="0"/>
                        <a:t>-1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Predicted “realistic” astrophysical rates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6x10</a:t>
                      </a:r>
                      <a:r>
                        <a:rPr lang="en-US" sz="2000" baseline="30000" dirty="0" smtClean="0"/>
                        <a:t>-5</a:t>
                      </a:r>
                      <a:r>
                        <a:rPr lang="en-US" sz="2000" dirty="0" smtClean="0"/>
                        <a:t>L</a:t>
                      </a:r>
                      <a:r>
                        <a:rPr lang="en-US" sz="2000" baseline="-25000" dirty="0" smtClean="0"/>
                        <a:t>10</a:t>
                      </a:r>
                      <a:r>
                        <a:rPr lang="en-US" sz="2000" baseline="30000" dirty="0" smtClean="0"/>
                        <a:t>-1</a:t>
                      </a:r>
                      <a:r>
                        <a:rPr lang="en-US" sz="2000" dirty="0" smtClean="0"/>
                        <a:t>yr</a:t>
                      </a:r>
                      <a:r>
                        <a:rPr lang="en-US" sz="2000" baseline="30000" dirty="0" smtClean="0"/>
                        <a:t>-1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2x10</a:t>
                      </a:r>
                      <a:r>
                        <a:rPr lang="en-US" sz="2000" baseline="30000" dirty="0" smtClean="0"/>
                        <a:t>-6</a:t>
                      </a:r>
                      <a:r>
                        <a:rPr lang="en-US" sz="2000" dirty="0" smtClean="0"/>
                        <a:t>L</a:t>
                      </a:r>
                      <a:r>
                        <a:rPr lang="en-US" sz="2000" baseline="-25000" dirty="0" smtClean="0"/>
                        <a:t>10</a:t>
                      </a:r>
                      <a:r>
                        <a:rPr lang="en-US" sz="2000" baseline="30000" dirty="0" smtClean="0"/>
                        <a:t>-1</a:t>
                      </a:r>
                      <a:r>
                        <a:rPr lang="en-US" sz="2000" dirty="0" smtClean="0"/>
                        <a:t>yr</a:t>
                      </a:r>
                      <a:r>
                        <a:rPr lang="en-US" sz="2000" baseline="30000" dirty="0" smtClean="0"/>
                        <a:t>-1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2x10</a:t>
                      </a:r>
                      <a:r>
                        <a:rPr lang="en-US" sz="2000" baseline="30000" dirty="0" smtClean="0"/>
                        <a:t>-7</a:t>
                      </a:r>
                      <a:r>
                        <a:rPr lang="en-US" sz="2000" dirty="0" smtClean="0"/>
                        <a:t>L</a:t>
                      </a:r>
                      <a:r>
                        <a:rPr lang="en-US" sz="2000" baseline="-25000" dirty="0" smtClean="0"/>
                        <a:t>10</a:t>
                      </a:r>
                      <a:r>
                        <a:rPr lang="en-US" sz="2000" baseline="30000" dirty="0" smtClean="0"/>
                        <a:t>-1</a:t>
                      </a:r>
                      <a:r>
                        <a:rPr lang="en-US" sz="2000" dirty="0" smtClean="0"/>
                        <a:t>yr</a:t>
                      </a:r>
                      <a:r>
                        <a:rPr lang="en-US" sz="2000" baseline="30000" dirty="0" smtClean="0"/>
                        <a:t>-1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Definition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</a:t>
                      </a:r>
                      <a:r>
                        <a:rPr lang="en-US" sz="2000" baseline="-25000" dirty="0" smtClean="0"/>
                        <a:t>1</a:t>
                      </a:r>
                      <a:r>
                        <a:rPr lang="en-US" sz="2000" dirty="0" smtClean="0"/>
                        <a:t> = m</a:t>
                      </a:r>
                      <a:r>
                        <a:rPr lang="en-US" sz="2000" baseline="-25000" dirty="0" smtClean="0"/>
                        <a:t>2</a:t>
                      </a:r>
                      <a:r>
                        <a:rPr lang="en-US" sz="2000" dirty="0" smtClean="0"/>
                        <a:t> =1.35M</a:t>
                      </a:r>
                      <a:r>
                        <a:rPr lang="en-US" sz="2000" baseline="-25000" dirty="0" smtClean="0"/>
                        <a:t>⊙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m</a:t>
                      </a:r>
                      <a:r>
                        <a:rPr lang="en-US" sz="2000" baseline="-25000" dirty="0" smtClean="0"/>
                        <a:t>1</a:t>
                      </a:r>
                      <a:r>
                        <a:rPr lang="en-US" sz="2000" dirty="0" smtClean="0"/>
                        <a:t> = 5.0 M</a:t>
                      </a:r>
                      <a:r>
                        <a:rPr lang="en-US" sz="2000" baseline="-25000" dirty="0" smtClean="0"/>
                        <a:t>⊙</a:t>
                      </a:r>
                      <a:r>
                        <a:rPr lang="en-US" sz="2000" dirty="0" smtClean="0"/>
                        <a:t>,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m</a:t>
                      </a:r>
                      <a:r>
                        <a:rPr lang="en-US" sz="2000" baseline="-25000" dirty="0" smtClean="0"/>
                        <a:t>2</a:t>
                      </a:r>
                      <a:r>
                        <a:rPr lang="en-US" sz="2000" dirty="0" smtClean="0"/>
                        <a:t> = 1.35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M</a:t>
                      </a:r>
                      <a:r>
                        <a:rPr lang="en-US" sz="2000" baseline="-25000" dirty="0" smtClean="0"/>
                        <a:t>⊙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</a:t>
                      </a:r>
                      <a:r>
                        <a:rPr lang="en-US" sz="2000" baseline="-25000" dirty="0" smtClean="0"/>
                        <a:t>1 </a:t>
                      </a:r>
                      <a:r>
                        <a:rPr lang="en-US" sz="2000" dirty="0" smtClean="0"/>
                        <a:t>= m</a:t>
                      </a:r>
                      <a:r>
                        <a:rPr lang="en-US" sz="2000" baseline="-25000" dirty="0" smtClean="0"/>
                        <a:t>2 </a:t>
                      </a:r>
                      <a:r>
                        <a:rPr lang="en-US" sz="2000" dirty="0" smtClean="0"/>
                        <a:t>=5.0 M</a:t>
                      </a:r>
                      <a:r>
                        <a:rPr lang="en-US" sz="2000" baseline="-25000" dirty="0" smtClean="0"/>
                        <a:t>⊙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707999" y="5179201"/>
            <a:ext cx="5956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Astrophysical rates: LIGO-P0900125 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3260583" y="958334"/>
            <a:ext cx="2622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Luxi Sans"/>
              </a:rPr>
              <a:t>PRD 80, 047101 (2009)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B200B2"/>
                </a:solidFill>
              </a:rPr>
              <a:t>Searches for</a:t>
            </a:r>
            <a:r>
              <a:rPr lang="en-US" b="1" dirty="0" smtClean="0">
                <a:solidFill>
                  <a:srgbClr val="B200B2"/>
                </a:solidFill>
              </a:rPr>
              <a:t> short </a:t>
            </a:r>
            <a:r>
              <a:rPr lang="en-US" b="1" dirty="0" err="1" smtClean="0">
                <a:solidFill>
                  <a:srgbClr val="B200B2"/>
                </a:solidFill>
              </a:rPr>
              <a:t>GRBs</a:t>
            </a:r>
            <a:endParaRPr lang="en-US" b="1" dirty="0">
              <a:solidFill>
                <a:srgbClr val="B200B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4213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13" y="972847"/>
            <a:ext cx="8886589" cy="50006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5464" y="3872331"/>
            <a:ext cx="157259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L1, H1, V1 on!!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15366" y="5251889"/>
            <a:ext cx="1389888" cy="3749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/>
              <a:t>070923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358055" y="4241663"/>
            <a:ext cx="2557311" cy="10102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20764" y="5356259"/>
            <a:ext cx="2681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Astrophys</a:t>
            </a:r>
            <a:r>
              <a:rPr lang="en-US" sz="1600" dirty="0" smtClean="0"/>
              <a:t>. J. </a:t>
            </a:r>
            <a:r>
              <a:rPr lang="en-US" sz="1600" b="1" dirty="0" smtClean="0"/>
              <a:t>681</a:t>
            </a:r>
            <a:r>
              <a:rPr lang="en-US" sz="1600" dirty="0" smtClean="0"/>
              <a:t>, 1419 (2008) 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048985"/>
            <a:ext cx="6699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B13, Sat 12:09pm: Seeking </a:t>
            </a:r>
            <a:r>
              <a:rPr lang="en-US" sz="1200" b="1" dirty="0" smtClean="0"/>
              <a:t>optical counterparts to gravitational wave event </a:t>
            </a:r>
            <a:r>
              <a:rPr lang="en-US" sz="1200" b="1" dirty="0" smtClean="0"/>
              <a:t>candidates (Jonah </a:t>
            </a:r>
            <a:r>
              <a:rPr lang="en-US" sz="1200" b="1" dirty="0" err="1" smtClean="0"/>
              <a:t>Kanner</a:t>
            </a:r>
            <a:r>
              <a:rPr lang="en-US" sz="1200" b="1" dirty="0" smtClean="0"/>
              <a:t>)</a:t>
            </a:r>
          </a:p>
          <a:p>
            <a:r>
              <a:rPr lang="en-US" sz="1200" b="1" dirty="0" smtClean="0"/>
              <a:t>K13, Sun 3:30pm</a:t>
            </a:r>
            <a:r>
              <a:rPr lang="en-US" sz="1200" b="1" dirty="0" smtClean="0"/>
              <a:t>: High Energy Gamma Rays from GRB and Gravitational Wave </a:t>
            </a:r>
            <a:r>
              <a:rPr lang="en-US" sz="1200" b="1" dirty="0" smtClean="0"/>
              <a:t>Detection (many talks!)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B200B2"/>
                </a:solidFill>
              </a:rPr>
              <a:t>GRB search result</a:t>
            </a:r>
            <a:endParaRPr lang="en-US" b="1" dirty="0">
              <a:solidFill>
                <a:srgbClr val="B200B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86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No </a:t>
            </a:r>
            <a:r>
              <a:rPr lang="en-US" dirty="0" err="1" smtClean="0"/>
              <a:t>GWs</a:t>
            </a:r>
            <a:r>
              <a:rPr lang="en-US" dirty="0" smtClean="0"/>
              <a:t> detected </a:t>
            </a:r>
            <a:r>
              <a:rPr lang="en-US" dirty="0" err="1" smtClean="0">
                <a:sym typeface="Wingdings"/>
              </a:rPr>
              <a:t>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69791"/>
            <a:ext cx="4534610" cy="40469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4643" y="2269791"/>
            <a:ext cx="2915787" cy="35980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82325" y="6226010"/>
            <a:ext cx="2590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dirty="0" smtClean="0"/>
              <a:t>arXiv:1001.0165v1 (2010)</a:t>
            </a:r>
            <a:endParaRPr lang="en-US" dirty="0" smtClean="0">
              <a:latin typeface="Luxi Sans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9906</TotalTime>
  <Words>791</Words>
  <Application>Microsoft Macintosh PowerPoint</Application>
  <PresentationFormat>On-screen Show (4:3)</PresentationFormat>
  <Paragraphs>101</Paragraphs>
  <Slides>13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Searches for Compact Binary Coalescences in LIGO and Virgo data</vt:lpstr>
      <vt:lpstr>The LIGO-Virgo CBC group searches</vt:lpstr>
      <vt:lpstr>Overview of the Search Pipeline</vt:lpstr>
      <vt:lpstr>False alarm rates (FAR)</vt:lpstr>
      <vt:lpstr>Low Mass Results (pre-VSR1) Loudest triggers</vt:lpstr>
      <vt:lpstr>Low Mass Results (pre-VSR1)</vt:lpstr>
      <vt:lpstr>Upper limits (pre-VSR1)</vt:lpstr>
      <vt:lpstr>Searches for short GRBs</vt:lpstr>
      <vt:lpstr>GRB search result</vt:lpstr>
      <vt:lpstr>S6-VSR2 Status Update</vt:lpstr>
      <vt:lpstr>Slide 11</vt:lpstr>
      <vt:lpstr>The Future</vt:lpstr>
      <vt:lpstr>The future</vt:lpstr>
    </vt:vector>
  </TitlesOfParts>
  <Company>Cardiff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Searches for Compact Binary Coalescences in LIGO S5 and Virgo VSR1 Data</dc:title>
  <dc:creator>Ian Harry</dc:creator>
  <cp:lastModifiedBy>Gabriela Gonzalez</cp:lastModifiedBy>
  <cp:revision>28</cp:revision>
  <cp:lastPrinted>2010-02-12T18:59:31Z</cp:lastPrinted>
  <dcterms:created xsi:type="dcterms:W3CDTF">2010-02-13T14:50:44Z</dcterms:created>
  <dcterms:modified xsi:type="dcterms:W3CDTF">2010-02-13T15:00:08Z</dcterms:modified>
</cp:coreProperties>
</file>