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6" r:id="rId9"/>
    <p:sldId id="263" r:id="rId10"/>
    <p:sldId id="265" r:id="rId11"/>
    <p:sldId id="257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1" autoAdjust="0"/>
    <p:restoredTop sz="94699" autoAdjust="0"/>
  </p:normalViewPr>
  <p:slideViewPr>
    <p:cSldViewPr>
      <p:cViewPr>
        <p:scale>
          <a:sx n="70" d="100"/>
          <a:sy n="70" d="100"/>
        </p:scale>
        <p:origin x="-1805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856" y="-6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CF5FD-BD9D-4A3F-9402-A5D3E0233692}" type="datetimeFigureOut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4D89D-B323-44FA-B3F6-D9CB5D7E2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2253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E2B10-3F9C-4BCC-BCB7-704964CCCAC8}" type="slidenum">
              <a:rPr lang="en-GB"/>
              <a:pPr/>
              <a:t>11</a:t>
            </a:fld>
            <a:endParaRPr lang="en-GB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79676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2048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2475" cy="3422650"/>
          </a:xfrm>
          <a:ln/>
        </p:spPr>
      </p:sp>
      <p:sp>
        <p:nvSpPr>
          <p:cNvPr id="1843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BF16-48D2-4A20-9CED-8CEC4CA4E896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DE6D-771A-424D-BF88-D5F4B3E73E80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C2DB-4C2C-42C2-BCDD-B83613CEC945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3455" y="1"/>
            <a:ext cx="7406409" cy="5377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7" y="0"/>
            <a:ext cx="6575136" cy="1007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455" y="1748118"/>
            <a:ext cx="3460750" cy="3629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2750" y="1748118"/>
            <a:ext cx="3460750" cy="36293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93E0-9525-4601-960B-DA18DC21115D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635E-77E8-4FD5-B53E-130D4DF750C5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B283-3A41-48DD-92DA-B5CD8548D2CD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1CC-ABE1-454A-A099-62CE7CC6122A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DEFC-95D0-4ED4-8229-8852D3AB891F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1998-025C-4807-A5E1-B8B407AB3DA9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81B7-293C-425C-879E-4BD5DDDE91A1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1D85-37C0-4E08-A3EC-FF24889067B2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628A5-EEBF-49BF-9882-412570449110}" type="datetime1">
              <a:rPr lang="en-US" smtClean="0"/>
              <a:pPr/>
              <a:t>5/20/2010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13th Eastern Gravity Meeting - G1000500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63" Type="http://schemas.openxmlformats.org/officeDocument/2006/relationships/image" Target="../media/image8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57" Type="http://schemas.openxmlformats.org/officeDocument/2006/relationships/image" Target="../media/image80.png"/><Relationship Id="rId61" Type="http://schemas.openxmlformats.org/officeDocument/2006/relationships/image" Target="../media/image84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56" Type="http://schemas.openxmlformats.org/officeDocument/2006/relationships/image" Target="../media/image79.png"/><Relationship Id="rId64" Type="http://schemas.openxmlformats.org/officeDocument/2006/relationships/image" Target="../media/image87.png"/><Relationship Id="rId8" Type="http://schemas.openxmlformats.org/officeDocument/2006/relationships/image" Target="../media/image31.png"/><Relationship Id="rId51" Type="http://schemas.openxmlformats.org/officeDocument/2006/relationships/image" Target="../media/image74.png"/><Relationship Id="rId3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59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LIGO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Brett Shapiro for the LIGO Scientific Collaboration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81200" y="4495800"/>
            <a:ext cx="5310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May 21, 2010</a:t>
            </a:r>
            <a:endParaRPr lang="en-GB" sz="2800" b="1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>
              <a:buSzPct val="96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13</a:t>
            </a:r>
            <a:r>
              <a:rPr lang="en-GB" sz="2800" b="1" baseline="300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th</a:t>
            </a:r>
            <a:r>
              <a:rPr lang="en-GB" sz="28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Eastern Gravity Meeting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ooter Placeholder 19"/>
          <p:cNvSpPr txBox="1">
            <a:spLocks/>
          </p:cNvSpPr>
          <p:nvPr/>
        </p:nvSpPr>
        <p:spPr>
          <a:xfrm>
            <a:off x="3276600" y="6553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LIGO - G1000500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8791029" y="6589059"/>
            <a:ext cx="352972" cy="2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04" tIns="41352" rIns="82704" bIns="41352" anchor="ctr">
            <a:spAutoFit/>
          </a:bodyPr>
          <a:lstStyle/>
          <a:p>
            <a:pPr algn="r">
              <a:buSzPct val="96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39173C32-818C-49F1-94C9-DD6BF585B0E3}" type="slidenum">
              <a:rPr lang="en-GB" sz="1300">
                <a:solidFill>
                  <a:srgbClr val="114FFB"/>
                </a:solidFill>
                <a:latin typeface="Helvetica" pitchFamily="34" charset="0"/>
              </a:rPr>
              <a:pPr algn="r">
                <a:buSzPct val="96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10</a:t>
            </a:fld>
            <a:endParaRPr lang="en-GB" sz="1300" dirty="0">
              <a:solidFill>
                <a:srgbClr val="114FFB"/>
              </a:solidFill>
              <a:latin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5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04800" y="1371600"/>
            <a:ext cx="86868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generation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detectors at design sensitivity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 smtClean="0"/>
              <a:t>gave new astrophysical upper </a:t>
            </a:r>
            <a:r>
              <a:rPr lang="en-US" sz="2400" dirty="0" smtClean="0"/>
              <a:t>limits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real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gravitational astronomy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 of technologies to improve sensitivity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Active and passive isolation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Monolithic silica suspensions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Improved coatings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laser power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/>
              <a:t> Larger test masses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of detectors with comparable sensitivity operating ~2015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21920" y="-97930"/>
            <a:ext cx="6399360" cy="77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3600" b="1" dirty="0">
                <a:solidFill>
                  <a:srgbClr val="0000FF"/>
                </a:solidFill>
                <a:latin typeface="Times New Roman" pitchFamily="18" charset="0"/>
                <a:ea typeface="DejaVu Sans" charset="0"/>
                <a:cs typeface="DejaVu Sans" charset="0"/>
              </a:rPr>
              <a:t>LIGO Scientific Collaboration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720" y="1549602"/>
            <a:ext cx="14515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80" y="4326215"/>
            <a:ext cx="127872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4480" y="3496688"/>
            <a:ext cx="1866240" cy="31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2080" y="3365634"/>
            <a:ext cx="707040" cy="661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7280" y="2881743"/>
            <a:ext cx="41472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680" y="475250"/>
            <a:ext cx="8323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99040" y="4769781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6000" y="5391926"/>
            <a:ext cx="789120" cy="8136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08321" y="411883"/>
            <a:ext cx="1009440" cy="800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1281" y="5528741"/>
            <a:ext cx="649440" cy="6538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28161" y="5535941"/>
            <a:ext cx="155232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7200" y="393162"/>
            <a:ext cx="895680" cy="7531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91520" y="459409"/>
            <a:ext cx="650880" cy="812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80321" y="1795869"/>
            <a:ext cx="1028160" cy="702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1" y="6456199"/>
            <a:ext cx="2357280" cy="370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73600" y="4562399"/>
            <a:ext cx="82944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62720" y="1866436"/>
            <a:ext cx="521280" cy="42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47201" y="2030613"/>
            <a:ext cx="648000" cy="622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18720" y="1270214"/>
            <a:ext cx="1468800" cy="355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220801" y="2544748"/>
            <a:ext cx="799200" cy="750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936800" y="1255813"/>
            <a:ext cx="74880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510560" y="475250"/>
            <a:ext cx="8467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091200" y="4638728"/>
            <a:ext cx="829440" cy="612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791521" y="4356458"/>
            <a:ext cx="588960" cy="7229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480" y="5885899"/>
            <a:ext cx="1094400" cy="358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35040" y="4082829"/>
            <a:ext cx="972000" cy="545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7280" y="5599308"/>
            <a:ext cx="512640" cy="514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408480" y="1977328"/>
            <a:ext cx="13003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037120" y="456529"/>
            <a:ext cx="496800" cy="721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7" name="Picture 35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252161" y="2521706"/>
            <a:ext cx="781920" cy="76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205601" y="1659055"/>
            <a:ext cx="797760" cy="636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168000" y="6221453"/>
            <a:ext cx="1460160" cy="620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6235200" y="512694"/>
            <a:ext cx="803520" cy="7315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096161" y="2762210"/>
            <a:ext cx="1108800" cy="743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4128481" y="3789038"/>
            <a:ext cx="1873440" cy="524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3618721" y="2911986"/>
            <a:ext cx="15004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2869920" y="2288401"/>
            <a:ext cx="1658880" cy="5832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3496320" y="1267333"/>
            <a:ext cx="1730880" cy="32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004480" y="4977162"/>
            <a:ext cx="1673280" cy="587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7" name="Picture 45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2217601" y="3515410"/>
            <a:ext cx="1069920" cy="481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8" name="Picture 46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73920" y="6322264"/>
            <a:ext cx="1127520" cy="519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19" name="Picture 4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574881" y="2325844"/>
            <a:ext cx="1193760" cy="419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0" name="Picture 48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1831680" y="5530181"/>
            <a:ext cx="612000" cy="7459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48"/>
          <a:srcRect/>
          <a:stretch>
            <a:fillRect/>
          </a:stretch>
        </p:blipFill>
        <p:spPr bwMode="auto">
          <a:xfrm>
            <a:off x="2073600" y="1762745"/>
            <a:ext cx="737280" cy="737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7257600" y="6005431"/>
            <a:ext cx="156816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3" name="Picture 51"/>
          <p:cNvPicPr>
            <a:picLocks noChangeAspect="1" noChangeArrowheads="1"/>
          </p:cNvPicPr>
          <p:nvPr/>
        </p:nvPicPr>
        <p:blipFill>
          <a:blip r:embed="rId50"/>
          <a:srcRect/>
          <a:stretch>
            <a:fillRect/>
          </a:stretch>
        </p:blipFill>
        <p:spPr bwMode="auto">
          <a:xfrm>
            <a:off x="3317760" y="3568695"/>
            <a:ext cx="656640" cy="656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4" name="Picture 5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2426401" y="4005061"/>
            <a:ext cx="544320" cy="576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5" name="Picture 53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4649761" y="6271860"/>
            <a:ext cx="486720" cy="527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6" name="Picture 54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8540641" y="6343867"/>
            <a:ext cx="555840" cy="48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7" name="Picture 55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46080" y="6153766"/>
            <a:ext cx="1866240" cy="4262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5680" y="5488417"/>
            <a:ext cx="465120" cy="589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29" name="Picture 57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670561" y="5148541"/>
            <a:ext cx="14025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0" name="Picture 58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521440" y="6078879"/>
            <a:ext cx="622080" cy="7128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1" name="Picture 59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6444000" y="6407233"/>
            <a:ext cx="1951200" cy="3859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2" name="Picture 60"/>
          <p:cNvPicPr>
            <a:picLocks noChangeAspect="1" noChangeArrowheads="1"/>
          </p:cNvPicPr>
          <p:nvPr/>
        </p:nvPicPr>
        <p:blipFill>
          <a:blip r:embed="rId59"/>
          <a:srcRect/>
          <a:stretch>
            <a:fillRect/>
          </a:stretch>
        </p:blipFill>
        <p:spPr bwMode="auto">
          <a:xfrm>
            <a:off x="2780640" y="1211168"/>
            <a:ext cx="57024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60"/>
          <a:srcRect/>
          <a:stretch>
            <a:fillRect/>
          </a:stretch>
        </p:blipFill>
        <p:spPr bwMode="auto">
          <a:xfrm>
            <a:off x="3771361" y="6035674"/>
            <a:ext cx="2283840" cy="161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5385600" y="5335760"/>
            <a:ext cx="646560" cy="604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62"/>
          <a:srcRect/>
          <a:stretch>
            <a:fillRect/>
          </a:stretch>
        </p:blipFill>
        <p:spPr bwMode="auto">
          <a:xfrm>
            <a:off x="2970720" y="4391022"/>
            <a:ext cx="770400" cy="498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137" name="Picture 65" descr="tsinghua"/>
          <p:cNvPicPr>
            <a:picLocks noChangeAspect="1" noChangeArrowheads="1"/>
          </p:cNvPicPr>
          <p:nvPr/>
        </p:nvPicPr>
        <p:blipFill>
          <a:blip r:embed="rId63"/>
          <a:srcRect/>
          <a:stretch>
            <a:fillRect/>
          </a:stretch>
        </p:blipFill>
        <p:spPr bwMode="auto">
          <a:xfrm>
            <a:off x="564481" y="5442332"/>
            <a:ext cx="1242720" cy="398921"/>
          </a:xfrm>
          <a:prstGeom prst="rect">
            <a:avLst/>
          </a:prstGeom>
          <a:noFill/>
        </p:spPr>
      </p:pic>
      <p:pic>
        <p:nvPicPr>
          <p:cNvPr id="3138" name="Picture 66" descr="csu_fullerton"/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073281" y="5426489"/>
            <a:ext cx="1882080" cy="658150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3118"/>
            <a:ext cx="2488320" cy="51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Australian Consortium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Interferometric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/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Gravitational Astronomy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Univ. of Adelaide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Andrews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Australian National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Birmingham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California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Cardiff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Carleton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Charles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Sturt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Columbia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CSU Fullerton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Embry Riddle Aeronautical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Eötvös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Loránd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Florida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German/British Collaboration for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Detection of Gravitational Waves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Glasgow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Goddard Space Flight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Center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Leibniz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Universität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Hannover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Hobart &amp; William Smith Colleges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Inst. of Applied Physics  of the Russian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Polish Academy of Sciences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India Inter-University Centre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for Astronomy and Astrophysics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Louisiana Tech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Loyola University New Orleans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Maryland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Max Planck Institute for Gravitational Physics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73921" y="437806"/>
            <a:ext cx="2301120" cy="54538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Michigan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Minnesota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The University of Mississippi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Massachusetts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Monash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Montana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Moscow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National Astronomical Observatory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of Japan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Northwestern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Oregon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Pennsylvania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Rochester Inst. of Technology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Rutherford Appleton Lab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Rochester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 Jose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Sannio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at Benevento, </a:t>
            </a:r>
            <a:b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</a:b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 and Univ. of Salerno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Sheffield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Southampton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Southeastern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Louisiana Univ.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Southern Univ. and A&amp;M College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Stanford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Strathclyde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Syracuse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Austin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Texas at Brownsville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Trinity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Tsinghua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Universitat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de les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Illes</a:t>
            </a: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 </a:t>
            </a:r>
            <a:r>
              <a:rPr lang="en-GB" sz="1000" b="1" dirty="0" err="1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Balears</a:t>
            </a:r>
            <a:endParaRPr lang="en-GB" sz="1000" b="1" dirty="0">
              <a:solidFill>
                <a:srgbClr val="280099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Massachusetts Amherst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Western Australia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Univ. of Wisconsin-Milwaukee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Washington State University</a:t>
            </a:r>
          </a:p>
          <a:p>
            <a:pPr>
              <a:lnSpc>
                <a:spcPct val="95000"/>
              </a:lnSpc>
              <a:buFont typeface="Wingdings" pitchFamily="80" charset="2"/>
              <a:buChar char=""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1000" b="1" dirty="0">
                <a:solidFill>
                  <a:srgbClr val="280099"/>
                </a:solidFill>
                <a:latin typeface="Times New Roman" pitchFamily="18" charset="0"/>
                <a:ea typeface="DejaVu Sans" charset="0"/>
                <a:cs typeface="DejaVu Sans" charset="0"/>
              </a:rPr>
              <a:t>University of Washington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6FC2-A67D-4946-8605-7718223933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13th Eastern Gravity Meeting - G1000500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Backup Slides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12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5280" y="38885"/>
            <a:ext cx="1270080" cy="46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696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884003" y="6589059"/>
            <a:ext cx="259997" cy="2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04" tIns="41352" rIns="82704" bIns="41352" anchor="ctr">
            <a:spAutoFit/>
          </a:bodyPr>
          <a:lstStyle/>
          <a:p>
            <a:pPr algn="r">
              <a:buSzPct val="96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7128E703-9F25-42C7-95D4-E2930FC32B9F}" type="slidenum">
              <a:rPr lang="en-GB" sz="1300">
                <a:solidFill>
                  <a:srgbClr val="114FFB"/>
                </a:solidFill>
                <a:latin typeface="Helvetica" pitchFamily="34" charset="0"/>
              </a:rPr>
              <a:pPr algn="r">
                <a:buSzPct val="96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13</a:t>
            </a:fld>
            <a:endParaRPr lang="en-GB" sz="1300" dirty="0">
              <a:solidFill>
                <a:srgbClr val="114FFB"/>
              </a:solidFill>
              <a:latin typeface="Helvetica" pitchFamily="3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85455" y="201706"/>
            <a:ext cx="7758545" cy="63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04" tIns="41352" rIns="82704" bIns="41352">
            <a:spAutoFit/>
          </a:bodyPr>
          <a:lstStyle/>
          <a:p>
            <a:pPr algn="ctr"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/>
            </a:pPr>
            <a:r>
              <a:rPr lang="en-GB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Readout</a:t>
            </a:r>
            <a:endParaRPr lang="en-GB" sz="14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/>
          </p:nvPr>
        </p:nvGraphicFramePr>
        <p:xfrm>
          <a:off x="0" y="1"/>
          <a:ext cx="1524000" cy="1079967"/>
        </p:xfrm>
        <a:graphic>
          <a:graphicData uri="http://schemas.openxmlformats.org/presentationml/2006/ole">
            <p:oleObj spid="_x0000_s24578" r:id="rId4" imgW="5880240" imgH="4292640" progId="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143000"/>
            <a:ext cx="5195455" cy="26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/>
          <a:lstStyle/>
          <a:p>
            <a:pPr defTabSz="410291">
              <a:spcBef>
                <a:spcPts val="471"/>
              </a:spcBef>
              <a:buClr>
                <a:srgbClr val="114FFB"/>
              </a:buClr>
              <a:buSzPct val="75000"/>
            </a:pPr>
            <a:r>
              <a:rPr lang="en-US" b="1" dirty="0">
                <a:solidFill>
                  <a:srgbClr val="0000CC"/>
                </a:solidFill>
                <a:latin typeface="Trebuchet MS" pitchFamily="34" charset="0"/>
              </a:rPr>
              <a:t>Dual recycled (signal &amp; power) Michelson with Fabry-Perot arms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Offers flexibility in instrument response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Can provide narrowband sensitivity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Critical advantage: can distribute optical power in interferometer as desired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Output mode cleaner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8364" y="1143000"/>
            <a:ext cx="4225636" cy="26571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08052"/>
            <a:ext cx="3532909" cy="29499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394364" y="3832412"/>
            <a:ext cx="5749636" cy="30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/>
          <a:lstStyle/>
          <a:p>
            <a:pPr marL="302020" indent="-302020" defTabSz="410291">
              <a:spcBef>
                <a:spcPts val="471"/>
              </a:spcBef>
              <a:buClr>
                <a:srgbClr val="114FFB"/>
              </a:buClr>
            </a:pPr>
            <a:r>
              <a:rPr lang="en-US" sz="2300" b="1" dirty="0">
                <a:solidFill>
                  <a:srgbClr val="0000CC"/>
                </a:solidFill>
                <a:latin typeface="Trebuchet MS" pitchFamily="34" charset="0"/>
              </a:rPr>
              <a:t>DC rather than RF sensing</a:t>
            </a:r>
          </a:p>
          <a:p>
            <a:pPr marL="302020" indent="-302020" defTabSz="410291">
              <a:spcBef>
                <a:spcPts val="471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Offset ~ 1 pm at interferometer dark fringe</a:t>
            </a:r>
          </a:p>
          <a:p>
            <a:pPr marL="302020" indent="-302020" defTabSz="410291">
              <a:spcBef>
                <a:spcPts val="471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Best signal-to-noise ratio</a:t>
            </a:r>
          </a:p>
          <a:p>
            <a:pPr marL="569849" lvl="1" indent="-165256" defTabSz="410291">
              <a:spcBef>
                <a:spcPts val="337"/>
              </a:spcBef>
              <a:buClr>
                <a:srgbClr val="114FFB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Simplifies laser, </a:t>
            </a:r>
            <a:r>
              <a:rPr lang="en-US" sz="2000" dirty="0" err="1">
                <a:solidFill>
                  <a:srgbClr val="0000CC"/>
                </a:solidFill>
                <a:latin typeface="Trebuchet MS" pitchFamily="34" charset="0"/>
              </a:rPr>
              <a:t>photodetection</a:t>
            </a: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 requirements</a:t>
            </a:r>
          </a:p>
          <a:p>
            <a:pPr marL="569849" lvl="1" indent="-165256" defTabSz="410291">
              <a:spcBef>
                <a:spcPts val="337"/>
              </a:spcBef>
              <a:buClr>
                <a:srgbClr val="114FFB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Perfect overlap between signal &amp; local oscillator</a:t>
            </a:r>
          </a:p>
          <a:p>
            <a:pPr marL="569849" lvl="1" indent="-165256" defTabSz="410291">
              <a:spcBef>
                <a:spcPts val="337"/>
              </a:spcBef>
              <a:buClr>
                <a:srgbClr val="114FFB"/>
              </a:buClr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Easier to upgrade to quantum non-demolition in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8884003" y="6589059"/>
            <a:ext cx="259997" cy="2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04" tIns="41352" rIns="82704" bIns="41352" anchor="ctr">
            <a:spAutoFit/>
          </a:bodyPr>
          <a:lstStyle/>
          <a:p>
            <a:pPr algn="r">
              <a:buSzPct val="96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D42644BA-D6EA-4BCB-A0CE-6D11109B3160}" type="slidenum">
              <a:rPr lang="en-GB" sz="1300">
                <a:solidFill>
                  <a:srgbClr val="114FFB"/>
                </a:solidFill>
                <a:latin typeface="Helvetica" pitchFamily="34" charset="0"/>
              </a:rPr>
              <a:pPr algn="r">
                <a:buSzPct val="96000"/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14</a:t>
            </a:fld>
            <a:endParaRPr lang="en-GB" sz="1300" dirty="0">
              <a:solidFill>
                <a:srgbClr val="114FFB"/>
              </a:solidFill>
              <a:latin typeface="Helvetica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85455" y="201706"/>
            <a:ext cx="7758545" cy="63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04" tIns="41352" rIns="82704" bIns="41352">
            <a:spAutoFit/>
          </a:bodyPr>
          <a:lstStyle/>
          <a:p>
            <a:pPr algn="ctr">
              <a:buSzPct val="100000"/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  <a:defRPr/>
            </a:pPr>
            <a:r>
              <a:rPr lang="en-GB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Laser and Optics</a:t>
            </a:r>
            <a:endParaRPr lang="en-GB" sz="1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6182" y="1210236"/>
            <a:ext cx="4017818" cy="2580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38546" y="1143000"/>
            <a:ext cx="5264727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/>
          <a:lstStyle/>
          <a:p>
            <a:pPr defTabSz="410291">
              <a:spcBef>
                <a:spcPts val="471"/>
              </a:spcBef>
              <a:buClr>
                <a:srgbClr val="114FFB"/>
              </a:buClr>
              <a:buSzPct val="75000"/>
            </a:pPr>
            <a:r>
              <a:rPr lang="en-US" b="1" dirty="0">
                <a:solidFill>
                  <a:srgbClr val="0000FF"/>
                </a:solidFill>
                <a:latin typeface="Trebuchet MS" pitchFamily="34" charset="0"/>
              </a:rPr>
              <a:t>180 W end-pumped </a:t>
            </a:r>
            <a:r>
              <a:rPr lang="en-US" b="1" dirty="0" err="1">
                <a:solidFill>
                  <a:srgbClr val="0000FF"/>
                </a:solidFill>
                <a:latin typeface="Trebuchet MS" pitchFamily="34" charset="0"/>
              </a:rPr>
              <a:t>Nd:YAG</a:t>
            </a:r>
            <a:r>
              <a:rPr lang="en-US" b="1" dirty="0">
                <a:solidFill>
                  <a:srgbClr val="0000FF"/>
                </a:solidFill>
                <a:latin typeface="Trebuchet MS" pitchFamily="34" charset="0"/>
              </a:rPr>
              <a:t> rod injection locked needed 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  <a:latin typeface="Trebuchet MS" pitchFamily="34" charset="0"/>
              </a:rPr>
              <a:t>Backup efforts in slabs &amp; fiber lasers</a:t>
            </a:r>
          </a:p>
          <a:p>
            <a:pPr defTabSz="410291">
              <a:spcBef>
                <a:spcPts val="471"/>
              </a:spcBef>
              <a:buClr>
                <a:srgbClr val="114FFB"/>
              </a:buClr>
              <a:buSzPct val="75000"/>
            </a:pPr>
            <a:r>
              <a:rPr lang="en-US" b="1" dirty="0">
                <a:solidFill>
                  <a:srgbClr val="0000FF"/>
                </a:solidFill>
                <a:latin typeface="Trebuchet MS" pitchFamily="34" charset="0"/>
              </a:rPr>
              <a:t>Frequency stabilization </a:t>
            </a:r>
          </a:p>
          <a:p>
            <a:pPr marL="361854" lvl="1" indent="-209420" defTabSz="410291">
              <a:spcBef>
                <a:spcPts val="337"/>
              </a:spcBef>
              <a:buClr>
                <a:srgbClr val="114FFB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FF"/>
                </a:solidFill>
                <a:latin typeface="Trebuchet MS" pitchFamily="34" charset="0"/>
              </a:rPr>
              <a:t>10 Hz/Hz</a:t>
            </a:r>
            <a:r>
              <a:rPr lang="en-US" baseline="30000" dirty="0">
                <a:solidFill>
                  <a:srgbClr val="0000FF"/>
                </a:solidFill>
                <a:latin typeface="Trebuchet MS" pitchFamily="34" charset="0"/>
              </a:rPr>
              <a:t>1/2 </a:t>
            </a:r>
            <a:r>
              <a:rPr lang="en-US" dirty="0">
                <a:solidFill>
                  <a:srgbClr val="0000FF"/>
                </a:solidFill>
                <a:latin typeface="Trebuchet MS" pitchFamily="34" charset="0"/>
              </a:rPr>
              <a:t>at 10 Hz required</a:t>
            </a:r>
          </a:p>
          <a:p>
            <a:pPr defTabSz="410291">
              <a:spcBef>
                <a:spcPts val="471"/>
              </a:spcBef>
              <a:buClr>
                <a:srgbClr val="0000FF"/>
              </a:buClr>
              <a:buSzPct val="75000"/>
            </a:pPr>
            <a:r>
              <a:rPr lang="en-US" b="1" dirty="0">
                <a:solidFill>
                  <a:srgbClr val="0000FF"/>
                </a:solidFill>
                <a:latin typeface="Trebuchet MS" pitchFamily="34" charset="0"/>
              </a:rPr>
              <a:t>Development at Max-Planck Hannover, Laser </a:t>
            </a:r>
            <a:r>
              <a:rPr lang="en-US" b="1" dirty="0" err="1">
                <a:solidFill>
                  <a:srgbClr val="0000FF"/>
                </a:solidFill>
                <a:latin typeface="Trebuchet MS" pitchFamily="34" charset="0"/>
              </a:rPr>
              <a:t>Zentrum</a:t>
            </a:r>
            <a:r>
              <a:rPr lang="en-US" b="1" dirty="0">
                <a:solidFill>
                  <a:srgbClr val="0000FF"/>
                </a:solidFill>
                <a:latin typeface="Trebuchet MS" pitchFamily="34" charset="0"/>
              </a:rPr>
              <a:t> Hannover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0" y="1"/>
          <a:ext cx="1524000" cy="1079967"/>
        </p:xfrm>
        <a:graphic>
          <a:graphicData uri="http://schemas.openxmlformats.org/presentationml/2006/ole">
            <p:oleObj spid="_x0000_s25602" r:id="rId5" imgW="5880240" imgH="4292640" progId="">
              <p:embed/>
            </p:oleObj>
          </a:graphicData>
        </a:graphic>
      </p:graphicFrame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4294909" y="3832412"/>
            <a:ext cx="4987636" cy="30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/>
          <a:lstStyle/>
          <a:p>
            <a:pPr defTabSz="410291">
              <a:lnSpc>
                <a:spcPct val="90000"/>
              </a:lnSpc>
              <a:spcBef>
                <a:spcPts val="471"/>
              </a:spcBef>
              <a:buClr>
                <a:srgbClr val="114FFB"/>
              </a:buClr>
            </a:pPr>
            <a:r>
              <a:rPr lang="en-US" b="1" dirty="0">
                <a:solidFill>
                  <a:srgbClr val="0000CC"/>
                </a:solidFill>
                <a:latin typeface="Trebuchet MS" pitchFamily="34" charset="0"/>
              </a:rPr>
              <a:t>Silica chosen as substrate material</a:t>
            </a:r>
          </a:p>
          <a:p>
            <a:pPr marL="417415" lvl="1" indent="-209420" defTabSz="410291">
              <a:lnSpc>
                <a:spcPct val="90000"/>
              </a:lnSpc>
              <a:spcBef>
                <a:spcPts val="337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Improved thermal noise performance from original anticipation</a:t>
            </a:r>
          </a:p>
          <a:p>
            <a:pPr marL="417415" lvl="1" indent="-209420" defTabSz="410291">
              <a:lnSpc>
                <a:spcPct val="90000"/>
              </a:lnSpc>
              <a:spcBef>
                <a:spcPts val="337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Some concerns about unknowns with sapphire (absorption, construction,…)</a:t>
            </a:r>
          </a:p>
          <a:p>
            <a:pPr marL="417415" lvl="1" indent="-209420" defTabSz="410291">
              <a:lnSpc>
                <a:spcPct val="90000"/>
              </a:lnSpc>
              <a:spcBef>
                <a:spcPts val="337"/>
              </a:spcBef>
              <a:buClr>
                <a:srgbClr val="114FFB"/>
              </a:buClr>
              <a:buFont typeface="Wingdings" pitchFamily="2" charset="2"/>
              <a:buChar char="§"/>
            </a:pPr>
            <a:endParaRPr lang="en-US" sz="900" dirty="0">
              <a:solidFill>
                <a:srgbClr val="0000CC"/>
              </a:solidFill>
              <a:latin typeface="Trebuchet MS" pitchFamily="34" charset="0"/>
            </a:endParaRPr>
          </a:p>
          <a:p>
            <a:pPr defTabSz="410291">
              <a:lnSpc>
                <a:spcPct val="90000"/>
              </a:lnSpc>
              <a:spcBef>
                <a:spcPts val="471"/>
              </a:spcBef>
              <a:buClr>
                <a:srgbClr val="114FFB"/>
              </a:buClr>
            </a:pPr>
            <a:r>
              <a:rPr lang="en-US" b="1" dirty="0">
                <a:solidFill>
                  <a:srgbClr val="0000CC"/>
                </a:solidFill>
                <a:latin typeface="Trebuchet MS" pitchFamily="34" charset="0"/>
              </a:rPr>
              <a:t>Coatings dominate thermal noise &amp; optical absorption</a:t>
            </a:r>
          </a:p>
          <a:p>
            <a:pPr marL="417415" lvl="1" indent="-209420" defTabSz="410291">
              <a:lnSpc>
                <a:spcPct val="90000"/>
              </a:lnSpc>
              <a:spcBef>
                <a:spcPts val="337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Progress reducing </a:t>
            </a:r>
            <a:r>
              <a:rPr lang="en-US" sz="2000" dirty="0">
                <a:solidFill>
                  <a:srgbClr val="0000CC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 with doping</a:t>
            </a:r>
          </a:p>
          <a:p>
            <a:pPr marL="417415" lvl="1" indent="-209420" defTabSz="410291">
              <a:lnSpc>
                <a:spcPct val="90000"/>
              </a:lnSpc>
              <a:spcBef>
                <a:spcPts val="337"/>
              </a:spcBef>
              <a:buClr>
                <a:srgbClr val="114FFB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CC"/>
                </a:solidFill>
                <a:latin typeface="Trebuchet MS" pitchFamily="34" charset="0"/>
              </a:rPr>
              <a:t>See talk by Matt Abernathy</a:t>
            </a:r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32412"/>
            <a:ext cx="4225636" cy="277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ulsar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98587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hmerger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474787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supernova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474787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6019800" y="2770187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Pulsar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219200" y="2770187"/>
            <a:ext cx="1368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Supernova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81400" y="2770187"/>
            <a:ext cx="1752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Merging Black </a:t>
            </a:r>
            <a:r>
              <a:rPr lang="en-US" sz="1200" dirty="0" smtClean="0">
                <a:latin typeface="Calibri" pitchFamily="34" charset="0"/>
              </a:rPr>
              <a:t>Holes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Supernovae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Coalescing Binaries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Black Holes or Neutron Stars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Mergers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3657600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Pulsars</a:t>
            </a:r>
          </a:p>
          <a:p>
            <a:pPr marL="800100" lvl="2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Asymmetry required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Stochastic Background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(Big bang, etc.)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Gravitational Waves</a:t>
            </a:r>
            <a:endParaRPr lang="en-US" b="1" dirty="0"/>
          </a:p>
        </p:txBody>
      </p:sp>
      <p:pic>
        <p:nvPicPr>
          <p:cNvPr id="11" name="Picture 8" descr="ring of particles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9371" y="3138131"/>
            <a:ext cx="3290229" cy="15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133600" y="3145102"/>
          <a:ext cx="1981200" cy="1503098"/>
        </p:xfrm>
        <a:graphic>
          <a:graphicData uri="http://schemas.openxmlformats.org/presentationml/2006/ole">
            <p:oleObj spid="_x0000_s18434" r:id="rId7" imgW="7619048" imgH="6201200" progId="">
              <p:embed/>
            </p:oleObj>
          </a:graphicData>
        </a:graphic>
      </p:graphicFrame>
      <p:sp>
        <p:nvSpPr>
          <p:cNvPr id="13" name="Right Arrow 12"/>
          <p:cNvSpPr/>
          <p:nvPr/>
        </p:nvSpPr>
        <p:spPr>
          <a:xfrm>
            <a:off x="4191000" y="3810000"/>
            <a:ext cx="685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10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171" y="3429000"/>
            <a:ext cx="137160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Wave of strain amplitude 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33600" y="3124200"/>
            <a:ext cx="19812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0" y="3124200"/>
            <a:ext cx="32766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5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2" name="Picture 4" descr="L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485900"/>
            <a:ext cx="3352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LL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240768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568450"/>
          <a:ext cx="4419600" cy="2851150"/>
        </p:xfrm>
        <a:graphic>
          <a:graphicData uri="http://schemas.openxmlformats.org/presentationml/2006/ole">
            <p:oleObj spid="_x0000_s1026" name="CorelDRAW" r:id="rId8" imgW="6395400" imgH="4126680" progId="">
              <p:embed/>
            </p:oleObj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Laser Interferometer</a:t>
            </a:r>
            <a:br>
              <a:rPr lang="en-US" sz="3600" b="1" dirty="0" smtClean="0"/>
            </a:br>
            <a:r>
              <a:rPr lang="en-US" sz="3600" b="1" dirty="0" smtClean="0"/>
              <a:t>Gravitational-wave Observatory (LIGO)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6412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Livingston, LA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657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Hanford, WA</a:t>
            </a:r>
            <a:endParaRPr lang="en-US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8600" y="4721947"/>
            <a:ext cx="5181600" cy="17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Two 4 km and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one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2 km long</a:t>
            </a:r>
          </a:p>
          <a:p>
            <a:pPr>
              <a:buSzPct val="99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 interferometers at 2 sites in the US</a:t>
            </a:r>
          </a:p>
          <a:p>
            <a:pPr>
              <a:buSzPct val="99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Michelson interferometers with</a:t>
            </a:r>
          </a:p>
          <a:p>
            <a:pPr>
              <a:buSzPct val="99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Fabry-</a:t>
            </a:r>
            <a:r>
              <a:rPr lang="en-GB" b="1" i="1" dirty="0" err="1" smtClean="0">
                <a:solidFill>
                  <a:srgbClr val="3333CC"/>
                </a:solidFill>
                <a:latin typeface="Arial" pitchFamily="34" charset="0"/>
              </a:rPr>
              <a:t>Pérot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arms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Optical path enclosed in vacuum</a:t>
            </a:r>
          </a:p>
          <a:p>
            <a:pPr>
              <a:buSzPct val="100000"/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i="1" dirty="0">
                <a:solidFill>
                  <a:srgbClr val="3333CC"/>
                </a:solidFill>
                <a:latin typeface="Arial" pitchFamily="34" charset="0"/>
              </a:rPr>
              <a:t> Sensitive to strains around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10</a:t>
            </a:r>
            <a:r>
              <a:rPr lang="en-GB" b="1" i="1" baseline="30000" dirty="0" smtClean="0">
                <a:solidFill>
                  <a:srgbClr val="3333CC"/>
                </a:solidFill>
                <a:latin typeface="Arial" pitchFamily="34" charset="0"/>
              </a:rPr>
              <a:t>-21 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-&gt; 10</a:t>
            </a:r>
            <a:r>
              <a:rPr lang="en-GB" b="1" i="1" baseline="30000" dirty="0" smtClean="0">
                <a:solidFill>
                  <a:srgbClr val="3333CC"/>
                </a:solidFill>
                <a:latin typeface="Arial" pitchFamily="34" charset="0"/>
              </a:rPr>
              <a:t>-18</a:t>
            </a:r>
            <a:r>
              <a:rPr lang="en-GB" b="1" i="1" dirty="0" smtClean="0">
                <a:solidFill>
                  <a:srgbClr val="3333CC"/>
                </a:solidFill>
                <a:latin typeface="Arial" pitchFamily="34" charset="0"/>
              </a:rPr>
              <a:t>m</a:t>
            </a:r>
            <a:r>
              <a:rPr lang="en-GB" b="1" i="1" baseline="-25000" dirty="0" smtClean="0">
                <a:solidFill>
                  <a:srgbClr val="3333CC"/>
                </a:solidFill>
                <a:latin typeface="Arial" pitchFamily="34" charset="0"/>
              </a:rPr>
              <a:t>rms</a:t>
            </a:r>
            <a:endParaRPr lang="en-GB" b="1" i="1" baseline="30000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371600" y="1828800"/>
          <a:ext cx="819979" cy="857251"/>
        </p:xfrm>
        <a:graphic>
          <a:graphicData uri="http://schemas.openxmlformats.org/presentationml/2006/ole">
            <p:oleObj spid="_x0000_s1027" name="Equation" r:id="rId9" imgW="558720" imgH="583920" progId="Equation.3">
              <p:embed/>
            </p:oleObj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676400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1371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Funded by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Initial LIGO Noise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5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40386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1" y="1295400"/>
            <a:ext cx="502919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67200" y="52578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Dominant noise 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Seismic below 40 Hz – Optics are suspended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Suspension thermal from 40 Hz to 200 Hz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Shot Noise above 200 Hz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Initial LIGO Accomplishments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257800" cy="1905000"/>
          </a:xfrm>
        </p:spPr>
        <p:txBody>
          <a:bodyPr/>
          <a:lstStyle/>
          <a:p>
            <a:r>
              <a:rPr lang="en-US" dirty="0"/>
              <a:t>Reached design sensitivity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 10 W laser, shot noise limited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Seismic isolation, suspensions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(Close to) thermal noise limits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828800" y="38100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Maiandra GD" pitchFamily="34" charset="0"/>
              </a:rPr>
              <a:t>Demonstrated important technologies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Maiandra GD" pitchFamily="34" charset="0"/>
              </a:rPr>
              <a:t>Thermal compensation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>
                <a:latin typeface="Maiandra GD" pitchFamily="34" charset="0"/>
              </a:rPr>
              <a:t>interferometer controls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Maiandra GD" pitchFamily="34" charset="0"/>
              </a:rPr>
              <a:t>Data </a:t>
            </a:r>
            <a:r>
              <a:rPr lang="en-US" sz="2800" dirty="0">
                <a:latin typeface="Maiandra GD" pitchFamily="34" charset="0"/>
              </a:rPr>
              <a:t>provided real astrophysics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Maiandra GD" pitchFamily="34" charset="0"/>
              </a:rPr>
              <a:t>Crab pulsar </a:t>
            </a:r>
            <a:r>
              <a:rPr lang="en-US" sz="2000" dirty="0" smtClean="0">
                <a:latin typeface="Maiandra GD" pitchFamily="34" charset="0"/>
              </a:rPr>
              <a:t>primarily not </a:t>
            </a:r>
            <a:r>
              <a:rPr lang="en-US" sz="2000" dirty="0">
                <a:latin typeface="Maiandra GD" pitchFamily="34" charset="0"/>
              </a:rPr>
              <a:t>spinning down from GW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Maiandra GD" pitchFamily="34" charset="0"/>
              </a:rPr>
              <a:t>GRB070201 was not neutron star </a:t>
            </a:r>
            <a:r>
              <a:rPr lang="en-US" sz="2000" dirty="0" err="1" smtClean="0">
                <a:latin typeface="Maiandra GD" pitchFamily="34" charset="0"/>
              </a:rPr>
              <a:t>inspiral</a:t>
            </a:r>
            <a:r>
              <a:rPr lang="en-US" sz="2000" dirty="0" smtClean="0">
                <a:latin typeface="Maiandra GD" pitchFamily="34" charset="0"/>
              </a:rPr>
              <a:t> in M31</a:t>
            </a:r>
            <a:endParaRPr lang="en-US" sz="2000" dirty="0">
              <a:latin typeface="Maiandra GD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Maiandra GD" pitchFamily="34" charset="0"/>
              </a:rPr>
              <a:t>Stochastic limit beat Big Bang </a:t>
            </a:r>
            <a:r>
              <a:rPr lang="en-US" sz="2000" dirty="0" err="1">
                <a:latin typeface="Maiandra GD" pitchFamily="34" charset="0"/>
              </a:rPr>
              <a:t>Nucleosynthesis</a:t>
            </a:r>
            <a:endParaRPr lang="en-US" sz="2000" dirty="0">
              <a:latin typeface="Maiandra GD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t="394" r="15233"/>
          <a:stretch>
            <a:fillRect/>
          </a:stretch>
        </p:blipFill>
        <p:spPr bwMode="auto">
          <a:xfrm>
            <a:off x="76200" y="5105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1600" y="1295400"/>
            <a:ext cx="3581400" cy="2506663"/>
            <a:chOff x="3216" y="816"/>
            <a:chExt cx="2256" cy="1579"/>
          </a:xfrm>
        </p:grpSpPr>
        <p:pic>
          <p:nvPicPr>
            <p:cNvPr id="5132" name="Picture 12" descr="sensitivit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816"/>
              <a:ext cx="2256" cy="15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216" y="816"/>
              <a:ext cx="1728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000" b="1" dirty="0">
                  <a:solidFill>
                    <a:srgbClr val="CC0000"/>
                  </a:solidFill>
                  <a:latin typeface="Maiandra GD" pitchFamily="34" charset="0"/>
                </a:rPr>
                <a:t>First Generation Noise</a:t>
              </a:r>
              <a:endParaRPr lang="en-US" b="1" dirty="0">
                <a:solidFill>
                  <a:srgbClr val="CC0000"/>
                </a:solidFill>
                <a:latin typeface="Maiandra GD" pitchFamily="34" charset="0"/>
              </a:endParaRPr>
            </a:p>
          </p:txBody>
        </p:sp>
      </p:grp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4800" y="6477000"/>
            <a:ext cx="14478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latin typeface="Maiandra GD" pitchFamily="34" charset="0"/>
              </a:rPr>
              <a:t>GRB070201</a:t>
            </a:r>
            <a:endParaRPr lang="en-US" sz="1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 l="2138" t="2417" r="1659"/>
          <a:stretch>
            <a:fillRect/>
          </a:stretch>
        </p:blipFill>
        <p:spPr bwMode="auto">
          <a:xfrm>
            <a:off x="76200" y="3429000"/>
            <a:ext cx="1828800" cy="164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7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Advanced LIGO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581400" y="4267200"/>
            <a:ext cx="5562600" cy="24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LIGO infrastructure designed for a progression of instruments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Nominal 30 year lifetime</a:t>
            </a:r>
          </a:p>
          <a:p>
            <a:pPr lvl="1"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All subsystems to be replaced and upgraded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powerful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laser – from 10W to 180 W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Larger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test masses – from 10 kg to 40 kg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More aggressive seismic 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isolation</a:t>
            </a:r>
          </a:p>
          <a:p>
            <a:pPr lvl="1"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Lower thermal noise coatings</a:t>
            </a:r>
            <a:endParaRPr lang="en-GB" dirty="0">
              <a:solidFill>
                <a:srgbClr val="0000FF"/>
              </a:solidFill>
              <a:latin typeface="Trebuchet MS" pitchFamily="34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1295400"/>
            <a:ext cx="4953000" cy="230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/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Quantum noise limited in much of 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band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Thermal noise in most sensitive region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About factor of 10 better sensitivity</a:t>
            </a:r>
          </a:p>
          <a:p>
            <a:pPr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FF"/>
                </a:solidFill>
                <a:latin typeface="Trebuchet MS" pitchFamily="34" charset="0"/>
              </a:rPr>
              <a:t> Expected sensitivity</a:t>
            </a: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Neutron star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about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2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200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40/yr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 10 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M</a:t>
            </a:r>
            <a:r>
              <a:rPr lang="en-GB" baseline="-25000" dirty="0">
                <a:solidFill>
                  <a:srgbClr val="0000FF"/>
                </a:solidFill>
                <a:latin typeface="Trebuchet MS" pitchFamily="34" charset="0"/>
              </a:rPr>
              <a:t>O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black hole </a:t>
            </a:r>
            <a:r>
              <a:rPr lang="en-GB" dirty="0" err="1">
                <a:solidFill>
                  <a:srgbClr val="0000FF"/>
                </a:solidFill>
                <a:latin typeface="Trebuchet MS" pitchFamily="34" charset="0"/>
              </a:rPr>
              <a:t>inspirals</a:t>
            </a:r>
            <a:r>
              <a:rPr lang="en-GB" dirty="0">
                <a:solidFill>
                  <a:srgbClr val="0000FF"/>
                </a:solidFill>
                <a:latin typeface="Trebuchet MS" pitchFamily="34" charset="0"/>
              </a:rPr>
              <a:t> to </a:t>
            </a:r>
            <a:endParaRPr lang="en-GB" dirty="0" smtClean="0">
              <a:solidFill>
                <a:srgbClr val="0000FF"/>
              </a:solidFill>
              <a:latin typeface="Trebuchet MS" pitchFamily="34" charset="0"/>
            </a:endParaRPr>
          </a:p>
          <a:p>
            <a:pPr lvl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	775 </a:t>
            </a:r>
            <a:r>
              <a:rPr lang="en-GB" dirty="0" err="1" smtClean="0">
                <a:solidFill>
                  <a:srgbClr val="0000FF"/>
                </a:solidFill>
                <a:latin typeface="Trebuchet MS" pitchFamily="34" charset="0"/>
              </a:rPr>
              <a:t>Mpc</a:t>
            </a:r>
            <a:r>
              <a:rPr lang="en-GB" dirty="0" smtClean="0">
                <a:solidFill>
                  <a:srgbClr val="0000FF"/>
                </a:solidFill>
                <a:latin typeface="Trebuchet MS" pitchFamily="34" charset="0"/>
              </a:rPr>
              <a:t>, ~</a:t>
            </a:r>
            <a:r>
              <a:rPr lang="en-GB" b="1" dirty="0" smtClean="0">
                <a:solidFill>
                  <a:srgbClr val="0000FF"/>
                </a:solidFill>
                <a:latin typeface="Trebuchet MS" pitchFamily="34" charset="0"/>
              </a:rPr>
              <a:t>30/y</a:t>
            </a:r>
            <a:endParaRPr lang="en-GB" b="1" dirty="0">
              <a:solidFill>
                <a:srgbClr val="0000FF"/>
              </a:solidFill>
              <a:latin typeface="Trebuchet MS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09" y="3657601"/>
            <a:ext cx="3290291" cy="27891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8" descr="BBwNoiseTerm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295400"/>
            <a:ext cx="3963848" cy="2971800"/>
          </a:xfrm>
          <a:prstGeom prst="rect">
            <a:avLst/>
          </a:prstGeom>
          <a:noFill/>
        </p:spPr>
      </p:pic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0" y="64770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 b="1" dirty="0">
                <a:solidFill>
                  <a:srgbClr val="CC0066"/>
                </a:solidFill>
                <a:latin typeface="Maiandra GD" pitchFamily="34" charset="0"/>
              </a:rPr>
              <a:t>Advanced LIGO Astronomical Reach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Seismic Isolation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333" y="1447800"/>
            <a:ext cx="2548467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/>
          <a:srcRect l="9955" r="31947"/>
          <a:stretch>
            <a:fillRect/>
          </a:stretch>
        </p:blipFill>
        <p:spPr bwMode="auto">
          <a:xfrm>
            <a:off x="685800" y="1447800"/>
            <a:ext cx="3239474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075872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7 cascaded </a:t>
            </a:r>
            <a:r>
              <a:rPr lang="en-US" dirty="0" smtClean="0"/>
              <a:t>stages of </a:t>
            </a:r>
            <a:r>
              <a:rPr lang="en-US" dirty="0" smtClean="0"/>
              <a:t>seismic isolation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External Hydraulic Pre-Isolator (HEPI). Active isolation up to 10 Hz.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2 stage Internal Seismic Isolation (ISI). Active isolation up to 30 Hz, passive above.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4 stage Quadruple Pendulum (Quad). Mirror is the final stage. Passive isolation above 1 Hz. </a:t>
            </a:r>
            <a:endParaRPr lang="en-US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85800" y="47244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ISI and Quad in LIGO Vacuum Chamber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4191000" y="47244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 smtClean="0">
                <a:solidFill>
                  <a:srgbClr val="CC00CC"/>
                </a:solidFill>
              </a:rPr>
              <a:t>Prototype ISI and Quad at MIT</a:t>
            </a:r>
            <a:endParaRPr lang="en-US" sz="1400" i="1" dirty="0">
              <a:solidFill>
                <a:srgbClr val="CC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514600"/>
            <a:ext cx="2057400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Overall Isolation 9 to 10 orders of magnitude at 10 Hz.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2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Mirrors Suspend from Glass Fibers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4388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Developed by the University of Glasgow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Suspension thermal noise suppressed by suspending low loss fused silica test masses from fused silica fibers.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4321076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0.6m long, 400 µm diameter silica fibers pulled from 3 mm diameter stock and laser welded between the two silica lower stages of the quadruple pendulum.</a:t>
            </a:r>
          </a:p>
        </p:txBody>
      </p:sp>
      <p:pic>
        <p:nvPicPr>
          <p:cNvPr id="41985" name="Picture 1" descr="C:\Users\Brett\Desktop\Lab Pictures\Quad Noise Prototype\2010\Monolithic Work\Pulling Fibers - 7 May 2010\P507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14600"/>
            <a:ext cx="2915137" cy="388620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309621"/>
            <a:ext cx="1524000" cy="303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" y="2514600"/>
            <a:ext cx="29337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Advanced LIGO </a:t>
            </a:r>
            <a:r>
              <a:rPr lang="en-US" sz="3600" b="1" dirty="0" smtClean="0">
                <a:solidFill>
                  <a:srgbClr val="0000FF"/>
                </a:solidFill>
              </a:rPr>
              <a:t>Schedule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33" name="Picture 1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65280" y="38885"/>
              <a:ext cx="1270080" cy="462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4" name="Picture 1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36960" cy="8295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5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/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</p:grpSp>
      <p:sp>
        <p:nvSpPr>
          <p:cNvPr id="136" name="TextBox 135"/>
          <p:cNvSpPr txBox="1"/>
          <p:nvPr/>
        </p:nvSpPr>
        <p:spPr>
          <a:xfrm>
            <a:off x="228600" y="2590800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Pre-assembly happening now</a:t>
            </a:r>
            <a:endParaRPr lang="en-US" sz="1600" b="1" dirty="0"/>
          </a:p>
        </p:txBody>
      </p:sp>
      <p:grpSp>
        <p:nvGrpSpPr>
          <p:cNvPr id="139" name="Group 27"/>
          <p:cNvGrpSpPr>
            <a:grpSpLocks/>
          </p:cNvGrpSpPr>
          <p:nvPr/>
        </p:nvGrpSpPr>
        <p:grpSpPr bwMode="auto">
          <a:xfrm>
            <a:off x="2133600" y="3886200"/>
            <a:ext cx="4800600" cy="2613025"/>
            <a:chOff x="41" y="1264"/>
            <a:chExt cx="3888" cy="2270"/>
          </a:xfrm>
        </p:grpSpPr>
        <p:pic>
          <p:nvPicPr>
            <p:cNvPr id="140" name="Picture 3" descr="worldmap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" y="1264"/>
              <a:ext cx="3888" cy="22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1" name="Line 5"/>
            <p:cNvSpPr>
              <a:spLocks noChangeShapeType="1"/>
            </p:cNvSpPr>
            <p:nvPr/>
          </p:nvSpPr>
          <p:spPr bwMode="auto">
            <a:xfrm flipV="1">
              <a:off x="661" y="1988"/>
              <a:ext cx="292" cy="1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6"/>
            <p:cNvSpPr>
              <a:spLocks noChangeShapeType="1"/>
            </p:cNvSpPr>
            <p:nvPr/>
          </p:nvSpPr>
          <p:spPr bwMode="auto">
            <a:xfrm>
              <a:off x="425" y="1508"/>
              <a:ext cx="336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9"/>
            <p:cNvSpPr>
              <a:spLocks noChangeShapeType="1"/>
            </p:cNvSpPr>
            <p:nvPr/>
          </p:nvSpPr>
          <p:spPr bwMode="auto">
            <a:xfrm>
              <a:off x="1913" y="1264"/>
              <a:ext cx="48" cy="5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 flipH="1">
              <a:off x="1961" y="1364"/>
              <a:ext cx="62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 flipH="1">
              <a:off x="3209" y="1652"/>
              <a:ext cx="48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15"/>
            <p:cNvSpPr>
              <a:spLocks noChangeShapeType="1"/>
            </p:cNvSpPr>
            <p:nvPr/>
          </p:nvSpPr>
          <p:spPr bwMode="auto">
            <a:xfrm flipH="1" flipV="1">
              <a:off x="3017" y="2756"/>
              <a:ext cx="551" cy="6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" name="Left-Right Arrow 146"/>
          <p:cNvSpPr/>
          <p:nvPr/>
        </p:nvSpPr>
        <p:spPr>
          <a:xfrm>
            <a:off x="304800" y="1676400"/>
            <a:ext cx="8534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/>
          <p:nvPr/>
        </p:nvCxnSpPr>
        <p:spPr>
          <a:xfrm rot="5400000">
            <a:off x="1296194" y="19050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>
            <a:off x="27439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2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0574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5052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49530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6400800" y="1371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7772400" y="13832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cxnSp>
        <p:nvCxnSpPr>
          <p:cNvPr id="159" name="Straight Connector 158"/>
          <p:cNvCxnSpPr/>
          <p:nvPr/>
        </p:nvCxnSpPr>
        <p:spPr>
          <a:xfrm rot="5400000">
            <a:off x="41917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rot="5400000">
            <a:off x="56395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>
            <a:off x="7087394" y="1904206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36" idx="0"/>
          </p:cNvCxnSpPr>
          <p:nvPr/>
        </p:nvCxnSpPr>
        <p:spPr>
          <a:xfrm rot="5400000" flipH="1" flipV="1">
            <a:off x="723900" y="2324100"/>
            <a:ext cx="533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1676400" y="2362200"/>
            <a:ext cx="37338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/>
          <p:cNvSpPr txBox="1"/>
          <p:nvPr/>
        </p:nvSpPr>
        <p:spPr>
          <a:xfrm>
            <a:off x="19050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3886200" y="2514600"/>
            <a:ext cx="35052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>
            <a:off x="4572000" y="2602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7467600" y="2590800"/>
            <a:ext cx="152400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Likely first </a:t>
            </a:r>
            <a:r>
              <a:rPr lang="en-US" sz="1600" b="1" dirty="0" smtClean="0"/>
              <a:t>science run</a:t>
            </a:r>
            <a:endParaRPr lang="en-US" sz="1600" b="1" dirty="0"/>
          </a:p>
        </p:txBody>
      </p:sp>
      <p:cxnSp>
        <p:nvCxnSpPr>
          <p:cNvPr id="178" name="Straight Arrow Connector 177"/>
          <p:cNvCxnSpPr>
            <a:stCxn id="177" idx="0"/>
          </p:cNvCxnSpPr>
          <p:nvPr/>
        </p:nvCxnSpPr>
        <p:spPr>
          <a:xfrm rot="5400000" flipH="1" flipV="1">
            <a:off x="7963694" y="2324100"/>
            <a:ext cx="532606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914400" y="3429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Other observatories around the world collecting data during this time.</a:t>
            </a:r>
            <a:endParaRPr 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13th Eastern Gravity Meeting - G1000500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785</Words>
  <Application>Microsoft Office PowerPoint</Application>
  <PresentationFormat>On-screen Show (4:3)</PresentationFormat>
  <Paragraphs>216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CorelDRAW</vt:lpstr>
      <vt:lpstr>Equation</vt:lpstr>
      <vt:lpstr>LIGO Status</vt:lpstr>
      <vt:lpstr>Gravitational Waves</vt:lpstr>
      <vt:lpstr>The Laser Interferometer Gravitational-wave Observatory (LIGO)</vt:lpstr>
      <vt:lpstr>Initial LIGO Noise</vt:lpstr>
      <vt:lpstr>Initial LIGO Accomplishments</vt:lpstr>
      <vt:lpstr>Advanced LIGO</vt:lpstr>
      <vt:lpstr>Seismic Isolation</vt:lpstr>
      <vt:lpstr>Mirrors Suspend from Glass Fibers</vt:lpstr>
      <vt:lpstr>Advanced LIGO Schedule</vt:lpstr>
      <vt:lpstr>Conclusions</vt:lpstr>
      <vt:lpstr>Slide 11</vt:lpstr>
      <vt:lpstr>Backup Slides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LIGO Status</dc:title>
  <dc:creator>Brett</dc:creator>
  <cp:lastModifiedBy>Brett</cp:lastModifiedBy>
  <cp:revision>116</cp:revision>
  <dcterms:created xsi:type="dcterms:W3CDTF">2006-08-16T00:00:00Z</dcterms:created>
  <dcterms:modified xsi:type="dcterms:W3CDTF">2010-05-21T02:02:58Z</dcterms:modified>
</cp:coreProperties>
</file>