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5" r:id="rId7"/>
    <p:sldId id="264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F0"/>
    <a:srgbClr val="1F03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3A29D-0F76-412B-B338-03C548D7680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40650-3F00-4272-B90F-5E0428BD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40650-3F00-4272-B90F-5E0428BD00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85B0-1078-43D2-98F5-2BCE65D7199C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7D9F-A84E-4EBE-85B6-B1204ADD225C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3EF4-D404-4DA2-84B0-5A4DD4C5C6DA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1CB0-EFAB-4FAB-91D9-3F978C233CD4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DDC4-3279-4B7F-88C7-A466C847D81F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B97B-7AE4-443E-94CE-5C988EE7ECC5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527-5D67-43D2-9B97-1CDB8F1F7341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291-2254-43CB-883A-91FEC0791DB2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19A1-D8EF-47E1-BCCB-713987C521E5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D206-B5F3-4ACE-945D-FC536D03E21E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50F-49A4-4A6C-B20A-8E1905F4BBED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2798-A9BE-46B8-853C-60BD6E5CE04C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924F-772D-4545-8EEE-7AF7C560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algn="ctr"/>
            <a:r>
              <a:rPr lang="en-US" b="1" dirty="0" smtClean="0"/>
              <a:t>E1000304-v3  </a:t>
            </a:r>
            <a:r>
              <a:rPr lang="en-US" b="1" dirty="0" smtClean="0"/>
              <a:t>aLIGO SEI Testing and Commissioning Overall Plan</a:t>
            </a:r>
          </a:p>
          <a:p>
            <a:pPr marL="460375" indent="227013">
              <a:spcBef>
                <a:spcPts val="24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742950" algn="l"/>
              </a:tabLst>
            </a:pPr>
            <a:r>
              <a:rPr lang="en-US" b="1" dirty="0" smtClean="0"/>
              <a:t>Components and Sub-Assemblies Testing</a:t>
            </a:r>
          </a:p>
          <a:p>
            <a:pPr marL="1828800">
              <a:spcBef>
                <a:spcPts val="900"/>
              </a:spcBef>
            </a:pPr>
            <a:r>
              <a:rPr lang="en-US" b="1" dirty="0" smtClean="0"/>
              <a:t>Electronics</a:t>
            </a:r>
            <a:endParaRPr lang="en-US" b="1" dirty="0"/>
          </a:p>
          <a:p>
            <a:pPr marL="1828800">
              <a:spcBef>
                <a:spcPts val="900"/>
              </a:spcBef>
            </a:pPr>
            <a:r>
              <a:rPr lang="en-US" b="1" dirty="0" smtClean="0"/>
              <a:t>Actuators     </a:t>
            </a:r>
            <a:r>
              <a:rPr lang="en-US" b="1" dirty="0"/>
              <a:t>		</a:t>
            </a:r>
          </a:p>
          <a:p>
            <a:pPr marL="1828800">
              <a:spcBef>
                <a:spcPts val="900"/>
              </a:spcBef>
            </a:pPr>
            <a:r>
              <a:rPr lang="en-US" b="1" dirty="0" smtClean="0"/>
              <a:t>Sensors</a:t>
            </a:r>
            <a:endParaRPr lang="en-US" b="1" dirty="0"/>
          </a:p>
          <a:p>
            <a:pPr marL="1828800">
              <a:spcBef>
                <a:spcPts val="900"/>
              </a:spcBef>
            </a:pPr>
            <a:r>
              <a:rPr lang="en-US" b="1" dirty="0" smtClean="0"/>
              <a:t>Vacuum Pods</a:t>
            </a:r>
          </a:p>
          <a:p>
            <a:endParaRPr lang="en-US" b="1" dirty="0" smtClean="0"/>
          </a:p>
          <a:p>
            <a:pPr marL="460375" indent="227013">
              <a:buClr>
                <a:srgbClr val="005BF0"/>
              </a:buClr>
              <a:buFont typeface="Wingdings" pitchFamily="2" charset="2"/>
              <a:buChar char="§"/>
              <a:tabLst>
                <a:tab pos="742950" algn="l"/>
              </a:tabLst>
            </a:pPr>
            <a:r>
              <a:rPr lang="en-US" b="1" dirty="0" smtClean="0"/>
              <a:t>  Modules Testing (HEPI, HAM-ISI, BSC-ISI)</a:t>
            </a:r>
          </a:p>
          <a:p>
            <a:pPr marL="1828800"/>
            <a:endParaRPr lang="en-US" b="1" dirty="0" smtClean="0"/>
          </a:p>
          <a:p>
            <a:pPr marL="1828800">
              <a:tabLst>
                <a:tab pos="2743200" algn="l"/>
              </a:tabLst>
            </a:pPr>
            <a:r>
              <a:rPr lang="en-US" b="1" dirty="0" smtClean="0"/>
              <a:t>Phase I: 	Assembly Validation</a:t>
            </a:r>
          </a:p>
          <a:p>
            <a:pPr marL="1828800"/>
            <a:endParaRPr lang="en-US" b="1" dirty="0" smtClean="0"/>
          </a:p>
          <a:p>
            <a:pPr marL="1828800">
              <a:tabLst>
                <a:tab pos="2743200" algn="l"/>
              </a:tabLst>
            </a:pPr>
            <a:r>
              <a:rPr lang="en-US" b="1" dirty="0" smtClean="0"/>
              <a:t>Phase II:	Integration</a:t>
            </a:r>
          </a:p>
          <a:p>
            <a:pPr marL="1828800"/>
            <a:endParaRPr lang="en-US" b="1" dirty="0" smtClean="0"/>
          </a:p>
          <a:p>
            <a:pPr marL="1828800">
              <a:tabLst>
                <a:tab pos="2743200" algn="l"/>
              </a:tabLst>
            </a:pPr>
            <a:r>
              <a:rPr lang="en-US" b="1" dirty="0" smtClean="0"/>
              <a:t>Phase III:	Control Commissioning</a:t>
            </a:r>
          </a:p>
          <a:p>
            <a:pPr marL="1828800"/>
            <a:endParaRPr lang="en-US" b="1" dirty="0" smtClean="0"/>
          </a:p>
          <a:p>
            <a:endParaRPr lang="en-US" b="1" dirty="0" smtClean="0"/>
          </a:p>
          <a:p>
            <a:pPr marL="3711575" indent="-3711575"/>
            <a:r>
              <a:rPr lang="en-US" b="1" dirty="0" smtClean="0"/>
              <a:t>	Chamber Validation</a:t>
            </a:r>
          </a:p>
          <a:p>
            <a:pPr marL="3711575" indent="-3711575"/>
            <a:endParaRPr lang="en-US" b="1" dirty="0" smtClean="0"/>
          </a:p>
          <a:p>
            <a:pPr marL="3711575" indent="-3711575"/>
            <a:endParaRPr lang="en-US" b="1" dirty="0"/>
          </a:p>
          <a:p>
            <a:pPr marL="3711575" indent="1485900"/>
            <a:r>
              <a:rPr lang="en-US" b="1" dirty="0" smtClean="0"/>
              <a:t>Operations</a:t>
            </a:r>
            <a:endParaRPr lang="en-US" b="1" dirty="0"/>
          </a:p>
        </p:txBody>
      </p:sp>
      <p:sp>
        <p:nvSpPr>
          <p:cNvPr id="12" name="Bent-Up Arrow 11"/>
          <p:cNvSpPr/>
          <p:nvPr/>
        </p:nvSpPr>
        <p:spPr>
          <a:xfrm rot="5400000">
            <a:off x="3086100" y="5067300"/>
            <a:ext cx="609600" cy="533400"/>
          </a:xfrm>
          <a:prstGeom prst="bentUpArrow">
            <a:avLst>
              <a:gd name="adj1" fmla="val 8750"/>
              <a:gd name="adj2" fmla="val 10081"/>
              <a:gd name="adj3" fmla="val 15809"/>
            </a:avLst>
          </a:prstGeom>
          <a:ln>
            <a:solidFill>
              <a:srgbClr val="005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-Up Arrow 12"/>
          <p:cNvSpPr/>
          <p:nvPr/>
        </p:nvSpPr>
        <p:spPr>
          <a:xfrm rot="5400000">
            <a:off x="4495800" y="5867400"/>
            <a:ext cx="685800" cy="533400"/>
          </a:xfrm>
          <a:prstGeom prst="bentUpArrow">
            <a:avLst>
              <a:gd name="adj1" fmla="val 8750"/>
              <a:gd name="adj2" fmla="val 10081"/>
              <a:gd name="adj3" fmla="val 15809"/>
            </a:avLst>
          </a:prstGeom>
          <a:ln>
            <a:solidFill>
              <a:srgbClr val="005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1089924F-772D-4545-8EEE-7AF7C56083C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46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indent="-117475" algn="ctr">
              <a:tabLst>
                <a:tab pos="742950" algn="l"/>
              </a:tabLst>
            </a:pPr>
            <a:endParaRPr lang="en-US" sz="600" b="1" dirty="0" smtClean="0"/>
          </a:p>
          <a:p>
            <a:pPr marL="344488" indent="-117475" algn="ctr">
              <a:tabLst>
                <a:tab pos="742950" algn="l"/>
              </a:tabLst>
            </a:pPr>
            <a:r>
              <a:rPr lang="en-US" b="1" dirty="0" smtClean="0"/>
              <a:t>Components </a:t>
            </a:r>
            <a:r>
              <a:rPr lang="en-US" b="1" dirty="0" smtClean="0"/>
              <a:t>and Sub-Assemblies Testing</a:t>
            </a:r>
          </a:p>
          <a:p>
            <a:pPr marL="460375" indent="227013">
              <a:spcBef>
                <a:spcPts val="18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742950" algn="l"/>
                <a:tab pos="2398713" algn="l"/>
              </a:tabLst>
            </a:pPr>
            <a:r>
              <a:rPr lang="en-US" b="1" dirty="0" smtClean="0"/>
              <a:t>Electronics:	</a:t>
            </a:r>
            <a:r>
              <a:rPr lang="en-US" sz="1400" dirty="0" smtClean="0"/>
              <a:t>E1100876 - </a:t>
            </a:r>
            <a:r>
              <a:rPr lang="en-US" sz="1400" dirty="0" smtClean="0">
                <a:solidFill>
                  <a:srgbClr val="005BF0"/>
                </a:solidFill>
              </a:rPr>
              <a:t>aLIGO SEI Electronics Testing Reports and Procedures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tabLst>
                <a:tab pos="2398713" algn="l"/>
              </a:tabLst>
            </a:pPr>
            <a:r>
              <a:rPr lang="en-US" sz="1400" dirty="0" smtClean="0"/>
              <a:t>	T1100453 - </a:t>
            </a:r>
            <a:r>
              <a:rPr lang="en-US" sz="1400" dirty="0" smtClean="0">
                <a:solidFill>
                  <a:srgbClr val="005BF0"/>
                </a:solidFill>
              </a:rPr>
              <a:t>Ham 2&amp;3 System Test Plan</a:t>
            </a:r>
          </a:p>
          <a:p>
            <a:pPr marL="917575" lvl="1" indent="227013">
              <a:spcBef>
                <a:spcPts val="600"/>
              </a:spcBef>
              <a:buClr>
                <a:srgbClr val="005BF0"/>
              </a:buClr>
              <a:tabLst>
                <a:tab pos="2398713" algn="l"/>
              </a:tabLst>
            </a:pPr>
            <a:r>
              <a:rPr lang="en-US" sz="1400" dirty="0" smtClean="0"/>
              <a:t>	S1105160 - </a:t>
            </a:r>
            <a:r>
              <a:rPr lang="en-US" sz="1400" dirty="0" smtClean="0">
                <a:solidFill>
                  <a:srgbClr val="005BF0"/>
                </a:solidFill>
              </a:rPr>
              <a:t>LHO ISI Test Stand </a:t>
            </a:r>
            <a:r>
              <a:rPr lang="en-US" sz="1400" dirty="0" smtClean="0">
                <a:solidFill>
                  <a:srgbClr val="005BF0"/>
                </a:solidFill>
              </a:rPr>
              <a:t>Results</a:t>
            </a:r>
            <a:endParaRPr lang="en-US" b="1" dirty="0" smtClean="0"/>
          </a:p>
          <a:p>
            <a:pPr marL="460375" indent="227013">
              <a:spcBef>
                <a:spcPts val="18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2398713" algn="l"/>
              </a:tabLst>
            </a:pPr>
            <a:r>
              <a:rPr lang="en-US" b="1" dirty="0" smtClean="0"/>
              <a:t>Inst. </a:t>
            </a:r>
            <a:r>
              <a:rPr lang="en-US" b="1" dirty="0" smtClean="0"/>
              <a:t>Main </a:t>
            </a:r>
            <a:r>
              <a:rPr lang="en-US" b="1" dirty="0" smtClean="0"/>
              <a:t>Page: 	</a:t>
            </a:r>
            <a:r>
              <a:rPr lang="en-US" sz="1400" dirty="0" smtClean="0"/>
              <a:t>E1100786 -  </a:t>
            </a:r>
            <a:r>
              <a:rPr lang="en-US" sz="1400" dirty="0" smtClean="0">
                <a:solidFill>
                  <a:srgbClr val="005BF0"/>
                </a:solidFill>
              </a:rPr>
              <a:t>aLIGO SEI Instruments, Testing Documents and Tracking Lists</a:t>
            </a:r>
            <a:endParaRPr lang="en-US" sz="1400" b="1" dirty="0" smtClean="0">
              <a:solidFill>
                <a:srgbClr val="005BF0"/>
              </a:solidFill>
            </a:endParaRPr>
          </a:p>
          <a:p>
            <a:pPr marL="460375" indent="227013">
              <a:spcBef>
                <a:spcPts val="18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2398713" algn="l"/>
              </a:tabLst>
            </a:pPr>
            <a:r>
              <a:rPr lang="en-US" b="1" dirty="0" smtClean="0"/>
              <a:t>Actuators</a:t>
            </a:r>
            <a:r>
              <a:rPr lang="en-US" b="1" dirty="0" smtClean="0"/>
              <a:t>:  	</a:t>
            </a:r>
            <a:r>
              <a:rPr lang="en-US" sz="1400" dirty="0" smtClean="0"/>
              <a:t>E1100338 - </a:t>
            </a:r>
            <a:r>
              <a:rPr lang="en-US" sz="1400" dirty="0" smtClean="0">
                <a:solidFill>
                  <a:srgbClr val="005BF0"/>
                </a:solidFill>
              </a:rPr>
              <a:t>aLIGO LHO HEPI Actuators Tests Results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tabLst>
                <a:tab pos="2398713" algn="l"/>
              </a:tabLst>
            </a:pPr>
            <a:r>
              <a:rPr lang="en-US" sz="1400" dirty="0" smtClean="0"/>
              <a:t>	T1100234 - </a:t>
            </a:r>
            <a:r>
              <a:rPr lang="en-US" sz="1400" dirty="0" smtClean="0">
                <a:solidFill>
                  <a:srgbClr val="005BF0"/>
                </a:solidFill>
              </a:rPr>
              <a:t>aLIGO Small Actuator Test Results from </a:t>
            </a:r>
            <a:r>
              <a:rPr lang="en-US" sz="1400" dirty="0" err="1" smtClean="0">
                <a:solidFill>
                  <a:srgbClr val="005BF0"/>
                </a:solidFill>
              </a:rPr>
              <a:t>Qinetiq</a:t>
            </a:r>
            <a:endParaRPr lang="en-US" sz="1400" dirty="0" smtClean="0">
              <a:solidFill>
                <a:srgbClr val="005BF0"/>
              </a:solidFill>
            </a:endParaRP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tabLst>
                <a:tab pos="2398713" algn="l"/>
              </a:tabLst>
            </a:pPr>
            <a:r>
              <a:rPr lang="en-US" sz="1400" dirty="0" smtClean="0"/>
              <a:t>	T0900564 - </a:t>
            </a:r>
            <a:r>
              <a:rPr lang="en-US" sz="1400" dirty="0" smtClean="0">
                <a:solidFill>
                  <a:srgbClr val="005BF0"/>
                </a:solidFill>
              </a:rPr>
              <a:t>aLIGO Large Actuator Test Results from </a:t>
            </a:r>
            <a:r>
              <a:rPr lang="en-US" sz="1400" dirty="0" err="1" smtClean="0">
                <a:solidFill>
                  <a:srgbClr val="005BF0"/>
                </a:solidFill>
              </a:rPr>
              <a:t>Qinetiq</a:t>
            </a:r>
            <a:endParaRPr lang="en-US" sz="1400" dirty="0" smtClean="0">
              <a:solidFill>
                <a:srgbClr val="005BF0"/>
              </a:solidFill>
            </a:endParaRP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tabLst>
                <a:tab pos="2398713" algn="l"/>
              </a:tabLst>
            </a:pPr>
            <a:r>
              <a:rPr lang="fr-FR" sz="1400" dirty="0" smtClean="0"/>
              <a:t>	E1100741 - </a:t>
            </a:r>
            <a:r>
              <a:rPr lang="fr-FR" sz="1400" dirty="0" smtClean="0">
                <a:solidFill>
                  <a:srgbClr val="005BF0"/>
                </a:solidFill>
              </a:rPr>
              <a:t>aLIGO BSC-ISI, </a:t>
            </a:r>
            <a:r>
              <a:rPr lang="fr-FR" sz="1400" dirty="0" err="1" smtClean="0">
                <a:solidFill>
                  <a:srgbClr val="005BF0"/>
                </a:solidFill>
              </a:rPr>
              <a:t>Actuators</a:t>
            </a:r>
            <a:r>
              <a:rPr lang="fr-FR" sz="1400" dirty="0" smtClean="0">
                <a:solidFill>
                  <a:srgbClr val="005BF0"/>
                </a:solidFill>
              </a:rPr>
              <a:t> Installation Location</a:t>
            </a:r>
            <a:endParaRPr lang="en-US" sz="1400" dirty="0">
              <a:solidFill>
                <a:srgbClr val="005BF0"/>
              </a:solidFill>
            </a:endParaRPr>
          </a:p>
          <a:p>
            <a:pPr marL="460375" indent="227013">
              <a:spcBef>
                <a:spcPts val="18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2398713" algn="l"/>
              </a:tabLst>
            </a:pPr>
            <a:r>
              <a:rPr lang="en-US" b="1" dirty="0" smtClean="0"/>
              <a:t>Sensors: 	</a:t>
            </a:r>
            <a:r>
              <a:rPr lang="it-IT" sz="1400" dirty="0" smtClean="0"/>
              <a:t>E1000257 - </a:t>
            </a:r>
            <a:r>
              <a:rPr lang="it-IT" sz="1400" dirty="0" smtClean="0">
                <a:solidFill>
                  <a:srgbClr val="005BF0"/>
                </a:solidFill>
              </a:rPr>
              <a:t>aLIGO HAM-ISI Capacitance Position Sensor Testing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tabLst>
                <a:tab pos="2398713" algn="l"/>
              </a:tabLst>
            </a:pPr>
            <a:r>
              <a:rPr lang="it-IT" sz="1400" dirty="0" smtClean="0"/>
              <a:t>	E1100231 - </a:t>
            </a:r>
            <a:r>
              <a:rPr lang="it-IT" sz="1400" dirty="0" smtClean="0">
                <a:solidFill>
                  <a:srgbClr val="005BF0"/>
                </a:solidFill>
              </a:rPr>
              <a:t>aLIGO BSC-ISI Capacitance Position Sensor Testing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tabLst>
                <a:tab pos="2398713" algn="l"/>
              </a:tabLst>
            </a:pPr>
            <a:r>
              <a:rPr lang="pt-BR" sz="1400" dirty="0" smtClean="0"/>
              <a:t>	E1100326 - </a:t>
            </a:r>
            <a:r>
              <a:rPr lang="pt-BR" sz="1400" dirty="0" smtClean="0">
                <a:solidFill>
                  <a:srgbClr val="005BF0"/>
                </a:solidFill>
              </a:rPr>
              <a:t>aLIGO T 240 seismometers for BSC-ISI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tabLst>
                <a:tab pos="2398713" algn="l"/>
              </a:tabLst>
            </a:pPr>
            <a:r>
              <a:rPr lang="en-US" sz="1400" dirty="0" smtClean="0"/>
              <a:t>	E1100397 - </a:t>
            </a:r>
            <a:r>
              <a:rPr lang="en-US" sz="1400" dirty="0" smtClean="0">
                <a:solidFill>
                  <a:srgbClr val="005BF0"/>
                </a:solidFill>
              </a:rPr>
              <a:t>aLIGO GS-13 testing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tabLst>
                <a:tab pos="2398713" algn="l"/>
              </a:tabLst>
            </a:pPr>
            <a:r>
              <a:rPr lang="en-US" sz="1400" dirty="0" smtClean="0"/>
              <a:t>	E1000136 - </a:t>
            </a:r>
            <a:r>
              <a:rPr lang="en-US" sz="1400" dirty="0" smtClean="0">
                <a:solidFill>
                  <a:srgbClr val="005BF0"/>
                </a:solidFill>
              </a:rPr>
              <a:t>aLIGO L4C Status Chart</a:t>
            </a:r>
          </a:p>
          <a:p>
            <a:pPr marL="460375" indent="227013">
              <a:spcBef>
                <a:spcPts val="18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2398713" algn="l"/>
              </a:tabLst>
            </a:pPr>
            <a:r>
              <a:rPr lang="en-US" b="1" dirty="0" smtClean="0"/>
              <a:t>Pods:	</a:t>
            </a:r>
            <a:r>
              <a:rPr lang="en-US" sz="1400" dirty="0" smtClean="0"/>
              <a:t>E1100396 - </a:t>
            </a:r>
            <a:r>
              <a:rPr lang="en-US" sz="1400" dirty="0" smtClean="0">
                <a:solidFill>
                  <a:srgbClr val="005BF0"/>
                </a:solidFill>
              </a:rPr>
              <a:t>aLIGO Seismometer Pods Neon Leak Test Results</a:t>
            </a:r>
            <a:endParaRPr lang="en-US" sz="1400" dirty="0">
              <a:solidFill>
                <a:srgbClr val="005BF0"/>
              </a:solidFill>
            </a:endParaRPr>
          </a:p>
          <a:p>
            <a:pPr marL="460375" indent="227013">
              <a:spcBef>
                <a:spcPts val="18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2398713" algn="l"/>
              </a:tabLst>
            </a:pPr>
            <a:r>
              <a:rPr lang="en-US" b="1" dirty="0" smtClean="0"/>
              <a:t>Instrumentation: </a:t>
            </a:r>
            <a:r>
              <a:rPr lang="en-US" b="1" dirty="0" smtClean="0"/>
              <a:t>	</a:t>
            </a:r>
            <a:r>
              <a:rPr lang="fr-FR" sz="1400" dirty="0" smtClean="0"/>
              <a:t>E1100740 </a:t>
            </a:r>
            <a:r>
              <a:rPr lang="fr-FR" sz="1400" dirty="0" smtClean="0"/>
              <a:t>- </a:t>
            </a:r>
            <a:r>
              <a:rPr lang="fr-FR" sz="1400" dirty="0" smtClean="0">
                <a:solidFill>
                  <a:srgbClr val="005BF0"/>
                </a:solidFill>
              </a:rPr>
              <a:t>aLIGO BSC-ISI, </a:t>
            </a:r>
            <a:r>
              <a:rPr lang="fr-FR" sz="1400" dirty="0" err="1" smtClean="0">
                <a:solidFill>
                  <a:srgbClr val="005BF0"/>
                </a:solidFill>
              </a:rPr>
              <a:t>Seismometers</a:t>
            </a:r>
            <a:r>
              <a:rPr lang="fr-FR" sz="1400" dirty="0" smtClean="0">
                <a:solidFill>
                  <a:srgbClr val="005BF0"/>
                </a:solidFill>
              </a:rPr>
              <a:t> Installation Location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tabLst>
                <a:tab pos="2398713" algn="l"/>
              </a:tabLst>
            </a:pPr>
            <a:r>
              <a:rPr lang="en-US" sz="1400" dirty="0" smtClean="0"/>
              <a:t>	E1100770 - </a:t>
            </a:r>
            <a:r>
              <a:rPr lang="en-US" sz="1400" dirty="0" smtClean="0">
                <a:solidFill>
                  <a:srgbClr val="005BF0"/>
                </a:solidFill>
              </a:rPr>
              <a:t>In-Vacuum Cabling Status for BSC6, BSC8, HAM2, HAM3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tabLst>
                <a:tab pos="2398713" algn="l"/>
              </a:tabLst>
            </a:pPr>
            <a:r>
              <a:rPr lang="en-US" sz="1400" dirty="0" smtClean="0"/>
              <a:t>	E1100822 - </a:t>
            </a:r>
            <a:r>
              <a:rPr lang="en-US" sz="1400" dirty="0" smtClean="0">
                <a:solidFill>
                  <a:srgbClr val="005BF0"/>
                </a:solidFill>
              </a:rPr>
              <a:t>aLIGO BSC-ISI, Cables inventory and Installation Location</a:t>
            </a:r>
            <a:endParaRPr lang="en-US" sz="1400" dirty="0">
              <a:solidFill>
                <a:srgbClr val="005BF0"/>
              </a:solidFill>
            </a:endParaRPr>
          </a:p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1089924F-772D-4545-8EEE-7AF7C56083C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04800" cy="365125"/>
          </a:xfrm>
        </p:spPr>
        <p:txBody>
          <a:bodyPr/>
          <a:lstStyle/>
          <a:p>
            <a:fld id="{1089924F-772D-4545-8EEE-7AF7C56083CD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91410" y="3618591"/>
            <a:ext cx="6019800" cy="1818"/>
          </a:xfrm>
          <a:prstGeom prst="line">
            <a:avLst/>
          </a:prstGeom>
          <a:ln>
            <a:solidFill>
              <a:srgbClr val="005B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457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HEPI Modules (</a:t>
            </a:r>
            <a:r>
              <a:rPr lang="en-US" dirty="0" smtClean="0"/>
              <a:t>33)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457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HAM-ISI Modules (15)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890826"/>
            <a:ext cx="2438400" cy="861774"/>
          </a:xfrm>
          <a:prstGeom prst="rect">
            <a:avLst/>
          </a:prstGeom>
          <a:noFill/>
          <a:ln w="19050">
            <a:solidFill>
              <a:srgbClr val="005BF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Phase I: Assembly Validation</a:t>
            </a:r>
          </a:p>
          <a:p>
            <a:pPr>
              <a:buFontTx/>
              <a:buChar char="-"/>
            </a:pPr>
            <a:r>
              <a:rPr lang="en-US" sz="1200" dirty="0" smtClean="0"/>
              <a:t> Mechanical Assembly</a:t>
            </a:r>
          </a:p>
          <a:p>
            <a:pPr>
              <a:buFontTx/>
              <a:buChar char="-"/>
            </a:pPr>
            <a:r>
              <a:rPr lang="en-US" sz="1200" dirty="0" smtClean="0"/>
              <a:t> No particular testing</a:t>
            </a:r>
          </a:p>
          <a:p>
            <a:pPr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Install Leads Validate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0" y="914400"/>
            <a:ext cx="2743200" cy="861774"/>
          </a:xfrm>
          <a:prstGeom prst="rect">
            <a:avLst/>
          </a:prstGeom>
          <a:noFill/>
          <a:ln w="19050">
            <a:solidFill>
              <a:srgbClr val="005B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Phase I: Assembly Validation</a:t>
            </a:r>
          </a:p>
          <a:p>
            <a:pPr>
              <a:buFontTx/>
              <a:buChar char="-"/>
            </a:pPr>
            <a:r>
              <a:rPr lang="en-US" sz="1200" dirty="0" smtClean="0"/>
              <a:t> Full Assembly</a:t>
            </a:r>
          </a:p>
          <a:p>
            <a:pPr>
              <a:buFontTx/>
              <a:buChar char="-"/>
            </a:pPr>
            <a:r>
              <a:rPr lang="en-US" sz="1200" dirty="0" smtClean="0"/>
              <a:t> Generic procedure</a:t>
            </a:r>
          </a:p>
          <a:p>
            <a:pPr marL="117475" indent="-117475"/>
            <a:r>
              <a:rPr lang="en-US" sz="1200" dirty="0" smtClean="0"/>
              <a:t>- Validated per test results and  report</a:t>
            </a:r>
            <a:endParaRPr lang="en-US" sz="12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008991" y="3618591"/>
            <a:ext cx="6019800" cy="1818"/>
          </a:xfrm>
          <a:prstGeom prst="line">
            <a:avLst/>
          </a:prstGeom>
          <a:ln>
            <a:solidFill>
              <a:srgbClr val="005B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53200" y="4688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BSC-ISI Modules (15)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0" y="2209800"/>
            <a:ext cx="2743200" cy="2154436"/>
          </a:xfrm>
          <a:prstGeom prst="rect">
            <a:avLst/>
          </a:prstGeom>
          <a:noFill/>
          <a:ln w="19050">
            <a:solidFill>
              <a:srgbClr val="005B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Phase II: Integration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</a:t>
            </a:r>
            <a:r>
              <a:rPr lang="en-US" sz="1200" dirty="0" smtClean="0"/>
              <a:t>Simplified </a:t>
            </a:r>
            <a:r>
              <a:rPr lang="en-US" sz="1200" dirty="0" smtClean="0"/>
              <a:t>side chamber testing if no instrumentation change after Phase I.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Thorough side chamber testing if instrumentation modified after Phase I.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 Insertion in the chamber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 Integration with optical components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Unit specific testing, function of optics installation sequence.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Phase II finishes when we close the chamber.</a:t>
            </a:r>
          </a:p>
        </p:txBody>
      </p:sp>
      <p:cxnSp>
        <p:nvCxnSpPr>
          <p:cNvPr id="22" name="Straight Arrow Connector 21"/>
          <p:cNvCxnSpPr>
            <a:stCxn id="15" idx="2"/>
          </p:cNvCxnSpPr>
          <p:nvPr/>
        </p:nvCxnSpPr>
        <p:spPr>
          <a:xfrm rot="5400000">
            <a:off x="4202787" y="1992987"/>
            <a:ext cx="433626" cy="1588"/>
          </a:xfrm>
          <a:prstGeom prst="straightConnector1">
            <a:avLst/>
          </a:prstGeom>
          <a:ln w="12700">
            <a:solidFill>
              <a:srgbClr val="005B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0" y="4800600"/>
            <a:ext cx="2743200" cy="861774"/>
          </a:xfrm>
          <a:prstGeom prst="rect">
            <a:avLst/>
          </a:prstGeom>
          <a:noFill/>
          <a:ln w="19050">
            <a:solidFill>
              <a:srgbClr val="005B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Phase III:  Control Commissioning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 Generic  Step by Step procedure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 Several levels of performance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 Acceptance criteria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48400" y="914400"/>
            <a:ext cx="2743200" cy="861774"/>
          </a:xfrm>
          <a:prstGeom prst="rect">
            <a:avLst/>
          </a:prstGeom>
          <a:noFill/>
          <a:ln w="19050">
            <a:solidFill>
              <a:srgbClr val="005B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Phase I: Assembly Validation</a:t>
            </a:r>
          </a:p>
          <a:p>
            <a:pPr>
              <a:buFontTx/>
              <a:buChar char="-"/>
            </a:pPr>
            <a:r>
              <a:rPr lang="en-US" sz="1200" dirty="0" smtClean="0"/>
              <a:t> Full Assembly</a:t>
            </a:r>
          </a:p>
          <a:p>
            <a:pPr>
              <a:buFontTx/>
              <a:buChar char="-"/>
            </a:pPr>
            <a:r>
              <a:rPr lang="en-US" sz="1200" dirty="0" smtClean="0"/>
              <a:t> Generic procedure</a:t>
            </a:r>
          </a:p>
          <a:p>
            <a:pPr marL="117475" indent="-117475"/>
            <a:r>
              <a:rPr lang="en-US" sz="1200" dirty="0" smtClean="0"/>
              <a:t>- Validated per test results and  report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4203581" y="4582993"/>
            <a:ext cx="433626" cy="1588"/>
          </a:xfrm>
          <a:prstGeom prst="straightConnector1">
            <a:avLst/>
          </a:prstGeom>
          <a:ln w="12700">
            <a:solidFill>
              <a:srgbClr val="005B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8" idx="0"/>
          </p:cNvCxnSpPr>
          <p:nvPr/>
        </p:nvCxnSpPr>
        <p:spPr>
          <a:xfrm rot="5400000">
            <a:off x="4136807" y="5945167"/>
            <a:ext cx="567174" cy="1588"/>
          </a:xfrm>
          <a:prstGeom prst="straightConnector1">
            <a:avLst/>
          </a:prstGeom>
          <a:ln w="12700">
            <a:solidFill>
              <a:srgbClr val="005B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6229548"/>
            <a:ext cx="2743200" cy="307777"/>
          </a:xfrm>
          <a:prstGeom prst="rect">
            <a:avLst/>
          </a:prstGeom>
          <a:noFill/>
          <a:ln w="19050">
            <a:solidFill>
              <a:srgbClr val="005B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Operation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2209800"/>
            <a:ext cx="2438400" cy="2154436"/>
          </a:xfrm>
          <a:prstGeom prst="rect">
            <a:avLst/>
          </a:prstGeom>
          <a:noFill/>
          <a:ln w="19050">
            <a:solidFill>
              <a:srgbClr val="005B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Phase II: Integration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Check HEPI is ready to receive an ISI platform (Stack, HAM-ISI or BSC-ISI)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Install ISI platform on HEPI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Leveling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Connect Actuators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Generic procedure to check and validate HEPI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Phase II finishes when we close the chamber.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4816475"/>
            <a:ext cx="2438400" cy="892552"/>
          </a:xfrm>
          <a:prstGeom prst="rect">
            <a:avLst/>
          </a:prstGeom>
          <a:noFill/>
          <a:ln w="19050">
            <a:solidFill>
              <a:srgbClr val="005B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Phase III:  </a:t>
            </a:r>
          </a:p>
          <a:p>
            <a:r>
              <a:rPr lang="en-US" sz="1400" b="1" dirty="0" smtClean="0"/>
              <a:t>Control Commissioning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 Generic  Step by Step procedure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  Acceptance criteria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2400" y="6242446"/>
            <a:ext cx="2438400" cy="307777"/>
          </a:xfrm>
          <a:prstGeom prst="rect">
            <a:avLst/>
          </a:prstGeom>
          <a:noFill/>
          <a:ln w="19050">
            <a:solidFill>
              <a:srgbClr val="005B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Operation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48400" y="2204839"/>
            <a:ext cx="2743200" cy="2154436"/>
          </a:xfrm>
          <a:prstGeom prst="rect">
            <a:avLst/>
          </a:prstGeom>
          <a:noFill/>
          <a:ln w="19050">
            <a:solidFill>
              <a:srgbClr val="005B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Phase II: Integration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Install on stand, balance and check functionalities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Integration with optical components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Unit specific testing, function of  optics installation sequence.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 Cartridge installation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 Post insertion testing 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Phase II finishes when we close the chamber.</a:t>
            </a:r>
          </a:p>
          <a:p>
            <a:pPr algn="just">
              <a:buFontTx/>
              <a:buChar char="-"/>
            </a:pPr>
            <a:endParaRPr lang="en-US" sz="12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6248400" y="4792901"/>
            <a:ext cx="2743200" cy="861774"/>
          </a:xfrm>
          <a:prstGeom prst="rect">
            <a:avLst/>
          </a:prstGeom>
          <a:noFill/>
          <a:ln w="19050">
            <a:solidFill>
              <a:srgbClr val="005B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Phase III:  Control Commissioning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 Generic  Step by Step procedure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 Several levels of performance</a:t>
            </a:r>
          </a:p>
          <a:p>
            <a:pPr algn="just">
              <a:buFontTx/>
              <a:buChar char="-"/>
            </a:pPr>
            <a:r>
              <a:rPr lang="en-US" sz="1200" dirty="0"/>
              <a:t> </a:t>
            </a:r>
            <a:r>
              <a:rPr lang="en-US" sz="1200" dirty="0" smtClean="0"/>
              <a:t> Acceptance criteria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7403981" y="4575294"/>
            <a:ext cx="433626" cy="1588"/>
          </a:xfrm>
          <a:prstGeom prst="straightConnector1">
            <a:avLst/>
          </a:prstGeom>
          <a:ln w="12700">
            <a:solidFill>
              <a:srgbClr val="005B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7403981" y="1984494"/>
            <a:ext cx="433626" cy="1588"/>
          </a:xfrm>
          <a:prstGeom prst="straightConnector1">
            <a:avLst/>
          </a:prstGeom>
          <a:ln w="12700">
            <a:solidFill>
              <a:srgbClr val="005B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9" idx="0"/>
          </p:cNvCxnSpPr>
          <p:nvPr/>
        </p:nvCxnSpPr>
        <p:spPr>
          <a:xfrm rot="5400000">
            <a:off x="7325420" y="5949255"/>
            <a:ext cx="590748" cy="1588"/>
          </a:xfrm>
          <a:prstGeom prst="straightConnector1">
            <a:avLst/>
          </a:prstGeom>
          <a:ln w="12700">
            <a:solidFill>
              <a:srgbClr val="005B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48400" y="6245423"/>
            <a:ext cx="2743200" cy="307777"/>
          </a:xfrm>
          <a:prstGeom prst="rect">
            <a:avLst/>
          </a:prstGeom>
          <a:noFill/>
          <a:ln w="19050">
            <a:solidFill>
              <a:srgbClr val="005B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Operation</a:t>
            </a:r>
          </a:p>
        </p:txBody>
      </p:sp>
      <p:cxnSp>
        <p:nvCxnSpPr>
          <p:cNvPr id="40" name="Straight Arrow Connector 39"/>
          <p:cNvCxnSpPr>
            <a:stCxn id="11" idx="2"/>
            <a:endCxn id="18" idx="0"/>
          </p:cNvCxnSpPr>
          <p:nvPr/>
        </p:nvCxnSpPr>
        <p:spPr>
          <a:xfrm rot="5400000">
            <a:off x="1143000" y="1981200"/>
            <a:ext cx="457200" cy="1588"/>
          </a:xfrm>
          <a:prstGeom prst="straightConnector1">
            <a:avLst/>
          </a:prstGeom>
          <a:ln w="12700">
            <a:solidFill>
              <a:srgbClr val="005B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8" idx="2"/>
            <a:endCxn id="20" idx="0"/>
          </p:cNvCxnSpPr>
          <p:nvPr/>
        </p:nvCxnSpPr>
        <p:spPr>
          <a:xfrm rot="5400000">
            <a:off x="1145481" y="4590355"/>
            <a:ext cx="452239" cy="1588"/>
          </a:xfrm>
          <a:prstGeom prst="straightConnector1">
            <a:avLst/>
          </a:prstGeom>
          <a:ln w="12700">
            <a:solidFill>
              <a:srgbClr val="005B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2"/>
            <a:endCxn id="29" idx="0"/>
          </p:cNvCxnSpPr>
          <p:nvPr/>
        </p:nvCxnSpPr>
        <p:spPr>
          <a:xfrm rot="5400000">
            <a:off x="1104891" y="5975736"/>
            <a:ext cx="533419" cy="1588"/>
          </a:xfrm>
          <a:prstGeom prst="straightConnector1">
            <a:avLst/>
          </a:prstGeom>
          <a:ln w="12700">
            <a:solidFill>
              <a:srgbClr val="005B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124200" y="0"/>
            <a:ext cx="2810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Modules Testing Overview 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419600" y="1828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Transport to IFO</a:t>
            </a:r>
            <a:endParaRPr lang="en-US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620000" y="1828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Transport to IFO</a:t>
            </a:r>
            <a:endParaRPr lang="en-US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371600" y="1828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Instrumentation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371600" y="444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Close the chamber</a:t>
            </a:r>
            <a:endParaRPr lang="en-US" sz="1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419600" y="44196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Close the chamber</a:t>
            </a:r>
            <a:endParaRPr lang="en-US" sz="1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00" y="44196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Close the chamber</a:t>
            </a:r>
            <a:endParaRPr lang="en-US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371600" y="574280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Meet  acceptance criteria.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4419600" y="5715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Meet  acceptance criteria.</a:t>
            </a:r>
            <a:endParaRPr lang="en-US" sz="1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620000" y="5715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Meet  acceptance criteria.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tabLst>
                <a:tab pos="742950" algn="l"/>
              </a:tabLst>
            </a:pPr>
            <a:endParaRPr lang="en-US" sz="600" b="1" dirty="0"/>
          </a:p>
          <a:p>
            <a:pPr algn="ctr">
              <a:tabLst>
                <a:tab pos="742950" algn="l"/>
              </a:tabLst>
            </a:pPr>
            <a:r>
              <a:rPr lang="en-US" sz="1600" b="1" dirty="0">
                <a:solidFill>
                  <a:srgbClr val="005BF0"/>
                </a:solidFill>
              </a:rPr>
              <a:t>Phase I:  Assembly Validation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742950" algn="l"/>
              </a:tabLst>
            </a:pPr>
            <a:r>
              <a:rPr lang="en-US" b="1" dirty="0" smtClean="0"/>
              <a:t>HEPI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b="1" dirty="0"/>
              <a:t>Overview: </a:t>
            </a:r>
            <a:r>
              <a:rPr lang="en-US" sz="1400" b="1" dirty="0" smtClean="0"/>
              <a:t>	</a:t>
            </a:r>
            <a:r>
              <a:rPr lang="en-US" sz="1400" dirty="0" smtClean="0"/>
              <a:t>Mechanical </a:t>
            </a:r>
            <a:r>
              <a:rPr lang="en-US" sz="1400" dirty="0"/>
              <a:t>assembly (no Instruments)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	No </a:t>
            </a:r>
            <a:r>
              <a:rPr lang="en-US" sz="1400" dirty="0"/>
              <a:t>particular tests (rigid connection between cross beams and piers</a:t>
            </a:r>
            <a:r>
              <a:rPr lang="en-US" sz="1400" dirty="0" smtClean="0"/>
              <a:t>). No report.</a:t>
            </a:r>
            <a:endParaRPr lang="en-US" sz="1400" dirty="0"/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	Final check is the leveling.</a:t>
            </a:r>
            <a:endParaRPr lang="en-US" sz="1400" dirty="0"/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	Assembly </a:t>
            </a:r>
            <a:r>
              <a:rPr lang="en-US" sz="1400" dirty="0"/>
              <a:t>validation is responsibility of SEI installation lead (Jeremy @ LLO, Hugh @</a:t>
            </a:r>
            <a:r>
              <a:rPr lang="en-US" sz="1400" dirty="0" smtClean="0"/>
              <a:t> </a:t>
            </a:r>
            <a:r>
              <a:rPr lang="en-US" sz="1400" dirty="0"/>
              <a:t>LHO</a:t>
            </a:r>
            <a:r>
              <a:rPr lang="en-US" sz="1400" dirty="0" smtClean="0"/>
              <a:t>)</a:t>
            </a:r>
            <a:endParaRPr lang="en-US" b="1" dirty="0"/>
          </a:p>
          <a:p>
            <a:pPr marL="460375" indent="227013">
              <a:spcBef>
                <a:spcPts val="24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742950" algn="l"/>
              </a:tabLst>
            </a:pPr>
            <a:r>
              <a:rPr lang="en-US" b="1" dirty="0" smtClean="0"/>
              <a:t>HAM-ISI </a:t>
            </a:r>
          </a:p>
          <a:p>
            <a:pPr marL="742950" indent="-55563">
              <a:spcBef>
                <a:spcPts val="1200"/>
              </a:spcBef>
              <a:tabLst>
                <a:tab pos="2055813" algn="l"/>
              </a:tabLst>
            </a:pPr>
            <a:r>
              <a:rPr lang="en-US" sz="1400" b="1" dirty="0" smtClean="0"/>
              <a:t>Overview:  </a:t>
            </a:r>
            <a:r>
              <a:rPr lang="en-US" sz="1400" b="1" dirty="0"/>
              <a:t> </a:t>
            </a:r>
            <a:r>
              <a:rPr lang="en-US" sz="1400" b="1" dirty="0" smtClean="0"/>
              <a:t>          	</a:t>
            </a:r>
            <a:r>
              <a:rPr lang="en-US" sz="1400" dirty="0" smtClean="0"/>
              <a:t>Sub-assembly </a:t>
            </a:r>
            <a:r>
              <a:rPr lang="en-US" sz="1400" dirty="0"/>
              <a:t>check, Inventory,  Balancing, Check &amp; </a:t>
            </a:r>
            <a:r>
              <a:rPr lang="en-US" sz="1400" dirty="0" smtClean="0"/>
              <a:t>adjust gaps</a:t>
            </a:r>
            <a:r>
              <a:rPr lang="en-US" sz="1400" dirty="0"/>
              <a:t>, Range of </a:t>
            </a:r>
            <a:r>
              <a:rPr lang="en-US" sz="1400" dirty="0" smtClean="0"/>
              <a:t>motion,                            	Static tests</a:t>
            </a:r>
            <a:r>
              <a:rPr lang="en-US" sz="1400" dirty="0"/>
              <a:t>, </a:t>
            </a:r>
            <a:r>
              <a:rPr lang="en-US" sz="1400" dirty="0" smtClean="0"/>
              <a:t>Linearity tests</a:t>
            </a:r>
            <a:r>
              <a:rPr lang="en-US" sz="1400" dirty="0"/>
              <a:t>, Power </a:t>
            </a:r>
            <a:r>
              <a:rPr lang="en-US" sz="1400" dirty="0" smtClean="0"/>
              <a:t>spectrums</a:t>
            </a:r>
            <a:r>
              <a:rPr lang="en-US" sz="1400" dirty="0"/>
              <a:t>, Transfer functions…</a:t>
            </a:r>
          </a:p>
          <a:p>
            <a:pPr marL="687388">
              <a:spcBef>
                <a:spcPts val="1200"/>
              </a:spcBef>
              <a:tabLst>
                <a:tab pos="2055813" algn="l"/>
              </a:tabLst>
            </a:pPr>
            <a:r>
              <a:rPr lang="en-US" sz="1400" b="1" dirty="0" smtClean="0"/>
              <a:t>Main page:  	</a:t>
            </a:r>
            <a:r>
              <a:rPr lang="en-US" sz="1400" dirty="0" smtClean="0"/>
              <a:t>E1000305 - </a:t>
            </a:r>
            <a:r>
              <a:rPr lang="en-US" sz="1400" dirty="0">
                <a:solidFill>
                  <a:srgbClr val="005BF0"/>
                </a:solidFill>
              </a:rPr>
              <a:t>aLIGO HAM-ISI Testing and Commissioning Documentation</a:t>
            </a:r>
          </a:p>
          <a:p>
            <a:pPr marL="687388">
              <a:spcBef>
                <a:spcPts val="1200"/>
              </a:spcBef>
              <a:tabLst>
                <a:tab pos="2055813" algn="l"/>
              </a:tabLst>
            </a:pPr>
            <a:r>
              <a:rPr lang="en-US" sz="1400" b="1" dirty="0" smtClean="0"/>
              <a:t>Procedure:         	</a:t>
            </a:r>
            <a:r>
              <a:rPr lang="en-US" sz="1400" dirty="0" smtClean="0"/>
              <a:t>E1000309 - </a:t>
            </a:r>
            <a:r>
              <a:rPr lang="en-US" sz="1400" dirty="0">
                <a:solidFill>
                  <a:srgbClr val="005BF0"/>
                </a:solidFill>
              </a:rPr>
              <a:t>aLIGO HAM-ISI, Pre-integration Testing Procedure, Phase I (post-assembly)</a:t>
            </a:r>
          </a:p>
          <a:p>
            <a:pPr marL="460375" indent="227013">
              <a:spcBef>
                <a:spcPts val="1200"/>
              </a:spcBef>
              <a:tabLst>
                <a:tab pos="742950" algn="l"/>
                <a:tab pos="2055813" algn="l"/>
              </a:tabLst>
            </a:pPr>
            <a:r>
              <a:rPr lang="en-US" sz="1400" b="1" dirty="0" smtClean="0"/>
              <a:t>Report Example:  	</a:t>
            </a:r>
            <a:r>
              <a:rPr lang="en-US" sz="1400" dirty="0" smtClean="0"/>
              <a:t>E1000326</a:t>
            </a:r>
            <a:r>
              <a:rPr lang="en-US" sz="1400" dirty="0" smtClean="0">
                <a:solidFill>
                  <a:srgbClr val="005BF0"/>
                </a:solidFill>
              </a:rPr>
              <a:t> </a:t>
            </a:r>
            <a:r>
              <a:rPr lang="en-US" sz="1400" dirty="0">
                <a:solidFill>
                  <a:srgbClr val="005BF0"/>
                </a:solidFill>
              </a:rPr>
              <a:t>- aLIGO HAM-ISI, Pre-integration Test Report, Phase I, LLO Unit #2</a:t>
            </a:r>
          </a:p>
          <a:p>
            <a:pPr marL="460375" indent="227013">
              <a:spcBef>
                <a:spcPts val="24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742950" algn="l"/>
              </a:tabLst>
            </a:pPr>
            <a:r>
              <a:rPr lang="en-US" b="1" dirty="0" smtClean="0"/>
              <a:t>BSC-ISI</a:t>
            </a:r>
          </a:p>
          <a:p>
            <a:pPr marL="2454275" indent="-1766888">
              <a:spcBef>
                <a:spcPts val="1200"/>
              </a:spcBef>
              <a:tabLst>
                <a:tab pos="2055813" algn="l"/>
              </a:tabLst>
            </a:pPr>
            <a:r>
              <a:rPr lang="en-US" sz="1400" b="1" dirty="0" smtClean="0"/>
              <a:t>Overview:	</a:t>
            </a:r>
            <a:r>
              <a:rPr lang="en-US" sz="1400" dirty="0" smtClean="0"/>
              <a:t>Similar to HAM-ISI. Twice many stages.</a:t>
            </a:r>
          </a:p>
          <a:p>
            <a:pPr marL="687388">
              <a:spcBef>
                <a:spcPts val="1200"/>
              </a:spcBef>
              <a:tabLst>
                <a:tab pos="2055813" algn="l"/>
              </a:tabLst>
            </a:pPr>
            <a:r>
              <a:rPr lang="en-US" sz="1400" b="1" dirty="0" smtClean="0"/>
              <a:t>Main page:	</a:t>
            </a:r>
            <a:r>
              <a:rPr lang="en-US" sz="1400" dirty="0" smtClean="0"/>
              <a:t>E1000306 - </a:t>
            </a:r>
            <a:r>
              <a:rPr lang="en-US" sz="1400" dirty="0">
                <a:solidFill>
                  <a:srgbClr val="005BF0"/>
                </a:solidFill>
              </a:rPr>
              <a:t>aLIGO BSC-ISI Testing and Commissioning Documentation </a:t>
            </a:r>
          </a:p>
          <a:p>
            <a:pPr marL="687388">
              <a:spcBef>
                <a:spcPts val="1200"/>
              </a:spcBef>
              <a:tabLst>
                <a:tab pos="2055813" algn="l"/>
              </a:tabLst>
            </a:pPr>
            <a:r>
              <a:rPr lang="en-US" sz="1400" b="1" dirty="0" smtClean="0"/>
              <a:t>Procedure: 	</a:t>
            </a:r>
            <a:r>
              <a:rPr lang="en-US" sz="1400" dirty="0" smtClean="0"/>
              <a:t>E1000486 - </a:t>
            </a:r>
            <a:r>
              <a:rPr lang="en-US" sz="1400" dirty="0">
                <a:solidFill>
                  <a:srgbClr val="005BF0"/>
                </a:solidFill>
              </a:rPr>
              <a:t>aLIGO BSC-ISI Testing Procedure, Phase I (Post-assembly)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b="1" dirty="0" smtClean="0"/>
              <a:t>Report Example:	</a:t>
            </a:r>
            <a:r>
              <a:rPr lang="en-US" sz="1400" dirty="0" smtClean="0"/>
              <a:t>E1100294 - </a:t>
            </a:r>
            <a:r>
              <a:rPr lang="en-US" sz="1400" dirty="0">
                <a:solidFill>
                  <a:srgbClr val="005BF0"/>
                </a:solidFill>
              </a:rPr>
              <a:t>aLIGO BSC-ISI, Pre-integration Test Report, Phase I, LHO Unit #1</a:t>
            </a:r>
          </a:p>
          <a:p>
            <a:pPr marL="460375" indent="227013">
              <a:spcBef>
                <a:spcPts val="2400"/>
              </a:spcBef>
              <a:buBlip>
                <a:blip r:embed="rId2"/>
              </a:buBlip>
              <a:tabLst>
                <a:tab pos="742950" algn="l"/>
              </a:tabLst>
            </a:pPr>
            <a:endParaRPr lang="en-US" b="1" dirty="0" smtClean="0"/>
          </a:p>
          <a:p>
            <a:pPr marL="460375" indent="227013">
              <a:spcBef>
                <a:spcPts val="2400"/>
              </a:spcBef>
              <a:buBlip>
                <a:blip r:embed="rId2"/>
              </a:buBlip>
              <a:tabLst>
                <a:tab pos="742950" algn="l"/>
              </a:tabLst>
            </a:pPr>
            <a:endParaRPr lang="en-US" b="1" dirty="0"/>
          </a:p>
          <a:p>
            <a:pPr marL="460375" indent="227013">
              <a:spcBef>
                <a:spcPts val="2400"/>
              </a:spcBef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1089924F-772D-4545-8EEE-7AF7C56083C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1089924F-772D-4545-8EEE-7AF7C56083C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tabLst>
                <a:tab pos="742950" algn="l"/>
              </a:tabLst>
            </a:pPr>
            <a:endParaRPr lang="en-US" sz="600" b="1" dirty="0"/>
          </a:p>
          <a:p>
            <a:pPr algn="ctr">
              <a:tabLst>
                <a:tab pos="742950" algn="l"/>
              </a:tabLst>
            </a:pPr>
            <a:endParaRPr lang="en-US" sz="1600" b="1" dirty="0" smtClean="0">
              <a:solidFill>
                <a:srgbClr val="005BF0"/>
              </a:solidFill>
            </a:endParaRPr>
          </a:p>
          <a:p>
            <a:pPr algn="ctr">
              <a:tabLst>
                <a:tab pos="742950" algn="l"/>
              </a:tabLst>
            </a:pPr>
            <a:r>
              <a:rPr lang="en-US" sz="1600" b="1" dirty="0" smtClean="0">
                <a:solidFill>
                  <a:srgbClr val="005BF0"/>
                </a:solidFill>
              </a:rPr>
              <a:t>Phase </a:t>
            </a:r>
            <a:r>
              <a:rPr lang="en-US" sz="1600" b="1" dirty="0">
                <a:solidFill>
                  <a:srgbClr val="005BF0"/>
                </a:solidFill>
              </a:rPr>
              <a:t>II: </a:t>
            </a:r>
            <a:r>
              <a:rPr lang="en-US" sz="1600" b="1" dirty="0" smtClean="0">
                <a:solidFill>
                  <a:srgbClr val="005BF0"/>
                </a:solidFill>
              </a:rPr>
              <a:t>Integration</a:t>
            </a:r>
          </a:p>
          <a:p>
            <a:pPr algn="ctr">
              <a:tabLst>
                <a:tab pos="742950" algn="l"/>
              </a:tabLst>
            </a:pPr>
            <a:endParaRPr lang="en-US" sz="1600" b="1" dirty="0" smtClean="0"/>
          </a:p>
          <a:p>
            <a:pPr algn="ctr">
              <a:tabLst>
                <a:tab pos="742950" algn="l"/>
              </a:tabLst>
            </a:pPr>
            <a:r>
              <a:rPr lang="en-US" sz="1600" b="1" dirty="0" smtClean="0"/>
              <a:t>Everything between the end of the module assembly and closing the chamber.</a:t>
            </a:r>
          </a:p>
          <a:p>
            <a:pPr algn="ctr">
              <a:spcBef>
                <a:spcPts val="600"/>
              </a:spcBef>
              <a:tabLst>
                <a:tab pos="742950" algn="l"/>
              </a:tabLst>
            </a:pPr>
            <a:r>
              <a:rPr lang="en-US" sz="1600" b="1" dirty="0" smtClean="0"/>
              <a:t>In other words, all the testing related to merging with other modules</a:t>
            </a:r>
          </a:p>
          <a:p>
            <a:pPr algn="ctr">
              <a:tabLst>
                <a:tab pos="742950" algn="l"/>
              </a:tabLst>
            </a:pPr>
            <a:endParaRPr lang="en-US" sz="1600" b="1" dirty="0"/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buFont typeface="Wingdings" pitchFamily="2" charset="2"/>
              <a:buChar char="§"/>
              <a:tabLst>
                <a:tab pos="742950" algn="l"/>
              </a:tabLst>
            </a:pPr>
            <a:r>
              <a:rPr lang="en-US" b="1" dirty="0" smtClean="0"/>
              <a:t>HEPI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b="1" dirty="0" smtClean="0"/>
              <a:t>Overview:  	</a:t>
            </a:r>
            <a:r>
              <a:rPr lang="en-US" sz="1400" dirty="0" smtClean="0"/>
              <a:t>Check that HEPI is ready to receive an ISI or Stack (Stops, Leveling…)</a:t>
            </a:r>
            <a:endParaRPr lang="en-US" sz="1400" b="1" dirty="0" smtClean="0"/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b="1" dirty="0" smtClean="0"/>
              <a:t>	</a:t>
            </a:r>
            <a:r>
              <a:rPr lang="en-US" sz="1400" dirty="0" smtClean="0"/>
              <a:t>Check actuators and sensors (L4C power spectrums, IPS DC values…)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	Install ISI (or passive stack)</a:t>
            </a:r>
            <a:endParaRPr lang="en-US" sz="1400" dirty="0"/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	Unlock HEPI. Monitor dial indicators, load cells.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	Level HEPI.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	Connect actuators.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	Set IPS gaps.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	Check the control software (SEI and SUS Watch dogs)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b="1" dirty="0" smtClean="0"/>
              <a:t>	</a:t>
            </a:r>
            <a:r>
              <a:rPr lang="en-US" sz="1400" dirty="0" smtClean="0"/>
              <a:t>Test HEPI (Range of motions, Transfer functions, turn on low performance loops)</a:t>
            </a:r>
          </a:p>
          <a:p>
            <a:pPr marL="460375" indent="227013">
              <a:spcBef>
                <a:spcPts val="2400"/>
              </a:spcBef>
              <a:tabLst>
                <a:tab pos="2055813" algn="l"/>
              </a:tabLst>
            </a:pPr>
            <a:r>
              <a:rPr lang="en-US" sz="1400" dirty="0" smtClean="0"/>
              <a:t>	Leveling, alignments.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	Report and validation of phase II.</a:t>
            </a:r>
          </a:p>
          <a:p>
            <a:pPr marL="460375" indent="227013">
              <a:spcBef>
                <a:spcPts val="1200"/>
              </a:spcBef>
              <a:tabLst>
                <a:tab pos="2055813" algn="l"/>
              </a:tabLst>
            </a:pPr>
            <a:endParaRPr lang="en-US" dirty="0"/>
          </a:p>
          <a:p>
            <a:pPr marL="460375" indent="227013">
              <a:spcBef>
                <a:spcPts val="2400"/>
              </a:spcBef>
              <a:tabLst>
                <a:tab pos="742950" algn="l"/>
              </a:tabLst>
            </a:pPr>
            <a:endParaRPr lang="en-US" b="1" dirty="0" smtClean="0"/>
          </a:p>
          <a:p>
            <a:pPr marL="460375" indent="227013">
              <a:spcBef>
                <a:spcPts val="2400"/>
              </a:spcBef>
              <a:tabLst>
                <a:tab pos="742950" algn="l"/>
              </a:tabLst>
            </a:pPr>
            <a:endParaRPr lang="en-US" b="1" dirty="0" smtClean="0"/>
          </a:p>
          <a:p>
            <a:pPr marL="460375" indent="227013">
              <a:spcBef>
                <a:spcPts val="2400"/>
              </a:spcBef>
              <a:buBlip>
                <a:blip r:embed="rId2"/>
              </a:buBlip>
              <a:tabLst>
                <a:tab pos="742950" algn="l"/>
              </a:tabLst>
            </a:pPr>
            <a:endParaRPr lang="en-US" b="1" dirty="0"/>
          </a:p>
          <a:p>
            <a:pPr marL="460375" indent="227013">
              <a:spcBef>
                <a:spcPts val="2400"/>
              </a:spcBef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210594" y="5485606"/>
            <a:ext cx="304800" cy="1588"/>
          </a:xfrm>
          <a:prstGeom prst="straightConnector1">
            <a:avLst/>
          </a:prstGeom>
          <a:ln w="28575">
            <a:solidFill>
              <a:srgbClr val="005B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362994" y="5485606"/>
            <a:ext cx="304800" cy="1588"/>
          </a:xfrm>
          <a:prstGeom prst="straightConnector1">
            <a:avLst/>
          </a:prstGeom>
          <a:ln w="28575">
            <a:solidFill>
              <a:srgbClr val="005B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1089924F-772D-4545-8EEE-7AF7C56083C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11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tabLst>
                <a:tab pos="742950" algn="l"/>
              </a:tabLst>
            </a:pPr>
            <a:endParaRPr lang="en-US" sz="600" b="1" dirty="0"/>
          </a:p>
          <a:p>
            <a:pPr algn="ctr">
              <a:tabLst>
                <a:tab pos="742950" algn="l"/>
              </a:tabLst>
            </a:pPr>
            <a:r>
              <a:rPr lang="en-US" sz="1600" b="1" dirty="0" smtClean="0">
                <a:solidFill>
                  <a:srgbClr val="005BF0"/>
                </a:solidFill>
              </a:rPr>
              <a:t>Phase </a:t>
            </a:r>
            <a:r>
              <a:rPr lang="en-US" sz="1600" b="1" dirty="0">
                <a:solidFill>
                  <a:srgbClr val="005BF0"/>
                </a:solidFill>
              </a:rPr>
              <a:t>II: </a:t>
            </a:r>
            <a:r>
              <a:rPr lang="en-US" sz="1600" b="1" dirty="0" smtClean="0">
                <a:solidFill>
                  <a:srgbClr val="005BF0"/>
                </a:solidFill>
              </a:rPr>
              <a:t>Integration</a:t>
            </a:r>
          </a:p>
          <a:p>
            <a:pPr algn="ctr">
              <a:spcBef>
                <a:spcPts val="1200"/>
              </a:spcBef>
              <a:tabLst>
                <a:tab pos="742950" algn="l"/>
              </a:tabLst>
            </a:pPr>
            <a:r>
              <a:rPr lang="en-US" sz="1600" b="1" dirty="0" smtClean="0"/>
              <a:t>Everything between end of the module assembly and closing the chamber</a:t>
            </a:r>
          </a:p>
          <a:p>
            <a:pPr algn="ctr">
              <a:spcBef>
                <a:spcPts val="1200"/>
              </a:spcBef>
              <a:tabLst>
                <a:tab pos="742950" algn="l"/>
              </a:tabLst>
            </a:pPr>
            <a:r>
              <a:rPr lang="en-US" sz="1600" b="1" dirty="0" smtClean="0"/>
              <a:t>In other words, all tests related to merging with other modules</a:t>
            </a:r>
            <a:endParaRPr lang="en-US" dirty="0"/>
          </a:p>
          <a:p>
            <a:pPr marL="460375" indent="227013">
              <a:spcBef>
                <a:spcPts val="18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742950" algn="l"/>
              </a:tabLst>
            </a:pPr>
            <a:r>
              <a:rPr lang="en-US" b="1" dirty="0" smtClean="0"/>
              <a:t>HAM-ISI </a:t>
            </a:r>
          </a:p>
          <a:p>
            <a:pPr marL="460375" indent="227013">
              <a:spcBef>
                <a:spcPts val="1200"/>
              </a:spcBef>
              <a:buClr>
                <a:srgbClr val="005BF0"/>
              </a:buClr>
              <a:tabLst>
                <a:tab pos="742950" algn="l"/>
              </a:tabLst>
            </a:pPr>
            <a:r>
              <a:rPr lang="en-US" sz="1400" b="1" dirty="0" smtClean="0"/>
              <a:t>Phase II starts when the HAM-ISI unit is mounted on a stand in the observatory (LVEA or End Station)</a:t>
            </a:r>
          </a:p>
          <a:p>
            <a:pPr marL="742950" indent="-55563">
              <a:spcBef>
                <a:spcPts val="1800"/>
              </a:spcBef>
              <a:tabLst>
                <a:tab pos="2055813" algn="l"/>
              </a:tabLst>
            </a:pPr>
            <a:r>
              <a:rPr lang="en-US" sz="1400" b="1" dirty="0" smtClean="0"/>
              <a:t>Two-case scenario:</a:t>
            </a:r>
            <a:r>
              <a:rPr lang="en-US" sz="1400" dirty="0" smtClean="0"/>
              <a:t>       </a:t>
            </a:r>
          </a:p>
          <a:p>
            <a:pPr marL="1030287" indent="-342900">
              <a:spcBef>
                <a:spcPts val="1200"/>
              </a:spcBef>
              <a:buAutoNum type="arabicPeriod"/>
              <a:tabLst>
                <a:tab pos="2055813" algn="l"/>
              </a:tabLst>
            </a:pPr>
            <a:r>
              <a:rPr lang="en-US" sz="1400" dirty="0" smtClean="0"/>
              <a:t>Assembly already completed and fully tested in the assembly building (i.e. HAM-ISI 8 &amp; 9 @ LHO) </a:t>
            </a:r>
          </a:p>
          <a:p>
            <a:pPr marL="1030287" indent="-342900">
              <a:spcBef>
                <a:spcPts val="1200"/>
              </a:spcBef>
              <a:buFont typeface="Symbol"/>
              <a:buChar char="Þ"/>
              <a:tabLst>
                <a:tab pos="2055813" algn="l"/>
              </a:tabLst>
            </a:pPr>
            <a:r>
              <a:rPr lang="en-US" sz="1400" dirty="0" smtClean="0"/>
              <a:t>Minimum side chamber testing </a:t>
            </a:r>
            <a:r>
              <a:rPr lang="en-US" sz="1400" dirty="0" smtClean="0"/>
              <a:t>before insertion (DC values of CPS, power spectrums of GS13s…) . Could be done without electronic rack if not available. Testing completed after the chamber is closed.</a:t>
            </a:r>
            <a:endParaRPr lang="en-US" sz="1400" dirty="0" smtClean="0"/>
          </a:p>
          <a:p>
            <a:pPr marL="1030287" indent="-342900">
              <a:spcBef>
                <a:spcPts val="1200"/>
              </a:spcBef>
              <a:buAutoNum type="arabicPeriod" startAt="2"/>
              <a:tabLst>
                <a:tab pos="2055813" algn="l"/>
              </a:tabLst>
            </a:pPr>
            <a:r>
              <a:rPr lang="en-US" sz="1400" dirty="0" smtClean="0"/>
              <a:t>Assembly completed in LVEA or End Station (Install GS13, CPS Shield…)</a:t>
            </a:r>
          </a:p>
          <a:p>
            <a:pPr marL="1030287" indent="-342900">
              <a:spcBef>
                <a:spcPts val="1200"/>
              </a:spcBef>
              <a:buFont typeface="Symbol"/>
              <a:buChar char="Þ"/>
              <a:tabLst>
                <a:tab pos="2055813" algn="l"/>
              </a:tabLst>
            </a:pPr>
            <a:r>
              <a:rPr lang="en-US" sz="1400" dirty="0" smtClean="0"/>
              <a:t>Need Side Chamber Testing before Installation.</a:t>
            </a:r>
          </a:p>
          <a:p>
            <a:pPr marL="1030287" indent="-342900">
              <a:spcBef>
                <a:spcPts val="2400"/>
              </a:spcBef>
              <a:tabLst>
                <a:tab pos="2055813" algn="l"/>
              </a:tabLst>
            </a:pPr>
            <a:r>
              <a:rPr lang="en-US" sz="1400" b="1" dirty="0" smtClean="0"/>
              <a:t>After installation in the chamber:</a:t>
            </a:r>
          </a:p>
          <a:p>
            <a:pPr marL="1030287" indent="-342900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- Platform is being populated with optics</a:t>
            </a:r>
          </a:p>
          <a:p>
            <a:pPr marL="1030287" indent="-342900">
              <a:spcBef>
                <a:spcPts val="1200"/>
              </a:spcBef>
              <a:tabLst>
                <a:tab pos="2055813" algn="l"/>
              </a:tabLst>
            </a:pPr>
            <a:r>
              <a:rPr lang="en-US" sz="1400" dirty="0" smtClean="0"/>
              <a:t>- Testing sequence to be detailed chamber per chamber.</a:t>
            </a:r>
          </a:p>
          <a:p>
            <a:pPr marL="687388">
              <a:spcBef>
                <a:spcPts val="1200"/>
              </a:spcBef>
              <a:buFontTx/>
              <a:buChar char="-"/>
            </a:pPr>
            <a:r>
              <a:rPr lang="en-US" sz="1400" dirty="0" smtClean="0"/>
              <a:t> Report, Validation</a:t>
            </a:r>
          </a:p>
          <a:p>
            <a:pPr marL="687388">
              <a:spcBef>
                <a:spcPts val="1200"/>
              </a:spcBef>
              <a:buFontTx/>
              <a:buChar char="-"/>
              <a:tabLst>
                <a:tab pos="742950" algn="l"/>
              </a:tabLst>
            </a:pPr>
            <a:r>
              <a:rPr lang="en-US" sz="1400" dirty="0" smtClean="0"/>
              <a:t> Close the chamber: End of Phase II</a:t>
            </a:r>
          </a:p>
          <a:p>
            <a:pPr marL="460375" indent="227013">
              <a:spcBef>
                <a:spcPts val="2400"/>
              </a:spcBef>
              <a:tabLst>
                <a:tab pos="3540125" algn="l"/>
              </a:tabLst>
            </a:pPr>
            <a:r>
              <a:rPr lang="en-US" b="1" dirty="0" smtClean="0"/>
              <a:t>	Phase III: Control Commissioning</a:t>
            </a:r>
          </a:p>
          <a:p>
            <a:pPr marL="460375" indent="227013">
              <a:spcBef>
                <a:spcPts val="2400"/>
              </a:spcBef>
              <a:buBlip>
                <a:blip r:embed="rId2"/>
              </a:buBlip>
              <a:tabLst>
                <a:tab pos="742950" algn="l"/>
              </a:tabLst>
            </a:pPr>
            <a:endParaRPr lang="en-US" b="1" dirty="0"/>
          </a:p>
          <a:p>
            <a:pPr marL="460375" indent="227013">
              <a:spcBef>
                <a:spcPts val="2400"/>
              </a:spcBef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/>
          </a:p>
        </p:txBody>
      </p:sp>
      <p:sp>
        <p:nvSpPr>
          <p:cNvPr id="5" name="Bent-Up Arrow 4"/>
          <p:cNvSpPr/>
          <p:nvPr/>
        </p:nvSpPr>
        <p:spPr>
          <a:xfrm rot="5400000">
            <a:off x="2971800" y="6172200"/>
            <a:ext cx="381000" cy="533400"/>
          </a:xfrm>
          <a:prstGeom prst="bentUpArrow">
            <a:avLst>
              <a:gd name="adj1" fmla="val 8750"/>
              <a:gd name="adj2" fmla="val 10081"/>
              <a:gd name="adj3" fmla="val 15809"/>
            </a:avLst>
          </a:prstGeom>
          <a:ln>
            <a:solidFill>
              <a:srgbClr val="005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1089924F-772D-4545-8EEE-7AF7C56083C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tabLst>
                <a:tab pos="742950" algn="l"/>
              </a:tabLst>
            </a:pPr>
            <a:endParaRPr lang="en-US" sz="600" b="1" dirty="0"/>
          </a:p>
          <a:p>
            <a:pPr algn="ctr">
              <a:tabLst>
                <a:tab pos="742950" algn="l"/>
              </a:tabLst>
            </a:pPr>
            <a:r>
              <a:rPr lang="en-US" sz="1600" b="1" dirty="0" smtClean="0">
                <a:solidFill>
                  <a:srgbClr val="005BF0"/>
                </a:solidFill>
              </a:rPr>
              <a:t>Phase II: Integration</a:t>
            </a:r>
          </a:p>
          <a:p>
            <a:pPr algn="ctr">
              <a:spcBef>
                <a:spcPts val="600"/>
              </a:spcBef>
              <a:tabLst>
                <a:tab pos="742950" algn="l"/>
              </a:tabLst>
            </a:pPr>
            <a:r>
              <a:rPr lang="en-US" sz="1600" b="1" dirty="0" smtClean="0"/>
              <a:t>Everything between end of the module assembly and closing the chamber</a:t>
            </a:r>
          </a:p>
          <a:p>
            <a:pPr algn="ctr">
              <a:spcBef>
                <a:spcPts val="600"/>
              </a:spcBef>
              <a:tabLst>
                <a:tab pos="742950" algn="l"/>
              </a:tabLst>
            </a:pPr>
            <a:r>
              <a:rPr lang="en-US" sz="1600" b="1" dirty="0" smtClean="0"/>
              <a:t>In other words, all tests related to merging with other modules</a:t>
            </a:r>
            <a:endParaRPr lang="en-US" sz="1600" dirty="0" smtClean="0"/>
          </a:p>
          <a:p>
            <a:pPr marL="460375" indent="227013">
              <a:spcBef>
                <a:spcPts val="1800"/>
              </a:spcBef>
              <a:buClr>
                <a:srgbClr val="005BF0"/>
              </a:buClr>
              <a:buFont typeface="Wingdings" pitchFamily="2" charset="2"/>
              <a:buChar char="§"/>
              <a:tabLst>
                <a:tab pos="742950" algn="l"/>
              </a:tabLst>
            </a:pPr>
            <a:r>
              <a:rPr lang="en-US" b="1" dirty="0" smtClean="0"/>
              <a:t>BSC-ISI </a:t>
            </a:r>
          </a:p>
          <a:p>
            <a:pPr marL="460375" indent="227013">
              <a:spcBef>
                <a:spcPts val="2400"/>
              </a:spcBef>
              <a:buFontTx/>
              <a:buChar char="-"/>
              <a:tabLst>
                <a:tab pos="742950" algn="l"/>
              </a:tabLst>
            </a:pPr>
            <a:r>
              <a:rPr lang="en-US" sz="1400" b="1" dirty="0" smtClean="0"/>
              <a:t>Phase II starts when the BSC-ISI unit is mounted on stand in the observatory (LVEA or End Station)</a:t>
            </a:r>
          </a:p>
          <a:p>
            <a:pPr marL="460375" indent="227013">
              <a:spcBef>
                <a:spcPts val="2400"/>
              </a:spcBef>
              <a:buFontTx/>
              <a:buChar char="-"/>
              <a:tabLst>
                <a:tab pos="742950" algn="l"/>
              </a:tabLst>
            </a:pPr>
            <a:r>
              <a:rPr lang="en-US" sz="1400" b="1" dirty="0" smtClean="0"/>
              <a:t>Check functionalities (Static Tests, Transfer functions).  Compare with measurements after assembly (Phase I)</a:t>
            </a:r>
          </a:p>
          <a:p>
            <a:pPr marL="460375" indent="227013">
              <a:spcBef>
                <a:spcPts val="2400"/>
              </a:spcBef>
              <a:buFontTx/>
              <a:buChar char="-"/>
              <a:tabLst>
                <a:tab pos="742950" algn="l"/>
              </a:tabLst>
            </a:pPr>
            <a:r>
              <a:rPr lang="en-US" sz="1400" b="1" dirty="0" smtClean="0"/>
              <a:t>Test control functionalities (Damping, Level 1 control…)</a:t>
            </a:r>
          </a:p>
          <a:p>
            <a:pPr marL="460375" indent="227013">
              <a:spcBef>
                <a:spcPts val="2400"/>
              </a:spcBef>
              <a:buFontTx/>
              <a:buChar char="-"/>
              <a:tabLst>
                <a:tab pos="742950" algn="l"/>
              </a:tabLst>
            </a:pPr>
            <a:r>
              <a:rPr lang="en-US" sz="1400" b="1" dirty="0" smtClean="0"/>
              <a:t>Integration with optical components. Testing is chamber specific, function of the optics installation sequence.</a:t>
            </a:r>
          </a:p>
          <a:p>
            <a:pPr marL="460375" indent="227013">
              <a:spcBef>
                <a:spcPts val="2400"/>
              </a:spcBef>
              <a:buFontTx/>
              <a:buChar char="-"/>
              <a:tabLst>
                <a:tab pos="742950" algn="l"/>
              </a:tabLst>
            </a:pPr>
            <a:r>
              <a:rPr lang="en-US" sz="1400" b="1" dirty="0" smtClean="0"/>
              <a:t>Installation in the chambers</a:t>
            </a:r>
          </a:p>
          <a:p>
            <a:pPr marL="460375" indent="227013">
              <a:spcBef>
                <a:spcPts val="2400"/>
              </a:spcBef>
              <a:buFontTx/>
              <a:buChar char="-"/>
              <a:tabLst>
                <a:tab pos="742950" algn="l"/>
              </a:tabLst>
            </a:pPr>
            <a:r>
              <a:rPr lang="en-US" sz="1400" b="1" dirty="0" smtClean="0"/>
              <a:t>Test  basic control functionalities in the chamber (Damping, Level 1 control…)</a:t>
            </a:r>
          </a:p>
          <a:p>
            <a:pPr marL="460375" indent="227013">
              <a:spcBef>
                <a:spcPts val="2400"/>
              </a:spcBef>
              <a:buFontTx/>
              <a:buChar char="-"/>
              <a:tabLst>
                <a:tab pos="742950" algn="l"/>
              </a:tabLst>
            </a:pPr>
            <a:r>
              <a:rPr lang="en-US" sz="1400" b="1" dirty="0" smtClean="0"/>
              <a:t>Report, Validation</a:t>
            </a:r>
          </a:p>
          <a:p>
            <a:pPr marL="460375" indent="227013">
              <a:spcBef>
                <a:spcPts val="2400"/>
              </a:spcBef>
              <a:buFontTx/>
              <a:buChar char="-"/>
              <a:tabLst>
                <a:tab pos="742950" algn="l"/>
              </a:tabLst>
            </a:pPr>
            <a:r>
              <a:rPr lang="en-US" sz="1400" b="1" dirty="0" smtClean="0"/>
              <a:t>Close the chamber: End of Phase II</a:t>
            </a:r>
          </a:p>
          <a:p>
            <a:pPr marL="460375" indent="227013">
              <a:spcBef>
                <a:spcPts val="2400"/>
              </a:spcBef>
              <a:buFontTx/>
              <a:buChar char="-"/>
              <a:tabLst>
                <a:tab pos="742950" algn="l"/>
              </a:tabLst>
            </a:pPr>
            <a:endParaRPr lang="en-US" b="1" dirty="0" smtClean="0"/>
          </a:p>
          <a:p>
            <a:pPr marL="460375" indent="227013">
              <a:tabLst>
                <a:tab pos="3313113" algn="l"/>
              </a:tabLst>
            </a:pPr>
            <a:r>
              <a:rPr lang="en-US" b="1" dirty="0" smtClean="0"/>
              <a:t>	Phase III: Control Commissioning</a:t>
            </a:r>
            <a:endParaRPr lang="en-US" b="1" dirty="0"/>
          </a:p>
          <a:p>
            <a:pPr marL="460375" indent="227013">
              <a:spcBef>
                <a:spcPts val="2400"/>
              </a:spcBef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1143794" y="2742406"/>
            <a:ext cx="304800" cy="1588"/>
          </a:xfrm>
          <a:prstGeom prst="straightConnector1">
            <a:avLst/>
          </a:prstGeom>
          <a:ln w="28575">
            <a:solidFill>
              <a:srgbClr val="005B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296194" y="2742406"/>
            <a:ext cx="304800" cy="1588"/>
          </a:xfrm>
          <a:prstGeom prst="straightConnector1">
            <a:avLst/>
          </a:prstGeom>
          <a:ln w="28575">
            <a:solidFill>
              <a:srgbClr val="005B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ent-Up Arrow 8"/>
          <p:cNvSpPr/>
          <p:nvPr/>
        </p:nvSpPr>
        <p:spPr>
          <a:xfrm rot="5400000">
            <a:off x="2628900" y="5829300"/>
            <a:ext cx="609600" cy="533400"/>
          </a:xfrm>
          <a:prstGeom prst="bentUpArrow">
            <a:avLst>
              <a:gd name="adj1" fmla="val 8750"/>
              <a:gd name="adj2" fmla="val 10081"/>
              <a:gd name="adj3" fmla="val 15809"/>
            </a:avLst>
          </a:prstGeom>
          <a:ln>
            <a:solidFill>
              <a:srgbClr val="005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00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42950" algn="l"/>
              </a:tabLst>
            </a:pPr>
            <a:r>
              <a:rPr lang="en-US" b="1" dirty="0" smtClean="0"/>
              <a:t> </a:t>
            </a:r>
          </a:p>
          <a:p>
            <a:pPr algn="ctr">
              <a:tabLst>
                <a:tab pos="742950" algn="l"/>
              </a:tabLst>
            </a:pPr>
            <a:r>
              <a:rPr lang="en-US" b="1" dirty="0" smtClean="0">
                <a:solidFill>
                  <a:srgbClr val="005BF0"/>
                </a:solidFill>
              </a:rPr>
              <a:t>Phase III: Control Commissioning</a:t>
            </a:r>
          </a:p>
          <a:p>
            <a:pPr algn="ctr">
              <a:spcBef>
                <a:spcPts val="1800"/>
              </a:spcBef>
              <a:tabLst>
                <a:tab pos="742950" algn="l"/>
              </a:tabLst>
            </a:pPr>
            <a:r>
              <a:rPr lang="en-US" b="1" dirty="0" smtClean="0"/>
              <a:t>Everything after closing the chamber and before hand-off to operations</a:t>
            </a:r>
          </a:p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buFont typeface="Wingdings" pitchFamily="2" charset="2"/>
              <a:buChar char="§"/>
              <a:tabLst>
                <a:tab pos="2055813" algn="l"/>
              </a:tabLst>
            </a:pPr>
            <a:r>
              <a:rPr lang="en-US" b="1" dirty="0" smtClean="0"/>
              <a:t> HEPI:  	</a:t>
            </a:r>
            <a:r>
              <a:rPr lang="en-US" sz="1400" b="1" dirty="0" smtClean="0"/>
              <a:t>Control strategy developed for </a:t>
            </a:r>
            <a:r>
              <a:rPr lang="en-US" sz="1400" b="1" dirty="0" err="1" smtClean="0"/>
              <a:t>iLIGO</a:t>
            </a:r>
            <a:endParaRPr lang="en-US" sz="1400" b="1" dirty="0" smtClean="0"/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r>
              <a:rPr lang="en-US" sz="1400" b="1" dirty="0" smtClean="0"/>
              <a:t>	Detailed step by step procedure based on the BSC-ISI model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r>
              <a:rPr lang="en-US" sz="1400" b="1" dirty="0" smtClean="0"/>
              <a:t>	Being tested at LASTI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r>
              <a:rPr lang="en-US" sz="1400" b="1" dirty="0" smtClean="0"/>
              <a:t>	Procedure being written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742950" algn="l"/>
              </a:tabLst>
            </a:pPr>
            <a:endParaRPr lang="en-US" b="1" dirty="0"/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buFont typeface="Wingdings" pitchFamily="2" charset="2"/>
              <a:buChar char="§"/>
              <a:tabLst>
                <a:tab pos="2055813" algn="l"/>
              </a:tabLst>
            </a:pPr>
            <a:r>
              <a:rPr lang="en-US" b="1" dirty="0" smtClean="0"/>
              <a:t>  HAM-ISI:	</a:t>
            </a:r>
            <a:r>
              <a:rPr lang="en-US" sz="1400" b="1" dirty="0" smtClean="0"/>
              <a:t>Control strategy developed for </a:t>
            </a:r>
            <a:r>
              <a:rPr lang="en-US" sz="1400" b="1" dirty="0" err="1" smtClean="0"/>
              <a:t>eLIGO</a:t>
            </a:r>
            <a:endParaRPr lang="en-US" sz="1400" b="1" dirty="0" smtClean="0"/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r>
              <a:rPr lang="en-US" sz="1400" b="1" dirty="0" smtClean="0"/>
              <a:t>	Step by Step procedure based on the BSC-ISI model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r>
              <a:rPr lang="en-US" sz="1400" b="1" dirty="0" smtClean="0"/>
              <a:t>	Being tested at LASTI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r>
              <a:rPr lang="en-US" sz="1400" b="1" dirty="0" smtClean="0"/>
              <a:t>	Procedure being written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742950" algn="l"/>
              </a:tabLst>
            </a:pPr>
            <a:endParaRPr lang="en-US" b="1" dirty="0"/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buFont typeface="Wingdings" pitchFamily="2" charset="2"/>
              <a:buChar char="§"/>
              <a:tabLst>
                <a:tab pos="2055813" algn="l"/>
              </a:tabLst>
            </a:pPr>
            <a:r>
              <a:rPr lang="en-US" b="1" dirty="0" smtClean="0"/>
              <a:t>  BSC-ISI: 	</a:t>
            </a:r>
            <a:r>
              <a:rPr lang="en-US" sz="1400" b="1" dirty="0" smtClean="0"/>
              <a:t>Control strategy developed on ETF and BSC-ISI prototype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r>
              <a:rPr lang="en-US" sz="1400" b="1" dirty="0" smtClean="0"/>
              <a:t>	Step by Step procedure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r>
              <a:rPr lang="en-US" sz="1400" b="1" dirty="0" smtClean="0"/>
              <a:t>	Tested at LASTI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r>
              <a:rPr lang="en-US" b="1" dirty="0" smtClean="0"/>
              <a:t>	</a:t>
            </a:r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1089924F-772D-4545-8EEE-7AF7C56083C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r>
              <a:rPr lang="en-US" b="1" dirty="0" smtClean="0"/>
              <a:t>Performance Levels</a:t>
            </a:r>
          </a:p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buFont typeface="Wingdings" pitchFamily="2" charset="2"/>
              <a:buChar char="§"/>
              <a:tabLst>
                <a:tab pos="742950" algn="l"/>
              </a:tabLst>
            </a:pPr>
            <a:r>
              <a:rPr lang="en-US" b="1" dirty="0" smtClean="0"/>
              <a:t>HEPI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1374775" algn="l"/>
              </a:tabLst>
            </a:pPr>
            <a:r>
              <a:rPr lang="en-US" sz="1400" b="1" dirty="0" smtClean="0"/>
              <a:t>Basic control functionality tests during HEPI checkout (Phase II)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1374775" algn="l"/>
              </a:tabLst>
            </a:pPr>
            <a:r>
              <a:rPr lang="en-US" sz="1400" b="1" dirty="0" smtClean="0"/>
              <a:t>Regular performance control loops, Sensor Correction  (Phase III)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742950" algn="l"/>
              </a:tabLst>
            </a:pPr>
            <a:endParaRPr lang="en-US" b="1" dirty="0" smtClean="0"/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buFont typeface="Wingdings" pitchFamily="2" charset="2"/>
              <a:buChar char="§"/>
              <a:tabLst>
                <a:tab pos="742950" algn="l"/>
              </a:tabLst>
            </a:pPr>
            <a:r>
              <a:rPr lang="en-US" b="1" dirty="0" smtClean="0"/>
              <a:t>HAM-ISI and BSC-ISI</a:t>
            </a:r>
          </a:p>
          <a:p>
            <a:pPr marL="460375" indent="227013">
              <a:spcBef>
                <a:spcPts val="1800"/>
              </a:spcBef>
              <a:buClr>
                <a:srgbClr val="005BF0"/>
              </a:buClr>
              <a:buSzPct val="100000"/>
              <a:tabLst>
                <a:tab pos="2055813" algn="l"/>
                <a:tab pos="4117975" algn="l"/>
              </a:tabLst>
            </a:pPr>
            <a:r>
              <a:rPr lang="en-US" sz="1400" b="1" dirty="0" smtClean="0">
                <a:solidFill>
                  <a:srgbClr val="005BF0"/>
                </a:solidFill>
              </a:rPr>
              <a:t>Low Frequency control: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  <a:tab pos="4117975" algn="l"/>
                <a:tab pos="6861175" algn="l"/>
              </a:tabLst>
            </a:pPr>
            <a:r>
              <a:rPr lang="en-US" sz="1400" b="1" dirty="0" smtClean="0"/>
              <a:t>High Blend:   	Low performance 	~ 1 Hz  Blend frequency 	Phase II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  <a:tab pos="4117975" algn="l"/>
                <a:tab pos="6861175" algn="l"/>
              </a:tabLst>
            </a:pPr>
            <a:r>
              <a:rPr lang="en-US" sz="1400" b="1" dirty="0" smtClean="0"/>
              <a:t>Medium Blend:  	Medium Performance  	~ .3 Hz  	Phase III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  <a:tab pos="4117975" algn="l"/>
                <a:tab pos="6861175" algn="l"/>
              </a:tabLst>
            </a:pPr>
            <a:r>
              <a:rPr lang="en-US" sz="1400" b="1" dirty="0" smtClean="0"/>
              <a:t>Low Blend: 	High Performance	~.1 Hz    	Phase III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endParaRPr lang="en-US" sz="1400" b="1" dirty="0" smtClean="0">
              <a:solidFill>
                <a:srgbClr val="005BF0"/>
              </a:solidFill>
            </a:endParaRP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r>
              <a:rPr lang="en-US" sz="1400" b="1" dirty="0" smtClean="0">
                <a:solidFill>
                  <a:srgbClr val="005BF0"/>
                </a:solidFill>
              </a:rPr>
              <a:t>High Frequency Control: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  <a:tab pos="4117975" algn="l"/>
                <a:tab pos="6861175" algn="l"/>
              </a:tabLst>
            </a:pPr>
            <a:r>
              <a:rPr lang="en-US" sz="1400" b="1" dirty="0" smtClean="0"/>
              <a:t>Control Level 1 :   	Low performance 	~ 10 Hz  Unity gain frequency 	Phase II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  <a:tab pos="4117975" algn="l"/>
                <a:tab pos="6861175" algn="l"/>
              </a:tabLst>
            </a:pPr>
            <a:r>
              <a:rPr lang="en-US" sz="1400" b="1" dirty="0" smtClean="0"/>
              <a:t>Control Level 2 :  	Medium Performance  	~ 20 Hz  Unity gain frequency 	Phase III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  <a:tab pos="4117975" algn="l"/>
                <a:tab pos="6861175" algn="l"/>
              </a:tabLst>
            </a:pPr>
            <a:r>
              <a:rPr lang="en-US" sz="1400" b="1" dirty="0" smtClean="0"/>
              <a:t>Control Level 3 : 	High Performance	~ 30 Hz  Unity gain frequency 	Phase III</a:t>
            </a:r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2055813" algn="l"/>
              </a:tabLst>
            </a:pPr>
            <a:endParaRPr lang="en-US" sz="1400" b="1" dirty="0" smtClean="0"/>
          </a:p>
          <a:p>
            <a:pPr marL="460375" indent="227013">
              <a:spcBef>
                <a:spcPts val="600"/>
              </a:spcBef>
              <a:buClr>
                <a:srgbClr val="005BF0"/>
              </a:buClr>
              <a:buSzPct val="100000"/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 smtClean="0"/>
          </a:p>
          <a:p>
            <a:pPr algn="ctr">
              <a:tabLst>
                <a:tab pos="742950" algn="l"/>
              </a:tabLst>
            </a:pPr>
            <a:endParaRPr lang="en-US" b="1" dirty="0"/>
          </a:p>
          <a:p>
            <a:pPr algn="ctr">
              <a:tabLst>
                <a:tab pos="742950" algn="l"/>
              </a:tabLst>
            </a:pPr>
            <a:endParaRPr lang="en-US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fld id="{1089924F-772D-4545-8EEE-7AF7C56083C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722</Words>
  <Application>Microsoft Office PowerPoint</Application>
  <PresentationFormat>On-screen Show (4:3)</PresentationFormat>
  <Paragraphs>240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fabrice</dc:creator>
  <cp:lastModifiedBy>fabrice</cp:lastModifiedBy>
  <cp:revision>124</cp:revision>
  <dcterms:created xsi:type="dcterms:W3CDTF">2011-09-14T14:41:37Z</dcterms:created>
  <dcterms:modified xsi:type="dcterms:W3CDTF">2011-09-19T14:52:49Z</dcterms:modified>
</cp:coreProperties>
</file>