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F39965-6ED0-F94E-A202-A3A30FC31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6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F1D4A-9515-3A4B-9872-520E40CB82A8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Entire data analysis infrastructure,</a:t>
            </a:r>
            <a:r>
              <a:rPr lang="en-US" baseline="0" dirty="0" smtClean="0"/>
              <a:t> from calibration, event generation and cataloging, is now running online for near-real time data analysis.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Until the EM follow-up infrastructure is more mature, humans do final vetting and decision making.  (This poster focuses on the wide-field optical follow-up effort, but this work is nearly identical for </a:t>
            </a:r>
            <a:r>
              <a:rPr lang="en-US" baseline="0" smtClean="0"/>
              <a:t>human vetting.)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trained expert is available 24/7 to assist scientists on site with this vetting.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human vetting focuses on verifying that there are no instrumental issues that would prevent a </a:t>
            </a:r>
            <a:r>
              <a:rPr lang="en-US" baseline="0" dirty="0" err="1" smtClean="0"/>
              <a:t>ToO</a:t>
            </a:r>
            <a:r>
              <a:rPr lang="en-US" baseline="0" dirty="0" smtClean="0"/>
              <a:t> observation from being requested.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This poster discusses the EM follow-up infrastructure focusing on the human vetting process.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DAD04-81DA-7242-B74F-8FC5542AF0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9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BC296-6173-AC40-92CD-1C320DBDA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7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F6B95-3972-0546-A68F-4BD7195A2D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4A1BC-C981-6845-A024-CD4F60DE1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DC74-80F3-3045-95B6-7A1A182C93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09B34-B672-624E-A98D-5096BC786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E952E-119D-6B44-BDAA-3176B832F2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F569F-6018-B347-8A73-7161E23E2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7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E0656-5081-0C4D-8534-1B3F35EB9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6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01586-1DFC-C849-A4FB-E5A831C69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B000C-9F19-0144-BEC2-937A2E1B4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9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r>
              <a:rPr lang="en-US"/>
              <a:t>Penn State/LIGO Scientific Collaboration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51D5BEB-DE7F-4743-B1A1-52F13009F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2000" y="5910270"/>
            <a:ext cx="664925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Helvetica" charset="0"/>
              </a:rPr>
              <a:t>LIGO-</a:t>
            </a:r>
            <a:r>
              <a:rPr lang="en-US" sz="900" dirty="0" smtClean="0">
                <a:solidFill>
                  <a:schemeClr val="tx2"/>
                </a:solidFill>
                <a:latin typeface="Helvetica" charset="0"/>
              </a:rPr>
              <a:t>G1100001-v3</a:t>
            </a:r>
            <a:r>
              <a:rPr lang="en-US" sz="1400" dirty="0" smtClean="0">
                <a:solidFill>
                  <a:schemeClr val="tx2"/>
                </a:solidFill>
                <a:latin typeface="Helvetica" charset="0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Helvetica" charset="0"/>
              </a:rPr>
              <a:t>			 				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0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l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11430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Garamond" charset="0"/>
                <a:ea typeface="ＭＳ Ｐゴシック" charset="-128"/>
              </a:rPr>
              <a:t>Low-latency Selection of Gravitational-wave Event Candidates </a:t>
            </a:r>
            <a:r>
              <a:rPr lang="en-US" sz="2800" b="1" dirty="0" smtClean="0">
                <a:solidFill>
                  <a:schemeClr val="tx2"/>
                </a:solidFill>
                <a:latin typeface="Garamond" charset="0"/>
                <a:ea typeface="ＭＳ Ｐゴシック" charset="-128"/>
              </a:rPr>
              <a:t>for </a:t>
            </a:r>
            <a:r>
              <a:rPr lang="en-US" sz="2800" b="1" dirty="0">
                <a:solidFill>
                  <a:schemeClr val="tx2"/>
                </a:solidFill>
                <a:latin typeface="Garamond" charset="0"/>
                <a:ea typeface="ＭＳ Ｐゴシック" charset="-128"/>
              </a:rPr>
              <a:t>Wide-field Optical Follow-up </a:t>
            </a:r>
            <a:r>
              <a:rPr lang="en-US" sz="2800" b="1" dirty="0" smtClean="0">
                <a:solidFill>
                  <a:schemeClr val="tx2"/>
                </a:solidFill>
                <a:latin typeface="Garamond" charset="0"/>
                <a:ea typeface="ＭＳ Ｐゴシック" charset="-128"/>
              </a:rPr>
              <a:t>Observation</a:t>
            </a:r>
            <a:endParaRPr 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5867400" cy="41148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latin typeface="Garamond"/>
                <a:cs typeface="Garamond"/>
              </a:rPr>
              <a:t>LIGO &amp; Virgo have been recently operated as a multi-messenger event generator.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Garamond"/>
                <a:cs typeface="Garamond"/>
              </a:rPr>
              <a:t>Humans do final event event vetting and decision making regarding EM observing requests.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Garamond"/>
                <a:cs typeface="Garamond"/>
              </a:rPr>
              <a:t>This poster presents the EM follow-up infrastructure from event generation and focusing on the human vetting process.</a:t>
            </a:r>
          </a:p>
          <a:p>
            <a:endParaRPr lang="en-US" dirty="0"/>
          </a:p>
        </p:txBody>
      </p:sp>
      <p:pic>
        <p:nvPicPr>
          <p:cNvPr id="6" name="Picture 5" descr="Screen shot 2011-01-27 at 12.24.3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86000"/>
            <a:ext cx="3040147" cy="40615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52600" y="1600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Amber Stuver for the LSC and the Virgo Collaboration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Office Theme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203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Helvetica</vt:lpstr>
      <vt:lpstr>Monotype Sorts</vt:lpstr>
      <vt:lpstr>Office Theme</vt:lpstr>
      <vt:lpstr>Microsoft Photo Editor 3.0 Photo</vt:lpstr>
      <vt:lpstr>Low-latency Selection of Gravitational-wave Event Candidates for Wide-field Optical Follow-up Observation</vt:lpstr>
    </vt:vector>
  </TitlesOfParts>
  <Company>Center for Gravitational Physics and Geometry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Samuel Finn</dc:creator>
  <cp:lastModifiedBy>Amber Stuver</cp:lastModifiedBy>
  <cp:revision>9</cp:revision>
  <cp:lastPrinted>2011-01-27T16:31:28Z</cp:lastPrinted>
  <dcterms:created xsi:type="dcterms:W3CDTF">2001-08-01T00:07:07Z</dcterms:created>
  <dcterms:modified xsi:type="dcterms:W3CDTF">2011-01-27T16:34:16Z</dcterms:modified>
</cp:coreProperties>
</file>