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68" r:id="rId6"/>
    <p:sldId id="259" r:id="rId7"/>
    <p:sldId id="269" r:id="rId8"/>
    <p:sldId id="260" r:id="rId9"/>
    <p:sldId id="270" r:id="rId10"/>
    <p:sldId id="262" r:id="rId11"/>
    <p:sldId id="272" r:id="rId12"/>
    <p:sldId id="273" r:id="rId13"/>
    <p:sldId id="271" r:id="rId14"/>
    <p:sldId id="274" r:id="rId15"/>
    <p:sldId id="264" r:id="rId16"/>
    <p:sldId id="265" r:id="rId17"/>
    <p:sldId id="275" r:id="rId18"/>
    <p:sldId id="266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DEDF7-2843-4DF1-8056-521C9DE6847E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8E1D2-E289-4567-91DC-310323B404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89A-0682-4BAA-8676-092EDC8CD8E1}" type="datetime1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LIGO-G080428-00-L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C5DA-36C9-47ED-A8C8-02A800EC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98-5848-4844-8978-8F892425948F}" type="datetime1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C5DA-36C9-47ED-A8C8-02A800EC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5597-B1CF-4E47-AF8C-833AC41AE35F}" type="datetime1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C5DA-36C9-47ED-A8C8-02A800EC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EB1-D884-44C5-99A7-16A578B0A349}" type="datetime1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LIGO-G080428-00-L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C5DA-36C9-47ED-A8C8-02A800EC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A228-49E1-456C-9223-E6707CE65106}" type="datetime1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LIGO-G080428-00-L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C5DA-36C9-47ED-A8C8-02A800EC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CD89-DFF6-4A52-A451-66683E77C044}" type="datetime1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C5DA-36C9-47ED-A8C8-02A800EC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42B0-7DD2-4E13-98E2-A67D2BA47D2C}" type="datetime1">
              <a:rPr lang="en-US" smtClean="0"/>
              <a:t>8/26/2008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C5DA-36C9-47ED-A8C8-02A800EC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1E8B-B1D5-44B5-B533-E7197DE7624C}" type="datetime1">
              <a:rPr lang="en-US" smtClean="0"/>
              <a:t>8/26/2008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C5DA-36C9-47ED-A8C8-02A800EC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E0A1-94F5-45EB-B10E-CEE7C89115C3}" type="datetime1">
              <a:rPr lang="en-US" smtClean="0"/>
              <a:t>8/26/2008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C5DA-36C9-47ED-A8C8-02A800EC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B5D-A16D-4D7B-9325-1989856E739C}" type="datetime1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C5DA-36C9-47ED-A8C8-02A800EC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CA24-0208-49F5-8989-1D291F03BEC3}" type="datetime1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C5DA-36C9-47ED-A8C8-02A800EC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36AA1-135E-4C02-B702-1A31B638156A}" type="datetime1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LIGO-G080428-00-L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FC5DA-36C9-47ED-A8C8-02A800EC0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Absorption</a:t>
            </a:r>
            <a:br>
              <a:rPr lang="en-US" dirty="0" smtClean="0"/>
            </a:br>
            <a:r>
              <a:rPr lang="en-US" dirty="0" smtClean="0"/>
              <a:t>Presentation for TCS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Rupal</a:t>
            </a:r>
            <a:r>
              <a:rPr lang="en-US" dirty="0" smtClean="0">
                <a:solidFill>
                  <a:schemeClr val="tx1"/>
                </a:solidFill>
              </a:rPr>
              <a:t> S. </a:t>
            </a:r>
            <a:r>
              <a:rPr lang="en-US" dirty="0" err="1" smtClean="0">
                <a:solidFill>
                  <a:schemeClr val="tx1"/>
                </a:solidFill>
              </a:rPr>
              <a:t>Amin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Tuesday, August 26, 2008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Rupal Amin\AppData\Local\Microsoft\Windows\Temporary Internet Files\Content.IE5\M9D1I7KA\MPj0402668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6314" y="4082603"/>
            <a:ext cx="3901440" cy="25999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9055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Lock data from 899867714 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Thermal data: Mirror modes are history dependent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678" y="3757411"/>
            <a:ext cx="4134118" cy="310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5474" y="813738"/>
            <a:ext cx="4070798" cy="305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3464417" y="1893194"/>
            <a:ext cx="1197735" cy="206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7887" y="2385669"/>
            <a:ext cx="2962142" cy="173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Resistances and Sources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30333" y="1329639"/>
            <a:ext cx="3967966" cy="25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2580" y="1764406"/>
            <a:ext cx="34901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BSC and contents slow LVEA to ITM interaction time.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Beam tubes: heat source but negligible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5333" y="4144851"/>
            <a:ext cx="3374265" cy="224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600200"/>
            <a:ext cx="2846231" cy="4525963"/>
          </a:xfrm>
        </p:spPr>
        <p:txBody>
          <a:bodyPr/>
          <a:lstStyle/>
          <a:p>
            <a:r>
              <a:rPr lang="en-US" dirty="0" smtClean="0"/>
              <a:t>Simulation of TM interaction with BSC. Small perturbations lead to simulation problems.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927" y="1880315"/>
            <a:ext cx="5792615" cy="343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using raw data</a:t>
            </a:r>
            <a:endParaRPr lang="en-US" dirty="0"/>
          </a:p>
        </p:txBody>
      </p:sp>
      <p:pic>
        <p:nvPicPr>
          <p:cNvPr id="4" name="Content Placeholder 3" descr="ITMY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12900"/>
            <a:ext cx="8229600" cy="4500563"/>
          </a:xfrm>
        </p:spPr>
      </p:pic>
      <p:sp>
        <p:nvSpPr>
          <p:cNvPr id="5" name="Right Arrow 4"/>
          <p:cNvSpPr/>
          <p:nvPr/>
        </p:nvSpPr>
        <p:spPr>
          <a:xfrm>
            <a:off x="2537138" y="2459865"/>
            <a:ext cx="1777285" cy="180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2550017" y="3567448"/>
            <a:ext cx="4211390" cy="12878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Data (noisy)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329" y="1341771"/>
            <a:ext cx="6311721" cy="473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Data</a:t>
            </a:r>
            <a:endParaRPr lang="en-US" dirty="0"/>
          </a:p>
        </p:txBody>
      </p:sp>
      <p:pic>
        <p:nvPicPr>
          <p:cNvPr id="6" name="Content Placeholder 5" descr="PeakFitITM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492" y="1447800"/>
            <a:ext cx="6878108" cy="5158581"/>
          </a:xfrm>
        </p:spPr>
      </p:pic>
      <p:sp>
        <p:nvSpPr>
          <p:cNvPr id="7" name="Left Arrow 6"/>
          <p:cNvSpPr/>
          <p:nvPr/>
        </p:nvSpPr>
        <p:spPr>
          <a:xfrm>
            <a:off x="4038600" y="30480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>
            <a:off x="3124200" y="30480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772157" y="2183248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5486400" y="3631842"/>
            <a:ext cx="154546" cy="373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71989" y="2833351"/>
            <a:ext cx="28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G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5481" y="2060620"/>
            <a:ext cx="235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= (x0 , Amplitude)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6248" y="3039412"/>
            <a:ext cx="189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 based on noise average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using fitted data</a:t>
            </a:r>
            <a:endParaRPr lang="en-US" dirty="0"/>
          </a:p>
        </p:txBody>
      </p:sp>
      <p:pic>
        <p:nvPicPr>
          <p:cNvPr id="4" name="Content Placeholder 3" descr="FitITMyJul122008v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12900"/>
            <a:ext cx="8229600" cy="45005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58359"/>
            <a:ext cx="3187521" cy="824248"/>
          </a:xfrm>
        </p:spPr>
        <p:txBody>
          <a:bodyPr/>
          <a:lstStyle/>
          <a:p>
            <a:r>
              <a:rPr lang="en-US" dirty="0" smtClean="0"/>
              <a:t>∆f/f for </a:t>
            </a:r>
            <a:r>
              <a:rPr lang="en-US" dirty="0" err="1" smtClean="0"/>
              <a:t>ITMy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1526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uncorrected slope = 1.3(3)e-6+/-						1.3e-6 Hz/s</a:t>
            </a:r>
          </a:p>
          <a:p>
            <a:r>
              <a:rPr lang="en-US" dirty="0" smtClean="0"/>
              <a:t>Uncorrected for high power = 4.(43)e-7+/-						        3. e-7 Hz/s</a:t>
            </a:r>
          </a:p>
          <a:p>
            <a:r>
              <a:rPr lang="en-US" dirty="0" smtClean="0"/>
              <a:t>Crudely Corrected slope = ?</a:t>
            </a:r>
          </a:p>
          <a:p>
            <a:r>
              <a:rPr lang="en-US" dirty="0" smtClean="0"/>
              <a:t>Refined </a:t>
            </a:r>
            <a:r>
              <a:rPr lang="en-US" dirty="0" err="1" smtClean="0"/>
              <a:t>df</a:t>
            </a:r>
            <a:r>
              <a:rPr lang="en-US" dirty="0" smtClean="0"/>
              <a:t>/f = Need to do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temperature f-drift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21" y="3039415"/>
            <a:ext cx="3071611" cy="1609859"/>
          </a:xfrm>
        </p:spPr>
        <p:txBody>
          <a:bodyPr/>
          <a:lstStyle/>
          <a:p>
            <a:r>
              <a:rPr lang="en-US" dirty="0" smtClean="0"/>
              <a:t>Crude shift due to temperature fluctuations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9254" y="1766775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Theory</a:t>
            </a:r>
          </a:p>
          <a:p>
            <a:r>
              <a:rPr lang="en-US" dirty="0" smtClean="0"/>
              <a:t>Procedure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Result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What is your purpose?</a:t>
            </a:r>
          </a:p>
          <a:p>
            <a:r>
              <a:rPr lang="en-US" dirty="0" smtClean="0"/>
              <a:t>2) What is your </a:t>
            </a:r>
            <a:r>
              <a:rPr lang="en-US" dirty="0" err="1" smtClean="0"/>
              <a:t>favourite</a:t>
            </a:r>
            <a:r>
              <a:rPr lang="en-US" dirty="0" smtClean="0"/>
              <a:t> color?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</a:p>
          <a:p>
            <a:endParaRPr lang="en-US" dirty="0" smtClean="0"/>
          </a:p>
          <a:p>
            <a:r>
              <a:rPr lang="en-US" dirty="0" smtClean="0"/>
              <a:t>1) What do we care about the absorption of the large optics?</a:t>
            </a:r>
          </a:p>
          <a:p>
            <a:r>
              <a:rPr lang="en-US" dirty="0" smtClean="0"/>
              <a:t>2) What is the absorption value?</a:t>
            </a:r>
          </a:p>
          <a:p>
            <a:endParaRPr lang="en-US" dirty="0"/>
          </a:p>
          <a:p>
            <a:r>
              <a:rPr lang="en-US" dirty="0" smtClean="0"/>
              <a:t>Answer: Silica mirrors inside IFO unfortunately absorb resonant laser power.</a:t>
            </a:r>
            <a:endParaRPr lang="en-US" dirty="0"/>
          </a:p>
        </p:txBody>
      </p:sp>
      <p:pic>
        <p:nvPicPr>
          <p:cNvPr id="5123" name="Picture 3" descr="C:\Users\Rupal Amin\AppData\Local\Microsoft\Windows\Temporary Internet Files\Content.IE5\M9D1I7KA\MCj029006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642" y="1539919"/>
            <a:ext cx="1487263" cy="115176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en-US" dirty="0" err="1" smtClean="0"/>
              <a:t>Ans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con’t</a:t>
            </a:r>
            <a:r>
              <a:rPr lang="en-US" dirty="0" smtClean="0"/>
              <a:t>): Mirrors expand due to temperature changes.   Depending on absorption coefficient, mirrors may distort beyond or below design optimum.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9099" y="3928056"/>
            <a:ext cx="785611" cy="234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1648496" y="3786389"/>
            <a:ext cx="643943" cy="2627290"/>
          </a:xfrm>
          <a:prstGeom prst="leftBracket">
            <a:avLst>
              <a:gd name="adj" fmla="val 20400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574409" y="3951667"/>
            <a:ext cx="787755" cy="2369713"/>
            <a:chOff x="6231238" y="3951667"/>
            <a:chExt cx="787755" cy="2369713"/>
          </a:xfrm>
        </p:grpSpPr>
        <p:sp>
          <p:nvSpPr>
            <p:cNvPr id="7" name="Rectangle 6"/>
            <p:cNvSpPr/>
            <p:nvPr/>
          </p:nvSpPr>
          <p:spPr>
            <a:xfrm>
              <a:off x="6231238" y="3964546"/>
              <a:ext cx="785611" cy="2343955"/>
            </a:xfrm>
            <a:prstGeom prst="rect">
              <a:avLst/>
            </a:prstGeom>
            <a:gradFill>
              <a:gsLst>
                <a:gs pos="65000">
                  <a:srgbClr val="FFF200">
                    <a:alpha val="39000"/>
                  </a:srgbClr>
                </a:gs>
                <a:gs pos="2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ket 7"/>
            <p:cNvSpPr/>
            <p:nvPr/>
          </p:nvSpPr>
          <p:spPr>
            <a:xfrm>
              <a:off x="6527450" y="3951667"/>
              <a:ext cx="491543" cy="2369713"/>
            </a:xfrm>
            <a:prstGeom prst="leftBracket">
              <a:avLst>
                <a:gd name="adj" fmla="val 1624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ight Arrow 8"/>
          <p:cNvSpPr/>
          <p:nvPr/>
        </p:nvSpPr>
        <p:spPr>
          <a:xfrm>
            <a:off x="4005342" y="4816697"/>
            <a:ext cx="1056068" cy="437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1609860" y="5035641"/>
            <a:ext cx="2021983" cy="12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1803042" y="4146998"/>
            <a:ext cx="1828800" cy="901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21252" y="5048520"/>
            <a:ext cx="3052292" cy="51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5911406" y="4391699"/>
            <a:ext cx="3000775" cy="6954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01533" y="4237149"/>
            <a:ext cx="105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Cold </a:t>
            </a:r>
            <a:r>
              <a:rPr lang="en-US" dirty="0" smtClean="0">
                <a:latin typeface="Symbol" pitchFamily="18" charset="2"/>
                <a:sym typeface="Symbol"/>
              </a:rPr>
              <a:t>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0023" y="4338034"/>
            <a:ext cx="105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Hot </a:t>
            </a:r>
            <a:r>
              <a:rPr lang="en-US" dirty="0" smtClean="0">
                <a:latin typeface="Symbol" pitchFamily="18" charset="2"/>
                <a:sym typeface="Symbol"/>
              </a:rPr>
              <a:t>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171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087154" y="4211392"/>
            <a:ext cx="3142445" cy="2356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 absorption (especially the ITMS) allows TCS team to build effective absorption models (</a:t>
            </a:r>
            <a:r>
              <a:rPr lang="en-US" dirty="0" err="1" smtClean="0"/>
              <a:t>Mathematica</a:t>
            </a:r>
            <a:r>
              <a:rPr lang="en-US" dirty="0" smtClean="0"/>
              <a:t>, </a:t>
            </a:r>
            <a:r>
              <a:rPr lang="en-US" dirty="0" err="1" smtClean="0"/>
              <a:t>Matlab</a:t>
            </a:r>
            <a:r>
              <a:rPr lang="en-US" dirty="0" smtClean="0"/>
              <a:t>, Finesse, SIS)</a:t>
            </a:r>
          </a:p>
          <a:p>
            <a:r>
              <a:rPr lang="en-US" dirty="0" smtClean="0"/>
              <a:t>Correct setup scheme for Enhanced TCS. </a:t>
            </a:r>
          </a:p>
          <a:p>
            <a:r>
              <a:rPr lang="en-US" dirty="0" smtClean="0"/>
              <a:t>So…We need the absorption values of the large </a:t>
            </a:r>
            <a:r>
              <a:rPr lang="en-US" dirty="0" err="1" smtClean="0"/>
              <a:t>Fabry</a:t>
            </a:r>
            <a:r>
              <a:rPr lang="en-US" dirty="0" smtClean="0"/>
              <a:t>-Perot optics.</a:t>
            </a:r>
          </a:p>
        </p:txBody>
      </p:sp>
      <p:sp>
        <p:nvSpPr>
          <p:cNvPr id="5" name="Can 4"/>
          <p:cNvSpPr/>
          <p:nvPr/>
        </p:nvSpPr>
        <p:spPr>
          <a:xfrm rot="4352758">
            <a:off x="3000778" y="4932609"/>
            <a:ext cx="1429555" cy="965915"/>
          </a:xfrm>
          <a:prstGeom prst="can">
            <a:avLst>
              <a:gd name="adj" fmla="val 50000"/>
            </a:avLst>
          </a:prstGeom>
          <a:gradFill flip="none" rotWithShape="1">
            <a:gsLst>
              <a:gs pos="51000">
                <a:srgbClr val="FFF200"/>
              </a:gs>
              <a:gs pos="2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4352758">
            <a:off x="641798" y="5548316"/>
            <a:ext cx="1429555" cy="965915"/>
          </a:xfrm>
          <a:prstGeom prst="can">
            <a:avLst>
              <a:gd name="adj" fmla="val 50000"/>
            </a:avLst>
          </a:prstGeom>
          <a:gradFill flip="none" rotWithShape="1">
            <a:gsLst>
              <a:gs pos="51000">
                <a:srgbClr val="FFF200"/>
              </a:gs>
              <a:gs pos="2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Crude theory</a:t>
            </a:r>
          </a:p>
          <a:p>
            <a:pPr lvl="1"/>
            <a:r>
              <a:rPr lang="en-US" dirty="0" smtClean="0"/>
              <a:t>Mirrors have body modes </a:t>
            </a:r>
          </a:p>
          <a:p>
            <a:pPr lvl="2"/>
            <a:r>
              <a:rPr lang="en-US" dirty="0" smtClean="0"/>
              <a:t>Finite temperature 	        Brownian motion</a:t>
            </a:r>
          </a:p>
          <a:p>
            <a:pPr lvl="1"/>
            <a:r>
              <a:rPr lang="en-US" dirty="0" smtClean="0"/>
              <a:t>Frequencies are thermally dependent </a:t>
            </a:r>
          </a:p>
          <a:p>
            <a:pPr lvl="2"/>
            <a:r>
              <a:rPr lang="en-US" dirty="0" smtClean="0"/>
              <a:t>Due to Young’s modulus having a Y(T).</a:t>
            </a:r>
          </a:p>
          <a:p>
            <a:pPr lvl="1"/>
            <a:r>
              <a:rPr lang="en-US" dirty="0" smtClean="0"/>
              <a:t>Track body mode frequency evolutions due to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T</a:t>
            </a:r>
          </a:p>
          <a:p>
            <a:pPr lvl="1"/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f</a:t>
            </a:r>
            <a:r>
              <a:rPr lang="en-US" dirty="0" smtClean="0"/>
              <a:t> yields </a:t>
            </a:r>
            <a:r>
              <a:rPr lang="en-US" dirty="0"/>
              <a:t>p</a:t>
            </a:r>
            <a:r>
              <a:rPr lang="en-US" dirty="0" smtClean="0"/>
              <a:t>ower absorption</a:t>
            </a:r>
          </a:p>
          <a:p>
            <a:pPr lvl="1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191000" y="2895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Crude theory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Better theory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need f and ∆f to determine </a:t>
            </a:r>
            <a:r>
              <a:rPr lang="el-GR" dirty="0" smtClean="0"/>
              <a:t>α</a:t>
            </a:r>
            <a:r>
              <a:rPr lang="en-US" baseline="30000" dirty="0" smtClean="0"/>
              <a:t>*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71800" y="2133600"/>
          <a:ext cx="5029200" cy="1676400"/>
        </p:xfrm>
        <a:graphic>
          <a:graphicData uri="http://schemas.openxmlformats.org/presentationml/2006/ole">
            <p:oleObj spid="_x0000_s1026" name="Equation" r:id="rId3" imgW="2361960" imgH="78732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0" y="4114800"/>
          <a:ext cx="4975514" cy="1295400"/>
        </p:xfrm>
        <a:graphic>
          <a:graphicData uri="http://schemas.openxmlformats.org/presentationml/2006/ole">
            <p:oleObj spid="_x0000_s1027" name="Equation" r:id="rId4" imgW="2145960" imgH="55872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Cycle IFO during fully locked state.</a:t>
            </a:r>
          </a:p>
          <a:p>
            <a:pPr lvl="1"/>
            <a:r>
              <a:rPr lang="en-US" dirty="0" smtClean="0"/>
              <a:t>Do this over several hours</a:t>
            </a:r>
            <a:endParaRPr lang="en-US" dirty="0"/>
          </a:p>
          <a:p>
            <a:r>
              <a:rPr lang="en-US" dirty="0" smtClean="0"/>
              <a:t>Save data from fast ASQ sample channels and temperature sensors.</a:t>
            </a:r>
          </a:p>
          <a:p>
            <a:r>
              <a:rPr lang="en-US" dirty="0" smtClean="0"/>
              <a:t>Download GBs of data from LDAS and analyze.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023" y="885423"/>
            <a:ext cx="2597240" cy="194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Group 27"/>
          <p:cNvGrpSpPr/>
          <p:nvPr/>
        </p:nvGrpSpPr>
        <p:grpSpPr>
          <a:xfrm>
            <a:off x="3348507" y="1159100"/>
            <a:ext cx="5795493" cy="2069343"/>
            <a:chOff x="425003" y="3902299"/>
            <a:chExt cx="5795493" cy="2069343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251138" y="4707227"/>
              <a:ext cx="1493949" cy="12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91673" y="5422006"/>
              <a:ext cx="4919730" cy="257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094704" y="4621367"/>
              <a:ext cx="1504687" cy="620334"/>
              <a:chOff x="1094704" y="4621367"/>
              <a:chExt cx="1504687" cy="620334"/>
            </a:xfrm>
          </p:grpSpPr>
          <p:cxnSp>
            <p:nvCxnSpPr>
              <p:cNvPr id="11" name="Elbow Connector 10"/>
              <p:cNvCxnSpPr/>
              <p:nvPr/>
            </p:nvCxnSpPr>
            <p:spPr>
              <a:xfrm flipV="1">
                <a:off x="1094704" y="4623515"/>
                <a:ext cx="785611" cy="618186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lbow Connector 15"/>
              <p:cNvCxnSpPr/>
              <p:nvPr/>
            </p:nvCxnSpPr>
            <p:spPr>
              <a:xfrm flipH="1" flipV="1">
                <a:off x="1813780" y="4621367"/>
                <a:ext cx="785611" cy="618186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2496354" y="4619221"/>
              <a:ext cx="1504687" cy="620334"/>
              <a:chOff x="1094704" y="4621367"/>
              <a:chExt cx="1504687" cy="620334"/>
            </a:xfrm>
          </p:grpSpPr>
          <p:cxnSp>
            <p:nvCxnSpPr>
              <p:cNvPr id="19" name="Elbow Connector 18"/>
              <p:cNvCxnSpPr/>
              <p:nvPr/>
            </p:nvCxnSpPr>
            <p:spPr>
              <a:xfrm flipV="1">
                <a:off x="1094704" y="4623515"/>
                <a:ext cx="785611" cy="618186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/>
              <p:nvPr/>
            </p:nvCxnSpPr>
            <p:spPr>
              <a:xfrm flipH="1" flipV="1">
                <a:off x="1813780" y="4621367"/>
                <a:ext cx="785611" cy="618186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925909" y="4619220"/>
              <a:ext cx="1504687" cy="620334"/>
              <a:chOff x="1094704" y="4621367"/>
              <a:chExt cx="1504687" cy="620334"/>
            </a:xfrm>
          </p:grpSpPr>
          <p:cxnSp>
            <p:nvCxnSpPr>
              <p:cNvPr id="22" name="Elbow Connector 21"/>
              <p:cNvCxnSpPr/>
              <p:nvPr/>
            </p:nvCxnSpPr>
            <p:spPr>
              <a:xfrm flipV="1">
                <a:off x="1094704" y="4623515"/>
                <a:ext cx="785611" cy="618186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/>
              <p:cNvCxnSpPr/>
              <p:nvPr/>
            </p:nvCxnSpPr>
            <p:spPr>
              <a:xfrm flipH="1" flipV="1">
                <a:off x="1813780" y="4621367"/>
                <a:ext cx="785611" cy="618186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425003" y="3902299"/>
              <a:ext cx="669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Pwr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99279" y="5602310"/>
              <a:ext cx="721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3245476" y="1777284"/>
            <a:ext cx="296215" cy="33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519" y="3503054"/>
            <a:ext cx="5281410" cy="308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Down Arrow 34"/>
          <p:cNvSpPr/>
          <p:nvPr/>
        </p:nvSpPr>
        <p:spPr>
          <a:xfrm>
            <a:off x="6903076" y="3000777"/>
            <a:ext cx="296214" cy="360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71530" y="28575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Left Arrow 40"/>
          <p:cNvSpPr/>
          <p:nvPr/>
        </p:nvSpPr>
        <p:spPr>
          <a:xfrm>
            <a:off x="4765183" y="4584879"/>
            <a:ext cx="334851" cy="3348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2524258" y="3219716"/>
            <a:ext cx="1378040" cy="798491"/>
          </a:xfrm>
          <a:prstGeom prst="arc">
            <a:avLst>
              <a:gd name="adj1" fmla="val 1604384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575775" y="4108361"/>
            <a:ext cx="81136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07594" y="3374265"/>
            <a:ext cx="8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df</a:t>
            </a:r>
            <a:r>
              <a:rPr lang="en-US" dirty="0" smtClean="0"/>
              <a:t>/f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26546" y="1545465"/>
            <a:ext cx="60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W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190186" y="2163651"/>
            <a:ext cx="68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W</a:t>
            </a:r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LIGO-G080428-00-L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331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LOS Absorption Presentation for TCS Group</vt:lpstr>
      <vt:lpstr>Outline</vt:lpstr>
      <vt:lpstr>Motivation</vt:lpstr>
      <vt:lpstr>Motivation</vt:lpstr>
      <vt:lpstr>Motivation</vt:lpstr>
      <vt:lpstr>Theory</vt:lpstr>
      <vt:lpstr>Theory</vt:lpstr>
      <vt:lpstr>Procedure</vt:lpstr>
      <vt:lpstr>Procedure</vt:lpstr>
      <vt:lpstr>Data</vt:lpstr>
      <vt:lpstr>Thermal Resistances and Sources</vt:lpstr>
      <vt:lpstr>Thermal Resistance</vt:lpstr>
      <vt:lpstr>Analysis using raw data</vt:lpstr>
      <vt:lpstr>Raw Data (noisy)</vt:lpstr>
      <vt:lpstr>Fitting Data</vt:lpstr>
      <vt:lpstr>Analysis using fitted data</vt:lpstr>
      <vt:lpstr>Analysis</vt:lpstr>
      <vt:lpstr>Results</vt:lpstr>
      <vt:lpstr>Ambient temperature f-drift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Absorption Presentation for TCS Group</dc:title>
  <dc:creator>Rupal S. Amin</dc:creator>
  <cp:lastModifiedBy>Rupal S. Amin</cp:lastModifiedBy>
  <cp:revision>82</cp:revision>
  <dcterms:created xsi:type="dcterms:W3CDTF">2008-08-24T19:52:13Z</dcterms:created>
  <dcterms:modified xsi:type="dcterms:W3CDTF">2008-08-26T21:29:16Z</dcterms:modified>
</cp:coreProperties>
</file>