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4.xml" ContentType="application/vnd.openxmlformats-officedocument.presentationml.notesSlide+xml"/>
  <Override PartName="/ppt/embeddings/Microsoft_Equation4.bin" ContentType="application/vnd.openxmlformats-officedocument.oleObject"/>
  <Override PartName="/ppt/slides/slide13.xml" ContentType="application/vnd.openxmlformats-officedocument.presentationml.slide+xml"/>
  <Override PartName="/ppt/embeddings/Microsoft_Equation5.bin" ContentType="application/vnd.openxmlformats-officedocument.oleObject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Default Extension="emf" ContentType="image/x-emf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vml" ContentType="application/vnd.openxmlformats-officedocument.vmlDrawing"/>
  <Override PartName="/ppt/commentAuthors.xml" ContentType="application/vnd.openxmlformats-officedocument.presentationml.commentAuthors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embeddings/Microsoft_Equation3.bin" ContentType="application/vnd.openxmlformats-officedocument.oleObject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ppt/slides/slide69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slides/slide63.xml" ContentType="application/vnd.openxmlformats-officedocument.presentationml.slide+xml"/>
  <Default Extension="doc" ContentType="application/msword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embeddings/Microsoft_Equation6.bin" ContentType="application/vnd.openxmlformats-officedocument.oleObject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9"/>
  </p:notesMasterIdLst>
  <p:sldIdLst>
    <p:sldId id="256" r:id="rId2"/>
    <p:sldId id="366" r:id="rId3"/>
    <p:sldId id="257" r:id="rId4"/>
    <p:sldId id="355" r:id="rId5"/>
    <p:sldId id="262" r:id="rId6"/>
    <p:sldId id="365" r:id="rId7"/>
    <p:sldId id="280" r:id="rId8"/>
    <p:sldId id="273" r:id="rId9"/>
    <p:sldId id="260" r:id="rId10"/>
    <p:sldId id="281" r:id="rId11"/>
    <p:sldId id="339" r:id="rId12"/>
    <p:sldId id="261" r:id="rId13"/>
    <p:sldId id="352" r:id="rId14"/>
    <p:sldId id="302" r:id="rId15"/>
    <p:sldId id="307" r:id="rId16"/>
    <p:sldId id="293" r:id="rId17"/>
    <p:sldId id="342" r:id="rId18"/>
    <p:sldId id="278" r:id="rId19"/>
    <p:sldId id="283" r:id="rId20"/>
    <p:sldId id="267" r:id="rId21"/>
    <p:sldId id="277" r:id="rId22"/>
    <p:sldId id="286" r:id="rId23"/>
    <p:sldId id="340" r:id="rId24"/>
    <p:sldId id="287" r:id="rId25"/>
    <p:sldId id="288" r:id="rId26"/>
    <p:sldId id="289" r:id="rId27"/>
    <p:sldId id="290" r:id="rId28"/>
    <p:sldId id="356" r:id="rId29"/>
    <p:sldId id="311" r:id="rId30"/>
    <p:sldId id="313" r:id="rId31"/>
    <p:sldId id="314" r:id="rId32"/>
    <p:sldId id="294" r:id="rId33"/>
    <p:sldId id="295" r:id="rId34"/>
    <p:sldId id="316" r:id="rId35"/>
    <p:sldId id="297" r:id="rId36"/>
    <p:sldId id="308" r:id="rId37"/>
    <p:sldId id="346" r:id="rId38"/>
    <p:sldId id="318" r:id="rId39"/>
    <p:sldId id="298" r:id="rId40"/>
    <p:sldId id="300" r:id="rId41"/>
    <p:sldId id="323" r:id="rId42"/>
    <p:sldId id="325" r:id="rId43"/>
    <p:sldId id="326" r:id="rId44"/>
    <p:sldId id="327" r:id="rId45"/>
    <p:sldId id="329" r:id="rId46"/>
    <p:sldId id="343" r:id="rId47"/>
    <p:sldId id="333" r:id="rId48"/>
    <p:sldId id="338" r:id="rId49"/>
    <p:sldId id="350" r:id="rId50"/>
    <p:sldId id="345" r:id="rId51"/>
    <p:sldId id="349" r:id="rId52"/>
    <p:sldId id="367" r:id="rId53"/>
    <p:sldId id="368" r:id="rId54"/>
    <p:sldId id="369" r:id="rId55"/>
    <p:sldId id="370" r:id="rId56"/>
    <p:sldId id="371" r:id="rId57"/>
    <p:sldId id="372" r:id="rId58"/>
    <p:sldId id="373" r:id="rId59"/>
    <p:sldId id="374" r:id="rId60"/>
    <p:sldId id="375" r:id="rId61"/>
    <p:sldId id="376" r:id="rId62"/>
    <p:sldId id="377" r:id="rId63"/>
    <p:sldId id="378" r:id="rId64"/>
    <p:sldId id="379" r:id="rId65"/>
    <p:sldId id="380" r:id="rId66"/>
    <p:sldId id="361" r:id="rId67"/>
    <p:sldId id="348" r:id="rId68"/>
    <p:sldId id="357" r:id="rId69"/>
    <p:sldId id="337" r:id="rId70"/>
    <p:sldId id="351" r:id="rId71"/>
    <p:sldId id="354" r:id="rId72"/>
    <p:sldId id="363" r:id="rId73"/>
    <p:sldId id="353" r:id="rId74"/>
    <p:sldId id="359" r:id="rId75"/>
    <p:sldId id="364" r:id="rId76"/>
    <p:sldId id="358" r:id="rId77"/>
    <p:sldId id="381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mAuthor id="0" name="Arianna DiCintio" initials="A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4081BF"/>
    <a:srgbClr val="B5BDC5"/>
    <a:srgbClr val="DCDCDC"/>
    <a:srgbClr val="FFFFFF"/>
    <a:srgbClr val="9037D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1445" autoAdjust="0"/>
  </p:normalViewPr>
  <p:slideViewPr>
    <p:cSldViewPr snapToObjects="1">
      <p:cViewPr>
        <p:scale>
          <a:sx n="100" d="100"/>
          <a:sy n="100" d="100"/>
        </p:scale>
        <p:origin x="-584" y="-1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6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74" Type="http://schemas.openxmlformats.org/officeDocument/2006/relationships/slide" Target="slides/slide73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77" Type="http://schemas.openxmlformats.org/officeDocument/2006/relationships/slide" Target="slides/slide76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85" Type="http://schemas.openxmlformats.org/officeDocument/2006/relationships/tableStyles" Target="tableStyles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slide" Target="slides/slide70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slide" Target="slides/slide72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82" Type="http://schemas.openxmlformats.org/officeDocument/2006/relationships/presProps" Target="presProps.xml"/><Relationship Id="rId69" Type="http://schemas.openxmlformats.org/officeDocument/2006/relationships/slide" Target="slides/slide68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75" Type="http://schemas.openxmlformats.org/officeDocument/2006/relationships/slide" Target="slides/slide7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76" Type="http://schemas.openxmlformats.org/officeDocument/2006/relationships/slide" Target="slides/slide75.xml"/><Relationship Id="rId79" Type="http://schemas.openxmlformats.org/officeDocument/2006/relationships/notesMaster" Target="notesMasters/notesMaster1.xml"/><Relationship Id="rId80" Type="http://schemas.openxmlformats.org/officeDocument/2006/relationships/printerSettings" Target="printerSettings/printerSettings1.bin"/><Relationship Id="rId81" Type="http://schemas.openxmlformats.org/officeDocument/2006/relationships/commentAuthors" Target="commentAuthors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84" Type="http://schemas.openxmlformats.org/officeDocument/2006/relationships/theme" Target="theme/theme1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83" Type="http://schemas.openxmlformats.org/officeDocument/2006/relationships/viewProps" Target="viewProps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78" Type="http://schemas.openxmlformats.org/officeDocument/2006/relationships/slide" Target="slides/slide77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ict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ict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pict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ict"/><Relationship Id="rId1" Type="http://schemas.openxmlformats.org/officeDocument/2006/relationships/image" Target="../media/image96.pict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3A2178-FDEA-6B4D-8F3E-4321856A5F2C}" type="datetimeFigureOut">
              <a:rPr lang="en-US" smtClean="0"/>
              <a:pPr/>
              <a:t>10/14/08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7F2C47-1BE1-6745-9E37-CE178273D39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D954BB-6D0B-F449-A494-CB41F84EC0F2}" type="slidenum">
              <a:rPr lang="en-US"/>
              <a:pPr/>
              <a:t>5</a:t>
            </a:fld>
            <a:endParaRPr lang="en-US"/>
          </a:p>
        </p:txBody>
      </p:sp>
      <p:sp>
        <p:nvSpPr>
          <p:cNvPr id="663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355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76C485-D586-4841-B9CE-EC2CD1993146}" type="slidenum">
              <a:rPr lang="en-US"/>
              <a:pPr/>
              <a:t>9</a:t>
            </a:fld>
            <a:endParaRPr lang="en-US"/>
          </a:p>
        </p:txBody>
      </p:sp>
      <p:sp>
        <p:nvSpPr>
          <p:cNvPr id="58061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61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76C485-D586-4841-B9CE-EC2CD1993146}" type="slidenum">
              <a:rPr lang="en-US"/>
              <a:pPr/>
              <a:t>10</a:t>
            </a:fld>
            <a:endParaRPr lang="en-US"/>
          </a:p>
        </p:txBody>
      </p:sp>
      <p:sp>
        <p:nvSpPr>
          <p:cNvPr id="58061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61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98D8F6-9E4B-6541-9FF9-0F1B638DEA2F}" type="slidenum">
              <a:rPr lang="en-US"/>
              <a:pPr/>
              <a:t>12</a:t>
            </a:fld>
            <a:endParaRPr 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15A972-78E1-BD4D-8021-745BBA04E298}" type="slidenum">
              <a:rPr lang="en-US"/>
              <a:pPr/>
              <a:t>29</a:t>
            </a:fld>
            <a:endParaRPr lang="en-US"/>
          </a:p>
        </p:txBody>
      </p:sp>
      <p:sp>
        <p:nvSpPr>
          <p:cNvPr id="754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FE038B-3B55-7E48-A258-BE052F21B0DB}" type="slidenum">
              <a:rPr lang="en-US"/>
              <a:pPr/>
              <a:t>30</a:t>
            </a:fld>
            <a:endParaRPr lang="en-US"/>
          </a:p>
        </p:txBody>
      </p:sp>
      <p:sp>
        <p:nvSpPr>
          <p:cNvPr id="7567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EA4272-3ABE-9F42-9584-676DD87CD663}" type="slidenum">
              <a:rPr lang="en-US"/>
              <a:pPr/>
              <a:t>31</a:t>
            </a:fld>
            <a:endParaRPr lang="en-US"/>
          </a:p>
        </p:txBody>
      </p:sp>
      <p:sp>
        <p:nvSpPr>
          <p:cNvPr id="758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0FAA2-6B1B-8646-8B58-F849BAA0C974}" type="slidenum">
              <a:rPr lang="en-US"/>
              <a:pPr/>
              <a:t>53</a:t>
            </a:fld>
            <a:endParaRPr lang="en-US"/>
          </a:p>
        </p:txBody>
      </p:sp>
      <p:sp>
        <p:nvSpPr>
          <p:cNvPr id="775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5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BAD31E-0C80-5145-855B-2C40A3ACF6E9}" type="slidenum">
              <a:rPr lang="en-US"/>
              <a:pPr/>
              <a:t>58</a:t>
            </a:fld>
            <a:endParaRPr lang="en-US"/>
          </a:p>
        </p:txBody>
      </p:sp>
      <p:sp>
        <p:nvSpPr>
          <p:cNvPr id="777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BD08-C41F-4C44-B321-FFCE268A19DB}" type="datetimeFigureOut">
              <a:rPr lang="en-US" smtClean="0"/>
              <a:pPr/>
              <a:t>10/14/08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EEFB-879A-E849-A7B7-C1129E958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BD08-C41F-4C44-B321-FFCE268A19DB}" type="datetimeFigureOut">
              <a:rPr lang="en-US" smtClean="0"/>
              <a:pPr/>
              <a:t>10/14/08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EEFB-879A-E849-A7B7-C1129E958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BD08-C41F-4C44-B321-FFCE268A19DB}" type="datetimeFigureOut">
              <a:rPr lang="en-US" smtClean="0"/>
              <a:pPr/>
              <a:t>10/14/08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EEFB-879A-E849-A7B7-C1129E958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BD08-C41F-4C44-B321-FFCE268A19DB}" type="datetimeFigureOut">
              <a:rPr lang="en-US" smtClean="0"/>
              <a:pPr/>
              <a:t>10/14/08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EEFB-879A-E849-A7B7-C1129E958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BD08-C41F-4C44-B321-FFCE268A19DB}" type="datetimeFigureOut">
              <a:rPr lang="en-US" smtClean="0"/>
              <a:pPr/>
              <a:t>10/14/08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EEFB-879A-E849-A7B7-C1129E958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BD08-C41F-4C44-B321-FFCE268A19DB}" type="datetimeFigureOut">
              <a:rPr lang="en-US" smtClean="0"/>
              <a:pPr/>
              <a:t>10/14/08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EEFB-879A-E849-A7B7-C1129E958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BD08-C41F-4C44-B321-FFCE268A19DB}" type="datetimeFigureOut">
              <a:rPr lang="en-US" smtClean="0"/>
              <a:pPr/>
              <a:t>10/14/08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EEFB-879A-E849-A7B7-C1129E958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BD08-C41F-4C44-B321-FFCE268A19DB}" type="datetimeFigureOut">
              <a:rPr lang="en-US" smtClean="0"/>
              <a:pPr/>
              <a:t>10/14/08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EEFB-879A-E849-A7B7-C1129E958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BD08-C41F-4C44-B321-FFCE268A19DB}" type="datetimeFigureOut">
              <a:rPr lang="en-US" smtClean="0"/>
              <a:pPr/>
              <a:t>10/14/08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EEFB-879A-E849-A7B7-C1129E958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BD08-C41F-4C44-B321-FFCE268A19DB}" type="datetimeFigureOut">
              <a:rPr lang="en-US" smtClean="0"/>
              <a:pPr/>
              <a:t>10/14/08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EEFB-879A-E849-A7B7-C1129E958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3BD08-C41F-4C44-B321-FFCE268A19DB}" type="datetimeFigureOut">
              <a:rPr lang="en-US" smtClean="0"/>
              <a:pPr/>
              <a:t>10/14/08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CEEFB-879A-E849-A7B7-C1129E958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3BD08-C41F-4C44-B321-FFCE268A19DB}" type="datetimeFigureOut">
              <a:rPr lang="en-US" smtClean="0"/>
              <a:pPr/>
              <a:t>10/14/08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LIGO- G080574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CEEFB-879A-E849-A7B7-C1129E958B2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df"/><Relationship Id="rId5" Type="http://schemas.openxmlformats.org/officeDocument/2006/relationships/image" Target="../media/image9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6" Type="http://schemas.openxmlformats.org/officeDocument/2006/relationships/image" Target="../media/image10.pd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13.png"/><Relationship Id="rId7" Type="http://schemas.openxmlformats.org/officeDocument/2006/relationships/image" Target="../media/image15.pd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Relationship Id="rId9" Type="http://schemas.openxmlformats.org/officeDocument/2006/relationships/oleObject" Target="../embeddings/Microsoft_Word_97_-_2004_Document2.doc"/><Relationship Id="rId3" Type="http://schemas.openxmlformats.org/officeDocument/2006/relationships/notesSlide" Target="../notesSlides/notesSlide4.xml"/><Relationship Id="rId6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df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???" TargetMode="External"/><Relationship Id="rId1" Type="http://schemas.openxmlformats.org/officeDocument/2006/relationships/vmlDrawing" Target="../drawings/vmlDrawing3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Relationship Id="rId5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Relationship Id="rId5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df"/><Relationship Id="rId3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df"/><Relationship Id="rId3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df"/><Relationship Id="rId5" Type="http://schemas.openxmlformats.org/officeDocument/2006/relationships/image" Target="../media/image41.png"/><Relationship Id="rId7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Relationship Id="rId6" Type="http://schemas.openxmlformats.org/officeDocument/2006/relationships/image" Target="../media/image42.pd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df"/><Relationship Id="rId5" Type="http://schemas.openxmlformats.org/officeDocument/2006/relationships/image" Target="../media/image47.png"/><Relationship Id="rId7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Relationship Id="rId6" Type="http://schemas.openxmlformats.org/officeDocument/2006/relationships/image" Target="../media/image48.pd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pdf"/><Relationship Id="rId5" Type="http://schemas.openxmlformats.org/officeDocument/2006/relationships/image" Target="../media/image55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df"/><Relationship Id="rId3" Type="http://schemas.openxmlformats.org/officeDocument/2006/relationships/image" Target="../media/image53.png"/><Relationship Id="rId6" Type="http://schemas.openxmlformats.org/officeDocument/2006/relationships/image" Target="../media/image56.pd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Relationship Id="rId3" Type="http://schemas.openxmlformats.org/officeDocument/2006/relationships/image" Target="../media/image59.pd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df"/><Relationship Id="rId3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65.pd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df"/><Relationship Id="rId3" Type="http://schemas.openxmlformats.org/officeDocument/2006/relationships/image" Target="../media/image64.png"/><Relationship Id="rId5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Relationship Id="rId3" Type="http://schemas.openxmlformats.org/officeDocument/2006/relationships/image" Target="../media/image54.pd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image" Target="../media/image72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pdf"/><Relationship Id="rId5" Type="http://schemas.openxmlformats.org/officeDocument/2006/relationships/image" Target="../media/image71.pd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df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df"/><Relationship Id="rId3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df"/><Relationship Id="rId3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df"/><Relationship Id="rId3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81.pdf"/><Relationship Id="rId5" Type="http://schemas.openxmlformats.org/officeDocument/2006/relationships/image" Target="../media/image82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df"/><Relationship Id="rId3" Type="http://schemas.openxmlformats.org/officeDocument/2006/relationships/image" Target="../media/image80.png"/><Relationship Id="rId6" Type="http://schemas.openxmlformats.org/officeDocument/2006/relationships/image" Target="../media/image83.pd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df"/><Relationship Id="rId3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9.pdf"/><Relationship Id="rId5" Type="http://schemas.openxmlformats.org/officeDocument/2006/relationships/image" Target="../media/image90.png"/><Relationship Id="rId7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df"/><Relationship Id="rId3" Type="http://schemas.openxmlformats.org/officeDocument/2006/relationships/image" Target="../media/image88.png"/><Relationship Id="rId6" Type="http://schemas.openxmlformats.org/officeDocument/2006/relationships/image" Target="../media/image91.pd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3.bin"/><Relationship Id="rId1" Type="http://schemas.openxmlformats.org/officeDocument/2006/relationships/vmlDrawing" Target="../drawings/vmlDrawing4.v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5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4.bin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6.bin"/><Relationship Id="rId1" Type="http://schemas.openxmlformats.org/officeDocument/2006/relationships/vmlDrawing" Target="../drawings/vmlDrawing6.vml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df"/><Relationship Id="rId3" Type="http://schemas.openxmlformats.org/officeDocument/2006/relationships/image" Target="../media/image100.png"/><Relationship Id="rId5" Type="http://schemas.openxmlformats.org/officeDocument/2006/relationships/image" Target="../media/image10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7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9" Type="http://schemas.openxmlformats.org/officeDocument/2006/relationships/image" Target="../media/image109.png"/><Relationship Id="rId3" Type="http://schemas.openxmlformats.org/officeDocument/2006/relationships/image" Target="../media/image103.png"/><Relationship Id="rId6" Type="http://schemas.openxmlformats.org/officeDocument/2006/relationships/image" Target="../media/image106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image" Target="NULL"/><Relationship Id="rId5" Type="http://schemas.openxmlformats.org/officeDocument/2006/relationships/image" Target="../media/image112.pdf"/><Relationship Id="rId7" Type="http://schemas.openxmlformats.org/officeDocument/2006/relationships/oleObject" Target="???" TargetMode="External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1.pdf"/><Relationship Id="rId6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5.png"/><Relationship Id="rId5" Type="http://schemas.openxmlformats.org/officeDocument/2006/relationships/image" Target="../media/image116.pdf"/><Relationship Id="rId7" Type="http://schemas.openxmlformats.org/officeDocument/2006/relationships/oleObject" Target="../embeddings/Microsoft_Equation7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4.pdf"/><Relationship Id="rId6" Type="http://schemas.openxmlformats.org/officeDocument/2006/relationships/image" Target="../media/image11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df"/><Relationship Id="rId3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2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df"/><Relationship Id="rId3" Type="http://schemas.openxmlformats.org/officeDocument/2006/relationships/image" Target="../media/image121.png"/><Relationship Id="rId5" Type="http://schemas.openxmlformats.org/officeDocument/2006/relationships/image" Target="../media/image123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6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df"/><Relationship Id="rId3" Type="http://schemas.openxmlformats.org/officeDocument/2006/relationships/image" Target="../media/image125.png"/><Relationship Id="rId5" Type="http://schemas.openxmlformats.org/officeDocument/2006/relationships/image" Target="../media/image127.png"/></Relationships>
</file>

<file path=ppt/slides/_rels/slide6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0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8.pdf"/><Relationship Id="rId3" Type="http://schemas.openxmlformats.org/officeDocument/2006/relationships/image" Target="../media/image129.png"/><Relationship Id="rId5" Type="http://schemas.openxmlformats.org/officeDocument/2006/relationships/image" Target="../media/image13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2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df"/><Relationship Id="rId3" Type="http://schemas.openxmlformats.org/officeDocument/2006/relationships/image" Target="../media/image70.png"/><Relationship Id="rId5" Type="http://schemas.openxmlformats.org/officeDocument/2006/relationships/image" Target="../media/image133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???" TargetMode="External"/><Relationship Id="rId1" Type="http://schemas.openxmlformats.org/officeDocument/2006/relationships/vmlDrawing" Target="../drawings/vmlDrawing9.v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df"/><Relationship Id="rId3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df"/><Relationship Id="rId3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41.pd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df"/><Relationship Id="rId3" Type="http://schemas.openxmlformats.org/officeDocument/2006/relationships/image" Target="../media/image140.png"/><Relationship Id="rId5" Type="http://schemas.openxmlformats.org/officeDocument/2006/relationships/image" Target="../media/image14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df"/><Relationship Id="rId3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df"/><Relationship Id="rId3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Word_97_-_2004_Document8.doc"/><Relationship Id="rId1" Type="http://schemas.openxmlformats.org/officeDocument/2006/relationships/vmlDrawing" Target="../drawings/vmlDrawing10.v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oleObject" Target="???" TargetMode="External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adicintio:Desktop:Arianna_Final_report.doc!OLE_LINK1" TargetMode="Externa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4800" b="1" i="1" dirty="0" err="1" smtClean="0">
                <a:latin typeface="Arial" pitchFamily="-106" charset="0"/>
              </a:rPr>
              <a:t>Dissipation</a:t>
            </a:r>
            <a:r>
              <a:rPr lang="it-IT" sz="4800" b="1" i="1" dirty="0" smtClean="0">
                <a:latin typeface="Arial" pitchFamily="-106" charset="0"/>
              </a:rPr>
              <a:t> </a:t>
            </a:r>
            <a:r>
              <a:rPr lang="it-IT" sz="4800" b="1" i="1" dirty="0" err="1" smtClean="0">
                <a:latin typeface="Arial" pitchFamily="-106" charset="0"/>
              </a:rPr>
              <a:t>processes</a:t>
            </a:r>
            <a:r>
              <a:rPr lang="it-IT" sz="4800" b="1" i="1" dirty="0" smtClean="0">
                <a:latin typeface="Arial" pitchFamily="-106" charset="0"/>
              </a:rPr>
              <a:t> </a:t>
            </a:r>
            <a:br>
              <a:rPr lang="it-IT" sz="4800" b="1" i="1" dirty="0" smtClean="0">
                <a:latin typeface="Arial" pitchFamily="-106" charset="0"/>
              </a:rPr>
            </a:br>
            <a:r>
              <a:rPr lang="it-IT" sz="4800" b="1" i="1" dirty="0" smtClean="0">
                <a:latin typeface="Arial" pitchFamily="-106" charset="0"/>
              </a:rPr>
              <a:t>in Metal </a:t>
            </a:r>
            <a:r>
              <a:rPr lang="it-IT" sz="4800" b="1" i="1" dirty="0" err="1" smtClean="0">
                <a:latin typeface="Arial" pitchFamily="-106" charset="0"/>
              </a:rPr>
              <a:t>springs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305800" cy="23622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Maria </a:t>
            </a:r>
            <a:r>
              <a:rPr lang="en-US" dirty="0" err="1" smtClean="0">
                <a:solidFill>
                  <a:srgbClr val="FF0000"/>
                </a:solidFill>
              </a:rPr>
              <a:t>Ascione</a:t>
            </a:r>
            <a:r>
              <a:rPr lang="en-US" dirty="0" smtClean="0"/>
              <a:t>                        Arianna Di </a:t>
            </a:r>
            <a:r>
              <a:rPr lang="en-US" dirty="0" err="1" smtClean="0"/>
              <a:t>Cintio</a:t>
            </a:r>
            <a:endParaRPr lang="en-US" dirty="0" smtClean="0"/>
          </a:p>
          <a:p>
            <a:r>
              <a:rPr lang="en-US" dirty="0" err="1" smtClean="0"/>
              <a:t>Riccardo</a:t>
            </a:r>
            <a:r>
              <a:rPr lang="en-US" dirty="0" smtClean="0"/>
              <a:t> </a:t>
            </a:r>
            <a:r>
              <a:rPr lang="en-US" dirty="0" err="1" smtClean="0"/>
              <a:t>DeSalvo</a:t>
            </a:r>
            <a:endParaRPr lang="en-US" dirty="0" smtClean="0"/>
          </a:p>
          <a:p>
            <a:r>
              <a:rPr lang="en-US" dirty="0" smtClean="0"/>
              <a:t>Caltech 2008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6444734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LIGO G080574-00-R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latin typeface="Times"/>
                <a:cs typeface="Times"/>
              </a:rPr>
              <a:t>G080243-00-R  April-8-2008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Times"/>
                <a:cs typeface="Times"/>
              </a:rPr>
              <a:t>Metal hysteresis </a:t>
            </a:r>
            <a:fld id="{DF75FD6C-5897-8447-B558-23D16A34AD57}" type="slidenum">
              <a:rPr lang="en-US">
                <a:latin typeface="Times"/>
                <a:cs typeface="Times"/>
              </a:rPr>
              <a:pPr/>
              <a:t>10</a:t>
            </a:fld>
            <a:endParaRPr lang="en-US">
              <a:latin typeface="Times"/>
              <a:cs typeface="Times"/>
            </a:endParaRPr>
          </a:p>
        </p:txBody>
      </p:sp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6172200" cy="1066800"/>
          </a:xfrm>
        </p:spPr>
        <p:txBody>
          <a:bodyPr>
            <a:normAutofit fontScale="90000"/>
          </a:bodyPr>
          <a:lstStyle/>
          <a:p>
            <a:r>
              <a:rPr lang="en-US" sz="4000">
                <a:latin typeface="Times"/>
                <a:cs typeface="Times"/>
              </a:rPr>
              <a:t/>
            </a:r>
            <a:br>
              <a:rPr lang="en-US" sz="4000">
                <a:latin typeface="Times"/>
                <a:cs typeface="Times"/>
              </a:rPr>
            </a:br>
            <a:r>
              <a:rPr lang="en-US" sz="4000">
                <a:latin typeface="Times"/>
                <a:cs typeface="Times"/>
              </a:rPr>
              <a:t> the Geometric Anti Spring Vertical attenuation filter </a:t>
            </a:r>
          </a:p>
        </p:txBody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114800"/>
          </a:xfrm>
        </p:spPr>
        <p:txBody>
          <a:bodyPr/>
          <a:lstStyle/>
          <a:p>
            <a:r>
              <a:rPr lang="en-US" sz="2800" dirty="0">
                <a:solidFill>
                  <a:srgbClr val="2B2BFF"/>
                </a:solidFill>
                <a:latin typeface="Times"/>
                <a:cs typeface="Times"/>
              </a:rPr>
              <a:t>Large amount of pre-stressing energy is stored in the </a:t>
            </a:r>
            <a:r>
              <a:rPr lang="en-US" sz="2800" dirty="0" smtClean="0">
                <a:solidFill>
                  <a:srgbClr val="2B2BFF"/>
                </a:solidFill>
                <a:latin typeface="Times"/>
                <a:cs typeface="Times"/>
              </a:rPr>
              <a:t>blades because of the supporting function</a:t>
            </a:r>
            <a:endParaRPr lang="en-US" sz="2800" dirty="0" smtClean="0">
              <a:latin typeface="Times"/>
              <a:cs typeface="Times"/>
            </a:endParaRPr>
          </a:p>
          <a:p>
            <a:r>
              <a:rPr lang="en-US" sz="2800" dirty="0" smtClean="0">
                <a:solidFill>
                  <a:srgbClr val="FF0000"/>
                </a:solidFill>
                <a:latin typeface="Times"/>
                <a:cs typeface="Times"/>
              </a:rPr>
              <a:t>A tunable fraction of what would be the oscillation kinetic energy is stored in the radial compressive load</a:t>
            </a:r>
            <a:endParaRPr lang="en-US" sz="2800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5795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4191000"/>
            <a:ext cx="449580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9589" name="Picture 5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533400" y="4648200"/>
            <a:ext cx="3403600" cy="1901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Theoretical transfer function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of a GAS-filter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700" y="1574800"/>
            <a:ext cx="3568700" cy="505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0800"/>
            <a:ext cx="5346700" cy="411480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447800" y="3659188"/>
            <a:ext cx="381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1408906" y="2477294"/>
            <a:ext cx="1373188" cy="990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1181100" y="2705100"/>
            <a:ext cx="990600" cy="152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286000" y="2286000"/>
            <a:ext cx="1676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16200000" flipH="1">
            <a:off x="1943100" y="4229100"/>
            <a:ext cx="990600" cy="914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68300" y="1220788"/>
            <a:ext cx="4445000" cy="10668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rot="16200000" flipH="1">
            <a:off x="2324100" y="3467099"/>
            <a:ext cx="3505201" cy="2286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752600" y="4788438"/>
            <a:ext cx="707510" cy="439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G080243-00-R  April-8-2008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Metal hysteresis </a:t>
            </a:r>
            <a:fld id="{12296351-8581-F94A-AEBD-4720E9525614}" type="slidenum">
              <a:rPr lang="en-US"/>
              <a:pPr/>
              <a:t>12</a:t>
            </a:fld>
            <a:endParaRPr lang="en-US"/>
          </a:p>
        </p:txBody>
      </p:sp>
      <p:sp>
        <p:nvSpPr>
          <p:cNvPr id="51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sz="2800" dirty="0"/>
              <a:t>Depressing transfer function with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Electr</a:t>
            </a:r>
            <a:r>
              <a:rPr lang="en-US" sz="2800" dirty="0" smtClean="0"/>
              <a:t>-Magnetic Anti Springs and counterweights </a:t>
            </a:r>
            <a:endParaRPr lang="en-US" dirty="0"/>
          </a:p>
        </p:txBody>
      </p:sp>
      <p:graphicFrame>
        <p:nvGraphicFramePr>
          <p:cNvPr id="519180" name="Object 12"/>
          <p:cNvGraphicFramePr>
            <a:graphicFrameLocks noChangeAspect="1"/>
          </p:cNvGraphicFramePr>
          <p:nvPr/>
        </p:nvGraphicFramePr>
        <p:xfrm>
          <a:off x="1143000" y="1076325"/>
          <a:ext cx="6172200" cy="5178425"/>
        </p:xfrm>
        <a:graphic>
          <a:graphicData uri="http://schemas.openxmlformats.org/presentationml/2006/ole">
            <p:oleObj spid="_x0000_s20482" name="Document" r:id="rId4" imgW="0" imgH="0" progId="Word.Document.8">
              <p:embed/>
            </p:oleObj>
          </a:graphicData>
        </a:graphic>
      </p:graphicFrame>
      <p:sp>
        <p:nvSpPr>
          <p:cNvPr id="519185" name="Text Box 17"/>
          <p:cNvSpPr txBox="1">
            <a:spLocks noChangeArrowheads="1"/>
          </p:cNvSpPr>
          <p:nvPr/>
        </p:nvSpPr>
        <p:spPr bwMode="auto">
          <a:xfrm>
            <a:off x="228600" y="2209800"/>
            <a:ext cx="15219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Moves </a:t>
            </a:r>
            <a:r>
              <a:rPr lang="en-US" dirty="0"/>
              <a:t>down </a:t>
            </a:r>
            <a:endParaRPr lang="en-US" dirty="0" smtClean="0"/>
          </a:p>
          <a:p>
            <a:r>
              <a:rPr lang="en-US" dirty="0" smtClean="0"/>
              <a:t>With        tune</a:t>
            </a:r>
            <a:endParaRPr lang="en-US" dirty="0"/>
          </a:p>
        </p:txBody>
      </p:sp>
      <p:pic>
        <p:nvPicPr>
          <p:cNvPr id="519189" name="Picture 21" descr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6321425"/>
            <a:ext cx="4168775" cy="536575"/>
          </a:xfrm>
          <a:prstGeom prst="rect">
            <a:avLst/>
          </a:prstGeom>
          <a:noFill/>
        </p:spPr>
      </p:pic>
      <p:pic>
        <p:nvPicPr>
          <p:cNvPr id="519190" name="Picture 22" descr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6329363"/>
            <a:ext cx="4133850" cy="528637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 flipH="1">
            <a:off x="762000" y="2514600"/>
            <a:ext cx="381000" cy="349250"/>
          </a:xfrm>
          <a:prstGeom prst="rect">
            <a:avLst/>
          </a:prstGeom>
        </p:spPr>
      </p:pic>
      <p:graphicFrame>
        <p:nvGraphicFramePr>
          <p:cNvPr id="20485" name="Object 5"/>
          <p:cNvGraphicFramePr>
            <a:graphicFrameLocks noChangeAspect="1"/>
          </p:cNvGraphicFramePr>
          <p:nvPr/>
        </p:nvGraphicFramePr>
        <p:xfrm>
          <a:off x="2514600" y="1076325"/>
          <a:ext cx="6172200" cy="5178425"/>
        </p:xfrm>
        <a:graphic>
          <a:graphicData uri="http://schemas.openxmlformats.org/presentationml/2006/ole">
            <p:oleObj spid="_x0000_s20485" name="Document" r:id="rId9" imgW="3912108" imgH="3282696" progId="Word.Document.8">
              <p:embed/>
            </p:oleObj>
          </a:graphicData>
        </a:graphic>
      </p:graphicFrame>
      <p:sp>
        <p:nvSpPr>
          <p:cNvPr id="15" name="Line 16"/>
          <p:cNvSpPr>
            <a:spLocks noChangeShapeType="1"/>
          </p:cNvSpPr>
          <p:nvPr/>
        </p:nvSpPr>
        <p:spPr bwMode="auto">
          <a:xfrm flipH="1">
            <a:off x="1981200" y="3048000"/>
            <a:ext cx="3048000" cy="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V="1">
            <a:off x="2590800" y="4495800"/>
            <a:ext cx="2895600" cy="381000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52400" y="4114800"/>
            <a:ext cx="2819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u="sng" dirty="0" smtClean="0">
                <a:solidFill>
                  <a:srgbClr val="FF0000"/>
                </a:solidFill>
              </a:rPr>
              <a:t>Stationary and </a:t>
            </a:r>
          </a:p>
          <a:p>
            <a:r>
              <a:rPr lang="en-US" sz="2800" u="sng" dirty="0" smtClean="0">
                <a:solidFill>
                  <a:srgbClr val="FF0000"/>
                </a:solidFill>
              </a:rPr>
              <a:t>Unexpected </a:t>
            </a:r>
            <a:r>
              <a:rPr lang="en-US" sz="2800" dirty="0" smtClean="0">
                <a:solidFill>
                  <a:srgbClr val="FF0000"/>
                </a:solidFill>
              </a:rPr>
              <a:t>1/f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Transfer Function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instrumentation</a:t>
            </a:r>
            <a:br>
              <a:rPr lang="en-US" dirty="0" smtClean="0"/>
            </a:br>
            <a:r>
              <a:rPr lang="en-US" dirty="0" smtClean="0"/>
              <a:t> used in this experiment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Linear </a:t>
            </a:r>
            <a:r>
              <a:rPr lang="en-US" sz="3200" dirty="0">
                <a:solidFill>
                  <a:srgbClr val="FF0000"/>
                </a:solidFill>
              </a:rPr>
              <a:t>variable differential transformer (</a:t>
            </a:r>
            <a:r>
              <a:rPr lang="en-US" sz="3200" dirty="0">
                <a:solidFill>
                  <a:srgbClr val="0000FF"/>
                </a:solidFill>
              </a:rPr>
              <a:t>LVDT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-106" charset="2"/>
              <a:buNone/>
            </a:pPr>
            <a:endParaRPr lang="it-IT"/>
          </a:p>
          <a:p>
            <a:endParaRPr lang="it-IT"/>
          </a:p>
        </p:txBody>
      </p:sp>
      <p:pic>
        <p:nvPicPr>
          <p:cNvPr id="4104" name="Picture 8" descr="DSCN1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2363" y="1989138"/>
            <a:ext cx="4021137" cy="3016250"/>
          </a:xfrm>
          <a:prstGeom prst="rect">
            <a:avLst/>
          </a:prstGeom>
          <a:noFill/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989138"/>
            <a:ext cx="3390900" cy="2952750"/>
          </a:xfrm>
          <a:prstGeom prst="rect">
            <a:avLst/>
          </a:prstGeom>
          <a:noFill/>
        </p:spPr>
      </p:pic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457200" y="5257800"/>
            <a:ext cx="809139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			The RF emitter coil is mounted on ground</a:t>
            </a:r>
          </a:p>
          <a:p>
            <a:r>
              <a:rPr lang="en-US" sz="2800" b="1" dirty="0" smtClean="0"/>
              <a:t>The two receiver coils on the moving blades</a:t>
            </a:r>
          </a:p>
        </p:txBody>
      </p:sp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4002088" y="3383281"/>
            <a:ext cx="2258030" cy="45719"/>
          </a:xfrm>
          <a:prstGeom prst="line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6200000" flipV="1">
            <a:off x="2019300" y="4229100"/>
            <a:ext cx="15240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533400" y="5029200"/>
            <a:ext cx="12954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 The actuator</a:t>
            </a:r>
          </a:p>
        </p:txBody>
      </p:sp>
      <p:sp>
        <p:nvSpPr>
          <p:cNvPr id="5134" name="Rectangle 14"/>
          <p:cNvSpPr>
            <a:spLocks noRot="1" noChangeArrowheads="1"/>
          </p:cNvSpPr>
          <p:nvPr/>
        </p:nvSpPr>
        <p:spPr bwMode="auto">
          <a:xfrm>
            <a:off x="889000" y="7064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35" name="Rectangle 15"/>
          <p:cNvSpPr>
            <a:spLocks noRot="1" noChangeArrowheads="1"/>
          </p:cNvSpPr>
          <p:nvPr/>
        </p:nvSpPr>
        <p:spPr bwMode="auto">
          <a:xfrm>
            <a:off x="914400" y="9223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36" name="Rectangle 16"/>
          <p:cNvSpPr>
            <a:spLocks noRot="1" noChangeArrowheads="1"/>
          </p:cNvSpPr>
          <p:nvPr/>
        </p:nvSpPr>
        <p:spPr bwMode="auto">
          <a:xfrm>
            <a:off x="0" y="14843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 eaLnBrk="1" hangingPunct="1"/>
            <a:endParaRPr 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137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700213"/>
            <a:ext cx="3671887" cy="2370137"/>
          </a:xfrm>
          <a:prstGeom prst="rect">
            <a:avLst/>
          </a:prstGeom>
          <a:noFill/>
        </p:spPr>
      </p:pic>
      <p:sp>
        <p:nvSpPr>
          <p:cNvPr id="5139" name="Line 19"/>
          <p:cNvSpPr>
            <a:spLocks noChangeShapeType="1"/>
          </p:cNvSpPr>
          <p:nvPr/>
        </p:nvSpPr>
        <p:spPr bwMode="auto">
          <a:xfrm flipV="1">
            <a:off x="1187450" y="3213100"/>
            <a:ext cx="863600" cy="17287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39750" y="4941888"/>
            <a:ext cx="2592388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</a:rPr>
              <a:t>Voice coil and magnet</a:t>
            </a:r>
          </a:p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FF"/>
                </a:solidFill>
              </a:rPr>
              <a:t>driven by control program</a:t>
            </a:r>
          </a:p>
        </p:txBody>
      </p:sp>
      <p:pic>
        <p:nvPicPr>
          <p:cNvPr id="5141" name="Picture 21" descr="DSCN10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1196975"/>
            <a:ext cx="3552825" cy="5040313"/>
          </a:xfrm>
          <a:prstGeom prst="rect">
            <a:avLst/>
          </a:prstGeom>
          <a:noFill/>
        </p:spPr>
      </p:pic>
      <p:sp>
        <p:nvSpPr>
          <p:cNvPr id="5142" name="Oval 22"/>
          <p:cNvSpPr>
            <a:spLocks noChangeArrowheads="1"/>
          </p:cNvSpPr>
          <p:nvPr/>
        </p:nvSpPr>
        <p:spPr bwMode="auto">
          <a:xfrm>
            <a:off x="6588125" y="4005263"/>
            <a:ext cx="195263" cy="2667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3" name="Line 23"/>
          <p:cNvSpPr>
            <a:spLocks noChangeShapeType="1"/>
          </p:cNvSpPr>
          <p:nvPr/>
        </p:nvSpPr>
        <p:spPr bwMode="auto">
          <a:xfrm flipH="1" flipV="1">
            <a:off x="6732588" y="4365625"/>
            <a:ext cx="1081087" cy="2087563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44" name="Rectangle 24"/>
          <p:cNvSpPr>
            <a:spLocks noChangeArrowheads="1"/>
          </p:cNvSpPr>
          <p:nvPr/>
        </p:nvSpPr>
        <p:spPr bwMode="auto">
          <a:xfrm>
            <a:off x="7019925" y="6491288"/>
            <a:ext cx="14684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chemeClr val="hlink"/>
                </a:solidFill>
              </a:rPr>
              <a:t>ACTUATOR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 Magnetic Anti Spring (EMAS)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79248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T</a:t>
            </a:r>
            <a:r>
              <a:rPr lang="en-GB" sz="2400" dirty="0" smtClean="0"/>
              <a:t>he GAS is tuned to obtain a low mechanical resonant frequency (typically 200 </a:t>
            </a:r>
            <a:r>
              <a:rPr lang="en-GB" sz="2400" dirty="0" err="1" smtClean="0"/>
              <a:t>mHz</a:t>
            </a:r>
            <a:r>
              <a:rPr lang="en-GB" sz="2400" dirty="0" smtClean="0"/>
              <a:t>)</a:t>
            </a:r>
          </a:p>
          <a:p>
            <a:pPr>
              <a:buFont typeface="Arial"/>
              <a:buChar char="•"/>
            </a:pPr>
            <a:endParaRPr lang="en-GB" sz="2400" dirty="0" smtClean="0"/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W</a:t>
            </a:r>
            <a:r>
              <a:rPr lang="en-GB" sz="2400" dirty="0" err="1" smtClean="0">
                <a:solidFill>
                  <a:srgbClr val="FF0000"/>
                </a:solidFill>
              </a:rPr>
              <a:t>e</a:t>
            </a:r>
            <a:r>
              <a:rPr lang="en-GB" sz="2400" dirty="0" smtClean="0">
                <a:solidFill>
                  <a:srgbClr val="FF0000"/>
                </a:solidFill>
              </a:rPr>
              <a:t> need to work at lower frequencies</a:t>
            </a:r>
          </a:p>
          <a:p>
            <a:endParaRPr lang="en-GB" sz="2400" dirty="0" smtClean="0"/>
          </a:p>
          <a:p>
            <a:pPr>
              <a:buFont typeface="Arial"/>
              <a:buChar char="•"/>
            </a:pPr>
            <a:r>
              <a:rPr lang="en-GB" sz="2400" dirty="0" smtClean="0"/>
              <a:t> To </a:t>
            </a:r>
            <a:r>
              <a:rPr lang="en-GB" sz="2400" dirty="0" smtClean="0">
                <a:solidFill>
                  <a:srgbClr val="0000FF"/>
                </a:solidFill>
              </a:rPr>
              <a:t>further reduce</a:t>
            </a:r>
            <a:r>
              <a:rPr lang="en-GB" sz="2400" dirty="0" smtClean="0"/>
              <a:t>, and to remotely change the </a:t>
            </a:r>
            <a:r>
              <a:rPr lang="en-GB" sz="2400" dirty="0" smtClean="0">
                <a:solidFill>
                  <a:srgbClr val="0000FF"/>
                </a:solidFill>
              </a:rPr>
              <a:t>resonant frequency</a:t>
            </a:r>
            <a:r>
              <a:rPr lang="en-GB" sz="2400" dirty="0" smtClean="0"/>
              <a:t>, we </a:t>
            </a:r>
            <a:r>
              <a:rPr lang="en-GB" sz="2400" dirty="0" smtClean="0">
                <a:solidFill>
                  <a:srgbClr val="FF0000"/>
                </a:solidFill>
              </a:rPr>
              <a:t>implemented the EMAS</a:t>
            </a:r>
          </a:p>
          <a:p>
            <a:endParaRPr lang="en-GB" sz="2400" dirty="0" smtClean="0"/>
          </a:p>
          <a:p>
            <a:pPr>
              <a:buFont typeface="Arial"/>
              <a:buChar char="•"/>
            </a:pPr>
            <a:r>
              <a:rPr lang="en-GB" sz="2400" dirty="0" smtClean="0"/>
              <a:t> The EMAS is </a:t>
            </a:r>
            <a:r>
              <a:rPr lang="en-GB" sz="2400" dirty="0" smtClean="0">
                <a:solidFill>
                  <a:srgbClr val="FF0000"/>
                </a:solidFill>
              </a:rPr>
              <a:t>feeding the position sensor signal to the vertical actuator</a:t>
            </a:r>
            <a:r>
              <a:rPr lang="en-GB" sz="2400" dirty="0" smtClean="0"/>
              <a:t> built in the spring, through </a:t>
            </a:r>
            <a:r>
              <a:rPr lang="en-GB" sz="2400" dirty="0" smtClean="0">
                <a:solidFill>
                  <a:srgbClr val="0000FF"/>
                </a:solidFill>
              </a:rPr>
              <a:t>an external gain</a:t>
            </a:r>
            <a:r>
              <a:rPr lang="en-GB" sz="2400" dirty="0" smtClean="0"/>
              <a:t>.  </a:t>
            </a:r>
          </a:p>
          <a:p>
            <a:endParaRPr lang="en-GB" sz="2400" dirty="0" smtClean="0"/>
          </a:p>
        </p:txBody>
      </p:sp>
      <p:pic>
        <p:nvPicPr>
          <p:cNvPr id="4" name="Picture 3" descr="Pictur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4200" y="4946650"/>
            <a:ext cx="1854200" cy="1384300"/>
          </a:xfrm>
          <a:prstGeom prst="rect">
            <a:avLst/>
          </a:prstGeom>
        </p:spPr>
      </p:pic>
      <p:pic>
        <p:nvPicPr>
          <p:cNvPr id="7" name="Picture 6" descr="Picture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5168900"/>
            <a:ext cx="5308600" cy="1689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674905"/>
            <a:ext cx="7924800" cy="1153895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Effect of EMAS on the filter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4625" y="3429000"/>
            <a:ext cx="1746250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"/>
                <a:cs typeface="Times"/>
              </a:rPr>
              <a:t>(M= 65Kg</a:t>
            </a:r>
          </a:p>
          <a:p>
            <a:r>
              <a:rPr lang="en-US" sz="2400" dirty="0" smtClean="0">
                <a:latin typeface="Times"/>
                <a:cs typeface="Times"/>
              </a:rPr>
              <a:t>F=0.22Hz) </a:t>
            </a:r>
            <a:r>
              <a:rPr lang="en-US" sz="2800" baseline="-25000" dirty="0" smtClean="0">
                <a:latin typeface="Times"/>
                <a:cs typeface="Times"/>
              </a:rPr>
              <a:t/>
            </a:r>
            <a:br>
              <a:rPr lang="en-US" sz="2800" baseline="-25000" dirty="0" smtClean="0">
                <a:latin typeface="Times"/>
                <a:cs typeface="Times"/>
              </a:rPr>
            </a:br>
            <a:endParaRPr lang="en-US" sz="2800" baseline="-25000" dirty="0" smtClean="0">
              <a:latin typeface="Times"/>
              <a:cs typeface="Times"/>
            </a:endParaRPr>
          </a:p>
          <a:p>
            <a:r>
              <a:rPr lang="en-US" sz="2800" baseline="-25000" dirty="0" smtClean="0"/>
              <a:t/>
            </a:r>
            <a:br>
              <a:rPr lang="en-US" sz="2800" baseline="-25000" dirty="0" smtClean="0"/>
            </a:br>
            <a:endParaRPr lang="en-US" sz="2800" dirty="0" smtClean="0"/>
          </a:p>
        </p:txBody>
      </p:sp>
      <p:sp>
        <p:nvSpPr>
          <p:cNvPr id="12" name="Oval 11"/>
          <p:cNvSpPr/>
          <p:nvPr/>
        </p:nvSpPr>
        <p:spPr>
          <a:xfrm>
            <a:off x="3657600" y="4445000"/>
            <a:ext cx="1828800" cy="660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9600" y="1466088"/>
            <a:ext cx="7176052" cy="4401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600" b="1" i="1" dirty="0" smtClean="0">
                <a:solidFill>
                  <a:srgbClr val="008000"/>
                </a:solidFill>
              </a:rPr>
              <a:t>Initial tuning of the system</a:t>
            </a:r>
            <a:br>
              <a:rPr lang="en-US" sz="4600" b="1" i="1" dirty="0" smtClean="0">
                <a:solidFill>
                  <a:srgbClr val="008000"/>
                </a:solidFill>
              </a:rPr>
            </a:br>
            <a:r>
              <a:rPr lang="en-US" sz="4600" b="1" i="1" dirty="0" smtClean="0">
                <a:solidFill>
                  <a:srgbClr val="008000"/>
                </a:solidFill>
              </a:rPr>
              <a:t>Finding the working point…</a:t>
            </a:r>
            <a:endParaRPr lang="en-US" sz="4600" b="1" i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"/>
                <a:cs typeface="Times"/>
              </a:rPr>
              <a:t>The GAS effect is optimized when the radial compression of the blades is maximized</a:t>
            </a:r>
          </a:p>
          <a:p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The height of this optimal working point 		must be determined</a:t>
            </a:r>
          </a:p>
          <a:p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The GAS filter has minimal resonant frequency at this working point</a:t>
            </a:r>
          </a:p>
          <a:p>
            <a:r>
              <a:rPr lang="en-US" dirty="0" smtClean="0">
                <a:latin typeface="Times"/>
                <a:cs typeface="Times"/>
              </a:rPr>
              <a:t>The working point is found by loading the filter with the 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appropriate load</a:t>
            </a:r>
            <a:r>
              <a:rPr lang="en-US" dirty="0" smtClean="0">
                <a:latin typeface="Times"/>
                <a:cs typeface="Times"/>
              </a:rPr>
              <a:t>, and exploring the vertical movement by applying a 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progression </a:t>
            </a:r>
            <a:r>
              <a:rPr lang="en-US" dirty="0" smtClean="0">
                <a:latin typeface="Times"/>
                <a:cs typeface="Times"/>
              </a:rPr>
              <a:t>of 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fixed vertical forces with the actuator</a:t>
            </a:r>
          </a:p>
          <a:p>
            <a:endParaRPr lang="en-US" dirty="0"/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228600" y="105901"/>
          <a:ext cx="1219200" cy="1616536"/>
        </p:xfrm>
        <a:graphic>
          <a:graphicData uri="http://schemas.openxmlformats.org/presentationml/2006/ole">
            <p:oleObj spid="_x0000_s33794" name="Document" r:id="rId3" imgW="2882900" imgH="38227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600" b="1" i="1" dirty="0" smtClean="0">
                <a:solidFill>
                  <a:srgbClr val="008000"/>
                </a:solidFill>
              </a:rPr>
              <a:t>Initial tuning of the system</a:t>
            </a:r>
            <a:br>
              <a:rPr lang="en-US" sz="4600" b="1" i="1" dirty="0" smtClean="0">
                <a:solidFill>
                  <a:srgbClr val="008000"/>
                </a:solidFill>
              </a:rPr>
            </a:br>
            <a:r>
              <a:rPr lang="en-US" sz="4600" b="1" i="1" dirty="0" smtClean="0">
                <a:solidFill>
                  <a:srgbClr val="008000"/>
                </a:solidFill>
              </a:rPr>
              <a:t>Finding the working point…</a:t>
            </a:r>
            <a:endParaRPr lang="en-US" sz="4600" b="1" i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64820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en-US" sz="4235" dirty="0" smtClean="0">
                <a:solidFill>
                  <a:srgbClr val="0000FF"/>
                </a:solidFill>
              </a:rPr>
              <a:t>		 				Procedure</a:t>
            </a:r>
          </a:p>
          <a:p>
            <a:r>
              <a:rPr lang="en-US" dirty="0" smtClean="0">
                <a:latin typeface="Times"/>
                <a:cs typeface="Times"/>
              </a:rPr>
              <a:t>Scan the position by applying 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a progression of voltages (forces) </a:t>
            </a:r>
            <a:r>
              <a:rPr lang="en-US" dirty="0" smtClean="0">
                <a:latin typeface="Times"/>
                <a:cs typeface="Times"/>
              </a:rPr>
              <a:t> on the actuator, 		in 0.5V steps starting 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from -3V to +3V and then back to -3V</a:t>
            </a:r>
          </a:p>
          <a:p>
            <a:r>
              <a:rPr lang="en-US" dirty="0" smtClean="0">
                <a:latin typeface="Times"/>
                <a:cs typeface="Times"/>
              </a:rPr>
              <a:t>For every set point apply</a:t>
            </a:r>
          </a:p>
          <a:p>
            <a:pPr>
              <a:buNone/>
            </a:pPr>
            <a:r>
              <a:rPr lang="en-US" dirty="0" smtClean="0">
                <a:latin typeface="Times"/>
                <a:cs typeface="Times"/>
              </a:rPr>
              <a:t>		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1V  short pulse to generate a ring down</a:t>
            </a:r>
          </a:p>
          <a:p>
            <a:r>
              <a:rPr lang="en-US" dirty="0" smtClean="0">
                <a:latin typeface="Times"/>
                <a:cs typeface="Times"/>
              </a:rPr>
              <a:t>Fit the observed oscillations with the function:</a:t>
            </a:r>
          </a:p>
          <a:p>
            <a:pPr>
              <a:buNone/>
            </a:pPr>
            <a:r>
              <a:rPr lang="en-US" i="1" dirty="0" smtClean="0">
                <a:solidFill>
                  <a:srgbClr val="800000"/>
                </a:solidFill>
                <a:latin typeface="Times"/>
                <a:cs typeface="Times"/>
              </a:rPr>
              <a:t>            </a:t>
            </a:r>
            <a:r>
              <a:rPr lang="en-US" i="1" dirty="0" err="1" smtClean="0">
                <a:solidFill>
                  <a:srgbClr val="800000"/>
                </a:solidFill>
                <a:latin typeface="Times"/>
                <a:cs typeface="Times"/>
              </a:rPr>
              <a:t>h</a:t>
            </a:r>
            <a:r>
              <a:rPr lang="en-US" i="1" dirty="0" smtClean="0">
                <a:solidFill>
                  <a:srgbClr val="800000"/>
                </a:solidFill>
                <a:latin typeface="Times"/>
                <a:cs typeface="Times"/>
              </a:rPr>
              <a:t>+   A sin[2πf (</a:t>
            </a:r>
            <a:r>
              <a:rPr lang="en-US" i="1" dirty="0" err="1" smtClean="0">
                <a:solidFill>
                  <a:srgbClr val="800000"/>
                </a:solidFill>
                <a:latin typeface="Times"/>
                <a:cs typeface="Times"/>
              </a:rPr>
              <a:t>t-</a:t>
            </a:r>
            <a:r>
              <a:rPr lang="en-US" i="1" dirty="0" err="1" smtClean="0">
                <a:solidFill>
                  <a:srgbClr val="800000"/>
                </a:solidFill>
                <a:latin typeface="Times"/>
                <a:ea typeface="Lucida Grande"/>
                <a:cs typeface="Times"/>
              </a:rPr>
              <a:t>ϕ</a:t>
            </a:r>
            <a:r>
              <a:rPr lang="en-US" i="1" dirty="0" smtClean="0">
                <a:solidFill>
                  <a:srgbClr val="800000"/>
                </a:solidFill>
                <a:latin typeface="Times"/>
                <a:cs typeface="Times"/>
              </a:rPr>
              <a:t>)]   exp-[(</a:t>
            </a:r>
            <a:r>
              <a:rPr lang="en-US" i="1" dirty="0" err="1" smtClean="0">
                <a:solidFill>
                  <a:srgbClr val="800000"/>
                </a:solidFill>
                <a:latin typeface="Times"/>
                <a:cs typeface="Times"/>
              </a:rPr>
              <a:t>t-</a:t>
            </a:r>
            <a:r>
              <a:rPr lang="en-US" i="1" dirty="0" err="1" smtClean="0">
                <a:solidFill>
                  <a:srgbClr val="800000"/>
                </a:solidFill>
                <a:latin typeface="Times"/>
                <a:ea typeface="Lucida Grande"/>
                <a:cs typeface="Times"/>
              </a:rPr>
              <a:t>ϕ)/τ</a:t>
            </a:r>
            <a:r>
              <a:rPr lang="en-US" i="1" dirty="0" smtClean="0">
                <a:solidFill>
                  <a:srgbClr val="800000"/>
                </a:solidFill>
                <a:latin typeface="Times"/>
                <a:ea typeface="Lucida Grande"/>
                <a:cs typeface="Times"/>
              </a:rPr>
              <a:t>] </a:t>
            </a:r>
          </a:p>
          <a:p>
            <a:r>
              <a:rPr lang="en-US" dirty="0" smtClean="0">
                <a:latin typeface="Times"/>
                <a:cs typeface="Times"/>
              </a:rPr>
              <a:t>For </a:t>
            </a:r>
            <a:r>
              <a:rPr lang="en-US" dirty="0" smtClean="0">
                <a:latin typeface="Times"/>
                <a:ea typeface="Lucida Grande"/>
                <a:cs typeface="Times"/>
              </a:rPr>
              <a:t>each </a:t>
            </a:r>
            <a:r>
              <a:rPr lang="en-US" dirty="0" err="1" smtClean="0">
                <a:latin typeface="Times"/>
                <a:ea typeface="Lucida Grande"/>
                <a:cs typeface="Times"/>
              </a:rPr>
              <a:t>ringdown</a:t>
            </a:r>
            <a:r>
              <a:rPr lang="en-US" dirty="0" smtClean="0">
                <a:latin typeface="Times"/>
                <a:ea typeface="Lucida Grande"/>
                <a:cs typeface="Times"/>
              </a:rPr>
              <a:t> extract the </a:t>
            </a:r>
            <a:r>
              <a:rPr lang="en-US" dirty="0" smtClean="0">
                <a:solidFill>
                  <a:srgbClr val="FF0000"/>
                </a:solidFill>
                <a:latin typeface="Times"/>
                <a:ea typeface="Lucida Grande"/>
                <a:cs typeface="Times"/>
              </a:rPr>
              <a:t>actual height </a:t>
            </a:r>
            <a:r>
              <a:rPr lang="en-US" i="1" dirty="0" err="1" smtClean="0">
                <a:solidFill>
                  <a:srgbClr val="800000"/>
                </a:solidFill>
                <a:latin typeface="Times"/>
                <a:cs typeface="Times"/>
              </a:rPr>
              <a:t>h</a:t>
            </a:r>
            <a:r>
              <a:rPr lang="en-US" dirty="0" smtClean="0">
                <a:latin typeface="Times"/>
                <a:ea typeface="Lucida Grande"/>
                <a:cs typeface="Times"/>
              </a:rPr>
              <a:t> and the </a:t>
            </a:r>
            <a:r>
              <a:rPr lang="en-US" dirty="0" smtClean="0">
                <a:solidFill>
                  <a:srgbClr val="0000FF"/>
                </a:solidFill>
                <a:latin typeface="Times"/>
                <a:ea typeface="Lucida Grande"/>
                <a:cs typeface="Times"/>
              </a:rPr>
              <a:t>oscillation frequency </a:t>
            </a:r>
            <a:r>
              <a:rPr lang="en-US" i="1" dirty="0" err="1" smtClean="0">
                <a:solidFill>
                  <a:srgbClr val="800000"/>
                </a:solidFill>
                <a:latin typeface="Times"/>
                <a:cs typeface="Times"/>
              </a:rPr>
              <a:t>f</a:t>
            </a:r>
            <a:r>
              <a:rPr lang="en-US" i="1" dirty="0" smtClean="0">
                <a:solidFill>
                  <a:srgbClr val="800000"/>
                </a:solidFill>
                <a:latin typeface="Times"/>
                <a:cs typeface="Times"/>
              </a:rPr>
              <a:t> </a:t>
            </a:r>
            <a:r>
              <a:rPr lang="en-US" dirty="0" smtClean="0">
                <a:latin typeface="Times"/>
                <a:cs typeface="Times"/>
              </a:rPr>
              <a:t>of the system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GB" sz="1600" dirty="0" smtClean="0"/>
              <a:t>We </a:t>
            </a:r>
            <a:r>
              <a:rPr lang="en-US" sz="1600" dirty="0" smtClean="0"/>
              <a:t>studied the dissipation properties of the </a:t>
            </a:r>
            <a:r>
              <a:rPr lang="en-US" sz="1600" dirty="0" err="1" smtClean="0"/>
              <a:t>Maraging</a:t>
            </a:r>
            <a:r>
              <a:rPr lang="en-US" sz="1600" dirty="0" smtClean="0"/>
              <a:t> springs used in the seismic isolation system of Advanced LIGO, Virgo, TAMA, et </a:t>
            </a:r>
            <a:r>
              <a:rPr lang="en-US" sz="1600" dirty="0" err="1" smtClean="0"/>
              <a:t>c</a:t>
            </a:r>
            <a:r>
              <a:rPr lang="en-US" sz="1600" dirty="0" smtClean="0"/>
              <a:t>., with emphasis on mechanical hysteresis, which seems to play a more important role than expected. </a:t>
            </a:r>
            <a:r>
              <a:rPr lang="en-GB" sz="1600" dirty="0" smtClean="0"/>
              <a:t>The Monolithic Geometric Anti Spring vertical attenuation filter at very low frequency presented an anomalous transfer function of 1/f instead of the expected 1/f</a:t>
            </a:r>
            <a:r>
              <a:rPr lang="en-GB" sz="1600" baseline="30000" dirty="0" smtClean="0"/>
              <a:t>2</a:t>
            </a:r>
            <a:r>
              <a:rPr lang="en-GB" sz="1600" dirty="0" smtClean="0"/>
              <a:t>, static hysteresis and eventually instability.  </a:t>
            </a:r>
            <a:endParaRPr lang="en-US" sz="1600" dirty="0" smtClean="0"/>
          </a:p>
          <a:p>
            <a:r>
              <a:rPr lang="en-GB" sz="1600" dirty="0" smtClean="0"/>
              <a:t>While characterizing these effects we discovered a new dissipation mechanism and an unexpected facet of elasticity.  Not all elasticity comes from the rigid crystalline structure.  A non-negligible fraction of elasticity is contributed by a changing medium, probably entangled dislocations.  Oscillation amplitude (or other external disturbances) can disentangle some of these dislocations thus reducing the available restoring force of a spring.  The disentangled dislocations temporarily provide boosted viscous like dissipation, then they lock back providing elasticity with a different equilibrium point.  A stable oscillator can be made unstable by small external perturbation and fall over, or can be re-stabilized by externally providing temporary restoring forces while the dislocations re-entangle.  The process likely explains the anomalous transfer function.</a:t>
            </a:r>
            <a:endParaRPr lang="en-US" sz="1600" dirty="0" smtClean="0"/>
          </a:p>
          <a:p>
            <a:r>
              <a:rPr lang="en-GB" sz="1600" dirty="0" smtClean="0"/>
              <a:t>We may be getting closer to solve the old dilemma if dissipation in metals is better described by viscous losses or by a loss angle.</a:t>
            </a:r>
            <a:endParaRPr lang="en-US" sz="1600" dirty="0" smtClean="0"/>
          </a:p>
          <a:p>
            <a:pPr>
              <a:buNone/>
            </a:pPr>
            <a:endParaRPr lang="en-US" sz="1600" dirty="0" smtClean="0"/>
          </a:p>
          <a:p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 example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89886" y="3029637"/>
            <a:ext cx="2286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LVDT height [V]</a:t>
            </a:r>
          </a:p>
          <a:p>
            <a:r>
              <a:rPr lang="en-US" sz="1400" dirty="0" smtClean="0"/>
              <a:t>Oscillation amplitude [V] Frequency [Hz]</a:t>
            </a:r>
          </a:p>
          <a:p>
            <a:r>
              <a:rPr lang="en-US" sz="1400" dirty="0" smtClean="0"/>
              <a:t>Time delay [</a:t>
            </a:r>
            <a:r>
              <a:rPr lang="en-US" sz="1400" dirty="0" err="1" smtClean="0"/>
              <a:t>s</a:t>
            </a:r>
            <a:r>
              <a:rPr lang="en-US" sz="1400" dirty="0" smtClean="0"/>
              <a:t>]</a:t>
            </a:r>
          </a:p>
          <a:p>
            <a:r>
              <a:rPr lang="en-US" sz="1400" dirty="0" smtClean="0"/>
              <a:t>Lifetime [</a:t>
            </a:r>
            <a:r>
              <a:rPr lang="en-US" sz="1400" dirty="0" err="1" smtClean="0"/>
              <a:t>s</a:t>
            </a:r>
            <a:r>
              <a:rPr lang="en-US" sz="1400" dirty="0" smtClean="0"/>
              <a:t>]</a:t>
            </a:r>
          </a:p>
          <a:p>
            <a:r>
              <a:rPr lang="en-US" sz="1400" dirty="0" smtClean="0"/>
              <a:t>Thermal slope [mm/</a:t>
            </a:r>
            <a:r>
              <a:rPr lang="en-US" sz="1400" dirty="0" err="1" smtClean="0"/>
              <a:t>s</a:t>
            </a:r>
            <a:r>
              <a:rPr lang="en-US" sz="1400" dirty="0" smtClean="0"/>
              <a:t>]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4876800" y="5144871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fit  performed when the oscillation  amplitude is 0,053 V (0,04 mm) 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24400" y="2590800"/>
            <a:ext cx="2603500" cy="2336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829774" y="685800"/>
            <a:ext cx="6316174" cy="5181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68600" y="1280347"/>
            <a:ext cx="6667500" cy="5465704"/>
          </a:xfrm>
          <a:prstGeom prst="rect">
            <a:avLst/>
          </a:prstGeom>
        </p:spPr>
      </p:pic>
      <p:pic>
        <p:nvPicPr>
          <p:cNvPr id="6" name="Picture 5" descr="Picture 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2539999"/>
            <a:ext cx="2235200" cy="1460500"/>
          </a:xfrm>
          <a:prstGeom prst="rect">
            <a:avLst/>
          </a:prstGeom>
        </p:spPr>
      </p:pic>
      <p:pic>
        <p:nvPicPr>
          <p:cNvPr id="7" name="Picture 6" descr="Picture 3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" y="4643435"/>
            <a:ext cx="2273300" cy="1473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rot="16200000" flipH="1">
            <a:off x="4114800" y="2125663"/>
            <a:ext cx="762000" cy="304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>
            <a:off x="6972300" y="3086100"/>
            <a:ext cx="609600" cy="228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56424" y="533400"/>
            <a:ext cx="47539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Working point definition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Need of thermal correction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   The principal source of perturbations for the spring is the variation of room temperature,  causing the following fluctuations of lift force:</a:t>
            </a:r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This </a:t>
            </a:r>
            <a:r>
              <a:rPr lang="en-US" dirty="0" smtClean="0">
                <a:solidFill>
                  <a:srgbClr val="0000FF"/>
                </a:solidFill>
              </a:rPr>
              <a:t>force is depends  only on the load</a:t>
            </a:r>
            <a:r>
              <a:rPr lang="en-US" dirty="0" smtClean="0"/>
              <a:t>, </a:t>
            </a:r>
          </a:p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when the restoring force is tuned to be small </a:t>
            </a:r>
          </a:p>
          <a:p>
            <a:pPr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(low frequency) the displacements are large</a:t>
            </a:r>
            <a:r>
              <a:rPr lang="en-US" dirty="0" smtClean="0"/>
              <a:t>.</a:t>
            </a:r>
          </a:p>
          <a:p>
            <a:pPr>
              <a:buNone/>
            </a:pPr>
            <a:endParaRPr dirty="0" smtClean="0"/>
          </a:p>
          <a:p>
            <a:pPr algn="ctr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48395" y="3371850"/>
            <a:ext cx="3500005" cy="895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381000"/>
            <a:ext cx="8001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/>
              <a:t>To reduce the wandering of the working point, we introduced a </a:t>
            </a:r>
            <a:r>
              <a:rPr lang="en-US" sz="2400" dirty="0" smtClean="0">
                <a:solidFill>
                  <a:srgbClr val="FF0000"/>
                </a:solidFill>
              </a:rPr>
              <a:t>feedback integrator (IIR filter) </a:t>
            </a:r>
            <a:r>
              <a:rPr lang="en-US" sz="2400" dirty="0" smtClean="0"/>
              <a:t>that 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continuously sums the displacements from the working point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FF0000"/>
                </a:solidFill>
              </a:rPr>
              <a:t>feeds the sum to the vertical actuator coil</a:t>
            </a:r>
            <a:r>
              <a:rPr lang="en-US" sz="2400" dirty="0" smtClean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0" y="2616200"/>
            <a:ext cx="6883400" cy="2260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37454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IIR filter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09600" y="5405735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/>
              <a:t>It also eliminate the need for very fine tuning of the load.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Always maintains the spring at its working point</a:t>
            </a:r>
          </a:p>
          <a:p>
            <a:r>
              <a:rPr lang="en-US" dirty="0" smtClean="0"/>
              <a:t>The gain of this feedback determines</a:t>
            </a:r>
          </a:p>
          <a:p>
            <a:pPr lvl="1"/>
            <a:r>
              <a:rPr lang="en-US" sz="2353" dirty="0" smtClean="0">
                <a:solidFill>
                  <a:srgbClr val="FF0000"/>
                </a:solidFill>
              </a:rPr>
              <a:t>The time constant at which the system returns to the set point</a:t>
            </a:r>
          </a:p>
          <a:p>
            <a:pPr lvl="1"/>
            <a:r>
              <a:rPr lang="en-US" sz="2353" dirty="0" smtClean="0">
                <a:solidFill>
                  <a:srgbClr val="0000FF"/>
                </a:solidFill>
              </a:rPr>
              <a:t>The residual distance from the set point during temperature dri</a:t>
            </a:r>
            <a:r>
              <a:rPr lang="en-US" sz="2118" dirty="0" smtClean="0">
                <a:solidFill>
                  <a:srgbClr val="0000FF"/>
                </a:solidFill>
              </a:rPr>
              <a:t>f</a:t>
            </a:r>
            <a:r>
              <a:rPr lang="en-US" sz="2353" dirty="0" smtClean="0">
                <a:solidFill>
                  <a:srgbClr val="0000FF"/>
                </a:solidFill>
              </a:rPr>
              <a:t>ts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High feedback gain keeps the spring from wandering,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Too much gain interferes with the behavior of the spring.	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thermal correction time constant 				</a:t>
            </a:r>
            <a:r>
              <a:rPr lang="en-US" dirty="0" smtClean="0">
                <a:solidFill>
                  <a:srgbClr val="FF0000"/>
                </a:solidFill>
              </a:rPr>
              <a:t>must be kept much larger </a:t>
            </a:r>
            <a:r>
              <a:rPr lang="en-US" dirty="0" smtClean="0">
                <a:solidFill>
                  <a:srgbClr val="0000FF"/>
                </a:solidFill>
              </a:rPr>
              <a:t>than the 			natural pulsation of the system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Thermal-feedback time-constant characterization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3276600" cy="51355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We set the integration constant to a nominal value (100 </a:t>
            </a:r>
            <a:r>
              <a:rPr lang="en-US" sz="2400" dirty="0" err="1" smtClean="0"/>
              <a:t>s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we started from a set point (0.07V) </a:t>
            </a:r>
          </a:p>
          <a:p>
            <a:r>
              <a:rPr lang="en-US" sz="2400" dirty="0" smtClean="0"/>
              <a:t>We changed it to 2V </a:t>
            </a:r>
          </a:p>
          <a:p>
            <a:r>
              <a:rPr lang="en-US" sz="2400" dirty="0" smtClean="0"/>
              <a:t>Then we changed it back to 0V</a:t>
            </a:r>
          </a:p>
          <a:p>
            <a:pPr>
              <a:buNone/>
            </a:pPr>
            <a:r>
              <a:rPr lang="en-US" sz="2400" dirty="0" smtClean="0"/>
              <a:t>We then </a:t>
            </a:r>
            <a:r>
              <a:rPr lang="en-US" sz="2400" dirty="0" smtClean="0">
                <a:solidFill>
                  <a:srgbClr val="0000FF"/>
                </a:solidFill>
              </a:rPr>
              <a:t>fit the data with an exponential decay </a:t>
            </a:r>
          </a:p>
          <a:p>
            <a:pPr>
              <a:buNone/>
            </a:pPr>
            <a:endParaRPr dirty="0"/>
          </a:p>
          <a:p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276600" y="615950"/>
            <a:ext cx="6858000" cy="562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900" y="4572000"/>
            <a:ext cx="27559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11" name="Picture 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562600" y="4469454"/>
            <a:ext cx="2909322" cy="177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457200" y="1524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100 seconds integration time</a:t>
            </a:r>
            <a:endParaRPr lang="en-US" sz="4000" dirty="0"/>
          </a:p>
        </p:txBody>
      </p:sp>
      <p:sp>
        <p:nvSpPr>
          <p:cNvPr id="7" name="Oval 6"/>
          <p:cNvSpPr/>
          <p:nvPr/>
        </p:nvSpPr>
        <p:spPr>
          <a:xfrm>
            <a:off x="1295400" y="5562600"/>
            <a:ext cx="914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477000" y="5486400"/>
            <a:ext cx="838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81400" y="3352800"/>
            <a:ext cx="167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The fit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lifetime was different from the 100 </a:t>
            </a:r>
            <a:r>
              <a:rPr lang="en-US" dirty="0" err="1" smtClean="0">
                <a:solidFill>
                  <a:srgbClr val="0000FF"/>
                </a:solidFill>
              </a:rPr>
              <a:t>s</a:t>
            </a:r>
            <a:r>
              <a:rPr lang="en-US" dirty="0" smtClean="0">
                <a:solidFill>
                  <a:srgbClr val="0000FF"/>
                </a:solidFill>
              </a:rPr>
              <a:t> nominal integrator gain</a:t>
            </a:r>
          </a:p>
          <a:p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228600" y="228600"/>
            <a:ext cx="4876800" cy="400078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267200" y="304800"/>
            <a:ext cx="44958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6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800" y="4876800"/>
            <a:ext cx="2605159" cy="177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63" name="Picture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72200" y="5079054"/>
            <a:ext cx="2605159" cy="177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990600" y="5867400"/>
            <a:ext cx="762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10400" y="6096000"/>
            <a:ext cx="7620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52800" y="4191000"/>
            <a:ext cx="2590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dirty="0" smtClean="0"/>
              <a:t>We added a multiplicative constant in the control program so that the value of  the nominal integrator constant corresponds to the real thermal correction response time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0"/>
            <a:ext cx="5008042" cy="4108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267200" y="0"/>
            <a:ext cx="4876800" cy="4000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First relevant scientific understanding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G080243-00-R  April-8-2008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Metal hysteresis </a:t>
            </a:r>
            <a:fld id="{DC003107-6538-734B-9BC7-1D948F9C013B}" type="slidenum">
              <a:rPr lang="en-US"/>
              <a:pPr/>
              <a:t>29</a:t>
            </a:fld>
            <a:endParaRPr lang="en-US"/>
          </a:p>
        </p:txBody>
      </p:sp>
      <p:sp>
        <p:nvSpPr>
          <p:cNvPr id="753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hysteresis</a:t>
            </a:r>
          </a:p>
        </p:txBody>
      </p:sp>
      <p:pic>
        <p:nvPicPr>
          <p:cNvPr id="753668" name="Picture 4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4700" y="1752600"/>
            <a:ext cx="5105400" cy="4837113"/>
          </a:xfrm>
          <a:prstGeom prst="rect">
            <a:avLst/>
          </a:prstGeom>
          <a:noFill/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1981200"/>
            <a:ext cx="3429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Filter movement under overnight lab thermal variations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feedback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movement shows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Thermal hysteresis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1E2D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7612"/>
            <a:ext cx="8229600" cy="57927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/>
                <a:cs typeface="Times"/>
              </a:rPr>
              <a:t>We study the 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dissipation properties of the </a:t>
            </a:r>
            <a:r>
              <a:rPr lang="en-US" dirty="0" err="1" smtClean="0">
                <a:solidFill>
                  <a:srgbClr val="FF0000"/>
                </a:solidFill>
                <a:latin typeface="Times"/>
                <a:cs typeface="Times"/>
              </a:rPr>
              <a:t>Maraging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 springs </a:t>
            </a:r>
            <a:r>
              <a:rPr lang="en-US" dirty="0" smtClean="0">
                <a:latin typeface="Times"/>
                <a:cs typeface="Times"/>
              </a:rPr>
              <a:t>used in the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	seismic isolation system of Ad-LIGO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	</a:t>
            </a:r>
            <a:r>
              <a:rPr lang="en-US" dirty="0" smtClean="0">
                <a:latin typeface="Times"/>
                <a:cs typeface="Times"/>
              </a:rPr>
              <a:t>(but also Virgo,  TAMA, …) </a:t>
            </a:r>
          </a:p>
          <a:p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With particular emphasis on the study of </a:t>
            </a:r>
            <a:r>
              <a:rPr lang="en-US" u="sng" dirty="0" smtClean="0">
                <a:solidFill>
                  <a:srgbClr val="FF0000"/>
                </a:solidFill>
                <a:latin typeface="Times"/>
                <a:cs typeface="Times"/>
              </a:rPr>
              <a:t>mechanical hysteresis</a:t>
            </a:r>
            <a:r>
              <a:rPr lang="en-US" dirty="0" smtClean="0">
                <a:latin typeface="Times"/>
                <a:cs typeface="Times"/>
              </a:rPr>
              <a:t>, which seems to play a 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more important role than expected</a:t>
            </a:r>
          </a:p>
          <a:p>
            <a:endParaRPr lang="en-US" dirty="0">
              <a:latin typeface="Times"/>
              <a:cs typeface="Time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"/>
                <a:cs typeface="Times"/>
              </a:rPr>
              <a:t>Introduction </a:t>
            </a:r>
            <a:endParaRPr lang="en-US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Metal hysteresis </a:t>
            </a:r>
            <a:fld id="{3D3F5C19-9E81-BC4B-A25C-80CC05922EA2}" type="slidenum">
              <a:rPr lang="en-US"/>
              <a:pPr/>
              <a:t>30</a:t>
            </a:fld>
            <a:endParaRPr lang="en-US"/>
          </a:p>
        </p:txBody>
      </p:sp>
      <p:sp>
        <p:nvSpPr>
          <p:cNvPr id="7557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27432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Blade working point stabilized by</a:t>
            </a:r>
            <a:r>
              <a:rPr lang="en-US" sz="2400" dirty="0" smtClean="0"/>
              <a:t> integrator </a:t>
            </a:r>
            <a:r>
              <a:rPr lang="en-US" sz="2400" dirty="0"/>
              <a:t>feedback</a:t>
            </a: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No actual blade movement</a:t>
            </a:r>
          </a:p>
          <a:p>
            <a:pPr>
              <a:lnSpc>
                <a:spcPct val="90000"/>
              </a:lnSpc>
            </a:pPr>
            <a:endParaRPr lang="en-US" sz="2400" dirty="0" smtClean="0"/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Hysteresis</a:t>
            </a:r>
            <a:r>
              <a:rPr lang="en-US" sz="2400" dirty="0" smtClean="0">
                <a:solidFill>
                  <a:srgbClr val="2B2BFF"/>
                </a:solidFill>
              </a:rPr>
              <a:t> shifted to the control current ! !</a:t>
            </a:r>
            <a:endParaRPr lang="en-US" sz="2400" dirty="0" smtClean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sp>
        <p:nvSpPr>
          <p:cNvPr id="7557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Thermal hysteresis</a:t>
            </a:r>
          </a:p>
        </p:txBody>
      </p:sp>
      <p:pic>
        <p:nvPicPr>
          <p:cNvPr id="755716" name="Picture 4" descr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752600"/>
            <a:ext cx="4953000" cy="47831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16200000">
            <a:off x="3622849" y="4225752"/>
            <a:ext cx="1658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Actuator [</a:t>
            </a:r>
            <a:r>
              <a:rPr lang="en-US" dirty="0" err="1" smtClean="0"/>
              <a:t>mN</a:t>
            </a:r>
            <a:r>
              <a:rPr lang="en-US" dirty="0" smtClean="0"/>
              <a:t>]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Metal hysteresis </a:t>
            </a:r>
            <a:fld id="{00FF429C-A736-D144-89AB-1F8777AF1F76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75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Surprising </a:t>
            </a:r>
            <a:r>
              <a:rPr lang="en-US" sz="3200">
                <a:solidFill>
                  <a:srgbClr val="2B2BFF"/>
                </a:solidFill>
              </a:rPr>
              <a:t>(should not)</a:t>
            </a:r>
            <a:r>
              <a:rPr lang="en-US"/>
              <a:t> evidence</a:t>
            </a:r>
          </a:p>
        </p:txBody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1E2D"/>
                </a:solidFill>
                <a:latin typeface="Times New Roman" charset="0"/>
              </a:rPr>
              <a:t>Hysteresis </a:t>
            </a:r>
            <a:r>
              <a:rPr lang="en-US" u="sng" dirty="0">
                <a:solidFill>
                  <a:srgbClr val="FF1E2D"/>
                </a:solidFill>
                <a:latin typeface="Times New Roman" charset="0"/>
              </a:rPr>
              <a:t>does not</a:t>
            </a:r>
            <a:r>
              <a:rPr lang="en-US" dirty="0">
                <a:solidFill>
                  <a:srgbClr val="FF1E2D"/>
                </a:solidFill>
                <a:latin typeface="Times New Roman" charset="0"/>
              </a:rPr>
              <a:t> </a:t>
            </a:r>
            <a:r>
              <a:rPr lang="en-US" dirty="0" smtClean="0">
                <a:solidFill>
                  <a:srgbClr val="FF1E2D"/>
                </a:solidFill>
                <a:latin typeface="Times New Roman" charset="0"/>
              </a:rPr>
              <a:t>originate </a:t>
            </a:r>
            <a:r>
              <a:rPr lang="en-US" dirty="0" smtClean="0">
                <a:solidFill>
                  <a:srgbClr val="2B2BFF"/>
                </a:solidFill>
                <a:latin typeface="Times New Roman" charset="0"/>
              </a:rPr>
              <a:t>from </a:t>
            </a:r>
            <a:r>
              <a:rPr lang="en-US" dirty="0">
                <a:solidFill>
                  <a:srgbClr val="2B2BFF"/>
                </a:solidFill>
                <a:latin typeface="Times New Roman" charset="0"/>
              </a:rPr>
              <a:t>the actual movement</a:t>
            </a:r>
            <a:endParaRPr lang="en-US" dirty="0">
              <a:latin typeface="Times New Roman" charset="0"/>
            </a:endParaRPr>
          </a:p>
          <a:p>
            <a:pPr>
              <a:lnSpc>
                <a:spcPct val="90000"/>
              </a:lnSpc>
            </a:pPr>
            <a:endParaRPr lang="en-US" dirty="0"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2B2BFF"/>
                </a:solidFill>
                <a:latin typeface="Times New Roman" charset="0"/>
              </a:rPr>
              <a:t>Hysteresis </a:t>
            </a:r>
            <a:r>
              <a:rPr lang="en-US" b="1" dirty="0">
                <a:solidFill>
                  <a:srgbClr val="FF1E2D"/>
                </a:solidFill>
                <a:latin typeface="Times New Roman" charset="0"/>
              </a:rPr>
              <a:t>derives from evolving </a:t>
            </a:r>
            <a:r>
              <a:rPr lang="en-US" b="1" dirty="0" smtClean="0">
                <a:solidFill>
                  <a:srgbClr val="FF1E2D"/>
                </a:solidFill>
                <a:latin typeface="Times New Roman" charset="0"/>
              </a:rPr>
              <a:t>stresses </a:t>
            </a:r>
            <a:r>
              <a:rPr lang="en-US" dirty="0" smtClean="0">
                <a:solidFill>
                  <a:srgbClr val="FF1E2D"/>
                </a:solidFill>
                <a:latin typeface="Times New Roman" charset="0"/>
              </a:rPr>
              <a:t>inside </a:t>
            </a:r>
            <a:r>
              <a:rPr lang="en-US" dirty="0">
                <a:solidFill>
                  <a:srgbClr val="FF1E2D"/>
                </a:solidFill>
                <a:latin typeface="Times New Roman" charset="0"/>
              </a:rPr>
              <a:t>the materials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1E2D"/>
              </a:solidFill>
              <a:latin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Times New Roman" charset="0"/>
              </a:rPr>
              <a:t>Obvious if you think that </a:t>
            </a:r>
            <a:r>
              <a:rPr lang="en-US" dirty="0">
                <a:solidFill>
                  <a:srgbClr val="2B2BFF"/>
                </a:solidFill>
                <a:latin typeface="Times New Roman" charset="0"/>
              </a:rPr>
              <a:t>metal grains 	can </a:t>
            </a:r>
            <a:r>
              <a:rPr lang="en-US" dirty="0">
                <a:solidFill>
                  <a:srgbClr val="FF1E2D"/>
                </a:solidFill>
                <a:latin typeface="Times New Roman" charset="0"/>
              </a:rPr>
              <a:t>only “see”</a:t>
            </a:r>
            <a:r>
              <a:rPr lang="en-US" dirty="0">
                <a:solidFill>
                  <a:srgbClr val="2B2BFF"/>
                </a:solidFill>
                <a:latin typeface="Times New Roman" charset="0"/>
              </a:rPr>
              <a:t> internal stresses</a:t>
            </a:r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Electro Magnetic Anti Spring (</a:t>
            </a:r>
            <a:r>
              <a:rPr lang="en-US" dirty="0" smtClean="0">
                <a:solidFill>
                  <a:srgbClr val="FF0000"/>
                </a:solidFill>
              </a:rPr>
              <a:t>EMAS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606690"/>
            <a:ext cx="4495800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sz="2400" dirty="0" smtClean="0"/>
              <a:t>EMAS can be applied with </a:t>
            </a:r>
            <a:r>
              <a:rPr lang="en-GB" sz="2400" dirty="0" smtClean="0">
                <a:solidFill>
                  <a:srgbClr val="0000FF"/>
                </a:solidFill>
              </a:rPr>
              <a:t>positive or negative sign</a:t>
            </a:r>
            <a:r>
              <a:rPr lang="en-GB" sz="2400" dirty="0" smtClean="0"/>
              <a:t>, and arbitrary gain, in parallel to the GAS effect.</a:t>
            </a:r>
          </a:p>
          <a:p>
            <a:pPr>
              <a:buFont typeface="Arial"/>
              <a:buChar char="•"/>
            </a:pPr>
            <a:endParaRPr lang="en-GB" sz="2400" dirty="0" smtClean="0"/>
          </a:p>
          <a:p>
            <a:pPr>
              <a:buFont typeface="Arial"/>
              <a:buChar char="•"/>
            </a:pPr>
            <a:r>
              <a:rPr lang="en-GB" sz="2400" dirty="0" smtClean="0"/>
              <a:t>Used to </a:t>
            </a:r>
            <a:r>
              <a:rPr lang="en-GB" sz="2400" dirty="0" smtClean="0">
                <a:solidFill>
                  <a:srgbClr val="0000FF"/>
                </a:solidFill>
              </a:rPr>
              <a:t>stiffen </a:t>
            </a:r>
            <a:r>
              <a:rPr lang="en-GB" sz="2400" dirty="0" smtClean="0"/>
              <a:t>or</a:t>
            </a:r>
            <a:r>
              <a:rPr lang="en-GB" sz="2400" dirty="0" smtClean="0">
                <a:solidFill>
                  <a:srgbClr val="0000FF"/>
                </a:solidFill>
              </a:rPr>
              <a:t> weaken </a:t>
            </a:r>
          </a:p>
          <a:p>
            <a:r>
              <a:rPr lang="en-GB" sz="2400" dirty="0" smtClean="0"/>
              <a:t>the spring restoring force and </a:t>
            </a:r>
            <a:r>
              <a:rPr lang="en-GB" sz="2400" dirty="0" smtClean="0">
                <a:solidFill>
                  <a:srgbClr val="FF0000"/>
                </a:solidFill>
              </a:rPr>
              <a:t>change its frequency tune</a:t>
            </a:r>
          </a:p>
          <a:p>
            <a:pPr>
              <a:buFont typeface="Arial"/>
              <a:buChar char="•"/>
            </a:pPr>
            <a:endParaRPr lang="en-GB" sz="24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</a:rPr>
              <a:t>L</a:t>
            </a:r>
            <a:r>
              <a:rPr lang="en-GB" sz="2400" dirty="0" err="1" smtClean="0">
                <a:solidFill>
                  <a:srgbClr val="0000FF"/>
                </a:solidFill>
              </a:rPr>
              <a:t>arge</a:t>
            </a:r>
            <a:r>
              <a:rPr lang="en-GB" sz="2400" dirty="0" smtClean="0">
                <a:solidFill>
                  <a:srgbClr val="0000FF"/>
                </a:solidFill>
              </a:rPr>
              <a:t> negative gain brings </a:t>
            </a:r>
            <a:r>
              <a:rPr lang="en-GB" sz="2400" u="sng" dirty="0" smtClean="0">
                <a:solidFill>
                  <a:srgbClr val="FF0000"/>
                </a:solidFill>
              </a:rPr>
              <a:t>instability</a:t>
            </a:r>
          </a:p>
          <a:p>
            <a:pPr>
              <a:buFont typeface="Arial"/>
              <a:buChar char="•"/>
            </a:pPr>
            <a:endParaRPr lang="en-GB" sz="2400" dirty="0" smtClean="0"/>
          </a:p>
          <a:p>
            <a:pPr>
              <a:buFont typeface="Arial"/>
              <a:buChar char="•"/>
            </a:pPr>
            <a:endParaRPr lang="en-GB" sz="2400" dirty="0" smtClean="0"/>
          </a:p>
          <a:p>
            <a:endParaRPr lang="en-GB" sz="24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981700" y="1066800"/>
            <a:ext cx="2400300" cy="1968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134100" y="4813300"/>
            <a:ext cx="2400300" cy="1968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13335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EMAS= 1</a:t>
            </a:r>
          </a:p>
          <a:p>
            <a:r>
              <a:rPr lang="en-US" dirty="0" smtClean="0"/>
              <a:t>Lifetime= 20.95s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24400" y="29718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EMAS=-0.5</a:t>
            </a:r>
          </a:p>
          <a:p>
            <a:r>
              <a:rPr lang="en-US" dirty="0" smtClean="0"/>
              <a:t>Lifetime= 18.74s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24400" y="48133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EMAS=-3.9</a:t>
            </a:r>
          </a:p>
          <a:p>
            <a:r>
              <a:rPr lang="en-US" dirty="0" smtClean="0"/>
              <a:t>Lifetime = 7.82s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209800" y="2286000"/>
            <a:ext cx="35814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810000" y="3810000"/>
            <a:ext cx="19812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019800" y="2762553"/>
            <a:ext cx="2272190" cy="20948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15107" y="6550223"/>
            <a:ext cx="477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45 </a:t>
            </a:r>
            <a:r>
              <a:rPr lang="en-US" sz="1400" dirty="0" err="1" smtClean="0"/>
              <a:t>s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380536" y="6550223"/>
            <a:ext cx="4368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20s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6228136" y="4648200"/>
            <a:ext cx="477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 </a:t>
            </a:r>
            <a:r>
              <a:rPr lang="en-US" sz="1400" dirty="0" err="1" smtClean="0"/>
              <a:t>s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848600" y="4659411"/>
            <a:ext cx="47746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90 </a:t>
            </a:r>
            <a:r>
              <a:rPr lang="en-US" sz="1400" dirty="0" err="1" smtClean="0"/>
              <a:t>s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6248400" y="2819400"/>
            <a:ext cx="477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 </a:t>
            </a:r>
            <a:r>
              <a:rPr lang="en-US" sz="1400" dirty="0" err="1" smtClean="0"/>
              <a:t>s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7814526" y="2892623"/>
            <a:ext cx="4774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80 </a:t>
            </a:r>
            <a:r>
              <a:rPr lang="en-US" sz="1400" dirty="0" err="1" smtClean="0"/>
              <a:t>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EMAS measurements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59502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The EMAS were used for different measurements:</a:t>
            </a:r>
          </a:p>
          <a:p>
            <a:endParaRPr lang="en-GB" sz="2400" dirty="0" smtClean="0"/>
          </a:p>
          <a:p>
            <a:pPr>
              <a:buFont typeface="Arial"/>
              <a:buChar char="•"/>
            </a:pPr>
            <a:r>
              <a:rPr lang="en-GB" sz="2400" dirty="0" smtClean="0">
                <a:ln>
                  <a:solidFill>
                    <a:srgbClr val="0000FF"/>
                  </a:solidFill>
                </a:ln>
              </a:rPr>
              <a:t>To measure the actual resonant frequency and oscillation quality factors as function of EMAS value</a:t>
            </a:r>
          </a:p>
          <a:p>
            <a:endParaRPr lang="en-GB" sz="2400" dirty="0" smtClean="0"/>
          </a:p>
          <a:p>
            <a:pPr>
              <a:buFont typeface="Arial"/>
              <a:buChar char="•"/>
            </a:pPr>
            <a:r>
              <a:rPr lang="en-US" sz="240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To set the spring resonant frequency for swept frequency measurements</a:t>
            </a:r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T</a:t>
            </a:r>
            <a:r>
              <a:rPr lang="en-GB" sz="2400" dirty="0" err="1" smtClean="0"/>
              <a:t>o</a:t>
            </a:r>
            <a:r>
              <a:rPr lang="en-GB" sz="2400" dirty="0" smtClean="0"/>
              <a:t> test the spring’s stability at the lowest frequency tunings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Resonant Frequency </a:t>
            </a:r>
            <a:r>
              <a:rPr lang="en-GB" dirty="0" smtClean="0"/>
              <a:t>and </a:t>
            </a:r>
            <a:br>
              <a:rPr lang="en-GB" dirty="0" smtClean="0"/>
            </a:br>
            <a:r>
              <a:rPr lang="en-GB" dirty="0" smtClean="0">
                <a:solidFill>
                  <a:srgbClr val="FF0000"/>
                </a:solidFill>
              </a:rPr>
              <a:t>Quality factor </a:t>
            </a:r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1966079"/>
            <a:ext cx="74676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>
                <a:ln>
                  <a:solidFill>
                    <a:srgbClr val="0000FF"/>
                  </a:solidFill>
                </a:ln>
              </a:rPr>
              <a:t> </a:t>
            </a:r>
            <a:r>
              <a:rPr lang="en-US" sz="2400" dirty="0" smtClean="0">
                <a:ln>
                  <a:solidFill>
                    <a:srgbClr val="0000FF"/>
                  </a:solidFill>
                </a:ln>
                <a:latin typeface="Times"/>
                <a:cs typeface="Times"/>
              </a:rPr>
              <a:t>For each EMAS setting we excited the spring applying a short voltage pulse on the actuator, and monitored the </a:t>
            </a:r>
            <a:r>
              <a:rPr lang="en-US" sz="2400" dirty="0" err="1" smtClean="0">
                <a:ln>
                  <a:solidFill>
                    <a:srgbClr val="0000FF"/>
                  </a:solidFill>
                </a:ln>
                <a:latin typeface="Times"/>
                <a:cs typeface="Times"/>
              </a:rPr>
              <a:t>ringdown</a:t>
            </a:r>
            <a:r>
              <a:rPr lang="en-US" sz="2400" dirty="0" smtClean="0">
                <a:ln>
                  <a:solidFill>
                    <a:srgbClr val="0000FF"/>
                  </a:solidFill>
                </a:ln>
                <a:latin typeface="Times"/>
                <a:cs typeface="Times"/>
              </a:rPr>
              <a:t>.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Times"/>
                <a:cs typeface="Times"/>
              </a:rPr>
              <a:t> The pulse was typically ¼ period long. 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  <a:latin typeface="Times"/>
                <a:cs typeface="Times"/>
              </a:rPr>
              <a:t> Larger excitation amplitudes (~1V) were used at highest frequency tunes (stiffer spring).</a:t>
            </a:r>
          </a:p>
          <a:p>
            <a:pPr>
              <a:buFont typeface="Arial"/>
              <a:buChar char="•"/>
            </a:pPr>
            <a:r>
              <a:rPr lang="en-US" sz="2400" dirty="0" smtClean="0">
                <a:latin typeface="Times"/>
                <a:cs typeface="Times"/>
              </a:rPr>
              <a:t> Smaller excitation amplitudes (~0.1V) were used for the lowest frequency tunes.</a:t>
            </a:r>
          </a:p>
          <a:p>
            <a:pPr>
              <a:buFont typeface="Arial"/>
              <a:buChar char="•"/>
            </a:pPr>
            <a:endParaRPr lang="en-US" sz="2400" dirty="0" smtClean="0">
              <a:latin typeface="Times"/>
              <a:cs typeface="Times"/>
            </a:endParaRPr>
          </a:p>
          <a:p>
            <a:pPr>
              <a:buFont typeface="Arial"/>
              <a:buChar char="•"/>
            </a:pPr>
            <a:r>
              <a:rPr lang="en-US" sz="2400" dirty="0" smtClean="0">
                <a:ln>
                  <a:solidFill>
                    <a:srgbClr val="0000FF"/>
                  </a:solidFill>
                </a:ln>
                <a:latin typeface="Times"/>
                <a:cs typeface="Times"/>
              </a:rPr>
              <a:t> All fitting procedures were applied for a fixed time window chosen to start the fit at the same signal amplitude.</a:t>
            </a:r>
            <a:endParaRPr lang="en-US" sz="2200" dirty="0" smtClean="0">
              <a:ln>
                <a:solidFill>
                  <a:srgbClr val="0000FF"/>
                </a:solidFill>
              </a:ln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Spring’s Height scan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3352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data was analyzed with a damped sinusoid function</a:t>
            </a:r>
          </a:p>
          <a:p>
            <a:r>
              <a:rPr lang="en-US" sz="2400" i="1" dirty="0" err="1" smtClean="0">
                <a:solidFill>
                  <a:srgbClr val="800000"/>
                </a:solidFill>
              </a:rPr>
              <a:t>h</a:t>
            </a:r>
            <a:r>
              <a:rPr lang="en-US" sz="2400" i="1" dirty="0" smtClean="0">
                <a:solidFill>
                  <a:srgbClr val="800000"/>
                </a:solidFill>
              </a:rPr>
              <a:t>+ A sin(2πf (</a:t>
            </a:r>
            <a:r>
              <a:rPr lang="en-US" sz="2400" i="1" dirty="0" err="1" smtClean="0">
                <a:solidFill>
                  <a:srgbClr val="800000"/>
                </a:solidFill>
              </a:rPr>
              <a:t>t-</a:t>
            </a:r>
            <a:r>
              <a:rPr lang="en-US" sz="2400" i="1" dirty="0" err="1" smtClean="0">
                <a:solidFill>
                  <a:srgbClr val="800000"/>
                </a:solidFill>
                <a:latin typeface="Lucida Grande"/>
                <a:ea typeface="Lucida Grande"/>
                <a:cs typeface="Lucida Grande"/>
              </a:rPr>
              <a:t>ϕ</a:t>
            </a:r>
            <a:r>
              <a:rPr lang="en-US" sz="2400" i="1" dirty="0" err="1" smtClean="0">
                <a:solidFill>
                  <a:srgbClr val="800000"/>
                </a:solidFill>
              </a:rPr>
              <a:t>))exp-((t-</a:t>
            </a:r>
            <a:r>
              <a:rPr lang="en-US" sz="2400" i="1" dirty="0" err="1" smtClean="0">
                <a:solidFill>
                  <a:srgbClr val="800000"/>
                </a:solidFill>
                <a:latin typeface="Lucida Grande"/>
                <a:ea typeface="Lucida Grande"/>
                <a:cs typeface="Lucida Grande"/>
              </a:rPr>
              <a:t>ϕ)/τ</a:t>
            </a:r>
            <a:r>
              <a:rPr lang="en-US" sz="2400" i="1" dirty="0" smtClean="0">
                <a:solidFill>
                  <a:srgbClr val="800000"/>
                </a:solidFill>
                <a:latin typeface="Lucida Grande"/>
                <a:ea typeface="Lucida Grande"/>
                <a:cs typeface="Lucida Grande"/>
              </a:rPr>
              <a:t>)                   +</a:t>
            </a:r>
            <a:r>
              <a:rPr lang="en-US" sz="2400" i="1" dirty="0" err="1" smtClean="0">
                <a:solidFill>
                  <a:srgbClr val="800000"/>
                </a:solidFill>
                <a:latin typeface="Lucida Grande"/>
                <a:ea typeface="Lucida Grande"/>
                <a:cs typeface="Lucida Grande"/>
              </a:rPr>
              <a:t>v(t-ϕ</a:t>
            </a:r>
            <a:r>
              <a:rPr lang="en-US" sz="2400" i="1" dirty="0" smtClean="0">
                <a:solidFill>
                  <a:srgbClr val="800000"/>
                </a:solidFill>
              </a:rPr>
              <a:t>)</a:t>
            </a:r>
            <a:endParaRPr lang="en-US" sz="2400" i="1" dirty="0" smtClean="0">
              <a:solidFill>
                <a:srgbClr val="800000"/>
              </a:solidFill>
              <a:latin typeface="Lucida Grande"/>
              <a:ea typeface="Lucida Grande"/>
              <a:cs typeface="Lucida Grande"/>
            </a:endParaRPr>
          </a:p>
          <a:p>
            <a:r>
              <a:rPr lang="en-US" sz="2400" dirty="0" smtClean="0"/>
              <a:t>For each set point settings </a:t>
            </a:r>
          </a:p>
          <a:p>
            <a:pPr>
              <a:buNone/>
            </a:pPr>
            <a:r>
              <a:rPr lang="en-US" sz="2400" dirty="0" smtClean="0"/>
              <a:t>     we extracted the spring’s </a:t>
            </a:r>
          </a:p>
          <a:p>
            <a:pPr>
              <a:buNone/>
            </a:pPr>
            <a:r>
              <a:rPr lang="en-US" sz="2400" dirty="0" smtClean="0"/>
              <a:t>Height, the frequency and lifetime</a:t>
            </a:r>
          </a:p>
          <a:p>
            <a:endParaRPr lang="en-US" sz="2800" dirty="0" smtClean="0"/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51200"/>
            <a:ext cx="27559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Straight Arrow Connector 8"/>
          <p:cNvCxnSpPr/>
          <p:nvPr/>
        </p:nvCxnSpPr>
        <p:spPr>
          <a:xfrm rot="16200000" flipH="1">
            <a:off x="571499" y="3403600"/>
            <a:ext cx="685802" cy="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23901" y="3746500"/>
            <a:ext cx="838200" cy="2285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4" y="28193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1447800" y="3174999"/>
            <a:ext cx="1181102" cy="952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23903" y="4241798"/>
            <a:ext cx="838200" cy="2285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038600" y="2260600"/>
            <a:ext cx="5143500" cy="4216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5600" y="54737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EMAS = 1V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rot="10800000" flipV="1">
            <a:off x="1638300" y="3060698"/>
            <a:ext cx="2247900" cy="16256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00102" y="4686300"/>
            <a:ext cx="838200" cy="2285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723901" y="3060698"/>
            <a:ext cx="647699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08201" y="3060698"/>
            <a:ext cx="647699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14750" y="3062286"/>
            <a:ext cx="647699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EMAS scan analysis: </a:t>
            </a:r>
            <a:r>
              <a:rPr lang="en-US" dirty="0" smtClean="0">
                <a:solidFill>
                  <a:srgbClr val="FF0000"/>
                </a:solidFill>
              </a:rPr>
              <a:t>high frequency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383268"/>
            <a:ext cx="77724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We observed that the frequency slowly changes with amplitude</a:t>
            </a:r>
            <a:r>
              <a:rPr lang="en-US" sz="3200" dirty="0" smtClean="0"/>
              <a:t>.</a:t>
            </a:r>
          </a:p>
          <a:p>
            <a:endParaRPr lang="en-US" sz="3200" dirty="0" smtClean="0"/>
          </a:p>
          <a:p>
            <a:r>
              <a:rPr lang="en-US" sz="3200" dirty="0" smtClean="0">
                <a:solidFill>
                  <a:srgbClr val="FF0000"/>
                </a:solidFill>
              </a:rPr>
              <a:t>The damped sinus fails at high frequency, where the Q-factor is very high.</a:t>
            </a:r>
          </a:p>
          <a:p>
            <a:endParaRPr lang="en-US" sz="3200" dirty="0" smtClean="0"/>
          </a:p>
          <a:p>
            <a:r>
              <a:rPr lang="en-US" sz="3200" dirty="0" smtClean="0"/>
              <a:t>Different fitting procedure for higher freq.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r>
              <a:rPr lang="en-US" sz="2400" dirty="0" smtClean="0"/>
              <a:t>(More discussion about frequency versus amplitude later</a:t>
            </a:r>
            <a:r>
              <a:rPr lang="en-US" sz="3200" dirty="0" smtClean="0"/>
              <a:t>.)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826226" y="990600"/>
            <a:ext cx="5422174" cy="4370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486400"/>
            <a:ext cx="8534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used the </a:t>
            </a:r>
            <a:r>
              <a:rPr lang="en-US" sz="2400" dirty="0" err="1" smtClean="0"/>
              <a:t>ringdown</a:t>
            </a:r>
            <a:r>
              <a:rPr lang="en-US" sz="2400" dirty="0" smtClean="0"/>
              <a:t> envelope</a:t>
            </a:r>
            <a:r>
              <a:rPr lang="en-US" sz="2800" dirty="0" smtClean="0"/>
              <a:t> </a:t>
            </a:r>
            <a:r>
              <a:rPr lang="en-US" dirty="0" smtClean="0"/>
              <a:t>(difference between each maximum and next minimum of the LVDT signal) </a:t>
            </a:r>
            <a:r>
              <a:rPr lang="en-US" sz="2400" dirty="0" smtClean="0"/>
              <a:t>to calculate the </a:t>
            </a:r>
            <a:r>
              <a:rPr lang="en-US" sz="2400" dirty="0" err="1" smtClean="0"/>
              <a:t>ringdown</a:t>
            </a:r>
            <a:r>
              <a:rPr lang="en-US" sz="2400" dirty="0" smtClean="0"/>
              <a:t> lifetime</a:t>
            </a:r>
            <a:r>
              <a:rPr lang="en-US" dirty="0" smtClean="0"/>
              <a:t>.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EMAS scan analysis: </a:t>
            </a:r>
            <a:r>
              <a:rPr lang="en-US" dirty="0" smtClean="0">
                <a:solidFill>
                  <a:srgbClr val="FF0000"/>
                </a:solidFill>
              </a:rPr>
              <a:t>high frequency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990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EMAS = 4V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5181600"/>
            <a:ext cx="853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The </a:t>
            </a:r>
            <a:r>
              <a:rPr lang="en-US" sz="2400" dirty="0" err="1" smtClean="0">
                <a:solidFill>
                  <a:srgbClr val="FF0000"/>
                </a:solidFill>
              </a:rPr>
              <a:t>ringdown</a:t>
            </a:r>
            <a:r>
              <a:rPr lang="en-US" sz="2400" dirty="0" smtClean="0">
                <a:solidFill>
                  <a:srgbClr val="FF0000"/>
                </a:solidFill>
              </a:rPr>
              <a:t> frequency  was fit in a much shorter window  </a:t>
            </a:r>
          </a:p>
          <a:p>
            <a:r>
              <a:rPr lang="en-US" dirty="0" smtClean="0"/>
              <a:t>The error on the frequency was dominated by </a:t>
            </a:r>
            <a:r>
              <a:rPr lang="en-US" dirty="0" err="1" smtClean="0"/>
              <a:t>systematics</a:t>
            </a:r>
            <a:r>
              <a:rPr lang="en-US" dirty="0" smtClean="0"/>
              <a:t>, as the resonant frequency is amplitude dependent (see subsequent discussion) 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EMAS scan analysis: </a:t>
            </a:r>
            <a:r>
              <a:rPr lang="en-US" dirty="0" smtClean="0">
                <a:solidFill>
                  <a:srgbClr val="FF0000"/>
                </a:solidFill>
              </a:rPr>
              <a:t>high frequency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4800" y="838200"/>
            <a:ext cx="5143500" cy="421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448300" y="2209800"/>
            <a:ext cx="2908300" cy="233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Lowest achieved frequency</a:t>
            </a:r>
            <a:endParaRPr lang="en-US" dirty="0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96478" y="1497485"/>
            <a:ext cx="2909322" cy="2464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57200" y="518160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were able to reach a lowest frequency,  93.6 </a:t>
            </a:r>
            <a:r>
              <a:rPr lang="en-US" sz="2400" dirty="0" err="1" smtClean="0"/>
              <a:t>mHz</a:t>
            </a:r>
            <a:r>
              <a:rPr lang="en-US" sz="2400" dirty="0" smtClean="0"/>
              <a:t>.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scans showed though that the spring is not stable below 150-200 </a:t>
            </a:r>
            <a:r>
              <a:rPr lang="en-US" dirty="0" err="1" smtClean="0">
                <a:solidFill>
                  <a:srgbClr val="0000FF"/>
                </a:solidFill>
              </a:rPr>
              <a:t>mHz</a:t>
            </a:r>
            <a:r>
              <a:rPr lang="en-US" dirty="0" smtClean="0">
                <a:solidFill>
                  <a:srgbClr val="0000FF"/>
                </a:solidFill>
              </a:rPr>
              <a:t>.  </a:t>
            </a:r>
          </a:p>
          <a:p>
            <a:r>
              <a:rPr lang="en-US" dirty="0" smtClean="0"/>
              <a:t>External perturbations are capable to cause the system to run-off even if	 </a:t>
            </a:r>
            <a:r>
              <a:rPr lang="en-US" dirty="0" smtClean="0">
                <a:solidFill>
                  <a:srgbClr val="FF0000"/>
                </a:solidFill>
              </a:rPr>
              <a:t>mathematically this should be impossible</a:t>
            </a:r>
            <a:r>
              <a:rPr lang="en-US" dirty="0" smtClean="0"/>
              <a:t>. </a:t>
            </a:r>
          </a:p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6172200" y="2514600"/>
            <a:ext cx="9144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4610100" y="3543300"/>
            <a:ext cx="2438400" cy="990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57200" y="1066800"/>
            <a:ext cx="4876800" cy="3886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7612"/>
            <a:ext cx="8229600" cy="57927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"/>
                <a:cs typeface="Times"/>
              </a:rPr>
              <a:t>Hysteresis is likely responsible </a:t>
            </a:r>
            <a:r>
              <a:rPr lang="en-US" dirty="0">
                <a:latin typeface="Times"/>
                <a:cs typeface="Times"/>
              </a:rPr>
              <a:t>for </a:t>
            </a:r>
            <a:r>
              <a:rPr lang="en-US" dirty="0" smtClean="0">
                <a:latin typeface="Times"/>
                <a:cs typeface="Times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unexpected 1/f attenuation </a:t>
            </a:r>
            <a:r>
              <a:rPr lang="en-US" dirty="0">
                <a:solidFill>
                  <a:srgbClr val="FF0000"/>
                </a:solidFill>
                <a:latin typeface="Times"/>
                <a:cs typeface="Times"/>
              </a:rPr>
              <a:t>behavior</a:t>
            </a:r>
            <a:r>
              <a:rPr lang="en-US" dirty="0">
                <a:latin typeface="Times"/>
                <a:cs typeface="Times"/>
              </a:rPr>
              <a:t> observed in the</a:t>
            </a:r>
            <a:r>
              <a:rPr lang="en-US" dirty="0" smtClean="0">
                <a:latin typeface="Times"/>
                <a:cs typeface="Times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GAS-</a:t>
            </a:r>
            <a:r>
              <a:rPr lang="en-US" dirty="0">
                <a:solidFill>
                  <a:srgbClr val="0000FF"/>
                </a:solidFill>
                <a:latin typeface="Times"/>
                <a:cs typeface="Times"/>
              </a:rPr>
              <a:t>filter transfer function</a:t>
            </a:r>
            <a:r>
              <a:rPr lang="en-US" dirty="0">
                <a:latin typeface="Times"/>
                <a:cs typeface="Times"/>
              </a:rPr>
              <a:t>, when the system is tuned </a:t>
            </a:r>
            <a:r>
              <a:rPr lang="en-US" dirty="0">
                <a:solidFill>
                  <a:srgbClr val="0000FF"/>
                </a:solidFill>
                <a:latin typeface="Times"/>
                <a:cs typeface="Times"/>
              </a:rPr>
              <a:t>at very low frequency</a:t>
            </a:r>
            <a:r>
              <a:rPr lang="en-US" dirty="0">
                <a:latin typeface="Times"/>
                <a:cs typeface="Times"/>
              </a:rPr>
              <a:t>,</a:t>
            </a:r>
            <a:r>
              <a:rPr lang="en-US" dirty="0" smtClean="0">
                <a:latin typeface="Times"/>
                <a:cs typeface="Times"/>
              </a:rPr>
              <a:t> 			(at or below 100 </a:t>
            </a:r>
            <a:r>
              <a:rPr lang="en-US" dirty="0" err="1" smtClean="0">
                <a:latin typeface="Times"/>
                <a:cs typeface="Times"/>
              </a:rPr>
              <a:t>mHz</a:t>
            </a:r>
            <a:r>
              <a:rPr lang="en-US" dirty="0" smtClean="0">
                <a:latin typeface="Times"/>
                <a:cs typeface="Times"/>
              </a:rPr>
              <a:t>)</a:t>
            </a:r>
          </a:p>
          <a:p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Anomalous instability </a:t>
            </a:r>
            <a:r>
              <a:rPr lang="en-US" dirty="0" smtClean="0">
                <a:latin typeface="Times"/>
                <a:cs typeface="Times"/>
              </a:rPr>
              <a:t>is observed as well</a:t>
            </a:r>
          </a:p>
          <a:p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Hysteresis may be generating a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		new class of excess 1/f noise</a:t>
            </a:r>
          </a:p>
          <a:p>
            <a:endParaRPr lang="en-US" dirty="0">
              <a:latin typeface="Times"/>
              <a:cs typeface="Time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"/>
                <a:cs typeface="Times"/>
              </a:rPr>
              <a:t>Introduction </a:t>
            </a:r>
            <a:endParaRPr lang="en-US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Fitting the frequency vs. EMAS data with a square root function </a:t>
            </a:r>
            <a:endParaRPr lang="en-US" dirty="0"/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44078" y="1954911"/>
            <a:ext cx="2909322" cy="1550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1000" y="5325070"/>
            <a:ext cx="8153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data fits perfectly the expected function </a:t>
            </a:r>
            <a:r>
              <a:rPr lang="en-US" dirty="0" smtClean="0"/>
              <a:t>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3366FF"/>
                </a:solidFill>
              </a:rPr>
              <a:t>(except for two points at 0.19 Hz that correspond to a load resonance)</a:t>
            </a:r>
            <a:r>
              <a:rPr lang="en-US" dirty="0" smtClean="0"/>
              <a:t>.  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447800" y="3390901"/>
            <a:ext cx="838200" cy="2285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81000" y="889000"/>
            <a:ext cx="5143500" cy="42164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rot="16200000" flipV="1">
            <a:off x="704851" y="4972050"/>
            <a:ext cx="2933700" cy="228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5244078" y="4794747"/>
            <a:ext cx="3442722" cy="11367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Quality factor vs. frequency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None/>
            </a:pPr>
            <a:r>
              <a:rPr lang="en-US" sz="4800" dirty="0" smtClean="0">
                <a:solidFill>
                  <a:srgbClr val="0000FF"/>
                </a:solidFill>
              </a:rPr>
              <a:t>If the quality factors is a 	quadratic with frequency</a:t>
            </a:r>
          </a:p>
          <a:p>
            <a:pPr>
              <a:lnSpc>
                <a:spcPct val="90000"/>
              </a:lnSpc>
              <a:buNone/>
            </a:pPr>
            <a:endParaRPr lang="en-US" sz="48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4800" dirty="0" smtClean="0">
                <a:solidFill>
                  <a:srgbClr val="0000FF"/>
                </a:solidFill>
              </a:rPr>
              <a:t> </a:t>
            </a:r>
            <a:r>
              <a:rPr lang="en-US" sz="4800" dirty="0" smtClean="0">
                <a:solidFill>
                  <a:srgbClr val="FF0000"/>
                </a:solidFill>
              </a:rPr>
              <a:t>=&gt;  	the energy loss is independent from frequency</a:t>
            </a:r>
          </a:p>
          <a:p>
            <a:pPr>
              <a:lnSpc>
                <a:spcPct val="90000"/>
              </a:lnSpc>
              <a:buNone/>
            </a:pPr>
            <a:endParaRPr lang="en-US" sz="48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en-US" sz="3892" dirty="0" smtClean="0">
                <a:solidFill>
                  <a:srgbClr val="0000FF"/>
                </a:solidFill>
              </a:rPr>
              <a:t>found a </a:t>
            </a:r>
            <a:r>
              <a:rPr lang="en-US" sz="3892" u="sng" dirty="0" smtClean="0">
                <a:solidFill>
                  <a:srgbClr val="FF0000"/>
                </a:solidFill>
              </a:rPr>
              <a:t>deviation from the quadratic rule</a:t>
            </a:r>
          </a:p>
          <a:p>
            <a:pPr>
              <a:lnSpc>
                <a:spcPct val="90000"/>
              </a:lnSpc>
              <a:buNone/>
            </a:pPr>
            <a:r>
              <a:rPr lang="en-US" sz="3892" dirty="0" smtClean="0">
                <a:solidFill>
                  <a:srgbClr val="0000FF"/>
                </a:solidFill>
              </a:rPr>
              <a:t>	for frequencies over 0.28Hz</a:t>
            </a:r>
            <a:endParaRPr lang="en-US" sz="3892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None/>
            </a:pPr>
            <a:endParaRPr lang="en-US" sz="48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GB" dirty="0" smtClean="0"/>
              <a:t>Resonant Frequency and oscillation Quality factor </a:t>
            </a:r>
            <a:r>
              <a:rPr lang="en-US" dirty="0" smtClean="0"/>
              <a:t>measurements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4800" y="895350"/>
            <a:ext cx="5842000" cy="5067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8040" y="6139934"/>
            <a:ext cx="4233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the expected quadratic behavior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6200000" flipV="1">
            <a:off x="2340233" y="5584567"/>
            <a:ext cx="958334" cy="152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146800" y="3733800"/>
            <a:ext cx="33043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Deviation from quadratic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Above 0.27 Hz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10800000">
            <a:off x="5334000" y="4114800"/>
            <a:ext cx="812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GB" dirty="0" smtClean="0"/>
              <a:t>Resonant Frequency and oscillation Quality factor </a:t>
            </a:r>
            <a:r>
              <a:rPr lang="en-US" dirty="0" smtClean="0"/>
              <a:t>measurements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400800" y="1905000"/>
            <a:ext cx="25146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Looking for systematic errors that could fake the departure from the quadratic law, </a:t>
            </a:r>
          </a:p>
          <a:p>
            <a:endParaRPr lang="en-US" dirty="0" smtClean="0"/>
          </a:p>
          <a:p>
            <a:r>
              <a:rPr lang="en-US" dirty="0" smtClean="0"/>
              <a:t>repeated the fits using the oscillation envelope technique.</a:t>
            </a:r>
          </a:p>
          <a:p>
            <a:r>
              <a:rPr lang="en-US" dirty="0" smtClean="0"/>
              <a:t>Found a problem with the  fit for the three highest points, but </a:t>
            </a:r>
            <a:r>
              <a:rPr lang="en-US" dirty="0" smtClean="0">
                <a:solidFill>
                  <a:srgbClr val="0000FF"/>
                </a:solidFill>
              </a:rPr>
              <a:t>not enough to eliminate the discrepancy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04800" y="895350"/>
            <a:ext cx="5842000" cy="5067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90600" y="5980331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Note: As a cross check the procedure was also repeated with fit windows tuned to start for </a:t>
            </a:r>
            <a:r>
              <a:rPr lang="en-US" dirty="0" smtClean="0">
                <a:solidFill>
                  <a:srgbClr val="0000FF"/>
                </a:solidFill>
              </a:rPr>
              <a:t>different amplitudes (0.1V and 0.01V) with </a:t>
            </a:r>
            <a:r>
              <a:rPr lang="en-US" dirty="0" smtClean="0">
                <a:solidFill>
                  <a:srgbClr val="FF0000"/>
                </a:solidFill>
              </a:rPr>
              <a:t>no significant differences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5029200" y="2895600"/>
            <a:ext cx="7620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V="1">
            <a:off x="5486401" y="3200400"/>
            <a:ext cx="990601" cy="838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Tuning the GAS system </a:t>
            </a:r>
            <a:br>
              <a:rPr lang="en-US" dirty="0" smtClean="0"/>
            </a:br>
            <a:r>
              <a:rPr lang="en-US" dirty="0" smtClean="0"/>
              <a:t>towards lower frequencies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Suspecting that the departure from the quadratic law of the Q-factor could be somehow related to the EMAS and  our control system, we changed the filter’s mechanical tune.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Changing the radial compression of the blades by 1/6 mm we moved the resonant frequency </a:t>
            </a:r>
            <a:r>
              <a:rPr lang="en-US" dirty="0" smtClean="0">
                <a:solidFill>
                  <a:srgbClr val="0000FF"/>
                </a:solidFill>
              </a:rPr>
              <a:t>from 245 to 219 </a:t>
            </a:r>
            <a:r>
              <a:rPr lang="en-US" dirty="0" err="1" smtClean="0">
                <a:solidFill>
                  <a:srgbClr val="0000FF"/>
                </a:solidFill>
              </a:rPr>
              <a:t>mHz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	a substantial amount, </a:t>
            </a:r>
            <a:r>
              <a:rPr lang="en-US" dirty="0" smtClean="0">
                <a:solidFill>
                  <a:srgbClr val="0000FF"/>
                </a:solidFill>
              </a:rPr>
              <a:t>-25%</a:t>
            </a:r>
            <a:r>
              <a:rPr lang="en-US" dirty="0" smtClean="0">
                <a:solidFill>
                  <a:srgbClr val="FF0000"/>
                </a:solidFill>
              </a:rPr>
              <a:t> in stiffness.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Lower GAS setting </a:t>
            </a:r>
            <a:br>
              <a:rPr lang="en-US" dirty="0" smtClean="0"/>
            </a:br>
            <a:r>
              <a:rPr lang="en-US" dirty="0" smtClean="0"/>
              <a:t>Q-factor measurement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867400" y="2472194"/>
            <a:ext cx="312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Quality-factor follows the f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function but still jumps up above 0.27 Hz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confirmed the deviation from the f</a:t>
            </a:r>
            <a:r>
              <a:rPr lang="en-US" sz="2400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>
                <a:solidFill>
                  <a:srgbClr val="FF0000"/>
                </a:solidFill>
              </a:rPr>
              <a:t> law at ~270 </a:t>
            </a:r>
            <a:r>
              <a:rPr lang="en-US" sz="2400" dirty="0" err="1" smtClean="0">
                <a:solidFill>
                  <a:srgbClr val="FF0000"/>
                </a:solidFill>
              </a:rPr>
              <a:t>mHz</a:t>
            </a:r>
            <a:endParaRPr lang="en-US" sz="2400" dirty="0" smtClean="0">
              <a:solidFill>
                <a:srgbClr val="FF0000"/>
              </a:solidFill>
            </a:endParaRPr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1231900"/>
            <a:ext cx="6146800" cy="509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deviation of Q from the f</a:t>
            </a:r>
            <a:r>
              <a:rPr lang="en-US" baseline="30000" dirty="0" smtClean="0"/>
              <a:t>2</a:t>
            </a:r>
            <a:r>
              <a:rPr lang="en-US" dirty="0" smtClean="0"/>
              <a:t> function seems to be </a:t>
            </a:r>
            <a:r>
              <a:rPr lang="en-US" dirty="0" smtClean="0">
                <a:solidFill>
                  <a:srgbClr val="FF0000"/>
                </a:solidFill>
              </a:rPr>
              <a:t>material dependent</a:t>
            </a:r>
            <a:r>
              <a:rPr lang="en-US" dirty="0" smtClean="0"/>
              <a:t>, 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dirty="0" smtClean="0">
                <a:solidFill>
                  <a:srgbClr val="0000FF"/>
                </a:solidFill>
              </a:rPr>
              <a:t>not tune dependent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u="sng" dirty="0" smtClean="0">
                <a:solidFill>
                  <a:srgbClr val="FF0000"/>
                </a:solidFill>
              </a:rPr>
              <a:t>If confirmed it may indicate that dislocations need time to disentangle and mobilize.</a:t>
            </a:r>
          </a:p>
          <a:p>
            <a:endParaRPr lang="en-US" u="sng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Less losses and noise at higher frequency?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2481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Oscillations and hysteresis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869281"/>
            <a:ext cx="78486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In order to explore the effects of hysteresis at various tunes,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we applied excitations of different amplitude and shape. 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Half sinusoid slow pulses to avoid </a:t>
            </a:r>
            <a:r>
              <a:rPr lang="en-US" sz="2400" dirty="0" err="1" smtClean="0"/>
              <a:t>ringdowns</a:t>
            </a: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Quarter sinusoid to allow </a:t>
            </a:r>
            <a:r>
              <a:rPr lang="en-US" sz="2400" dirty="0" err="1" smtClean="0"/>
              <a:t>ringdowns</a:t>
            </a:r>
            <a:endParaRPr lang="en-US" sz="2400" dirty="0" smtClean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Alternated sign pulses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Same sign pulses</a:t>
            </a:r>
          </a:p>
          <a:p>
            <a:pPr>
              <a:buFont typeface="Arial"/>
              <a:buChar char="•"/>
            </a:pPr>
            <a:endParaRPr lang="en-US" sz="2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76200" y="1600200"/>
            <a:ext cx="8324848" cy="52578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rot="10800000">
            <a:off x="2057400" y="4495799"/>
            <a:ext cx="5029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91000" y="1981199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EMAS=0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685799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If we </a:t>
            </a:r>
            <a:r>
              <a:rPr lang="en-US" sz="2400" dirty="0" smtClean="0"/>
              <a:t>lift the pendulum to a certain height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abruptly cut the force, </a:t>
            </a:r>
          </a:p>
          <a:p>
            <a:r>
              <a:rPr lang="en-US" sz="2400" dirty="0" smtClean="0"/>
              <a:t>and let it oscillate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we observe no hysteresis</a:t>
            </a:r>
            <a:endParaRPr lang="en-US" sz="2400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Hysteresis wash-out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Hysteresis wash-out vs. Q-factor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11016" y="3633624"/>
            <a:ext cx="3261184" cy="32243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76200" y="3610986"/>
            <a:ext cx="3276600" cy="3247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927053" y="3633624"/>
            <a:ext cx="3216947" cy="32243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2971801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EMAS = 0            			EMAS = -1					EMAS = -2</a:t>
            </a:r>
          </a:p>
          <a:p>
            <a:r>
              <a:rPr lang="en-US" dirty="0" err="1" smtClean="0"/>
              <a:t>Res.freq</a:t>
            </a:r>
            <a:r>
              <a:rPr lang="en-US" dirty="0" smtClean="0"/>
              <a:t>. =  247 </a:t>
            </a:r>
            <a:r>
              <a:rPr lang="en-US" dirty="0" err="1" smtClean="0"/>
              <a:t>mHz</a:t>
            </a:r>
            <a:r>
              <a:rPr lang="en-US" dirty="0" smtClean="0"/>
              <a:t>		</a:t>
            </a:r>
            <a:r>
              <a:rPr lang="en-US" dirty="0" err="1" smtClean="0"/>
              <a:t>Res.freq</a:t>
            </a:r>
            <a:r>
              <a:rPr lang="en-US" dirty="0" smtClean="0"/>
              <a:t>. =  213 </a:t>
            </a:r>
            <a:r>
              <a:rPr lang="en-US" dirty="0" err="1" smtClean="0"/>
              <a:t>mHz</a:t>
            </a:r>
            <a:r>
              <a:rPr lang="en-US" dirty="0" smtClean="0"/>
              <a:t>			</a:t>
            </a:r>
            <a:r>
              <a:rPr lang="en-US" dirty="0" err="1" smtClean="0"/>
              <a:t>Res.freq</a:t>
            </a:r>
            <a:r>
              <a:rPr lang="en-US" dirty="0" smtClean="0"/>
              <a:t>. =  186 </a:t>
            </a:r>
            <a:r>
              <a:rPr lang="en-US" dirty="0" err="1" smtClean="0"/>
              <a:t>mHz</a:t>
            </a:r>
            <a:endParaRPr lang="en-US" dirty="0" smtClean="0"/>
          </a:p>
          <a:p>
            <a:r>
              <a:rPr lang="en-US" dirty="0" smtClean="0"/>
              <a:t>Q = 4.61				         Q = 3.52						Q = 1.63	</a:t>
            </a:r>
          </a:p>
          <a:p>
            <a:r>
              <a:rPr lang="en-US" dirty="0" smtClean="0"/>
              <a:t>Hysteresis ~ 0.0 			Hysteresis ~ 0.0 				Hysteresis ~ 3.5V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4800" y="1066800"/>
            <a:ext cx="792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Oscillations wash-out hysteresis </a:t>
            </a:r>
          </a:p>
          <a:p>
            <a:endParaRPr lang="en-US" sz="2000" dirty="0" smtClean="0"/>
          </a:p>
          <a:p>
            <a:r>
              <a:rPr lang="en-US" sz="2000" dirty="0" smtClean="0"/>
              <a:t>At </a:t>
            </a:r>
            <a:r>
              <a:rPr lang="en-US" sz="2000" dirty="0" smtClean="0">
                <a:solidFill>
                  <a:srgbClr val="FF0000"/>
                </a:solidFill>
              </a:rPr>
              <a:t>low Q there are not enough oscillations to wash out hysteresis</a:t>
            </a:r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rgbClr val="0000FF"/>
                </a:solidFill>
              </a:rPr>
              <a:t>Some </a:t>
            </a:r>
            <a:r>
              <a:rPr lang="en-US" sz="2000" u="sng" dirty="0" smtClean="0">
                <a:solidFill>
                  <a:srgbClr val="0000FF"/>
                </a:solidFill>
              </a:rPr>
              <a:t>“drag” hysteresis </a:t>
            </a:r>
            <a:r>
              <a:rPr lang="en-US" sz="2000" dirty="0" smtClean="0">
                <a:solidFill>
                  <a:srgbClr val="0000FF"/>
                </a:solidFill>
              </a:rPr>
              <a:t>appears as the system gets </a:t>
            </a:r>
            <a:r>
              <a:rPr lang="en-US" sz="2000" u="sng" dirty="0" smtClean="0">
                <a:solidFill>
                  <a:srgbClr val="0000FF"/>
                </a:solidFill>
              </a:rPr>
              <a:t>close to instability</a:t>
            </a:r>
            <a:r>
              <a:rPr lang="en-US" u="sng" dirty="0" smtClean="0">
                <a:solidFill>
                  <a:srgbClr val="0000FF"/>
                </a:solidFill>
              </a:rPr>
              <a:t> </a:t>
            </a:r>
            <a:endParaRPr lang="en-US" u="sng" dirty="0">
              <a:solidFill>
                <a:srgbClr val="0000FF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" y="5484812"/>
            <a:ext cx="260621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20837" y="5483224"/>
            <a:ext cx="260621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537784" y="5103812"/>
            <a:ext cx="260621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85384" y="6096000"/>
            <a:ext cx="2606216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latin typeface="Times"/>
                <a:cs typeface="Times"/>
              </a:rPr>
              <a:t>Metal hysteresis </a:t>
            </a:r>
            <a:fld id="{ED1D8511-5456-0045-9085-9DB4A17DD2C4}" type="slidenum">
              <a:rPr lang="en-US">
                <a:latin typeface="Times"/>
                <a:cs typeface="Times"/>
              </a:rPr>
              <a:pPr/>
              <a:t>5</a:t>
            </a:fld>
            <a:endParaRPr lang="en-US">
              <a:latin typeface="Times"/>
              <a:cs typeface="Times"/>
            </a:endParaRPr>
          </a:p>
        </p:txBody>
      </p:sp>
      <p:sp>
        <p:nvSpPr>
          <p:cNvPr id="661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304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Times"/>
                <a:cs typeface="Times"/>
              </a:rPr>
              <a:t>Questioning the old models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66150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62000" y="1676400"/>
            <a:ext cx="7772400" cy="518160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latin typeface="Times"/>
                <a:cs typeface="Times"/>
              </a:rPr>
              <a:t>Viscosity </a:t>
            </a:r>
            <a:r>
              <a:rPr lang="en-US" sz="2800" dirty="0">
                <a:latin typeface="Times"/>
                <a:cs typeface="Times"/>
              </a:rPr>
              <a:t>was very successful to explain MANY</a:t>
            </a:r>
            <a:r>
              <a:rPr lang="en-US" sz="2800" dirty="0" smtClean="0">
                <a:latin typeface="Times"/>
                <a:cs typeface="Times"/>
              </a:rPr>
              <a:t> material behaviors</a:t>
            </a:r>
            <a:endParaRPr lang="en-US" sz="2800" dirty="0">
              <a:latin typeface="Times"/>
              <a:cs typeface="Times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2B2BFF"/>
                </a:solidFill>
                <a:latin typeface="Times"/>
                <a:cs typeface="Times"/>
              </a:rPr>
              <a:t>But viscosity is proportional to speed,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800" dirty="0">
                <a:solidFill>
                  <a:srgbClr val="FF1E2D"/>
                </a:solidFill>
                <a:latin typeface="Times"/>
                <a:cs typeface="Times"/>
              </a:rPr>
              <a:t>	its effects </a:t>
            </a:r>
            <a:r>
              <a:rPr lang="en-US" sz="2800" u="sng" dirty="0">
                <a:solidFill>
                  <a:srgbClr val="FF1E2D"/>
                </a:solidFill>
                <a:latin typeface="Times"/>
                <a:cs typeface="Times"/>
              </a:rPr>
              <a:t>must</a:t>
            </a:r>
            <a:r>
              <a:rPr lang="en-US" sz="2800" dirty="0">
                <a:solidFill>
                  <a:srgbClr val="FF1E2D"/>
                </a:solidFill>
                <a:latin typeface="Times"/>
                <a:cs typeface="Times"/>
              </a:rPr>
              <a:t> disappear at lower frequencies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Times"/>
              <a:cs typeface="Times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1E2D"/>
                </a:solidFill>
                <a:latin typeface="Times"/>
                <a:cs typeface="Times"/>
              </a:rPr>
              <a:t>We observe a static effect,					</a:t>
            </a:r>
            <a:r>
              <a:rPr lang="en-US" sz="2800" dirty="0" smtClean="0">
                <a:latin typeface="Times"/>
                <a:cs typeface="Times"/>
              </a:rPr>
              <a:t>viscosity </a:t>
            </a:r>
            <a:r>
              <a:rPr lang="en-US" sz="2800" dirty="0">
                <a:latin typeface="Times"/>
                <a:cs typeface="Times"/>
              </a:rPr>
              <a:t>is not </a:t>
            </a:r>
            <a:r>
              <a:rPr lang="en-US" sz="2800" dirty="0" smtClean="0">
                <a:latin typeface="Times"/>
                <a:cs typeface="Times"/>
              </a:rPr>
              <a:t>adequate to explain it,   			</a:t>
            </a:r>
            <a:r>
              <a:rPr lang="en-US" sz="2800" u="sng" dirty="0" smtClean="0">
                <a:solidFill>
                  <a:srgbClr val="FF1E2D"/>
                </a:solidFill>
                <a:latin typeface="Times"/>
                <a:cs typeface="Times"/>
              </a:rPr>
              <a:t>we </a:t>
            </a:r>
            <a:r>
              <a:rPr lang="en-US" sz="2800" u="sng" dirty="0">
                <a:solidFill>
                  <a:srgbClr val="FF1E2D"/>
                </a:solidFill>
                <a:latin typeface="Times"/>
                <a:cs typeface="Times"/>
              </a:rPr>
              <a:t>need a different model</a:t>
            </a:r>
            <a:r>
              <a:rPr lang="en-US" sz="2800" dirty="0">
                <a:latin typeface="Times"/>
                <a:cs typeface="Times"/>
              </a:rPr>
              <a:t>.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Times"/>
              <a:cs typeface="Times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Times"/>
                <a:cs typeface="Times"/>
              </a:rPr>
              <a:t>The new model needs to</a:t>
            </a:r>
            <a:r>
              <a:rPr lang="en-US" sz="2400" dirty="0" smtClean="0">
                <a:latin typeface="Times"/>
                <a:cs typeface="Times"/>
              </a:rPr>
              <a:t> 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2B2BFF"/>
                </a:solidFill>
                <a:latin typeface="Times"/>
                <a:cs typeface="Times"/>
              </a:rPr>
              <a:t>	include </a:t>
            </a:r>
            <a:r>
              <a:rPr lang="en-US" sz="2400" dirty="0">
                <a:solidFill>
                  <a:srgbClr val="2B2BFF"/>
                </a:solidFill>
                <a:latin typeface="Times"/>
                <a:cs typeface="Times"/>
              </a:rPr>
              <a:t>the effects previously attributed to viscosity</a:t>
            </a:r>
            <a:endParaRPr lang="en-US" sz="2800" dirty="0">
              <a:latin typeface="Times"/>
              <a:cs typeface="Time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58795" y="1090745"/>
            <a:ext cx="8756605" cy="6148255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2362200" y="4419600"/>
            <a:ext cx="4800600" cy="1588"/>
          </a:xfrm>
          <a:prstGeom prst="line">
            <a:avLst/>
          </a:prstGeom>
          <a:ln>
            <a:solidFill>
              <a:schemeClr val="accent1">
                <a:alpha val="47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514600" y="4265612"/>
            <a:ext cx="4800600" cy="1588"/>
          </a:xfrm>
          <a:prstGeom prst="line">
            <a:avLst/>
          </a:prstGeom>
          <a:ln>
            <a:solidFill>
              <a:schemeClr val="accent1">
                <a:alpha val="47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38600" y="732472"/>
            <a:ext cx="55562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ln>
                <a:solidFill>
                  <a:srgbClr val="0000FF"/>
                </a:solidFill>
              </a:ln>
              <a:solidFill>
                <a:srgbClr val="4081BF"/>
              </a:solidFill>
            </a:endParaRPr>
          </a:p>
          <a:p>
            <a:r>
              <a:rPr lang="en-US" dirty="0" smtClean="0">
                <a:ln>
                  <a:solidFill>
                    <a:srgbClr val="4081BF"/>
                  </a:solidFill>
                </a:ln>
                <a:solidFill>
                  <a:srgbClr val="4081BF"/>
                </a:solidFill>
              </a:rPr>
              <a:t>Alternated sign excitations produce hysteresis </a:t>
            </a:r>
          </a:p>
          <a:p>
            <a:endParaRPr lang="en-US" dirty="0" smtClean="0">
              <a:ln>
                <a:solidFill>
                  <a:srgbClr val="4081BF"/>
                </a:solidFill>
              </a:ln>
              <a:solidFill>
                <a:srgbClr val="4081BF"/>
              </a:solidFill>
            </a:endParaRPr>
          </a:p>
          <a:p>
            <a:r>
              <a:rPr lang="en-US" dirty="0" smtClean="0">
                <a:ln>
                  <a:solidFill>
                    <a:srgbClr val="4081BF"/>
                  </a:solidFill>
                </a:ln>
                <a:solidFill>
                  <a:srgbClr val="4081BF"/>
                </a:solidFill>
              </a:rPr>
              <a:t>			Same sign excitations give no hysteresis </a:t>
            </a:r>
          </a:p>
          <a:p>
            <a:endParaRPr lang="en-US" dirty="0">
              <a:solidFill>
                <a:srgbClr val="4081B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0" y="54102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EMAS = 0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rot="5400000">
            <a:off x="5142706" y="2401093"/>
            <a:ext cx="2363789" cy="1676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81000" y="228600"/>
            <a:ext cx="838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If we </a:t>
            </a:r>
            <a:r>
              <a:rPr lang="en-US" sz="2400" dirty="0" smtClean="0"/>
              <a:t>lift the pendulum to a certain height</a:t>
            </a:r>
            <a:r>
              <a:rPr lang="en-US" sz="2400" dirty="0" smtClean="0">
                <a:solidFill>
                  <a:srgbClr val="FF0000"/>
                </a:solidFill>
              </a:rPr>
              <a:t>, 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Slowly reduce the force, </a:t>
            </a:r>
          </a:p>
          <a:p>
            <a:r>
              <a:rPr lang="en-US" sz="2400" dirty="0" smtClean="0"/>
              <a:t>Without letting it oscillate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we observe hysteresis</a:t>
            </a:r>
            <a:endParaRPr lang="en-US" sz="2400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5400000">
            <a:off x="3010694" y="2094706"/>
            <a:ext cx="2894012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Hysteresis vs. frequency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152400" y="3505200"/>
            <a:ext cx="3404168" cy="3343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895600" y="3512324"/>
            <a:ext cx="3399024" cy="3345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019800" y="3512324"/>
            <a:ext cx="3330400" cy="33456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2971801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EMAS = 0            			EMAS = -1					EMAS = -2</a:t>
            </a:r>
          </a:p>
          <a:p>
            <a:r>
              <a:rPr lang="en-US" dirty="0" err="1" smtClean="0"/>
              <a:t>Res.freq</a:t>
            </a:r>
            <a:r>
              <a:rPr lang="en-US" dirty="0" smtClean="0"/>
              <a:t>. =  247 </a:t>
            </a:r>
            <a:r>
              <a:rPr lang="en-US" dirty="0" err="1" smtClean="0"/>
              <a:t>mHz</a:t>
            </a:r>
            <a:r>
              <a:rPr lang="en-US" dirty="0" smtClean="0"/>
              <a:t>		</a:t>
            </a:r>
            <a:r>
              <a:rPr lang="en-US" dirty="0" err="1" smtClean="0"/>
              <a:t>Res.freq</a:t>
            </a:r>
            <a:r>
              <a:rPr lang="en-US" dirty="0" smtClean="0"/>
              <a:t>. =  213 </a:t>
            </a:r>
            <a:r>
              <a:rPr lang="en-US" dirty="0" err="1" smtClean="0"/>
              <a:t>mHz</a:t>
            </a:r>
            <a:r>
              <a:rPr lang="en-US" dirty="0" smtClean="0"/>
              <a:t>			</a:t>
            </a:r>
            <a:r>
              <a:rPr lang="en-US" dirty="0" err="1" smtClean="0"/>
              <a:t>Res.freq</a:t>
            </a:r>
            <a:r>
              <a:rPr lang="en-US" dirty="0" smtClean="0"/>
              <a:t>. =  186 </a:t>
            </a:r>
            <a:r>
              <a:rPr lang="en-US" dirty="0" err="1" smtClean="0"/>
              <a:t>mHz</a:t>
            </a:r>
            <a:endParaRPr lang="en-US" dirty="0" smtClean="0"/>
          </a:p>
          <a:p>
            <a:r>
              <a:rPr lang="en-US" dirty="0" smtClean="0"/>
              <a:t>K =156 N/</a:t>
            </a:r>
            <a:r>
              <a:rPr lang="en-US" dirty="0" err="1" smtClean="0"/>
              <a:t>m</a:t>
            </a:r>
            <a:r>
              <a:rPr lang="en-US" dirty="0" smtClean="0"/>
              <a:t>				K = 116 N/</a:t>
            </a:r>
            <a:r>
              <a:rPr lang="en-US" dirty="0" err="1" smtClean="0"/>
              <a:t>m</a:t>
            </a:r>
            <a:r>
              <a:rPr lang="en-US" dirty="0" smtClean="0"/>
              <a:t>					K = 89 N/</a:t>
            </a:r>
            <a:r>
              <a:rPr lang="en-US" dirty="0" err="1" smtClean="0"/>
              <a:t>m</a:t>
            </a:r>
            <a:r>
              <a:rPr lang="en-US" dirty="0" smtClean="0"/>
              <a:t>	      		</a:t>
            </a:r>
          </a:p>
          <a:p>
            <a:r>
              <a:rPr lang="en-US" dirty="0" smtClean="0"/>
              <a:t>Hysteresis = 0.07V 			Hysteresis = 0.27V 				Hysteresis = 4.25V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12192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Hysteresis amplitude grows with low frequency tune 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Much more </a:t>
            </a:r>
            <a:r>
              <a:rPr lang="en-US" sz="2400" dirty="0" smtClean="0">
                <a:solidFill>
                  <a:srgbClr val="0000FF"/>
                </a:solidFill>
              </a:rPr>
              <a:t>than what could be expected from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lowering of elastic constant K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5484812"/>
            <a:ext cx="2438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09600" y="5562600"/>
            <a:ext cx="2438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2210594" y="5333206"/>
            <a:ext cx="303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2211388" y="5715794"/>
            <a:ext cx="303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16200000" flipH="1">
            <a:off x="1752997" y="4496991"/>
            <a:ext cx="990600" cy="226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200400" y="5334000"/>
            <a:ext cx="2438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54388" y="5560218"/>
            <a:ext cx="2438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4953794" y="5182394"/>
            <a:ext cx="303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4956176" y="5713412"/>
            <a:ext cx="30321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6200000" flipH="1">
            <a:off x="4571603" y="4421585"/>
            <a:ext cx="839788" cy="226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94624" y="4876800"/>
            <a:ext cx="2438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553200" y="6096000"/>
            <a:ext cx="24384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rot="16200000" flipH="1">
            <a:off x="7945893" y="4407754"/>
            <a:ext cx="715050" cy="226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>
            <a:off x="7806927" y="5487988"/>
            <a:ext cx="121920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pple Chancery"/>
              </a:rPr>
              <a:t>Dissipation and stiffness </a:t>
            </a:r>
            <a:br>
              <a:rPr lang="en-US" sz="4000" dirty="0" smtClean="0">
                <a:solidFill>
                  <a:srgbClr val="FF0000"/>
                </a:solidFill>
                <a:latin typeface="Apple Chancery"/>
              </a:rPr>
            </a:br>
            <a:r>
              <a:rPr lang="en-US" sz="4000" dirty="0" smtClean="0">
                <a:solidFill>
                  <a:srgbClr val="FF0000"/>
                </a:solidFill>
                <a:latin typeface="Apple Chancery"/>
              </a:rPr>
              <a:t>dependence from amplitude</a:t>
            </a:r>
            <a:endParaRPr lang="en-US" sz="4000" dirty="0">
              <a:solidFill>
                <a:srgbClr val="FF0000"/>
              </a:solidFill>
              <a:latin typeface="Apple Chancer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We studied the movement of the</a:t>
            </a:r>
            <a:r>
              <a:rPr lang="en-US" dirty="0" smtClean="0"/>
              <a:t> resonant peaks </a:t>
            </a:r>
            <a:r>
              <a:rPr lang="en-US" dirty="0"/>
              <a:t>of the LVDT signal versus </a:t>
            </a:r>
            <a:r>
              <a:rPr lang="en-US" dirty="0" smtClean="0"/>
              <a:t>frequency, using data taken </a:t>
            </a:r>
            <a:r>
              <a:rPr lang="en-US" dirty="0"/>
              <a:t>with swept sine of different excitation amplitudes.</a:t>
            </a:r>
            <a:r>
              <a:rPr lang="en-US" dirty="0" smtClean="0"/>
              <a:t> </a:t>
            </a:r>
          </a:p>
          <a:p>
            <a:r>
              <a:rPr lang="en-US" dirty="0" smtClean="0"/>
              <a:t>The experiment was repeated for EMAS gain 0 and -2</a:t>
            </a:r>
          </a:p>
          <a:p>
            <a:r>
              <a:rPr lang="en-US" dirty="0"/>
              <a:t>The total elastic </a:t>
            </a:r>
            <a:r>
              <a:rPr lang="en-US" dirty="0" smtClean="0"/>
              <a:t>constant of the system </a:t>
            </a:r>
            <a:r>
              <a:rPr lang="en-US" dirty="0"/>
              <a:t>is </a:t>
            </a:r>
            <a:r>
              <a:rPr lang="en-US" dirty="0" smtClean="0"/>
              <a:t>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rgbClr val="008000"/>
                </a:solidFill>
                <a:latin typeface="Cooper Black"/>
              </a:rPr>
              <a:t>movement of dislocations inside the material, when the material is subjected to stress + crystal lattice elasticity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experiment was repeated for EMAS gain 0 and -2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sz="2595" dirty="0" smtClean="0">
                <a:solidFill>
                  <a:srgbClr val="008000"/>
                </a:solidFill>
                <a:latin typeface="Century Gothic"/>
              </a:rPr>
              <a:t>   </a:t>
            </a: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2209800" y="2819400"/>
          <a:ext cx="3352800" cy="383177"/>
        </p:xfrm>
        <a:graphic>
          <a:graphicData uri="http://schemas.openxmlformats.org/presentationml/2006/ole">
            <p:oleObj spid="_x0000_s208898" name="Equation" r:id="rId3" imgW="1778000" imgH="203200" progId="Equation.3">
              <p:embed/>
            </p:oleObj>
          </a:graphicData>
        </a:graphic>
      </p:graphicFrame>
      <p:sp>
        <p:nvSpPr>
          <p:cNvPr id="5" name="Left Brace 4"/>
          <p:cNvSpPr/>
          <p:nvPr/>
        </p:nvSpPr>
        <p:spPr>
          <a:xfrm rot="16200000">
            <a:off x="3848100" y="2783477"/>
            <a:ext cx="533400" cy="1371600"/>
          </a:xfrm>
          <a:prstGeom prst="leftBrace">
            <a:avLst>
              <a:gd name="adj1" fmla="val 2023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G080243-00-R  April-8-2008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Metal hysteresis </a:t>
            </a:r>
            <a:fld id="{F2B2FA52-BBA0-E945-9573-8577615CB23E}" type="slidenum">
              <a:rPr lang="en-US"/>
              <a:pPr/>
              <a:t>53</a:t>
            </a:fld>
            <a:endParaRPr lang="en-US"/>
          </a:p>
        </p:txBody>
      </p:sp>
      <p:sp>
        <p:nvSpPr>
          <p:cNvPr id="77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Amplitude/Frequency dragging</a:t>
            </a:r>
          </a:p>
        </p:txBody>
      </p:sp>
      <p:sp>
        <p:nvSpPr>
          <p:cNvPr id="77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2B2BFF"/>
                </a:solidFill>
              </a:rPr>
              <a:t>Higher amplitudes induce </a:t>
            </a:r>
            <a:r>
              <a:rPr lang="en-US" u="sng">
                <a:solidFill>
                  <a:srgbClr val="FF1E2D"/>
                </a:solidFill>
              </a:rPr>
              <a:t>lower</a:t>
            </a:r>
            <a:r>
              <a:rPr lang="en-US">
                <a:solidFill>
                  <a:srgbClr val="2B2BFF"/>
                </a:solidFill>
              </a:rPr>
              <a:t> frequencies</a:t>
            </a:r>
            <a:endParaRPr lang="en-US">
              <a:solidFill>
                <a:srgbClr val="FF1E2D"/>
              </a:solidFill>
            </a:endParaRPr>
          </a:p>
          <a:p>
            <a:r>
              <a:rPr lang="en-US" sz="2400"/>
              <a:t> 			Same effect for different filter tunes ! !</a:t>
            </a:r>
          </a:p>
        </p:txBody>
      </p:sp>
      <p:pic>
        <p:nvPicPr>
          <p:cNvPr id="774148" name="Picture 4" descr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9588"/>
            <a:ext cx="4572000" cy="3808412"/>
          </a:xfrm>
          <a:prstGeom prst="rect">
            <a:avLst/>
          </a:prstGeom>
          <a:noFill/>
        </p:spPr>
      </p:pic>
      <p:pic>
        <p:nvPicPr>
          <p:cNvPr id="774149" name="Picture 5" descr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2982913"/>
            <a:ext cx="4800600" cy="3875087"/>
          </a:xfrm>
          <a:prstGeom prst="rect">
            <a:avLst/>
          </a:prstGeom>
          <a:noFill/>
        </p:spPr>
      </p:pic>
      <p:sp>
        <p:nvSpPr>
          <p:cNvPr id="774150" name="Line 6"/>
          <p:cNvSpPr>
            <a:spLocks noChangeShapeType="1"/>
          </p:cNvSpPr>
          <p:nvPr/>
        </p:nvSpPr>
        <p:spPr bwMode="auto">
          <a:xfrm>
            <a:off x="5410200" y="28956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4151" name="Line 7"/>
          <p:cNvSpPr>
            <a:spLocks noChangeShapeType="1"/>
          </p:cNvSpPr>
          <p:nvPr/>
        </p:nvSpPr>
        <p:spPr bwMode="auto">
          <a:xfrm flipH="1">
            <a:off x="3886200" y="2895600"/>
            <a:ext cx="1524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4152" name="Line 8"/>
          <p:cNvSpPr>
            <a:spLocks noChangeShapeType="1"/>
          </p:cNvSpPr>
          <p:nvPr/>
        </p:nvSpPr>
        <p:spPr bwMode="auto">
          <a:xfrm flipH="1" flipV="1">
            <a:off x="2133600" y="3429000"/>
            <a:ext cx="533400" cy="2895600"/>
          </a:xfrm>
          <a:prstGeom prst="line">
            <a:avLst/>
          </a:prstGeom>
          <a:noFill/>
          <a:ln w="38100">
            <a:solidFill>
              <a:srgbClr val="FF1E2D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4153" name="Line 9"/>
          <p:cNvSpPr>
            <a:spLocks noChangeShapeType="1"/>
          </p:cNvSpPr>
          <p:nvPr/>
        </p:nvSpPr>
        <p:spPr bwMode="auto">
          <a:xfrm flipH="1" flipV="1">
            <a:off x="6324600" y="3733800"/>
            <a:ext cx="685800" cy="2819400"/>
          </a:xfrm>
          <a:prstGeom prst="line">
            <a:avLst/>
          </a:prstGeom>
          <a:noFill/>
          <a:ln w="38100">
            <a:solidFill>
              <a:srgbClr val="FF1E2D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668963"/>
          </a:xfrm>
        </p:spPr>
        <p:txBody>
          <a:bodyPr/>
          <a:lstStyle/>
          <a:p>
            <a:r>
              <a:rPr lang="en-US" dirty="0" smtClean="0"/>
              <a:t>We consider                               =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  </a:t>
            </a:r>
          </a:p>
          <a:p>
            <a:pPr>
              <a:buNone/>
            </a:pPr>
            <a:r>
              <a:rPr lang="en-US" dirty="0" smtClean="0"/>
              <a:t> </a:t>
            </a:r>
            <a:r>
              <a:rPr lang="en-US" sz="3400" dirty="0" smtClean="0">
                <a:solidFill>
                  <a:srgbClr val="C100C1"/>
                </a:solidFill>
                <a:latin typeface="Brush Script MT"/>
              </a:rPr>
              <a:t>We are assuming </a:t>
            </a:r>
            <a:r>
              <a:rPr lang="en-US" sz="3400" dirty="0">
                <a:solidFill>
                  <a:srgbClr val="C100C1"/>
                </a:solidFill>
                <a:latin typeface="Brush Script MT"/>
              </a:rPr>
              <a:t>here that the entangled dislocations contribute to the elasticity constant and that, changing the stress, some of  them can be disentangled, thus reducing the effective Young modulus</a:t>
            </a:r>
            <a:r>
              <a:rPr lang="en-US" sz="3400" dirty="0" smtClean="0">
                <a:solidFill>
                  <a:srgbClr val="C100C1"/>
                </a:solidFill>
                <a:latin typeface="Brush Script MT"/>
              </a:rPr>
              <a:t> 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6172199" y="685800"/>
          <a:ext cx="1371601" cy="400050"/>
        </p:xfrm>
        <a:graphic>
          <a:graphicData uri="http://schemas.openxmlformats.org/presentationml/2006/ole">
            <p:oleObj spid="_x0000_s211970" name="Equation" r:id="rId3" imgW="609600" imgH="177800" progId="Equation.3">
              <p:embed/>
            </p:oleObj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/>
        </p:nvGraphicFramePr>
        <p:xfrm>
          <a:off x="3060699" y="685800"/>
          <a:ext cx="2714625" cy="457200"/>
        </p:xfrm>
        <a:graphic>
          <a:graphicData uri="http://schemas.openxmlformats.org/presentationml/2006/ole">
            <p:oleObj spid="_x0000_s211971" name="Equation" r:id="rId4" imgW="1206500" imgH="203200" progId="Equation.3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2819400" y="1447800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usual spring constant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42313" y="1447800"/>
            <a:ext cx="2144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oscillation amplitude </a:t>
            </a:r>
          </a:p>
        </p:txBody>
      </p:sp>
      <p:sp>
        <p:nvSpPr>
          <p:cNvPr id="8" name="Rectangle 7"/>
          <p:cNvSpPr/>
          <p:nvPr/>
        </p:nvSpPr>
        <p:spPr>
          <a:xfrm>
            <a:off x="3489324" y="204400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interpreted as the variation of the elastic constant of the spring due to the progressive mobilization of the dislocations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4991790" y="1085850"/>
            <a:ext cx="1180410" cy="514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6200000" flipH="1">
            <a:off x="7543800" y="1143000"/>
            <a:ext cx="304800" cy="304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5775324" y="1085848"/>
            <a:ext cx="1082676" cy="95815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943600"/>
          </a:xfrm>
        </p:spPr>
        <p:txBody>
          <a:bodyPr/>
          <a:lstStyle/>
          <a:p>
            <a:r>
              <a:rPr lang="en-US" dirty="0" smtClean="0"/>
              <a:t>The frequency </a:t>
            </a:r>
            <a:r>
              <a:rPr lang="en-US" dirty="0"/>
              <a:t>becomes amplitude dependent</a:t>
            </a:r>
            <a:r>
              <a:rPr lang="en-US" dirty="0" smtClean="0"/>
              <a:t> if </a:t>
            </a:r>
            <a:r>
              <a:rPr lang="en-US" dirty="0"/>
              <a:t>the number of  disentangled dislocation is proportional to the excitation amplitude</a:t>
            </a:r>
            <a:r>
              <a:rPr lang="en-US" dirty="0" smtClean="0"/>
              <a:t> 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/>
              <a:t>The idea is that</a:t>
            </a:r>
            <a:r>
              <a:rPr lang="en-US" dirty="0" smtClean="0"/>
              <a:t> for growing </a:t>
            </a:r>
            <a:r>
              <a:rPr lang="en-US" dirty="0"/>
              <a:t>excitation </a:t>
            </a:r>
            <a:r>
              <a:rPr lang="en-US" dirty="0" smtClean="0"/>
              <a:t>amplitudes, </a:t>
            </a:r>
            <a:r>
              <a:rPr lang="en-US" dirty="0"/>
              <a:t>the K</a:t>
            </a:r>
            <a:r>
              <a:rPr lang="en-US" dirty="0" smtClean="0"/>
              <a:t> will </a:t>
            </a:r>
            <a:r>
              <a:rPr lang="en-US" dirty="0"/>
              <a:t>decrease,</a:t>
            </a:r>
            <a:r>
              <a:rPr lang="en-US" dirty="0" smtClean="0"/>
              <a:t> thus decreasing the resonant frequency</a:t>
            </a:r>
          </a:p>
          <a:p>
            <a:r>
              <a:rPr lang="en-US" dirty="0" smtClean="0"/>
              <a:t>Fitting the data with the previous equation…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3048000" y="2438400"/>
          <a:ext cx="3200400" cy="1066800"/>
        </p:xfrm>
        <a:graphic>
          <a:graphicData uri="http://schemas.openxmlformats.org/presentationml/2006/ole">
            <p:oleObj spid="_x0000_s212994" name="Equation" r:id="rId3" imgW="1219200" imgH="406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69" y="609600"/>
            <a:ext cx="4798831" cy="55986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09800" y="609600"/>
            <a:ext cx="12807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>
                <a:latin typeface="Abadi MT Condensed Extra Bold"/>
              </a:rPr>
              <a:t>EMAS 0</a:t>
            </a:r>
            <a:endParaRPr lang="en-US" sz="3000" dirty="0">
              <a:latin typeface="Abadi MT Condensed Extra Bold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29200" y="350838"/>
            <a:ext cx="3352800" cy="1143000"/>
          </a:xfrm>
        </p:spPr>
        <p:txBody>
          <a:bodyPr>
            <a:normAutofit/>
          </a:bodyPr>
          <a:lstStyle/>
          <a:p>
            <a:r>
              <a:rPr lang="en-US" sz="3000" dirty="0" smtClean="0">
                <a:latin typeface="Abadi MT Condensed Extra Bold"/>
              </a:rPr>
              <a:t>EMAS -2</a:t>
            </a:r>
            <a:endParaRPr lang="en-US" sz="3000" dirty="0">
              <a:latin typeface="Abadi MT Condensed Extra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262846" y="609600"/>
            <a:ext cx="5078223" cy="5598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5927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These fits match decently the data:</a:t>
            </a:r>
          </a:p>
          <a:p>
            <a:r>
              <a:rPr lang="en-US" sz="4000" dirty="0" smtClean="0"/>
              <a:t>It is a very surprising result</a:t>
            </a:r>
          </a:p>
          <a:p>
            <a:r>
              <a:rPr lang="en-US" sz="4000" dirty="0" smtClean="0"/>
              <a:t>We cross checked it in the time domain</a:t>
            </a:r>
          </a:p>
          <a:p>
            <a:endParaRPr lang="en-US" sz="4000" dirty="0" smtClean="0"/>
          </a:p>
          <a:p>
            <a:endParaRPr lang="en-US" sz="4000" dirty="0" smtClean="0"/>
          </a:p>
          <a:p>
            <a:pPr>
              <a:buNone/>
            </a:pPr>
            <a:r>
              <a:rPr lang="en-US" sz="4000" dirty="0" smtClean="0"/>
              <a:t>   </a:t>
            </a:r>
          </a:p>
          <a:p>
            <a:pPr>
              <a:buNone/>
            </a:pP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G080243-00-R  April-8-2008</a:t>
            </a: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Metal hysteresis </a:t>
            </a:r>
            <a:fld id="{6A228C26-AAFD-BF4C-9173-E88C189E4126}" type="slidenum">
              <a:rPr lang="en-US"/>
              <a:pPr/>
              <a:t>58</a:t>
            </a:fld>
            <a:endParaRPr lang="en-US"/>
          </a:p>
        </p:txBody>
      </p:sp>
      <p:sp>
        <p:nvSpPr>
          <p:cNvPr id="7761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looking for a similar effect </a:t>
            </a:r>
            <a:r>
              <a:rPr lang="en-US" sz="4000" dirty="0"/>
              <a:t>in </a:t>
            </a:r>
            <a:r>
              <a:rPr lang="en-US" sz="4000" dirty="0" err="1"/>
              <a:t>ringdowns</a:t>
            </a:r>
            <a:endParaRPr lang="en-US" dirty="0"/>
          </a:p>
        </p:txBody>
      </p:sp>
      <p:sp>
        <p:nvSpPr>
          <p:cNvPr id="776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7772400" cy="4495800"/>
          </a:xfrm>
        </p:spPr>
        <p:txBody>
          <a:bodyPr/>
          <a:lstStyle/>
          <a:p>
            <a:r>
              <a:rPr lang="en-US" dirty="0" smtClean="0">
                <a:solidFill>
                  <a:srgbClr val="2B2BFF"/>
                </a:solidFill>
              </a:rPr>
              <a:t>Fitted Several </a:t>
            </a:r>
            <a:r>
              <a:rPr lang="en-US" dirty="0" err="1">
                <a:solidFill>
                  <a:srgbClr val="2B2BFF"/>
                </a:solidFill>
              </a:rPr>
              <a:t>ringdown</a:t>
            </a:r>
            <a:r>
              <a:rPr lang="en-US" dirty="0">
                <a:solidFill>
                  <a:srgbClr val="2B2BFF"/>
                </a:solidFill>
              </a:rPr>
              <a:t> plots</a:t>
            </a:r>
            <a:r>
              <a:rPr lang="en-US" dirty="0" smtClean="0">
                <a:solidFill>
                  <a:srgbClr val="2B2BFF"/>
                </a:solidFill>
              </a:rPr>
              <a:t> with </a:t>
            </a:r>
            <a:r>
              <a:rPr lang="en-US" dirty="0">
                <a:solidFill>
                  <a:srgbClr val="2B2BFF"/>
                </a:solidFill>
              </a:rPr>
              <a:t>a 		</a:t>
            </a:r>
            <a:r>
              <a:rPr lang="en-US" dirty="0">
                <a:solidFill>
                  <a:srgbClr val="FF1E2D"/>
                </a:solidFill>
              </a:rPr>
              <a:t>sliding window</a:t>
            </a:r>
            <a:endParaRPr lang="en-US" dirty="0"/>
          </a:p>
        </p:txBody>
      </p:sp>
      <p:pic>
        <p:nvPicPr>
          <p:cNvPr id="776196" name="Picture 4" descr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64000"/>
            <a:ext cx="2678113" cy="1331913"/>
          </a:xfrm>
          <a:prstGeom prst="rect">
            <a:avLst/>
          </a:prstGeom>
          <a:noFill/>
        </p:spPr>
      </p:pic>
      <p:pic>
        <p:nvPicPr>
          <p:cNvPr id="776197" name="Picture 5" descr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9400" y="4143375"/>
            <a:ext cx="2749550" cy="1306513"/>
          </a:xfrm>
          <a:prstGeom prst="rect">
            <a:avLst/>
          </a:prstGeom>
          <a:noFill/>
        </p:spPr>
      </p:pic>
      <p:pic>
        <p:nvPicPr>
          <p:cNvPr id="776198" name="Picture 6" descr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4143375"/>
            <a:ext cx="2743200" cy="1314450"/>
          </a:xfrm>
          <a:prstGeom prst="rect">
            <a:avLst/>
          </a:prstGeom>
          <a:noFill/>
        </p:spPr>
      </p:pic>
      <p:pic>
        <p:nvPicPr>
          <p:cNvPr id="776199" name="Picture 7" descr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514975"/>
            <a:ext cx="2676525" cy="1255713"/>
          </a:xfrm>
          <a:prstGeom prst="rect">
            <a:avLst/>
          </a:prstGeom>
          <a:noFill/>
        </p:spPr>
      </p:pic>
      <p:pic>
        <p:nvPicPr>
          <p:cNvPr id="776200" name="Picture 8" descr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95600" y="5591175"/>
            <a:ext cx="2743200" cy="1266825"/>
          </a:xfrm>
          <a:prstGeom prst="rect">
            <a:avLst/>
          </a:prstGeom>
          <a:noFill/>
        </p:spPr>
      </p:pic>
      <p:pic>
        <p:nvPicPr>
          <p:cNvPr id="776201" name="Picture 9" descr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867400" y="5514975"/>
            <a:ext cx="1471613" cy="1239838"/>
          </a:xfrm>
          <a:prstGeom prst="rect">
            <a:avLst/>
          </a:prstGeom>
          <a:noFill/>
        </p:spPr>
      </p:pic>
      <p:pic>
        <p:nvPicPr>
          <p:cNvPr id="776202" name="Picture 10" descr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0" y="2057400"/>
            <a:ext cx="6248400" cy="1600200"/>
          </a:xfrm>
          <a:prstGeom prst="rect">
            <a:avLst/>
          </a:prstGeom>
          <a:noFill/>
        </p:spPr>
      </p:pic>
      <p:sp>
        <p:nvSpPr>
          <p:cNvPr id="776203" name="Line 11"/>
          <p:cNvSpPr>
            <a:spLocks noChangeShapeType="1"/>
          </p:cNvSpPr>
          <p:nvPr/>
        </p:nvSpPr>
        <p:spPr bwMode="auto">
          <a:xfrm flipH="1">
            <a:off x="228600" y="3429000"/>
            <a:ext cx="1752600" cy="762000"/>
          </a:xfrm>
          <a:prstGeom prst="line">
            <a:avLst/>
          </a:prstGeom>
          <a:noFill/>
          <a:ln w="9525">
            <a:solidFill>
              <a:srgbClr val="FF1E2D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6204" name="Line 12"/>
          <p:cNvSpPr>
            <a:spLocks noChangeShapeType="1"/>
          </p:cNvSpPr>
          <p:nvPr/>
        </p:nvSpPr>
        <p:spPr bwMode="auto">
          <a:xfrm flipH="1">
            <a:off x="1295400" y="3429000"/>
            <a:ext cx="1371600" cy="838200"/>
          </a:xfrm>
          <a:prstGeom prst="line">
            <a:avLst/>
          </a:prstGeom>
          <a:noFill/>
          <a:ln w="9525">
            <a:solidFill>
              <a:srgbClr val="FF1E2D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6205" name="Line 13"/>
          <p:cNvSpPr>
            <a:spLocks noChangeShapeType="1"/>
          </p:cNvSpPr>
          <p:nvPr/>
        </p:nvSpPr>
        <p:spPr bwMode="auto">
          <a:xfrm flipH="1">
            <a:off x="6172200" y="3429000"/>
            <a:ext cx="609600" cy="2286000"/>
          </a:xfrm>
          <a:prstGeom prst="line">
            <a:avLst/>
          </a:prstGeom>
          <a:noFill/>
          <a:ln w="9525">
            <a:solidFill>
              <a:srgbClr val="FF1E2D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6206" name="Line 14"/>
          <p:cNvSpPr>
            <a:spLocks noChangeShapeType="1"/>
          </p:cNvSpPr>
          <p:nvPr/>
        </p:nvSpPr>
        <p:spPr bwMode="auto">
          <a:xfrm>
            <a:off x="7239000" y="3429000"/>
            <a:ext cx="0" cy="2286000"/>
          </a:xfrm>
          <a:prstGeom prst="line">
            <a:avLst/>
          </a:prstGeom>
          <a:noFill/>
          <a:ln w="9525">
            <a:solidFill>
              <a:srgbClr val="FF1E2D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we </a:t>
            </a:r>
            <a:r>
              <a:rPr lang="en-US" sz="2400" dirty="0"/>
              <a:t>found</a:t>
            </a:r>
            <a:r>
              <a:rPr lang="en-US" sz="2400" dirty="0" smtClean="0"/>
              <a:t> that </a:t>
            </a:r>
            <a:r>
              <a:rPr lang="en-US" sz="2400" dirty="0"/>
              <a:t>the</a:t>
            </a:r>
            <a:r>
              <a:rPr lang="en-US" sz="2400" dirty="0" smtClean="0"/>
              <a:t> the same function does not fit this data</a:t>
            </a:r>
          </a:p>
          <a:p>
            <a:pPr>
              <a:buNone/>
            </a:pPr>
            <a:r>
              <a:rPr lang="en-US" sz="2400" dirty="0" smtClean="0"/>
              <a:t>we repeated the analysis with the function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And found very good fit with </a:t>
            </a:r>
            <a:r>
              <a:rPr lang="en-US" sz="2400" dirty="0"/>
              <a:t>an exponent</a:t>
            </a:r>
            <a:r>
              <a:rPr lang="en-US" sz="2400" dirty="0" smtClean="0"/>
              <a:t> compatible with 0.5.</a:t>
            </a:r>
            <a:endParaRPr lang="en-US" sz="2400" dirty="0"/>
          </a:p>
        </p:txBody>
      </p:sp>
      <p:pic>
        <p:nvPicPr>
          <p:cNvPr id="4" name="Picture 3"/>
          <p:cNvPicPr/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4648200" y="2089666"/>
            <a:ext cx="4495800" cy="4507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mc:AlternateContent xmlns:ma="http://schemas.microsoft.com/office/mac/drawingml/2008/main">
          <mc:Choice Requires="ma">
            <p:blipFill>
              <a:blip r:embed="rId5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 xmlns:ma="http://schemas.microsoft.com/office/mac/drawingml/2008/main"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0" y="2040124"/>
            <a:ext cx="4343400" cy="455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rot="5400000">
            <a:off x="7032367" y="2460367"/>
            <a:ext cx="1861066" cy="381000"/>
          </a:xfrm>
          <a:prstGeom prst="straightConnector1">
            <a:avLst/>
          </a:prstGeom>
          <a:ln w="25400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70121" y="2286000"/>
            <a:ext cx="185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Exponent value=1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70121" y="4985266"/>
            <a:ext cx="793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Bad fit</a:t>
            </a:r>
            <a:endParaRPr lang="en-US" dirty="0"/>
          </a:p>
        </p:txBody>
      </p:sp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5943600" y="533400"/>
          <a:ext cx="2781300" cy="650571"/>
        </p:xfrm>
        <a:graphic>
          <a:graphicData uri="http://schemas.openxmlformats.org/presentationml/2006/ole">
            <p:oleObj spid="_x0000_s218114" name="Document" r:id="rId7" imgW="1574800" imgH="368300" progId="Word.Document.12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"/>
                <a:cs typeface="Times"/>
              </a:rPr>
              <a:t>Which theory we like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Times"/>
                <a:cs typeface="Times"/>
              </a:rPr>
              <a:t>The theoretical bases that comes closer to our observation is </a:t>
            </a:r>
            <a:r>
              <a:rPr lang="en-US" dirty="0" err="1" smtClean="0">
                <a:latin typeface="Times"/>
                <a:cs typeface="Times"/>
              </a:rPr>
              <a:t>Marchesoni’s</a:t>
            </a:r>
            <a:r>
              <a:rPr lang="en-US" dirty="0" smtClean="0">
                <a:latin typeface="Times"/>
                <a:cs typeface="Times"/>
              </a:rPr>
              <a:t>   </a:t>
            </a:r>
            <a:r>
              <a:rPr lang="en-US" dirty="0" smtClean="0">
                <a:solidFill>
                  <a:srgbClr val="2B2BFF"/>
                </a:solidFill>
                <a:latin typeface="Times"/>
                <a:cs typeface="Times"/>
              </a:rPr>
              <a:t>Self Organized Criticality </a:t>
            </a:r>
            <a:r>
              <a:rPr lang="en-US" dirty="0" smtClean="0">
                <a:latin typeface="Times"/>
                <a:cs typeface="Times"/>
              </a:rPr>
              <a:t>of dislocations</a:t>
            </a:r>
          </a:p>
          <a:p>
            <a:r>
              <a:rPr lang="en-US" dirty="0" smtClean="0">
                <a:latin typeface="Times"/>
                <a:cs typeface="Times"/>
              </a:rPr>
              <a:t>Dislocations can entangle forming a rigid lattice which can contribute to elasticity</a:t>
            </a:r>
          </a:p>
          <a:p>
            <a:r>
              <a:rPr lang="en-US" dirty="0" smtClean="0">
                <a:latin typeface="Times"/>
                <a:cs typeface="Times"/>
              </a:rPr>
              <a:t>Dislocations can disentangle and produce viscous like effects</a:t>
            </a:r>
          </a:p>
          <a:p>
            <a:r>
              <a:rPr lang="en-US" dirty="0" smtClean="0">
                <a:latin typeface="Times"/>
                <a:cs typeface="Times"/>
              </a:rPr>
              <a:t>They can re-entangle to produce </a:t>
            </a:r>
          </a:p>
          <a:p>
            <a:pPr>
              <a:buNone/>
            </a:pPr>
            <a:r>
              <a:rPr lang="en-US" dirty="0" smtClean="0">
                <a:latin typeface="Times"/>
                <a:cs typeface="Times"/>
              </a:rPr>
              <a:t>	static hysteresis </a:t>
            </a:r>
          </a:p>
          <a:p>
            <a:endParaRPr lang="en-US" dirty="0">
              <a:latin typeface="Times"/>
              <a:cs typeface="Times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6032500"/>
            <a:ext cx="20352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 err="1" smtClean="0">
                <a:latin typeface="Times"/>
                <a:cs typeface="Times"/>
              </a:rPr>
              <a:t>Cagnoli</a:t>
            </a:r>
            <a:r>
              <a:rPr lang="en-US" sz="1400" dirty="0" smtClean="0">
                <a:latin typeface="Times"/>
                <a:cs typeface="Times"/>
              </a:rPr>
              <a:t> G, et al.</a:t>
            </a:r>
          </a:p>
          <a:p>
            <a:r>
              <a:rPr lang="en-US" sz="1400" dirty="0" smtClean="0">
                <a:latin typeface="Times"/>
                <a:cs typeface="Times"/>
              </a:rPr>
              <a:t>1993 Phil. Mag. A 68 865</a:t>
            </a:r>
            <a:endParaRPr lang="en-US" sz="1600" dirty="0">
              <a:latin typeface="Times"/>
              <a:cs typeface="Times"/>
            </a:endParaRPr>
          </a:p>
        </p:txBody>
      </p:sp>
      <p:pic>
        <p:nvPicPr>
          <p:cNvPr id="5" name="Picture 5" descr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9055" y="4800600"/>
            <a:ext cx="2008745" cy="2057400"/>
          </a:xfrm>
          <a:prstGeom prst="rect">
            <a:avLst/>
          </a:prstGeom>
          <a:noFill/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895600" y="6032500"/>
            <a:ext cx="2841625" cy="825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latin typeface="Times"/>
                <a:cs typeface="Times"/>
              </a:rPr>
              <a:t>Per </a:t>
            </a:r>
            <a:r>
              <a:rPr lang="en-US" sz="1600" dirty="0" err="1">
                <a:latin typeface="Times"/>
                <a:cs typeface="Times"/>
              </a:rPr>
              <a:t>Bak</a:t>
            </a:r>
            <a:r>
              <a:rPr lang="en-US" sz="1600" dirty="0">
                <a:latin typeface="Times"/>
                <a:cs typeface="Times"/>
              </a:rPr>
              <a:t>  1996</a:t>
            </a:r>
          </a:p>
          <a:p>
            <a:r>
              <a:rPr lang="en-US" sz="1600" dirty="0">
                <a:latin typeface="Times"/>
                <a:cs typeface="Times"/>
              </a:rPr>
              <a:t>How nature works: The Science </a:t>
            </a:r>
          </a:p>
          <a:p>
            <a:r>
              <a:rPr lang="en-US" sz="1600" dirty="0">
                <a:latin typeface="Times"/>
                <a:cs typeface="Times"/>
              </a:rPr>
              <a:t>of Self-Organized Criticality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2514600"/>
            <a:ext cx="4369568" cy="3905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124200"/>
            <a:ext cx="85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Emas</a:t>
            </a:r>
            <a:r>
              <a:rPr lang="en-US" dirty="0" smtClean="0"/>
              <a:t> 0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218542" y="2286000"/>
            <a:ext cx="4544458" cy="419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57800" y="3124200"/>
            <a:ext cx="92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Emas</a:t>
            </a:r>
            <a:r>
              <a:rPr lang="en-US" dirty="0" smtClean="0"/>
              <a:t> -2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28766" y="381000"/>
            <a:ext cx="837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Returning to the original data and using the same function</a:t>
            </a:r>
          </a:p>
          <a:p>
            <a:r>
              <a:rPr lang="en-US" dirty="0" smtClean="0"/>
              <a:t>we find an excellent fit , again compatible with a 0.5 exponent</a:t>
            </a:r>
            <a:endParaRPr lang="en-US" dirty="0"/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6180273" y="1219200"/>
          <a:ext cx="2759075" cy="911225"/>
        </p:xfrm>
        <a:graphic>
          <a:graphicData uri="http://schemas.openxmlformats.org/presentationml/2006/ole">
            <p:oleObj spid="_x0000_s219138" name="Equation" r:id="rId7" imgW="1346200" imgH="4445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-34559" r="-34559"/>
              <a:stretch>
                <a:fillRect/>
              </a:stretch>
            </p:blipFill>
          </mc:Choice>
          <mc:Fallback>
            <p:blipFill>
              <a:blip r:embed="rId3"/>
              <a:srcRect l="-34559" r="-34559"/>
              <a:stretch>
                <a:fillRect/>
              </a:stretch>
            </p:blipFill>
          </mc:Fallback>
        </mc:AlternateContent>
        <p:spPr bwMode="auto">
          <a:xfrm>
            <a:off x="-990600" y="0"/>
            <a:ext cx="101346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380672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D11120"/>
                </a:solidFill>
                <a:latin typeface="Gill Sans Ultra Bold"/>
              </a:rPr>
              <a:t>This plot is obtained by leaving the exponent as a free parameter in all our data and data analysis methods. Almost every value of the amplitude exponent is compatible with 0.5 within 1 standard deviation!</a:t>
            </a:r>
            <a:endParaRPr lang="en-US" dirty="0">
              <a:solidFill>
                <a:srgbClr val="D11120"/>
              </a:solidFill>
              <a:latin typeface="Gill Sans Ultra Bold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09800" y="2211388"/>
            <a:ext cx="4419600" cy="1588"/>
          </a:xfrm>
          <a:prstGeom prst="line">
            <a:avLst/>
          </a:prstGeom>
          <a:ln w="50800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00FF"/>
                </a:solidFill>
                <a:latin typeface="Apple Casual"/>
              </a:rPr>
              <a:t>Remarkably, the same thing  happens with the lifetime of the ring down oscillation…</a:t>
            </a:r>
            <a:br>
              <a:rPr lang="en-US" sz="3200" dirty="0" smtClean="0">
                <a:solidFill>
                  <a:srgbClr val="0000FF"/>
                </a:solidFill>
                <a:latin typeface="Apple Casual"/>
              </a:rPr>
            </a:br>
            <a:r>
              <a:rPr lang="en-US" sz="3200" dirty="0" smtClean="0">
                <a:solidFill>
                  <a:srgbClr val="0000FF"/>
                </a:solidFill>
                <a:latin typeface="Apple Casual"/>
              </a:rPr>
              <a:t>the fit requires a o.5 exponent for the changing losses</a:t>
            </a:r>
            <a:endParaRPr lang="en-US" sz="3200" dirty="0">
              <a:solidFill>
                <a:srgbClr val="0000FF"/>
              </a:solidFill>
              <a:latin typeface="Apple Casual"/>
            </a:endParaRPr>
          </a:p>
        </p:txBody>
      </p:sp>
      <p:pic>
        <p:nvPicPr>
          <p:cNvPr id="6" name="Picture 5"/>
          <p:cNvPicPr/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0" y="899871"/>
            <a:ext cx="4572000" cy="565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4572000" y="899870"/>
            <a:ext cx="4572000" cy="565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58975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Using the resonant width, we calculated the lifetime of  the swept sine for different amplitudes and different EMAS gain.</a:t>
            </a:r>
          </a:p>
          <a:p>
            <a:r>
              <a:rPr lang="en-US" sz="2400" dirty="0" smtClean="0"/>
              <a:t>We fitted the lifetimes vs. amplitude to figure out the value of the exponent of the amplitude.</a:t>
            </a:r>
          </a:p>
          <a:p>
            <a:endParaRPr lang="en-US" sz="2400" dirty="0"/>
          </a:p>
        </p:txBody>
      </p:sp>
      <p:pic>
        <p:nvPicPr>
          <p:cNvPr id="4" name="Picture 3"/>
          <p:cNvPicPr/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228600" y="1865890"/>
            <a:ext cx="4343400" cy="426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4572000" y="1865890"/>
            <a:ext cx="434340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553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result is roughly compatible with 0.5, but with large errors</a:t>
            </a:r>
          </a:p>
          <a:p>
            <a:r>
              <a:rPr lang="en-US" sz="2400" dirty="0" smtClean="0"/>
              <a:t>we fitted the data forcing the 0.5 exponent of the amplitude, and we still have a good results.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r>
              <a:rPr lang="en-US" sz="2200" dirty="0" smtClean="0">
                <a:solidFill>
                  <a:srgbClr val="FF0000"/>
                </a:solidFill>
                <a:latin typeface="Apple Casual"/>
              </a:rPr>
              <a:t> 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4" name="Picture 3"/>
          <p:cNvPicPr/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228600" y="1828800"/>
            <a:ext cx="4267200" cy="399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4343400" y="1681162"/>
            <a:ext cx="4343400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solidFill>
                  <a:srgbClr val="C100C1"/>
                </a:solidFill>
                <a:latin typeface="Apple Casual"/>
              </a:rPr>
              <a:t>Conclusions…</a:t>
            </a:r>
            <a:endParaRPr lang="en-US" sz="5400" dirty="0">
              <a:solidFill>
                <a:srgbClr val="C100C1"/>
              </a:solidFill>
              <a:latin typeface="Apple Casu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observed effects are compatible with a progressive disentanglement of dislocations</a:t>
            </a:r>
          </a:p>
          <a:p>
            <a:r>
              <a:rPr lang="en-US" dirty="0" smtClean="0"/>
              <a:t>The freed dislocations reduce the stiffness of the spring and increase the observed dissipation, possibly in a viscous manner</a:t>
            </a:r>
          </a:p>
          <a:p>
            <a:r>
              <a:rPr lang="en-US" dirty="0" smtClean="0"/>
              <a:t>The amplitude of </a:t>
            </a:r>
            <a:r>
              <a:rPr lang="en-US" smtClean="0"/>
              <a:t>both effects, </a:t>
            </a:r>
            <a:r>
              <a:rPr lang="en-US" dirty="0" smtClean="0"/>
              <a:t>and therefore of the disentangled dislocations, appear to be proportional to the square root of the strain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Fractal behavior of elasticity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524000"/>
            <a:ext cx="769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0000FF"/>
                </a:solidFill>
              </a:rPr>
              <a:t>Entanglement and disentanglement of dislocations </a:t>
            </a:r>
            <a:r>
              <a:rPr lang="en-US" sz="3200" dirty="0" smtClean="0"/>
              <a:t>is an intrinsically </a:t>
            </a:r>
            <a:r>
              <a:rPr lang="en-US" sz="3200" dirty="0" smtClean="0">
                <a:solidFill>
                  <a:srgbClr val="FF0000"/>
                </a:solidFill>
              </a:rPr>
              <a:t>fractal behavior</a:t>
            </a:r>
            <a:r>
              <a:rPr lang="en-US" sz="3200" dirty="0" smtClean="0"/>
              <a:t> (</a:t>
            </a:r>
            <a:r>
              <a:rPr lang="en-US" sz="3200" dirty="0" err="1" smtClean="0"/>
              <a:t>likeshifting</a:t>
            </a:r>
            <a:r>
              <a:rPr lang="en-US" sz="3200" dirty="0" smtClean="0"/>
              <a:t> sands).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The </a:t>
            </a:r>
            <a:r>
              <a:rPr lang="en-US" sz="3200" dirty="0" smtClean="0">
                <a:solidFill>
                  <a:srgbClr val="0000FF"/>
                </a:solidFill>
              </a:rPr>
              <a:t>observed 1/f  Filter Transfer Function </a:t>
            </a:r>
            <a:r>
              <a:rPr lang="en-US" sz="3200" dirty="0" smtClean="0"/>
              <a:t>would be </a:t>
            </a:r>
            <a:r>
              <a:rPr lang="en-US" sz="3200" dirty="0" smtClean="0">
                <a:solidFill>
                  <a:srgbClr val="FF0000"/>
                </a:solidFill>
              </a:rPr>
              <a:t>easily explainable</a:t>
            </a: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0000FF"/>
                </a:solidFill>
              </a:rPr>
              <a:t>Excess 1/f noise </a:t>
            </a:r>
            <a:r>
              <a:rPr lang="en-US" sz="3200" dirty="0" smtClean="0"/>
              <a:t>could be </a:t>
            </a:r>
            <a:r>
              <a:rPr lang="en-US" sz="3200" dirty="0" smtClean="0">
                <a:solidFill>
                  <a:srgbClr val="FF0000"/>
                </a:solidFill>
              </a:rPr>
              <a:t>expected as well</a:t>
            </a:r>
          </a:p>
          <a:p>
            <a:pPr>
              <a:buFont typeface="Arial"/>
              <a:buChar char="•"/>
            </a:pPr>
            <a:r>
              <a:rPr lang="en-US" sz="3200" dirty="0" smtClean="0"/>
              <a:t>The </a:t>
            </a:r>
            <a:r>
              <a:rPr lang="en-US" sz="3200" dirty="0" smtClean="0">
                <a:solidFill>
                  <a:srgbClr val="0000FF"/>
                </a:solidFill>
              </a:rPr>
              <a:t>excess noise found in </a:t>
            </a:r>
            <a:r>
              <a:rPr lang="en-US" sz="3200" dirty="0" err="1" smtClean="0">
                <a:solidFill>
                  <a:srgbClr val="0000FF"/>
                </a:solidFill>
              </a:rPr>
              <a:t>tiltmeters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/>
              <a:t>could be </a:t>
            </a:r>
            <a:r>
              <a:rPr lang="en-US" sz="3200" dirty="0" smtClean="0">
                <a:solidFill>
                  <a:srgbClr val="FF0000"/>
                </a:solidFill>
              </a:rPr>
              <a:t>explained</a:t>
            </a:r>
          </a:p>
          <a:p>
            <a:pPr>
              <a:buFont typeface="Arial"/>
              <a:buChar char="•"/>
            </a:pPr>
            <a:r>
              <a:rPr lang="en-US" sz="3200" dirty="0" smtClean="0">
                <a:solidFill>
                  <a:srgbClr val="0000FF"/>
                </a:solidFill>
              </a:rPr>
              <a:t>Excess noise in suspended mirrors</a:t>
            </a:r>
            <a:r>
              <a:rPr lang="en-US" sz="3200" dirty="0" smtClean="0"/>
              <a:t>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LF  Instability and run off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r>
              <a:rPr lang="en-US" sz="2400" dirty="0" smtClean="0"/>
              <a:t>We observed that below 150 </a:t>
            </a:r>
            <a:r>
              <a:rPr lang="en-US" sz="2400" dirty="0" err="1" smtClean="0"/>
              <a:t>mHz</a:t>
            </a:r>
            <a:r>
              <a:rPr lang="en-US" sz="2400" dirty="0" smtClean="0"/>
              <a:t> the system is unstable.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Perturbations internal or external drive the system to run off </a:t>
            </a:r>
          </a:p>
          <a:p>
            <a:r>
              <a:rPr lang="en-US" sz="2400" dirty="0" smtClean="0"/>
              <a:t>For lower frequency smaller perturbations are sufficient to destabilize the system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343400" y="2362200"/>
            <a:ext cx="5143500" cy="42164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410200" y="5257800"/>
            <a:ext cx="609600" cy="22860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381000" y="2362200"/>
            <a:ext cx="4450619" cy="4190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6393934"/>
            <a:ext cx="1921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Instability region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5261233" y="5863967"/>
            <a:ext cx="907534" cy="152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206" y="548640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Run-off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711695" y="3924302"/>
            <a:ext cx="1752598" cy="137159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0195" y="6241535"/>
            <a:ext cx="2133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Run-off is a “slow” process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rot="5400000" flipH="1" flipV="1">
            <a:off x="1375031" y="4492369"/>
            <a:ext cx="2279139" cy="152400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2286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To explore the LF instabilities </a:t>
            </a:r>
            <a:r>
              <a:rPr lang="en-US" dirty="0" smtClean="0">
                <a:solidFill>
                  <a:srgbClr val="3366FF"/>
                </a:solidFill>
              </a:rPr>
              <a:t>we scanned the system with </a:t>
            </a:r>
            <a:r>
              <a:rPr lang="en-US" dirty="0" smtClean="0">
                <a:solidFill>
                  <a:srgbClr val="FF0000"/>
                </a:solidFill>
              </a:rPr>
              <a:t>increasing negative EMAS gain</a:t>
            </a: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At constant vertical position setting and no excitation </a:t>
            </a:r>
          </a:p>
          <a:p>
            <a:endParaRPr lang="en-US" dirty="0" smtClean="0">
              <a:solidFill>
                <a:srgbClr val="3366FF"/>
              </a:solidFill>
            </a:endParaRPr>
          </a:p>
        </p:txBody>
      </p:sp>
      <p:graphicFrame>
        <p:nvGraphicFramePr>
          <p:cNvPr id="76804" name="Object 4"/>
          <p:cNvGraphicFramePr>
            <a:graphicFrameLocks noChangeAspect="1"/>
          </p:cNvGraphicFramePr>
          <p:nvPr/>
        </p:nvGraphicFramePr>
        <p:xfrm>
          <a:off x="239486" y="3454400"/>
          <a:ext cx="16067314" cy="1041400"/>
        </p:xfrm>
        <a:graphic>
          <a:graphicData uri="http://schemas.openxmlformats.org/presentationml/2006/ole">
            <p:oleObj spid="_x0000_s139266" name="Document" r:id="rId3" imgW="5486400" imgH="355600" progId="Word.Document.12">
              <p:link updateAutomatic="1"/>
            </p:oleObj>
          </a:graphicData>
        </a:graphic>
      </p:graphicFrame>
      <p:sp>
        <p:nvSpPr>
          <p:cNvPr id="7" name="Oval 6"/>
          <p:cNvSpPr/>
          <p:nvPr/>
        </p:nvSpPr>
        <p:spPr>
          <a:xfrm>
            <a:off x="4724400" y="3454400"/>
            <a:ext cx="1828800" cy="660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53100" y="2438400"/>
            <a:ext cx="33147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Mathematical instability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The system runs off well before the mathematical instability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-50800" y="-139700"/>
            <a:ext cx="5994400" cy="570230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rot="10800000" flipV="1">
            <a:off x="5753100" y="2667000"/>
            <a:ext cx="8763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3524359" y="3065572"/>
            <a:ext cx="4230472" cy="15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38200" y="5867400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Small offsets are amplified by fast EMAS ramps and </a:t>
            </a:r>
            <a:r>
              <a:rPr lang="en-US" dirty="0" smtClean="0">
                <a:solidFill>
                  <a:srgbClr val="FF0000"/>
                </a:solidFill>
              </a:rPr>
              <a:t>generate premature runoff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9600" y="3048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Fast EMAS gain ramp 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Spring deviation from the set point  versus the resonant frequency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34098" y="628468"/>
            <a:ext cx="2438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Beginning of instability region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1220792" y="1179727"/>
            <a:ext cx="4532308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-1009544" y="3446569"/>
            <a:ext cx="4230472" cy="1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229600" cy="5792788"/>
          </a:xfrm>
        </p:spPr>
        <p:txBody>
          <a:bodyPr>
            <a:normAutofit/>
          </a:bodyPr>
          <a:lstStyle/>
          <a:p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latin typeface="Times"/>
                <a:cs typeface="Times"/>
              </a:rPr>
              <a:t>Our experiment is based on a GAS spring</a:t>
            </a:r>
          </a:p>
          <a:p>
            <a:r>
              <a:rPr lang="en-US" dirty="0" smtClean="0">
                <a:latin typeface="Times"/>
                <a:cs typeface="Times"/>
              </a:rPr>
              <a:t>The 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GAS mechanism </a:t>
            </a:r>
            <a:r>
              <a:rPr lang="en-US" dirty="0" smtClean="0">
                <a:latin typeface="Times"/>
                <a:cs typeface="Times"/>
              </a:rPr>
              <a:t>is used to 					</a:t>
            </a:r>
            <a:r>
              <a:rPr lang="en-US" u="sng" dirty="0" smtClean="0">
                <a:solidFill>
                  <a:srgbClr val="0000FF"/>
                </a:solidFill>
                <a:latin typeface="Times"/>
                <a:cs typeface="Times"/>
              </a:rPr>
              <a:t>null the restoring forces </a:t>
            </a:r>
            <a:r>
              <a:rPr lang="en-US" dirty="0" smtClean="0">
                <a:latin typeface="Times"/>
                <a:cs typeface="Times"/>
              </a:rPr>
              <a:t>of a spring</a:t>
            </a:r>
          </a:p>
          <a:p>
            <a:r>
              <a:rPr lang="en-US" dirty="0" smtClean="0">
                <a:latin typeface="Times"/>
                <a:cs typeface="Times"/>
              </a:rPr>
              <a:t>It is a very useful tool to </a:t>
            </a:r>
            <a:r>
              <a:rPr lang="en-US" u="sng" dirty="0" smtClean="0">
                <a:solidFill>
                  <a:srgbClr val="FF0000"/>
                </a:solidFill>
                <a:latin typeface="Times"/>
                <a:cs typeface="Times"/>
              </a:rPr>
              <a:t>expose the dissipation properties of the materials</a:t>
            </a:r>
            <a:r>
              <a:rPr lang="en-US" dirty="0" smtClean="0">
                <a:latin typeface="Times"/>
                <a:cs typeface="Times"/>
              </a:rPr>
              <a:t>, including hysteresis</a:t>
            </a:r>
          </a:p>
          <a:p>
            <a:r>
              <a:rPr lang="en-US" dirty="0" smtClean="0">
                <a:latin typeface="Times"/>
                <a:cs typeface="Times"/>
              </a:rPr>
              <a:t>To </a:t>
            </a:r>
            <a:r>
              <a:rPr lang="en-US" dirty="0">
                <a:latin typeface="Times"/>
                <a:cs typeface="Times"/>
              </a:rPr>
              <a:t>study</a:t>
            </a:r>
            <a:r>
              <a:rPr lang="en-US" dirty="0" smtClean="0">
                <a:latin typeface="Times"/>
                <a:cs typeface="Times"/>
              </a:rPr>
              <a:t> losses and hysteresis we </a:t>
            </a:r>
            <a:r>
              <a:rPr lang="en-US" dirty="0">
                <a:latin typeface="Times"/>
                <a:cs typeface="Times"/>
              </a:rPr>
              <a:t>need</a:t>
            </a:r>
            <a:r>
              <a:rPr lang="en-US" dirty="0" smtClean="0">
                <a:latin typeface="Times"/>
                <a:cs typeface="Times"/>
              </a:rPr>
              <a:t> instruments</a:t>
            </a:r>
            <a:r>
              <a:rPr lang="en-US" dirty="0">
                <a:latin typeface="Times"/>
                <a:cs typeface="Times"/>
              </a:rPr>
              <a:t>,</a:t>
            </a:r>
            <a:r>
              <a:rPr lang="en-US" dirty="0" smtClean="0">
                <a:latin typeface="Times"/>
                <a:cs typeface="Times"/>
              </a:rPr>
              <a:t> like </a:t>
            </a:r>
            <a:r>
              <a:rPr lang="en-US" dirty="0" err="1" smtClean="0">
                <a:latin typeface="Times"/>
                <a:cs typeface="Times"/>
              </a:rPr>
              <a:t>LVDTs</a:t>
            </a:r>
            <a:r>
              <a:rPr lang="en-US" dirty="0" smtClean="0">
                <a:latin typeface="Times"/>
                <a:cs typeface="Times"/>
              </a:rPr>
              <a:t>, actuators, controls, …</a:t>
            </a:r>
            <a:endParaRPr lang="en-US" dirty="0">
              <a:latin typeface="Times"/>
              <a:cs typeface="Times"/>
            </a:endParaRPr>
          </a:p>
          <a:p>
            <a:r>
              <a:rPr lang="en-US" dirty="0">
                <a:latin typeface="Times"/>
                <a:cs typeface="Times"/>
              </a:rPr>
              <a:t>But let’s start talking about</a:t>
            </a:r>
            <a:r>
              <a:rPr lang="en-US" dirty="0" smtClean="0">
                <a:latin typeface="Times"/>
                <a:cs typeface="Times"/>
              </a:rPr>
              <a:t> GAS-filter first!</a:t>
            </a:r>
            <a:endParaRPr lang="en-US" dirty="0">
              <a:latin typeface="Times"/>
              <a:cs typeface="Times"/>
            </a:endParaRPr>
          </a:p>
          <a:p>
            <a:endParaRPr lang="en-US" dirty="0">
              <a:latin typeface="Times"/>
              <a:cs typeface="Times"/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"/>
                <a:cs typeface="Times"/>
              </a:rPr>
              <a:t>Experimental technique</a:t>
            </a:r>
            <a:endParaRPr lang="en-US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629400" y="972741"/>
            <a:ext cx="2438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</a:p>
          <a:p>
            <a:r>
              <a:rPr lang="en-US" dirty="0" smtClean="0"/>
              <a:t>Beginning of instability region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Mathematical instability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5753100" y="3200400"/>
            <a:ext cx="876300" cy="533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438090"/>
            <a:ext cx="5562600" cy="604831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438090"/>
            <a:ext cx="701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Slower EMAS ramp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0000FF"/>
                </a:solidFill>
              </a:rPr>
              <a:t>Faster position integrator time constant</a:t>
            </a:r>
          </a:p>
          <a:p>
            <a:r>
              <a:rPr lang="en-US" sz="2000" dirty="0" smtClean="0"/>
              <a:t>result in </a:t>
            </a:r>
            <a:r>
              <a:rPr lang="en-US" sz="2000" dirty="0" smtClean="0">
                <a:solidFill>
                  <a:srgbClr val="FF0000"/>
                </a:solidFill>
              </a:rPr>
              <a:t>run off at lower frequencies 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522769" y="3638442"/>
            <a:ext cx="4230472" cy="1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 flipV="1">
            <a:off x="1716094" y="1524000"/>
            <a:ext cx="4532308" cy="129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-514242" y="3790842"/>
            <a:ext cx="4230472" cy="15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the run-off?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"/>
                <a:cs typeface="Times"/>
              </a:rPr>
              <a:t>We interpreted the 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run-off </a:t>
            </a:r>
            <a:r>
              <a:rPr lang="en-US" dirty="0" smtClean="0">
                <a:latin typeface="Times"/>
                <a:cs typeface="Times"/>
              </a:rPr>
              <a:t>as a 		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temporary loss of restoring forces </a:t>
            </a:r>
            <a:r>
              <a:rPr lang="en-US" dirty="0" smtClean="0">
                <a:latin typeface="Times"/>
                <a:cs typeface="Times"/>
              </a:rPr>
              <a:t>due to 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mobilization of entangled dislocations </a:t>
            </a:r>
            <a:r>
              <a:rPr lang="en-US" dirty="0" smtClean="0">
                <a:latin typeface="Times"/>
                <a:cs typeface="Times"/>
              </a:rPr>
              <a:t>			by an 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external or internal excitation</a:t>
            </a:r>
          </a:p>
          <a:p>
            <a:endParaRPr lang="en-US" dirty="0" smtClean="0">
              <a:latin typeface="Times"/>
              <a:cs typeface="Times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causes the run-off?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r>
              <a:rPr lang="en-US" dirty="0" smtClean="0">
                <a:latin typeface="Times"/>
                <a:cs typeface="Times"/>
              </a:rPr>
              <a:t> In </a:t>
            </a: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absence of perturbations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	</a:t>
            </a:r>
            <a:r>
              <a:rPr lang="en-US" dirty="0" smtClean="0">
                <a:latin typeface="Times"/>
                <a:cs typeface="Times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spring stays stable </a:t>
            </a:r>
            <a:r>
              <a:rPr lang="en-US" dirty="0" smtClean="0">
                <a:latin typeface="Times"/>
                <a:cs typeface="Times"/>
              </a:rPr>
              <a:t>with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resonant frequencies well below 100 </a:t>
            </a:r>
            <a:r>
              <a:rPr lang="en-US" dirty="0" err="1" smtClean="0">
                <a:solidFill>
                  <a:srgbClr val="0000FF"/>
                </a:solidFill>
                <a:latin typeface="Times"/>
                <a:cs typeface="Times"/>
              </a:rPr>
              <a:t>mHz</a:t>
            </a:r>
            <a:endParaRPr lang="en-US" dirty="0" smtClean="0">
              <a:solidFill>
                <a:srgbClr val="0000FF"/>
              </a:solidFill>
              <a:latin typeface="Times"/>
              <a:cs typeface="Time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6021096"/>
            <a:ext cx="7162800" cy="1522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EMAS=-3.52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F=63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mHz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24400" y="2788898"/>
            <a:ext cx="4216400" cy="4069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2788898"/>
            <a:ext cx="4953000" cy="3266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stop a run-off?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 perturbation and/or a </a:t>
            </a:r>
            <a:r>
              <a:rPr lang="en-US" dirty="0" smtClean="0">
                <a:solidFill>
                  <a:srgbClr val="0000FF"/>
                </a:solidFill>
              </a:rPr>
              <a:t>runoff are detected </a:t>
            </a:r>
            <a:r>
              <a:rPr lang="en-US" dirty="0" smtClean="0"/>
              <a:t>in time: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the spring can be </a:t>
            </a:r>
            <a:r>
              <a:rPr lang="en-US" dirty="0" smtClean="0">
                <a:solidFill>
                  <a:srgbClr val="FF0000"/>
                </a:solidFill>
              </a:rPr>
              <a:t>re-stabilized </a:t>
            </a:r>
            <a:r>
              <a:rPr lang="en-US" dirty="0" smtClean="0">
                <a:solidFill>
                  <a:srgbClr val="0000FF"/>
                </a:solidFill>
              </a:rPr>
              <a:t>by backing off the EMAS gain for the </a:t>
            </a:r>
            <a:r>
              <a:rPr lang="en-US" dirty="0" smtClean="0">
                <a:solidFill>
                  <a:srgbClr val="FF0000"/>
                </a:solidFill>
              </a:rPr>
              <a:t>time necessary </a:t>
            </a:r>
            <a:r>
              <a:rPr lang="en-US" dirty="0" smtClean="0">
                <a:solidFill>
                  <a:srgbClr val="0000FF"/>
                </a:solidFill>
              </a:rPr>
              <a:t>(seconds) to </a:t>
            </a:r>
            <a:r>
              <a:rPr lang="en-US" dirty="0" smtClean="0">
                <a:solidFill>
                  <a:srgbClr val="FF0000"/>
                </a:solidFill>
              </a:rPr>
              <a:t>re-settle the dislocations </a:t>
            </a:r>
          </a:p>
          <a:p>
            <a:endParaRPr lang="en-US" dirty="0" smtClean="0"/>
          </a:p>
          <a:p>
            <a:r>
              <a:rPr lang="en-US" dirty="0" smtClean="0"/>
              <a:t>then the EMAS gain can be ramped up again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Runoff recovery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An </a:t>
            </a:r>
            <a:r>
              <a:rPr lang="en-US" dirty="0" smtClean="0">
                <a:solidFill>
                  <a:srgbClr val="FF0000"/>
                </a:solidFill>
              </a:rPr>
              <a:t>external perturbation triggers run-off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 </a:t>
            </a:r>
            <a:r>
              <a:rPr lang="en-US" dirty="0" smtClean="0">
                <a:solidFill>
                  <a:srgbClr val="0000FF"/>
                </a:solidFill>
              </a:rPr>
              <a:t>runoff is detected EMAS gain backs-off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EMAS ramps back to nominal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mc:AlternateContent>
          <mc:Choice xmlns:ma="http://schemas.microsoft.com/office/mac/drawingml/2008/main" Requires="ma">
            <p:blipFill>
              <a:blip r:embed="rId2"/>
              <a:srcRect/>
              <a:stretch>
                <a:fillRect/>
              </a:stretch>
            </p:blipFill>
          </mc:Choice>
          <mc:Fallback>
            <p:blipFill>
              <a:blip r:embed="rId3"/>
              <a:srcRect/>
              <a:stretch>
                <a:fillRect/>
              </a:stretch>
            </p:blipFill>
          </mc:Fallback>
        </mc:AlternateContent>
        <p:spPr bwMode="auto">
          <a:xfrm>
            <a:off x="685800" y="2743200"/>
            <a:ext cx="6629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391400" y="4583668"/>
            <a:ext cx="100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 </a:t>
            </a:r>
            <a:r>
              <a:rPr lang="en-US" dirty="0" err="1" smtClean="0"/>
              <a:t>mHz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100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Night-time no 	run-off is generated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Day-time several run-offs are triggered and recovered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71800" y="500063"/>
            <a:ext cx="6858000" cy="56261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09600" y="228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Run-off recovery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00" y="2590800"/>
            <a:ext cx="152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10000" y="2209800"/>
            <a:ext cx="11430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096000" y="3886200"/>
            <a:ext cx="274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352800" y="4040188"/>
            <a:ext cx="3276600" cy="12938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91400" y="4583668"/>
            <a:ext cx="100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103 </a:t>
            </a:r>
            <a:r>
              <a:rPr lang="en-US" dirty="0" err="1" smtClean="0"/>
              <a:t>mHz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Advantages to operate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inside the instability regime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4724400" cy="45259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Times"/>
                <a:cs typeface="Times"/>
              </a:rPr>
              <a:t>Maximal attenuation transfer function</a:t>
            </a:r>
          </a:p>
          <a:p>
            <a:endParaRPr lang="en-US" dirty="0" smtClean="0">
              <a:latin typeface="Times"/>
              <a:cs typeface="Times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Critically damped response</a:t>
            </a:r>
            <a:r>
              <a:rPr lang="en-US" dirty="0" smtClean="0">
                <a:latin typeface="Times"/>
                <a:cs typeface="Times"/>
              </a:rPr>
              <a:t>, all oscillations and excitations from payload </a:t>
            </a:r>
            <a:r>
              <a:rPr lang="en-US" dirty="0" smtClean="0">
                <a:solidFill>
                  <a:srgbClr val="FF0000"/>
                </a:solidFill>
                <a:latin typeface="Times"/>
                <a:cs typeface="Times"/>
              </a:rPr>
              <a:t>automatically absorbed</a:t>
            </a:r>
          </a:p>
          <a:p>
            <a:endParaRPr lang="en-US" dirty="0" smtClean="0"/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4876800" y="2590800"/>
          <a:ext cx="4185440" cy="3511550"/>
        </p:xfrm>
        <a:graphic>
          <a:graphicData uri="http://schemas.openxmlformats.org/presentationml/2006/ole">
            <p:oleObj spid="_x0000_s140290" name="Document" r:id="rId3" imgW="3912108" imgH="3282696" progId="Word.Document.8">
              <p:embed/>
            </p:oleObj>
          </a:graphicData>
        </a:graphic>
      </p:graphicFrame>
      <p:cxnSp>
        <p:nvCxnSpPr>
          <p:cNvPr id="10" name="Straight Connector 9"/>
          <p:cNvCxnSpPr/>
          <p:nvPr/>
        </p:nvCxnSpPr>
        <p:spPr>
          <a:xfrm rot="10800000">
            <a:off x="5257800" y="3352800"/>
            <a:ext cx="2286000" cy="1219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048000" y="3124200"/>
            <a:ext cx="1905000" cy="228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We have discovered anomalous dissipation mechanism connected with an equally anomalous stiffness reduction. </a:t>
            </a:r>
          </a:p>
          <a:p>
            <a:r>
              <a:rPr lang="en-US" dirty="0" smtClean="0"/>
              <a:t>These effects 	appear connected with the fractal behavior foreseen for entangled dislocations.</a:t>
            </a:r>
          </a:p>
          <a:p>
            <a:r>
              <a:rPr lang="en-US" dirty="0" smtClean="0"/>
              <a:t>This theory can explain the 1/f transfer function discovered by </a:t>
            </a:r>
            <a:r>
              <a:rPr lang="en-US" dirty="0" err="1" smtClean="0"/>
              <a:t>Stochino</a:t>
            </a:r>
            <a:r>
              <a:rPr lang="en-US" dirty="0" smtClean="0"/>
              <a:t>, but can </a:t>
            </a:r>
            <a:r>
              <a:rPr lang="en-US" smtClean="0"/>
              <a:t>predict also LF </a:t>
            </a:r>
            <a:r>
              <a:rPr lang="en-US" dirty="0" smtClean="0"/>
              <a:t>1/f noise in </a:t>
            </a:r>
            <a:r>
              <a:rPr lang="en-US" smtClean="0"/>
              <a:t>the springs.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18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GAS mechanism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295400"/>
            <a:ext cx="4038600" cy="5334000"/>
          </a:xfrm>
        </p:spPr>
        <p:txBody>
          <a:bodyPr>
            <a:noAutofit/>
          </a:bodyPr>
          <a:lstStyle/>
          <a:p>
            <a:pPr>
              <a:buNone/>
            </a:pPr>
            <a:endParaRPr sz="1400" dirty="0">
              <a:latin typeface="Times"/>
              <a:cs typeface="Times"/>
            </a:endParaRPr>
          </a:p>
          <a:p>
            <a:pPr>
              <a:buNone/>
            </a:pPr>
            <a:r>
              <a:rPr lang="en-US" sz="1600" b="1" dirty="0" smtClean="0">
                <a:latin typeface="Times"/>
                <a:cs typeface="Times"/>
              </a:rPr>
              <a:t>At the working point the vertical spring (S) supports the weight of the payload.</a:t>
            </a:r>
          </a:p>
          <a:p>
            <a:pPr>
              <a:buNone/>
            </a:pPr>
            <a:r>
              <a:rPr lang="en-US" sz="1600" b="1" dirty="0" smtClean="0">
                <a:latin typeface="Times"/>
                <a:cs typeface="Times"/>
              </a:rPr>
              <a:t>  </a:t>
            </a:r>
          </a:p>
          <a:p>
            <a:pPr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Times"/>
                <a:cs typeface="Times"/>
              </a:rPr>
              <a:t>The two horizontal springs (A) carry no load, they are </a:t>
            </a:r>
            <a:r>
              <a:rPr lang="en-US" sz="1600" b="1" dirty="0" err="1" smtClean="0">
                <a:solidFill>
                  <a:srgbClr val="0000FF"/>
                </a:solidFill>
                <a:latin typeface="Times"/>
                <a:cs typeface="Times"/>
              </a:rPr>
              <a:t>radially</a:t>
            </a:r>
            <a:r>
              <a:rPr lang="en-US" sz="1600" b="1" dirty="0" smtClean="0">
                <a:solidFill>
                  <a:srgbClr val="0000FF"/>
                </a:solidFill>
                <a:latin typeface="Times"/>
                <a:cs typeface="Times"/>
              </a:rPr>
              <a:t> compressed, 	but their forces cancel </a:t>
            </a:r>
          </a:p>
          <a:p>
            <a:pPr>
              <a:buNone/>
            </a:pPr>
            <a:r>
              <a:rPr lang="en-US" sz="1600" b="1" dirty="0" smtClean="0">
                <a:latin typeface="Times"/>
                <a:cs typeface="Times"/>
              </a:rPr>
              <a:t> </a:t>
            </a: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Times"/>
                <a:cs typeface="Times"/>
              </a:rPr>
              <a:t>Moving away from the working point the compression of the A-springs results in a vertical component, proportional to the displacement, the Anti-Spring force. </a:t>
            </a:r>
          </a:p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</a:p>
          <a:p>
            <a:pPr>
              <a:buNone/>
            </a:pPr>
            <a:r>
              <a:rPr lang="en-US" sz="1600" b="1" dirty="0" smtClean="0">
                <a:latin typeface="Times"/>
                <a:cs typeface="Times"/>
              </a:rPr>
              <a:t>The Anti-spring effect is proportional to the radial compression.</a:t>
            </a:r>
          </a:p>
          <a:p>
            <a:pPr>
              <a:buNone/>
            </a:pPr>
            <a:endParaRPr lang="en-US" sz="1600" b="1" dirty="0" smtClean="0">
              <a:latin typeface="Times"/>
              <a:cs typeface="Times"/>
            </a:endParaRPr>
          </a:p>
          <a:p>
            <a:pPr>
              <a:buNone/>
            </a:pPr>
            <a:r>
              <a:rPr lang="en-US" sz="1600" b="1" dirty="0" smtClean="0">
                <a:solidFill>
                  <a:srgbClr val="0000FF"/>
                </a:solidFill>
                <a:latin typeface="Times"/>
                <a:cs typeface="Times"/>
              </a:rPr>
              <a:t>The repulsive springs may be mechanical or magnetic.</a:t>
            </a:r>
            <a:endParaRPr lang="en-US" sz="1600" dirty="0" smtClean="0">
              <a:solidFill>
                <a:srgbClr val="0000FF"/>
              </a:solidFill>
              <a:latin typeface="Times"/>
              <a:cs typeface="Times"/>
            </a:endParaRPr>
          </a:p>
          <a:p>
            <a:pPr>
              <a:buNone/>
            </a:pPr>
            <a:r>
              <a:rPr lang="en-GB" sz="1600" dirty="0" smtClean="0">
                <a:solidFill>
                  <a:srgbClr val="0000FF"/>
                </a:solidFill>
                <a:latin typeface="Times"/>
                <a:cs typeface="Times"/>
              </a:rPr>
              <a:t> </a:t>
            </a:r>
            <a:endParaRPr lang="en-US" sz="1600" dirty="0" smtClean="0">
              <a:solidFill>
                <a:srgbClr val="0000FF"/>
              </a:solidFill>
              <a:latin typeface="Times"/>
              <a:cs typeface="Times"/>
            </a:endParaRPr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35256" y="1006475"/>
          <a:ext cx="4412944" cy="5851525"/>
        </p:xfrm>
        <a:graphic>
          <a:graphicData uri="http://schemas.openxmlformats.org/presentationml/2006/ole">
            <p:oleObj spid="_x0000_s16386" name="Document" r:id="rId3" imgW="0" imgH="0" progId="Word.Document.12">
              <p:link updateAutomatic="1"/>
            </p:oleObj>
          </a:graphicData>
        </a:graphic>
      </p:graphicFrame>
      <p:graphicFrame>
        <p:nvGraphicFramePr>
          <p:cNvPr id="16389" name="Object 5"/>
          <p:cNvGraphicFramePr>
            <a:graphicFrameLocks noChangeAspect="1"/>
          </p:cNvGraphicFramePr>
          <p:nvPr/>
        </p:nvGraphicFramePr>
        <p:xfrm>
          <a:off x="228600" y="1006475"/>
          <a:ext cx="4413250" cy="5851525"/>
        </p:xfrm>
        <a:graphic>
          <a:graphicData uri="http://schemas.openxmlformats.org/presentationml/2006/ole">
            <p:oleObj spid="_x0000_s16389" name="Document" r:id="rId4" imgW="2882900" imgH="3822700" progId="Word.Document.12">
              <p:link updateAutomatic="1"/>
            </p:oleObj>
          </a:graphicData>
        </a:graphic>
      </p:graphicFrame>
      <p:cxnSp>
        <p:nvCxnSpPr>
          <p:cNvPr id="7" name="Straight Arrow Connector 6"/>
          <p:cNvCxnSpPr/>
          <p:nvPr/>
        </p:nvCxnSpPr>
        <p:spPr>
          <a:xfrm rot="10800000" flipV="1">
            <a:off x="2514600" y="1981200"/>
            <a:ext cx="2362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2895600" y="2590801"/>
            <a:ext cx="609600" cy="230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505200" y="2819401"/>
            <a:ext cx="152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 flipV="1">
            <a:off x="3733800" y="3962400"/>
            <a:ext cx="1295400" cy="990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G080243-00-R  April-8-2008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Metal hysteresis </a:t>
            </a:r>
            <a:fld id="{DF75FD6C-5897-8447-B558-23D16A34AD57}" type="slidenum">
              <a:rPr lang="en-US"/>
              <a:pPr/>
              <a:t>9</a:t>
            </a:fld>
            <a:endParaRPr lang="en-US"/>
          </a:p>
        </p:txBody>
      </p:sp>
      <p:sp>
        <p:nvSpPr>
          <p:cNvPr id="579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6172200" cy="16002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</a:t>
            </a:r>
            <a:r>
              <a:rPr lang="en-US" sz="4000" dirty="0" smtClean="0">
                <a:latin typeface="Times"/>
                <a:cs typeface="Times"/>
              </a:rPr>
              <a:t>the Geometric Anti Spring Vertical attenuation filter </a:t>
            </a:r>
            <a:endParaRPr lang="en-US" sz="4000" dirty="0">
              <a:latin typeface="Times"/>
              <a:cs typeface="Times"/>
            </a:endParaRPr>
          </a:p>
        </p:txBody>
      </p:sp>
      <p:pic>
        <p:nvPicPr>
          <p:cNvPr id="5795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4341812"/>
            <a:ext cx="4495800" cy="236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9589" name="Picture 5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533400" y="4727575"/>
            <a:ext cx="3403600" cy="1901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685800" y="16002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FF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In the Geometric Anti Spring filter, the functions of the supporting and repulsive springs are combined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Specially designed leaf springs carry the load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FF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Arranging them in a symmetric radial configuration, and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radially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 compressing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"/>
                <a:ea typeface="+mn-ea"/>
                <a:cs typeface="Times"/>
              </a:rPr>
              <a:t>one against the other, generates the Anti Spring effect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"/>
              <a:ea typeface="+mn-ea"/>
              <a:cs typeface="Time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7876</TotalTime>
  <Words>3748</Words>
  <Application>Microsoft Macintosh PowerPoint</Application>
  <PresentationFormat>On-screen Show (4:3)</PresentationFormat>
  <Paragraphs>498</Paragraphs>
  <Slides>77</Slides>
  <Notes>9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77</vt:i4>
      </vt:variant>
    </vt:vector>
  </HeadingPairs>
  <TitlesOfParts>
    <vt:vector size="85" baseType="lpstr">
      <vt:lpstr>Office Theme</vt:lpstr>
      <vt:lpstr>Macintosh HD:Users:adicintio:Desktop:Arianna_Final_report.doc!OLE_LINK1</vt:lpstr>
      <vt:lpstr>???</vt:lpstr>
      <vt:lpstr>???</vt:lpstr>
      <vt:lpstr>???</vt:lpstr>
      <vt:lpstr>???</vt:lpstr>
      <vt:lpstr>Document</vt:lpstr>
      <vt:lpstr>Equation</vt:lpstr>
      <vt:lpstr>Dissipation processes  in Metal springs</vt:lpstr>
      <vt:lpstr>Abstract</vt:lpstr>
      <vt:lpstr>Introduction </vt:lpstr>
      <vt:lpstr>Introduction </vt:lpstr>
      <vt:lpstr>Questioning the old models</vt:lpstr>
      <vt:lpstr>Which theory we like</vt:lpstr>
      <vt:lpstr>Experimental technique</vt:lpstr>
      <vt:lpstr>The GAS mechanism</vt:lpstr>
      <vt:lpstr> the Geometric Anti Spring Vertical attenuation filter </vt:lpstr>
      <vt:lpstr>  the Geometric Anti Spring Vertical attenuation filter </vt:lpstr>
      <vt:lpstr>Theoretical transfer function  of a GAS-filter</vt:lpstr>
      <vt:lpstr>Depressing transfer function with Electr-Magnetic Anti Springs and counterweights </vt:lpstr>
      <vt:lpstr>The instrumentation  used in this experiment</vt:lpstr>
      <vt:lpstr>Linear variable differential transformer (LVDT)</vt:lpstr>
      <vt:lpstr> The actuator</vt:lpstr>
      <vt:lpstr>Electro Magnetic Anti Spring (EMAS)</vt:lpstr>
      <vt:lpstr>Slide 17</vt:lpstr>
      <vt:lpstr>Initial tuning of the system Finding the working point…</vt:lpstr>
      <vt:lpstr>Initial tuning of the system Finding the working point…</vt:lpstr>
      <vt:lpstr>Fit example</vt:lpstr>
      <vt:lpstr>Slide 21</vt:lpstr>
      <vt:lpstr>Need of thermal correction</vt:lpstr>
      <vt:lpstr>Slide 23</vt:lpstr>
      <vt:lpstr>Thermal feedback</vt:lpstr>
      <vt:lpstr>Thermal-feedback time-constant characterization</vt:lpstr>
      <vt:lpstr>Slide 26</vt:lpstr>
      <vt:lpstr>Slide 27</vt:lpstr>
      <vt:lpstr>First relevant scientific understanding</vt:lpstr>
      <vt:lpstr>Thermal hysteresis</vt:lpstr>
      <vt:lpstr>Thermal hysteresis</vt:lpstr>
      <vt:lpstr>Surprising (should not) evidence</vt:lpstr>
      <vt:lpstr>Electro Magnetic Anti Spring (EMAS)</vt:lpstr>
      <vt:lpstr>EMAS measurements</vt:lpstr>
      <vt:lpstr>Resonant Frequency and  Quality factor measurements</vt:lpstr>
      <vt:lpstr>Spring’s Height scan</vt:lpstr>
      <vt:lpstr>EMAS scan analysis: high frequency</vt:lpstr>
      <vt:lpstr>EMAS scan analysis: high frequency</vt:lpstr>
      <vt:lpstr>EMAS scan analysis: high frequency</vt:lpstr>
      <vt:lpstr>Lowest achieved frequency</vt:lpstr>
      <vt:lpstr>Fitting the frequency vs. EMAS data with a square root function </vt:lpstr>
      <vt:lpstr>Quality factor vs. frequency</vt:lpstr>
      <vt:lpstr>Resonant Frequency and oscillation Quality factor measurements </vt:lpstr>
      <vt:lpstr>Resonant Frequency and oscillation Quality factor measurements </vt:lpstr>
      <vt:lpstr>Tuning the GAS system  towards lower frequencies</vt:lpstr>
      <vt:lpstr>Lower GAS setting  Q-factor measurement</vt:lpstr>
      <vt:lpstr>Slide 46</vt:lpstr>
      <vt:lpstr>Oscillations and hysteresis</vt:lpstr>
      <vt:lpstr>Hysteresis wash-out</vt:lpstr>
      <vt:lpstr>Hysteresis wash-out vs. Q-factor</vt:lpstr>
      <vt:lpstr>Slide 50</vt:lpstr>
      <vt:lpstr>Hysteresis vs. frequency</vt:lpstr>
      <vt:lpstr>Dissipation and stiffness  dependence from amplitude</vt:lpstr>
      <vt:lpstr>Amplitude/Frequency dragging</vt:lpstr>
      <vt:lpstr>Slide 54</vt:lpstr>
      <vt:lpstr>Slide 55</vt:lpstr>
      <vt:lpstr>EMAS -2</vt:lpstr>
      <vt:lpstr>Slide 57</vt:lpstr>
      <vt:lpstr>looking for a similar effect in ringdowns</vt:lpstr>
      <vt:lpstr>Slide 59</vt:lpstr>
      <vt:lpstr>Slide 60</vt:lpstr>
      <vt:lpstr>Slide 61</vt:lpstr>
      <vt:lpstr>Remarkably, the same thing  happens with the lifetime of the ring down oscillation… the fit requires a o.5 exponent for the changing losses</vt:lpstr>
      <vt:lpstr>Slide 63</vt:lpstr>
      <vt:lpstr>Slide 64</vt:lpstr>
      <vt:lpstr>Conclusions…</vt:lpstr>
      <vt:lpstr>Fractal behavior of elasticity</vt:lpstr>
      <vt:lpstr>LF  Instability and run off</vt:lpstr>
      <vt:lpstr>Slide 68</vt:lpstr>
      <vt:lpstr>Slide 69</vt:lpstr>
      <vt:lpstr>Slide 70</vt:lpstr>
      <vt:lpstr>What causes the run-off?</vt:lpstr>
      <vt:lpstr>What causes the run-off?</vt:lpstr>
      <vt:lpstr>How to stop a run-off?</vt:lpstr>
      <vt:lpstr>Runoff recovery</vt:lpstr>
      <vt:lpstr>Slide 75</vt:lpstr>
      <vt:lpstr>Advantages to operate  inside the instability regime</vt:lpstr>
      <vt:lpstr>Conclusions</vt:lpstr>
    </vt:vector>
  </TitlesOfParts>
  <Company/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Hysteresis in Maraging anti-springs </dc:title>
  <dc:creator>Arianna DiCintio</dc:creator>
  <cp:lastModifiedBy>ligo</cp:lastModifiedBy>
  <cp:revision>93</cp:revision>
  <dcterms:created xsi:type="dcterms:W3CDTF">2008-10-14T16:41:47Z</dcterms:created>
  <dcterms:modified xsi:type="dcterms:W3CDTF">2008-10-14T16:49:35Z</dcterms:modified>
</cp:coreProperties>
</file>