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44"/>
  </p:notesMasterIdLst>
  <p:sldIdLst>
    <p:sldId id="256" r:id="rId5"/>
    <p:sldId id="257" r:id="rId6"/>
    <p:sldId id="297" r:id="rId7"/>
    <p:sldId id="258" r:id="rId8"/>
    <p:sldId id="259" r:id="rId9"/>
    <p:sldId id="260" r:id="rId10"/>
    <p:sldId id="264" r:id="rId11"/>
    <p:sldId id="263" r:id="rId12"/>
    <p:sldId id="262" r:id="rId13"/>
    <p:sldId id="29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4" r:id="rId22"/>
    <p:sldId id="272" r:id="rId23"/>
    <p:sldId id="273" r:id="rId24"/>
    <p:sldId id="275" r:id="rId25"/>
    <p:sldId id="276" r:id="rId26"/>
    <p:sldId id="277" r:id="rId27"/>
    <p:sldId id="278" r:id="rId28"/>
    <p:sldId id="279" r:id="rId29"/>
    <p:sldId id="281" r:id="rId30"/>
    <p:sldId id="283" r:id="rId31"/>
    <p:sldId id="282" r:id="rId32"/>
    <p:sldId id="285" r:id="rId33"/>
    <p:sldId id="289" r:id="rId34"/>
    <p:sldId id="287" r:id="rId35"/>
    <p:sldId id="288" r:id="rId36"/>
    <p:sldId id="290" r:id="rId37"/>
    <p:sldId id="293" r:id="rId38"/>
    <p:sldId id="291" r:id="rId39"/>
    <p:sldId id="292" r:id="rId40"/>
    <p:sldId id="295" r:id="rId41"/>
    <p:sldId id="296" r:id="rId42"/>
    <p:sldId id="286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91" d="100"/>
          <a:sy n="91" d="100"/>
        </p:scale>
        <p:origin x="-58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3B8FE13-46DD-483A-8D7F-B95959A917AF}" type="datetimeFigureOut">
              <a:rPr lang="en-US"/>
              <a:pPr>
                <a:defRPr/>
              </a:pPr>
              <a:t>6/30/2011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5534496-2844-496F-ABE4-7AF75FD16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68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34496-2844-496F-ABE4-7AF75FD16D7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0F636-F62B-427F-8155-D86BF3085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0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AC226-8ECA-4764-8212-1B25FCBFD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A42E7-7EBE-45E3-8F2D-E566CC58F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4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F79A7-5BFA-434F-A10A-DA600ACC9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FDF47-BF51-4C15-AF8D-B702277F2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2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40829-D64F-4994-B8BE-5F2EE6349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75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09AE0-B3FB-4058-BFCA-2E826BB0C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59477-ACFD-4418-A3E1-3057225BB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2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C1CDC-440B-4986-A37B-FF4B09FFD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89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20AD9-535D-4CA3-9BBC-4845AB295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5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658CF-F784-4076-9D20-9A058EFA1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2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E79C-B598-46A8-A9CA-291E9EF1D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40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57DC8-3319-4E1C-BAB3-3D61A2C31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72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8B38-DEBE-4155-A2CD-007D1DB06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49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7D34E-AF0D-45EB-96F2-0CB6F1385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83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2C968-E9DD-4C50-894B-B803012B8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8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CFE18-8264-4B2F-B5E4-405E63275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03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98893-3555-454A-A57E-36614D9B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13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AFC53-4A5E-4DB0-8667-453C884C7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14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29F80-3E59-425D-A7E9-BD7041C70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3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5EAAA-009F-4237-9B5C-885B5F73A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57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E9AA9-5706-489E-95B4-A7D0E15A4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287D-C13F-47DA-A185-4BEF170B8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6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45A1C-65BF-461C-838C-E421EDCCC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67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BFE9D-2758-4CC6-BD56-CAC02FF10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1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B0A22-8094-4344-9D4A-84084CC12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66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3D70-2403-41FA-B4E6-299DEBC28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57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3B1D7-588B-47EB-AE25-664D328F0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13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609C6-F5FA-439A-801F-6D3BFB92D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64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0880C-2B5E-4765-9A0A-8694A0C56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18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719F9-D21D-4FC4-AB34-377B7DDCC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1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53170-546F-4265-BA03-B82C1FADD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95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55F21-C28C-42FF-B6BC-E3D463225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6B950-5556-48F9-A82B-D27CD5C5A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64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0" y="6111875"/>
            <a:ext cx="111569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Helvetica" pitchFamily="34" charset="0"/>
              </a:rPr>
              <a:t>LIGO-G09xxxxx-v1 </a:t>
            </a:r>
            <a:r>
              <a:rPr lang="en-US" sz="1400">
                <a:solidFill>
                  <a:schemeClr val="tx2"/>
                </a:solidFill>
                <a:latin typeface="Helvetica" pitchFamily="34" charset="0"/>
              </a:rPr>
              <a:t>			 </a:t>
            </a:r>
          </a:p>
          <a:p>
            <a:endParaRPr lang="en-US" sz="1400">
              <a:solidFill>
                <a:schemeClr val="tx2"/>
              </a:solidFill>
              <a:latin typeface="Helvetica" pitchFamily="34" charset="0"/>
            </a:endParaRPr>
          </a:p>
          <a:p>
            <a:r>
              <a:rPr lang="en-US" sz="1400">
                <a:solidFill>
                  <a:schemeClr val="tx2"/>
                </a:solidFill>
                <a:latin typeface="Helvetica" pitchFamily="34" charset="0"/>
              </a:rPr>
              <a:t>		                                                                                                               </a:t>
            </a:r>
            <a:r>
              <a:rPr lang="en-US" sz="800">
                <a:solidFill>
                  <a:schemeClr val="tx2"/>
                </a:solidFill>
                <a:latin typeface="Helvetica" pitchFamily="34" charset="0"/>
              </a:rPr>
              <a:t>Form F0900040-v1</a:t>
            </a:r>
            <a:r>
              <a:rPr lang="en-US" sz="1400">
                <a:solidFill>
                  <a:schemeClr val="tx2"/>
                </a:solidFill>
                <a:latin typeface="Helvetica" pitchFamily="34" charset="0"/>
              </a:rPr>
              <a:t>				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graphicFrame>
        <p:nvGraphicFramePr>
          <p:cNvPr id="8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5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762000" y="6172200"/>
            <a:ext cx="1447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 smtClean="0"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2EF6E-108A-4190-AC91-C32B4C181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41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A5516-4283-4CD2-9610-945CD3146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0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DCE85-18E9-40E3-B09C-06FFAD06E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34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95798-2B35-429B-BD89-8AE841DB8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71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69454-E166-4680-99CF-22B040E21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92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E95FB-566F-4776-A557-7226D1FA5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09EBA-C60F-4BEC-A1AF-A30385D74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6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D93A-4139-4C12-9DB5-133728C43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0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7548-3063-4B20-9816-C3665CEF6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51270-0AD3-4807-8E05-E8B1F21D6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9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4558A-D9BD-4AB7-9AA1-4D9DB3436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1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A30536-89F9-442C-80C9-C9C8AE41E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E23006-509F-4C6E-B168-CF6E04E4D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2A695F-7B40-4FD0-BE6F-095255E04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i="1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G1100147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540F67E-0AFE-4249-9E49-CCDC8F61D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762000" y="6111875"/>
            <a:ext cx="111569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Helvetica" pitchFamily="34" charset="0"/>
              </a:rPr>
              <a:t>LIGO-G09xxxxx-v1 </a:t>
            </a:r>
            <a:r>
              <a:rPr lang="en-US" sz="1400">
                <a:solidFill>
                  <a:schemeClr val="tx2"/>
                </a:solidFill>
                <a:latin typeface="Helvetica" pitchFamily="34" charset="0"/>
              </a:rPr>
              <a:t>			 </a:t>
            </a:r>
          </a:p>
          <a:p>
            <a:endParaRPr lang="en-US" sz="1400">
              <a:solidFill>
                <a:schemeClr val="tx2"/>
              </a:solidFill>
              <a:latin typeface="Helvetica" pitchFamily="34" charset="0"/>
            </a:endParaRPr>
          </a:p>
          <a:p>
            <a:r>
              <a:rPr lang="en-US" sz="1400">
                <a:solidFill>
                  <a:schemeClr val="tx2"/>
                </a:solidFill>
                <a:latin typeface="Helvetica" pitchFamily="34" charset="0"/>
              </a:rPr>
              <a:t>		                                                                                                               </a:t>
            </a:r>
            <a:r>
              <a:rPr lang="en-US" sz="800">
                <a:solidFill>
                  <a:schemeClr val="tx2"/>
                </a:solidFill>
                <a:latin typeface="Helvetica" pitchFamily="34" charset="0"/>
              </a:rPr>
              <a:t>Form F0900040-v1</a:t>
            </a:r>
            <a:r>
              <a:rPr lang="en-US" sz="1400">
                <a:solidFill>
                  <a:schemeClr val="tx2"/>
                </a:solidFill>
                <a:latin typeface="Helvetica" pitchFamily="34" charset="0"/>
              </a:rPr>
              <a:t>				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graphicFrame>
        <p:nvGraphicFramePr>
          <p:cNvPr id="4108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54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2" charset="2"/>
        <a:buChar char="l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jpeg"/><Relationship Id="rId7" Type="http://schemas.openxmlformats.org/officeDocument/2006/relationships/image" Target="../media/image50.jpeg"/><Relationship Id="rId12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4495800"/>
          </a:xfrm>
        </p:spPr>
        <p:txBody>
          <a:bodyPr/>
          <a:lstStyle/>
          <a:p>
            <a:r>
              <a:rPr lang="en-US" sz="4800" dirty="0" smtClean="0"/>
              <a:t>HLTS Kickoff Presentation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tx1"/>
                </a:solidFill>
              </a:rPr>
              <a:t>Derek Bridges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Bobby Moore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July 7, </a:t>
            </a:r>
            <a:r>
              <a:rPr lang="en-US" sz="2400" dirty="0" smtClean="0">
                <a:solidFill>
                  <a:schemeClr val="tx1"/>
                </a:solidFill>
              </a:rPr>
              <a:t>2011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2EBB39-0F09-42BC-B58D-DBDFE77B92D6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latin typeface="Helvetica" pitchFamily="34" charset="0"/>
            </a:endParaRPr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r="27005"/>
          <a:stretch/>
        </p:blipFill>
        <p:spPr>
          <a:xfrm>
            <a:off x="4389120" y="1646238"/>
            <a:ext cx="4206240" cy="50180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r="27000"/>
          <a:stretch/>
        </p:blipFill>
        <p:spPr bwMode="auto">
          <a:xfrm>
            <a:off x="4389120" y="1646238"/>
            <a:ext cx="4206240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D080181 – Int. Mass Changer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6F6CBA-B3E8-4A4D-89D3-E2BC3A94A663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latin typeface="Helvetica" pitchFamily="34" charset="0"/>
            </a:endParaRPr>
          </a:p>
        </p:txBody>
      </p:sp>
      <p:sp>
        <p:nvSpPr>
          <p:cNvPr id="15366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3200400" y="4648200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6520" y="4522857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D030155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133600"/>
            <a:ext cx="548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Features: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100g, 300g collars – aluminum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Use SSTL SHCS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500g, 700g, 900g collars – SSTL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Use Ag-plated SSTL SHCS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D070436 – Lower Loop Wire Assy.</a:t>
            </a: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3" t="7179" r="36378" b="14966"/>
          <a:stretch>
            <a:fillRect/>
          </a:stretch>
        </p:blipFill>
        <p:spPr>
          <a:xfrm>
            <a:off x="4800600" y="2103437"/>
            <a:ext cx="2743200" cy="4297363"/>
          </a:xfrm>
        </p:spPr>
      </p:pic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D983A-B690-49AA-9A40-C48999F87A83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latin typeface="Helvetica" pitchFamily="34" charset="0"/>
            </a:endParaRPr>
          </a:p>
        </p:txBody>
      </p:sp>
      <p:sp>
        <p:nvSpPr>
          <p:cNvPr id="16389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10800000">
            <a:off x="5334000" y="2133601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1242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Properties: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1 assembly per HLTS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2 wires per assembly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Wire diameter – 0.0106 in (</a:t>
            </a:r>
            <a:r>
              <a:rPr lang="en-US" sz="2000" dirty="0" smtClean="0"/>
              <a:t>≈ </a:t>
            </a:r>
            <a:r>
              <a:rPr lang="en-US" sz="2000" dirty="0" smtClean="0">
                <a:latin typeface="Arial" pitchFamily="34" charset="0"/>
              </a:rPr>
              <a:t>0.27 mm)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Wire length – 36.694 in (</a:t>
            </a:r>
            <a:r>
              <a:rPr lang="en-US" sz="2000" dirty="0" smtClean="0"/>
              <a:t>≈ </a:t>
            </a:r>
            <a:r>
              <a:rPr lang="en-US" sz="2000" dirty="0" smtClean="0">
                <a:latin typeface="Arial" pitchFamily="34" charset="0"/>
              </a:rPr>
              <a:t>932 mm)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Distance between clamps</a:t>
            </a:r>
          </a:p>
        </p:txBody>
      </p:sp>
      <p:sp>
        <p:nvSpPr>
          <p:cNvPr id="10" name="Right Arrow 9"/>
          <p:cNvSpPr/>
          <p:nvPr/>
        </p:nvSpPr>
        <p:spPr bwMode="auto">
          <a:xfrm rot="5400000">
            <a:off x="6500594" y="2457450"/>
            <a:ext cx="12573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1828800"/>
            <a:ext cx="1905000" cy="1015663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D030148 S/N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(lower number)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D070337 – Bottom Mass Assy.</a:t>
            </a: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0" t="15865" r="29166" b="17325"/>
          <a:stretch>
            <a:fillRect/>
          </a:stretch>
        </p:blipFill>
        <p:spPr>
          <a:xfrm>
            <a:off x="4572000" y="1997075"/>
            <a:ext cx="4572000" cy="4022725"/>
          </a:xfrm>
        </p:spPr>
      </p:pic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5C3888-D1B1-48E1-9FA4-BBCD88D394A8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latin typeface="Helvetica" pitchFamily="34" charset="0"/>
            </a:endParaRPr>
          </a:p>
        </p:txBody>
      </p:sp>
      <p:sp>
        <p:nvSpPr>
          <p:cNvPr id="17413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3733800" y="2792343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2667000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D070338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696831"/>
            <a:ext cx="5486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Features: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Primary prism – SSTL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Glass optics use sapphire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Positioning – 1 mm above centerline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Secondary prism – SSTL 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Glass optics also use SSTL (same part)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Positioning to be determined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D070308 – Top Blade Guard</a:t>
            </a:r>
          </a:p>
        </p:txBody>
      </p:sp>
      <p:pic>
        <p:nvPicPr>
          <p:cNvPr id="1843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5863" r="8333" b="6697"/>
          <a:stretch>
            <a:fillRect/>
          </a:stretch>
        </p:blipFill>
        <p:spPr>
          <a:xfrm>
            <a:off x="0" y="1736725"/>
            <a:ext cx="9144000" cy="4664075"/>
          </a:xfrm>
        </p:spPr>
      </p:pic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F2840F-2BF6-477E-B634-6ECCD1C3AB21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latin typeface="Helvetica" pitchFamily="34" charset="0"/>
            </a:endParaRPr>
          </a:p>
        </p:txBody>
      </p:sp>
      <p:sp>
        <p:nvSpPr>
          <p:cNvPr id="18437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9000000">
            <a:off x="3604919" y="4141324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4374362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D070310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5063" r="31477" b="10580"/>
          <a:stretch>
            <a:fillRect/>
          </a:stretch>
        </p:blipFill>
        <p:spPr>
          <a:xfrm>
            <a:off x="3505200" y="1752600"/>
            <a:ext cx="3657600" cy="4572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5144" r="31480" b="10539"/>
          <a:stretch>
            <a:fillRect/>
          </a:stretch>
        </p:blipFill>
        <p:spPr bwMode="auto">
          <a:xfrm>
            <a:off x="3505200" y="1752600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D080726 – EQ Stop, Long Mount</a:t>
            </a:r>
          </a:p>
        </p:txBody>
      </p:sp>
      <p:sp>
        <p:nvSpPr>
          <p:cNvPr id="1946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7BA194-FB9F-4256-B57B-6EAA2DDFF16F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latin typeface="Helvetica" pitchFamily="34" charset="0"/>
            </a:endParaRPr>
          </a:p>
        </p:txBody>
      </p:sp>
      <p:sp>
        <p:nvSpPr>
          <p:cNvPr id="1946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7" name="Right Arrow 6"/>
          <p:cNvSpPr/>
          <p:nvPr/>
        </p:nvSpPr>
        <p:spPr bwMode="auto">
          <a:xfrm rot="10800000">
            <a:off x="5562600" y="3352800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3227456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D070460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28956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Features: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Metal configuration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Rounded-end SHCS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Glass configuration 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Rounded-end SHCS with a glass-tipped cap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7961" r="32000" b="11218"/>
          <a:stretch/>
        </p:blipFill>
        <p:spPr bwMode="auto">
          <a:xfrm>
            <a:off x="822960" y="1828800"/>
            <a:ext cx="329184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t="17957" r="31999" b="11230"/>
          <a:stretch/>
        </p:blipFill>
        <p:spPr>
          <a:xfrm>
            <a:off x="822960" y="1828800"/>
            <a:ext cx="3291840" cy="4206875"/>
          </a:xfrm>
        </p:spPr>
      </p:pic>
      <p:sp>
        <p:nvSpPr>
          <p:cNvPr id="2048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D080727 – EQ Stop, Long Mount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489418-1263-459D-9C16-AE53A13015C7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latin typeface="Helvetica" pitchFamily="34" charset="0"/>
            </a:endParaRPr>
          </a:p>
        </p:txBody>
      </p:sp>
      <p:sp>
        <p:nvSpPr>
          <p:cNvPr id="20486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7" name="Right Arrow 6"/>
          <p:cNvSpPr/>
          <p:nvPr/>
        </p:nvSpPr>
        <p:spPr bwMode="auto">
          <a:xfrm rot="-5400000">
            <a:off x="1828800" y="4305300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5311914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D070322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2895600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Features: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Metal configuration only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Rounded-end SHCS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Top and bottom sides of Intermediate Mass Assy.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1" r="25000" b="5251"/>
          <a:stretch>
            <a:fillRect/>
          </a:stretch>
        </p:blipFill>
        <p:spPr>
          <a:xfrm>
            <a:off x="2286000" y="1920875"/>
            <a:ext cx="4572000" cy="42052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2" t="10931" r="24986" b="5258"/>
          <a:stretch>
            <a:fillRect/>
          </a:stretch>
        </p:blipFill>
        <p:spPr bwMode="auto">
          <a:xfrm>
            <a:off x="2286000" y="1920875"/>
            <a:ext cx="45720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D1002821 – EQ Stop, Bottom Mass, Lower</a:t>
            </a:r>
          </a:p>
        </p:txBody>
      </p:sp>
      <p:sp>
        <p:nvSpPr>
          <p:cNvPr id="2150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C0B659-66C6-40D5-B2E9-52CCFB87A590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latin typeface="Helvetica" pitchFamily="34" charset="0"/>
            </a:endParaRPr>
          </a:p>
        </p:txBody>
      </p:sp>
      <p:sp>
        <p:nvSpPr>
          <p:cNvPr id="21510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1714500" y="5032177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568" y="4906834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D1002823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242608"/>
            <a:ext cx="342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Features: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Left and right sides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Metal configuration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Rounded-end SHCS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Glass configuration 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Rounded-end SHCS with a glass-tipped cap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7555" r="25000" b="22946"/>
          <a:stretch>
            <a:fillRect/>
          </a:stretch>
        </p:blipFill>
        <p:spPr>
          <a:xfrm>
            <a:off x="1828800" y="1828800"/>
            <a:ext cx="5486400" cy="4206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7556" r="25002" b="22940"/>
          <a:stretch>
            <a:fillRect/>
          </a:stretch>
        </p:blipFill>
        <p:spPr bwMode="auto">
          <a:xfrm>
            <a:off x="1828800" y="1828800"/>
            <a:ext cx="54864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D070319 – EQ Stop, Bridge</a:t>
            </a:r>
          </a:p>
        </p:txBody>
      </p:sp>
      <p:sp>
        <p:nvSpPr>
          <p:cNvPr id="2253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DE57FB-A1C8-4118-BB0D-665828F3AEF7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latin typeface="Helvetica" pitchFamily="34" charset="0"/>
            </a:endParaRPr>
          </a:p>
        </p:txBody>
      </p:sp>
      <p:sp>
        <p:nvSpPr>
          <p:cNvPr id="2253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7" name="Right Arrow 6"/>
          <p:cNvSpPr/>
          <p:nvPr/>
        </p:nvSpPr>
        <p:spPr bwMode="auto">
          <a:xfrm rot="-1800000">
            <a:off x="1834844" y="3954793"/>
            <a:ext cx="1616075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343400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D070321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19050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Features: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Metal configuration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Rounded-end SHCS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Glass configuration 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Rounded-end SHCS with a glass-tipped cap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D1002133 – Mounting Bracket, Coil Holder</a:t>
            </a:r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9" t="21254" r="24985" b="16492"/>
          <a:stretch>
            <a:fillRect/>
          </a:stretch>
        </p:blipFill>
        <p:spPr>
          <a:xfrm>
            <a:off x="2103438" y="2346325"/>
            <a:ext cx="5211762" cy="3749675"/>
          </a:xfrm>
        </p:spPr>
      </p:pic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457D47-29B7-444D-86E2-91897FEEB167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latin typeface="Helvetica" pitchFamily="34" charset="0"/>
            </a:endParaRPr>
          </a:p>
        </p:txBody>
      </p:sp>
      <p:sp>
        <p:nvSpPr>
          <p:cNvPr id="23557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5400000">
            <a:off x="4038600" y="3162300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1905000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D1002135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p-Down Arrow 2"/>
          <p:cNvSpPr/>
          <p:nvPr/>
        </p:nvSpPr>
        <p:spPr bwMode="auto">
          <a:xfrm>
            <a:off x="3657600" y="3733800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1850" y="4572000"/>
            <a:ext cx="1028700" cy="400110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Vertical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Up-Down Arrow 10"/>
          <p:cNvSpPr/>
          <p:nvPr/>
        </p:nvSpPr>
        <p:spPr bwMode="auto">
          <a:xfrm rot="7320000">
            <a:off x="2174562" y="3807182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Up-Down Arrow 11"/>
          <p:cNvSpPr/>
          <p:nvPr/>
        </p:nvSpPr>
        <p:spPr bwMode="auto">
          <a:xfrm rot="3420000">
            <a:off x="6753201" y="3668342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4794964"/>
            <a:ext cx="23241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Transverse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(along Coil Holder)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4572000"/>
            <a:ext cx="20955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Longitudinal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(along Structure)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D080677 – Coil Holder</a:t>
            </a:r>
          </a:p>
        </p:txBody>
      </p:sp>
      <p:pic>
        <p:nvPicPr>
          <p:cNvPr id="2457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21217" r="24989" b="15118"/>
          <a:stretch>
            <a:fillRect/>
          </a:stretch>
        </p:blipFill>
        <p:spPr>
          <a:xfrm>
            <a:off x="1371600" y="1828800"/>
            <a:ext cx="5943600" cy="4114800"/>
          </a:xfrm>
        </p:spPr>
      </p:pic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1623B5-8DDB-4013-A361-1737D7C9F0A5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latin typeface="Helvetica" pitchFamily="34" charset="0"/>
            </a:endParaRPr>
          </a:p>
        </p:txBody>
      </p:sp>
      <p:sp>
        <p:nvSpPr>
          <p:cNvPr id="24581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1800000">
            <a:off x="2157119" y="4393076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619294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D070449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HLTS Description</a:t>
            </a:r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8" t="17146" r="37338" b="10326"/>
          <a:stretch>
            <a:fillRect/>
          </a:stretch>
        </p:blipFill>
        <p:spPr>
          <a:xfrm>
            <a:off x="762000" y="1646238"/>
            <a:ext cx="3017838" cy="5029200"/>
          </a:xfrm>
        </p:spPr>
      </p:pic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CA7D95-DF8B-4FA8-B465-FC828BF65376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latin typeface="Helvetica" pitchFamily="34" charset="0"/>
            </a:endParaRPr>
          </a:p>
        </p:txBody>
      </p:sp>
      <p:sp>
        <p:nvSpPr>
          <p:cNvPr id="717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00" y="2209800"/>
            <a:ext cx="510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HLTS vs. HSTS – optic diameter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265 mm vs. 150 mm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Suspends recycling mirror optics       (PR3, SR3)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Total mass: 93.64 kg (~206 </a:t>
            </a:r>
            <a:r>
              <a:rPr lang="en-US" sz="2000" dirty="0" err="1" smtClean="0">
                <a:latin typeface="Arial" pitchFamily="34" charset="0"/>
              </a:rPr>
              <a:t>lb</a:t>
            </a:r>
            <a:r>
              <a:rPr lang="en-US" sz="2000" dirty="0" smtClean="0">
                <a:latin typeface="Arial" pitchFamily="34" charset="0"/>
              </a:rPr>
              <a:t>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Suspended mass: 36.50 kg (~80 </a:t>
            </a:r>
            <a:r>
              <a:rPr lang="en-US" sz="2000" dirty="0" err="1" smtClean="0">
                <a:latin typeface="Arial" pitchFamily="34" charset="0"/>
              </a:rPr>
              <a:t>lb</a:t>
            </a:r>
            <a:r>
              <a:rPr lang="en-US" sz="2000" dirty="0" smtClean="0">
                <a:latin typeface="Arial" pitchFamily="34" charset="0"/>
              </a:rPr>
              <a:t>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</a:rPr>
              <a:t>Nonsuspended</a:t>
            </a:r>
            <a:r>
              <a:rPr lang="en-US" sz="2000" dirty="0" smtClean="0">
                <a:latin typeface="Arial" pitchFamily="34" charset="0"/>
              </a:rPr>
              <a:t> mass: 11.58 kg (~26 </a:t>
            </a:r>
            <a:r>
              <a:rPr lang="en-US" sz="2000" dirty="0" err="1" smtClean="0">
                <a:latin typeface="Arial" pitchFamily="34" charset="0"/>
              </a:rPr>
              <a:t>lb</a:t>
            </a:r>
            <a:r>
              <a:rPr lang="en-US" sz="2000" dirty="0" smtClean="0">
                <a:latin typeface="Arial" pitchFamily="34" charset="0"/>
              </a:rPr>
              <a:t>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Structure mass: 45.56 kg (~100 </a:t>
            </a:r>
            <a:r>
              <a:rPr lang="en-US" sz="2000" dirty="0" err="1" smtClean="0">
                <a:latin typeface="Arial" pitchFamily="34" charset="0"/>
              </a:rPr>
              <a:t>lb</a:t>
            </a:r>
            <a:r>
              <a:rPr lang="en-US" sz="2000" dirty="0" smtClean="0">
                <a:latin typeface="Arial" pitchFamily="34" charset="0"/>
              </a:rPr>
              <a:t>)</a:t>
            </a:r>
          </a:p>
          <a:p>
            <a:pPr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Total quantity: 8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LLO: 3 (1 PR3, 1 SR3, 1 spare)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LHO: 5 (1 PR3, 1 F-PR3, 2 SR3,          1 spare)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5344" r="12498" b="4849"/>
          <a:stretch>
            <a:fillRect/>
          </a:stretch>
        </p:blipFill>
        <p:spPr>
          <a:xfrm>
            <a:off x="228600" y="1676400"/>
            <a:ext cx="7315200" cy="4754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5347" r="12498" b="4842"/>
          <a:stretch>
            <a:fillRect/>
          </a:stretch>
        </p:blipFill>
        <p:spPr bwMode="auto">
          <a:xfrm>
            <a:off x="228600" y="1676400"/>
            <a:ext cx="7315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Coil Holder/Upper Mass Assy.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BD0DFD-8312-4C15-8376-7450A77A7F65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latin typeface="Helvetica" pitchFamily="34" charset="0"/>
            </a:endParaRPr>
          </a:p>
        </p:txBody>
      </p:sp>
      <p:sp>
        <p:nvSpPr>
          <p:cNvPr id="25606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6741" y="1670807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Cartridge installation</a:t>
            </a:r>
            <a:endParaRPr lang="en-US" sz="2000" dirty="0" smtClean="0">
              <a:latin typeface="Arial" pitchFamily="34" charset="0"/>
            </a:endParaRP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</a:rPr>
              <a:t>Coil Holder brackets </a:t>
            </a:r>
            <a:r>
              <a:rPr lang="en-US" sz="2000" dirty="0" smtClean="0">
                <a:latin typeface="Arial" pitchFamily="34" charset="0"/>
              </a:rPr>
              <a:t>on structure</a:t>
            </a:r>
            <a:endParaRPr lang="en-US" sz="2000" dirty="0">
              <a:latin typeface="Arial" pitchFamily="34" charset="0"/>
            </a:endParaRP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Upper </a:t>
            </a:r>
            <a:r>
              <a:rPr lang="en-US" sz="2000" dirty="0">
                <a:latin typeface="Arial" pitchFamily="34" charset="0"/>
              </a:rPr>
              <a:t>Mass locked to Coil </a:t>
            </a:r>
            <a:r>
              <a:rPr lang="en-US" sz="2000" dirty="0" smtClean="0">
                <a:latin typeface="Arial" pitchFamily="34" charset="0"/>
              </a:rPr>
              <a:t>Holder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Upper, Int. Wires attached</a:t>
            </a:r>
            <a:endParaRPr lang="en-US" sz="2000" dirty="0">
              <a:latin typeface="Arial" pitchFamily="34" charset="0"/>
            </a:endParaRP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BOSEMs, flags, lower additional mass not installed</a:t>
            </a:r>
            <a:endParaRPr lang="en-US" sz="20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D0902024 – Upper AOSEM Alignment Assy, Int. Mass</a:t>
            </a:r>
          </a:p>
        </p:txBody>
      </p:sp>
      <p:pic>
        <p:nvPicPr>
          <p:cNvPr id="2662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8" t="10165" r="33781" b="18954"/>
          <a:stretch>
            <a:fillRect/>
          </a:stretch>
        </p:blipFill>
        <p:spPr>
          <a:xfrm>
            <a:off x="3108325" y="2011363"/>
            <a:ext cx="2927350" cy="3932237"/>
          </a:xfrm>
        </p:spPr>
      </p:pic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C16B7D-8EFE-4D47-BB1D-554837A2B6BE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latin typeface="Helvetica" pitchFamily="34" charset="0"/>
            </a:endParaRPr>
          </a:p>
        </p:txBody>
      </p:sp>
      <p:sp>
        <p:nvSpPr>
          <p:cNvPr id="26629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5400000">
            <a:off x="3718667" y="3572765"/>
            <a:ext cx="104953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9080" y="3178314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D0901492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2647950" y="2438400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276600"/>
            <a:ext cx="1028700" cy="400110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Vertical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Up-Down Arrow 9"/>
          <p:cNvSpPr/>
          <p:nvPr/>
        </p:nvSpPr>
        <p:spPr bwMode="auto">
          <a:xfrm rot="7200000">
            <a:off x="4143424" y="1188574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Up-Down Arrow 10"/>
          <p:cNvSpPr/>
          <p:nvPr/>
        </p:nvSpPr>
        <p:spPr bwMode="auto">
          <a:xfrm rot="3600000">
            <a:off x="5362624" y="4450226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2936" y="1676400"/>
            <a:ext cx="23241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Transverse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(along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tructure)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5410200"/>
            <a:ext cx="23622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Longitudinal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similar to BOSEM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D0901551 – Lower AOSEM Alignment Assy., Int. Mass</a:t>
            </a:r>
          </a:p>
        </p:txBody>
      </p:sp>
      <p:pic>
        <p:nvPicPr>
          <p:cNvPr id="2765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9064" r="30167" b="20055"/>
          <a:stretch>
            <a:fillRect/>
          </a:stretch>
        </p:blipFill>
        <p:spPr>
          <a:xfrm rot="10800000">
            <a:off x="2743200" y="2011363"/>
            <a:ext cx="3657600" cy="3932237"/>
          </a:xfrm>
        </p:spPr>
      </p:pic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D7D0F3-EB70-477C-8CEF-F858635A8F95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latin typeface="Helvetica" pitchFamily="34" charset="0"/>
            </a:endParaRPr>
          </a:p>
        </p:txBody>
      </p:sp>
      <p:sp>
        <p:nvSpPr>
          <p:cNvPr id="2765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14" name="Up-Down Arrow 13"/>
          <p:cNvSpPr/>
          <p:nvPr/>
        </p:nvSpPr>
        <p:spPr bwMode="auto">
          <a:xfrm>
            <a:off x="6267450" y="3139148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1700" y="3977348"/>
            <a:ext cx="1028700" cy="400110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Vertical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Up-Down Arrow 15"/>
          <p:cNvSpPr/>
          <p:nvPr/>
        </p:nvSpPr>
        <p:spPr bwMode="auto">
          <a:xfrm rot="7200000">
            <a:off x="4848176" y="4708722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Up-Down Arrow 16"/>
          <p:cNvSpPr/>
          <p:nvPr/>
        </p:nvSpPr>
        <p:spPr bwMode="auto">
          <a:xfrm rot="3600000">
            <a:off x="3305224" y="1417174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7000" y="5582442"/>
            <a:ext cx="23241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Transverse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(along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tructure)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1600" y="1919948"/>
            <a:ext cx="23622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Longitudinal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similar to BOSEM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-5400000">
            <a:off x="4023287" y="3870887"/>
            <a:ext cx="792626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6550" y="4141857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D0901492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D0901552 – Upper AOSEM Alignment Assy., Bottom Mass</a:t>
            </a:r>
          </a:p>
        </p:txBody>
      </p:sp>
      <p:pic>
        <p:nvPicPr>
          <p:cNvPr id="2867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18951" r="38190" b="16762"/>
          <a:stretch>
            <a:fillRect/>
          </a:stretch>
        </p:blipFill>
        <p:spPr>
          <a:xfrm>
            <a:off x="3200400" y="2286000"/>
            <a:ext cx="2743200" cy="3565525"/>
          </a:xfrm>
        </p:spPr>
      </p:pic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AC8AC-1B73-427E-8BD2-38DAA3161992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latin typeface="Helvetica" pitchFamily="34" charset="0"/>
            </a:endParaRPr>
          </a:p>
        </p:txBody>
      </p:sp>
      <p:sp>
        <p:nvSpPr>
          <p:cNvPr id="2867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1993392" y="4171840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4046497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D0901549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Up-Down Arrow 13"/>
          <p:cNvSpPr/>
          <p:nvPr/>
        </p:nvSpPr>
        <p:spPr bwMode="auto">
          <a:xfrm>
            <a:off x="5276850" y="1905000"/>
            <a:ext cx="457200" cy="19050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1100" y="2514600"/>
            <a:ext cx="20955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Vertical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(along structure)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Up-Down Arrow 15"/>
          <p:cNvSpPr/>
          <p:nvPr/>
        </p:nvSpPr>
        <p:spPr bwMode="auto">
          <a:xfrm rot="7200000">
            <a:off x="4238576" y="2712574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Up-Down Arrow 16"/>
          <p:cNvSpPr/>
          <p:nvPr/>
        </p:nvSpPr>
        <p:spPr bwMode="auto">
          <a:xfrm rot="3600000">
            <a:off x="5030735" y="4548513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43276" y="3579319"/>
            <a:ext cx="1447800" cy="400110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Transverse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16411" y="5486400"/>
            <a:ext cx="23622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Longitudinal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similar to BOSEM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D0901553 – Lower AOSEM Alignment Assy., Bottom Mass</a:t>
            </a:r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18953" r="27449" b="11816"/>
          <a:stretch>
            <a:fillRect/>
          </a:stretch>
        </p:blipFill>
        <p:spPr>
          <a:xfrm>
            <a:off x="2468563" y="2133600"/>
            <a:ext cx="4206875" cy="3840163"/>
          </a:xfrm>
        </p:spPr>
      </p:pic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CE5F02-75F2-47BF-A89D-9F0B64605A24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latin typeface="Helvetica" pitchFamily="34" charset="0"/>
            </a:endParaRPr>
          </a:p>
        </p:txBody>
      </p:sp>
      <p:sp>
        <p:nvSpPr>
          <p:cNvPr id="2970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10800000">
            <a:off x="5181600" y="4419600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0700" y="4294257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D0901549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Up-Down Arrow 13"/>
          <p:cNvSpPr/>
          <p:nvPr/>
        </p:nvSpPr>
        <p:spPr bwMode="auto">
          <a:xfrm>
            <a:off x="2571750" y="2971800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3810000"/>
            <a:ext cx="1028700" cy="400110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Vertical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Up-Down Arrow 15"/>
          <p:cNvSpPr/>
          <p:nvPr/>
        </p:nvSpPr>
        <p:spPr bwMode="auto">
          <a:xfrm rot="7200000">
            <a:off x="2361112" y="4705661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Up-Down Arrow 16"/>
          <p:cNvSpPr/>
          <p:nvPr/>
        </p:nvSpPr>
        <p:spPr bwMode="auto">
          <a:xfrm rot="3600000">
            <a:off x="3914824" y="1188574"/>
            <a:ext cx="457200" cy="2133600"/>
          </a:xfrm>
          <a:prstGeom prst="upDownArrow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5692914"/>
            <a:ext cx="23241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Transverse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(along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tructure)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1676400"/>
            <a:ext cx="23622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Longitudinal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similar to BOSEM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3333" r="19817" b="6667"/>
          <a:stretch>
            <a:fillRect/>
          </a:stretch>
        </p:blipFill>
        <p:spPr>
          <a:xfrm>
            <a:off x="1463675" y="1752600"/>
            <a:ext cx="6216650" cy="45227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8" t="13399" r="19798" b="6470"/>
          <a:stretch>
            <a:fillRect/>
          </a:stretch>
        </p:blipFill>
        <p:spPr bwMode="auto">
          <a:xfrm>
            <a:off x="1463675" y="1752600"/>
            <a:ext cx="62166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D080265 – Upper Blade Bake Fixture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2B8818-91AF-4DBF-AD3D-889CA1FF46EB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latin typeface="Helvetica" pitchFamily="34" charset="0"/>
            </a:endParaRPr>
          </a:p>
        </p:txBody>
      </p:sp>
      <p:sp>
        <p:nvSpPr>
          <p:cNvPr id="30726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7" name="Right Arrow 6"/>
          <p:cNvSpPr/>
          <p:nvPr/>
        </p:nvSpPr>
        <p:spPr bwMode="auto">
          <a:xfrm rot="-1800000">
            <a:off x="2719680" y="5131924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5568295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D080268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2366524"/>
            <a:ext cx="391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Rotational Adjusters assembled in fixture</a:t>
            </a:r>
            <a:endParaRPr lang="en-US" sz="20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D0900665 – Library of Clamps, Upper Blade</a:t>
            </a:r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2334" r="17677" b="7668"/>
          <a:stretch>
            <a:fillRect/>
          </a:stretch>
        </p:blipFill>
        <p:spPr>
          <a:xfrm>
            <a:off x="457200" y="2438400"/>
            <a:ext cx="5486400" cy="3657600"/>
          </a:xfrm>
        </p:spPr>
      </p:pic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9F95B0-4665-4D47-8700-EF3FD8CA5A1D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latin typeface="Helvetica" pitchFamily="34" charset="0"/>
            </a:endParaRPr>
          </a:p>
        </p:txBody>
      </p:sp>
      <p:sp>
        <p:nvSpPr>
          <p:cNvPr id="3277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2023408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2 Upper Blades per HLTS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Angled </a:t>
            </a:r>
            <a:r>
              <a:rPr lang="en-US" sz="2000" dirty="0">
                <a:latin typeface="Arial" pitchFamily="34" charset="0"/>
              </a:rPr>
              <a:t>blade clamps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</a:rPr>
              <a:t>0</a:t>
            </a:r>
            <a:r>
              <a:rPr lang="en-US" sz="2000" dirty="0"/>
              <a:t>°</a:t>
            </a:r>
            <a:r>
              <a:rPr lang="en-US" sz="2000" dirty="0">
                <a:latin typeface="Arial" pitchFamily="34" charset="0"/>
              </a:rPr>
              <a:t> to 3.5</a:t>
            </a:r>
            <a:r>
              <a:rPr lang="en-US" sz="2000" dirty="0"/>
              <a:t>°</a:t>
            </a:r>
            <a:r>
              <a:rPr lang="en-US" sz="2000" dirty="0">
                <a:latin typeface="Arial" pitchFamily="34" charset="0"/>
              </a:rPr>
              <a:t> by 0.5</a:t>
            </a:r>
            <a:r>
              <a:rPr lang="en-US" sz="2000" dirty="0"/>
              <a:t>°</a:t>
            </a:r>
            <a:endParaRPr lang="en-US" sz="2000" dirty="0">
              <a:latin typeface="Arial" pitchFamily="34" charset="0"/>
            </a:endParaRP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Library should be entered into ICS as a storage load, not an assembly load</a:t>
            </a:r>
            <a:endParaRPr lang="en-US" sz="20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D0900681 – Library of Clamps, Lower Blade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2898" r="17677" b="9103"/>
          <a:stretch>
            <a:fillRect/>
          </a:stretch>
        </p:blipFill>
        <p:spPr>
          <a:xfrm>
            <a:off x="381000" y="2759075"/>
            <a:ext cx="5486400" cy="3565525"/>
          </a:xfrm>
        </p:spPr>
      </p:pic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EC06BD-8839-4678-B568-06522C65591C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latin typeface="Helvetica" pitchFamily="34" charset="0"/>
            </a:endParaRPr>
          </a:p>
        </p:txBody>
      </p:sp>
      <p:sp>
        <p:nvSpPr>
          <p:cNvPr id="3379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2023408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</a:rPr>
              <a:t>4</a:t>
            </a:r>
            <a:r>
              <a:rPr lang="en-US" sz="2000" dirty="0" smtClean="0">
                <a:latin typeface="Arial" pitchFamily="34" charset="0"/>
              </a:rPr>
              <a:t> Lower Blades per HLTS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Angled </a:t>
            </a:r>
            <a:r>
              <a:rPr lang="en-US" sz="2000" dirty="0">
                <a:latin typeface="Arial" pitchFamily="34" charset="0"/>
              </a:rPr>
              <a:t>blade clamps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</a:rPr>
              <a:t>0</a:t>
            </a:r>
            <a:r>
              <a:rPr lang="en-US" sz="2000" dirty="0"/>
              <a:t>°</a:t>
            </a:r>
            <a:r>
              <a:rPr lang="en-US" sz="2000" dirty="0">
                <a:latin typeface="Arial" pitchFamily="34" charset="0"/>
              </a:rPr>
              <a:t> to 3.5</a:t>
            </a:r>
            <a:r>
              <a:rPr lang="en-US" sz="2000" dirty="0"/>
              <a:t>°</a:t>
            </a:r>
            <a:r>
              <a:rPr lang="en-US" sz="2000" dirty="0">
                <a:latin typeface="Arial" pitchFamily="34" charset="0"/>
              </a:rPr>
              <a:t> by 0.5</a:t>
            </a:r>
            <a:r>
              <a:rPr lang="en-US" sz="2000" dirty="0"/>
              <a:t>°</a:t>
            </a:r>
            <a:endParaRPr lang="en-US" sz="2000" dirty="0">
              <a:latin typeface="Arial" pitchFamily="34" charset="0"/>
            </a:endParaRP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Library should be entered into ICS as a storage load, not an assembly load</a:t>
            </a:r>
            <a:endParaRPr lang="en-US" sz="20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D0900594 – Upper Wire Jig</a:t>
            </a:r>
          </a:p>
        </p:txBody>
      </p:sp>
      <p:pic>
        <p:nvPicPr>
          <p:cNvPr id="3481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8896" r="17677" b="13104"/>
          <a:stretch>
            <a:fillRect/>
          </a:stretch>
        </p:blipFill>
        <p:spPr>
          <a:xfrm>
            <a:off x="1828800" y="2378075"/>
            <a:ext cx="5486400" cy="3108325"/>
          </a:xfrm>
        </p:spPr>
      </p:pic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4E10E0-726C-475D-B8F0-F313D778F95B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latin typeface="Helvetica" pitchFamily="34" charset="0"/>
            </a:endParaRPr>
          </a:p>
        </p:txBody>
      </p:sp>
      <p:sp>
        <p:nvSpPr>
          <p:cNvPr id="3482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1800000">
            <a:off x="2567280" y="4239610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4648200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D0900595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D0900630 – Intermediate Wire Jig</a:t>
            </a:r>
          </a:p>
        </p:txBody>
      </p:sp>
      <p:pic>
        <p:nvPicPr>
          <p:cNvPr id="35843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" t="19086" r="19499" b="14249"/>
          <a:stretch>
            <a:fillRect/>
          </a:stretch>
        </p:blipFill>
        <p:spPr>
          <a:xfrm>
            <a:off x="1646238" y="2209800"/>
            <a:ext cx="5851525" cy="3657600"/>
          </a:xfrm>
        </p:spPr>
      </p:pic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199C37-3788-4BCD-AB7D-71DCD44FC728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latin typeface="Helvetica" pitchFamily="34" charset="0"/>
            </a:endParaRPr>
          </a:p>
        </p:txBody>
      </p:sp>
      <p:sp>
        <p:nvSpPr>
          <p:cNvPr id="35845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1800000">
            <a:off x="2414881" y="4239609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4648200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D0900633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7" t="17143" r="37309" b="10330"/>
          <a:stretch>
            <a:fillRect/>
          </a:stretch>
        </p:blipFill>
        <p:spPr>
          <a:xfrm>
            <a:off x="762000" y="1646238"/>
            <a:ext cx="3017838" cy="5029200"/>
          </a:xfrm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D070537 – HLTS Structure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44EAFB-8649-455D-819C-D16D96CF8BD6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latin typeface="Helvetica" pitchFamily="34" charset="0"/>
            </a:endParaRPr>
          </a:p>
        </p:txBody>
      </p:sp>
      <p:sp>
        <p:nvSpPr>
          <p:cNvPr id="8197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400" y="2313325"/>
            <a:ext cx="5105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Vendor: Industrial Manufacturing Products 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Structural </a:t>
            </a:r>
            <a:r>
              <a:rPr lang="en-US" sz="2000" dirty="0" err="1" smtClean="0">
                <a:latin typeface="Arial" pitchFamily="34" charset="0"/>
              </a:rPr>
              <a:t>Weldment</a:t>
            </a:r>
            <a:endParaRPr lang="en-US" sz="2000" dirty="0" smtClean="0">
              <a:latin typeface="Arial" pitchFamily="34" charset="0"/>
            </a:endParaRP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SSTL tubes and plates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3 – welded correctly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4 – 1 piece too thick (2 long, 2 short)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1 – 4 pieces too thick (2 long + 2 short)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Mounting Pads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Aluminum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Fly cut to achieve correct height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Matched to front/back of each </a:t>
            </a:r>
            <a:r>
              <a:rPr lang="en-US" sz="2000" dirty="0" err="1" smtClean="0">
                <a:latin typeface="Arial" pitchFamily="34" charset="0"/>
              </a:rPr>
              <a:t>weldment</a:t>
            </a:r>
            <a:endParaRPr lang="en-US" sz="20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D0901419 – Lower Loop Wire Jig</a:t>
            </a:r>
          </a:p>
        </p:txBody>
      </p:sp>
      <p:pic>
        <p:nvPicPr>
          <p:cNvPr id="3686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4" t="9081" r="22243" b="27586"/>
          <a:stretch>
            <a:fillRect/>
          </a:stretch>
        </p:blipFill>
        <p:spPr>
          <a:xfrm>
            <a:off x="1828800" y="2163763"/>
            <a:ext cx="5486400" cy="3475037"/>
          </a:xfrm>
        </p:spPr>
      </p:pic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368E84-E892-4A90-881F-EE051A6363C4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latin typeface="Helvetica" pitchFamily="34" charset="0"/>
            </a:endParaRPr>
          </a:p>
        </p:txBody>
      </p:sp>
      <p:sp>
        <p:nvSpPr>
          <p:cNvPr id="36869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1800000">
            <a:off x="2414880" y="4217523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4648200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D0901433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D0901461 – Magnet Placement Fixture, Intermediate Mass</a:t>
            </a:r>
          </a:p>
        </p:txBody>
      </p:sp>
      <p:pic>
        <p:nvPicPr>
          <p:cNvPr id="3789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t="5049" r="20818" b="10767"/>
          <a:stretch>
            <a:fillRect/>
          </a:stretch>
        </p:blipFill>
        <p:spPr>
          <a:xfrm>
            <a:off x="1828800" y="1646238"/>
            <a:ext cx="5486400" cy="4572000"/>
          </a:xfrm>
        </p:spPr>
      </p:pic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6E5D20-861B-48DE-AC8A-D4BD63C3051D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latin typeface="Helvetica" pitchFamily="34" charset="0"/>
            </a:endParaRPr>
          </a:p>
        </p:txBody>
      </p:sp>
      <p:sp>
        <p:nvSpPr>
          <p:cNvPr id="3789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1800000">
            <a:off x="1614781" y="5055725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5486400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D0902060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D0902444 – Positioning Standoff</a:t>
            </a:r>
          </a:p>
        </p:txBody>
      </p:sp>
      <p:pic>
        <p:nvPicPr>
          <p:cNvPr id="3891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0" t="19168" r="25342" b="20831"/>
          <a:stretch>
            <a:fillRect/>
          </a:stretch>
        </p:blipFill>
        <p:spPr>
          <a:xfrm>
            <a:off x="2286000" y="2346325"/>
            <a:ext cx="4572000" cy="3292475"/>
          </a:xfrm>
        </p:spPr>
      </p:pic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198033-109A-4480-917E-A9CA82D04AA1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latin typeface="Helvetica" pitchFamily="34" charset="0"/>
            </a:endParaRPr>
          </a:p>
        </p:txBody>
      </p:sp>
      <p:sp>
        <p:nvSpPr>
          <p:cNvPr id="3891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9000000">
            <a:off x="5615281" y="3261143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2694057"/>
            <a:ext cx="19812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D0902445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D0901460 – Magnet Placement Fixture, Bottom Mass</a:t>
            </a:r>
          </a:p>
        </p:txBody>
      </p:sp>
      <p:pic>
        <p:nvPicPr>
          <p:cNvPr id="3993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8" t="14352" r="27937" b="11803"/>
          <a:stretch>
            <a:fillRect/>
          </a:stretch>
        </p:blipFill>
        <p:spPr>
          <a:xfrm>
            <a:off x="2193925" y="1782763"/>
            <a:ext cx="4756150" cy="4389437"/>
          </a:xfrm>
        </p:spPr>
      </p:pic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0FCE36-6447-4D73-9428-5438AE0D8AF6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latin typeface="Helvetica" pitchFamily="34" charset="0"/>
            </a:endParaRPr>
          </a:p>
        </p:txBody>
      </p:sp>
      <p:sp>
        <p:nvSpPr>
          <p:cNvPr id="3994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D1100356 – Optic Base Assy.</a:t>
            </a:r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9093" r="22183" b="17268"/>
          <a:stretch>
            <a:fillRect/>
          </a:stretch>
        </p:blipFill>
        <p:spPr>
          <a:xfrm>
            <a:off x="914400" y="1828800"/>
            <a:ext cx="7402513" cy="4572000"/>
          </a:xfrm>
        </p:spPr>
      </p:pic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8A23D5-A52E-4F23-9130-17D8F516040B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latin typeface="Helvetica" pitchFamily="34" charset="0"/>
            </a:endParaRPr>
          </a:p>
        </p:txBody>
      </p:sp>
      <p:sp>
        <p:nvSpPr>
          <p:cNvPr id="40965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5400000">
            <a:off x="2128078" y="4806122"/>
            <a:ext cx="1382643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5372100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D0902064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219069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Shared with HSTS</a:t>
            </a:r>
            <a:endParaRPr lang="en-US" sz="20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D0902087 – Positioning Standoff</a:t>
            </a:r>
          </a:p>
        </p:txBody>
      </p:sp>
      <p:pic>
        <p:nvPicPr>
          <p:cNvPr id="4198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24168" r="27037" b="25830"/>
          <a:stretch>
            <a:fillRect/>
          </a:stretch>
        </p:blipFill>
        <p:spPr>
          <a:xfrm>
            <a:off x="2651125" y="2187714"/>
            <a:ext cx="4206875" cy="2743200"/>
          </a:xfrm>
        </p:spPr>
      </p:pic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3A3615-8B0D-4128-B2BE-5ACD2697B067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latin typeface="Helvetica" pitchFamily="34" charset="0"/>
            </a:endParaRPr>
          </a:p>
        </p:txBody>
      </p:sp>
      <p:sp>
        <p:nvSpPr>
          <p:cNvPr id="41989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5400000">
            <a:off x="4114800" y="4854714"/>
            <a:ext cx="15240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4300" y="5235714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D0902068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D0902459 – Sapphire Prism Placement Fixture</a:t>
            </a:r>
          </a:p>
        </p:txBody>
      </p:sp>
      <p:pic>
        <p:nvPicPr>
          <p:cNvPr id="4301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7" t="19078" r="27736" b="9258"/>
          <a:stretch>
            <a:fillRect/>
          </a:stretch>
        </p:blipFill>
        <p:spPr>
          <a:xfrm>
            <a:off x="1066800" y="2133600"/>
            <a:ext cx="4387850" cy="3932238"/>
          </a:xfrm>
        </p:spPr>
      </p:pic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28E4EE-73C3-4DB8-87C4-56108F1311A7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latin typeface="Helvetica" pitchFamily="34" charset="0"/>
            </a:endParaRPr>
          </a:p>
        </p:txBody>
      </p:sp>
      <p:sp>
        <p:nvSpPr>
          <p:cNvPr id="4301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3254514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New EP30 glue – prism glued from top down, not from 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D0902658 – Optic Holder</a:t>
            </a:r>
          </a:p>
        </p:txBody>
      </p:sp>
      <p:pic>
        <p:nvPicPr>
          <p:cNvPr id="4403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19083" r="19514" b="9248"/>
          <a:stretch>
            <a:fillRect/>
          </a:stretch>
        </p:blipFill>
        <p:spPr>
          <a:xfrm>
            <a:off x="1554163" y="2087563"/>
            <a:ext cx="6035675" cy="3932237"/>
          </a:xfrm>
        </p:spPr>
      </p:pic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DEF7F6-C4E7-4459-97BC-5F817DC25864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latin typeface="Helvetica" pitchFamily="34" charset="0"/>
            </a:endParaRPr>
          </a:p>
        </p:txBody>
      </p:sp>
      <p:sp>
        <p:nvSpPr>
          <p:cNvPr id="4403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1800000">
            <a:off x="2262847" y="4560122"/>
            <a:ext cx="205193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5145735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D0902460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219069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Shared with HSTS</a:t>
            </a:r>
            <a:endParaRPr lang="en-US" sz="20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D0902661 – Sapphire Prism Bonding Jig</a:t>
            </a:r>
          </a:p>
        </p:txBody>
      </p:sp>
      <p:pic>
        <p:nvPicPr>
          <p:cNvPr id="4505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5" t="9081" r="24986" b="19254"/>
          <a:stretch>
            <a:fillRect/>
          </a:stretch>
        </p:blipFill>
        <p:spPr>
          <a:xfrm>
            <a:off x="669925" y="1752600"/>
            <a:ext cx="4664075" cy="3932238"/>
          </a:xfrm>
        </p:spPr>
      </p:pic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A8A28B-87A3-49EB-AE02-8C3A7BDE734F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latin typeface="Helvetica" pitchFamily="34" charset="0"/>
            </a:endParaRPr>
          </a:p>
        </p:txBody>
      </p:sp>
      <p:sp>
        <p:nvSpPr>
          <p:cNvPr id="4506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-1800000">
            <a:off x="1119846" y="5286184"/>
            <a:ext cx="205193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638800"/>
            <a:ext cx="19050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D0902665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2319278"/>
            <a:ext cx="396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Test of prototype jig (shown) revealed problems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Redesign features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Replace micrometers and spring plunger (metal tips) with PFA-tipped SHCS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Modify location markings on bonding template to reference flat face of optic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17149" r="37311" b="10291"/>
          <a:stretch>
            <a:fillRect/>
          </a:stretch>
        </p:blipFill>
        <p:spPr bwMode="auto">
          <a:xfrm>
            <a:off x="5184775" y="1646238"/>
            <a:ext cx="3017838" cy="5029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HLTS Assembly Sequence</a:t>
            </a:r>
          </a:p>
        </p:txBody>
      </p:sp>
      <p:sp>
        <p:nvSpPr>
          <p:cNvPr id="4609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06BDA-289C-496B-9081-5EF5C9A337F2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latin typeface="Helvetica" pitchFamily="34" charset="0"/>
            </a:endParaRPr>
          </a:p>
        </p:txBody>
      </p:sp>
      <p:sp>
        <p:nvSpPr>
          <p:cNvPr id="46095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164592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1.   Structural </a:t>
            </a:r>
            <a:r>
              <a:rPr lang="en-US" sz="2000" dirty="0" err="1" smtClean="0">
                <a:latin typeface="Arial" pitchFamily="34" charset="0"/>
              </a:rPr>
              <a:t>Weldment</a:t>
            </a:r>
            <a:endParaRPr lang="en-US" sz="2000" dirty="0" smtClean="0"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20574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</a:rPr>
              <a:t>.   Mounting Pads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246888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3</a:t>
            </a:r>
            <a:r>
              <a:rPr lang="en-US" sz="2000" dirty="0" smtClean="0">
                <a:latin typeface="Arial" pitchFamily="34" charset="0"/>
              </a:rPr>
              <a:t>.   Rotational Adjusters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" y="288036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4.   Top Blade Guards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" y="3291840"/>
            <a:ext cx="3891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5</a:t>
            </a:r>
            <a:r>
              <a:rPr lang="en-US" sz="2000" dirty="0" smtClean="0">
                <a:latin typeface="Arial" pitchFamily="34" charset="0"/>
              </a:rPr>
              <a:t>.   Int. Mass </a:t>
            </a:r>
            <a:r>
              <a:rPr lang="en-US" sz="2000" dirty="0" smtClean="0">
                <a:latin typeface="Arial" pitchFamily="34" charset="0"/>
              </a:rPr>
              <a:t>&amp;</a:t>
            </a:r>
            <a:r>
              <a:rPr lang="en-US" sz="2000" dirty="0" smtClean="0">
                <a:latin typeface="Arial" pitchFamily="34" charset="0"/>
              </a:rPr>
              <a:t> Barrel EQ Stops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" y="370332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6</a:t>
            </a:r>
            <a:r>
              <a:rPr lang="en-US" sz="2000" dirty="0" smtClean="0">
                <a:latin typeface="Arial" pitchFamily="34" charset="0"/>
              </a:rPr>
              <a:t>.   Upper Mass/Coil Holder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41148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7.   Intermediate Mass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452628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8.   Int. Mass AOSEMs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7200" y="493776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9</a:t>
            </a:r>
            <a:r>
              <a:rPr lang="en-US" sz="2000" dirty="0" smtClean="0">
                <a:latin typeface="Arial" pitchFamily="34" charset="0"/>
              </a:rPr>
              <a:t>.   Lower Loop Wire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" y="534924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10. Bottom Mass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199" y="5760720"/>
            <a:ext cx="472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11. Bottom Mass EQ Stops &amp; AOSEMs,</a:t>
            </a:r>
          </a:p>
          <a:p>
            <a:pPr marL="457200"/>
            <a:r>
              <a:rPr lang="en-US" sz="2000" dirty="0" smtClean="0">
                <a:latin typeface="Arial" pitchFamily="34" charset="0"/>
              </a:rPr>
              <a:t>BOSEMs and Flags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HLTS Suspension</a:t>
            </a:r>
          </a:p>
        </p:txBody>
      </p:sp>
      <p:pic>
        <p:nvPicPr>
          <p:cNvPr id="9219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6" t="17151" r="36729" b="10289"/>
          <a:stretch/>
        </p:blipFill>
        <p:spPr>
          <a:xfrm>
            <a:off x="762000" y="1646238"/>
            <a:ext cx="3017520" cy="5029200"/>
          </a:xfrm>
        </p:spPr>
      </p:pic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9699FA-5313-4BEA-8E9B-E34B03B75618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Helvetica" pitchFamily="34" charset="0"/>
            </a:endParaRPr>
          </a:p>
        </p:txBody>
      </p:sp>
      <p:sp>
        <p:nvSpPr>
          <p:cNvPr id="9221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2209800"/>
            <a:ext cx="5181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Triple pendulum suspension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All masses suspended using music wire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Two stages of isolation from </a:t>
            </a:r>
            <a:r>
              <a:rPr lang="en-US" sz="2000" dirty="0" err="1" smtClean="0">
                <a:latin typeface="Arial" pitchFamily="34" charset="0"/>
              </a:rPr>
              <a:t>maraging</a:t>
            </a:r>
            <a:r>
              <a:rPr lang="en-US" sz="2000" dirty="0" smtClean="0">
                <a:latin typeface="Arial" pitchFamily="34" charset="0"/>
              </a:rPr>
              <a:t> steel blades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2 Upper Blades (on Rotational Adj.)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4 Lower Blades (on Upper Mass)</a:t>
            </a:r>
          </a:p>
          <a:p>
            <a:pPr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 Sensing and control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Upper Mass – 6 BOSEMs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Intermediate Mass – 4 AOSEMs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Bottom Mass – 4 AOSEMs</a:t>
            </a:r>
          </a:p>
          <a:p>
            <a:pPr lvl="1" indent="-182880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4" t="9415" r="30005" b="8594"/>
          <a:stretch/>
        </p:blipFill>
        <p:spPr>
          <a:xfrm>
            <a:off x="5364480" y="1773446"/>
            <a:ext cx="3017520" cy="4114800"/>
          </a:xfrm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D070326 – Rotational Adjuster</a:t>
            </a: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20FE4-258C-42D6-9807-29BFEDDEDD8E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Helvetica" pitchFamily="34" charset="0"/>
            </a:endParaRPr>
          </a:p>
        </p:txBody>
      </p:sp>
      <p:sp>
        <p:nvSpPr>
          <p:cNvPr id="10245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709208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Adjustments: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Angled blade clamps</a:t>
            </a:r>
          </a:p>
          <a:p>
            <a:pPr marL="640080"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0</a:t>
            </a:r>
            <a:r>
              <a:rPr lang="en-US" sz="2000" dirty="0" smtClean="0"/>
              <a:t>°</a:t>
            </a:r>
            <a:r>
              <a:rPr lang="en-US" sz="2000" dirty="0" smtClean="0">
                <a:latin typeface="Arial" pitchFamily="34" charset="0"/>
              </a:rPr>
              <a:t> to 3.5</a:t>
            </a:r>
            <a:r>
              <a:rPr lang="en-US" sz="2000" dirty="0" smtClean="0"/>
              <a:t>°</a:t>
            </a:r>
            <a:r>
              <a:rPr lang="en-US" sz="2000" dirty="0" smtClean="0">
                <a:latin typeface="Arial" pitchFamily="34" charset="0"/>
              </a:rPr>
              <a:t> by 0.5</a:t>
            </a:r>
            <a:r>
              <a:rPr lang="en-US" sz="2000" dirty="0" smtClean="0"/>
              <a:t>°</a:t>
            </a:r>
            <a:endParaRPr lang="en-US" sz="2000" dirty="0" smtClean="0">
              <a:latin typeface="Arial" pitchFamily="34" charset="0"/>
            </a:endParaRP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Blade shims</a:t>
            </a:r>
          </a:p>
          <a:p>
            <a:pPr marL="640080"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0.0 mm to 2.0 mm by 0.5 mm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Push/pull screws (yaw)</a:t>
            </a:r>
          </a:p>
        </p:txBody>
      </p:sp>
      <p:sp>
        <p:nvSpPr>
          <p:cNvPr id="3" name="Right Arrow 2"/>
          <p:cNvSpPr/>
          <p:nvPr/>
        </p:nvSpPr>
        <p:spPr bwMode="auto">
          <a:xfrm rot="-5400000">
            <a:off x="5673518" y="5114608"/>
            <a:ext cx="1210725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54881" y="5464314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D070328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ircular Arrow 3"/>
          <p:cNvSpPr/>
          <p:nvPr/>
        </p:nvSpPr>
        <p:spPr bwMode="auto">
          <a:xfrm rot="-1800000">
            <a:off x="5096045" y="4090146"/>
            <a:ext cx="1447800" cy="1295400"/>
          </a:xfrm>
          <a:prstGeom prst="circularArrow">
            <a:avLst/>
          </a:prstGeom>
          <a:solidFill>
            <a:srgbClr val="FF0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1800000" lon="0" rev="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D070340 – Upper Wire Assy.</a:t>
            </a:r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8" t="15392" r="41053" b="17195"/>
          <a:stretch/>
        </p:blipFill>
        <p:spPr>
          <a:xfrm>
            <a:off x="5212080" y="1663700"/>
            <a:ext cx="2103120" cy="4737100"/>
          </a:xfrm>
        </p:spPr>
      </p:pic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F12A27-B077-485A-9487-E44B7A155D98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latin typeface="Helvetica" pitchFamily="34" charset="0"/>
            </a:endParaRPr>
          </a:p>
        </p:txBody>
      </p:sp>
      <p:sp>
        <p:nvSpPr>
          <p:cNvPr id="11269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5400000">
            <a:off x="6642928" y="4863271"/>
            <a:ext cx="734943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4191000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D020652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200400"/>
            <a:ext cx="548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Properties: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2 wires per HLTS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Wire diameter – 0.024 in (</a:t>
            </a:r>
            <a:r>
              <a:rPr lang="en-US" sz="2000" dirty="0" smtClean="0"/>
              <a:t>≈ </a:t>
            </a:r>
            <a:r>
              <a:rPr lang="en-US" sz="2000" dirty="0" smtClean="0">
                <a:latin typeface="Arial" pitchFamily="34" charset="0"/>
              </a:rPr>
              <a:t>0.61 mm)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Wire length – 202.5 mm (</a:t>
            </a:r>
            <a:r>
              <a:rPr lang="en-US" sz="2000" dirty="0" smtClean="0"/>
              <a:t>≈ </a:t>
            </a:r>
            <a:r>
              <a:rPr lang="en-US" sz="2000" dirty="0" smtClean="0">
                <a:latin typeface="Arial" pitchFamily="34" charset="0"/>
              </a:rPr>
              <a:t>7.972 in)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Distance between clamps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D070335 – Upper Mass Assy.</a:t>
            </a:r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9" t="21211" r="28517" b="30301"/>
          <a:stretch>
            <a:fillRect/>
          </a:stretch>
        </p:blipFill>
        <p:spPr>
          <a:xfrm>
            <a:off x="1981200" y="1600200"/>
            <a:ext cx="6858000" cy="4572000"/>
          </a:xfrm>
        </p:spPr>
      </p:pic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B2F2DB-F73D-436C-865C-04154D002248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latin typeface="Helvetica" pitchFamily="34" charset="0"/>
            </a:endParaRPr>
          </a:p>
        </p:txBody>
      </p:sp>
      <p:sp>
        <p:nvSpPr>
          <p:cNvPr id="12293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10800000">
            <a:off x="3810000" y="1981200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1855857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D020605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038600"/>
            <a:ext cx="525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Adjustments: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Angled blade clamps</a:t>
            </a:r>
          </a:p>
          <a:p>
            <a:pPr marL="640080"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0</a:t>
            </a:r>
            <a:r>
              <a:rPr lang="en-US" sz="2000" dirty="0" smtClean="0"/>
              <a:t>°</a:t>
            </a:r>
            <a:r>
              <a:rPr lang="en-US" sz="2000" dirty="0" smtClean="0">
                <a:latin typeface="Arial" pitchFamily="34" charset="0"/>
              </a:rPr>
              <a:t> to 3.5</a:t>
            </a:r>
            <a:r>
              <a:rPr lang="en-US" sz="2000" dirty="0" smtClean="0"/>
              <a:t>°</a:t>
            </a:r>
            <a:r>
              <a:rPr lang="en-US" sz="2000" dirty="0" smtClean="0">
                <a:latin typeface="Arial" pitchFamily="34" charset="0"/>
              </a:rPr>
              <a:t> by 0.5</a:t>
            </a:r>
            <a:r>
              <a:rPr lang="en-US" sz="2000" dirty="0" smtClean="0"/>
              <a:t>°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</a:rPr>
              <a:t>Roll offset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Pitch </a:t>
            </a:r>
            <a:r>
              <a:rPr lang="en-US" sz="2000" dirty="0">
                <a:latin typeface="Arial" pitchFamily="34" charset="0"/>
              </a:rPr>
              <a:t>offset (coarse/fine</a:t>
            </a:r>
            <a:r>
              <a:rPr lang="en-US" sz="2000" dirty="0" smtClean="0">
                <a:latin typeface="Arial" pitchFamily="34" charset="0"/>
              </a:rPr>
              <a:t>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</a:rPr>
              <a:t>Upper Wire C-Clamp (pitch</a:t>
            </a:r>
            <a:r>
              <a:rPr lang="en-US" sz="2000" dirty="0" smtClean="0">
                <a:latin typeface="Arial" pitchFamily="34" charset="0"/>
              </a:rPr>
              <a:t>)</a:t>
            </a:r>
            <a:endParaRPr lang="en-US" sz="2000" dirty="0">
              <a:latin typeface="Arial" pitchFamily="34" charset="0"/>
            </a:endParaRP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Additional mass, top/bottom (vertical)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D070393 – Int. Wire Assy.</a:t>
            </a:r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8091" r="42004" b="8091"/>
          <a:stretch/>
        </p:blipFill>
        <p:spPr>
          <a:xfrm>
            <a:off x="6492240" y="1889125"/>
            <a:ext cx="1463040" cy="4206875"/>
          </a:xfrm>
        </p:spPr>
      </p:pic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EB4ACA-F438-4F6F-A9ED-F0F6FE6D6A01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Helvetica" pitchFamily="34" charset="0"/>
            </a:endParaRPr>
          </a:p>
        </p:txBody>
      </p:sp>
      <p:sp>
        <p:nvSpPr>
          <p:cNvPr id="13317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5372100" y="5334000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5208657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D030149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667000"/>
            <a:ext cx="548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Properties: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</a:rPr>
              <a:t>4</a:t>
            </a:r>
            <a:r>
              <a:rPr lang="en-US" sz="2000" dirty="0" smtClean="0">
                <a:latin typeface="Arial" pitchFamily="34" charset="0"/>
              </a:rPr>
              <a:t> wires per HLTS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Wire diameter – 0.0134 in (</a:t>
            </a:r>
            <a:r>
              <a:rPr lang="en-US" sz="2000" dirty="0" smtClean="0"/>
              <a:t>≈ </a:t>
            </a:r>
            <a:r>
              <a:rPr lang="en-US" sz="2000" dirty="0" smtClean="0">
                <a:latin typeface="Arial" pitchFamily="34" charset="0"/>
              </a:rPr>
              <a:t>0.34 mm)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Wire length – 203.6 mm (</a:t>
            </a:r>
            <a:r>
              <a:rPr lang="en-US" sz="2000" dirty="0" smtClean="0"/>
              <a:t>≈ </a:t>
            </a:r>
            <a:r>
              <a:rPr lang="en-US" sz="2000" dirty="0" smtClean="0">
                <a:latin typeface="Arial" pitchFamily="34" charset="0"/>
              </a:rPr>
              <a:t>8.016 in)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Distance between clamps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D070334 – Int. Mass Assy.</a:t>
            </a:r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12460" r="24223" b="12790"/>
          <a:stretch>
            <a:fillRect/>
          </a:stretch>
        </p:blipFill>
        <p:spPr>
          <a:xfrm>
            <a:off x="2286000" y="1600200"/>
            <a:ext cx="5684838" cy="4572000"/>
          </a:xfrm>
        </p:spPr>
      </p:pic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C9207-DC1E-4BB8-AC51-6169F43F443D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Helvetica" pitchFamily="34" charset="0"/>
            </a:endParaRPr>
          </a:p>
        </p:txBody>
      </p:sp>
      <p:sp>
        <p:nvSpPr>
          <p:cNvPr id="14341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Helvetica" pitchFamily="34" charset="0"/>
              </a:rPr>
              <a:t>G1100147</a:t>
            </a:r>
          </a:p>
        </p:txBody>
      </p:sp>
      <p:sp>
        <p:nvSpPr>
          <p:cNvPr id="6" name="Right Arrow 5"/>
          <p:cNvSpPr/>
          <p:nvPr/>
        </p:nvSpPr>
        <p:spPr bwMode="auto">
          <a:xfrm rot="9000000">
            <a:off x="5479757" y="2541124"/>
            <a:ext cx="2057400" cy="457200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2038" y="1752600"/>
            <a:ext cx="1752600" cy="70788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Assembly ID: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D070336 S/N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80060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Adjustments: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Mass Changer (vertical)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Additional mass amount (vertical)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Additional mass position (roll/pitch)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3800</TotalTime>
  <Words>1222</Words>
  <Application>Microsoft Office PowerPoint</Application>
  <PresentationFormat>On-screen Show (4:3)</PresentationFormat>
  <Paragraphs>329</Paragraphs>
  <Slides>39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Custom Design</vt:lpstr>
      <vt:lpstr>1_Custom Design</vt:lpstr>
      <vt:lpstr>2_Custom Design</vt:lpstr>
      <vt:lpstr>Default Design</vt:lpstr>
      <vt:lpstr>Photo Editor Photo</vt:lpstr>
      <vt:lpstr>HLTS Kickoff Presentation  Derek Bridges Bobby Moore  July 7, 2011</vt:lpstr>
      <vt:lpstr>HLTS Description</vt:lpstr>
      <vt:lpstr>D070537 – HLTS Structure</vt:lpstr>
      <vt:lpstr>HLTS Suspension</vt:lpstr>
      <vt:lpstr>D070326 – Rotational Adjuster</vt:lpstr>
      <vt:lpstr>D070340 – Upper Wire Assy.</vt:lpstr>
      <vt:lpstr>D070335 – Upper Mass Assy.</vt:lpstr>
      <vt:lpstr>D070393 – Int. Wire Assy.</vt:lpstr>
      <vt:lpstr>D070334 – Int. Mass Assy.</vt:lpstr>
      <vt:lpstr>D080181 – Int. Mass Changer</vt:lpstr>
      <vt:lpstr>D070436 – Lower Loop Wire Assy.</vt:lpstr>
      <vt:lpstr>D070337 – Bottom Mass Assy.</vt:lpstr>
      <vt:lpstr>D070308 – Top Blade Guard</vt:lpstr>
      <vt:lpstr>D080726 – EQ Stop, Long Mount</vt:lpstr>
      <vt:lpstr>D080727 – EQ Stop, Long Mount</vt:lpstr>
      <vt:lpstr>D1002821 – EQ Stop, Bottom Mass, Lower</vt:lpstr>
      <vt:lpstr>D070319 – EQ Stop, Bridge</vt:lpstr>
      <vt:lpstr>D1002133 – Mounting Bracket, Coil Holder</vt:lpstr>
      <vt:lpstr>D080677 – Coil Holder</vt:lpstr>
      <vt:lpstr>Coil Holder/Upper Mass Assy.</vt:lpstr>
      <vt:lpstr>D0902024 – Upper AOSEM Alignment Assy, Int. Mass</vt:lpstr>
      <vt:lpstr>D0901551 – Lower AOSEM Alignment Assy., Int. Mass</vt:lpstr>
      <vt:lpstr>D0901552 – Upper AOSEM Alignment Assy., Bottom Mass</vt:lpstr>
      <vt:lpstr>D0901553 – Lower AOSEM Alignment Assy., Bottom Mass</vt:lpstr>
      <vt:lpstr>D080265 – Upper Blade Bake Fixture</vt:lpstr>
      <vt:lpstr>D0900665 – Library of Clamps, Upper Blade</vt:lpstr>
      <vt:lpstr>D0900681 – Library of Clamps, Lower Blade</vt:lpstr>
      <vt:lpstr>D0900594 – Upper Wire Jig</vt:lpstr>
      <vt:lpstr>D0900630 – Intermediate Wire Jig</vt:lpstr>
      <vt:lpstr>D0901419 – Lower Loop Wire Jig</vt:lpstr>
      <vt:lpstr>D0901461 – Magnet Placement Fixture, Intermediate Mass</vt:lpstr>
      <vt:lpstr>D0902444 – Positioning Standoff</vt:lpstr>
      <vt:lpstr>D0901460 – Magnet Placement Fixture, Bottom Mass</vt:lpstr>
      <vt:lpstr>D1100356 – Optic Base Assy.</vt:lpstr>
      <vt:lpstr>D0902087 – Positioning Standoff</vt:lpstr>
      <vt:lpstr>D0902459 – Sapphire Prism Placement Fixture</vt:lpstr>
      <vt:lpstr>D0902658 – Optic Holder</vt:lpstr>
      <vt:lpstr>D0902661 – Sapphire Prism Bonding Jig</vt:lpstr>
      <vt:lpstr>HLTS Assembly Sequence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HLTS Kickoff Presentation</dc:title>
  <dc:creator>Derek Bridges</dc:creator>
  <cp:lastModifiedBy>Derek Bridges</cp:lastModifiedBy>
  <cp:revision>78</cp:revision>
  <dcterms:created xsi:type="dcterms:W3CDTF">2011-06-26T03:11:52Z</dcterms:created>
  <dcterms:modified xsi:type="dcterms:W3CDTF">2011-06-30T17:55:33Z</dcterms:modified>
</cp:coreProperties>
</file>