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5" r:id="rId3"/>
    <p:sldId id="266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99"/>
    <a:srgbClr val="B5EDB5"/>
    <a:srgbClr val="FFFF99"/>
    <a:srgbClr val="DDDDDD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6" autoAdjust="0"/>
  </p:normalViewPr>
  <p:slideViewPr>
    <p:cSldViewPr snapToGrid="0"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A9AE15-DF13-4862-80B3-75365E9D6CC4}" type="datetimeFigureOut">
              <a:rPr lang="en-US"/>
              <a:pPr>
                <a:defRPr/>
              </a:pPr>
              <a:t>8/15/2012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EB306B-F983-46FA-A488-F0FF8A83E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5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452AC-CEC4-44A0-AF9E-A2CAAF2323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CD9074-33EB-4447-9024-FCFAE96A74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17C3E-1115-41BD-AC85-42C1C057E6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04C384-24DC-44EB-A63D-74831CA42D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51FD56-2345-4DD8-AC00-166CF1C587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7D6A-EA92-4135-9E00-C796D23C6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2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373D-E638-432B-BFE0-D836B67F2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C2DDB-B3E0-45F5-A63F-5F656BC26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hoto Editor Photo" r:id="rId5" imgW="4409524" imgH="3219899" progId="MSPhotoEd.3">
                  <p:embed/>
                </p:oleObj>
              </mc:Choice>
              <mc:Fallback>
                <p:oleObj name="Photo Editor Photo" r:id="rId5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cc.ligo.org/cgi-bin/private/DocDB/ShowDocument?docid=14939" TargetMode="External"/><Relationship Id="rId13" Type="http://schemas.openxmlformats.org/officeDocument/2006/relationships/hyperlink" Target="https://dcc.ligo.org/cgi-bin/private/DocDB/ShowDocument?docid=14938" TargetMode="External"/><Relationship Id="rId18" Type="http://schemas.openxmlformats.org/officeDocument/2006/relationships/hyperlink" Target="https://dcc.ligo.org/cgi-bin/private/DocDB/ShowDocument?docid=7204" TargetMode="External"/><Relationship Id="rId26" Type="http://schemas.openxmlformats.org/officeDocument/2006/relationships/hyperlink" Target="https://dcc.ligo.org/cgi-bin/private/DocDB/ShowDocument?.submit=Number&amp;docid=G1101139&amp;version=" TargetMode="External"/><Relationship Id="rId3" Type="http://schemas.openxmlformats.org/officeDocument/2006/relationships/hyperlink" Target="https://dcc.ligo.org/cgi-bin/private/DocDB/ShowDocument?docid=5760" TargetMode="External"/><Relationship Id="rId21" Type="http://schemas.openxmlformats.org/officeDocument/2006/relationships/hyperlink" Target="https://dcc.ligo.org/cgi-bin/private/DocDB/ShowDocument?docid=8380" TargetMode="External"/><Relationship Id="rId7" Type="http://schemas.openxmlformats.org/officeDocument/2006/relationships/hyperlink" Target="https://dcc.ligo.org/cgi-bin/private/DocDB/ShowDocument?docid=10961" TargetMode="External"/><Relationship Id="rId12" Type="http://schemas.openxmlformats.org/officeDocument/2006/relationships/hyperlink" Target="https://dcc.ligo.org/cgi-bin/private/DocDB/ShowDocument?docid=14943" TargetMode="External"/><Relationship Id="rId17" Type="http://schemas.openxmlformats.org/officeDocument/2006/relationships/hyperlink" Target="https://dcc.ligo.org/cgi-bin/private/DocDB/ShowDocument?docid=7203" TargetMode="External"/><Relationship Id="rId25" Type="http://schemas.openxmlformats.org/officeDocument/2006/relationships/hyperlink" Target="https://dcc.ligo.org/cgi-bin/private/DocDB/ShowDocument?.submit=Number&amp;docid=M1200279&amp;version=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dcc.ligo.org/cgi-bin/private/DocDB/ShowDocument?docid=7238" TargetMode="External"/><Relationship Id="rId20" Type="http://schemas.openxmlformats.org/officeDocument/2006/relationships/hyperlink" Target="https://dcc.ligo.org/cgi-bin/private/DocDB/ShowDocument?docid=385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cgi-bin/private/DocDB/ShowDocument?docid=14937" TargetMode="External"/><Relationship Id="rId11" Type="http://schemas.openxmlformats.org/officeDocument/2006/relationships/hyperlink" Target="https://dcc.ligo.org/cgi-bin/private/DocDB/ShowDocument?docid=14942" TargetMode="External"/><Relationship Id="rId24" Type="http://schemas.openxmlformats.org/officeDocument/2006/relationships/hyperlink" Target="https://dcc.ligo.org/cgi-bin/private/DocDB/ShowDocument?.submit=Number&amp;docid=M1200126&amp;version=" TargetMode="External"/><Relationship Id="rId5" Type="http://schemas.openxmlformats.org/officeDocument/2006/relationships/hyperlink" Target="https://dcc.ligo.org/cgi-bin/private/DocDB/ShowDocument?docid=14935" TargetMode="External"/><Relationship Id="rId15" Type="http://schemas.openxmlformats.org/officeDocument/2006/relationships/hyperlink" Target="https://dcc.ligo.org/cgi-bin/private/DocDB/ShowDocument?docid=4155" TargetMode="External"/><Relationship Id="rId23" Type="http://schemas.openxmlformats.org/officeDocument/2006/relationships/hyperlink" Target="https://dcc.ligo.org/cgi-bin/private/DocDB/ShowDocument?.submit=Number&amp;docid=M1100305&amp;version=" TargetMode="External"/><Relationship Id="rId10" Type="http://schemas.openxmlformats.org/officeDocument/2006/relationships/hyperlink" Target="https://dcc.ligo.org/cgi-bin/private/DocDB/ShowDocument?docid=21164" TargetMode="External"/><Relationship Id="rId19" Type="http://schemas.openxmlformats.org/officeDocument/2006/relationships/hyperlink" Target="https://dcc.ligo.org/cgi-bin/private/DocDB/ShowDocument?docid=14941" TargetMode="External"/><Relationship Id="rId4" Type="http://schemas.openxmlformats.org/officeDocument/2006/relationships/hyperlink" Target="https://dcc.ligo.org/cgi-bin/private/DocDB/ShowDocument?docid=7678" TargetMode="External"/><Relationship Id="rId9" Type="http://schemas.openxmlformats.org/officeDocument/2006/relationships/hyperlink" Target="https://dcc.ligo.org/cgi-bin/private/DocDB/ShowDocument?docid=14940" TargetMode="External"/><Relationship Id="rId14" Type="http://schemas.openxmlformats.org/officeDocument/2006/relationships/hyperlink" Target="https://dcc.ligo.org/cgi-bin/private/DocDB/ShowDocument?docid=23817" TargetMode="External"/><Relationship Id="rId22" Type="http://schemas.openxmlformats.org/officeDocument/2006/relationships/hyperlink" Target="https://dcc.ligo.org/cgi-bin/private/DocDB/ShowDocument?docid=643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cc.ligo.org/cgi-bin/private/DocDB/ShowDocument?docid=25213" TargetMode="External"/><Relationship Id="rId13" Type="http://schemas.openxmlformats.org/officeDocument/2006/relationships/hyperlink" Target="https://dcc.ligo.org/cgi-bin/private/DocDB/ShowDocument?docid=25209" TargetMode="External"/><Relationship Id="rId18" Type="http://schemas.openxmlformats.org/officeDocument/2006/relationships/hyperlink" Target="https://dcc.ligo.org/cgi-bin/private/DocDB/ShowDocument?docid=25198" TargetMode="External"/><Relationship Id="rId3" Type="http://schemas.openxmlformats.org/officeDocument/2006/relationships/hyperlink" Target="https://dcc.ligo.org/cgi-bin/private/DocDB/ShowDocument?docid=5760" TargetMode="External"/><Relationship Id="rId21" Type="http://schemas.openxmlformats.org/officeDocument/2006/relationships/hyperlink" Target="https://dcc.ligo.org/cgi-bin/private/DocDB/ShowDocument?docid=25201" TargetMode="External"/><Relationship Id="rId7" Type="http://schemas.openxmlformats.org/officeDocument/2006/relationships/hyperlink" Target="https://dcc.ligo.org/cgi-bin/private/DocDB/ShowDocument?docid=25202" TargetMode="External"/><Relationship Id="rId12" Type="http://schemas.openxmlformats.org/officeDocument/2006/relationships/hyperlink" Target="https://dcc.ligo.org/cgi-bin/private/DocDB/ShowDocument?docid=25208" TargetMode="External"/><Relationship Id="rId17" Type="http://schemas.openxmlformats.org/officeDocument/2006/relationships/hyperlink" Target="https://dcc.ligo.org/cgi-bin/private/DocDB/ShowDocument?docid=25197" TargetMode="External"/><Relationship Id="rId25" Type="http://schemas.openxmlformats.org/officeDocument/2006/relationships/hyperlink" Target="https://dcc.ligo.org/cgi-bin/private/DocDB/ShowDocument?docid=22307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dcc.ligo.org/cgi-bin/private/DocDB/ShowDocument?docid=25196" TargetMode="External"/><Relationship Id="rId20" Type="http://schemas.openxmlformats.org/officeDocument/2006/relationships/hyperlink" Target="https://dcc.ligo.org/cgi-bin/private/DocDB/ShowDocument?docid=252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cgi-bin/private/DocDB/ShowDocument?docid=25210" TargetMode="External"/><Relationship Id="rId11" Type="http://schemas.openxmlformats.org/officeDocument/2006/relationships/hyperlink" Target="https://dcc.ligo.org/cgi-bin/private/DocDB/ShowDocument?docid=25206" TargetMode="External"/><Relationship Id="rId24" Type="http://schemas.openxmlformats.org/officeDocument/2006/relationships/hyperlink" Target="https://dcc.ligo.org/cgi-bin/private/DocDB/ShowDocument?docid=9357" TargetMode="External"/><Relationship Id="rId5" Type="http://schemas.openxmlformats.org/officeDocument/2006/relationships/hyperlink" Target="https://dcc.ligo.org/cgi-bin/private/DocDB/ShowDocument?docid=2369" TargetMode="External"/><Relationship Id="rId15" Type="http://schemas.openxmlformats.org/officeDocument/2006/relationships/hyperlink" Target="https://dcc.ligo.org/cgi-bin/private/DocDB/ShowDocument?docid=25195" TargetMode="External"/><Relationship Id="rId23" Type="http://schemas.openxmlformats.org/officeDocument/2006/relationships/hyperlink" Target="https://dcc.ligo.org/cgi-bin/private/DocDB/ShowDocument?.submit=Number&amp;docid=M1100264&amp;version=" TargetMode="External"/><Relationship Id="rId10" Type="http://schemas.openxmlformats.org/officeDocument/2006/relationships/hyperlink" Target="https://dcc.ligo.org/cgi-bin/private/DocDB/ShowDocument?docid=25207" TargetMode="External"/><Relationship Id="rId19" Type="http://schemas.openxmlformats.org/officeDocument/2006/relationships/hyperlink" Target="https://dcc.ligo.org/cgi-bin/private/DocDB/ShowDocument?docid=25199" TargetMode="External"/><Relationship Id="rId4" Type="http://schemas.openxmlformats.org/officeDocument/2006/relationships/hyperlink" Target="https://dcc.ligo.org/cgi-bin/private/DocDB/ShowDocument?docid=4563" TargetMode="External"/><Relationship Id="rId9" Type="http://schemas.openxmlformats.org/officeDocument/2006/relationships/hyperlink" Target="https://dcc.ligo.org/cgi-bin/private/DocDB/ShowDocument?docid=25203" TargetMode="External"/><Relationship Id="rId14" Type="http://schemas.openxmlformats.org/officeDocument/2006/relationships/hyperlink" Target="https://dcc.ligo.org/cgi-bin/private/DocDB/ShowDocument?docid=25194" TargetMode="External"/><Relationship Id="rId22" Type="http://schemas.openxmlformats.org/officeDocument/2006/relationships/hyperlink" Target="https://dcc.ligo.org/cgi-bin/private/DocDB/ShowDocument?docid=2521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cc.ligo.org/cgi-bin/private/DocDB/ShowDocument?docid=14939" TargetMode="External"/><Relationship Id="rId13" Type="http://schemas.openxmlformats.org/officeDocument/2006/relationships/hyperlink" Target="https://dcc.ligo.org/cgi-bin/private/DocDB/ShowDocument?docid=14938" TargetMode="External"/><Relationship Id="rId18" Type="http://schemas.openxmlformats.org/officeDocument/2006/relationships/hyperlink" Target="https://dcc.ligo.org/cgi-bin/private/DocDB/ShowDocument?docid=7204" TargetMode="External"/><Relationship Id="rId26" Type="http://schemas.openxmlformats.org/officeDocument/2006/relationships/hyperlink" Target="https://dcc.ligo.org/cgi-bin/private/DocDB/ShowDocument?.submit=Number&amp;docid=G1101139&amp;version=" TargetMode="External"/><Relationship Id="rId3" Type="http://schemas.openxmlformats.org/officeDocument/2006/relationships/hyperlink" Target="https://dcc.ligo.org/cgi-bin/private/DocDB/ShowDocument?docid=5760" TargetMode="External"/><Relationship Id="rId21" Type="http://schemas.openxmlformats.org/officeDocument/2006/relationships/hyperlink" Target="https://dcc.ligo.org/cgi-bin/private/DocDB/ShowDocument?docid=8380" TargetMode="External"/><Relationship Id="rId7" Type="http://schemas.openxmlformats.org/officeDocument/2006/relationships/hyperlink" Target="https://dcc.ligo.org/cgi-bin/private/DocDB/ShowDocument?docid=10961" TargetMode="External"/><Relationship Id="rId12" Type="http://schemas.openxmlformats.org/officeDocument/2006/relationships/hyperlink" Target="https://dcc.ligo.org/cgi-bin/private/DocDB/ShowDocument?docid=14943" TargetMode="External"/><Relationship Id="rId17" Type="http://schemas.openxmlformats.org/officeDocument/2006/relationships/hyperlink" Target="https://dcc.ligo.org/cgi-bin/private/DocDB/ShowDocument?docid=7203" TargetMode="External"/><Relationship Id="rId25" Type="http://schemas.openxmlformats.org/officeDocument/2006/relationships/hyperlink" Target="https://dcc.ligo.org/cgi-bin/private/DocDB/ShowDocument?.submit=Number&amp;docid=M1200279&amp;version=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dcc.ligo.org/cgi-bin/private/DocDB/ShowDocument?docid=7238" TargetMode="External"/><Relationship Id="rId20" Type="http://schemas.openxmlformats.org/officeDocument/2006/relationships/hyperlink" Target="https://dcc.ligo.org/cgi-bin/private/DocDB/ShowDocument?docid=385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cgi-bin/private/DocDB/ShowDocument?docid=14937" TargetMode="External"/><Relationship Id="rId11" Type="http://schemas.openxmlformats.org/officeDocument/2006/relationships/hyperlink" Target="https://dcc.ligo.org/cgi-bin/private/DocDB/ShowDocument?docid=14942" TargetMode="External"/><Relationship Id="rId24" Type="http://schemas.openxmlformats.org/officeDocument/2006/relationships/hyperlink" Target="https://dcc.ligo.org/cgi-bin/private/DocDB/ShowDocument?.submit=Number&amp;docid=M1200126&amp;version=" TargetMode="External"/><Relationship Id="rId5" Type="http://schemas.openxmlformats.org/officeDocument/2006/relationships/hyperlink" Target="https://dcc.ligo.org/cgi-bin/private/DocDB/ShowDocument?docid=14935" TargetMode="External"/><Relationship Id="rId15" Type="http://schemas.openxmlformats.org/officeDocument/2006/relationships/hyperlink" Target="https://dcc.ligo.org/cgi-bin/private/DocDB/ShowDocument?docid=4155" TargetMode="External"/><Relationship Id="rId23" Type="http://schemas.openxmlformats.org/officeDocument/2006/relationships/hyperlink" Target="https://dcc.ligo.org/cgi-bin/private/DocDB/ShowDocument?.submit=Number&amp;docid=M1100305&amp;version=" TargetMode="External"/><Relationship Id="rId10" Type="http://schemas.openxmlformats.org/officeDocument/2006/relationships/hyperlink" Target="https://dcc.ligo.org/cgi-bin/private/DocDB/ShowDocument?docid=21164" TargetMode="External"/><Relationship Id="rId19" Type="http://schemas.openxmlformats.org/officeDocument/2006/relationships/hyperlink" Target="https://dcc.ligo.org/cgi-bin/private/DocDB/ShowDocument?docid=14941" TargetMode="External"/><Relationship Id="rId4" Type="http://schemas.openxmlformats.org/officeDocument/2006/relationships/hyperlink" Target="https://dcc.ligo.org/cgi-bin/private/DocDB/ShowDocument?docid=7678" TargetMode="External"/><Relationship Id="rId9" Type="http://schemas.openxmlformats.org/officeDocument/2006/relationships/hyperlink" Target="https://dcc.ligo.org/cgi-bin/private/DocDB/ShowDocument?docid=14940" TargetMode="External"/><Relationship Id="rId14" Type="http://schemas.openxmlformats.org/officeDocument/2006/relationships/hyperlink" Target="https://dcc.ligo.org/cgi-bin/private/DocDB/ShowDocument?docid=23817" TargetMode="External"/><Relationship Id="rId22" Type="http://schemas.openxmlformats.org/officeDocument/2006/relationships/hyperlink" Target="https://dcc.ligo.org/cgi-bin/private/DocDB/ShowDocument?docid=643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/>
        </p:nvSpPr>
        <p:spPr bwMode="auto">
          <a:xfrm>
            <a:off x="790575" y="582277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Q0900011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(Basic Laser Quizzes)</a:t>
            </a:r>
          </a:p>
        </p:txBody>
      </p:sp>
      <p:cxnSp>
        <p:nvCxnSpPr>
          <p:cNvPr id="46" name="Elbow Connector 45"/>
          <p:cNvCxnSpPr>
            <a:endCxn id="11" idx="0"/>
          </p:cNvCxnSpPr>
          <p:nvPr/>
        </p:nvCxnSpPr>
        <p:spPr>
          <a:xfrm rot="16200000" flipH="1">
            <a:off x="4532313" y="520527"/>
            <a:ext cx="298450" cy="23526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A6657F69-6C16-4591-ADB3-E2285BF0D9F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2054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LIGO (Laser) Safety Document Tree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11563" y="841375"/>
            <a:ext cx="26574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LIGO-M950046 (LIGO Safety Program)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09788" y="1294143"/>
            <a:ext cx="279082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LIGO-M960001  (LIGO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1650" y="184132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5"/>
              </a:rPr>
              <a:t>LIGO-M1000228 (LLO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36888" y="22763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6"/>
              </a:rPr>
              <a:t>LIGO-M1000229 (LLO 35W PSL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70500" y="1846090"/>
            <a:ext cx="117475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LIGO-M020131 (LHO Plan)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014913" y="22731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7"/>
              </a:rPr>
              <a:t>LIGO-T080247 (PSL FMEA)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33713" y="2941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LIGO-M1000231 (LLO 100W HPLF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21263" y="29382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(HPLF FMEA)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033713" y="32732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LIGO-M1000232 (LLO Photon Calibrator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21263" y="32700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(CrystaLaser FMEA)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33713" y="4632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LIGO-M1000295 (40mW Fermionics Diode Laser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21263" y="46385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(Fermionics FMEA)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33713" y="39527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LIGO-M1000234 (700mW Lightwave NPRO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021263" y="3957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(NPRO 700mW FMEA)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33713" y="42924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LIGO-M1000235 (200mW JDSU NPRO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21263" y="42971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(NPRO 200mW FMEA)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33713" y="260491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LIGO-M1000230 (LLO 35W TCS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021263" y="26096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LIGO-E080120 (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  <a:hlinkClick r:id="rId14"/>
              </a:rPr>
              <a:t>eLIGO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 TCS Hazard Analysis)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505575" y="1852440"/>
            <a:ext cx="120650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(MIT Plan)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777163" y="1849265"/>
            <a:ext cx="1106487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(CIT Plan)</a:t>
            </a:r>
          </a:p>
        </p:txBody>
      </p:sp>
      <p:cxnSp>
        <p:nvCxnSpPr>
          <p:cNvPr id="43" name="Elbow Connector 42"/>
          <p:cNvCxnSpPr>
            <a:stCxn id="8" idx="1"/>
            <a:endCxn id="10" idx="1"/>
          </p:cNvCxnSpPr>
          <p:nvPr/>
        </p:nvCxnSpPr>
        <p:spPr>
          <a:xfrm rot="10800000" flipV="1">
            <a:off x="3036888" y="1992140"/>
            <a:ext cx="4762" cy="434975"/>
          </a:xfrm>
          <a:prstGeom prst="bentConnector3">
            <a:avLst>
              <a:gd name="adj1" fmla="val 509781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32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endCxn id="33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 bwMode="auto">
          <a:xfrm>
            <a:off x="4976813" y="1300493"/>
            <a:ext cx="2792412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LIGO-M980242 (LIGO Observatory Operational Safety &amp; Environmental Protection Manual)</a:t>
            </a:r>
          </a:p>
        </p:txBody>
      </p:sp>
      <p:cxnSp>
        <p:nvCxnSpPr>
          <p:cNvPr id="57" name="Elbow Connector 56"/>
          <p:cNvCxnSpPr>
            <a:stCxn id="6" idx="2"/>
            <a:endCxn id="56" idx="0"/>
          </p:cNvCxnSpPr>
          <p:nvPr/>
        </p:nvCxnSpPr>
        <p:spPr>
          <a:xfrm rot="16200000" flipH="1">
            <a:off x="5577914" y="505387"/>
            <a:ext cx="157493" cy="143271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6" idx="2"/>
            <a:endCxn id="7" idx="0"/>
          </p:cNvCxnSpPr>
          <p:nvPr/>
        </p:nvCxnSpPr>
        <p:spPr>
          <a:xfrm rot="5400000">
            <a:off x="4147180" y="501021"/>
            <a:ext cx="151143" cy="14351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 bwMode="auto">
          <a:xfrm>
            <a:off x="541338" y="18460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LIGO-M090241 (LIGO Basic Laser Training)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57238" y="22778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LIGO-G0901007 (Basic Laser Training Presentation)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74" name="Elbow Connector 73"/>
          <p:cNvCxnSpPr/>
          <p:nvPr/>
        </p:nvCxnSpPr>
        <p:spPr>
          <a:xfrm rot="5400000">
            <a:off x="969963" y="19349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 bwMode="auto">
          <a:xfrm>
            <a:off x="546100" y="40558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(Advanced Laser Training)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54063" y="44876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Gxxxxxxx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(Advanced Laser Training Presentation)</a:t>
            </a:r>
          </a:p>
        </p:txBody>
      </p:sp>
      <p:cxnSp>
        <p:nvCxnSpPr>
          <p:cNvPr id="84" name="Elbow Connector 73"/>
          <p:cNvCxnSpPr>
            <a:stCxn id="82" idx="2"/>
            <a:endCxn id="83" idx="1"/>
          </p:cNvCxnSpPr>
          <p:nvPr/>
        </p:nvCxnSpPr>
        <p:spPr>
          <a:xfrm rot="5400000">
            <a:off x="966788" y="41447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66"/>
          <p:cNvCxnSpPr>
            <a:endCxn id="82" idx="1"/>
          </p:cNvCxnSpPr>
          <p:nvPr/>
        </p:nvCxnSpPr>
        <p:spPr>
          <a:xfrm rot="10800000" flipV="1">
            <a:off x="546100" y="1996902"/>
            <a:ext cx="3175" cy="2209800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 bwMode="auto">
          <a:xfrm>
            <a:off x="542925" y="533382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(Audit Program)</a:t>
            </a:r>
          </a:p>
        </p:txBody>
      </p:sp>
      <p:cxnSp>
        <p:nvCxnSpPr>
          <p:cNvPr id="95" name="Elbow Connector 66"/>
          <p:cNvCxnSpPr>
            <a:endCxn id="92" idx="1"/>
          </p:cNvCxnSpPr>
          <p:nvPr/>
        </p:nvCxnSpPr>
        <p:spPr>
          <a:xfrm rot="10800000" flipV="1">
            <a:off x="542925" y="1996902"/>
            <a:ext cx="6350" cy="3487738"/>
          </a:xfrm>
          <a:prstGeom prst="bentConnector3">
            <a:avLst>
              <a:gd name="adj1" fmla="val 37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8" idx="1"/>
            <a:endCxn id="14" idx="1"/>
          </p:cNvCxnSpPr>
          <p:nvPr/>
        </p:nvCxnSpPr>
        <p:spPr>
          <a:xfrm rot="10800000" flipV="1">
            <a:off x="3033713" y="1992140"/>
            <a:ext cx="7937" cy="110013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8" idx="1"/>
            <a:endCxn id="17" idx="1"/>
          </p:cNvCxnSpPr>
          <p:nvPr/>
        </p:nvCxnSpPr>
        <p:spPr>
          <a:xfrm rot="10800000" flipV="1">
            <a:off x="3033713" y="1992140"/>
            <a:ext cx="7937" cy="14319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8" idx="1"/>
            <a:endCxn id="20" idx="1"/>
          </p:cNvCxnSpPr>
          <p:nvPr/>
        </p:nvCxnSpPr>
        <p:spPr>
          <a:xfrm rot="10800000" flipV="1">
            <a:off x="3033713" y="1992140"/>
            <a:ext cx="7937" cy="27908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8" idx="1"/>
            <a:endCxn id="23" idx="1"/>
          </p:cNvCxnSpPr>
          <p:nvPr/>
        </p:nvCxnSpPr>
        <p:spPr>
          <a:xfrm rot="10800000" flipV="1">
            <a:off x="3033713" y="1992140"/>
            <a:ext cx="7937" cy="211137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23" idx="1"/>
            <a:endCxn id="26" idx="1"/>
          </p:cNvCxnSpPr>
          <p:nvPr/>
        </p:nvCxnSpPr>
        <p:spPr>
          <a:xfrm rot="10800000" flipV="1">
            <a:off x="3033713" y="4103515"/>
            <a:ext cx="1587" cy="339725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8" idx="1"/>
            <a:endCxn id="29" idx="1"/>
          </p:cNvCxnSpPr>
          <p:nvPr/>
        </p:nvCxnSpPr>
        <p:spPr>
          <a:xfrm rot="10800000" flipV="1">
            <a:off x="3033713" y="1992140"/>
            <a:ext cx="7937" cy="76358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 bwMode="auto">
          <a:xfrm>
            <a:off x="762000" y="26001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LIGO-Q0900010 (Blank Basic Laser Certificate)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0" name="Elbow Connector 73"/>
          <p:cNvCxnSpPr>
            <a:stCxn id="73" idx="1"/>
            <a:endCxn id="119" idx="1"/>
          </p:cNvCxnSpPr>
          <p:nvPr/>
        </p:nvCxnSpPr>
        <p:spPr>
          <a:xfrm rot="10800000" flipH="1" flipV="1">
            <a:off x="757238" y="2428702"/>
            <a:ext cx="4762" cy="322263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 bwMode="auto">
          <a:xfrm>
            <a:off x="758825" y="291924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LIGO-Q0900011 (Basic Laser Quiz Question Bank)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4" name="Elbow Connector 73"/>
          <p:cNvCxnSpPr>
            <a:stCxn id="119" idx="1"/>
            <a:endCxn id="123" idx="1"/>
          </p:cNvCxnSpPr>
          <p:nvPr/>
        </p:nvCxnSpPr>
        <p:spPr>
          <a:xfrm rot="10800000" flipV="1">
            <a:off x="758825" y="2750965"/>
            <a:ext cx="3175" cy="319087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 bwMode="auto">
          <a:xfrm>
            <a:off x="747713" y="57878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LIGO-Q0900011 (Basic Laser Quizzes)</a:t>
            </a:r>
          </a:p>
        </p:txBody>
      </p:sp>
      <p:cxnSp>
        <p:nvCxnSpPr>
          <p:cNvPr id="131" name="Elbow Connector 73"/>
          <p:cNvCxnSpPr>
            <a:stCxn id="92" idx="2"/>
            <a:endCxn id="127" idx="1"/>
          </p:cNvCxnSpPr>
          <p:nvPr/>
        </p:nvCxnSpPr>
        <p:spPr>
          <a:xfrm rot="5400000">
            <a:off x="950912" y="5432253"/>
            <a:ext cx="303213" cy="709612"/>
          </a:xfrm>
          <a:prstGeom prst="bentConnector4">
            <a:avLst>
              <a:gd name="adj1" fmla="val 25102"/>
              <a:gd name="adj2" fmla="val 132215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 bwMode="auto">
          <a:xfrm>
            <a:off x="3036888" y="3616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LIGO-M1000233 (LLO CrystaLaser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024438" y="36145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(Photon Calibrator FMEA)</a:t>
            </a:r>
          </a:p>
        </p:txBody>
      </p:sp>
      <p:cxnSp>
        <p:nvCxnSpPr>
          <p:cNvPr id="61" name="Elbow Connector 60"/>
          <p:cNvCxnSpPr>
            <a:stCxn id="8" idx="1"/>
            <a:endCxn id="59" idx="1"/>
          </p:cNvCxnSpPr>
          <p:nvPr/>
        </p:nvCxnSpPr>
        <p:spPr>
          <a:xfrm rot="10800000" flipV="1">
            <a:off x="3036888" y="1992140"/>
            <a:ext cx="4762" cy="1774825"/>
          </a:xfrm>
          <a:prstGeom prst="bentConnector3">
            <a:avLst>
              <a:gd name="adj1" fmla="val 49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 bwMode="auto">
          <a:xfrm>
            <a:off x="3038475" y="497029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LIGO-M1100038 (200 W PSL Installation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026025" y="497664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(200 W PSL Installation FMEA)</a:t>
            </a:r>
          </a:p>
        </p:txBody>
      </p:sp>
      <p:cxnSp>
        <p:nvCxnSpPr>
          <p:cNvPr id="75" name="Elbow Connector 74"/>
          <p:cNvCxnSpPr>
            <a:stCxn id="8" idx="1"/>
            <a:endCxn id="62" idx="1"/>
          </p:cNvCxnSpPr>
          <p:nvPr/>
        </p:nvCxnSpPr>
        <p:spPr>
          <a:xfrm rot="10800000" flipV="1">
            <a:off x="3038475" y="1992140"/>
            <a:ext cx="3175" cy="3128962"/>
          </a:xfrm>
          <a:prstGeom prst="bentConnector3">
            <a:avLst>
              <a:gd name="adj1" fmla="val 7755727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32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endCxn id="33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 bwMode="auto">
          <a:xfrm>
            <a:off x="3040063" y="5317952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LIGO-G1000017 (LLO Laser Training Addendum)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046413" y="6413508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(LLO Authorization List)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3040063" y="6061083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(LLO Laser Inventory)</a:t>
            </a:r>
          </a:p>
        </p:txBody>
      </p:sp>
      <p:cxnSp>
        <p:nvCxnSpPr>
          <p:cNvPr id="67" name="Elbow Connector 66"/>
          <p:cNvCxnSpPr>
            <a:endCxn id="70" idx="1"/>
          </p:cNvCxnSpPr>
          <p:nvPr/>
        </p:nvCxnSpPr>
        <p:spPr>
          <a:xfrm rot="5400000">
            <a:off x="1798638" y="290340"/>
            <a:ext cx="449262" cy="2963862"/>
          </a:xfrm>
          <a:prstGeom prst="bentConnector4">
            <a:avLst>
              <a:gd name="adj1" fmla="val 33216"/>
              <a:gd name="adj2" fmla="val 10771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7" idx="2"/>
            <a:endCxn id="8" idx="0"/>
          </p:cNvCxnSpPr>
          <p:nvPr/>
        </p:nvCxnSpPr>
        <p:spPr>
          <a:xfrm rot="16200000" flipH="1">
            <a:off x="3607846" y="1493122"/>
            <a:ext cx="245559" cy="4508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 bwMode="auto">
          <a:xfrm>
            <a:off x="546100" y="3401840"/>
            <a:ext cx="21113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LIGO-M090287 (Example Template for Laser SOPs)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10" name="Elbow Connector 66"/>
          <p:cNvCxnSpPr>
            <a:stCxn id="70" idx="1"/>
            <a:endCxn id="109" idx="1"/>
          </p:cNvCxnSpPr>
          <p:nvPr/>
        </p:nvCxnSpPr>
        <p:spPr>
          <a:xfrm rot="10800000" flipH="1" flipV="1">
            <a:off x="541338" y="1996902"/>
            <a:ext cx="4762" cy="1555750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8" idx="1"/>
            <a:endCxn id="105" idx="1"/>
          </p:cNvCxnSpPr>
          <p:nvPr/>
        </p:nvCxnSpPr>
        <p:spPr>
          <a:xfrm rot="10800000" flipV="1">
            <a:off x="3040063" y="1992140"/>
            <a:ext cx="1587" cy="3476625"/>
          </a:xfrm>
          <a:prstGeom prst="bentConnector3">
            <a:avLst>
              <a:gd name="adj1" fmla="val 1644024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 bwMode="auto">
          <a:xfrm>
            <a:off x="3048079" y="5674896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3"/>
              </a:rPr>
              <a:t>LIGO-M1100305 (LLO Silica Fiber Welding Machine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76" name="Elbow Connector 75"/>
          <p:cNvCxnSpPr>
            <a:stCxn id="8" idx="1"/>
            <a:endCxn id="72" idx="1"/>
          </p:cNvCxnSpPr>
          <p:nvPr/>
        </p:nvCxnSpPr>
        <p:spPr>
          <a:xfrm rot="10800000" flipH="1" flipV="1">
            <a:off x="3041649" y="1992139"/>
            <a:ext cx="6429" cy="3833569"/>
          </a:xfrm>
          <a:prstGeom prst="bentConnector3">
            <a:avLst>
              <a:gd name="adj1" fmla="val -4163571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7001852" y="2273126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4"/>
              </a:rPr>
              <a:t>LIGO-M1200126 (LLO TMS 130mW Alignment </a:t>
            </a:r>
            <a:r>
              <a:rPr lang="en-US" sz="800" b="1" dirty="0" err="1" smtClean="0">
                <a:solidFill>
                  <a:schemeClr val="tx1"/>
                </a:solidFill>
                <a:latin typeface="Comic Sans MS" pitchFamily="66" charset="0"/>
                <a:hlinkClick r:id="rId24"/>
              </a:rPr>
              <a:t>LaserSOP</a:t>
            </a: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4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001852" y="2600151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5"/>
              </a:rPr>
              <a:t>LIGO-M1200279 (LLO Input Mode Cleaner Commissioning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7001852" y="2930474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6"/>
              </a:rPr>
              <a:t>LIGO-G1101139 (Wave Plate Lockout-</a:t>
            </a:r>
            <a:r>
              <a:rPr lang="en-US" sz="800" b="1" dirty="0" err="1" smtClean="0">
                <a:solidFill>
                  <a:schemeClr val="tx1"/>
                </a:solidFill>
                <a:latin typeface="Comic Sans MS" pitchFamily="66" charset="0"/>
                <a:hlinkClick r:id="rId26"/>
              </a:rPr>
              <a:t>Tagout</a:t>
            </a: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6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3DFFFB88-91AB-4483-B648-29B2A0FA407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3076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LIGO (Non-laser) Safety Document Tree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11563" y="841375"/>
            <a:ext cx="26574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LIGO-M950046 (LIGO Safety Program)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09788" y="1414463"/>
            <a:ext cx="2790825" cy="301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LIGO-M960001  (LIGO Laser Safety Plan)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976813" y="1420813"/>
            <a:ext cx="2792412" cy="301625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LIGO-M980242 (LIGO Observatory Operational Safety &amp; Environmental Protection Manual)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57" name="Elbow Connector 56"/>
          <p:cNvCxnSpPr>
            <a:stCxn id="6" idx="2"/>
            <a:endCxn id="56" idx="0"/>
          </p:cNvCxnSpPr>
          <p:nvPr/>
        </p:nvCxnSpPr>
        <p:spPr>
          <a:xfrm rot="16200000" flipH="1">
            <a:off x="5518150" y="565150"/>
            <a:ext cx="277813" cy="14335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6" idx="2"/>
            <a:endCxn id="7" idx="0"/>
          </p:cNvCxnSpPr>
          <p:nvPr/>
        </p:nvCxnSpPr>
        <p:spPr>
          <a:xfrm rot="5400000">
            <a:off x="4087018" y="561182"/>
            <a:ext cx="271463" cy="14351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56" idx="2"/>
          </p:cNvCxnSpPr>
          <p:nvPr/>
        </p:nvCxnSpPr>
        <p:spPr>
          <a:xfrm rot="5400000">
            <a:off x="5021263" y="657225"/>
            <a:ext cx="287337" cy="241776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735263" y="2205038"/>
            <a:ext cx="5262562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LIGO-M0900136 </a:t>
            </a:r>
            <a:r>
              <a:rPr lang="en-US" sz="1050" dirty="0">
                <a:hlinkClick r:id="rId5"/>
              </a:rPr>
              <a:t>LIGO Laboratory Restricted Work Alone Policy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LIGO-M1000366 </a:t>
            </a:r>
            <a:r>
              <a:rPr lang="en-US" sz="1050" dirty="0">
                <a:hlinkClick r:id="rId6"/>
              </a:rPr>
              <a:t>LLO Lockout/Tagout Policy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LIGO-M1000358 </a:t>
            </a:r>
            <a:r>
              <a:rPr lang="en-US" sz="1050" dirty="0">
                <a:hlinkClick r:id="rId7" tooltip="LIGO-M1000358-v1"/>
              </a:rPr>
              <a:t>LLO O-Ring Installation and Flange Assembly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LIGO-M1000368 </a:t>
            </a:r>
            <a:r>
              <a:rPr lang="en-US" sz="1050" dirty="0">
                <a:hlinkClick r:id="rId8" tooltip="LIGO-M1000368-v1"/>
              </a:rPr>
              <a:t>LLO Beam Tube Enclosure Entry and Egress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LIGO-M1000359 </a:t>
            </a:r>
            <a:r>
              <a:rPr lang="en-US" sz="1050" dirty="0">
                <a:hlinkClick r:id="rId9" tooltip="LIGO-M1000359-v1"/>
              </a:rPr>
              <a:t>LLO Beam Tube Module Vent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LIGO-M1000363 </a:t>
            </a:r>
            <a:r>
              <a:rPr lang="en-US" sz="1050" dirty="0">
                <a:hlinkClick r:id="rId10" tooltip="LIGO-M1000363-v1"/>
              </a:rPr>
              <a:t>LLO Mobile Clean Room Relocation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LIGO-M1000366 </a:t>
            </a:r>
            <a:r>
              <a:rPr lang="en-US" sz="1050" dirty="0">
                <a:hlinkClick r:id="rId6" tooltip="LIGO-M1000366-v1"/>
              </a:rPr>
              <a:t>LLO Lockout-Tagout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LIGO-M1000362 </a:t>
            </a:r>
            <a:r>
              <a:rPr lang="en-US" sz="1050" dirty="0">
                <a:hlinkClick r:id="rId11" tooltip="LIGO-M1000362-v2"/>
              </a:rPr>
              <a:t>LLO HAM Access Door Removal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LIGO-M1000364 </a:t>
            </a:r>
            <a:r>
              <a:rPr lang="en-US" sz="1050" dirty="0">
                <a:hlinkClick r:id="rId12" tooltip="LIGO-M1000364-v1"/>
              </a:rPr>
              <a:t>LLO GNB Valve Operating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LIGO-M1000365 </a:t>
            </a:r>
            <a:r>
              <a:rPr lang="en-US" sz="1050" dirty="0">
                <a:hlinkClick r:id="rId13" tooltip="LIGO-M1000365-v1"/>
              </a:rPr>
              <a:t>LLO Snake Bite, Spider Bite, and Insect Sting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LIGO-M1000350 </a:t>
            </a:r>
            <a:r>
              <a:rPr lang="en-US" sz="1050" dirty="0">
                <a:hlinkClick r:id="rId14" tooltip="LIGO-M1000350-v1"/>
              </a:rPr>
              <a:t>LLO Beam Tube Module Pump Down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LIGO-M1000351 </a:t>
            </a:r>
            <a:r>
              <a:rPr lang="en-US" sz="1050" dirty="0">
                <a:hlinkClick r:id="rId15" tooltip="LIGO-M1000351-v1"/>
              </a:rPr>
              <a:t>LLO Technical Power Usage and Safety Guide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LIGO-M1000352 </a:t>
            </a:r>
            <a:r>
              <a:rPr lang="en-US" sz="1050" dirty="0">
                <a:hlinkClick r:id="rId16" tooltip="LIGO-M1000352-v1"/>
              </a:rPr>
              <a:t>LLO Machine Shop Safety Rules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LIGO-M1000353 </a:t>
            </a:r>
            <a:r>
              <a:rPr lang="en-US" sz="1050" dirty="0">
                <a:hlinkClick r:id="rId17" tooltip="LIGO-M1000353-v1"/>
              </a:rPr>
              <a:t>LLO Vacuum Pump Cart Connection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LIGO-M1000354 </a:t>
            </a:r>
            <a:r>
              <a:rPr lang="en-US" sz="1050" dirty="0">
                <a:hlinkClick r:id="rId18" tooltip="LIGO-M1000354-v1"/>
              </a:rPr>
              <a:t>LLO Site Security Procedures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LIGO-M1000355 </a:t>
            </a:r>
            <a:r>
              <a:rPr lang="en-US" sz="1050" dirty="0">
                <a:hlinkClick r:id="rId19" tooltip="LIGO-M1000355-v1"/>
              </a:rPr>
              <a:t>LLO </a:t>
            </a:r>
            <a:r>
              <a:rPr lang="en-US" sz="1050" dirty="0" err="1">
                <a:hlinkClick r:id="rId19" tooltip="LIGO-M1000355-v1"/>
              </a:rPr>
              <a:t>Conflat</a:t>
            </a:r>
            <a:r>
              <a:rPr lang="en-US" sz="1050" dirty="0">
                <a:hlinkClick r:id="rId19" tooltip="LIGO-M1000355-v1"/>
              </a:rPr>
              <a:t> Flange Assembly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LIGO-M1000356 </a:t>
            </a:r>
            <a:r>
              <a:rPr lang="en-US" sz="1050" dirty="0">
                <a:hlinkClick r:id="rId20" tooltip="LIGO-M1000356-v1"/>
              </a:rPr>
              <a:t>LLO Isolatable Volume Pump Down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LIGO-M1000357 </a:t>
            </a:r>
            <a:r>
              <a:rPr lang="en-US" sz="1050" dirty="0">
                <a:hlinkClick r:id="rId21" tooltip="LIGO-M1000357-v1"/>
              </a:rPr>
              <a:t>LLO Spool Manifold Removal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LIGO-M1000367 </a:t>
            </a:r>
            <a:r>
              <a:rPr lang="en-US" sz="1050" dirty="0">
                <a:hlinkClick r:id="rId22" tooltip="LIGO-M1000367-v2"/>
              </a:rPr>
              <a:t>LLO Gantry Crane </a:t>
            </a:r>
            <a:r>
              <a:rPr lang="en-US" sz="1050" dirty="0" smtClean="0">
                <a:hlinkClick r:id="rId22" tooltip="LIGO-M1000367-v2"/>
              </a:rPr>
              <a:t>Rules</a:t>
            </a:r>
            <a:endParaRPr lang="en-US" sz="1050" dirty="0" smtClean="0"/>
          </a:p>
          <a:p>
            <a:pPr>
              <a:defRPr/>
            </a:pPr>
            <a:r>
              <a:rPr lang="en-US" sz="1050" dirty="0" smtClean="0"/>
              <a:t>LIGO-M1100264 </a:t>
            </a:r>
            <a:r>
              <a:rPr lang="en-US" sz="1050" dirty="0" smtClean="0">
                <a:hlinkClick r:id="rId23"/>
              </a:rPr>
              <a:t>Guidelines for Work at a LIGO Observatory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LIGO-E1000043 </a:t>
            </a:r>
            <a:r>
              <a:rPr lang="en-US" sz="1050" dirty="0">
                <a:hlinkClick r:id="rId24" tooltip="LIGO-E1000043-v3"/>
              </a:rPr>
              <a:t>HLTS Assembly and Installation Hazard Analysis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LIGO-E1000603 </a:t>
            </a:r>
            <a:r>
              <a:rPr lang="en-US" sz="1050" dirty="0">
                <a:hlinkClick r:id="rId25" tooltip="LIGO-E1000603-v6"/>
              </a:rPr>
              <a:t>LIGO BSC </a:t>
            </a:r>
            <a:r>
              <a:rPr lang="en-US" sz="1050" dirty="0" err="1">
                <a:hlinkClick r:id="rId25" tooltip="LIGO-E1000603-v6"/>
              </a:rPr>
              <a:t>iLIGO</a:t>
            </a:r>
            <a:r>
              <a:rPr lang="en-US" sz="1050" dirty="0">
                <a:hlinkClick r:id="rId25" tooltip="LIGO-E1000603-v6"/>
              </a:rPr>
              <a:t> PISI De-Install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AE3F0370-4081-4B81-B71D-72018486188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4102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Pertinent LIGO (Laser) Safety Document Tree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0575" y="582277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Q0900011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(Basic Laser Quizzes)</a:t>
            </a:r>
          </a:p>
        </p:txBody>
      </p:sp>
      <p:cxnSp>
        <p:nvCxnSpPr>
          <p:cNvPr id="72" name="Elbow Connector 71"/>
          <p:cNvCxnSpPr>
            <a:endCxn id="80" idx="0"/>
          </p:cNvCxnSpPr>
          <p:nvPr/>
        </p:nvCxnSpPr>
        <p:spPr>
          <a:xfrm rot="16200000" flipH="1">
            <a:off x="4532313" y="520527"/>
            <a:ext cx="298450" cy="23526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 bwMode="auto">
          <a:xfrm>
            <a:off x="3611563" y="841375"/>
            <a:ext cx="2657475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LIGO-M950046 (LIGO Safety Program)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109788" y="1294143"/>
            <a:ext cx="2790825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LIGO-M960001  (LIGO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041650" y="1841327"/>
            <a:ext cx="1828800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5"/>
              </a:rPr>
              <a:t>LIGO-M1000228 (LLO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3036888" y="22763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6"/>
              </a:rPr>
              <a:t>LIGO-M1000229 (LLO 35W PSL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270500" y="1846090"/>
            <a:ext cx="117475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LIGO-M020131 (LHO Plan)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014913" y="22731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7"/>
              </a:rPr>
              <a:t>LIGO-T080247 (PSL FMEA)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033713" y="2941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LIGO-M1000231 (LLO 100W HPLF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021263" y="29382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(HPLF FMEA)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033713" y="32732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LIGO-M1000232 (LLO Photon Calibrator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021263" y="32700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(CrystaLaser FMEA)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3033713" y="4632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LIGO-M1000295 (40mW Fermionics Diode Laser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5021263" y="46385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(Fermionics FMEA)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3033713" y="39527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LIGO-M1000234 (700mW Lightwave NPRO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021263" y="3957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(NPRO 700mW FMEA)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3033713" y="42924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LIGO-M1000235 (200mW JDSU NPRO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021263" y="42971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(NPRO 200mW FMEA)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3033713" y="260491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LIGO-M1000230 (LLO 35W TCS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021263" y="26096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LIGO-E080120 (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  <a:hlinkClick r:id="rId14"/>
              </a:rPr>
              <a:t>eLIGO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 TCS Hazard Analysis)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505575" y="1852440"/>
            <a:ext cx="120650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(MIT Plan)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777163" y="1849265"/>
            <a:ext cx="1106487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(CIT Plan)</a:t>
            </a:r>
          </a:p>
        </p:txBody>
      </p:sp>
      <p:cxnSp>
        <p:nvCxnSpPr>
          <p:cNvPr id="116" name="Elbow Connector 115"/>
          <p:cNvCxnSpPr>
            <a:stCxn id="78" idx="1"/>
            <a:endCxn id="79" idx="1"/>
          </p:cNvCxnSpPr>
          <p:nvPr/>
        </p:nvCxnSpPr>
        <p:spPr>
          <a:xfrm rot="10800000" flipV="1">
            <a:off x="3036888" y="1992140"/>
            <a:ext cx="4762" cy="434975"/>
          </a:xfrm>
          <a:prstGeom prst="bentConnector3">
            <a:avLst>
              <a:gd name="adj1" fmla="val 509781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endCxn id="113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endCxn id="114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 bwMode="auto">
          <a:xfrm>
            <a:off x="4976813" y="1300493"/>
            <a:ext cx="2792412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LIGO-M980242 (LIGO Observatory Operational Safety &amp; Environmental Protection Manual)</a:t>
            </a:r>
          </a:p>
        </p:txBody>
      </p:sp>
      <p:cxnSp>
        <p:nvCxnSpPr>
          <p:cNvPr id="122" name="Elbow Connector 121"/>
          <p:cNvCxnSpPr>
            <a:stCxn id="76" idx="2"/>
            <a:endCxn id="121" idx="0"/>
          </p:cNvCxnSpPr>
          <p:nvPr/>
        </p:nvCxnSpPr>
        <p:spPr>
          <a:xfrm rot="16200000" flipH="1">
            <a:off x="5577914" y="505387"/>
            <a:ext cx="157493" cy="143271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76" idx="2"/>
            <a:endCxn id="77" idx="0"/>
          </p:cNvCxnSpPr>
          <p:nvPr/>
        </p:nvCxnSpPr>
        <p:spPr>
          <a:xfrm rot="5400000">
            <a:off x="4147180" y="501021"/>
            <a:ext cx="151143" cy="14351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 bwMode="auto">
          <a:xfrm>
            <a:off x="541338" y="18460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LIGO-M090241 (LIGO Basic Laser Training)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57238" y="2277890"/>
            <a:ext cx="1828800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LIGO-G0901007 (Basic Laser Training Presentation)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9" name="Elbow Connector 128"/>
          <p:cNvCxnSpPr/>
          <p:nvPr/>
        </p:nvCxnSpPr>
        <p:spPr>
          <a:xfrm rot="5400000">
            <a:off x="969963" y="19349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 bwMode="auto">
          <a:xfrm>
            <a:off x="546100" y="40558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(Advanced Laser Training)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754063" y="44876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Gxxxxxxx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(Advanced Laser Training Presentation)</a:t>
            </a:r>
          </a:p>
        </p:txBody>
      </p:sp>
      <p:cxnSp>
        <p:nvCxnSpPr>
          <p:cNvPr id="133" name="Elbow Connector 73"/>
          <p:cNvCxnSpPr>
            <a:stCxn id="130" idx="2"/>
            <a:endCxn id="132" idx="1"/>
          </p:cNvCxnSpPr>
          <p:nvPr/>
        </p:nvCxnSpPr>
        <p:spPr>
          <a:xfrm rot="5400000">
            <a:off x="966788" y="41447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66"/>
          <p:cNvCxnSpPr>
            <a:endCxn id="130" idx="1"/>
          </p:cNvCxnSpPr>
          <p:nvPr/>
        </p:nvCxnSpPr>
        <p:spPr>
          <a:xfrm rot="10800000" flipV="1">
            <a:off x="546100" y="1996902"/>
            <a:ext cx="3175" cy="2209800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 bwMode="auto">
          <a:xfrm>
            <a:off x="542925" y="533382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(Audit Program)</a:t>
            </a:r>
          </a:p>
        </p:txBody>
      </p:sp>
      <p:cxnSp>
        <p:nvCxnSpPr>
          <p:cNvPr id="137" name="Elbow Connector 66"/>
          <p:cNvCxnSpPr>
            <a:endCxn id="136" idx="1"/>
          </p:cNvCxnSpPr>
          <p:nvPr/>
        </p:nvCxnSpPr>
        <p:spPr>
          <a:xfrm rot="10800000" flipV="1">
            <a:off x="542925" y="1996902"/>
            <a:ext cx="6350" cy="3487738"/>
          </a:xfrm>
          <a:prstGeom prst="bentConnector3">
            <a:avLst>
              <a:gd name="adj1" fmla="val 37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stCxn id="78" idx="1"/>
            <a:endCxn id="86" idx="1"/>
          </p:cNvCxnSpPr>
          <p:nvPr/>
        </p:nvCxnSpPr>
        <p:spPr>
          <a:xfrm rot="10800000" flipV="1">
            <a:off x="3033713" y="1992140"/>
            <a:ext cx="7937" cy="110013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78" idx="1"/>
            <a:endCxn id="88" idx="1"/>
          </p:cNvCxnSpPr>
          <p:nvPr/>
        </p:nvCxnSpPr>
        <p:spPr>
          <a:xfrm rot="10800000" flipV="1">
            <a:off x="3033713" y="1992140"/>
            <a:ext cx="7937" cy="14319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78" idx="1"/>
            <a:endCxn id="94" idx="1"/>
          </p:cNvCxnSpPr>
          <p:nvPr/>
        </p:nvCxnSpPr>
        <p:spPr>
          <a:xfrm rot="10800000" flipV="1">
            <a:off x="3033713" y="1992140"/>
            <a:ext cx="7937" cy="27908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78" idx="1"/>
            <a:endCxn id="97" idx="1"/>
          </p:cNvCxnSpPr>
          <p:nvPr/>
        </p:nvCxnSpPr>
        <p:spPr>
          <a:xfrm rot="10800000" flipV="1">
            <a:off x="3033713" y="1992140"/>
            <a:ext cx="7937" cy="211137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>
            <a:stCxn id="97" idx="1"/>
            <a:endCxn id="100" idx="1"/>
          </p:cNvCxnSpPr>
          <p:nvPr/>
        </p:nvCxnSpPr>
        <p:spPr>
          <a:xfrm rot="10800000" flipV="1">
            <a:off x="3033713" y="4103515"/>
            <a:ext cx="1587" cy="339725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78" idx="1"/>
            <a:endCxn id="103" idx="1"/>
          </p:cNvCxnSpPr>
          <p:nvPr/>
        </p:nvCxnSpPr>
        <p:spPr>
          <a:xfrm rot="10800000" flipV="1">
            <a:off x="3033713" y="1992140"/>
            <a:ext cx="7937" cy="76358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 bwMode="auto">
          <a:xfrm>
            <a:off x="762000" y="26001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LIGO-Q0900010 (Blank Basic Laser Certificate)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45" name="Elbow Connector 73"/>
          <p:cNvCxnSpPr>
            <a:stCxn id="128" idx="1"/>
            <a:endCxn id="144" idx="1"/>
          </p:cNvCxnSpPr>
          <p:nvPr/>
        </p:nvCxnSpPr>
        <p:spPr>
          <a:xfrm rot="10800000" flipH="1" flipV="1">
            <a:off x="757238" y="2428702"/>
            <a:ext cx="4762" cy="322263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 bwMode="auto">
          <a:xfrm>
            <a:off x="758825" y="2919240"/>
            <a:ext cx="1828800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LIGO-Q0900011 (Basic Laser Quiz Question Bank)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47" name="Elbow Connector 73"/>
          <p:cNvCxnSpPr>
            <a:stCxn id="144" idx="1"/>
            <a:endCxn id="146" idx="1"/>
          </p:cNvCxnSpPr>
          <p:nvPr/>
        </p:nvCxnSpPr>
        <p:spPr>
          <a:xfrm rot="10800000" flipV="1">
            <a:off x="758825" y="2750965"/>
            <a:ext cx="3175" cy="319087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 bwMode="auto">
          <a:xfrm>
            <a:off x="747713" y="57878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LIGO-Q0900011 (Basic Laser Quizzes)</a:t>
            </a:r>
          </a:p>
        </p:txBody>
      </p:sp>
      <p:cxnSp>
        <p:nvCxnSpPr>
          <p:cNvPr id="149" name="Elbow Connector 73"/>
          <p:cNvCxnSpPr>
            <a:stCxn id="136" idx="2"/>
            <a:endCxn id="148" idx="1"/>
          </p:cNvCxnSpPr>
          <p:nvPr/>
        </p:nvCxnSpPr>
        <p:spPr>
          <a:xfrm rot="5400000">
            <a:off x="950912" y="5432253"/>
            <a:ext cx="303213" cy="709612"/>
          </a:xfrm>
          <a:prstGeom prst="bentConnector4">
            <a:avLst>
              <a:gd name="adj1" fmla="val 25102"/>
              <a:gd name="adj2" fmla="val 132215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 bwMode="auto">
          <a:xfrm>
            <a:off x="3036888" y="3616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LIGO-M1000233 (LLO CrystaLaser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5024438" y="36145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(Photon Calibrator FMEA)</a:t>
            </a:r>
          </a:p>
        </p:txBody>
      </p:sp>
      <p:cxnSp>
        <p:nvCxnSpPr>
          <p:cNvPr id="152" name="Elbow Connector 151"/>
          <p:cNvCxnSpPr>
            <a:stCxn id="78" idx="1"/>
            <a:endCxn id="150" idx="1"/>
          </p:cNvCxnSpPr>
          <p:nvPr/>
        </p:nvCxnSpPr>
        <p:spPr>
          <a:xfrm rot="10800000" flipV="1">
            <a:off x="3036888" y="1992140"/>
            <a:ext cx="4762" cy="1774825"/>
          </a:xfrm>
          <a:prstGeom prst="bentConnector3">
            <a:avLst>
              <a:gd name="adj1" fmla="val 49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 bwMode="auto">
          <a:xfrm>
            <a:off x="3038475" y="497029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LIGO-M1100038 (200 W PSL Installation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5026025" y="497664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(200 W PSL Installation FMEA)</a:t>
            </a:r>
          </a:p>
        </p:txBody>
      </p:sp>
      <p:cxnSp>
        <p:nvCxnSpPr>
          <p:cNvPr id="155" name="Elbow Connector 154"/>
          <p:cNvCxnSpPr>
            <a:stCxn id="78" idx="1"/>
            <a:endCxn id="153" idx="1"/>
          </p:cNvCxnSpPr>
          <p:nvPr/>
        </p:nvCxnSpPr>
        <p:spPr>
          <a:xfrm rot="10800000" flipV="1">
            <a:off x="3038475" y="1992140"/>
            <a:ext cx="3175" cy="3128962"/>
          </a:xfrm>
          <a:prstGeom prst="bentConnector3">
            <a:avLst>
              <a:gd name="adj1" fmla="val 7755727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endCxn id="113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endCxn id="114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 bwMode="auto">
          <a:xfrm>
            <a:off x="3040063" y="5317952"/>
            <a:ext cx="1957387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LIGO-G1000017 (LLO Laser Training Addendum)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046413" y="6413508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(LLO Authorization List)</a:t>
            </a:r>
          </a:p>
        </p:txBody>
      </p:sp>
      <p:sp>
        <p:nvSpPr>
          <p:cNvPr id="160" name="Rectangle 159"/>
          <p:cNvSpPr/>
          <p:nvPr/>
        </p:nvSpPr>
        <p:spPr bwMode="auto">
          <a:xfrm>
            <a:off x="3040063" y="6061083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(LLO Laser Inventory)</a:t>
            </a:r>
          </a:p>
        </p:txBody>
      </p:sp>
      <p:cxnSp>
        <p:nvCxnSpPr>
          <p:cNvPr id="161" name="Elbow Connector 160"/>
          <p:cNvCxnSpPr>
            <a:endCxn id="126" idx="1"/>
          </p:cNvCxnSpPr>
          <p:nvPr/>
        </p:nvCxnSpPr>
        <p:spPr>
          <a:xfrm rot="5400000">
            <a:off x="1798638" y="290340"/>
            <a:ext cx="449262" cy="2963862"/>
          </a:xfrm>
          <a:prstGeom prst="bentConnector4">
            <a:avLst>
              <a:gd name="adj1" fmla="val 33216"/>
              <a:gd name="adj2" fmla="val 10771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stCxn id="77" idx="2"/>
            <a:endCxn id="78" idx="0"/>
          </p:cNvCxnSpPr>
          <p:nvPr/>
        </p:nvCxnSpPr>
        <p:spPr>
          <a:xfrm rot="16200000" flipH="1">
            <a:off x="3607846" y="1493122"/>
            <a:ext cx="245559" cy="4508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 bwMode="auto">
          <a:xfrm>
            <a:off x="546100" y="3401840"/>
            <a:ext cx="21113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LIGO-M090287 (Example Template for Laser SOPs)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64" name="Elbow Connector 66"/>
          <p:cNvCxnSpPr>
            <a:stCxn id="126" idx="1"/>
            <a:endCxn id="163" idx="1"/>
          </p:cNvCxnSpPr>
          <p:nvPr/>
        </p:nvCxnSpPr>
        <p:spPr>
          <a:xfrm rot="10800000" flipH="1" flipV="1">
            <a:off x="541338" y="1996902"/>
            <a:ext cx="4762" cy="1555750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78" idx="1"/>
            <a:endCxn id="158" idx="1"/>
          </p:cNvCxnSpPr>
          <p:nvPr/>
        </p:nvCxnSpPr>
        <p:spPr>
          <a:xfrm rot="10800000" flipV="1">
            <a:off x="3040063" y="1992140"/>
            <a:ext cx="1587" cy="3476625"/>
          </a:xfrm>
          <a:prstGeom prst="bentConnector3">
            <a:avLst>
              <a:gd name="adj1" fmla="val 1644024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 bwMode="auto">
          <a:xfrm>
            <a:off x="3048079" y="5674896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3"/>
              </a:rPr>
              <a:t>LIGO-M1100305 (LLO Silica Fiber Welding Machine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67" name="Elbow Connector 166"/>
          <p:cNvCxnSpPr>
            <a:stCxn id="78" idx="1"/>
            <a:endCxn id="166" idx="1"/>
          </p:cNvCxnSpPr>
          <p:nvPr/>
        </p:nvCxnSpPr>
        <p:spPr>
          <a:xfrm rot="10800000" flipH="1" flipV="1">
            <a:off x="3041649" y="1992139"/>
            <a:ext cx="6429" cy="3833569"/>
          </a:xfrm>
          <a:prstGeom prst="bentConnector3">
            <a:avLst>
              <a:gd name="adj1" fmla="val -4163587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 bwMode="auto">
          <a:xfrm>
            <a:off x="7001852" y="2273126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4"/>
              </a:rPr>
              <a:t>LIGO-M1200126 (LLO TMS 130mW Alignment </a:t>
            </a:r>
            <a:r>
              <a:rPr lang="en-US" sz="800" b="1" dirty="0" err="1" smtClean="0">
                <a:solidFill>
                  <a:schemeClr val="tx1"/>
                </a:solidFill>
                <a:latin typeface="Comic Sans MS" pitchFamily="66" charset="0"/>
                <a:hlinkClick r:id="rId24"/>
              </a:rPr>
              <a:t>LaserSOP</a:t>
            </a: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4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001852" y="2600151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5"/>
              </a:rPr>
              <a:t>LIGO-M1200279 (LLO Input Mode Cleaner Commissioning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001852" y="2930474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6"/>
              </a:rPr>
              <a:t>LIGO-G1101139 (Wave Plate Lockout-</a:t>
            </a:r>
            <a:r>
              <a:rPr lang="en-US" sz="800" b="1" dirty="0" err="1" smtClean="0">
                <a:solidFill>
                  <a:schemeClr val="tx1"/>
                </a:solidFill>
                <a:latin typeface="Comic Sans MS" pitchFamily="66" charset="0"/>
                <a:hlinkClick r:id="rId26"/>
              </a:rPr>
              <a:t>Tagout</a:t>
            </a: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6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7689270E-C94E-4FB7-A7A7-95FCE999FAB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5124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LLO Laser Safety During aLIGO Installation</a:t>
            </a:r>
          </a:p>
        </p:txBody>
      </p:sp>
      <p:sp>
        <p:nvSpPr>
          <p:cNvPr id="5125" name="TextBox 18"/>
          <p:cNvSpPr txBox="1">
            <a:spLocks noChangeArrowheads="1"/>
          </p:cNvSpPr>
          <p:nvPr/>
        </p:nvSpPr>
        <p:spPr bwMode="auto">
          <a:xfrm>
            <a:off x="1301750" y="1403350"/>
            <a:ext cx="61912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n-US" dirty="0" smtClean="0"/>
              <a:t>Read the SOP for your laser-of-interest.</a:t>
            </a:r>
            <a:endParaRPr lang="en-US" b="1" dirty="0"/>
          </a:p>
          <a:p>
            <a:pPr eaLnBrk="1" hangingPunct="1">
              <a:buFontTx/>
              <a:buAutoNum type="arabicParenR"/>
            </a:pPr>
            <a:r>
              <a:rPr lang="en-US" dirty="0"/>
              <a:t>A diagram of the laser setup must be approved by the LSO.</a:t>
            </a:r>
          </a:p>
          <a:p>
            <a:pPr eaLnBrk="1" hangingPunct="1">
              <a:buFontTx/>
              <a:buAutoNum type="arabicParenR"/>
            </a:pPr>
            <a:r>
              <a:rPr lang="en-US" dirty="0" smtClean="0"/>
              <a:t>Work rules are found in M1100264. There are </a:t>
            </a:r>
            <a:r>
              <a:rPr lang="en-US" dirty="0"/>
              <a:t>no </a:t>
            </a:r>
            <a:r>
              <a:rPr lang="en-US" dirty="0" smtClean="0"/>
              <a:t>exceptions.</a:t>
            </a:r>
            <a:endParaRPr lang="en-US" dirty="0"/>
          </a:p>
          <a:p>
            <a:pPr eaLnBrk="1" hangingPunct="1">
              <a:buFontTx/>
              <a:buAutoNum type="arabicParenR"/>
            </a:pPr>
            <a:r>
              <a:rPr lang="en-US" dirty="0"/>
              <a:t>There is no work without a work permit (Ref: M950046).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ALL laser activity must be coordinated with the on-duty control room operator. (Carry a phone.)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Live laser activity without a prior transition to laser hazard is not permitted.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The RLO is simultaneously responsible for BOTH PSL and LDR hazard zones.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M0900136 – Restricted Work Alone Policy is enforced.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M1000336 – Lockout/</a:t>
            </a:r>
            <a:r>
              <a:rPr lang="en-US" dirty="0" err="1"/>
              <a:t>Tagout</a:t>
            </a:r>
            <a:r>
              <a:rPr lang="en-US" dirty="0"/>
              <a:t> Policy is enforced. (Note: An </a:t>
            </a:r>
            <a:r>
              <a:rPr lang="en-US" dirty="0" err="1"/>
              <a:t>alog</a:t>
            </a:r>
            <a:r>
              <a:rPr lang="en-US" dirty="0"/>
              <a:t> entry is now required.)</a:t>
            </a:r>
          </a:p>
        </p:txBody>
      </p:sp>
      <p:sp>
        <p:nvSpPr>
          <p:cNvPr id="5126" name="TextBox 21"/>
          <p:cNvSpPr txBox="1">
            <a:spLocks noChangeArrowheads="1"/>
          </p:cNvSpPr>
          <p:nvPr/>
        </p:nvSpPr>
        <p:spPr bwMode="auto">
          <a:xfrm>
            <a:off x="3224213" y="712788"/>
            <a:ext cx="307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/>
              <a:t>EMPHASIS on Policy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BEC67194-B510-466C-9423-D9627B43924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LIGO-G1100150-V3</a:t>
            </a:r>
            <a:endParaRPr lang="en-US"/>
          </a:p>
        </p:txBody>
      </p:sp>
      <p:sp>
        <p:nvSpPr>
          <p:cNvPr id="6148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LLO Laser Safety During aLIGO Installation</a:t>
            </a:r>
          </a:p>
        </p:txBody>
      </p:sp>
      <p:grpSp>
        <p:nvGrpSpPr>
          <p:cNvPr id="6149" name="Group 14"/>
          <p:cNvGrpSpPr>
            <a:grpSpLocks/>
          </p:cNvGrpSpPr>
          <p:nvPr/>
        </p:nvGrpSpPr>
        <p:grpSpPr bwMode="auto">
          <a:xfrm>
            <a:off x="942975" y="2874963"/>
            <a:ext cx="4271963" cy="3268662"/>
            <a:chOff x="942547" y="2301493"/>
            <a:chExt cx="4272634" cy="3268909"/>
          </a:xfrm>
        </p:grpSpPr>
        <p:sp>
          <p:nvSpPr>
            <p:cNvPr id="6156" name="TextBox 21"/>
            <p:cNvSpPr txBox="1">
              <a:spLocks noChangeArrowheads="1"/>
            </p:cNvSpPr>
            <p:nvPr/>
          </p:nvSpPr>
          <p:spPr bwMode="auto">
            <a:xfrm>
              <a:off x="3177152" y="2301493"/>
              <a:ext cx="6509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PSL</a:t>
              </a:r>
            </a:p>
          </p:txBody>
        </p:sp>
        <p:pic>
          <p:nvPicPr>
            <p:cNvPr id="615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547" y="2602749"/>
              <a:ext cx="4272634" cy="296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0" name="Group 15"/>
          <p:cNvGrpSpPr>
            <a:grpSpLocks/>
          </p:cNvGrpSpPr>
          <p:nvPr/>
        </p:nvGrpSpPr>
        <p:grpSpPr bwMode="auto">
          <a:xfrm>
            <a:off x="5324475" y="2927350"/>
            <a:ext cx="3571875" cy="2952750"/>
            <a:chOff x="5316458" y="2182674"/>
            <a:chExt cx="3571821" cy="2953131"/>
          </a:xfrm>
        </p:grpSpPr>
        <p:pic>
          <p:nvPicPr>
            <p:cNvPr id="615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6458" y="2506643"/>
              <a:ext cx="3571821" cy="2629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TextBox 10"/>
            <p:cNvSpPr txBox="1">
              <a:spLocks noChangeArrowheads="1"/>
            </p:cNvSpPr>
            <p:nvPr/>
          </p:nvSpPr>
          <p:spPr bwMode="auto">
            <a:xfrm>
              <a:off x="7142138" y="2182674"/>
              <a:ext cx="6457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LDR</a:t>
              </a:r>
            </a:p>
          </p:txBody>
        </p:sp>
      </p:grp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2619375" y="712788"/>
            <a:ext cx="4773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/>
              <a:t>EMPHASIS on Environment 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2030413" y="1206500"/>
            <a:ext cx="5626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n-US"/>
              <a:t>NHZ fire extinguishers</a:t>
            </a:r>
          </a:p>
          <a:p>
            <a:pPr eaLnBrk="1" hangingPunct="1">
              <a:buFontTx/>
              <a:buAutoNum type="arabicParenR"/>
            </a:pPr>
            <a:r>
              <a:rPr lang="en-US"/>
              <a:t>Warning sign locations</a:t>
            </a:r>
          </a:p>
          <a:p>
            <a:pPr eaLnBrk="1" hangingPunct="1">
              <a:buFontTx/>
              <a:buAutoNum type="arabicParenR"/>
            </a:pPr>
            <a:r>
              <a:rPr lang="en-US"/>
              <a:t>Appropriate protective eyewear</a:t>
            </a:r>
          </a:p>
          <a:p>
            <a:pPr eaLnBrk="1" hangingPunct="1">
              <a:buFontTx/>
              <a:buAutoNum type="arabicParenR"/>
            </a:pPr>
            <a:endParaRPr lang="en-US"/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6500813" y="6343650"/>
            <a:ext cx="18843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/>
              <a:t>Reference: M1100038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9311</TotalTime>
  <Words>921</Words>
  <Application>Microsoft Office PowerPoint</Application>
  <PresentationFormat>On-screen Show (4:3)</PresentationFormat>
  <Paragraphs>148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LIGO-dlk</vt:lpstr>
      <vt:lpstr>Photo Editor Photo</vt:lpstr>
      <vt:lpstr>LIGO (Laser) Safety Document Tree</vt:lpstr>
      <vt:lpstr>LIGO (Non-laser) Safety Document Tree</vt:lpstr>
      <vt:lpstr>Pertinent LIGO (Laser) Safety Document Tree</vt:lpstr>
      <vt:lpstr>LLO Laser Safety During aLIGO Installation</vt:lpstr>
      <vt:lpstr>LLO Laser Safety During aLIGO Installation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37</cp:revision>
  <dcterms:created xsi:type="dcterms:W3CDTF">2010-05-25T18:49:00Z</dcterms:created>
  <dcterms:modified xsi:type="dcterms:W3CDTF">2012-08-15T14:14:24Z</dcterms:modified>
</cp:coreProperties>
</file>