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Default Extension="gif" ContentType="image/gif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7" r:id="rId3"/>
    <p:sldId id="259" r:id="rId4"/>
    <p:sldId id="260" r:id="rId5"/>
    <p:sldId id="268" r:id="rId6"/>
    <p:sldId id="269" r:id="rId7"/>
    <p:sldId id="257" r:id="rId8"/>
    <p:sldId id="258" r:id="rId9"/>
    <p:sldId id="278" r:id="rId10"/>
    <p:sldId id="285" r:id="rId11"/>
    <p:sldId id="287" r:id="rId12"/>
    <p:sldId id="275" r:id="rId13"/>
    <p:sldId id="284" r:id="rId14"/>
    <p:sldId id="279" r:id="rId15"/>
    <p:sldId id="270" r:id="rId16"/>
    <p:sldId id="273" r:id="rId17"/>
    <p:sldId id="271" r:id="rId18"/>
    <p:sldId id="274" r:id="rId19"/>
    <p:sldId id="272" r:id="rId20"/>
    <p:sldId id="290" r:id="rId21"/>
    <p:sldId id="289" r:id="rId22"/>
    <p:sldId id="277" r:id="rId23"/>
    <p:sldId id="276" r:id="rId24"/>
    <p:sldId id="262" r:id="rId25"/>
    <p:sldId id="261" r:id="rId26"/>
    <p:sldId id="263" r:id="rId27"/>
    <p:sldId id="264" r:id="rId28"/>
    <p:sldId id="265" r:id="rId29"/>
    <p:sldId id="266" r:id="rId30"/>
    <p:sldId id="280" r:id="rId31"/>
    <p:sldId id="286" r:id="rId32"/>
    <p:sldId id="281" r:id="rId33"/>
    <p:sldId id="282" r:id="rId34"/>
    <p:sldId id="28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E900"/>
    <a:srgbClr val="6EE7B2"/>
    <a:srgbClr val="7AE795"/>
    <a:srgbClr val="B9E7B9"/>
    <a:srgbClr val="16DF43"/>
    <a:srgbClr val="7D75CA"/>
    <a:srgbClr val="00B3AB"/>
    <a:srgbClr val="FFB500"/>
    <a:srgbClr val="FF670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128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7" Type="http://schemas.openxmlformats.org/officeDocument/2006/relationships/slide" Target="slides/slide6.xml"/><Relationship Id="rId3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tableStyles" Target="tableStyles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9454F-BAE5-A749-BCC1-A12C5858A184}" type="datetimeFigureOut">
              <a:rPr lang="en-US"/>
              <a:pPr/>
              <a:t>4/5/11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63B0F-B6E1-9F47-8E6D-2E873D118489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5FFBA-E850-004F-B27B-6A626C102728}" type="datetimeFigureOut">
              <a:rPr lang="en-US"/>
              <a:pPr/>
              <a:t>4/5/11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7C3C6-633F-304A-8BE8-EBE6FF701FB4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47EFBE-260C-2341-B224-077AE616E5C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46"/>
            <a:ext cx="8229600" cy="616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05801"/>
            <a:ext cx="2133600" cy="2419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05801"/>
            <a:ext cx="2895600" cy="2521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605801"/>
            <a:ext cx="2133600" cy="2521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3DDD0-9E9E-C649-B34A-2D9EFE94E95D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6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Relationship Id="rId9" Type="http://schemas.openxmlformats.org/officeDocument/2006/relationships/image" Target="../media/image16.jpeg"/><Relationship Id="rId3" Type="http://schemas.openxmlformats.org/officeDocument/2006/relationships/image" Target="../media/image18.png"/><Relationship Id="rId6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df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6" Type="http://schemas.openxmlformats.org/officeDocument/2006/relationships/image" Target="../media/image25.pd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4" Type="http://schemas.openxmlformats.org/officeDocument/2006/relationships/image" Target="../media/image23.jpeg"/><Relationship Id="rId5" Type="http://schemas.openxmlformats.org/officeDocument/2006/relationships/image" Target="../media/image27.pdf"/><Relationship Id="rId7" Type="http://schemas.openxmlformats.org/officeDocument/2006/relationships/image" Target="../media/image29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9" Type="http://schemas.openxmlformats.org/officeDocument/2006/relationships/image" Target="../media/image31.png"/><Relationship Id="rId3" Type="http://schemas.openxmlformats.org/officeDocument/2006/relationships/image" Target="../media/image12.png"/><Relationship Id="rId6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df"/><Relationship Id="rId5" Type="http://schemas.openxmlformats.org/officeDocument/2006/relationships/image" Target="../media/image36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34.png"/><Relationship Id="rId6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4" Type="http://schemas.openxmlformats.org/officeDocument/2006/relationships/image" Target="../media/image14.png"/><Relationship Id="rId10" Type="http://schemas.openxmlformats.org/officeDocument/2006/relationships/image" Target="../media/image42.png"/><Relationship Id="rId5" Type="http://schemas.openxmlformats.org/officeDocument/2006/relationships/image" Target="../media/image37.pdf"/><Relationship Id="rId7" Type="http://schemas.openxmlformats.org/officeDocument/2006/relationships/image" Target="../media/image39.pdf"/><Relationship Id="rId11" Type="http://schemas.openxmlformats.org/officeDocument/2006/relationships/image" Target="../media/image43.jpeg"/><Relationship Id="rId1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9" Type="http://schemas.openxmlformats.org/officeDocument/2006/relationships/image" Target="../media/image41.pdf"/><Relationship Id="rId3" Type="http://schemas.openxmlformats.org/officeDocument/2006/relationships/image" Target="../media/image12.png"/><Relationship Id="rId6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44.pd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4" Type="http://schemas.openxmlformats.org/officeDocument/2006/relationships/image" Target="../media/image48.png"/><Relationship Id="rId10" Type="http://schemas.openxmlformats.org/officeDocument/2006/relationships/image" Target="../media/image54.png"/><Relationship Id="rId5" Type="http://schemas.openxmlformats.org/officeDocument/2006/relationships/image" Target="../media/image49.png"/><Relationship Id="rId7" Type="http://schemas.openxmlformats.org/officeDocument/2006/relationships/image" Target="../media/image51.png"/><Relationship Id="rId11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9" Type="http://schemas.openxmlformats.org/officeDocument/2006/relationships/image" Target="../media/image53.png"/><Relationship Id="rId3" Type="http://schemas.openxmlformats.org/officeDocument/2006/relationships/image" Target="../media/image47.png"/><Relationship Id="rId6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df"/><Relationship Id="rId3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df"/><Relationship Id="rId3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3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3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3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3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df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df"/><Relationship Id="rId3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Advanced LIGO </a:t>
            </a:r>
            <a:br>
              <a:rPr lang="en-US"/>
            </a:br>
            <a:r>
              <a:rPr lang="en-US"/>
              <a:t>Active Seismic Isolation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Jeff Kissel, for the Seismic Team</a:t>
            </a:r>
          </a:p>
          <a:p>
            <a:endParaRPr lang="en-US"/>
          </a:p>
          <a:p>
            <a:r>
              <a:rPr lang="en-US" sz="2400"/>
              <a:t>Det.Char. Telecon, April 7 2011</a:t>
            </a:r>
          </a:p>
          <a:p>
            <a:r>
              <a:rPr lang="en-US" sz="2400"/>
              <a:t>G1100431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otched Right Arrow 19"/>
          <p:cNvSpPr/>
          <p:nvPr/>
        </p:nvSpPr>
        <p:spPr>
          <a:xfrm rot="5400000">
            <a:off x="2123414" y="3531264"/>
            <a:ext cx="5049788" cy="222465"/>
          </a:xfrm>
          <a:prstGeom prst="notched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00FF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10</a:t>
            </a:fld>
            <a:endParaRPr lang="en-US"/>
          </a:p>
        </p:txBody>
      </p:sp>
      <p:pic>
        <p:nvPicPr>
          <p:cNvPr id="7" name="Picture 14" descr="HEPIHut_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742735"/>
            <a:ext cx="1332910" cy="190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L4-C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7792" y="4666809"/>
            <a:ext cx="1200240" cy="176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HAM6ISI-LLO_Build-1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5777" y="602168"/>
            <a:ext cx="1372824" cy="194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5" descr="GS13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00" y="4518386"/>
            <a:ext cx="1426288" cy="204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0" descr="T240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83500" y="2862802"/>
            <a:ext cx="1447800" cy="166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608419" y="534634"/>
            <a:ext cx="3299373" cy="218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CPS</a:t>
            </a:r>
          </a:p>
          <a:p>
            <a:pPr algn="ctr"/>
            <a:r>
              <a:rPr lang="en-US" sz="1600">
                <a:solidFill>
                  <a:srgbClr val="0000FF"/>
                </a:solidFill>
              </a:rPr>
              <a:t>MicroSense’s Capacitive Displacement Sensors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HAM-ISIs and BSC-ISIs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≤ 0.5 Hz Control, Static Alignment  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‘cause: Good Noise, UHV compatible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45610" y="551369"/>
            <a:ext cx="2959690" cy="218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IPS</a:t>
            </a:r>
          </a:p>
          <a:p>
            <a:pPr algn="ctr"/>
            <a:r>
              <a:rPr lang="en-US" sz="1600">
                <a:solidFill>
                  <a:srgbClr val="0000FF"/>
                </a:solidFill>
              </a:rPr>
              <a:t>Kaman’s Inductive Position Sensors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HEPIs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≤ 0.5 Hz Control, Static Alignment  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‘cause: Reasonable Noise, Long Range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08419" y="2774815"/>
            <a:ext cx="338863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</a:rPr>
              <a:t>T240</a:t>
            </a:r>
          </a:p>
          <a:p>
            <a:pPr algn="ctr"/>
            <a:r>
              <a:rPr lang="en-US" sz="1600">
                <a:solidFill>
                  <a:srgbClr val="008000"/>
                </a:solidFill>
              </a:rPr>
              <a:t>Nanometric’s Trillium 240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BSC-ISIs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0.01 ≤ f ≤ 1Hz Control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‘cause: Like STS-2s, Triaxial,       no locking mechasim -&gt; podded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1043" y="4518386"/>
            <a:ext cx="2964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</a:rPr>
              <a:t>GS13</a:t>
            </a:r>
          </a:p>
          <a:p>
            <a:pPr algn="ctr"/>
            <a:r>
              <a:rPr lang="en-US" sz="1600">
                <a:solidFill>
                  <a:srgbClr val="008000"/>
                </a:solidFill>
              </a:rPr>
              <a:t>GeoTech’s GS-13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HAM-ISIs and BSC-ISIs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≥ 0.5 Hz Control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‘cause: awesome noise above 1Hz,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no locking mechanism -&gt; podded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0369" y="4666809"/>
            <a:ext cx="293742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</a:rPr>
              <a:t>L4C</a:t>
            </a:r>
          </a:p>
          <a:p>
            <a:pPr algn="ctr"/>
            <a:r>
              <a:rPr lang="en-US" sz="1600">
                <a:solidFill>
                  <a:srgbClr val="008000"/>
                </a:solidFill>
              </a:rPr>
              <a:t>Sercel’s L4-C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All Systems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≥ 0.5 Hz Control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’cause: Good Noise, Cheap,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no locking mechanism -&gt; podded</a:t>
            </a:r>
          </a:p>
        </p:txBody>
      </p:sp>
      <p:pic>
        <p:nvPicPr>
          <p:cNvPr id="17" name="Picture 4" descr="STS-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23238" y="2862803"/>
            <a:ext cx="1443506" cy="148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393740" y="2787515"/>
            <a:ext cx="29644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</a:rPr>
              <a:t>STS2</a:t>
            </a:r>
          </a:p>
          <a:p>
            <a:pPr algn="ctr"/>
            <a:r>
              <a:rPr lang="en-US" sz="1600">
                <a:solidFill>
                  <a:srgbClr val="008000"/>
                </a:solidFill>
              </a:rPr>
              <a:t>Strekheisen’s STS-2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On: HEPIs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For: 0.01 ≤ f ≤ 1Hz Control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Used ‘cause: Best in the ‘Biz below 1 Hz, Triaxial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96614" y="521934"/>
            <a:ext cx="178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“Low” Frequency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82314" y="6345191"/>
            <a:ext cx="183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“High” Frequency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21732" y="768135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72865" y="248415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  mHz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61765" y="441678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   Hz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92600" y="612614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800  Hz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SEI Sensors and Their Noise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ligoseisensornoi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37770" y="927100"/>
            <a:ext cx="7240571" cy="5594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SEI Sensors and Their Noise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11</a:t>
            </a:fld>
            <a:endParaRPr lang="en-US"/>
          </a:p>
        </p:txBody>
      </p:sp>
      <p:pic>
        <p:nvPicPr>
          <p:cNvPr id="8" name="Picture 14" descr="HEPIHut_0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0" y="742735"/>
            <a:ext cx="1332910" cy="190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L4-C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7792" y="4666809"/>
            <a:ext cx="1200240" cy="176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HAM6ISI-LLO_Build-17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45777" y="602168"/>
            <a:ext cx="1372824" cy="194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5" descr="GS13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400" y="4518386"/>
            <a:ext cx="1426288" cy="204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0" descr="T240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83500" y="2862802"/>
            <a:ext cx="1447800" cy="166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STS-2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23238" y="2862803"/>
            <a:ext cx="1443506" cy="148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rot="16200000" flipH="1">
            <a:off x="1168104" y="1904704"/>
            <a:ext cx="1765300" cy="1308692"/>
          </a:xfrm>
          <a:prstGeom prst="straightConnector1">
            <a:avLst/>
          </a:prstGeom>
          <a:ln w="41275">
            <a:solidFill>
              <a:srgbClr val="3366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1"/>
          </p:cNvCxnSpPr>
          <p:nvPr/>
        </p:nvCxnSpPr>
        <p:spPr>
          <a:xfrm rot="10800000" flipV="1">
            <a:off x="7277101" y="1574912"/>
            <a:ext cx="468677" cy="2603388"/>
          </a:xfrm>
          <a:prstGeom prst="straightConnector1">
            <a:avLst/>
          </a:prstGeom>
          <a:ln w="41275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" idx="1"/>
          </p:cNvCxnSpPr>
          <p:nvPr/>
        </p:nvCxnSpPr>
        <p:spPr>
          <a:xfrm>
            <a:off x="1466744" y="3605416"/>
            <a:ext cx="1886056" cy="1588"/>
          </a:xfrm>
          <a:prstGeom prst="straightConnector1">
            <a:avLst/>
          </a:prstGeom>
          <a:ln w="41275">
            <a:solidFill>
              <a:srgbClr val="16DF43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2" idx="1"/>
          </p:cNvCxnSpPr>
          <p:nvPr/>
        </p:nvCxnSpPr>
        <p:spPr>
          <a:xfrm rot="10800000" flipV="1">
            <a:off x="7010400" y="3695925"/>
            <a:ext cx="673100" cy="1472975"/>
          </a:xfrm>
          <a:prstGeom prst="straightConnector1">
            <a:avLst/>
          </a:prstGeom>
          <a:ln w="41275">
            <a:solidFill>
              <a:srgbClr val="6EE7B2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396410" y="5168901"/>
            <a:ext cx="4953590" cy="1261564"/>
          </a:xfrm>
          <a:prstGeom prst="straightConnector1">
            <a:avLst/>
          </a:prstGeom>
          <a:ln w="41275">
            <a:solidFill>
              <a:srgbClr val="008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6200000" flipV="1">
            <a:off x="7147946" y="5475855"/>
            <a:ext cx="889003" cy="630693"/>
          </a:xfrm>
          <a:prstGeom prst="straightConnector1">
            <a:avLst/>
          </a:prstGeom>
          <a:ln w="41275">
            <a:solidFill>
              <a:srgbClr val="00E9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4076700"/>
            <a:ext cx="8585200" cy="260530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0000FF"/>
                </a:solidFill>
              </a:rPr>
              <a:t>Position </a:t>
            </a:r>
            <a:r>
              <a:rPr lang="en-US" sz="2000">
                <a:solidFill>
                  <a:srgbClr val="0000FF"/>
                </a:solidFill>
              </a:rPr>
              <a:t>~</a:t>
            </a:r>
            <a:r>
              <a:rPr lang="en-US" sz="2000">
                <a:solidFill>
                  <a:srgbClr val="0000FF"/>
                </a:solidFill>
              </a:rPr>
              <a:t> Displacement</a:t>
            </a:r>
          </a:p>
          <a:p>
            <a:pPr lvl="1">
              <a:buFont typeface="Courier New"/>
              <a:buChar char="o"/>
            </a:pPr>
            <a:r>
              <a:rPr lang="en-US" sz="1800"/>
              <a:t>You’ll here the seismic crew use these interchangably; “The position sensors” the “displacement sensors” – are subtly different, but realize they serve the same function in aLIGO SEI</a:t>
            </a:r>
            <a:endParaRPr lang="en-US" sz="2000"/>
          </a:p>
          <a:p>
            <a:r>
              <a:rPr lang="en-US" sz="2000">
                <a:solidFill>
                  <a:srgbClr val="008000"/>
                </a:solidFill>
              </a:rPr>
              <a:t>Inertial sensor = Geophone = Seismometer</a:t>
            </a:r>
          </a:p>
          <a:p>
            <a:pPr lvl="1">
              <a:buFont typeface="Courier New"/>
              <a:buChar char="o"/>
            </a:pPr>
            <a:r>
              <a:rPr lang="en-US" sz="1800"/>
              <a:t>Again, used interchangibly, all “the same thing” with subtle differences, but all serve the same function in aLIGO SEI</a:t>
            </a:r>
          </a:p>
          <a:p>
            <a:pPr lvl="1">
              <a:buFont typeface="Courier New"/>
              <a:buChar char="o"/>
            </a:pPr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Jargon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12</a:t>
            </a:fld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6019800" y="895960"/>
            <a:ext cx="3043601" cy="1191365"/>
            <a:chOff x="4246199" y="723900"/>
            <a:chExt cx="3043601" cy="1191365"/>
          </a:xfrm>
        </p:grpSpPr>
        <p:grpSp>
          <p:nvGrpSpPr>
            <p:cNvPr id="13" name="Group 12"/>
            <p:cNvGrpSpPr/>
            <p:nvPr/>
          </p:nvGrpSpPr>
          <p:grpSpPr>
            <a:xfrm>
              <a:off x="5229225" y="723900"/>
              <a:ext cx="1187450" cy="556365"/>
              <a:chOff x="5229225" y="977900"/>
              <a:chExt cx="1187450" cy="556365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229225" y="977900"/>
                <a:ext cx="1187450" cy="5563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508625" y="1059934"/>
                <a:ext cx="6639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Plant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241925" y="1358900"/>
              <a:ext cx="1187450" cy="556365"/>
              <a:chOff x="5241925" y="1778000"/>
              <a:chExt cx="1187450" cy="556365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241925" y="1778000"/>
                <a:ext cx="1187450" cy="5563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267325" y="1866900"/>
                <a:ext cx="11256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Controller</a:t>
                </a:r>
              </a:p>
            </p:txBody>
          </p:sp>
        </p:grpSp>
        <p:cxnSp>
          <p:nvCxnSpPr>
            <p:cNvPr id="15" name="Straight Arrow Connector 14"/>
            <p:cNvCxnSpPr>
              <a:stCxn id="31" idx="0"/>
              <a:endCxn id="8" idx="1"/>
            </p:cNvCxnSpPr>
            <p:nvPr/>
          </p:nvCxnSpPr>
          <p:spPr>
            <a:xfrm flipV="1">
              <a:off x="4967298" y="1002083"/>
              <a:ext cx="261927" cy="1733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6416675" y="1000495"/>
              <a:ext cx="873125" cy="3322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H="1">
              <a:off x="6515285" y="1333833"/>
              <a:ext cx="660033" cy="1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429375" y="1649783"/>
              <a:ext cx="415926" cy="795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11" idx="1"/>
            </p:cNvCxnSpPr>
            <p:nvPr/>
          </p:nvCxnSpPr>
          <p:spPr>
            <a:xfrm flipV="1">
              <a:off x="4800600" y="1632466"/>
              <a:ext cx="466725" cy="1588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4603750" y="794266"/>
              <a:ext cx="419100" cy="419100"/>
              <a:chOff x="8051800" y="2705100"/>
              <a:chExt cx="419100" cy="419100"/>
            </a:xfrm>
          </p:grpSpPr>
          <p:sp>
            <p:nvSpPr>
              <p:cNvPr id="31" name="Plus 30"/>
              <p:cNvSpPr/>
              <p:nvPr/>
            </p:nvSpPr>
            <p:spPr>
              <a:xfrm>
                <a:off x="8051800" y="2705100"/>
                <a:ext cx="419100" cy="419100"/>
              </a:xfrm>
              <a:prstGeom prst="mathPlus">
                <a:avLst>
                  <a:gd name="adj1" fmla="val 12121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Donut 31"/>
              <p:cNvSpPr/>
              <p:nvPr/>
            </p:nvSpPr>
            <p:spPr>
              <a:xfrm>
                <a:off x="8051800" y="2705100"/>
                <a:ext cx="419100" cy="419100"/>
              </a:xfrm>
              <a:prstGeom prst="donut">
                <a:avLst>
                  <a:gd name="adj" fmla="val 6818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5" name="Straight Arrow Connector 34"/>
            <p:cNvCxnSpPr>
              <a:stCxn id="56" idx="3"/>
              <a:endCxn id="32" idx="2"/>
            </p:cNvCxnSpPr>
            <p:nvPr/>
          </p:nvCxnSpPr>
          <p:spPr>
            <a:xfrm>
              <a:off x="4246199" y="994080"/>
              <a:ext cx="357551" cy="9736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 flipH="1" flipV="1">
              <a:off x="4568109" y="1404371"/>
              <a:ext cx="491970" cy="1588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58"/>
          <p:cNvSpPr/>
          <p:nvPr/>
        </p:nvSpPr>
        <p:spPr>
          <a:xfrm>
            <a:off x="241298" y="612034"/>
            <a:ext cx="543560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/>
              <a:t> Plant, Controller, Open Loop Gain</a:t>
            </a:r>
          </a:p>
          <a:p>
            <a:pPr lvl="1">
              <a:buFont typeface="Courier New"/>
              <a:buChar char="o"/>
            </a:pPr>
            <a:r>
              <a:rPr lang="en-US"/>
              <a:t> </a:t>
            </a:r>
            <a:r>
              <a:rPr lang="en-US" b="1"/>
              <a:t>Plant </a:t>
            </a:r>
            <a:r>
              <a:rPr lang="en-US"/>
              <a:t>– Platforms response to ground motion as a function of frequency (as measured displacement and inertial sensors when driven by actuators ) – looks like a simple pendulum!</a:t>
            </a:r>
          </a:p>
          <a:p>
            <a:pPr lvl="1">
              <a:buFont typeface="Courier New"/>
              <a:buChar char="o"/>
            </a:pPr>
            <a:endParaRPr lang="en-US"/>
          </a:p>
          <a:p>
            <a:pPr lvl="1">
              <a:buFont typeface="Courier New"/>
              <a:buChar char="o"/>
            </a:pPr>
            <a:r>
              <a:rPr lang="en-US"/>
              <a:t> </a:t>
            </a:r>
            <a:r>
              <a:rPr lang="en-US" b="1"/>
              <a:t>Controller </a:t>
            </a:r>
            <a:r>
              <a:rPr lang="en-US"/>
              <a:t>– digial filters used to shape sensor displacement singals into actuaction force signals</a:t>
            </a:r>
          </a:p>
          <a:p>
            <a:pPr lvl="1">
              <a:buFont typeface="Courier New"/>
              <a:buChar char="o"/>
            </a:pPr>
            <a:endParaRPr lang="en-US"/>
          </a:p>
          <a:p>
            <a:pPr lvl="1">
              <a:buFont typeface="Courier New"/>
              <a:buChar char="o"/>
            </a:pPr>
            <a:r>
              <a:rPr lang="en-US"/>
              <a:t> </a:t>
            </a:r>
            <a:r>
              <a:rPr lang="en-US" b="1"/>
              <a:t>Open Loop Transfer Function </a:t>
            </a:r>
            <a:r>
              <a:rPr lang="en-US"/>
              <a:t>– the product of the plant times the controller, used as a measure of control loop stability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More Jargon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13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90500" y="521901"/>
            <a:ext cx="8953501" cy="3512400"/>
            <a:chOff x="190500" y="3297947"/>
            <a:chExt cx="8953501" cy="3512400"/>
          </a:xfrm>
        </p:grpSpPr>
        <p:sp>
          <p:nvSpPr>
            <p:cNvPr id="7" name="Rectangle 6"/>
            <p:cNvSpPr/>
            <p:nvPr/>
          </p:nvSpPr>
          <p:spPr>
            <a:xfrm>
              <a:off x="190500" y="3297947"/>
              <a:ext cx="4800600" cy="35086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2000" b="1"/>
                <a:t> Super Sensor</a:t>
              </a:r>
              <a:r>
                <a:rPr lang="en-US"/>
                <a:t> – The combined </a:t>
              </a:r>
              <a:r>
                <a:rPr lang="en-US">
                  <a:solidFill>
                    <a:srgbClr val="008000"/>
                  </a:solidFill>
                </a:rPr>
                <a:t>inertial </a:t>
              </a:r>
              <a:r>
                <a:rPr lang="en-US"/>
                <a:t>and </a:t>
              </a:r>
              <a:r>
                <a:rPr lang="en-US">
                  <a:solidFill>
                    <a:srgbClr val="0000FF"/>
                  </a:solidFill>
                </a:rPr>
                <a:t>displacement </a:t>
              </a:r>
              <a:r>
                <a:rPr lang="en-US"/>
                <a:t>signals of all sensors on one stage of isolation, serves as error signal for isolation loops</a:t>
              </a:r>
            </a:p>
            <a:p>
              <a:pPr>
                <a:buFont typeface="Arial"/>
                <a:buChar char="•"/>
              </a:pPr>
              <a:endParaRPr lang="en-US"/>
            </a:p>
            <a:p>
              <a:pPr>
                <a:buFont typeface="Arial"/>
                <a:buChar char="•"/>
              </a:pPr>
              <a:r>
                <a:rPr lang="en-US"/>
                <a:t> </a:t>
              </a:r>
              <a:r>
                <a:rPr lang="en-US" sz="2000" b="1"/>
                <a:t>Blend Filters “Blends”</a:t>
              </a:r>
              <a:r>
                <a:rPr lang="en-US"/>
                <a:t> – The set of digital filters on the inertial sensor (</a:t>
              </a:r>
              <a:r>
                <a:rPr lang="en-US">
                  <a:solidFill>
                    <a:srgbClr val="008000"/>
                  </a:solidFill>
                </a:rPr>
                <a:t>high pass</a:t>
              </a:r>
              <a:r>
                <a:rPr lang="en-US"/>
                <a:t>) and displacement sensor (</a:t>
              </a:r>
              <a:r>
                <a:rPr lang="en-US">
                  <a:solidFill>
                    <a:srgbClr val="0000FF"/>
                  </a:solidFill>
                </a:rPr>
                <a:t>low pass</a:t>
              </a:r>
              <a:r>
                <a:rPr lang="en-US"/>
                <a:t>)</a:t>
              </a:r>
            </a:p>
            <a:p>
              <a:pPr>
                <a:buFont typeface="Arial"/>
                <a:buChar char="•"/>
              </a:pPr>
              <a:endParaRPr lang="en-US"/>
            </a:p>
            <a:p>
              <a:pPr>
                <a:buFont typeface="Arial"/>
                <a:buChar char="•"/>
              </a:pPr>
              <a:r>
                <a:rPr lang="en-US"/>
                <a:t> </a:t>
              </a:r>
              <a:r>
                <a:rPr lang="en-US" sz="2000" b="1"/>
                <a:t>Blend Frequency </a:t>
              </a:r>
              <a:r>
                <a:rPr lang="en-US"/>
                <a:t>– The </a:t>
              </a:r>
              <a:r>
                <a:rPr lang="en-US">
                  <a:solidFill>
                    <a:srgbClr val="FF0000"/>
                  </a:solidFill>
                </a:rPr>
                <a:t>frequency </a:t>
              </a:r>
              <a:r>
                <a:rPr lang="en-US"/>
                <a:t>at which high pass and low pass blends cross over (important for performance)</a:t>
              </a:r>
            </a:p>
          </p:txBody>
        </p:sp>
        <p:pic>
          <p:nvPicPr>
            <p:cNvPr id="8" name="Picture 7" descr="blendFilters_AllDofs_100204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4991101" y="3311880"/>
              <a:ext cx="4152900" cy="3498467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215900" y="4045655"/>
            <a:ext cx="83947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/>
              <a:t> </a:t>
            </a:r>
            <a:r>
              <a:rPr lang="en-US" sz="2000" b="1"/>
              <a:t>Damping loops </a:t>
            </a:r>
          </a:p>
          <a:p>
            <a:pPr lvl="2">
              <a:buFont typeface="Arial"/>
              <a:buChar char="•"/>
            </a:pPr>
            <a:r>
              <a:rPr lang="en-US" sz="1600"/>
              <a:t> </a:t>
            </a:r>
            <a:r>
              <a:rPr lang="en-US" sz="1600">
                <a:solidFill>
                  <a:srgbClr val="008000"/>
                </a:solidFill>
              </a:rPr>
              <a:t>Inertial Sensors </a:t>
            </a:r>
            <a:r>
              <a:rPr lang="en-US" sz="1600"/>
              <a:t>only</a:t>
            </a:r>
          </a:p>
          <a:p>
            <a:pPr lvl="2">
              <a:buFont typeface="Arial"/>
              <a:buChar char="•"/>
            </a:pPr>
            <a:r>
              <a:rPr lang="en-US" sz="1600"/>
              <a:t> Only reduces Q of blade-spring/wire-flexure pendulum resonances </a:t>
            </a:r>
          </a:p>
          <a:p>
            <a:pPr lvl="2">
              <a:buFont typeface="Arial"/>
              <a:buChar char="•"/>
            </a:pPr>
            <a:r>
              <a:rPr lang="en-US" sz="1600"/>
              <a:t> Small bandwidth around resonances </a:t>
            </a:r>
          </a:p>
          <a:p>
            <a:pPr lvl="2">
              <a:buFont typeface="Arial"/>
              <a:buChar char="•"/>
            </a:pPr>
            <a:r>
              <a:rPr lang="en-US" sz="1600"/>
              <a:t> Unconditionally stable</a:t>
            </a:r>
          </a:p>
          <a:p>
            <a:pPr>
              <a:buFont typeface="Arial"/>
              <a:buChar char="•"/>
            </a:pPr>
            <a:r>
              <a:rPr lang="en-US" sz="2000"/>
              <a:t> </a:t>
            </a:r>
            <a:r>
              <a:rPr lang="en-US" sz="2000" b="1"/>
              <a:t>Isolation loops </a:t>
            </a:r>
          </a:p>
          <a:p>
            <a:pPr lvl="2">
              <a:buFont typeface="Arial"/>
              <a:buChar char="•"/>
            </a:pPr>
            <a:r>
              <a:rPr lang="en-US" sz="1600"/>
              <a:t> Uses </a:t>
            </a:r>
            <a:r>
              <a:rPr lang="en-US" sz="1600">
                <a:solidFill>
                  <a:srgbClr val="0000FF"/>
                </a:solidFill>
              </a:rPr>
              <a:t>Super </a:t>
            </a:r>
            <a:r>
              <a:rPr lang="en-US" sz="1600">
                <a:solidFill>
                  <a:srgbClr val="008000"/>
                </a:solidFill>
              </a:rPr>
              <a:t>Sensor</a:t>
            </a:r>
          </a:p>
          <a:p>
            <a:pPr lvl="2">
              <a:buFont typeface="Arial"/>
              <a:buChar char="•"/>
            </a:pPr>
            <a:r>
              <a:rPr lang="en-US" sz="1600"/>
              <a:t> Bandwidth from ~25 Hz down to DC</a:t>
            </a:r>
          </a:p>
          <a:p>
            <a:pPr lvl="2">
              <a:buFont typeface="Arial"/>
              <a:buChar char="•"/>
            </a:pPr>
            <a:r>
              <a:rPr lang="en-US" sz="1600"/>
              <a:t> High performance, unconditionally stable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2" name="Straight Arrow Connector 171"/>
          <p:cNvCxnSpPr/>
          <p:nvPr/>
        </p:nvCxnSpPr>
        <p:spPr>
          <a:xfrm rot="5400000">
            <a:off x="8073728" y="2327158"/>
            <a:ext cx="280186" cy="1588"/>
          </a:xfrm>
          <a:prstGeom prst="straightConnector1">
            <a:avLst/>
          </a:prstGeom>
          <a:ln w="412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6" name="Group 12"/>
          <p:cNvGrpSpPr/>
          <p:nvPr/>
        </p:nvGrpSpPr>
        <p:grpSpPr>
          <a:xfrm>
            <a:off x="3957574" y="2565732"/>
            <a:ext cx="1428750" cy="616523"/>
            <a:chOff x="5229225" y="977900"/>
            <a:chExt cx="1187450" cy="556365"/>
          </a:xfrm>
        </p:grpSpPr>
        <p:sp>
          <p:nvSpPr>
            <p:cNvPr id="167" name="Rectangle 166"/>
            <p:cNvSpPr/>
            <p:nvPr/>
          </p:nvSpPr>
          <p:spPr>
            <a:xfrm>
              <a:off x="5229225" y="977900"/>
              <a:ext cx="1187450" cy="5563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TextBox 9"/>
            <p:cNvSpPr txBox="1"/>
            <p:nvPr/>
          </p:nvSpPr>
          <p:spPr>
            <a:xfrm>
              <a:off x="5561073" y="1066810"/>
              <a:ext cx="663914" cy="333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Plant</a:t>
              </a:r>
            </a:p>
          </p:txBody>
        </p:sp>
      </p:grpSp>
      <p:pic>
        <p:nvPicPr>
          <p:cNvPr id="85" name="Picture 7" descr="tiltedgeophon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4188" y="4022824"/>
            <a:ext cx="4570412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More Jargon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622300"/>
            <a:ext cx="1368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Feedback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5912" y="596900"/>
            <a:ext cx="1777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Feedforward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41933" y="622300"/>
            <a:ext cx="241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Sensor Correction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124200" y="3650059"/>
            <a:ext cx="3326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Tilt – Horizontal Coupling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62372" y="1140098"/>
            <a:ext cx="116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“Reactive”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124189" y="1185565"/>
            <a:ext cx="130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“Predictive”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845300" y="1076598"/>
            <a:ext cx="133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“Corrective”</a:t>
            </a:r>
          </a:p>
        </p:txBody>
      </p:sp>
      <p:sp>
        <p:nvSpPr>
          <p:cNvPr id="78" name="Can 77"/>
          <p:cNvSpPr/>
          <p:nvPr/>
        </p:nvSpPr>
        <p:spPr>
          <a:xfrm>
            <a:off x="527050" y="1969527"/>
            <a:ext cx="337954" cy="120148"/>
          </a:xfrm>
          <a:prstGeom prst="can">
            <a:avLst>
              <a:gd name="adj" fmla="val 50000"/>
            </a:avLst>
          </a:prstGeom>
          <a:gradFill>
            <a:gsLst>
              <a:gs pos="0">
                <a:srgbClr val="FF6600"/>
              </a:gs>
              <a:gs pos="100000">
                <a:srgbClr val="FFB500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12"/>
          <p:cNvGrpSpPr/>
          <p:nvPr/>
        </p:nvGrpSpPr>
        <p:grpSpPr>
          <a:xfrm>
            <a:off x="508000" y="2511199"/>
            <a:ext cx="1428750" cy="616523"/>
            <a:chOff x="5229225" y="977900"/>
            <a:chExt cx="1187450" cy="556365"/>
          </a:xfrm>
        </p:grpSpPr>
        <p:sp>
          <p:nvSpPr>
            <p:cNvPr id="80" name="Rectangle 79"/>
            <p:cNvSpPr/>
            <p:nvPr/>
          </p:nvSpPr>
          <p:spPr>
            <a:xfrm>
              <a:off x="5229225" y="977900"/>
              <a:ext cx="1187450" cy="5563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9"/>
            <p:cNvSpPr txBox="1"/>
            <p:nvPr/>
          </p:nvSpPr>
          <p:spPr>
            <a:xfrm>
              <a:off x="5561073" y="1066810"/>
              <a:ext cx="663914" cy="333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Plant</a:t>
              </a:r>
            </a:p>
          </p:txBody>
        </p:sp>
      </p:grpSp>
      <p:sp>
        <p:nvSpPr>
          <p:cNvPr id="82" name="Can 81"/>
          <p:cNvSpPr/>
          <p:nvPr/>
        </p:nvSpPr>
        <p:spPr>
          <a:xfrm>
            <a:off x="1598796" y="2099952"/>
            <a:ext cx="337954" cy="430797"/>
          </a:xfrm>
          <a:prstGeom prst="can">
            <a:avLst/>
          </a:prstGeom>
          <a:gradFill>
            <a:gsLst>
              <a:gs pos="0">
                <a:srgbClr val="008000"/>
              </a:gs>
              <a:gs pos="100000">
                <a:srgbClr val="CCFFCC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12"/>
          <p:cNvSpPr txBox="1">
            <a:spLocks noChangeArrowheads="1"/>
          </p:cNvSpPr>
          <p:nvPr/>
        </p:nvSpPr>
        <p:spPr bwMode="auto">
          <a:xfrm>
            <a:off x="165100" y="4064000"/>
            <a:ext cx="441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 Fundamental property of a horizontal inertial sensor</a:t>
            </a:r>
          </a:p>
          <a:p>
            <a:pPr>
              <a:buFont typeface="Arial" charset="0"/>
              <a:buChar char="•"/>
            </a:pPr>
            <a:endParaRPr lang="en-US"/>
          </a:p>
          <a:p>
            <a:pPr>
              <a:buFont typeface="Arial" charset="0"/>
              <a:buChar char="•"/>
            </a:pPr>
            <a:endParaRPr lang="en-US"/>
          </a:p>
          <a:p>
            <a:pPr>
              <a:buFont typeface="Arial" charset="0"/>
              <a:buChar char="•"/>
            </a:pPr>
            <a:endParaRPr lang="en-US"/>
          </a:p>
          <a:p>
            <a:pPr>
              <a:buFont typeface="Arial" charset="0"/>
              <a:buChar char="•"/>
            </a:pPr>
            <a:endParaRPr lang="en-US"/>
          </a:p>
          <a:p>
            <a:pPr>
              <a:buFont typeface="Arial" charset="0"/>
              <a:buChar char="•"/>
            </a:pPr>
            <a:r>
              <a:rPr lang="en-US"/>
              <a:t> Effect dominant at </a:t>
            </a:r>
            <a:r>
              <a:rPr lang="en-US">
                <a:solidFill>
                  <a:srgbClr val="179A8D"/>
                </a:solidFill>
              </a:rPr>
              <a:t>low frequency </a:t>
            </a:r>
          </a:p>
          <a:p>
            <a:r>
              <a:rPr lang="en-US">
                <a:solidFill>
                  <a:srgbClr val="179A8D"/>
                </a:solidFill>
              </a:rPr>
              <a:t> </a:t>
            </a:r>
            <a:r>
              <a:rPr lang="en-US"/>
              <a:t>(&lt; 0.5 Hz)</a:t>
            </a:r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508000" y="4749800"/>
          <a:ext cx="3071812" cy="906462"/>
        </p:xfrm>
        <a:graphic>
          <a:graphicData uri="http://schemas.openxmlformats.org/presentationml/2006/ole">
            <p:oleObj spid="_x0000_s55298" name="Equation" r:id="rId4" imgW="1371600" imgH="406400" progId="Equation.3">
              <p:embed/>
            </p:oleObj>
          </a:graphicData>
        </a:graphic>
      </p:graphicFrame>
      <p:sp>
        <p:nvSpPr>
          <p:cNvPr id="88" name="Can 87"/>
          <p:cNvSpPr/>
          <p:nvPr/>
        </p:nvSpPr>
        <p:spPr>
          <a:xfrm>
            <a:off x="527050" y="2029601"/>
            <a:ext cx="337954" cy="120148"/>
          </a:xfrm>
          <a:prstGeom prst="can">
            <a:avLst>
              <a:gd name="adj" fmla="val 50000"/>
            </a:avLst>
          </a:prstGeom>
          <a:gradFill>
            <a:gsLst>
              <a:gs pos="0">
                <a:srgbClr val="FF6600"/>
              </a:gs>
              <a:gs pos="100000">
                <a:srgbClr val="FFB500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Can 88"/>
          <p:cNvSpPr/>
          <p:nvPr/>
        </p:nvSpPr>
        <p:spPr>
          <a:xfrm>
            <a:off x="527050" y="2096527"/>
            <a:ext cx="337954" cy="120148"/>
          </a:xfrm>
          <a:prstGeom prst="can">
            <a:avLst>
              <a:gd name="adj" fmla="val 50000"/>
            </a:avLst>
          </a:prstGeom>
          <a:gradFill>
            <a:gsLst>
              <a:gs pos="0">
                <a:srgbClr val="FF6600"/>
              </a:gs>
              <a:gs pos="100000">
                <a:srgbClr val="FFB500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an 89"/>
          <p:cNvSpPr/>
          <p:nvPr/>
        </p:nvSpPr>
        <p:spPr>
          <a:xfrm>
            <a:off x="527050" y="2156601"/>
            <a:ext cx="337954" cy="120148"/>
          </a:xfrm>
          <a:prstGeom prst="can">
            <a:avLst>
              <a:gd name="adj" fmla="val 50000"/>
            </a:avLst>
          </a:prstGeom>
          <a:gradFill>
            <a:gsLst>
              <a:gs pos="0">
                <a:srgbClr val="FF6600"/>
              </a:gs>
              <a:gs pos="100000">
                <a:srgbClr val="FFB500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an 86"/>
          <p:cNvSpPr/>
          <p:nvPr/>
        </p:nvSpPr>
        <p:spPr>
          <a:xfrm>
            <a:off x="636757" y="1952116"/>
            <a:ext cx="120650" cy="578633"/>
          </a:xfrm>
          <a:prstGeom prst="can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165100" y="1596890"/>
            <a:ext cx="1968500" cy="1589"/>
          </a:xfrm>
          <a:prstGeom prst="straightConnector1">
            <a:avLst/>
          </a:prstGeom>
          <a:ln w="412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Can 91"/>
          <p:cNvSpPr/>
          <p:nvPr/>
        </p:nvSpPr>
        <p:spPr>
          <a:xfrm>
            <a:off x="8031346" y="1933567"/>
            <a:ext cx="337954" cy="120148"/>
          </a:xfrm>
          <a:prstGeom prst="can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Can 92"/>
          <p:cNvSpPr/>
          <p:nvPr/>
        </p:nvSpPr>
        <p:spPr>
          <a:xfrm>
            <a:off x="8031346" y="2177791"/>
            <a:ext cx="337954" cy="120148"/>
          </a:xfrm>
          <a:prstGeom prst="can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Block Arc 94"/>
          <p:cNvSpPr/>
          <p:nvPr/>
        </p:nvSpPr>
        <p:spPr>
          <a:xfrm rot="5400000">
            <a:off x="1045160" y="1502594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Block Arc 95"/>
          <p:cNvSpPr/>
          <p:nvPr/>
        </p:nvSpPr>
        <p:spPr>
          <a:xfrm rot="5400000">
            <a:off x="1038810" y="1654994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7" name="Block Arc 96"/>
          <p:cNvSpPr/>
          <p:nvPr/>
        </p:nvSpPr>
        <p:spPr>
          <a:xfrm rot="5400000">
            <a:off x="1051510" y="1801044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8" name="Block Arc 97"/>
          <p:cNvSpPr/>
          <p:nvPr/>
        </p:nvSpPr>
        <p:spPr>
          <a:xfrm rot="5400000">
            <a:off x="1051510" y="1953444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9" name="Block Arc 98"/>
          <p:cNvSpPr/>
          <p:nvPr/>
        </p:nvSpPr>
        <p:spPr>
          <a:xfrm rot="5400000">
            <a:off x="1057860" y="2112194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0" name="Block Arc 99"/>
          <p:cNvSpPr/>
          <p:nvPr/>
        </p:nvSpPr>
        <p:spPr>
          <a:xfrm rot="5400000">
            <a:off x="1064210" y="2258244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 rot="5400000">
            <a:off x="236946" y="1890308"/>
            <a:ext cx="581796" cy="1588"/>
          </a:xfrm>
          <a:prstGeom prst="straightConnector1">
            <a:avLst/>
          </a:prstGeom>
          <a:ln w="412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rot="5400000">
            <a:off x="573311" y="1890307"/>
            <a:ext cx="581798" cy="1588"/>
          </a:xfrm>
          <a:prstGeom prst="straightConnector1">
            <a:avLst/>
          </a:prstGeom>
          <a:ln w="412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Can 109"/>
          <p:cNvSpPr/>
          <p:nvPr/>
        </p:nvSpPr>
        <p:spPr>
          <a:xfrm>
            <a:off x="6959600" y="1925577"/>
            <a:ext cx="337954" cy="120148"/>
          </a:xfrm>
          <a:prstGeom prst="can">
            <a:avLst>
              <a:gd name="adj" fmla="val 50000"/>
            </a:avLst>
          </a:prstGeom>
          <a:gradFill>
            <a:gsLst>
              <a:gs pos="0">
                <a:srgbClr val="FF6600"/>
              </a:gs>
              <a:gs pos="100000">
                <a:srgbClr val="FFB500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an 114"/>
          <p:cNvSpPr/>
          <p:nvPr/>
        </p:nvSpPr>
        <p:spPr>
          <a:xfrm>
            <a:off x="6959600" y="1985651"/>
            <a:ext cx="337954" cy="120148"/>
          </a:xfrm>
          <a:prstGeom prst="can">
            <a:avLst>
              <a:gd name="adj" fmla="val 50000"/>
            </a:avLst>
          </a:prstGeom>
          <a:gradFill>
            <a:gsLst>
              <a:gs pos="0">
                <a:srgbClr val="FF6600"/>
              </a:gs>
              <a:gs pos="100000">
                <a:srgbClr val="FFB500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Can 115"/>
          <p:cNvSpPr/>
          <p:nvPr/>
        </p:nvSpPr>
        <p:spPr>
          <a:xfrm>
            <a:off x="6959600" y="2052577"/>
            <a:ext cx="337954" cy="120148"/>
          </a:xfrm>
          <a:prstGeom prst="can">
            <a:avLst>
              <a:gd name="adj" fmla="val 50000"/>
            </a:avLst>
          </a:prstGeom>
          <a:gradFill>
            <a:gsLst>
              <a:gs pos="0">
                <a:srgbClr val="FF6600"/>
              </a:gs>
              <a:gs pos="100000">
                <a:srgbClr val="FFB500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an 116"/>
          <p:cNvSpPr/>
          <p:nvPr/>
        </p:nvSpPr>
        <p:spPr>
          <a:xfrm>
            <a:off x="6959600" y="2112651"/>
            <a:ext cx="337954" cy="120148"/>
          </a:xfrm>
          <a:prstGeom prst="can">
            <a:avLst>
              <a:gd name="adj" fmla="val 50000"/>
            </a:avLst>
          </a:prstGeom>
          <a:gradFill>
            <a:gsLst>
              <a:gs pos="0">
                <a:srgbClr val="FF6600"/>
              </a:gs>
              <a:gs pos="100000">
                <a:srgbClr val="FFB500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Can 117"/>
          <p:cNvSpPr/>
          <p:nvPr/>
        </p:nvSpPr>
        <p:spPr>
          <a:xfrm>
            <a:off x="7069307" y="1908166"/>
            <a:ext cx="120650" cy="578633"/>
          </a:xfrm>
          <a:prstGeom prst="can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6502400" y="1546615"/>
            <a:ext cx="2120900" cy="9639"/>
          </a:xfrm>
          <a:prstGeom prst="straightConnector1">
            <a:avLst/>
          </a:prstGeom>
          <a:ln w="412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Block Arc 119"/>
          <p:cNvSpPr/>
          <p:nvPr/>
        </p:nvSpPr>
        <p:spPr>
          <a:xfrm rot="5400000">
            <a:off x="7477710" y="1458644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1" name="Block Arc 120"/>
          <p:cNvSpPr/>
          <p:nvPr/>
        </p:nvSpPr>
        <p:spPr>
          <a:xfrm rot="5400000">
            <a:off x="7471360" y="1611044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2" name="Block Arc 121"/>
          <p:cNvSpPr/>
          <p:nvPr/>
        </p:nvSpPr>
        <p:spPr>
          <a:xfrm rot="5400000">
            <a:off x="7484060" y="1757094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3" name="Block Arc 122"/>
          <p:cNvSpPr/>
          <p:nvPr/>
        </p:nvSpPr>
        <p:spPr>
          <a:xfrm rot="5400000">
            <a:off x="7484060" y="1909494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4" name="Block Arc 123"/>
          <p:cNvSpPr/>
          <p:nvPr/>
        </p:nvSpPr>
        <p:spPr>
          <a:xfrm rot="5400000">
            <a:off x="7490410" y="2068244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5" name="Block Arc 124"/>
          <p:cNvSpPr/>
          <p:nvPr/>
        </p:nvSpPr>
        <p:spPr>
          <a:xfrm rot="5400000">
            <a:off x="7496760" y="2214294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6" name="Straight Arrow Connector 125"/>
          <p:cNvCxnSpPr/>
          <p:nvPr/>
        </p:nvCxnSpPr>
        <p:spPr>
          <a:xfrm rot="5400000">
            <a:off x="6669496" y="1846358"/>
            <a:ext cx="581796" cy="1588"/>
          </a:xfrm>
          <a:prstGeom prst="straightConnector1">
            <a:avLst/>
          </a:prstGeom>
          <a:ln w="412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rot="5400000">
            <a:off x="7005861" y="1846357"/>
            <a:ext cx="581798" cy="1588"/>
          </a:xfrm>
          <a:prstGeom prst="straightConnector1">
            <a:avLst/>
          </a:prstGeom>
          <a:ln w="412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Can 127"/>
          <p:cNvSpPr/>
          <p:nvPr/>
        </p:nvSpPr>
        <p:spPr>
          <a:xfrm>
            <a:off x="4019461" y="2001252"/>
            <a:ext cx="337954" cy="120148"/>
          </a:xfrm>
          <a:prstGeom prst="can">
            <a:avLst>
              <a:gd name="adj" fmla="val 50000"/>
            </a:avLst>
          </a:prstGeom>
          <a:gradFill>
            <a:gsLst>
              <a:gs pos="0">
                <a:srgbClr val="FF6600"/>
              </a:gs>
              <a:gs pos="100000">
                <a:srgbClr val="FFB500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Can 132"/>
          <p:cNvSpPr/>
          <p:nvPr/>
        </p:nvSpPr>
        <p:spPr>
          <a:xfrm>
            <a:off x="4019461" y="2061326"/>
            <a:ext cx="337954" cy="120148"/>
          </a:xfrm>
          <a:prstGeom prst="can">
            <a:avLst>
              <a:gd name="adj" fmla="val 50000"/>
            </a:avLst>
          </a:prstGeom>
          <a:gradFill>
            <a:gsLst>
              <a:gs pos="0">
                <a:srgbClr val="FF6600"/>
              </a:gs>
              <a:gs pos="100000">
                <a:srgbClr val="FFB500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Can 133"/>
          <p:cNvSpPr/>
          <p:nvPr/>
        </p:nvSpPr>
        <p:spPr>
          <a:xfrm>
            <a:off x="4019461" y="2128252"/>
            <a:ext cx="337954" cy="120148"/>
          </a:xfrm>
          <a:prstGeom prst="can">
            <a:avLst>
              <a:gd name="adj" fmla="val 50000"/>
            </a:avLst>
          </a:prstGeom>
          <a:gradFill>
            <a:gsLst>
              <a:gs pos="0">
                <a:srgbClr val="FF6600"/>
              </a:gs>
              <a:gs pos="100000">
                <a:srgbClr val="FFB500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Can 134"/>
          <p:cNvSpPr/>
          <p:nvPr/>
        </p:nvSpPr>
        <p:spPr>
          <a:xfrm>
            <a:off x="4019461" y="2188326"/>
            <a:ext cx="337954" cy="120148"/>
          </a:xfrm>
          <a:prstGeom prst="can">
            <a:avLst>
              <a:gd name="adj" fmla="val 50000"/>
            </a:avLst>
          </a:prstGeom>
          <a:gradFill>
            <a:gsLst>
              <a:gs pos="0">
                <a:srgbClr val="FF6600"/>
              </a:gs>
              <a:gs pos="100000">
                <a:srgbClr val="FFB500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an 135"/>
          <p:cNvSpPr/>
          <p:nvPr/>
        </p:nvSpPr>
        <p:spPr>
          <a:xfrm>
            <a:off x="4129168" y="1983841"/>
            <a:ext cx="120650" cy="578633"/>
          </a:xfrm>
          <a:prstGeom prst="can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Arrow Connector 136"/>
          <p:cNvCxnSpPr/>
          <p:nvPr/>
        </p:nvCxnSpPr>
        <p:spPr>
          <a:xfrm>
            <a:off x="3652112" y="1622290"/>
            <a:ext cx="1777049" cy="1588"/>
          </a:xfrm>
          <a:prstGeom prst="straightConnector1">
            <a:avLst/>
          </a:prstGeom>
          <a:ln w="412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Block Arc 137"/>
          <p:cNvSpPr/>
          <p:nvPr/>
        </p:nvSpPr>
        <p:spPr>
          <a:xfrm rot="5400000">
            <a:off x="4537571" y="1534319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9" name="Block Arc 138"/>
          <p:cNvSpPr/>
          <p:nvPr/>
        </p:nvSpPr>
        <p:spPr>
          <a:xfrm rot="5400000">
            <a:off x="4531221" y="1686719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Block Arc 139"/>
          <p:cNvSpPr/>
          <p:nvPr/>
        </p:nvSpPr>
        <p:spPr>
          <a:xfrm rot="5400000">
            <a:off x="4543921" y="1832769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Block Arc 140"/>
          <p:cNvSpPr/>
          <p:nvPr/>
        </p:nvSpPr>
        <p:spPr>
          <a:xfrm rot="5400000">
            <a:off x="4543921" y="1985169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2" name="Block Arc 141"/>
          <p:cNvSpPr/>
          <p:nvPr/>
        </p:nvSpPr>
        <p:spPr>
          <a:xfrm rot="5400000">
            <a:off x="4550271" y="2143919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Block Arc 142"/>
          <p:cNvSpPr/>
          <p:nvPr/>
        </p:nvSpPr>
        <p:spPr>
          <a:xfrm rot="5400000">
            <a:off x="4556621" y="2289969"/>
            <a:ext cx="199514" cy="394727"/>
          </a:xfrm>
          <a:prstGeom prst="blockArc">
            <a:avLst>
              <a:gd name="adj1" fmla="val 10800000"/>
              <a:gd name="adj2" fmla="val 20609705"/>
              <a:gd name="adj3" fmla="val 1015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4" name="Straight Arrow Connector 143"/>
          <p:cNvCxnSpPr/>
          <p:nvPr/>
        </p:nvCxnSpPr>
        <p:spPr>
          <a:xfrm rot="5400000">
            <a:off x="3729357" y="1922033"/>
            <a:ext cx="581796" cy="1588"/>
          </a:xfrm>
          <a:prstGeom prst="straightConnector1">
            <a:avLst/>
          </a:prstGeom>
          <a:ln w="412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rot="5400000">
            <a:off x="4065722" y="1922032"/>
            <a:ext cx="581798" cy="1588"/>
          </a:xfrm>
          <a:prstGeom prst="straightConnector1">
            <a:avLst/>
          </a:prstGeom>
          <a:ln w="412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Can 145"/>
          <p:cNvSpPr/>
          <p:nvPr/>
        </p:nvSpPr>
        <p:spPr>
          <a:xfrm>
            <a:off x="3619620" y="1185565"/>
            <a:ext cx="337954" cy="430797"/>
          </a:xfrm>
          <a:prstGeom prst="can">
            <a:avLst>
              <a:gd name="adj" fmla="val 25000"/>
            </a:avLst>
          </a:prstGeom>
          <a:gradFill>
            <a:gsLst>
              <a:gs pos="0">
                <a:srgbClr val="008000"/>
              </a:gs>
              <a:gs pos="100000">
                <a:srgbClr val="CCFFCC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2"/>
          <p:cNvGrpSpPr/>
          <p:nvPr/>
        </p:nvGrpSpPr>
        <p:grpSpPr>
          <a:xfrm>
            <a:off x="888260" y="3306130"/>
            <a:ext cx="650871" cy="369332"/>
            <a:chOff x="5398092" y="934253"/>
            <a:chExt cx="540945" cy="333294"/>
          </a:xfrm>
        </p:grpSpPr>
        <p:sp>
          <p:nvSpPr>
            <p:cNvPr id="148" name="Rectangle 147"/>
            <p:cNvSpPr/>
            <p:nvPr/>
          </p:nvSpPr>
          <p:spPr>
            <a:xfrm>
              <a:off x="5398092" y="977901"/>
              <a:ext cx="540945" cy="27818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TextBox 9"/>
            <p:cNvSpPr txBox="1"/>
            <p:nvPr/>
          </p:nvSpPr>
          <p:spPr>
            <a:xfrm>
              <a:off x="5508279" y="934253"/>
              <a:ext cx="399093" cy="333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FB</a:t>
              </a:r>
            </a:p>
          </p:txBody>
        </p:sp>
      </p:grpSp>
      <p:sp>
        <p:nvSpPr>
          <p:cNvPr id="159" name="Can 158"/>
          <p:cNvSpPr/>
          <p:nvPr/>
        </p:nvSpPr>
        <p:spPr>
          <a:xfrm>
            <a:off x="8320734" y="1115293"/>
            <a:ext cx="337954" cy="430797"/>
          </a:xfrm>
          <a:prstGeom prst="can">
            <a:avLst/>
          </a:prstGeom>
          <a:gradFill>
            <a:gsLst>
              <a:gs pos="0">
                <a:srgbClr val="008000"/>
              </a:gs>
              <a:gs pos="100000">
                <a:srgbClr val="CCFFCC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" name="Straight Arrow Connector 168"/>
          <p:cNvCxnSpPr>
            <a:endCxn id="92" idx="1"/>
          </p:cNvCxnSpPr>
          <p:nvPr/>
        </p:nvCxnSpPr>
        <p:spPr>
          <a:xfrm rot="5400000">
            <a:off x="7992619" y="1725860"/>
            <a:ext cx="415411" cy="2"/>
          </a:xfrm>
          <a:prstGeom prst="straightConnector1">
            <a:avLst/>
          </a:prstGeom>
          <a:ln w="412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5" name="Group 12"/>
          <p:cNvGrpSpPr/>
          <p:nvPr/>
        </p:nvGrpSpPr>
        <p:grpSpPr>
          <a:xfrm>
            <a:off x="3192403" y="1746762"/>
            <a:ext cx="650871" cy="369332"/>
            <a:chOff x="5398092" y="934253"/>
            <a:chExt cx="540945" cy="333294"/>
          </a:xfrm>
        </p:grpSpPr>
        <p:sp>
          <p:nvSpPr>
            <p:cNvPr id="176" name="Rectangle 175"/>
            <p:cNvSpPr/>
            <p:nvPr/>
          </p:nvSpPr>
          <p:spPr>
            <a:xfrm>
              <a:off x="5398092" y="977901"/>
              <a:ext cx="540945" cy="27818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TextBox 9"/>
            <p:cNvSpPr txBox="1"/>
            <p:nvPr/>
          </p:nvSpPr>
          <p:spPr>
            <a:xfrm>
              <a:off x="5497735" y="934253"/>
              <a:ext cx="399082" cy="333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FF</a:t>
              </a:r>
            </a:p>
          </p:txBody>
        </p:sp>
      </p:grpSp>
      <p:cxnSp>
        <p:nvCxnSpPr>
          <p:cNvPr id="182" name="Elbow Connector 181"/>
          <p:cNvCxnSpPr/>
          <p:nvPr/>
        </p:nvCxnSpPr>
        <p:spPr>
          <a:xfrm flipH="1">
            <a:off x="1539131" y="2315351"/>
            <a:ext cx="397619" cy="1193279"/>
          </a:xfrm>
          <a:prstGeom prst="bentConnector3">
            <a:avLst>
              <a:gd name="adj1" fmla="val -57492"/>
            </a:avLst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Elbow Connector 182"/>
          <p:cNvCxnSpPr>
            <a:stCxn id="90" idx="2"/>
            <a:endCxn id="148" idx="1"/>
          </p:cNvCxnSpPr>
          <p:nvPr/>
        </p:nvCxnSpPr>
        <p:spPr>
          <a:xfrm rot="10800000" flipH="1" flipV="1">
            <a:off x="527050" y="2216674"/>
            <a:ext cx="361210" cy="1291955"/>
          </a:xfrm>
          <a:prstGeom prst="bentConnector3">
            <a:avLst>
              <a:gd name="adj1" fmla="val -63287"/>
            </a:avLst>
          </a:prstGeom>
          <a:ln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Elbow Connector 185"/>
          <p:cNvCxnSpPr>
            <a:stCxn id="146" idx="2"/>
          </p:cNvCxnSpPr>
          <p:nvPr/>
        </p:nvCxnSpPr>
        <p:spPr>
          <a:xfrm rot="10800000" flipV="1">
            <a:off x="3552384" y="1400964"/>
            <a:ext cx="67236" cy="345798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Elbow Connector 185"/>
          <p:cNvCxnSpPr>
            <a:endCxn id="135" idx="2"/>
          </p:cNvCxnSpPr>
          <p:nvPr/>
        </p:nvCxnSpPr>
        <p:spPr>
          <a:xfrm rot="16200000" flipH="1">
            <a:off x="3719769" y="1948708"/>
            <a:ext cx="132306" cy="467077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2" name="Group 12"/>
          <p:cNvGrpSpPr/>
          <p:nvPr/>
        </p:nvGrpSpPr>
        <p:grpSpPr>
          <a:xfrm>
            <a:off x="7373743" y="3229931"/>
            <a:ext cx="650870" cy="369332"/>
            <a:chOff x="5398092" y="934253"/>
            <a:chExt cx="540945" cy="333294"/>
          </a:xfrm>
        </p:grpSpPr>
        <p:sp>
          <p:nvSpPr>
            <p:cNvPr id="193" name="Rectangle 192"/>
            <p:cNvSpPr/>
            <p:nvPr/>
          </p:nvSpPr>
          <p:spPr>
            <a:xfrm>
              <a:off x="5398092" y="977901"/>
              <a:ext cx="540945" cy="27818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TextBox 9"/>
            <p:cNvSpPr txBox="1"/>
            <p:nvPr/>
          </p:nvSpPr>
          <p:spPr>
            <a:xfrm>
              <a:off x="5497743" y="934253"/>
              <a:ext cx="404669" cy="333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FB</a:t>
              </a:r>
            </a:p>
          </p:txBody>
        </p:sp>
      </p:grpSp>
      <p:cxnSp>
        <p:nvCxnSpPr>
          <p:cNvPr id="195" name="Elbow Connector 194"/>
          <p:cNvCxnSpPr>
            <a:stCxn id="93" idx="4"/>
          </p:cNvCxnSpPr>
          <p:nvPr/>
        </p:nvCxnSpPr>
        <p:spPr>
          <a:xfrm flipH="1">
            <a:off x="8024624" y="2237865"/>
            <a:ext cx="344676" cy="1194566"/>
          </a:xfrm>
          <a:prstGeom prst="bentConnector3">
            <a:avLst>
              <a:gd name="adj1" fmla="val -66323"/>
            </a:avLst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0" name="Group 12"/>
          <p:cNvGrpSpPr/>
          <p:nvPr/>
        </p:nvGrpSpPr>
        <p:grpSpPr>
          <a:xfrm>
            <a:off x="6940550" y="2479665"/>
            <a:ext cx="1428750" cy="616523"/>
            <a:chOff x="5229225" y="977900"/>
            <a:chExt cx="1187450" cy="556365"/>
          </a:xfrm>
        </p:grpSpPr>
        <p:sp>
          <p:nvSpPr>
            <p:cNvPr id="201" name="Rectangle 200"/>
            <p:cNvSpPr/>
            <p:nvPr/>
          </p:nvSpPr>
          <p:spPr>
            <a:xfrm>
              <a:off x="5229225" y="977900"/>
              <a:ext cx="1187450" cy="5563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TextBox 9"/>
            <p:cNvSpPr txBox="1"/>
            <p:nvPr/>
          </p:nvSpPr>
          <p:spPr>
            <a:xfrm>
              <a:off x="5561073" y="1066810"/>
              <a:ext cx="663914" cy="333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Plant</a:t>
              </a:r>
            </a:p>
          </p:txBody>
        </p:sp>
      </p:grpSp>
      <p:cxnSp>
        <p:nvCxnSpPr>
          <p:cNvPr id="203" name="Elbow Connector 202"/>
          <p:cNvCxnSpPr>
            <a:stCxn id="117" idx="2"/>
          </p:cNvCxnSpPr>
          <p:nvPr/>
        </p:nvCxnSpPr>
        <p:spPr>
          <a:xfrm rot="10800000" flipH="1" flipV="1">
            <a:off x="6959599" y="2172725"/>
            <a:ext cx="414153" cy="1259706"/>
          </a:xfrm>
          <a:prstGeom prst="bentConnector3">
            <a:avLst>
              <a:gd name="adj1" fmla="val -55197"/>
            </a:avLst>
          </a:prstGeom>
          <a:ln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Elbow Connector 205"/>
          <p:cNvCxnSpPr>
            <a:stCxn id="159" idx="4"/>
            <a:endCxn id="211" idx="0"/>
          </p:cNvCxnSpPr>
          <p:nvPr/>
        </p:nvCxnSpPr>
        <p:spPr>
          <a:xfrm>
            <a:off x="8658688" y="1330692"/>
            <a:ext cx="197794" cy="249605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9" name="Group 12"/>
          <p:cNvGrpSpPr/>
          <p:nvPr/>
        </p:nvGrpSpPr>
        <p:grpSpPr>
          <a:xfrm>
            <a:off x="8493130" y="1580297"/>
            <a:ext cx="650870" cy="369332"/>
            <a:chOff x="5398092" y="934253"/>
            <a:chExt cx="540945" cy="333294"/>
          </a:xfrm>
        </p:grpSpPr>
        <p:sp>
          <p:nvSpPr>
            <p:cNvPr id="210" name="Rectangle 209"/>
            <p:cNvSpPr/>
            <p:nvPr/>
          </p:nvSpPr>
          <p:spPr>
            <a:xfrm>
              <a:off x="5398092" y="977901"/>
              <a:ext cx="540945" cy="27818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TextBox 9"/>
            <p:cNvSpPr txBox="1"/>
            <p:nvPr/>
          </p:nvSpPr>
          <p:spPr>
            <a:xfrm>
              <a:off x="5497743" y="934253"/>
              <a:ext cx="404669" cy="333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SC</a:t>
              </a:r>
            </a:p>
          </p:txBody>
        </p:sp>
      </p:grpSp>
      <p:cxnSp>
        <p:nvCxnSpPr>
          <p:cNvPr id="213" name="Elbow Connector 205"/>
          <p:cNvCxnSpPr>
            <a:stCxn id="211" idx="2"/>
            <a:endCxn id="92" idx="4"/>
          </p:cNvCxnSpPr>
          <p:nvPr/>
        </p:nvCxnSpPr>
        <p:spPr>
          <a:xfrm rot="5400000">
            <a:off x="8590885" y="1728044"/>
            <a:ext cx="44012" cy="487182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LIGO-G0901062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Jeffrey Kissel, MIT Dec 11th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CEC299-95A4-A546-BE32-1A4D68DA2C8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8438" name="Title 1"/>
          <p:cNvSpPr txBox="1">
            <a:spLocks/>
          </p:cNvSpPr>
          <p:nvPr/>
        </p:nvSpPr>
        <p:spPr bwMode="auto">
          <a:xfrm>
            <a:off x="457200" y="-25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>
                <a:latin typeface="Calibri" charset="0"/>
              </a:rPr>
              <a:t>The External Pre-Isolators (</a:t>
            </a:r>
            <a:r>
              <a:rPr lang="en-US" sz="3600">
                <a:solidFill>
                  <a:srgbClr val="3366FF"/>
                </a:solidFill>
                <a:latin typeface="Calibri" charset="0"/>
              </a:rPr>
              <a:t>HEPI</a:t>
            </a:r>
            <a:r>
              <a:rPr lang="en-US" sz="3600">
                <a:latin typeface="Calibri" charset="0"/>
              </a:rPr>
              <a:t>)</a:t>
            </a:r>
          </a:p>
        </p:txBody>
      </p:sp>
      <p:pic>
        <p:nvPicPr>
          <p:cNvPr id="18439" name="Picture 14" descr="HEPIHut_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2563" y="4233717"/>
            <a:ext cx="108743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5" descr="L4-C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3513" y="4124325"/>
            <a:ext cx="1038225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TextBox 12"/>
          <p:cNvSpPr txBox="1">
            <a:spLocks noChangeArrowheads="1"/>
          </p:cNvSpPr>
          <p:nvPr/>
        </p:nvSpPr>
        <p:spPr bwMode="auto">
          <a:xfrm>
            <a:off x="5068888" y="6085193"/>
            <a:ext cx="1520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  <a:latin typeface="Calibri" charset="0"/>
              </a:rPr>
              <a:t>Position Sensor</a:t>
            </a:r>
          </a:p>
        </p:txBody>
      </p:sp>
      <p:sp>
        <p:nvSpPr>
          <p:cNvPr id="18442" name="TextBox 9"/>
          <p:cNvSpPr txBox="1">
            <a:spLocks noChangeArrowheads="1"/>
          </p:cNvSpPr>
          <p:nvPr/>
        </p:nvSpPr>
        <p:spPr bwMode="auto">
          <a:xfrm>
            <a:off x="6572250" y="6159500"/>
            <a:ext cx="928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300"/>
                </a:solidFill>
                <a:latin typeface="Calibri" charset="0"/>
              </a:rPr>
              <a:t>Inertial </a:t>
            </a:r>
          </a:p>
          <a:p>
            <a:r>
              <a:rPr lang="en-US">
                <a:solidFill>
                  <a:srgbClr val="00C300"/>
                </a:solidFill>
                <a:latin typeface="Calibri" charset="0"/>
              </a:rPr>
              <a:t>Sensor</a:t>
            </a:r>
          </a:p>
        </p:txBody>
      </p:sp>
      <p:pic>
        <p:nvPicPr>
          <p:cNvPr id="18443" name="Picture 18" descr="HEPIHut_0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9375" y="4254611"/>
            <a:ext cx="1103313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4" name="TextBox 10"/>
          <p:cNvSpPr txBox="1">
            <a:spLocks noChangeArrowheads="1"/>
          </p:cNvSpPr>
          <p:nvPr/>
        </p:nvSpPr>
        <p:spPr bwMode="auto">
          <a:xfrm>
            <a:off x="7600950" y="6049706"/>
            <a:ext cx="1257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6600"/>
                </a:solidFill>
                <a:latin typeface="Calibri" charset="0"/>
              </a:rPr>
              <a:t>Hydraulic</a:t>
            </a:r>
          </a:p>
          <a:p>
            <a:pPr algn="ctr"/>
            <a:r>
              <a:rPr lang="en-US">
                <a:solidFill>
                  <a:srgbClr val="FF6600"/>
                </a:solidFill>
                <a:latin typeface="Calibri" charset="0"/>
              </a:rPr>
              <a:t>Actuators</a:t>
            </a:r>
          </a:p>
        </p:txBody>
      </p:sp>
      <p:sp>
        <p:nvSpPr>
          <p:cNvPr id="18445" name="TextBox 21"/>
          <p:cNvSpPr txBox="1">
            <a:spLocks noChangeArrowheads="1"/>
          </p:cNvSpPr>
          <p:nvPr/>
        </p:nvSpPr>
        <p:spPr bwMode="auto">
          <a:xfrm>
            <a:off x="1319213" y="3762375"/>
            <a:ext cx="269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366FF"/>
                </a:solidFill>
              </a:rPr>
              <a:t>BSC HEPI </a:t>
            </a:r>
            <a:r>
              <a:rPr lang="en-US">
                <a:solidFill>
                  <a:srgbClr val="660066"/>
                </a:solidFill>
              </a:rPr>
              <a:t>(Core Optics)</a:t>
            </a:r>
          </a:p>
        </p:txBody>
      </p:sp>
      <p:sp>
        <p:nvSpPr>
          <p:cNvPr id="18446" name="TextBox 22"/>
          <p:cNvSpPr txBox="1">
            <a:spLocks noChangeArrowheads="1"/>
          </p:cNvSpPr>
          <p:nvPr/>
        </p:nvSpPr>
        <p:spPr bwMode="auto">
          <a:xfrm>
            <a:off x="5719763" y="3738563"/>
            <a:ext cx="26590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366FF"/>
                </a:solidFill>
              </a:rPr>
              <a:t>HAM HEPI </a:t>
            </a:r>
            <a:r>
              <a:rPr lang="en-US">
                <a:solidFill>
                  <a:srgbClr val="FF6600"/>
                </a:solidFill>
              </a:rPr>
              <a:t>(IOO Optics)</a:t>
            </a:r>
          </a:p>
        </p:txBody>
      </p:sp>
      <p:sp>
        <p:nvSpPr>
          <p:cNvPr id="18447" name="TextBox 14"/>
          <p:cNvSpPr txBox="1">
            <a:spLocks noChangeArrowheads="1"/>
          </p:cNvSpPr>
          <p:nvPr/>
        </p:nvSpPr>
        <p:spPr bwMode="auto">
          <a:xfrm>
            <a:off x="712788" y="4194175"/>
            <a:ext cx="3921125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600"/>
              <a:t> Single stage systems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600"/>
              <a:t> 8 DOF motion per stage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600"/>
              <a:t> Over-damped coil springs in compression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600"/>
              <a:t> </a:t>
            </a:r>
            <a:r>
              <a:rPr lang="en-US" sz="1600" b="1">
                <a:solidFill>
                  <a:srgbClr val="800000"/>
                </a:solidFill>
              </a:rPr>
              <a:t>Active isolation 				        </a:t>
            </a:r>
            <a:r>
              <a:rPr lang="en-US" sz="1600"/>
              <a:t>8 and 8 on-board </a:t>
            </a:r>
            <a:r>
              <a:rPr lang="en-US" sz="1600">
                <a:solidFill>
                  <a:srgbClr val="0000FF"/>
                </a:solidFill>
              </a:rPr>
              <a:t>Position</a:t>
            </a:r>
            <a:r>
              <a:rPr lang="en-US" sz="1600"/>
              <a:t> and </a:t>
            </a:r>
            <a:r>
              <a:rPr lang="en-US" sz="1600">
                <a:solidFill>
                  <a:srgbClr val="008000"/>
                </a:solidFill>
              </a:rPr>
              <a:t>Inertial</a:t>
            </a:r>
            <a:r>
              <a:rPr lang="en-US" sz="1600"/>
              <a:t> Sensors, with 8 hydraulic </a:t>
            </a:r>
            <a:r>
              <a:rPr lang="en-US" sz="1600">
                <a:solidFill>
                  <a:srgbClr val="FF6600"/>
                </a:solidFill>
              </a:rPr>
              <a:t>actuators</a:t>
            </a:r>
          </a:p>
        </p:txBody>
      </p:sp>
      <p:pic>
        <p:nvPicPr>
          <p:cNvPr id="18448" name="Picture 25" descr="HAMHEPI_SolidWorksModel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0288" y="673100"/>
            <a:ext cx="3941762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610650" y="5590309"/>
            <a:ext cx="974725" cy="667922"/>
            <a:chOff x="6610730" y="5557120"/>
            <a:chExt cx="975122" cy="666824"/>
          </a:xfrm>
        </p:grpSpPr>
        <p:sp>
          <p:nvSpPr>
            <p:cNvPr id="18450" name="TextBox 26"/>
            <p:cNvSpPr txBox="1">
              <a:spLocks noChangeArrowheads="1"/>
            </p:cNvSpPr>
            <p:nvPr/>
          </p:nvSpPr>
          <p:spPr bwMode="auto">
            <a:xfrm>
              <a:off x="6681606" y="5557120"/>
              <a:ext cx="624188" cy="460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L4C</a:t>
              </a:r>
            </a:p>
          </p:txBody>
        </p:sp>
        <p:sp>
          <p:nvSpPr>
            <p:cNvPr id="18451" name="TextBox 27"/>
            <p:cNvSpPr txBox="1">
              <a:spLocks noChangeArrowheads="1"/>
            </p:cNvSpPr>
            <p:nvPr/>
          </p:nvSpPr>
          <p:spPr bwMode="auto">
            <a:xfrm>
              <a:off x="6610730" y="5916168"/>
              <a:ext cx="975122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Lucida Calligraphy" charset="0"/>
                  <a:ea typeface="Lucida Calligraphy" charset="0"/>
                  <a:cs typeface="Lucida Calligraphy" charset="0"/>
                </a:rPr>
                <a:t>f</a:t>
              </a:r>
              <a:r>
                <a:rPr lang="en-US" sz="1400"/>
                <a:t> = ~1 Hz</a:t>
              </a:r>
            </a:p>
          </p:txBody>
        </p:sp>
      </p:grpSp>
      <p:pic>
        <p:nvPicPr>
          <p:cNvPr id="22" name="Picture 21" descr="BSCHEP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54895" y="673099"/>
            <a:ext cx="3871059" cy="3089276"/>
          </a:xfrm>
          <a:prstGeom prst="rect">
            <a:avLst/>
          </a:prstGeom>
        </p:spPr>
      </p:pic>
      <p:sp>
        <p:nvSpPr>
          <p:cNvPr id="24" name="TextBox 26"/>
          <p:cNvSpPr txBox="1">
            <a:spLocks noChangeArrowheads="1"/>
          </p:cNvSpPr>
          <p:nvPr/>
        </p:nvSpPr>
        <p:spPr bwMode="auto">
          <a:xfrm>
            <a:off x="5563862" y="5742709"/>
            <a:ext cx="6239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/>
              <a:t>IPS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16</a:t>
            </a:fld>
            <a:endParaRPr lang="en-US"/>
          </a:p>
        </p:txBody>
      </p:sp>
      <p:pic>
        <p:nvPicPr>
          <p:cNvPr id="21" name="Picture 14" descr="HEPIHut_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2563" y="831777"/>
            <a:ext cx="108743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5" descr="L4-C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3513" y="722385"/>
            <a:ext cx="1038225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5068888" y="2683253"/>
            <a:ext cx="1520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  <a:latin typeface="Calibri" charset="0"/>
              </a:rPr>
              <a:t>Position Sensor</a:t>
            </a:r>
          </a:p>
        </p:txBody>
      </p: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6572250" y="2757560"/>
            <a:ext cx="928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300"/>
                </a:solidFill>
                <a:latin typeface="Calibri" charset="0"/>
              </a:rPr>
              <a:t>Inertial </a:t>
            </a:r>
          </a:p>
          <a:p>
            <a:r>
              <a:rPr lang="en-US">
                <a:solidFill>
                  <a:srgbClr val="00C300"/>
                </a:solidFill>
                <a:latin typeface="Calibri" charset="0"/>
              </a:rPr>
              <a:t>Sensor</a:t>
            </a:r>
          </a:p>
        </p:txBody>
      </p:sp>
      <p:pic>
        <p:nvPicPr>
          <p:cNvPr id="25" name="Picture 18" descr="HEPIHut_0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9375" y="852671"/>
            <a:ext cx="1103313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7600950" y="2647766"/>
            <a:ext cx="1257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6600"/>
                </a:solidFill>
                <a:latin typeface="Calibri" charset="0"/>
              </a:rPr>
              <a:t>Hydraulic</a:t>
            </a:r>
          </a:p>
          <a:p>
            <a:pPr algn="ctr"/>
            <a:r>
              <a:rPr lang="en-US">
                <a:solidFill>
                  <a:srgbClr val="FF6600"/>
                </a:solidFill>
                <a:latin typeface="Calibri" charset="0"/>
              </a:rPr>
              <a:t>Actuators</a:t>
            </a:r>
          </a:p>
        </p:txBody>
      </p:sp>
      <p:grpSp>
        <p:nvGrpSpPr>
          <p:cNvPr id="27" name="Group 28"/>
          <p:cNvGrpSpPr>
            <a:grpSpLocks/>
          </p:cNvGrpSpPr>
          <p:nvPr/>
        </p:nvGrpSpPr>
        <p:grpSpPr bwMode="auto">
          <a:xfrm>
            <a:off x="6610650" y="2188369"/>
            <a:ext cx="974725" cy="667922"/>
            <a:chOff x="6610730" y="5557120"/>
            <a:chExt cx="975122" cy="666824"/>
          </a:xfrm>
        </p:grpSpPr>
        <p:sp>
          <p:nvSpPr>
            <p:cNvPr id="28" name="TextBox 26"/>
            <p:cNvSpPr txBox="1">
              <a:spLocks noChangeArrowheads="1"/>
            </p:cNvSpPr>
            <p:nvPr/>
          </p:nvSpPr>
          <p:spPr bwMode="auto">
            <a:xfrm>
              <a:off x="6681606" y="5557120"/>
              <a:ext cx="624188" cy="460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L4C</a:t>
              </a:r>
            </a:p>
          </p:txBody>
        </p:sp>
        <p:sp>
          <p:nvSpPr>
            <p:cNvPr id="29" name="TextBox 27"/>
            <p:cNvSpPr txBox="1">
              <a:spLocks noChangeArrowheads="1"/>
            </p:cNvSpPr>
            <p:nvPr/>
          </p:nvSpPr>
          <p:spPr bwMode="auto">
            <a:xfrm>
              <a:off x="6610730" y="5916168"/>
              <a:ext cx="975122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Lucida Calligraphy" charset="0"/>
                  <a:ea typeface="Lucida Calligraphy" charset="0"/>
                  <a:cs typeface="Lucida Calligraphy" charset="0"/>
                </a:rPr>
                <a:t>f</a:t>
              </a:r>
              <a:r>
                <a:rPr lang="en-US" sz="1400"/>
                <a:t> = ~1 Hz</a:t>
              </a:r>
            </a:p>
          </p:txBody>
        </p:sp>
      </p:grp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5563862" y="2340769"/>
            <a:ext cx="6239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/>
              <a:t>IPS</a:t>
            </a:r>
            <a:endParaRPr lang="en-US" sz="2400"/>
          </a:p>
        </p:txBody>
      </p:sp>
      <p:sp>
        <p:nvSpPr>
          <p:cNvPr id="31" name="TextBox 26"/>
          <p:cNvSpPr txBox="1">
            <a:spLocks noChangeArrowheads="1"/>
          </p:cNvSpPr>
          <p:nvPr/>
        </p:nvSpPr>
        <p:spPr bwMode="auto">
          <a:xfrm>
            <a:off x="7904597" y="2312865"/>
            <a:ext cx="8329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/>
              <a:t>ACT</a:t>
            </a:r>
          </a:p>
        </p:txBody>
      </p:sp>
      <p:pic>
        <p:nvPicPr>
          <p:cNvPr id="32" name="Picture 31" descr="BSCHEPI_Sprin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 rot="15692737">
            <a:off x="1753245" y="3098498"/>
            <a:ext cx="1247636" cy="464448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17101" y="5745328"/>
            <a:ext cx="802675" cy="7315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12"/>
          <p:cNvSpPr txBox="1">
            <a:spLocks noChangeArrowheads="1"/>
          </p:cNvSpPr>
          <p:nvPr/>
        </p:nvSpPr>
        <p:spPr bwMode="auto">
          <a:xfrm>
            <a:off x="1524653" y="6013871"/>
            <a:ext cx="1520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Euler Springs</a:t>
            </a:r>
          </a:p>
        </p:txBody>
      </p:sp>
      <p:sp>
        <p:nvSpPr>
          <p:cNvPr id="41" name="Rectangle 40"/>
          <p:cNvSpPr/>
          <p:nvPr/>
        </p:nvSpPr>
        <p:spPr>
          <a:xfrm rot="1821843">
            <a:off x="4554162" y="1332982"/>
            <a:ext cx="379829" cy="6830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-3839" y="413451"/>
            <a:ext cx="4975440" cy="4570693"/>
            <a:chOff x="-3839" y="413451"/>
            <a:chExt cx="4975440" cy="4570693"/>
          </a:xfrm>
        </p:grpSpPr>
        <p:grpSp>
          <p:nvGrpSpPr>
            <p:cNvPr id="33" name="Group 32"/>
            <p:cNvGrpSpPr/>
            <p:nvPr/>
          </p:nvGrpSpPr>
          <p:grpSpPr>
            <a:xfrm>
              <a:off x="0" y="527032"/>
              <a:ext cx="4971601" cy="4446256"/>
              <a:chOff x="0" y="527032"/>
              <a:chExt cx="4971601" cy="4446256"/>
            </a:xfrm>
          </p:grpSpPr>
          <p:pic>
            <p:nvPicPr>
              <p:cNvPr id="10" name="Picture 9" descr="BSCHEPI_OneCorner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tretch>
                    <a:fillRect/>
                  </a:stretch>
                </p:blipFill>
              </mc:Choice>
              <mc:Fallback>
                <p:blipFill>
                  <a:blip r:embed="rId8"/>
                  <a:stretch>
                    <a:fillRect/>
                  </a:stretch>
                </p:blipFill>
              </mc:Fallback>
            </mc:AlternateContent>
            <p:spPr>
              <a:xfrm>
                <a:off x="0" y="527032"/>
                <a:ext cx="4971601" cy="4446256"/>
              </a:xfrm>
              <a:prstGeom prst="rect">
                <a:avLst/>
              </a:prstGeom>
            </p:spPr>
          </p:pic>
          <p:sp>
            <p:nvSpPr>
              <p:cNvPr id="11" name="Right Arrow 10"/>
              <p:cNvSpPr/>
              <p:nvPr/>
            </p:nvSpPr>
            <p:spPr>
              <a:xfrm>
                <a:off x="325651" y="1899722"/>
                <a:ext cx="1172341" cy="314810"/>
              </a:xfrm>
              <a:prstGeom prst="rightArrow">
                <a:avLst/>
              </a:prstGeom>
              <a:solidFill>
                <a:srgbClr val="FF6600"/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ight Arrow 12"/>
              <p:cNvSpPr/>
              <p:nvPr/>
            </p:nvSpPr>
            <p:spPr>
              <a:xfrm rot="16200000">
                <a:off x="2538028" y="3702167"/>
                <a:ext cx="1172341" cy="314810"/>
              </a:xfrm>
              <a:prstGeom prst="rightArrow">
                <a:avLst/>
              </a:prstGeom>
              <a:solidFill>
                <a:srgbClr val="FF6600"/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Arrow 13"/>
              <p:cNvSpPr/>
              <p:nvPr/>
            </p:nvSpPr>
            <p:spPr>
              <a:xfrm rot="16200000">
                <a:off x="2920673" y="2690379"/>
                <a:ext cx="407054" cy="314814"/>
              </a:xfrm>
              <a:prstGeom prst="rightArrow">
                <a:avLst/>
              </a:prstGeom>
              <a:solidFill>
                <a:srgbClr val="0000FF"/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Arrow 14"/>
              <p:cNvSpPr/>
              <p:nvPr/>
            </p:nvSpPr>
            <p:spPr>
              <a:xfrm>
                <a:off x="1726546" y="1899722"/>
                <a:ext cx="407054" cy="314814"/>
              </a:xfrm>
              <a:prstGeom prst="rightArrow">
                <a:avLst/>
              </a:prstGeom>
              <a:solidFill>
                <a:srgbClr val="0000FF"/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16200000">
                <a:off x="2795831" y="1313549"/>
                <a:ext cx="407054" cy="314814"/>
              </a:xfrm>
              <a:prstGeom prst="rightArrow">
                <a:avLst/>
              </a:prstGeom>
              <a:solidFill>
                <a:srgbClr val="008000"/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ight Arrow 16"/>
              <p:cNvSpPr/>
              <p:nvPr/>
            </p:nvSpPr>
            <p:spPr>
              <a:xfrm rot="10800000">
                <a:off x="2638424" y="1899718"/>
                <a:ext cx="407054" cy="314814"/>
              </a:xfrm>
              <a:prstGeom prst="rightArrow">
                <a:avLst/>
              </a:prstGeom>
              <a:solidFill>
                <a:srgbClr val="008000"/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Arrow 17"/>
              <p:cNvSpPr/>
              <p:nvPr/>
            </p:nvSpPr>
            <p:spPr>
              <a:xfrm rot="7246739">
                <a:off x="3753836" y="1292971"/>
                <a:ext cx="777720" cy="314810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Arrow 18"/>
              <p:cNvSpPr/>
              <p:nvPr/>
            </p:nvSpPr>
            <p:spPr>
              <a:xfrm rot="3562297">
                <a:off x="1430810" y="1275589"/>
                <a:ext cx="787523" cy="314810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457201" y="3414529"/>
              <a:ext cx="900370" cy="1569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-3839" y="2888472"/>
              <a:ext cx="900370" cy="683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357571" y="3810721"/>
              <a:ext cx="379829" cy="683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250471" y="2548008"/>
              <a:ext cx="721130" cy="1321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298602" y="3528049"/>
              <a:ext cx="379829" cy="683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 rot="19832180">
              <a:off x="862427" y="413451"/>
              <a:ext cx="379829" cy="683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977973">
              <a:off x="3510441" y="445947"/>
              <a:ext cx="379829" cy="919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stuff is on </a:t>
            </a:r>
            <a:r>
              <a:rPr lang="en-US">
                <a:solidFill>
                  <a:srgbClr val="3366FF"/>
                </a:solidFill>
              </a:rPr>
              <a:t>HEPI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9445" y="3484632"/>
            <a:ext cx="4137688" cy="31056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LIGO-G0901062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Jeffrey Kissel, MIT Dec 11th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FA624-883B-1542-9E52-7ECF2992B45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446088" y="-25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>
                <a:latin typeface="Calibri" charset="0"/>
              </a:rPr>
              <a:t>The In-vacuum Seismic Isolators (ISI)</a:t>
            </a:r>
          </a:p>
        </p:txBody>
      </p:sp>
      <p:sp>
        <p:nvSpPr>
          <p:cNvPr id="19462" name="TextBox 10"/>
          <p:cNvSpPr txBox="1">
            <a:spLocks noChangeArrowheads="1"/>
          </p:cNvSpPr>
          <p:nvPr/>
        </p:nvSpPr>
        <p:spPr bwMode="auto">
          <a:xfrm>
            <a:off x="820738" y="587375"/>
            <a:ext cx="3330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660066"/>
                </a:solidFill>
              </a:rPr>
              <a:t>BSC ISI </a:t>
            </a:r>
            <a:r>
              <a:rPr lang="en-US" sz="2400">
                <a:solidFill>
                  <a:srgbClr val="660066"/>
                </a:solidFill>
              </a:rPr>
              <a:t>(Core Optics)</a:t>
            </a:r>
          </a:p>
        </p:txBody>
      </p:sp>
      <p:sp>
        <p:nvSpPr>
          <p:cNvPr id="19463" name="TextBox 11"/>
          <p:cNvSpPr txBox="1">
            <a:spLocks noChangeArrowheads="1"/>
          </p:cNvSpPr>
          <p:nvPr/>
        </p:nvSpPr>
        <p:spPr bwMode="auto">
          <a:xfrm>
            <a:off x="5345113" y="596900"/>
            <a:ext cx="32448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6600"/>
                </a:solidFill>
              </a:rPr>
              <a:t>HAM ISI </a:t>
            </a:r>
            <a:r>
              <a:rPr lang="en-US" sz="2400">
                <a:solidFill>
                  <a:srgbClr val="FF6600"/>
                </a:solidFill>
              </a:rPr>
              <a:t>(IOO Optics)</a:t>
            </a:r>
          </a:p>
        </p:txBody>
      </p:sp>
      <p:sp>
        <p:nvSpPr>
          <p:cNvPr id="19466" name="TextBox 14"/>
          <p:cNvSpPr txBox="1">
            <a:spLocks noChangeArrowheads="1"/>
          </p:cNvSpPr>
          <p:nvPr/>
        </p:nvSpPr>
        <p:spPr bwMode="auto">
          <a:xfrm>
            <a:off x="314325" y="993775"/>
            <a:ext cx="3973513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600"/>
              <a:t> Two-stage system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600"/>
              <a:t> 6 DOF motion per stage</a:t>
            </a:r>
          </a:p>
          <a:p>
            <a:pPr>
              <a:buFont typeface="Arial" charset="0"/>
              <a:buChar char="•"/>
            </a:pPr>
            <a:r>
              <a:rPr lang="en-US" sz="1600"/>
              <a:t> </a:t>
            </a:r>
            <a:r>
              <a:rPr lang="en-US" sz="1600" b="1">
                <a:solidFill>
                  <a:srgbClr val="3366FF"/>
                </a:solidFill>
              </a:rPr>
              <a:t>Passive isolation </a:t>
            </a:r>
            <a:r>
              <a:rPr lang="en-US" sz="1600"/>
              <a:t> 	            		  	   2 x 3 Blade springs + wire flexure systems</a:t>
            </a:r>
          </a:p>
          <a:p>
            <a:pPr>
              <a:spcAft>
                <a:spcPts val="600"/>
              </a:spcAft>
            </a:pPr>
            <a:r>
              <a:rPr lang="en-US" sz="1600"/>
              <a:t>Fundamental modes ~ 1Hz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/>
              <a:t> </a:t>
            </a:r>
            <a:r>
              <a:rPr lang="en-US" sz="1600" b="1">
                <a:solidFill>
                  <a:srgbClr val="800000"/>
                </a:solidFill>
              </a:rPr>
              <a:t>Active isolation </a:t>
            </a:r>
            <a:r>
              <a:rPr lang="en-US" sz="1600">
                <a:solidFill>
                  <a:srgbClr val="000000"/>
                </a:solidFill>
              </a:rPr>
              <a:t>			         		  </a:t>
            </a:r>
            <a:r>
              <a:rPr lang="en-US" sz="1600"/>
              <a:t>12 and 15 on-board </a:t>
            </a:r>
            <a:r>
              <a:rPr lang="en-US" sz="1600">
                <a:solidFill>
                  <a:srgbClr val="0000FF"/>
                </a:solidFill>
              </a:rPr>
              <a:t>Displacement</a:t>
            </a:r>
            <a:r>
              <a:rPr lang="en-US" sz="1600"/>
              <a:t> and </a:t>
            </a:r>
            <a:r>
              <a:rPr lang="en-US" sz="1600">
                <a:solidFill>
                  <a:srgbClr val="008000"/>
                </a:solidFill>
              </a:rPr>
              <a:t>Inertial</a:t>
            </a:r>
            <a:r>
              <a:rPr lang="en-US" sz="1600"/>
              <a:t> Sensors, with 12 EM Coil </a:t>
            </a:r>
            <a:r>
              <a:rPr lang="en-US" sz="1600">
                <a:solidFill>
                  <a:srgbClr val="FF6600"/>
                </a:solidFill>
              </a:rPr>
              <a:t>actuators</a:t>
            </a:r>
          </a:p>
        </p:txBody>
      </p:sp>
      <p:sp>
        <p:nvSpPr>
          <p:cNvPr id="19467" name="TextBox 18"/>
          <p:cNvSpPr txBox="1">
            <a:spLocks noChangeArrowheads="1"/>
          </p:cNvSpPr>
          <p:nvPr/>
        </p:nvSpPr>
        <p:spPr bwMode="auto">
          <a:xfrm>
            <a:off x="4900613" y="990600"/>
            <a:ext cx="3689349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600"/>
              <a:t> Single-stage System 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600"/>
              <a:t> 6 DOF motion single stage system</a:t>
            </a:r>
          </a:p>
          <a:p>
            <a:pPr>
              <a:buFont typeface="Arial" charset="0"/>
              <a:buChar char="•"/>
            </a:pPr>
            <a:r>
              <a:rPr lang="en-US" sz="1600"/>
              <a:t> </a:t>
            </a:r>
            <a:r>
              <a:rPr lang="en-US" sz="1600" b="1">
                <a:solidFill>
                  <a:srgbClr val="3366FF"/>
                </a:solidFill>
              </a:rPr>
              <a:t>Passive isolation 			               </a:t>
            </a:r>
            <a:r>
              <a:rPr lang="en-US" sz="1600"/>
              <a:t>3 Blade springs + wire flexure systems</a:t>
            </a:r>
          </a:p>
          <a:p>
            <a:pPr>
              <a:spcAft>
                <a:spcPts val="600"/>
              </a:spcAft>
            </a:pPr>
            <a:r>
              <a:rPr lang="en-US" sz="1600"/>
              <a:t>Fundamental modes ~ 1Hz</a:t>
            </a:r>
            <a:endParaRPr lang="en-US" sz="1600"/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600"/>
              <a:t> </a:t>
            </a:r>
            <a:r>
              <a:rPr lang="en-US" sz="1600" b="1">
                <a:solidFill>
                  <a:srgbClr val="800000"/>
                </a:solidFill>
              </a:rPr>
              <a:t>Active isolation 				         </a:t>
            </a:r>
            <a:r>
              <a:rPr lang="en-US" sz="1600"/>
              <a:t>6 and 6 on-board </a:t>
            </a:r>
            <a:r>
              <a:rPr lang="en-US" sz="1600">
                <a:solidFill>
                  <a:srgbClr val="0000FF"/>
                </a:solidFill>
              </a:rPr>
              <a:t>Displacement</a:t>
            </a:r>
            <a:r>
              <a:rPr lang="en-US" sz="1600"/>
              <a:t> and </a:t>
            </a:r>
            <a:r>
              <a:rPr lang="en-US" sz="1600">
                <a:solidFill>
                  <a:srgbClr val="008000"/>
                </a:solidFill>
              </a:rPr>
              <a:t>Inertial</a:t>
            </a:r>
            <a:r>
              <a:rPr lang="en-US" sz="1600"/>
              <a:t> Sensors, with 6 EM Coil </a:t>
            </a:r>
            <a:r>
              <a:rPr lang="en-US" sz="1600">
                <a:solidFill>
                  <a:srgbClr val="FF6600"/>
                </a:solidFill>
              </a:rPr>
              <a:t>actuators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6300" y="3464131"/>
            <a:ext cx="4277156" cy="29862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 cstate="print"/>
          <a:srcRect l="8400" t="5355" r="8210" b="3566"/>
          <a:stretch>
            <a:fillRect/>
          </a:stretch>
        </p:blipFill>
        <p:spPr bwMode="auto">
          <a:xfrm>
            <a:off x="127190" y="3489740"/>
            <a:ext cx="4374640" cy="29606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LIGO-G0901062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Jeffrey Kissel, MIT Dec 11th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4F6F0-B8DB-FC4C-8063-566ED2657C2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0494" name="TextBox 9"/>
          <p:cNvSpPr txBox="1">
            <a:spLocks noChangeArrowheads="1"/>
          </p:cNvSpPr>
          <p:nvPr/>
        </p:nvSpPr>
        <p:spPr bwMode="auto">
          <a:xfrm>
            <a:off x="6096677" y="2898262"/>
            <a:ext cx="898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300"/>
                </a:solidFill>
                <a:latin typeface="Calibri" charset="0"/>
              </a:rPr>
              <a:t>Inertial   </a:t>
            </a:r>
          </a:p>
          <a:p>
            <a:r>
              <a:rPr lang="en-US">
                <a:solidFill>
                  <a:srgbClr val="00C300"/>
                </a:solidFill>
                <a:latin typeface="Calibri" charset="0"/>
              </a:rPr>
              <a:t> </a:t>
            </a:r>
            <a:r>
              <a:rPr lang="en-US">
                <a:solidFill>
                  <a:srgbClr val="00C300"/>
                </a:solidFill>
                <a:latin typeface="Calibri" charset="0"/>
              </a:rPr>
              <a:t>Sensor</a:t>
            </a:r>
          </a:p>
        </p:txBody>
      </p:sp>
      <p:pic>
        <p:nvPicPr>
          <p:cNvPr id="20496" name="Picture 45" descr="GS13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6770" y="721231"/>
            <a:ext cx="1117600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2" name="TextBox 57"/>
          <p:cNvSpPr txBox="1">
            <a:spLocks noChangeArrowheads="1"/>
          </p:cNvSpPr>
          <p:nvPr/>
        </p:nvSpPr>
        <p:spPr bwMode="auto">
          <a:xfrm>
            <a:off x="4005933" y="6166571"/>
            <a:ext cx="974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Lucida Calligraphy" charset="0"/>
                <a:ea typeface="Lucida Calligraphy" charset="0"/>
                <a:cs typeface="Lucida Calligraphy" charset="0"/>
              </a:rPr>
              <a:t>f</a:t>
            </a:r>
            <a:r>
              <a:rPr lang="en-US" sz="1400"/>
              <a:t> = ~1 Hz</a:t>
            </a:r>
          </a:p>
        </p:txBody>
      </p:sp>
      <p:sp>
        <p:nvSpPr>
          <p:cNvPr id="20504" name="TextBox 59"/>
          <p:cNvSpPr txBox="1">
            <a:spLocks noChangeArrowheads="1"/>
          </p:cNvSpPr>
          <p:nvPr/>
        </p:nvSpPr>
        <p:spPr bwMode="auto">
          <a:xfrm>
            <a:off x="6139645" y="2666487"/>
            <a:ext cx="974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Lucida Calligraphy" charset="0"/>
                <a:ea typeface="Lucida Calligraphy" charset="0"/>
                <a:cs typeface="Lucida Calligraphy" charset="0"/>
              </a:rPr>
              <a:t>f</a:t>
            </a:r>
            <a:r>
              <a:rPr lang="en-US" sz="1400"/>
              <a:t> = ~1 Hz</a:t>
            </a:r>
          </a:p>
        </p:txBody>
      </p:sp>
      <p:pic>
        <p:nvPicPr>
          <p:cNvPr id="30" name="Picture 3" descr="aLIGO_HAMISI_NoOpticsTabl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22" y="469999"/>
            <a:ext cx="4387749" cy="428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8346"/>
            <a:ext cx="8229600" cy="616389"/>
          </a:xfrm>
        </p:spPr>
        <p:txBody>
          <a:bodyPr/>
          <a:lstStyle/>
          <a:p>
            <a:r>
              <a:rPr lang="en-US"/>
              <a:t>Where stuff is on a </a:t>
            </a:r>
            <a:r>
              <a:rPr lang="en-US">
                <a:solidFill>
                  <a:srgbClr val="FF6600"/>
                </a:solidFill>
              </a:rPr>
              <a:t>HAM-ISI</a:t>
            </a:r>
          </a:p>
        </p:txBody>
      </p:sp>
      <p:sp>
        <p:nvSpPr>
          <p:cNvPr id="37" name="TextBox 26"/>
          <p:cNvSpPr txBox="1">
            <a:spLocks noChangeArrowheads="1"/>
          </p:cNvSpPr>
          <p:nvPr/>
        </p:nvSpPr>
        <p:spPr bwMode="auto">
          <a:xfrm>
            <a:off x="4099046" y="5773890"/>
            <a:ext cx="6239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/>
              <a:t>L4C</a:t>
            </a:r>
          </a:p>
        </p:txBody>
      </p:sp>
      <p:sp>
        <p:nvSpPr>
          <p:cNvPr id="38" name="TextBox 26"/>
          <p:cNvSpPr txBox="1">
            <a:spLocks noChangeArrowheads="1"/>
          </p:cNvSpPr>
          <p:nvPr/>
        </p:nvSpPr>
        <p:spPr bwMode="auto">
          <a:xfrm>
            <a:off x="6141185" y="2319843"/>
            <a:ext cx="8334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/>
              <a:t>GS13</a:t>
            </a:r>
          </a:p>
        </p:txBody>
      </p:sp>
      <p:pic>
        <p:nvPicPr>
          <p:cNvPr id="40" name="Picture 39" descr="aLIGOSupportStage_sma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92880" y="3492035"/>
            <a:ext cx="3620920" cy="2967142"/>
          </a:xfrm>
          <a:prstGeom prst="rect">
            <a:avLst/>
          </a:prstGeom>
        </p:spPr>
      </p:pic>
      <p:grpSp>
        <p:nvGrpSpPr>
          <p:cNvPr id="113" name="Group 112"/>
          <p:cNvGrpSpPr/>
          <p:nvPr/>
        </p:nvGrpSpPr>
        <p:grpSpPr>
          <a:xfrm>
            <a:off x="4477532" y="778694"/>
            <a:ext cx="1519238" cy="2408541"/>
            <a:chOff x="5129910" y="778694"/>
            <a:chExt cx="1519238" cy="2408541"/>
          </a:xfrm>
        </p:grpSpPr>
        <p:pic>
          <p:nvPicPr>
            <p:cNvPr id="41" name="Picture 5" descr="HAM6ISI-LLO_Build-17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94480" y="778694"/>
              <a:ext cx="1121547" cy="158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12"/>
            <p:cNvSpPr txBox="1">
              <a:spLocks noChangeArrowheads="1"/>
            </p:cNvSpPr>
            <p:nvPr/>
          </p:nvSpPr>
          <p:spPr bwMode="auto">
            <a:xfrm>
              <a:off x="5129910" y="2574666"/>
              <a:ext cx="15192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Calibri" charset="0"/>
                </a:rPr>
                <a:t>Displacement</a:t>
              </a:r>
            </a:p>
          </p:txBody>
        </p:sp>
        <p:sp>
          <p:nvSpPr>
            <p:cNvPr id="43" name="TextBox 26"/>
            <p:cNvSpPr txBox="1">
              <a:spLocks noChangeArrowheads="1"/>
            </p:cNvSpPr>
            <p:nvPr/>
          </p:nvSpPr>
          <p:spPr bwMode="auto">
            <a:xfrm>
              <a:off x="5570599" y="2288662"/>
              <a:ext cx="76907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CPS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485596" y="2817903"/>
              <a:ext cx="8193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latin typeface="Calibri" charset="0"/>
                </a:rPr>
                <a:t>Sensor</a:t>
              </a:r>
              <a:endParaRPr lang="en-US"/>
            </a:p>
          </p:txBody>
        </p:sp>
      </p:grpSp>
      <p:sp>
        <p:nvSpPr>
          <p:cNvPr id="45" name="Right Arrow 44"/>
          <p:cNvSpPr/>
          <p:nvPr/>
        </p:nvSpPr>
        <p:spPr>
          <a:xfrm rot="17753899">
            <a:off x="772590" y="1597263"/>
            <a:ext cx="407054" cy="314814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 rot="3634757">
            <a:off x="3408078" y="1734800"/>
            <a:ext cx="407054" cy="314814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 rot="10800000">
            <a:off x="1983067" y="4015886"/>
            <a:ext cx="407054" cy="314814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97" name="Picture 44" descr="L4-C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32472" y="4470400"/>
            <a:ext cx="930208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" name="Group 53"/>
          <p:cNvGrpSpPr/>
          <p:nvPr/>
        </p:nvGrpSpPr>
        <p:grpSpPr>
          <a:xfrm>
            <a:off x="1250120" y="4028586"/>
            <a:ext cx="241301" cy="251314"/>
            <a:chOff x="1536812" y="5204314"/>
            <a:chExt cx="342900" cy="342900"/>
          </a:xfrm>
        </p:grpSpPr>
        <p:sp>
          <p:nvSpPr>
            <p:cNvPr id="52" name="Oval 51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8000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880732" y="2491043"/>
            <a:ext cx="241301" cy="251314"/>
            <a:chOff x="1536812" y="5204314"/>
            <a:chExt cx="342900" cy="342900"/>
          </a:xfrm>
        </p:grpSpPr>
        <p:sp>
          <p:nvSpPr>
            <p:cNvPr id="56" name="Oval 55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8000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270111" y="946480"/>
            <a:ext cx="241301" cy="251314"/>
            <a:chOff x="1536812" y="5204314"/>
            <a:chExt cx="342900" cy="342900"/>
          </a:xfrm>
        </p:grpSpPr>
        <p:sp>
          <p:nvSpPr>
            <p:cNvPr id="60" name="Oval 59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8000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Right Arrow 61"/>
          <p:cNvSpPr/>
          <p:nvPr/>
        </p:nvSpPr>
        <p:spPr>
          <a:xfrm rot="18091871">
            <a:off x="30751" y="2152217"/>
            <a:ext cx="407054" cy="181313"/>
          </a:xfrm>
          <a:prstGeom prst="rightArrow">
            <a:avLst/>
          </a:prstGeom>
          <a:solidFill>
            <a:srgbClr val="0000FF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5882469" y="4330700"/>
            <a:ext cx="241301" cy="251314"/>
            <a:chOff x="1536812" y="5204314"/>
            <a:chExt cx="342900" cy="342900"/>
          </a:xfrm>
        </p:grpSpPr>
        <p:sp>
          <p:nvSpPr>
            <p:cNvPr id="66" name="Oval 65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24642" y="4147893"/>
            <a:ext cx="241301" cy="251314"/>
            <a:chOff x="1536812" y="5204314"/>
            <a:chExt cx="342900" cy="342900"/>
          </a:xfrm>
        </p:grpSpPr>
        <p:sp>
          <p:nvSpPr>
            <p:cNvPr id="69" name="Oval 68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016749" y="6026871"/>
            <a:ext cx="241301" cy="251314"/>
            <a:chOff x="1536812" y="5204314"/>
            <a:chExt cx="342900" cy="342900"/>
          </a:xfrm>
        </p:grpSpPr>
        <p:sp>
          <p:nvSpPr>
            <p:cNvPr id="72" name="Oval 71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053795" y="4851521"/>
            <a:ext cx="241301" cy="251314"/>
            <a:chOff x="1536812" y="5204314"/>
            <a:chExt cx="342900" cy="342900"/>
          </a:xfrm>
        </p:grpSpPr>
        <p:sp>
          <p:nvSpPr>
            <p:cNvPr id="75" name="Oval 74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8000"/>
            </a:solidFill>
            <a:ln w="38100">
              <a:solidFill>
                <a:srgbClr val="7D75C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rgbClr val="7D75CA"/>
            </a:solidFill>
            <a:ln>
              <a:solidFill>
                <a:srgbClr val="7D75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Right Arrow 85"/>
          <p:cNvSpPr/>
          <p:nvPr/>
        </p:nvSpPr>
        <p:spPr>
          <a:xfrm rot="968302">
            <a:off x="7435512" y="4051930"/>
            <a:ext cx="359546" cy="246098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/>
          <p:cNvSpPr/>
          <p:nvPr/>
        </p:nvSpPr>
        <p:spPr>
          <a:xfrm rot="7880540">
            <a:off x="7305294" y="5687572"/>
            <a:ext cx="359546" cy="246098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/>
          <p:cNvSpPr/>
          <p:nvPr/>
        </p:nvSpPr>
        <p:spPr>
          <a:xfrm rot="14889819">
            <a:off x="5839267" y="4795595"/>
            <a:ext cx="359546" cy="246098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197269" y="5424029"/>
            <a:ext cx="3808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SRCL </a:t>
            </a:r>
            <a:r>
              <a:rPr lang="en-US">
                <a:solidFill>
                  <a:srgbClr val="FF6600"/>
                </a:solidFill>
              </a:rPr>
              <a:t>HAM-ISIs </a:t>
            </a:r>
            <a:r>
              <a:rPr lang="en-US"/>
              <a:t>will have “extra” L4Cs on the support stage (ST0) for feed-forward use around 10 Hz</a:t>
            </a:r>
          </a:p>
        </p:txBody>
      </p:sp>
      <p:sp>
        <p:nvSpPr>
          <p:cNvPr id="90" name="Right Arrow 89"/>
          <p:cNvSpPr/>
          <p:nvPr/>
        </p:nvSpPr>
        <p:spPr>
          <a:xfrm rot="18103007">
            <a:off x="371646" y="2401070"/>
            <a:ext cx="407054" cy="181313"/>
          </a:xfrm>
          <a:prstGeom prst="rightArrow">
            <a:avLst/>
          </a:prstGeom>
          <a:solidFill>
            <a:srgbClr val="FF6704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ight Arrow 90"/>
          <p:cNvSpPr/>
          <p:nvPr/>
        </p:nvSpPr>
        <p:spPr>
          <a:xfrm rot="10800000">
            <a:off x="2764095" y="4122604"/>
            <a:ext cx="407054" cy="181313"/>
          </a:xfrm>
          <a:prstGeom prst="rightArrow">
            <a:avLst/>
          </a:prstGeom>
          <a:solidFill>
            <a:srgbClr val="FF6704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ight Arrow 91"/>
          <p:cNvSpPr/>
          <p:nvPr/>
        </p:nvSpPr>
        <p:spPr>
          <a:xfrm rot="10800000">
            <a:off x="2764095" y="4432049"/>
            <a:ext cx="407054" cy="181313"/>
          </a:xfrm>
          <a:prstGeom prst="rightArrow">
            <a:avLst/>
          </a:prstGeom>
          <a:solidFill>
            <a:srgbClr val="0000FF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ight Arrow 92"/>
          <p:cNvSpPr/>
          <p:nvPr/>
        </p:nvSpPr>
        <p:spPr>
          <a:xfrm rot="3444687">
            <a:off x="3356998" y="921562"/>
            <a:ext cx="407054" cy="181313"/>
          </a:xfrm>
          <a:prstGeom prst="rightArrow">
            <a:avLst/>
          </a:prstGeom>
          <a:solidFill>
            <a:srgbClr val="0000FF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Arrow 93"/>
          <p:cNvSpPr/>
          <p:nvPr/>
        </p:nvSpPr>
        <p:spPr>
          <a:xfrm rot="3473862">
            <a:off x="2967622" y="1107137"/>
            <a:ext cx="407054" cy="181313"/>
          </a:xfrm>
          <a:prstGeom prst="rightArrow">
            <a:avLst/>
          </a:prstGeom>
          <a:solidFill>
            <a:srgbClr val="FF6704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5576948" y="5158672"/>
            <a:ext cx="241301" cy="251314"/>
            <a:chOff x="1536812" y="5204314"/>
            <a:chExt cx="342900" cy="342900"/>
          </a:xfrm>
        </p:grpSpPr>
        <p:sp>
          <p:nvSpPr>
            <p:cNvPr id="96" name="Oval 95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FF6704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7258050" y="3536224"/>
            <a:ext cx="241301" cy="251314"/>
            <a:chOff x="1536812" y="5204314"/>
            <a:chExt cx="342900" cy="342900"/>
          </a:xfrm>
        </p:grpSpPr>
        <p:sp>
          <p:nvSpPr>
            <p:cNvPr id="100" name="Oval 99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FF6704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7866551" y="5842681"/>
            <a:ext cx="241301" cy="251314"/>
            <a:chOff x="1536812" y="5204314"/>
            <a:chExt cx="342900" cy="342900"/>
          </a:xfrm>
        </p:grpSpPr>
        <p:sp>
          <p:nvSpPr>
            <p:cNvPr id="103" name="Oval 102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FF6704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8438208" y="3492035"/>
            <a:ext cx="241301" cy="251314"/>
            <a:chOff x="1536812" y="5204314"/>
            <a:chExt cx="342900" cy="342900"/>
          </a:xfrm>
        </p:grpSpPr>
        <p:sp>
          <p:nvSpPr>
            <p:cNvPr id="106" name="Oval 105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8000"/>
            </a:solidFill>
            <a:ln w="38100">
              <a:solidFill>
                <a:srgbClr val="7D75C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rgbClr val="7D75CA"/>
            </a:solidFill>
            <a:ln>
              <a:solidFill>
                <a:srgbClr val="7D75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8451613" y="6207659"/>
            <a:ext cx="241301" cy="251314"/>
            <a:chOff x="1536812" y="5204314"/>
            <a:chExt cx="342900" cy="342900"/>
          </a:xfrm>
        </p:grpSpPr>
        <p:sp>
          <p:nvSpPr>
            <p:cNvPr id="109" name="Oval 108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solidFill>
              <a:srgbClr val="008000"/>
            </a:solidFill>
            <a:ln w="38100">
              <a:solidFill>
                <a:srgbClr val="7D75C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1625712" y="5295900"/>
              <a:ext cx="152401" cy="155087"/>
            </a:xfrm>
            <a:prstGeom prst="ellipse">
              <a:avLst/>
            </a:prstGeom>
            <a:solidFill>
              <a:srgbClr val="7D75CA"/>
            </a:solidFill>
            <a:ln>
              <a:solidFill>
                <a:srgbClr val="7D75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1" name="TextBox 10"/>
          <p:cNvSpPr txBox="1">
            <a:spLocks noChangeArrowheads="1"/>
          </p:cNvSpPr>
          <p:nvPr/>
        </p:nvSpPr>
        <p:spPr bwMode="auto">
          <a:xfrm>
            <a:off x="1511412" y="4620114"/>
            <a:ext cx="1487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B500"/>
                </a:solidFill>
              </a:rPr>
              <a:t>STAGE 1 (ST1)</a:t>
            </a:r>
          </a:p>
        </p:txBody>
      </p:sp>
      <p:sp>
        <p:nvSpPr>
          <p:cNvPr id="112" name="TextBox 10"/>
          <p:cNvSpPr txBox="1">
            <a:spLocks noChangeArrowheads="1"/>
          </p:cNvSpPr>
          <p:nvPr/>
        </p:nvSpPr>
        <p:spPr bwMode="auto">
          <a:xfrm>
            <a:off x="6576750" y="6388447"/>
            <a:ext cx="1487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7D75CA"/>
                </a:solidFill>
              </a:rPr>
              <a:t>STAGE 0 (ST0)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LIGO-G0901062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62300" y="6618501"/>
            <a:ext cx="2895600" cy="252199"/>
          </a:xfrm>
        </p:spPr>
        <p:txBody>
          <a:bodyPr/>
          <a:lstStyle/>
          <a:p>
            <a:pPr>
              <a:defRPr/>
            </a:pPr>
            <a:r>
              <a:rPr lang="en-US"/>
              <a:t>Jeffrey Kissel, MIT Dec 11th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4F6F0-B8DB-FC4C-8063-566ED2657C2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0" name="TextBox 10"/>
          <p:cNvSpPr txBox="1">
            <a:spLocks noChangeArrowheads="1"/>
          </p:cNvSpPr>
          <p:nvPr/>
        </p:nvSpPr>
        <p:spPr bwMode="auto">
          <a:xfrm>
            <a:off x="6172200" y="529305"/>
            <a:ext cx="1541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STAGE 2 (ST2)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57200" y="8346"/>
            <a:ext cx="8229600" cy="616389"/>
          </a:xfrm>
        </p:spPr>
        <p:txBody>
          <a:bodyPr/>
          <a:lstStyle/>
          <a:p>
            <a:r>
              <a:rPr lang="en-US"/>
              <a:t>Where stuff is on a </a:t>
            </a:r>
            <a:r>
              <a:rPr lang="en-US">
                <a:solidFill>
                  <a:srgbClr val="660066"/>
                </a:solidFill>
              </a:rPr>
              <a:t>BSC-ISI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93356" y="3530599"/>
            <a:ext cx="2144713" cy="2250496"/>
            <a:chOff x="1850475" y="4540249"/>
            <a:chExt cx="2144713" cy="2250496"/>
          </a:xfrm>
        </p:grpSpPr>
        <p:sp>
          <p:nvSpPr>
            <p:cNvPr id="20494" name="TextBox 9"/>
            <p:cNvSpPr txBox="1">
              <a:spLocks noChangeArrowheads="1"/>
            </p:cNvSpPr>
            <p:nvPr/>
          </p:nvSpPr>
          <p:spPr bwMode="auto">
            <a:xfrm>
              <a:off x="2012673" y="6420857"/>
              <a:ext cx="17748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C300"/>
                  </a:solidFill>
                  <a:latin typeface="Calibri" charset="0"/>
                </a:rPr>
                <a:t>Inertial Sensors</a:t>
              </a:r>
            </a:p>
          </p:txBody>
        </p:sp>
        <p:pic>
          <p:nvPicPr>
            <p:cNvPr id="20495" name="Picture 50" descr="T240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01925" y="4540249"/>
              <a:ext cx="1223508" cy="1408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7" name="Picture 44" descr="L4-C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84305" y="4540250"/>
              <a:ext cx="889058" cy="1303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TextBox 26"/>
            <p:cNvSpPr txBox="1">
              <a:spLocks noChangeArrowheads="1"/>
            </p:cNvSpPr>
            <p:nvPr/>
          </p:nvSpPr>
          <p:spPr bwMode="auto">
            <a:xfrm>
              <a:off x="1890163" y="5771581"/>
              <a:ext cx="62393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L4C</a:t>
              </a:r>
            </a:p>
          </p:txBody>
        </p:sp>
        <p:sp>
          <p:nvSpPr>
            <p:cNvPr id="67" name="TextBox 26"/>
            <p:cNvSpPr txBox="1">
              <a:spLocks noChangeArrowheads="1"/>
            </p:cNvSpPr>
            <p:nvPr/>
          </p:nvSpPr>
          <p:spPr bwMode="auto">
            <a:xfrm>
              <a:off x="2936875" y="5764496"/>
              <a:ext cx="85139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T240</a:t>
              </a:r>
            </a:p>
          </p:txBody>
        </p:sp>
        <p:sp>
          <p:nvSpPr>
            <p:cNvPr id="68" name="TextBox 57"/>
            <p:cNvSpPr txBox="1">
              <a:spLocks noChangeArrowheads="1"/>
            </p:cNvSpPr>
            <p:nvPr/>
          </p:nvSpPr>
          <p:spPr bwMode="auto">
            <a:xfrm>
              <a:off x="1850475" y="6142967"/>
              <a:ext cx="9747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Lucida Calligraphy" charset="0"/>
                  <a:ea typeface="Lucida Calligraphy" charset="0"/>
                  <a:cs typeface="Lucida Calligraphy" charset="0"/>
                </a:rPr>
                <a:t>f</a:t>
              </a:r>
              <a:r>
                <a:rPr lang="en-US" sz="1400"/>
                <a:t> = ~1 Hz</a:t>
              </a:r>
            </a:p>
          </p:txBody>
        </p:sp>
        <p:sp>
          <p:nvSpPr>
            <p:cNvPr id="69" name="TextBox 58"/>
            <p:cNvSpPr txBox="1">
              <a:spLocks noChangeArrowheads="1"/>
            </p:cNvSpPr>
            <p:nvPr/>
          </p:nvSpPr>
          <p:spPr bwMode="auto">
            <a:xfrm>
              <a:off x="2871238" y="6168110"/>
              <a:ext cx="11239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Lucida Calligraphy" charset="0"/>
                  <a:ea typeface="Lucida Calligraphy" charset="0"/>
                  <a:cs typeface="Lucida Calligraphy" charset="0"/>
                </a:rPr>
                <a:t>f</a:t>
              </a:r>
              <a:r>
                <a:rPr lang="en-US" sz="1400"/>
                <a:t> = ~5 mHz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7633779" y="3641915"/>
            <a:ext cx="1774825" cy="2112192"/>
            <a:chOff x="5828772" y="4363330"/>
            <a:chExt cx="1774825" cy="2112192"/>
          </a:xfrm>
        </p:grpSpPr>
        <p:pic>
          <p:nvPicPr>
            <p:cNvPr id="20496" name="Picture 45" descr="GS13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52664" y="4363330"/>
              <a:ext cx="906599" cy="1296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4" name="TextBox 59"/>
            <p:cNvSpPr txBox="1">
              <a:spLocks noChangeArrowheads="1"/>
            </p:cNvSpPr>
            <p:nvPr/>
          </p:nvSpPr>
          <p:spPr bwMode="auto">
            <a:xfrm>
              <a:off x="6151054" y="5917409"/>
              <a:ext cx="9747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Lucida Calligraphy" charset="0"/>
                  <a:ea typeface="Lucida Calligraphy" charset="0"/>
                  <a:cs typeface="Lucida Calligraphy" charset="0"/>
                </a:rPr>
                <a:t>f</a:t>
              </a:r>
              <a:r>
                <a:rPr lang="en-US" sz="1400"/>
                <a:t> = ~1 Hz</a:t>
              </a:r>
            </a:p>
          </p:txBody>
        </p:sp>
        <p:sp>
          <p:nvSpPr>
            <p:cNvPr id="70" name="TextBox 26"/>
            <p:cNvSpPr txBox="1">
              <a:spLocks noChangeArrowheads="1"/>
            </p:cNvSpPr>
            <p:nvPr/>
          </p:nvSpPr>
          <p:spPr bwMode="auto">
            <a:xfrm>
              <a:off x="6138479" y="5560335"/>
              <a:ext cx="83348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GS13</a:t>
              </a:r>
            </a:p>
          </p:txBody>
        </p:sp>
        <p:sp>
          <p:nvSpPr>
            <p:cNvPr id="73" name="TextBox 9"/>
            <p:cNvSpPr txBox="1">
              <a:spLocks noChangeArrowheads="1"/>
            </p:cNvSpPr>
            <p:nvPr/>
          </p:nvSpPr>
          <p:spPr bwMode="auto">
            <a:xfrm>
              <a:off x="5828772" y="6105634"/>
              <a:ext cx="17748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C300"/>
                  </a:solidFill>
                  <a:latin typeface="Calibri" charset="0"/>
                </a:rPr>
                <a:t>Inertial Sensor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2300995" y="3669236"/>
            <a:ext cx="4808491" cy="2555565"/>
            <a:chOff x="2313695" y="3681936"/>
            <a:chExt cx="4808491" cy="2555565"/>
          </a:xfrm>
        </p:grpSpPr>
        <p:pic>
          <p:nvPicPr>
            <p:cNvPr id="103" name="Picture 102" descr="DisplacementSensorActuators_BSCISI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2313695" y="3685302"/>
              <a:ext cx="4808491" cy="2552199"/>
            </a:xfrm>
            <a:prstGeom prst="rect">
              <a:avLst/>
            </a:prstGeom>
          </p:spPr>
        </p:pic>
        <p:sp>
          <p:nvSpPr>
            <p:cNvPr id="104" name="Right Arrow 103"/>
            <p:cNvSpPr/>
            <p:nvPr/>
          </p:nvSpPr>
          <p:spPr>
            <a:xfrm rot="11723383">
              <a:off x="3328531" y="5062090"/>
              <a:ext cx="359830" cy="334241"/>
            </a:xfrm>
            <a:prstGeom prst="rightArrow">
              <a:avLst/>
            </a:prstGeom>
            <a:solidFill>
              <a:srgbClr val="0000FF"/>
            </a:solidFill>
            <a:ln w="31750">
              <a:solidFill>
                <a:srgbClr val="00B3A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ight Arrow 104"/>
            <p:cNvSpPr/>
            <p:nvPr/>
          </p:nvSpPr>
          <p:spPr>
            <a:xfrm rot="16200000">
              <a:off x="3923072" y="4152161"/>
              <a:ext cx="359830" cy="334241"/>
            </a:xfrm>
            <a:prstGeom prst="rightArrow">
              <a:avLst/>
            </a:prstGeom>
            <a:solidFill>
              <a:srgbClr val="0000FF"/>
            </a:solidFill>
            <a:ln w="31750">
              <a:solidFill>
                <a:srgbClr val="00B3A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ight Arrow 105"/>
            <p:cNvSpPr/>
            <p:nvPr/>
          </p:nvSpPr>
          <p:spPr>
            <a:xfrm>
              <a:off x="4757740" y="5310860"/>
              <a:ext cx="359830" cy="334241"/>
            </a:xfrm>
            <a:prstGeom prst="rightArrow">
              <a:avLst/>
            </a:prstGeom>
            <a:solidFill>
              <a:srgbClr val="0000FF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ight Arrow 106"/>
            <p:cNvSpPr/>
            <p:nvPr/>
          </p:nvSpPr>
          <p:spPr>
            <a:xfrm rot="16200000">
              <a:off x="5099233" y="4198030"/>
              <a:ext cx="359830" cy="334241"/>
            </a:xfrm>
            <a:prstGeom prst="rightArrow">
              <a:avLst/>
            </a:prstGeom>
            <a:solidFill>
              <a:srgbClr val="0000FF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ight Arrow 107"/>
            <p:cNvSpPr/>
            <p:nvPr/>
          </p:nvSpPr>
          <p:spPr>
            <a:xfrm rot="16200000">
              <a:off x="4267400" y="3787236"/>
              <a:ext cx="544840" cy="334240"/>
            </a:xfrm>
            <a:prstGeom prst="rightArrow">
              <a:avLst/>
            </a:prstGeom>
            <a:solidFill>
              <a:srgbClr val="FFB500"/>
            </a:solidFill>
            <a:ln w="31750">
              <a:solidFill>
                <a:srgbClr val="00B3A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ight Arrow 108"/>
            <p:cNvSpPr/>
            <p:nvPr/>
          </p:nvSpPr>
          <p:spPr>
            <a:xfrm rot="11684233">
              <a:off x="3691715" y="5741709"/>
              <a:ext cx="544840" cy="334240"/>
            </a:xfrm>
            <a:prstGeom prst="rightArrow">
              <a:avLst/>
            </a:prstGeom>
            <a:solidFill>
              <a:srgbClr val="FFB500"/>
            </a:solidFill>
            <a:ln w="31750">
              <a:solidFill>
                <a:srgbClr val="00B3A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ight Arrow 109"/>
            <p:cNvSpPr/>
            <p:nvPr/>
          </p:nvSpPr>
          <p:spPr>
            <a:xfrm rot="16200000">
              <a:off x="5490803" y="4059657"/>
              <a:ext cx="544840" cy="334240"/>
            </a:xfrm>
            <a:prstGeom prst="rightArrow">
              <a:avLst/>
            </a:prstGeom>
            <a:solidFill>
              <a:srgbClr val="FF6704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ight Arrow 110"/>
            <p:cNvSpPr/>
            <p:nvPr/>
          </p:nvSpPr>
          <p:spPr>
            <a:xfrm>
              <a:off x="5385503" y="5733135"/>
              <a:ext cx="544840" cy="334240"/>
            </a:xfrm>
            <a:prstGeom prst="rightArrow">
              <a:avLst/>
            </a:prstGeom>
            <a:solidFill>
              <a:srgbClr val="FF6704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3" name="Picture 112" descr="ST1_InertialSensors_BSCIS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0602" y="885937"/>
            <a:ext cx="4509985" cy="2690026"/>
          </a:xfrm>
          <a:prstGeom prst="rect">
            <a:avLst/>
          </a:prstGeom>
        </p:spPr>
      </p:pic>
      <p:pic>
        <p:nvPicPr>
          <p:cNvPr id="114" name="Picture 113" descr="ST2_InertialSensors_BSCIS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859340" y="893589"/>
            <a:ext cx="4274646" cy="2719533"/>
          </a:xfrm>
          <a:prstGeom prst="rect">
            <a:avLst/>
          </a:prstGeom>
        </p:spPr>
      </p:pic>
      <p:sp>
        <p:nvSpPr>
          <p:cNvPr id="115" name="TextBox 10"/>
          <p:cNvSpPr txBox="1">
            <a:spLocks noChangeArrowheads="1"/>
          </p:cNvSpPr>
          <p:nvPr/>
        </p:nvSpPr>
        <p:spPr bwMode="auto">
          <a:xfrm>
            <a:off x="3913125" y="3232031"/>
            <a:ext cx="15097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7D75CA"/>
                </a:solidFill>
              </a:rPr>
              <a:t>STAGE 0 (ST0)</a:t>
            </a:r>
          </a:p>
        </p:txBody>
      </p:sp>
      <p:sp>
        <p:nvSpPr>
          <p:cNvPr id="20491" name="TextBox 10"/>
          <p:cNvSpPr txBox="1">
            <a:spLocks noChangeArrowheads="1"/>
          </p:cNvSpPr>
          <p:nvPr/>
        </p:nvSpPr>
        <p:spPr bwMode="auto">
          <a:xfrm>
            <a:off x="1287286" y="700935"/>
            <a:ext cx="1487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B3AB"/>
                </a:solidFill>
              </a:rPr>
              <a:t>STAGE 1 (ST1)</a:t>
            </a:r>
          </a:p>
        </p:txBody>
      </p:sp>
      <p:grpSp>
        <p:nvGrpSpPr>
          <p:cNvPr id="125" name="Group 124"/>
          <p:cNvGrpSpPr/>
          <p:nvPr/>
        </p:nvGrpSpPr>
        <p:grpSpPr>
          <a:xfrm>
            <a:off x="6247136" y="5605569"/>
            <a:ext cx="2620807" cy="1233397"/>
            <a:chOff x="6247136" y="5478569"/>
            <a:chExt cx="2620807" cy="1233397"/>
          </a:xfrm>
        </p:grpSpPr>
        <p:pic>
          <p:nvPicPr>
            <p:cNvPr id="118" name="Picture 6" descr="HAM6ISI-LLO_Build-19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247136" y="5478569"/>
              <a:ext cx="859847" cy="1233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" name="TextBox 10"/>
            <p:cNvSpPr txBox="1">
              <a:spLocks noChangeArrowheads="1"/>
            </p:cNvSpPr>
            <p:nvPr/>
          </p:nvSpPr>
          <p:spPr bwMode="auto">
            <a:xfrm>
              <a:off x="6948999" y="5770810"/>
              <a:ext cx="191894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>
                  <a:latin typeface="Calibri" charset="0"/>
                </a:rPr>
                <a:t>ACT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326444" y="6274569"/>
              <a:ext cx="11386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Calibri" charset="0"/>
                </a:rPr>
                <a:t> Actuators</a:t>
              </a:r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056183" y="6036801"/>
              <a:ext cx="17045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FF6600"/>
                  </a:solidFill>
                  <a:latin typeface="Calibri" charset="0"/>
                </a:rPr>
                <a:t>Electromagnetic</a:t>
              </a: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3172801" y="6109469"/>
            <a:ext cx="3036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One corner’s ST0-1 and ST1-2</a:t>
            </a:r>
          </a:p>
          <a:p>
            <a:r>
              <a:rPr lang="en-US"/>
              <a:t>position sensors and actuators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751499" y="5638219"/>
            <a:ext cx="2408602" cy="1201952"/>
            <a:chOff x="2841599" y="5667923"/>
            <a:chExt cx="2408602" cy="1201952"/>
          </a:xfrm>
        </p:grpSpPr>
        <p:sp>
          <p:nvSpPr>
            <p:cNvPr id="20508" name="TextBox 12"/>
            <p:cNvSpPr txBox="1">
              <a:spLocks noChangeArrowheads="1"/>
            </p:cNvSpPr>
            <p:nvPr/>
          </p:nvSpPr>
          <p:spPr bwMode="auto">
            <a:xfrm>
              <a:off x="2841599" y="6216610"/>
              <a:ext cx="15192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n w="3175">
                    <a:solidFill>
                      <a:srgbClr val="3366FF"/>
                    </a:solidFill>
                  </a:ln>
                  <a:solidFill>
                    <a:srgbClr val="0000FF"/>
                  </a:solidFill>
                  <a:latin typeface="Calibri" charset="0"/>
                </a:rPr>
                <a:t>Displacement</a:t>
              </a:r>
            </a:p>
          </p:txBody>
        </p:sp>
        <p:sp>
          <p:nvSpPr>
            <p:cNvPr id="71" name="TextBox 26"/>
            <p:cNvSpPr txBox="1">
              <a:spLocks noChangeArrowheads="1"/>
            </p:cNvSpPr>
            <p:nvPr/>
          </p:nvSpPr>
          <p:spPr bwMode="auto">
            <a:xfrm>
              <a:off x="3251150" y="5931996"/>
              <a:ext cx="76907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CPS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178847" y="6435837"/>
              <a:ext cx="8193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ln>
                    <a:solidFill>
                      <a:srgbClr val="3366FF"/>
                    </a:solidFill>
                  </a:ln>
                  <a:solidFill>
                    <a:srgbClr val="0000FF"/>
                  </a:solidFill>
                  <a:latin typeface="Calibri" charset="0"/>
                </a:rPr>
                <a:t>Sensor</a:t>
              </a:r>
              <a:endParaRPr lang="en-US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endParaRPr>
            </a:p>
          </p:txBody>
        </p:sp>
        <p:pic>
          <p:nvPicPr>
            <p:cNvPr id="101" name="Picture 5" descr="HAM6ISI-LLO_Build-17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402049" y="5667923"/>
              <a:ext cx="848152" cy="1201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8" name="Frame 127"/>
          <p:cNvSpPr/>
          <p:nvPr/>
        </p:nvSpPr>
        <p:spPr>
          <a:xfrm>
            <a:off x="1" y="3530599"/>
            <a:ext cx="2168314" cy="2250496"/>
          </a:xfrm>
          <a:prstGeom prst="frame">
            <a:avLst>
              <a:gd name="adj1" fmla="val 1873"/>
            </a:avLst>
          </a:prstGeom>
          <a:solidFill>
            <a:srgbClr val="00B3AB"/>
          </a:solidFill>
          <a:ln>
            <a:solidFill>
              <a:srgbClr val="00B3A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9" name="Frame 128"/>
          <p:cNvSpPr/>
          <p:nvPr/>
        </p:nvSpPr>
        <p:spPr>
          <a:xfrm>
            <a:off x="7600402" y="3581400"/>
            <a:ext cx="1558984" cy="2172707"/>
          </a:xfrm>
          <a:prstGeom prst="frame">
            <a:avLst>
              <a:gd name="adj1" fmla="val 1873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0" name="Right Arrow 129"/>
          <p:cNvSpPr/>
          <p:nvPr/>
        </p:nvSpPr>
        <p:spPr>
          <a:xfrm rot="16200000">
            <a:off x="671853" y="685685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ight Arrow 130"/>
          <p:cNvSpPr/>
          <p:nvPr/>
        </p:nvSpPr>
        <p:spPr>
          <a:xfrm rot="16200000">
            <a:off x="2301272" y="1157144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ight Arrow 131"/>
          <p:cNvSpPr/>
          <p:nvPr/>
        </p:nvSpPr>
        <p:spPr>
          <a:xfrm rot="16200000">
            <a:off x="3237782" y="625684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ight Arrow 132"/>
          <p:cNvSpPr/>
          <p:nvPr/>
        </p:nvSpPr>
        <p:spPr>
          <a:xfrm rot="10800000">
            <a:off x="2574225" y="2474385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ight Arrow 133"/>
          <p:cNvSpPr/>
          <p:nvPr/>
        </p:nvSpPr>
        <p:spPr>
          <a:xfrm rot="20111560">
            <a:off x="126447" y="1739127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ight Arrow 134"/>
          <p:cNvSpPr/>
          <p:nvPr/>
        </p:nvSpPr>
        <p:spPr>
          <a:xfrm rot="1202043">
            <a:off x="3743250" y="1383224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ight Arrow 135"/>
          <p:cNvSpPr/>
          <p:nvPr/>
        </p:nvSpPr>
        <p:spPr>
          <a:xfrm rot="10800000">
            <a:off x="1910907" y="2040561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ight Arrow 137"/>
          <p:cNvSpPr/>
          <p:nvPr/>
        </p:nvSpPr>
        <p:spPr>
          <a:xfrm rot="3871175">
            <a:off x="2150273" y="2130979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ight Arrow 136"/>
          <p:cNvSpPr/>
          <p:nvPr/>
        </p:nvSpPr>
        <p:spPr>
          <a:xfrm rot="16200000">
            <a:off x="2089796" y="1845830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ight Arrow 138"/>
          <p:cNvSpPr/>
          <p:nvPr/>
        </p:nvSpPr>
        <p:spPr>
          <a:xfrm rot="11431625">
            <a:off x="835444" y="1617231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ight Arrow 139"/>
          <p:cNvSpPr/>
          <p:nvPr/>
        </p:nvSpPr>
        <p:spPr>
          <a:xfrm rot="19997849">
            <a:off x="1148153" y="1584496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ight Arrow 140"/>
          <p:cNvSpPr/>
          <p:nvPr/>
        </p:nvSpPr>
        <p:spPr>
          <a:xfrm rot="16200000">
            <a:off x="988933" y="1486000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ight Arrow 142"/>
          <p:cNvSpPr/>
          <p:nvPr/>
        </p:nvSpPr>
        <p:spPr>
          <a:xfrm rot="20924840">
            <a:off x="3118553" y="1453677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ight Arrow 143"/>
          <p:cNvSpPr/>
          <p:nvPr/>
        </p:nvSpPr>
        <p:spPr>
          <a:xfrm rot="16200000">
            <a:off x="2992886" y="1319798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ight Arrow 144"/>
          <p:cNvSpPr/>
          <p:nvPr/>
        </p:nvSpPr>
        <p:spPr>
          <a:xfrm rot="1202043">
            <a:off x="3081243" y="1535626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ight Arrow 145"/>
          <p:cNvSpPr/>
          <p:nvPr/>
        </p:nvSpPr>
        <p:spPr>
          <a:xfrm rot="16200000">
            <a:off x="5797090" y="812685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ight Arrow 146"/>
          <p:cNvSpPr/>
          <p:nvPr/>
        </p:nvSpPr>
        <p:spPr>
          <a:xfrm rot="16200000">
            <a:off x="6957485" y="1262600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ight Arrow 147"/>
          <p:cNvSpPr/>
          <p:nvPr/>
        </p:nvSpPr>
        <p:spPr>
          <a:xfrm rot="16200000">
            <a:off x="7877871" y="785170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ight Arrow 148"/>
          <p:cNvSpPr/>
          <p:nvPr/>
        </p:nvSpPr>
        <p:spPr>
          <a:xfrm rot="10800000">
            <a:off x="6990568" y="2711262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ight Arrow 149"/>
          <p:cNvSpPr/>
          <p:nvPr/>
        </p:nvSpPr>
        <p:spPr>
          <a:xfrm rot="19787270">
            <a:off x="5152879" y="1749014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ight Arrow 150"/>
          <p:cNvSpPr/>
          <p:nvPr/>
        </p:nvSpPr>
        <p:spPr>
          <a:xfrm rot="1462124">
            <a:off x="8498601" y="1759779"/>
            <a:ext cx="359830" cy="236876"/>
          </a:xfrm>
          <a:prstGeom prst="rightArrow">
            <a:avLst/>
          </a:prstGeom>
          <a:solidFill>
            <a:srgbClr val="008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I’ll squeeze into an hour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066800"/>
            <a:ext cx="8686800" cy="5005601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A Bird’s Eye View</a:t>
            </a:r>
          </a:p>
          <a:p>
            <a:r>
              <a:rPr lang="en-US"/>
              <a:t>A Few Scary Pictures </a:t>
            </a:r>
          </a:p>
          <a:p>
            <a:r>
              <a:rPr lang="en-US"/>
              <a:t>The Jargon</a:t>
            </a:r>
          </a:p>
          <a:p>
            <a:r>
              <a:rPr lang="en-US"/>
              <a:t>The Requirements and Sensors</a:t>
            </a:r>
          </a:p>
          <a:p>
            <a:r>
              <a:rPr lang="en-US">
                <a:solidFill>
                  <a:srgbClr val="3366FF"/>
                </a:solidFill>
              </a:rPr>
              <a:t>HEPI</a:t>
            </a:r>
            <a:endParaRPr lang="en-US">
              <a:solidFill>
                <a:srgbClr val="3366FF"/>
              </a:solidFill>
            </a:endParaRPr>
          </a:p>
          <a:p>
            <a:r>
              <a:rPr lang="en-US">
                <a:solidFill>
                  <a:srgbClr val="FF6600"/>
                </a:solidFill>
              </a:rPr>
              <a:t>HAM-ISI</a:t>
            </a:r>
          </a:p>
          <a:p>
            <a:r>
              <a:rPr lang="en-US">
                <a:solidFill>
                  <a:srgbClr val="660066"/>
                </a:solidFill>
              </a:rPr>
              <a:t>BSC-ISI</a:t>
            </a:r>
          </a:p>
          <a:p>
            <a:r>
              <a:rPr lang="en-US"/>
              <a:t>The Philosphy of Control</a:t>
            </a:r>
            <a:endParaRPr lang="en-US"/>
          </a:p>
          <a:p>
            <a:r>
              <a:rPr lang="en-US"/>
              <a:t>What you can do to help</a:t>
            </a:r>
            <a:endParaRPr lang="en-US"/>
          </a:p>
          <a:p>
            <a:r>
              <a:rPr lang="en-US"/>
              <a:t>Who to bug when you’re confused</a:t>
            </a:r>
            <a:endParaRPr lang="en-US"/>
          </a:p>
          <a:p>
            <a:r>
              <a:rPr lang="en-US"/>
              <a:t>What channels matter to you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aLIGO_HAMISI_NoOpticsTabl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4200" y="1034553"/>
            <a:ext cx="4457701" cy="435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6540"/>
            <a:ext cx="8229600" cy="616389"/>
          </a:xfrm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Colocated</a:t>
            </a:r>
            <a:r>
              <a:rPr lang="en-US"/>
              <a:t> vs. </a:t>
            </a:r>
            <a:r>
              <a:rPr lang="en-US">
                <a:solidFill>
                  <a:srgbClr val="FF0000"/>
                </a:solidFill>
              </a:rPr>
              <a:t>Euler</a:t>
            </a:r>
            <a:r>
              <a:rPr lang="en-US"/>
              <a:t> vs. Cartesian</a:t>
            </a:r>
            <a:br>
              <a:rPr lang="en-US"/>
            </a:br>
            <a:r>
              <a:rPr lang="en-US"/>
              <a:t>Bases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9596" y="6584635"/>
            <a:ext cx="2404404" cy="273366"/>
          </a:xfrm>
        </p:spPr>
        <p:txBody>
          <a:bodyPr/>
          <a:lstStyle/>
          <a:p>
            <a:fld id="{B023DDD0-9E9E-C649-B34A-2D9EFE94E95D}" type="slidenum">
              <a:rPr lang="en-US"/>
              <a:pPr/>
              <a:t>20</a:t>
            </a:fld>
            <a:endParaRPr lang="en-US"/>
          </a:p>
        </p:txBody>
      </p:sp>
      <p:grpSp>
        <p:nvGrpSpPr>
          <p:cNvPr id="109" name="Group 108"/>
          <p:cNvGrpSpPr/>
          <p:nvPr/>
        </p:nvGrpSpPr>
        <p:grpSpPr>
          <a:xfrm>
            <a:off x="163070" y="736600"/>
            <a:ext cx="3939030" cy="4913531"/>
            <a:chOff x="226570" y="1295400"/>
            <a:chExt cx="3939030" cy="4913531"/>
          </a:xfrm>
        </p:grpSpPr>
        <p:pic>
          <p:nvPicPr>
            <p:cNvPr id="12" name="Picture 11" descr="HLTS_SolidWork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 flipH="1">
              <a:off x="226570" y="1486588"/>
              <a:ext cx="2986530" cy="4567944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1854200" y="4706383"/>
              <a:ext cx="1828800" cy="10918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892300" y="3639759"/>
              <a:ext cx="1828800" cy="105392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452317" y="3317996"/>
              <a:ext cx="2865678" cy="1428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urved Left Arrow 53"/>
            <p:cNvSpPr/>
            <p:nvPr/>
          </p:nvSpPr>
          <p:spPr>
            <a:xfrm rot="14949039" flipV="1">
              <a:off x="2703772" y="4956527"/>
              <a:ext cx="421354" cy="777658"/>
            </a:xfrm>
            <a:prstGeom prst="curvedLeftArrow">
              <a:avLst/>
            </a:prstGeom>
            <a:gradFill flip="none" rotWithShape="1">
              <a:gsLst>
                <a:gs pos="5000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Curved Left Arrow 54"/>
            <p:cNvSpPr/>
            <p:nvPr/>
          </p:nvSpPr>
          <p:spPr>
            <a:xfrm rot="18287568">
              <a:off x="3121860" y="3517928"/>
              <a:ext cx="421354" cy="674291"/>
            </a:xfrm>
            <a:prstGeom prst="curvedLeftArrow">
              <a:avLst/>
            </a:prstGeom>
            <a:gradFill flip="none" rotWithShape="1">
              <a:gsLst>
                <a:gs pos="5000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Curved Left Arrow 55"/>
            <p:cNvSpPr/>
            <p:nvPr/>
          </p:nvSpPr>
          <p:spPr>
            <a:xfrm rot="3595476" flipV="1">
              <a:off x="1687977" y="2144771"/>
              <a:ext cx="400220" cy="771240"/>
            </a:xfrm>
            <a:prstGeom prst="curvedLeftArrow">
              <a:avLst/>
            </a:prstGeom>
            <a:gradFill flip="none" rotWithShape="1">
              <a:gsLst>
                <a:gs pos="5000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746500" y="5562600"/>
              <a:ext cx="419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L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670300" y="3238500"/>
              <a:ext cx="419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638300" y="1295400"/>
              <a:ext cx="4191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V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260600" y="5511801"/>
              <a:ext cx="571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R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187700" y="4114801"/>
              <a:ext cx="571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927100" y="2133601"/>
              <a:ext cx="571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Y</a:t>
              </a: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rot="5400000" flipH="1" flipV="1">
            <a:off x="5010154" y="2393951"/>
            <a:ext cx="469899" cy="254001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H="1">
            <a:off x="7639407" y="2229207"/>
            <a:ext cx="560506" cy="315081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 flipH="1">
            <a:off x="6585744" y="4523795"/>
            <a:ext cx="1" cy="45561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5614635" y="1522288"/>
            <a:ext cx="271928" cy="272406"/>
            <a:chOff x="1536812" y="5204314"/>
            <a:chExt cx="342900" cy="342900"/>
          </a:xfrm>
        </p:grpSpPr>
        <p:sp>
          <p:nvSpPr>
            <p:cNvPr id="46" name="Oval 45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643760" y="5313228"/>
              <a:ext cx="118485" cy="124567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243535" y="3078038"/>
            <a:ext cx="271928" cy="272406"/>
            <a:chOff x="1536812" y="5204314"/>
            <a:chExt cx="342900" cy="342900"/>
          </a:xfrm>
        </p:grpSpPr>
        <p:sp>
          <p:nvSpPr>
            <p:cNvPr id="49" name="Oval 48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643760" y="5313228"/>
              <a:ext cx="118485" cy="124567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595585" y="4652838"/>
            <a:ext cx="271928" cy="272406"/>
            <a:chOff x="1536812" y="5204314"/>
            <a:chExt cx="342900" cy="342900"/>
          </a:xfrm>
        </p:grpSpPr>
        <p:sp>
          <p:nvSpPr>
            <p:cNvPr id="52" name="Oval 51"/>
            <p:cNvSpPr/>
            <p:nvPr/>
          </p:nvSpPr>
          <p:spPr>
            <a:xfrm>
              <a:off x="1536812" y="5204314"/>
              <a:ext cx="342900" cy="342900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643760" y="5313228"/>
              <a:ext cx="118485" cy="124567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083300" y="1206500"/>
            <a:ext cx="2048989" cy="3418939"/>
            <a:chOff x="6350000" y="520700"/>
            <a:chExt cx="2048989" cy="3418939"/>
          </a:xfrm>
        </p:grpSpPr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6130925" y="1692275"/>
              <a:ext cx="1441450" cy="127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972300" y="2552700"/>
              <a:ext cx="139700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6737461" y="2406980"/>
              <a:ext cx="241301" cy="251314"/>
              <a:chOff x="1536812" y="5204314"/>
              <a:chExt cx="342900" cy="342900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1536812" y="5204314"/>
                <a:ext cx="342900" cy="3429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643760" y="5313228"/>
                <a:ext cx="118485" cy="12456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Curved Left Arrow 68"/>
            <p:cNvSpPr/>
            <p:nvPr/>
          </p:nvSpPr>
          <p:spPr>
            <a:xfrm>
              <a:off x="7692595" y="2267536"/>
              <a:ext cx="257517" cy="730883"/>
            </a:xfrm>
            <a:prstGeom prst="curvedLeftArrow">
              <a:avLst>
                <a:gd name="adj1" fmla="val 50000"/>
                <a:gd name="adj2" fmla="val 99319"/>
                <a:gd name="adj3" fmla="val 55567"/>
              </a:avLst>
            </a:prstGeom>
            <a:gradFill flip="none" rotWithShape="1">
              <a:gsLst>
                <a:gs pos="5000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Curved Left Arrow 69"/>
            <p:cNvSpPr/>
            <p:nvPr/>
          </p:nvSpPr>
          <p:spPr>
            <a:xfrm rot="16200000">
              <a:off x="6780219" y="1300197"/>
              <a:ext cx="247692" cy="759874"/>
            </a:xfrm>
            <a:prstGeom prst="curvedLeftArrow">
              <a:avLst>
                <a:gd name="adj1" fmla="val 50000"/>
                <a:gd name="adj2" fmla="val 99319"/>
                <a:gd name="adj3" fmla="val 55567"/>
              </a:avLst>
            </a:prstGeom>
            <a:gradFill flip="none" rotWithShape="1">
              <a:gsLst>
                <a:gs pos="5000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Circular Arrow 73"/>
            <p:cNvSpPr/>
            <p:nvPr/>
          </p:nvSpPr>
          <p:spPr>
            <a:xfrm rot="8030133">
              <a:off x="6637561" y="2323521"/>
              <a:ext cx="672661" cy="722709"/>
            </a:xfrm>
            <a:prstGeom prst="circularArrow">
              <a:avLst>
                <a:gd name="adj1" fmla="val 12500"/>
                <a:gd name="adj2" fmla="val 3274256"/>
                <a:gd name="adj3" fmla="val 20457681"/>
                <a:gd name="adj4" fmla="val 10800000"/>
                <a:gd name="adj5" fmla="val 20298"/>
              </a:avLst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988300" y="2616200"/>
              <a:ext cx="4106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n>
                    <a:solidFill>
                      <a:schemeClr val="bg1"/>
                    </a:solidFill>
                  </a:ln>
                  <a:solidFill>
                    <a:srgbClr val="000000"/>
                  </a:solidFill>
                </a:rPr>
                <a:t>X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350000" y="520700"/>
              <a:ext cx="4106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n>
                    <a:solidFill>
                      <a:schemeClr val="bg1"/>
                    </a:solidFill>
                  </a:ln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375400" y="1841500"/>
              <a:ext cx="4106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n>
                    <a:solidFill>
                      <a:schemeClr val="bg1"/>
                    </a:solidFill>
                  </a:ln>
                  <a:solidFill>
                    <a:srgbClr val="000000"/>
                  </a:solidFill>
                </a:rPr>
                <a:t>Z</a:t>
              </a: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4368800" y="1841500"/>
            <a:ext cx="78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n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H2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039100" y="1841500"/>
            <a:ext cx="78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n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H1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223000" y="5041900"/>
            <a:ext cx="78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n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H3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559800" y="2895600"/>
            <a:ext cx="78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n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V1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5207000" y="673100"/>
            <a:ext cx="78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n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V2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029200" y="5067300"/>
            <a:ext cx="78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n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V3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619500" y="5994400"/>
            <a:ext cx="478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L</a:t>
            </a:r>
            <a:r>
              <a:rPr lang="en-US">
                <a:solidFill>
                  <a:srgbClr val="FF0000"/>
                </a:solidFill>
              </a:rPr>
              <a:t>ongitudinal, </a:t>
            </a:r>
            <a:r>
              <a:rPr lang="en-US" b="1">
                <a:solidFill>
                  <a:srgbClr val="FF0000"/>
                </a:solidFill>
              </a:rPr>
              <a:t>T</a:t>
            </a:r>
            <a:r>
              <a:rPr lang="en-US">
                <a:solidFill>
                  <a:srgbClr val="FF0000"/>
                </a:solidFill>
              </a:rPr>
              <a:t>ransverse, </a:t>
            </a:r>
            <a:r>
              <a:rPr lang="en-US" b="1">
                <a:solidFill>
                  <a:srgbClr val="FF0000"/>
                </a:solidFill>
              </a:rPr>
              <a:t>V</a:t>
            </a:r>
            <a:r>
              <a:rPr lang="en-US">
                <a:solidFill>
                  <a:srgbClr val="FF0000"/>
                </a:solidFill>
              </a:rPr>
              <a:t>ertical,</a:t>
            </a:r>
            <a:r>
              <a:rPr lang="en-US" b="1">
                <a:solidFill>
                  <a:srgbClr val="FF0000"/>
                </a:solidFill>
              </a:rPr>
              <a:t>R</a:t>
            </a:r>
            <a:r>
              <a:rPr lang="en-US">
                <a:solidFill>
                  <a:srgbClr val="FF0000"/>
                </a:solidFill>
              </a:rPr>
              <a:t>oll, </a:t>
            </a:r>
            <a:r>
              <a:rPr lang="en-US" b="1">
                <a:solidFill>
                  <a:srgbClr val="FF0000"/>
                </a:solidFill>
              </a:rPr>
              <a:t>P</a:t>
            </a:r>
            <a:r>
              <a:rPr lang="en-US">
                <a:solidFill>
                  <a:srgbClr val="FF0000"/>
                </a:solidFill>
              </a:rPr>
              <a:t>itch, </a:t>
            </a:r>
            <a:r>
              <a:rPr lang="en-US" b="1">
                <a:solidFill>
                  <a:srgbClr val="FF0000"/>
                </a:solidFill>
              </a:rPr>
              <a:t>Y</a:t>
            </a:r>
            <a:r>
              <a:rPr lang="en-US">
                <a:solidFill>
                  <a:srgbClr val="FF0000"/>
                </a:solidFill>
              </a:rPr>
              <a:t>aw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870700" y="3467100"/>
            <a:ext cx="102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>
                  <a:solidFill>
                    <a:schemeClr val="bg1"/>
                  </a:solidFill>
                </a:ln>
                <a:solidFill>
                  <a:srgbClr val="000000"/>
                </a:solidFill>
              </a:rPr>
              <a:t>RX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858000" y="2159000"/>
            <a:ext cx="102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>
                  <a:solidFill>
                    <a:schemeClr val="bg1"/>
                  </a:solidFill>
                </a:ln>
                <a:solidFill>
                  <a:srgbClr val="000000"/>
                </a:solidFill>
              </a:rPr>
              <a:t>RY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803900" y="3276600"/>
            <a:ext cx="102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>
                  <a:solidFill>
                    <a:schemeClr val="bg1"/>
                  </a:solidFill>
                </a:ln>
                <a:solidFill>
                  <a:srgbClr val="000000"/>
                </a:solidFill>
              </a:rPr>
              <a:t>RZ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4852096" y="5715000"/>
            <a:ext cx="225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H1, H2, H3, V1, V2, V3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5156200" y="6235700"/>
            <a:ext cx="1730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X, Y, RZ, RX, RY, Z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914400" y="5981700"/>
            <a:ext cx="236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Aligned with the Beam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812800" y="6273800"/>
            <a:ext cx="276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Aligned with the IFO arms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863600" y="56896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Aligned with the Sensors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80"/>
          <p:cNvGrpSpPr>
            <a:grpSpLocks/>
          </p:cNvGrpSpPr>
          <p:nvPr/>
        </p:nvGrpSpPr>
        <p:grpSpPr bwMode="auto">
          <a:xfrm>
            <a:off x="3903663" y="0"/>
            <a:ext cx="627062" cy="676275"/>
            <a:chOff x="1693110" y="892074"/>
            <a:chExt cx="5448291" cy="5161539"/>
          </a:xfrm>
        </p:grpSpPr>
        <p:pic>
          <p:nvPicPr>
            <p:cNvPr id="78" name="Picture 81" descr="aLIGO_HAMISI_NoOpticsTabl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" name="Isosceles Triangle 78"/>
            <p:cNvSpPr/>
            <p:nvPr/>
          </p:nvSpPr>
          <p:spPr>
            <a:xfrm rot="5400000" flipH="1">
              <a:off x="2867474" y="1446927"/>
              <a:ext cx="3416793" cy="402760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85000"/>
                <a:alpha val="7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5950" y="47625"/>
            <a:ext cx="5013325" cy="1657571"/>
          </a:xfrm>
        </p:spPr>
        <p:txBody>
          <a:bodyPr/>
          <a:lstStyle/>
          <a:p>
            <a:r>
              <a:rPr lang="en-US"/>
              <a:t>How are the Colocated and Cartesian Bases Related?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21</a:t>
            </a:fld>
            <a:endParaRPr lang="en-US"/>
          </a:p>
        </p:txBody>
      </p:sp>
      <p:pic>
        <p:nvPicPr>
          <p:cNvPr id="7" name="Picture 52" descr="aLIGO_BSCISI_NoOpticsTabl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993106" y="2280444"/>
            <a:ext cx="987425" cy="8397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" name="Picture 51" descr="aLIGO_BSCISI_NoOpticsTable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0888" y="3106738"/>
            <a:ext cx="949325" cy="8080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Picture 54" descr="aLIGO_BSCISI_NoOpticsTabl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6488" y="3852863"/>
            <a:ext cx="989012" cy="8413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" name="Picture 55" descr="aLIGO_BSCISI_NoOpticsTable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2859882" y="3882231"/>
            <a:ext cx="895350" cy="8397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11" name="Group 65"/>
          <p:cNvGrpSpPr>
            <a:grpSpLocks/>
          </p:cNvGrpSpPr>
          <p:nvPr/>
        </p:nvGrpSpPr>
        <p:grpSpPr bwMode="auto">
          <a:xfrm>
            <a:off x="2166938" y="5556250"/>
            <a:ext cx="625475" cy="674688"/>
            <a:chOff x="1693110" y="892074"/>
            <a:chExt cx="5448291" cy="5161539"/>
          </a:xfrm>
        </p:grpSpPr>
        <p:pic>
          <p:nvPicPr>
            <p:cNvPr id="12" name="Picture 66" descr="aLIGO_HAMISI_NoOpticsTable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Isosceles Triangle 12"/>
            <p:cNvSpPr/>
            <p:nvPr/>
          </p:nvSpPr>
          <p:spPr>
            <a:xfrm rot="5400000" flipH="1">
              <a:off x="2876844" y="1441793"/>
              <a:ext cx="3412682" cy="4037820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85000"/>
                <a:alpha val="7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4" name="Group 68"/>
          <p:cNvGrpSpPr>
            <a:grpSpLocks/>
          </p:cNvGrpSpPr>
          <p:nvPr/>
        </p:nvGrpSpPr>
        <p:grpSpPr bwMode="auto">
          <a:xfrm>
            <a:off x="2176463" y="4695825"/>
            <a:ext cx="627062" cy="674688"/>
            <a:chOff x="1693110" y="892074"/>
            <a:chExt cx="5448291" cy="5161539"/>
          </a:xfrm>
        </p:grpSpPr>
        <p:pic>
          <p:nvPicPr>
            <p:cNvPr id="15" name="Picture 69" descr="aLIGO_HAMISI_NoOpticsTabl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Isosceles Triangle 15"/>
            <p:cNvSpPr/>
            <p:nvPr/>
          </p:nvSpPr>
          <p:spPr>
            <a:xfrm rot="5400000" flipH="1">
              <a:off x="2869529" y="1446902"/>
              <a:ext cx="3412682" cy="402760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85000"/>
                <a:alpha val="7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7" name="Group 71"/>
          <p:cNvGrpSpPr>
            <a:grpSpLocks/>
          </p:cNvGrpSpPr>
          <p:nvPr/>
        </p:nvGrpSpPr>
        <p:grpSpPr bwMode="auto">
          <a:xfrm rot="-5400000">
            <a:off x="1370806" y="3979069"/>
            <a:ext cx="627063" cy="676275"/>
            <a:chOff x="1693110" y="892074"/>
            <a:chExt cx="5448291" cy="5161539"/>
          </a:xfrm>
        </p:grpSpPr>
        <p:pic>
          <p:nvPicPr>
            <p:cNvPr id="18" name="Picture 72" descr="aLIGO_HAMISI_NoOpticsTabl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Isosceles Triangle 18"/>
            <p:cNvSpPr/>
            <p:nvPr/>
          </p:nvSpPr>
          <p:spPr>
            <a:xfrm rot="5400000" flipH="1">
              <a:off x="2867482" y="1386349"/>
              <a:ext cx="3416793" cy="4027594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85000"/>
                <a:alpha val="7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0" name="Group 74"/>
          <p:cNvGrpSpPr>
            <a:grpSpLocks/>
          </p:cNvGrpSpPr>
          <p:nvPr/>
        </p:nvGrpSpPr>
        <p:grpSpPr bwMode="auto">
          <a:xfrm rot="-5400000">
            <a:off x="346075" y="3979863"/>
            <a:ext cx="627063" cy="674687"/>
            <a:chOff x="1693110" y="892074"/>
            <a:chExt cx="5448291" cy="5161539"/>
          </a:xfrm>
        </p:grpSpPr>
        <p:pic>
          <p:nvPicPr>
            <p:cNvPr id="21" name="Picture 75" descr="aLIGO_HAMISI_NoOpticsTabl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Isosceles Triangle 21"/>
            <p:cNvSpPr/>
            <p:nvPr/>
          </p:nvSpPr>
          <p:spPr>
            <a:xfrm rot="5400000" flipH="1">
              <a:off x="2869535" y="1386178"/>
              <a:ext cx="3412687" cy="4027594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85000"/>
                <a:alpha val="7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3" name="Group 77"/>
          <p:cNvGrpSpPr>
            <a:grpSpLocks/>
          </p:cNvGrpSpPr>
          <p:nvPr/>
        </p:nvGrpSpPr>
        <p:grpSpPr bwMode="auto">
          <a:xfrm>
            <a:off x="3913188" y="1519238"/>
            <a:ext cx="627062" cy="674687"/>
            <a:chOff x="1693110" y="892074"/>
            <a:chExt cx="5448291" cy="5161539"/>
          </a:xfrm>
        </p:grpSpPr>
        <p:pic>
          <p:nvPicPr>
            <p:cNvPr id="24" name="Picture 78" descr="aLIGO_HAMISI_NoOpticsTabl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Isosceles Triangle 24"/>
            <p:cNvSpPr/>
            <p:nvPr/>
          </p:nvSpPr>
          <p:spPr>
            <a:xfrm rot="5400000" flipH="1">
              <a:off x="2869527" y="1446898"/>
              <a:ext cx="3412694" cy="402760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85000"/>
                <a:alpha val="7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6" name="Group 80"/>
          <p:cNvGrpSpPr>
            <a:grpSpLocks/>
          </p:cNvGrpSpPr>
          <p:nvPr/>
        </p:nvGrpSpPr>
        <p:grpSpPr bwMode="auto">
          <a:xfrm>
            <a:off x="3910013" y="601663"/>
            <a:ext cx="627062" cy="676275"/>
            <a:chOff x="1693110" y="892074"/>
            <a:chExt cx="5448291" cy="5161539"/>
          </a:xfrm>
        </p:grpSpPr>
        <p:pic>
          <p:nvPicPr>
            <p:cNvPr id="27" name="Picture 81" descr="aLIGO_HAMISI_NoOpticsTabl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Isosceles Triangle 27"/>
            <p:cNvSpPr/>
            <p:nvPr/>
          </p:nvSpPr>
          <p:spPr>
            <a:xfrm rot="5400000" flipH="1">
              <a:off x="2867474" y="1446927"/>
              <a:ext cx="3416793" cy="402760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85000"/>
                <a:alpha val="7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9" name="Group 86"/>
          <p:cNvGrpSpPr>
            <a:grpSpLocks/>
          </p:cNvGrpSpPr>
          <p:nvPr/>
        </p:nvGrpSpPr>
        <p:grpSpPr bwMode="auto">
          <a:xfrm rot="-5400000">
            <a:off x="5745162" y="2195513"/>
            <a:ext cx="627063" cy="674688"/>
            <a:chOff x="1693110" y="892074"/>
            <a:chExt cx="5448291" cy="5161539"/>
          </a:xfrm>
        </p:grpSpPr>
        <p:pic>
          <p:nvPicPr>
            <p:cNvPr id="30" name="Picture 87" descr="aLIGO_HAMISI_NoOpticsTabl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Isosceles Triangle 30"/>
            <p:cNvSpPr/>
            <p:nvPr/>
          </p:nvSpPr>
          <p:spPr>
            <a:xfrm rot="5400000" flipH="1">
              <a:off x="2869538" y="1386182"/>
              <a:ext cx="3412689" cy="4027594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85000"/>
                <a:alpha val="7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2" name="Group 89"/>
          <p:cNvGrpSpPr>
            <a:grpSpLocks/>
          </p:cNvGrpSpPr>
          <p:nvPr/>
        </p:nvGrpSpPr>
        <p:grpSpPr bwMode="auto">
          <a:xfrm rot="-5400000">
            <a:off x="4687094" y="2194719"/>
            <a:ext cx="627063" cy="676275"/>
            <a:chOff x="1693110" y="892074"/>
            <a:chExt cx="5448291" cy="5161539"/>
          </a:xfrm>
        </p:grpSpPr>
        <p:pic>
          <p:nvPicPr>
            <p:cNvPr id="33" name="Picture 90" descr="aLIGO_HAMISI_NoOpticsTable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Isosceles Triangle 33"/>
            <p:cNvSpPr/>
            <p:nvPr/>
          </p:nvSpPr>
          <p:spPr>
            <a:xfrm rot="5400000" flipH="1">
              <a:off x="2867482" y="1386349"/>
              <a:ext cx="3416793" cy="4027594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85000"/>
                <a:alpha val="7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 rot="5400000" flipH="1" flipV="1">
            <a:off x="2691606" y="2972594"/>
            <a:ext cx="1127125" cy="158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243263" y="3536950"/>
            <a:ext cx="1258887" cy="158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4"/>
          <p:cNvGrpSpPr>
            <a:grpSpLocks/>
          </p:cNvGrpSpPr>
          <p:nvPr/>
        </p:nvGrpSpPr>
        <p:grpSpPr bwMode="auto">
          <a:xfrm>
            <a:off x="2170113" y="6194425"/>
            <a:ext cx="627062" cy="674688"/>
            <a:chOff x="1693110" y="892074"/>
            <a:chExt cx="5448291" cy="5161539"/>
          </a:xfrm>
        </p:grpSpPr>
        <p:pic>
          <p:nvPicPr>
            <p:cNvPr id="38" name="Picture 5" descr="aLIGO_HAMISI_NoOpticsTable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Isosceles Triangle 38"/>
            <p:cNvSpPr/>
            <p:nvPr/>
          </p:nvSpPr>
          <p:spPr>
            <a:xfrm rot="5400000" flipH="1">
              <a:off x="2869529" y="1446902"/>
              <a:ext cx="3412682" cy="402760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85000"/>
                <a:alpha val="78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0" name="TextBox 103"/>
          <p:cNvSpPr txBox="1">
            <a:spLocks noChangeArrowheads="1"/>
          </p:cNvSpPr>
          <p:nvPr/>
        </p:nvSpPr>
        <p:spPr bwMode="auto">
          <a:xfrm>
            <a:off x="234950" y="3640138"/>
            <a:ext cx="7762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6600"/>
                </a:solidFill>
                <a:latin typeface="Calibri" charset="0"/>
              </a:rPr>
              <a:t>HAM2</a:t>
            </a:r>
          </a:p>
        </p:txBody>
      </p:sp>
      <p:sp>
        <p:nvSpPr>
          <p:cNvPr id="41" name="TextBox 104"/>
          <p:cNvSpPr txBox="1">
            <a:spLocks noChangeArrowheads="1"/>
          </p:cNvSpPr>
          <p:nvPr/>
        </p:nvSpPr>
        <p:spPr bwMode="auto">
          <a:xfrm>
            <a:off x="1266825" y="3636963"/>
            <a:ext cx="7762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6600"/>
                </a:solidFill>
                <a:latin typeface="Calibri" charset="0"/>
              </a:rPr>
              <a:t>HAM3</a:t>
            </a:r>
          </a:p>
        </p:txBody>
      </p:sp>
      <p:sp>
        <p:nvSpPr>
          <p:cNvPr id="42" name="TextBox 105"/>
          <p:cNvSpPr txBox="1">
            <a:spLocks noChangeArrowheads="1"/>
          </p:cNvSpPr>
          <p:nvPr/>
        </p:nvSpPr>
        <p:spPr bwMode="auto">
          <a:xfrm>
            <a:off x="1449388" y="5032375"/>
            <a:ext cx="776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6600"/>
                </a:solidFill>
                <a:latin typeface="Calibri" charset="0"/>
              </a:rPr>
              <a:t>HAM4</a:t>
            </a:r>
          </a:p>
        </p:txBody>
      </p:sp>
      <p:sp>
        <p:nvSpPr>
          <p:cNvPr id="43" name="TextBox 106"/>
          <p:cNvSpPr txBox="1">
            <a:spLocks noChangeArrowheads="1"/>
          </p:cNvSpPr>
          <p:nvPr/>
        </p:nvSpPr>
        <p:spPr bwMode="auto">
          <a:xfrm>
            <a:off x="1457325" y="5845175"/>
            <a:ext cx="776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6600"/>
                </a:solidFill>
                <a:latin typeface="Calibri" charset="0"/>
              </a:rPr>
              <a:t>HAM5</a:t>
            </a:r>
          </a:p>
        </p:txBody>
      </p:sp>
      <p:sp>
        <p:nvSpPr>
          <p:cNvPr id="44" name="TextBox 108"/>
          <p:cNvSpPr txBox="1">
            <a:spLocks noChangeArrowheads="1"/>
          </p:cNvSpPr>
          <p:nvPr/>
        </p:nvSpPr>
        <p:spPr bwMode="auto">
          <a:xfrm>
            <a:off x="5688013" y="1846263"/>
            <a:ext cx="776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6600"/>
                </a:solidFill>
                <a:latin typeface="Calibri" charset="0"/>
              </a:rPr>
              <a:t>HAM8</a:t>
            </a:r>
          </a:p>
        </p:txBody>
      </p:sp>
      <p:sp>
        <p:nvSpPr>
          <p:cNvPr id="45" name="TextBox 109"/>
          <p:cNvSpPr txBox="1">
            <a:spLocks noChangeArrowheads="1"/>
          </p:cNvSpPr>
          <p:nvPr/>
        </p:nvSpPr>
        <p:spPr bwMode="auto">
          <a:xfrm>
            <a:off x="4659313" y="1854200"/>
            <a:ext cx="7762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6600"/>
                </a:solidFill>
                <a:latin typeface="Calibri" charset="0"/>
              </a:rPr>
              <a:t>HAM9</a:t>
            </a:r>
          </a:p>
        </p:txBody>
      </p:sp>
      <p:sp>
        <p:nvSpPr>
          <p:cNvPr id="46" name="TextBox 110"/>
          <p:cNvSpPr txBox="1">
            <a:spLocks noChangeArrowheads="1"/>
          </p:cNvSpPr>
          <p:nvPr/>
        </p:nvSpPr>
        <p:spPr bwMode="auto">
          <a:xfrm>
            <a:off x="3073400" y="1638300"/>
            <a:ext cx="893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6600"/>
                </a:solidFill>
                <a:latin typeface="Calibri" charset="0"/>
              </a:rPr>
              <a:t>HAM10</a:t>
            </a:r>
          </a:p>
        </p:txBody>
      </p:sp>
      <p:sp>
        <p:nvSpPr>
          <p:cNvPr id="47" name="TextBox 111"/>
          <p:cNvSpPr txBox="1">
            <a:spLocks noChangeArrowheads="1"/>
          </p:cNvSpPr>
          <p:nvPr/>
        </p:nvSpPr>
        <p:spPr bwMode="auto">
          <a:xfrm>
            <a:off x="3070225" y="98425"/>
            <a:ext cx="893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6600"/>
                </a:solidFill>
                <a:latin typeface="Calibri" charset="0"/>
              </a:rPr>
              <a:t>HAM12</a:t>
            </a:r>
          </a:p>
        </p:txBody>
      </p:sp>
      <p:sp>
        <p:nvSpPr>
          <p:cNvPr id="48" name="TextBox 112"/>
          <p:cNvSpPr txBox="1">
            <a:spLocks noChangeArrowheads="1"/>
          </p:cNvSpPr>
          <p:nvPr/>
        </p:nvSpPr>
        <p:spPr bwMode="auto">
          <a:xfrm>
            <a:off x="3081338" y="733425"/>
            <a:ext cx="8937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6600"/>
                </a:solidFill>
                <a:latin typeface="Calibri" charset="0"/>
              </a:rPr>
              <a:t>HAM11</a:t>
            </a:r>
          </a:p>
        </p:txBody>
      </p:sp>
      <p:sp>
        <p:nvSpPr>
          <p:cNvPr id="49" name="Frame 48"/>
          <p:cNvSpPr/>
          <p:nvPr/>
        </p:nvSpPr>
        <p:spPr>
          <a:xfrm>
            <a:off x="3886200" y="1527175"/>
            <a:ext cx="669925" cy="660400"/>
          </a:xfrm>
          <a:prstGeom prst="frame">
            <a:avLst>
              <a:gd name="adj1" fmla="val 2177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Frame 49"/>
          <p:cNvSpPr/>
          <p:nvPr/>
        </p:nvSpPr>
        <p:spPr>
          <a:xfrm>
            <a:off x="3886200" y="625475"/>
            <a:ext cx="669925" cy="641350"/>
          </a:xfrm>
          <a:prstGeom prst="frame">
            <a:avLst>
              <a:gd name="adj1" fmla="val 2177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Frame 50"/>
          <p:cNvSpPr/>
          <p:nvPr/>
        </p:nvSpPr>
        <p:spPr>
          <a:xfrm>
            <a:off x="3886200" y="-3175"/>
            <a:ext cx="669925" cy="641350"/>
          </a:xfrm>
          <a:prstGeom prst="frame">
            <a:avLst>
              <a:gd name="adj1" fmla="val 2177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Frame 51"/>
          <p:cNvSpPr/>
          <p:nvPr/>
        </p:nvSpPr>
        <p:spPr>
          <a:xfrm>
            <a:off x="4657725" y="2201863"/>
            <a:ext cx="669925" cy="660400"/>
          </a:xfrm>
          <a:prstGeom prst="frame">
            <a:avLst>
              <a:gd name="adj1" fmla="val 2177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Frame 52"/>
          <p:cNvSpPr/>
          <p:nvPr/>
        </p:nvSpPr>
        <p:spPr>
          <a:xfrm>
            <a:off x="5732463" y="2201863"/>
            <a:ext cx="669925" cy="660400"/>
          </a:xfrm>
          <a:prstGeom prst="frame">
            <a:avLst>
              <a:gd name="adj1" fmla="val 2177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4" name="Picture 45" descr="aLIGO_BSCISI_NoOpticsTable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5175" y="3908425"/>
            <a:ext cx="941388" cy="8016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5" name="Frame 54"/>
          <p:cNvSpPr/>
          <p:nvPr/>
        </p:nvSpPr>
        <p:spPr>
          <a:xfrm>
            <a:off x="1347788" y="3970338"/>
            <a:ext cx="668337" cy="660400"/>
          </a:xfrm>
          <a:prstGeom prst="frame">
            <a:avLst>
              <a:gd name="adj1" fmla="val 21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Frame 55"/>
          <p:cNvSpPr/>
          <p:nvPr/>
        </p:nvSpPr>
        <p:spPr>
          <a:xfrm>
            <a:off x="315913" y="3970338"/>
            <a:ext cx="669925" cy="660400"/>
          </a:xfrm>
          <a:prstGeom prst="frame">
            <a:avLst>
              <a:gd name="adj1" fmla="val 21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Frame 56"/>
          <p:cNvSpPr/>
          <p:nvPr/>
        </p:nvSpPr>
        <p:spPr>
          <a:xfrm>
            <a:off x="2151063" y="4719638"/>
            <a:ext cx="669925" cy="660400"/>
          </a:xfrm>
          <a:prstGeom prst="frame">
            <a:avLst>
              <a:gd name="adj1" fmla="val 21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Frame 57"/>
          <p:cNvSpPr/>
          <p:nvPr/>
        </p:nvSpPr>
        <p:spPr>
          <a:xfrm>
            <a:off x="2151063" y="5556250"/>
            <a:ext cx="669925" cy="660400"/>
          </a:xfrm>
          <a:prstGeom prst="frame">
            <a:avLst>
              <a:gd name="adj1" fmla="val 21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Frame 58"/>
          <p:cNvSpPr/>
          <p:nvPr/>
        </p:nvSpPr>
        <p:spPr>
          <a:xfrm>
            <a:off x="2151063" y="6197600"/>
            <a:ext cx="669925" cy="660400"/>
          </a:xfrm>
          <a:prstGeom prst="frame">
            <a:avLst>
              <a:gd name="adj1" fmla="val 21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60" name="Picture 53" descr="aLIGO_BSCISI_NoOpticsTable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79838" y="2228850"/>
            <a:ext cx="885825" cy="7556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1" name="Picture 124" descr="aLIGO_BSCISI_NoOpticsTable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6200000">
            <a:off x="2055019" y="886619"/>
            <a:ext cx="850900" cy="8143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2" name="Picture 126" descr="aLIGO_BSCISI_NoOpticsTable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6200000">
            <a:off x="2061369" y="23019"/>
            <a:ext cx="827087" cy="8032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3" name="Picture 127" descr="aLIGO_BSCISI_NoOpticsTable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84838" y="3862388"/>
            <a:ext cx="868362" cy="8318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4" name="Picture 128" descr="aLIGO_BSCISI_NoOpticsTable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23050" y="3868738"/>
            <a:ext cx="844550" cy="8207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5" name="TextBox 129"/>
          <p:cNvSpPr txBox="1">
            <a:spLocks noChangeArrowheads="1"/>
          </p:cNvSpPr>
          <p:nvPr/>
        </p:nvSpPr>
        <p:spPr bwMode="auto">
          <a:xfrm>
            <a:off x="1408113" y="2986088"/>
            <a:ext cx="657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BSC1</a:t>
            </a:r>
          </a:p>
        </p:txBody>
      </p:sp>
      <p:sp>
        <p:nvSpPr>
          <p:cNvPr id="66" name="TextBox 130"/>
          <p:cNvSpPr txBox="1">
            <a:spLocks noChangeArrowheads="1"/>
          </p:cNvSpPr>
          <p:nvPr/>
        </p:nvSpPr>
        <p:spPr bwMode="auto">
          <a:xfrm>
            <a:off x="3189288" y="4689475"/>
            <a:ext cx="655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BSC3</a:t>
            </a:r>
          </a:p>
        </p:txBody>
      </p:sp>
      <p:sp>
        <p:nvSpPr>
          <p:cNvPr id="67" name="TextBox 131"/>
          <p:cNvSpPr txBox="1">
            <a:spLocks noChangeArrowheads="1"/>
          </p:cNvSpPr>
          <p:nvPr/>
        </p:nvSpPr>
        <p:spPr bwMode="auto">
          <a:xfrm>
            <a:off x="1484313" y="4646613"/>
            <a:ext cx="657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BSC2</a:t>
            </a:r>
          </a:p>
        </p:txBody>
      </p:sp>
      <p:sp>
        <p:nvSpPr>
          <p:cNvPr id="68" name="TextBox 132"/>
          <p:cNvSpPr txBox="1">
            <a:spLocks noChangeArrowheads="1"/>
          </p:cNvSpPr>
          <p:nvPr/>
        </p:nvSpPr>
        <p:spPr bwMode="auto">
          <a:xfrm>
            <a:off x="1441450" y="2106613"/>
            <a:ext cx="658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BSC8</a:t>
            </a:r>
          </a:p>
        </p:txBody>
      </p:sp>
      <p:sp>
        <p:nvSpPr>
          <p:cNvPr id="69" name="TextBox 133"/>
          <p:cNvSpPr txBox="1">
            <a:spLocks noChangeArrowheads="1"/>
          </p:cNvSpPr>
          <p:nvPr/>
        </p:nvSpPr>
        <p:spPr bwMode="auto">
          <a:xfrm>
            <a:off x="4090988" y="4646613"/>
            <a:ext cx="655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BSC7</a:t>
            </a:r>
          </a:p>
        </p:txBody>
      </p:sp>
      <p:sp>
        <p:nvSpPr>
          <p:cNvPr id="70" name="TextBox 134"/>
          <p:cNvSpPr txBox="1">
            <a:spLocks noChangeArrowheads="1"/>
          </p:cNvSpPr>
          <p:nvPr/>
        </p:nvSpPr>
        <p:spPr bwMode="auto">
          <a:xfrm>
            <a:off x="3646488" y="2932113"/>
            <a:ext cx="658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BSC4</a:t>
            </a:r>
          </a:p>
        </p:txBody>
      </p:sp>
      <p:sp>
        <p:nvSpPr>
          <p:cNvPr id="71" name="TextBox 135"/>
          <p:cNvSpPr txBox="1">
            <a:spLocks noChangeArrowheads="1"/>
          </p:cNvSpPr>
          <p:nvPr/>
        </p:nvSpPr>
        <p:spPr bwMode="auto">
          <a:xfrm>
            <a:off x="1333500" y="838200"/>
            <a:ext cx="774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BSC10</a:t>
            </a:r>
          </a:p>
        </p:txBody>
      </p:sp>
      <p:sp>
        <p:nvSpPr>
          <p:cNvPr id="72" name="TextBox 136"/>
          <p:cNvSpPr txBox="1">
            <a:spLocks noChangeArrowheads="1"/>
          </p:cNvSpPr>
          <p:nvPr/>
        </p:nvSpPr>
        <p:spPr bwMode="auto">
          <a:xfrm>
            <a:off x="1409700" y="0"/>
            <a:ext cx="657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BSC6</a:t>
            </a:r>
          </a:p>
        </p:txBody>
      </p:sp>
      <p:sp>
        <p:nvSpPr>
          <p:cNvPr id="73" name="TextBox 137"/>
          <p:cNvSpPr txBox="1">
            <a:spLocks noChangeArrowheads="1"/>
          </p:cNvSpPr>
          <p:nvPr/>
        </p:nvSpPr>
        <p:spPr bwMode="auto">
          <a:xfrm>
            <a:off x="5783263" y="4646613"/>
            <a:ext cx="657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BSC9</a:t>
            </a:r>
          </a:p>
        </p:txBody>
      </p:sp>
      <p:sp>
        <p:nvSpPr>
          <p:cNvPr id="74" name="TextBox 138"/>
          <p:cNvSpPr txBox="1">
            <a:spLocks noChangeArrowheads="1"/>
          </p:cNvSpPr>
          <p:nvPr/>
        </p:nvSpPr>
        <p:spPr bwMode="auto">
          <a:xfrm>
            <a:off x="6684963" y="4637088"/>
            <a:ext cx="657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0066"/>
                </a:solidFill>
                <a:latin typeface="Calibri" charset="0"/>
              </a:rPr>
              <a:t>BSC5</a:t>
            </a:r>
          </a:p>
        </p:txBody>
      </p:sp>
      <p:sp>
        <p:nvSpPr>
          <p:cNvPr id="75" name="TextBox 141"/>
          <p:cNvSpPr txBox="1">
            <a:spLocks noChangeArrowheads="1"/>
          </p:cNvSpPr>
          <p:nvPr/>
        </p:nvSpPr>
        <p:spPr bwMode="auto">
          <a:xfrm>
            <a:off x="4483100" y="3213100"/>
            <a:ext cx="398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" charset="0"/>
              </a:rPr>
              <a:t>X</a:t>
            </a:r>
          </a:p>
        </p:txBody>
      </p:sp>
      <p:sp>
        <p:nvSpPr>
          <p:cNvPr id="76" name="TextBox 142"/>
          <p:cNvSpPr txBox="1">
            <a:spLocks noChangeArrowheads="1"/>
          </p:cNvSpPr>
          <p:nvPr/>
        </p:nvSpPr>
        <p:spPr bwMode="auto">
          <a:xfrm>
            <a:off x="3071813" y="1878013"/>
            <a:ext cx="3857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" charset="0"/>
              </a:rPr>
              <a:t>Y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070225" y="5079097"/>
            <a:ext cx="571483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Check out “</a:t>
            </a:r>
            <a:r>
              <a:rPr lang="en-US" b="1"/>
              <a:t>Advanced LIGO BSC and HAM ISI Conventions</a:t>
            </a:r>
            <a:r>
              <a:rPr lang="en-US"/>
              <a:t>”</a:t>
            </a:r>
            <a:endParaRPr lang="en-US" b="1"/>
          </a:p>
          <a:p>
            <a:r>
              <a:rPr lang="en-US"/>
              <a:t> G1000125 for more details</a:t>
            </a:r>
          </a:p>
          <a:p>
            <a:pPr lvl="1" algn="ctr">
              <a:buFont typeface="Arial"/>
              <a:buChar char="•"/>
            </a:pPr>
            <a:r>
              <a:rPr lang="en-US" sz="1400">
                <a:latin typeface="Calibri" charset="0"/>
              </a:rPr>
              <a:t> Chamber Name</a:t>
            </a:r>
          </a:p>
          <a:p>
            <a:pPr lvl="1" algn="ctr">
              <a:buFont typeface="Arial"/>
              <a:buChar char="•"/>
            </a:pPr>
            <a:r>
              <a:rPr lang="en-US" sz="1400">
                <a:latin typeface="Calibri" charset="0"/>
              </a:rPr>
              <a:t> Channel Prefix</a:t>
            </a:r>
          </a:p>
          <a:p>
            <a:pPr lvl="1" algn="ctr">
              <a:buFont typeface="Arial"/>
              <a:buChar char="•"/>
            </a:pPr>
            <a:r>
              <a:rPr lang="en-US" sz="1400">
                <a:latin typeface="Calibri" charset="0"/>
              </a:rPr>
              <a:t> Simulink Model Name</a:t>
            </a:r>
          </a:p>
          <a:p>
            <a:pPr lvl="1" algn="ctr">
              <a:buFont typeface="Arial"/>
              <a:buChar char="•"/>
            </a:pPr>
            <a:r>
              <a:rPr lang="en-US" sz="1400">
                <a:latin typeface="Calibri" charset="0"/>
              </a:rPr>
              <a:t> Dedicated Folder name in the Seismic SVN Repository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IGOControls_InGenera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2870" y="8346"/>
            <a:ext cx="9111130" cy="692689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22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59100" y="8346"/>
            <a:ext cx="3060700" cy="9314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746"/>
            <a:ext cx="8229600" cy="616389"/>
          </a:xfrm>
        </p:spPr>
        <p:txBody>
          <a:bodyPr/>
          <a:lstStyle/>
          <a:p>
            <a:r>
              <a:rPr lang="en-US"/>
              <a:t>Each Stage of Isolation</a:t>
            </a:r>
            <a:br>
              <a:rPr lang="en-US"/>
            </a:br>
            <a:r>
              <a:rPr lang="en-US" sz="2800"/>
              <a:t>In Theory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LIGOControls_InPractice_IS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36056"/>
            <a:ext cx="9144000" cy="70658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11400" y="190500"/>
            <a:ext cx="4699000" cy="596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23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60746"/>
            <a:ext cx="8229600" cy="616389"/>
          </a:xfrm>
        </p:spPr>
        <p:txBody>
          <a:bodyPr/>
          <a:lstStyle/>
          <a:p>
            <a:r>
              <a:rPr lang="en-US"/>
              <a:t>Each Stage of Isolation</a:t>
            </a:r>
            <a:br>
              <a:rPr lang="en-US"/>
            </a:br>
            <a:r>
              <a:rPr lang="en-US" sz="2800"/>
              <a:t>In Practice Example</a:t>
            </a: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4" name="Straight Connector 243"/>
          <p:cNvCxnSpPr/>
          <p:nvPr/>
        </p:nvCxnSpPr>
        <p:spPr>
          <a:xfrm rot="10800000">
            <a:off x="5854700" y="5003800"/>
            <a:ext cx="665163" cy="0"/>
          </a:xfrm>
          <a:prstGeom prst="line">
            <a:avLst/>
          </a:prstGeom>
          <a:ln w="508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72" name="TextBox 103"/>
          <p:cNvSpPr txBox="1">
            <a:spLocks noChangeArrowheads="1"/>
          </p:cNvSpPr>
          <p:nvPr/>
        </p:nvSpPr>
        <p:spPr bwMode="auto">
          <a:xfrm>
            <a:off x="4425950" y="1709738"/>
            <a:ext cx="8953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>
                <a:solidFill>
                  <a:srgbClr val="FF0000"/>
                </a:solidFill>
                <a:latin typeface="Calibri" charset="0"/>
              </a:rPr>
              <a:t>Super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Calibri" charset="0"/>
              </a:rPr>
              <a:t>Sensor</a:t>
            </a:r>
          </a:p>
        </p:txBody>
      </p:sp>
      <p:sp>
        <p:nvSpPr>
          <p:cNvPr id="156" name="Date Placeholder 15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8th, 2010</a:t>
            </a:r>
          </a:p>
        </p:txBody>
      </p:sp>
      <p:sp>
        <p:nvSpPr>
          <p:cNvPr id="157" name="Slide Number Placeholder 1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BFF02-040F-CA44-ACDE-0484BDE5DF94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58" name="Footer Placeholder 15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Jeffrey S. Kissel, Ph. D. Thesis Defense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97632" y="6054725"/>
            <a:ext cx="3902868" cy="1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98425" y="1622438"/>
            <a:ext cx="3422650" cy="3164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406900" y="2165350"/>
            <a:ext cx="914400" cy="7938"/>
          </a:xfrm>
          <a:prstGeom prst="line">
            <a:avLst/>
          </a:prstGeom>
          <a:ln w="76200">
            <a:solidFill>
              <a:srgbClr val="CC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6208713" y="2173288"/>
            <a:ext cx="649287" cy="0"/>
          </a:xfrm>
          <a:prstGeom prst="line">
            <a:avLst/>
          </a:prstGeom>
          <a:ln w="76200">
            <a:solidFill>
              <a:srgbClr val="E3AB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2"/>
          <p:cNvCxnSpPr/>
          <p:nvPr/>
        </p:nvCxnSpPr>
        <p:spPr>
          <a:xfrm rot="10800000">
            <a:off x="231006" y="2717800"/>
            <a:ext cx="3402785" cy="2400300"/>
          </a:xfrm>
          <a:prstGeom prst="bentConnector3">
            <a:avLst>
              <a:gd name="adj1" fmla="val 101505"/>
            </a:avLst>
          </a:prstGeom>
          <a:ln w="508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/>
          <p:nvPr/>
        </p:nvCxnSpPr>
        <p:spPr>
          <a:xfrm>
            <a:off x="1019175" y="2717800"/>
            <a:ext cx="3427413" cy="934244"/>
          </a:xfrm>
          <a:prstGeom prst="bentConnector3">
            <a:avLst>
              <a:gd name="adj1" fmla="val 50000"/>
            </a:avLst>
          </a:prstGeom>
          <a:ln w="508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168275" y="2717800"/>
            <a:ext cx="3503613" cy="6350"/>
          </a:xfrm>
          <a:prstGeom prst="line">
            <a:avLst/>
          </a:prstGeom>
          <a:ln w="508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hape 85"/>
          <p:cNvCxnSpPr>
            <a:endCxn id="224" idx="4"/>
          </p:cNvCxnSpPr>
          <p:nvPr/>
        </p:nvCxnSpPr>
        <p:spPr>
          <a:xfrm flipV="1">
            <a:off x="5499100" y="2378075"/>
            <a:ext cx="1539082" cy="1273969"/>
          </a:xfrm>
          <a:prstGeom prst="bentConnector2">
            <a:avLst/>
          </a:prstGeom>
          <a:ln w="50800">
            <a:solidFill>
              <a:srgbClr val="28EB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hape 87"/>
          <p:cNvCxnSpPr>
            <a:stCxn id="224" idx="6"/>
          </p:cNvCxnSpPr>
          <p:nvPr/>
        </p:nvCxnSpPr>
        <p:spPr>
          <a:xfrm>
            <a:off x="7243763" y="2172494"/>
            <a:ext cx="1809334" cy="2813840"/>
          </a:xfrm>
          <a:prstGeom prst="bentConnector2">
            <a:avLst/>
          </a:prstGeom>
          <a:ln w="508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10800000" flipV="1">
            <a:off x="7634837" y="4986335"/>
            <a:ext cx="1418260" cy="12874"/>
          </a:xfrm>
          <a:prstGeom prst="line">
            <a:avLst/>
          </a:prstGeom>
          <a:ln w="508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392" name="Picture 3" descr="HAM ISI LLO Build 06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7588" y="4662488"/>
            <a:ext cx="23368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TextBox 102"/>
          <p:cNvSpPr txBox="1">
            <a:spLocks noChangeArrowheads="1"/>
          </p:cNvSpPr>
          <p:nvPr/>
        </p:nvSpPr>
        <p:spPr bwMode="auto">
          <a:xfrm>
            <a:off x="682773" y="3403600"/>
            <a:ext cx="161740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8000"/>
                </a:solidFill>
                <a:latin typeface="Calibri" charset="0"/>
              </a:rPr>
              <a:t>Inertial Sensors</a:t>
            </a:r>
          </a:p>
        </p:txBody>
      </p:sp>
      <p:sp>
        <p:nvSpPr>
          <p:cNvPr id="58394" name="TextBox 103"/>
          <p:cNvSpPr txBox="1">
            <a:spLocks noChangeArrowheads="1"/>
          </p:cNvSpPr>
          <p:nvPr/>
        </p:nvSpPr>
        <p:spPr bwMode="auto">
          <a:xfrm>
            <a:off x="231005" y="624735"/>
            <a:ext cx="2514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Calibri" charset="0"/>
              </a:rPr>
              <a:t>Displacement Sensors</a:t>
            </a:r>
          </a:p>
        </p:txBody>
      </p:sp>
      <p:sp>
        <p:nvSpPr>
          <p:cNvPr id="58396" name="TextBox 106"/>
          <p:cNvSpPr txBox="1">
            <a:spLocks noChangeArrowheads="1"/>
          </p:cNvSpPr>
          <p:nvPr/>
        </p:nvSpPr>
        <p:spPr bwMode="auto">
          <a:xfrm>
            <a:off x="5105400" y="1154113"/>
            <a:ext cx="170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 charset="0"/>
              </a:rPr>
              <a:t>Isolation Filters</a:t>
            </a:r>
          </a:p>
        </p:txBody>
      </p:sp>
      <p:cxnSp>
        <p:nvCxnSpPr>
          <p:cNvPr id="97" name="Straight Connector 96"/>
          <p:cNvCxnSpPr/>
          <p:nvPr/>
        </p:nvCxnSpPr>
        <p:spPr>
          <a:xfrm>
            <a:off x="0" y="4524375"/>
            <a:ext cx="9144000" cy="158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98" name="TextBox 109"/>
          <p:cNvSpPr txBox="1">
            <a:spLocks noChangeArrowheads="1"/>
          </p:cNvSpPr>
          <p:nvPr/>
        </p:nvSpPr>
        <p:spPr bwMode="auto">
          <a:xfrm>
            <a:off x="7785100" y="4483100"/>
            <a:ext cx="121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rgbClr val="000000"/>
                </a:solidFill>
                <a:latin typeface="Calibri" charset="0"/>
              </a:rPr>
              <a:t>Hardware</a:t>
            </a:r>
          </a:p>
        </p:txBody>
      </p:sp>
      <p:sp>
        <p:nvSpPr>
          <p:cNvPr id="58399" name="TextBox 110"/>
          <p:cNvSpPr txBox="1">
            <a:spLocks noChangeArrowheads="1"/>
          </p:cNvSpPr>
          <p:nvPr/>
        </p:nvSpPr>
        <p:spPr bwMode="auto">
          <a:xfrm>
            <a:off x="7785100" y="4122738"/>
            <a:ext cx="1219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latin typeface="Calibri" charset="0"/>
              </a:rPr>
              <a:t>Software</a:t>
            </a:r>
          </a:p>
        </p:txBody>
      </p:sp>
      <p:sp>
        <p:nvSpPr>
          <p:cNvPr id="58400" name="TextBox 301"/>
          <p:cNvSpPr txBox="1">
            <a:spLocks noChangeArrowheads="1"/>
          </p:cNvSpPr>
          <p:nvPr/>
        </p:nvSpPr>
        <p:spPr bwMode="auto">
          <a:xfrm>
            <a:off x="3059113" y="1122363"/>
            <a:ext cx="1473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 charset="0"/>
              </a:rPr>
              <a:t>Blend Filters</a:t>
            </a:r>
          </a:p>
        </p:txBody>
      </p:sp>
      <p:sp>
        <p:nvSpPr>
          <p:cNvPr id="58401" name="TextBox 302"/>
          <p:cNvSpPr txBox="1">
            <a:spLocks noChangeArrowheads="1"/>
          </p:cNvSpPr>
          <p:nvPr/>
        </p:nvSpPr>
        <p:spPr bwMode="auto">
          <a:xfrm>
            <a:off x="4241800" y="2955925"/>
            <a:ext cx="14986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Damping Filters</a:t>
            </a:r>
          </a:p>
        </p:txBody>
      </p:sp>
      <p:grpSp>
        <p:nvGrpSpPr>
          <p:cNvPr id="2" name="Group 417"/>
          <p:cNvGrpSpPr>
            <a:grpSpLocks/>
          </p:cNvGrpSpPr>
          <p:nvPr/>
        </p:nvGrpSpPr>
        <p:grpSpPr bwMode="auto">
          <a:xfrm>
            <a:off x="4446588" y="3263900"/>
            <a:ext cx="1052512" cy="776288"/>
            <a:chOff x="4662883" y="3581400"/>
            <a:chExt cx="1143000" cy="914400"/>
          </a:xfrm>
        </p:grpSpPr>
        <p:sp>
          <p:nvSpPr>
            <p:cNvPr id="213" name="Process 212"/>
            <p:cNvSpPr/>
            <p:nvPr/>
          </p:nvSpPr>
          <p:spPr>
            <a:xfrm>
              <a:off x="4662883" y="3581400"/>
              <a:ext cx="1143000" cy="914400"/>
            </a:xfrm>
            <a:prstGeom prst="flowChartProcess">
              <a:avLst/>
            </a:prstGeom>
            <a:solidFill>
              <a:srgbClr val="28EB74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4800802" y="3734735"/>
              <a:ext cx="837856" cy="6096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15" name="Straight Connector 214"/>
            <p:cNvCxnSpPr/>
            <p:nvPr/>
          </p:nvCxnSpPr>
          <p:spPr>
            <a:xfrm rot="5400000" flipH="1" flipV="1">
              <a:off x="4724307" y="3962695"/>
              <a:ext cx="458134" cy="30514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V="1">
              <a:off x="5106475" y="3887541"/>
              <a:ext cx="74797" cy="75855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>
              <a:stCxn id="214" idx="0"/>
            </p:cNvCxnSpPr>
            <p:nvPr/>
          </p:nvCxnSpPr>
          <p:spPr>
            <a:xfrm rot="16200000" flipH="1" flipV="1">
              <a:off x="5086699" y="3829837"/>
              <a:ext cx="228132" cy="37928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>
              <a:stCxn id="214" idx="0"/>
            </p:cNvCxnSpPr>
            <p:nvPr/>
          </p:nvCxnSpPr>
          <p:spPr>
            <a:xfrm rot="16200000" flipH="1">
              <a:off x="5163416" y="3791047"/>
              <a:ext cx="228132" cy="11550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5296213" y="4001890"/>
              <a:ext cx="381467" cy="303421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394"/>
            <p:cNvGrpSpPr>
              <a:grpSpLocks/>
            </p:cNvGrpSpPr>
            <p:nvPr/>
          </p:nvGrpSpPr>
          <p:grpSpPr bwMode="auto">
            <a:xfrm>
              <a:off x="4800995" y="3961979"/>
              <a:ext cx="838200" cy="389000"/>
              <a:chOff x="4800995" y="3961979"/>
              <a:chExt cx="838200" cy="389000"/>
            </a:xfrm>
          </p:grpSpPr>
          <p:cxnSp>
            <p:nvCxnSpPr>
              <p:cNvPr id="221" name="Straight Connector 220"/>
              <p:cNvCxnSpPr/>
              <p:nvPr/>
            </p:nvCxnSpPr>
            <p:spPr>
              <a:xfrm rot="5400000" flipH="1" flipV="1">
                <a:off x="4759307" y="4081029"/>
                <a:ext cx="312279" cy="229289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5030091" y="3962867"/>
                <a:ext cx="151711" cy="76668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5181801" y="3962867"/>
                <a:ext cx="456856" cy="388947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4" name="Or 223"/>
          <p:cNvSpPr/>
          <p:nvPr/>
        </p:nvSpPr>
        <p:spPr>
          <a:xfrm>
            <a:off x="6832600" y="1966913"/>
            <a:ext cx="411163" cy="411162"/>
          </a:xfrm>
          <a:prstGeom prst="flowChartOr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" name="Group 419"/>
          <p:cNvGrpSpPr>
            <a:grpSpLocks/>
          </p:cNvGrpSpPr>
          <p:nvPr/>
        </p:nvGrpSpPr>
        <p:grpSpPr bwMode="auto">
          <a:xfrm>
            <a:off x="5270500" y="1527175"/>
            <a:ext cx="1371600" cy="1292225"/>
            <a:chOff x="5348683" y="1828800"/>
            <a:chExt cx="1371600" cy="1371600"/>
          </a:xfrm>
        </p:grpSpPr>
        <p:sp>
          <p:nvSpPr>
            <p:cNvPr id="226" name="Process 225"/>
            <p:cNvSpPr/>
            <p:nvPr/>
          </p:nvSpPr>
          <p:spPr>
            <a:xfrm>
              <a:off x="5348683" y="1828800"/>
              <a:ext cx="1371600" cy="1371600"/>
            </a:xfrm>
            <a:prstGeom prst="flowChartProcess">
              <a:avLst/>
            </a:prstGeom>
            <a:solidFill>
              <a:srgbClr val="360B90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5486796" y="1980451"/>
              <a:ext cx="1066800" cy="1068298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28" name="Straight Connector 227"/>
            <p:cNvCxnSpPr/>
            <p:nvPr/>
          </p:nvCxnSpPr>
          <p:spPr>
            <a:xfrm>
              <a:off x="5486796" y="2209613"/>
              <a:ext cx="152400" cy="75826"/>
            </a:xfrm>
            <a:prstGeom prst="line">
              <a:avLst/>
            </a:prstGeom>
            <a:ln>
              <a:solidFill>
                <a:srgbClr val="E3AB1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V="1">
              <a:off x="5486234" y="2438401"/>
              <a:ext cx="458323" cy="152400"/>
            </a:xfrm>
            <a:prstGeom prst="line">
              <a:avLst/>
            </a:prstGeom>
            <a:ln>
              <a:solidFill>
                <a:srgbClr val="E3AB1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0800000">
              <a:off x="5791596" y="2743762"/>
              <a:ext cx="762000" cy="151651"/>
            </a:xfrm>
            <a:prstGeom prst="line">
              <a:avLst/>
            </a:prstGeom>
            <a:ln>
              <a:solidFill>
                <a:srgbClr val="E3AB1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flipH="1" flipV="1">
              <a:off x="5486796" y="2057962"/>
              <a:ext cx="1066800" cy="45663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Right Arrow 231"/>
            <p:cNvSpPr/>
            <p:nvPr/>
          </p:nvSpPr>
          <p:spPr>
            <a:xfrm rot="7435976">
              <a:off x="5753471" y="2383054"/>
              <a:ext cx="439788" cy="325437"/>
            </a:xfrm>
            <a:prstGeom prst="rightArrow">
              <a:avLst/>
            </a:prstGeom>
            <a:solidFill>
              <a:srgbClr val="660066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cxnSp>
        <p:nvCxnSpPr>
          <p:cNvPr id="233" name="Straight Connector 232"/>
          <p:cNvCxnSpPr/>
          <p:nvPr/>
        </p:nvCxnSpPr>
        <p:spPr>
          <a:xfrm rot="5400000" flipH="1" flipV="1">
            <a:off x="-2128744" y="3840613"/>
            <a:ext cx="4455930" cy="1588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406" name="TextBox 460"/>
          <p:cNvSpPr txBox="1">
            <a:spLocks noChangeArrowheads="1"/>
          </p:cNvSpPr>
          <p:nvPr/>
        </p:nvSpPr>
        <p:spPr bwMode="auto">
          <a:xfrm>
            <a:off x="3924300" y="6269038"/>
            <a:ext cx="18288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HAM ISI “Plant”</a:t>
            </a:r>
          </a:p>
        </p:txBody>
      </p:sp>
      <p:grpSp>
        <p:nvGrpSpPr>
          <p:cNvPr id="6" name="Group 185"/>
          <p:cNvGrpSpPr>
            <a:grpSpLocks/>
          </p:cNvGrpSpPr>
          <p:nvPr/>
        </p:nvGrpSpPr>
        <p:grpSpPr bwMode="auto">
          <a:xfrm>
            <a:off x="6315075" y="4686300"/>
            <a:ext cx="1330325" cy="969963"/>
            <a:chOff x="6353175" y="4892675"/>
            <a:chExt cx="1966913" cy="1355725"/>
          </a:xfrm>
        </p:grpSpPr>
        <p:pic>
          <p:nvPicPr>
            <p:cNvPr id="58437" name="Picture 6" descr="HAM6ISI-LLO_Build-18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3175" y="4892675"/>
              <a:ext cx="1966913" cy="135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7" name="Donut 246"/>
            <p:cNvSpPr/>
            <p:nvPr/>
          </p:nvSpPr>
          <p:spPr bwMode="auto">
            <a:xfrm>
              <a:off x="7397658" y="5012494"/>
              <a:ext cx="675980" cy="896420"/>
            </a:xfrm>
            <a:prstGeom prst="donut">
              <a:avLst>
                <a:gd name="adj" fmla="val 5554"/>
              </a:avLst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50" name="Left Arrow 249"/>
          <p:cNvSpPr/>
          <p:nvPr/>
        </p:nvSpPr>
        <p:spPr>
          <a:xfrm rot="16200000">
            <a:off x="8082204" y="3040062"/>
            <a:ext cx="1127125" cy="320675"/>
          </a:xfrm>
          <a:prstGeom prst="leftArrow">
            <a:avLst/>
          </a:prstGeom>
          <a:solidFill>
            <a:schemeClr val="tx1">
              <a:alpha val="27000"/>
            </a:schemeClr>
          </a:solidFill>
          <a:ln>
            <a:solidFill>
              <a:schemeClr val="tx1">
                <a:alpha val="4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1" name="Left Arrow 250"/>
          <p:cNvSpPr/>
          <p:nvPr/>
        </p:nvSpPr>
        <p:spPr>
          <a:xfrm rot="5400000">
            <a:off x="-123110" y="3860800"/>
            <a:ext cx="1127125" cy="320675"/>
          </a:xfrm>
          <a:prstGeom prst="leftArrow">
            <a:avLst/>
          </a:prstGeom>
          <a:solidFill>
            <a:schemeClr val="tx1">
              <a:alpha val="27000"/>
            </a:schemeClr>
          </a:solidFill>
          <a:ln>
            <a:solidFill>
              <a:schemeClr val="tx1">
                <a:alpha val="4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414" name="TextBox 460"/>
          <p:cNvSpPr txBox="1">
            <a:spLocks noChangeArrowheads="1"/>
          </p:cNvSpPr>
          <p:nvPr/>
        </p:nvSpPr>
        <p:spPr bwMode="auto">
          <a:xfrm>
            <a:off x="6456363" y="5541546"/>
            <a:ext cx="1098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Actuators</a:t>
            </a:r>
          </a:p>
        </p:txBody>
      </p:sp>
      <p:grpSp>
        <p:nvGrpSpPr>
          <p:cNvPr id="7" name="Group 186"/>
          <p:cNvGrpSpPr>
            <a:grpSpLocks/>
          </p:cNvGrpSpPr>
          <p:nvPr/>
        </p:nvGrpSpPr>
        <p:grpSpPr bwMode="auto">
          <a:xfrm>
            <a:off x="1571625" y="4913313"/>
            <a:ext cx="1787525" cy="1255712"/>
            <a:chOff x="1609961" y="4570185"/>
            <a:chExt cx="1787662" cy="1255264"/>
          </a:xfrm>
        </p:grpSpPr>
        <p:pic>
          <p:nvPicPr>
            <p:cNvPr id="58434" name="Picture 6" descr="HAM6ISI-LLO_Build-18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09961" y="4570185"/>
              <a:ext cx="1787662" cy="1255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" name="Donut 255"/>
            <p:cNvSpPr/>
            <p:nvPr/>
          </p:nvSpPr>
          <p:spPr bwMode="auto">
            <a:xfrm>
              <a:off x="2633977" y="5358891"/>
              <a:ext cx="552492" cy="420538"/>
            </a:xfrm>
            <a:prstGeom prst="donut">
              <a:avLst>
                <a:gd name="adj" fmla="val 7543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7" name="Donut 256"/>
            <p:cNvSpPr/>
            <p:nvPr/>
          </p:nvSpPr>
          <p:spPr bwMode="auto">
            <a:xfrm>
              <a:off x="1736971" y="4622553"/>
              <a:ext cx="992264" cy="888683"/>
            </a:xfrm>
            <a:prstGeom prst="donut">
              <a:avLst>
                <a:gd name="adj" fmla="val 4772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58416" name="TextBox 460"/>
          <p:cNvSpPr txBox="1">
            <a:spLocks noChangeArrowheads="1"/>
          </p:cNvSpPr>
          <p:nvPr/>
        </p:nvSpPr>
        <p:spPr bwMode="auto">
          <a:xfrm>
            <a:off x="1577975" y="6086475"/>
            <a:ext cx="190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On Board Sensors</a:t>
            </a:r>
          </a:p>
        </p:txBody>
      </p:sp>
      <p:grpSp>
        <p:nvGrpSpPr>
          <p:cNvPr id="8" name="Group 159"/>
          <p:cNvGrpSpPr>
            <a:grpSpLocks/>
          </p:cNvGrpSpPr>
          <p:nvPr/>
        </p:nvGrpSpPr>
        <p:grpSpPr bwMode="auto">
          <a:xfrm>
            <a:off x="3098800" y="1511300"/>
            <a:ext cx="1358900" cy="1282700"/>
            <a:chOff x="4684972" y="2832100"/>
            <a:chExt cx="1398328" cy="1331749"/>
          </a:xfrm>
        </p:grpSpPr>
        <p:sp>
          <p:nvSpPr>
            <p:cNvPr id="260" name="Process 259"/>
            <p:cNvSpPr/>
            <p:nvPr/>
          </p:nvSpPr>
          <p:spPr bwMode="auto">
            <a:xfrm>
              <a:off x="4684972" y="2832100"/>
              <a:ext cx="1398328" cy="1331749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1" name="Rectangle 260"/>
            <p:cNvSpPr/>
            <p:nvPr/>
          </p:nvSpPr>
          <p:spPr bwMode="auto">
            <a:xfrm>
              <a:off x="4840161" y="2978791"/>
              <a:ext cx="1087951" cy="103836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62" name="Straight Connector 261"/>
            <p:cNvCxnSpPr/>
            <p:nvPr/>
          </p:nvCxnSpPr>
          <p:spPr bwMode="auto">
            <a:xfrm flipV="1">
              <a:off x="4838527" y="3212836"/>
              <a:ext cx="279339" cy="13186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 bwMode="auto">
            <a:xfrm rot="16200000" flipH="1">
              <a:off x="5328102" y="3341332"/>
              <a:ext cx="662578" cy="537442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 bwMode="auto">
            <a:xfrm rot="5400000">
              <a:off x="5146007" y="3136545"/>
              <a:ext cx="100541" cy="78411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 bwMode="auto">
            <a:xfrm rot="16200000" flipH="1">
              <a:off x="5280760" y="3155347"/>
              <a:ext cx="103837" cy="44106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 bwMode="auto">
            <a:xfrm rot="5400000" flipH="1" flipV="1">
              <a:off x="4799909" y="3315763"/>
              <a:ext cx="603243" cy="532541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 bwMode="auto">
            <a:xfrm>
              <a:off x="5604667" y="3204594"/>
              <a:ext cx="316911" cy="3296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 bwMode="auto">
            <a:xfrm rot="16200000" flipH="1">
              <a:off x="5507928" y="3120793"/>
              <a:ext cx="80763" cy="57174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 bwMode="auto">
            <a:xfrm rot="5400000" flipH="1" flipV="1">
              <a:off x="5398443" y="3120756"/>
              <a:ext cx="89003" cy="49007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 bwMode="auto">
            <a:xfrm>
              <a:off x="4851595" y="3209539"/>
              <a:ext cx="1066716" cy="3296"/>
            </a:xfrm>
            <a:prstGeom prst="line">
              <a:avLst/>
            </a:prstGeom>
            <a:ln w="44450" cap="flat" cmpd="sng" algn="ctr">
              <a:solidFill>
                <a:srgbClr val="CC00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Frame 108"/>
          <p:cNvSpPr/>
          <p:nvPr/>
        </p:nvSpPr>
        <p:spPr bwMode="auto">
          <a:xfrm>
            <a:off x="6489699" y="5867400"/>
            <a:ext cx="1014155" cy="774700"/>
          </a:xfrm>
          <a:prstGeom prst="frame">
            <a:avLst>
              <a:gd name="adj1" fmla="val 7996"/>
            </a:avLst>
          </a:prstGeom>
          <a:solidFill>
            <a:srgbClr val="BC00BC"/>
          </a:solidFill>
          <a:ln>
            <a:solidFill>
              <a:srgbClr val="BC00B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8420" name="TextBox 460"/>
          <p:cNvSpPr txBox="1">
            <a:spLocks noChangeArrowheads="1"/>
          </p:cNvSpPr>
          <p:nvPr/>
        </p:nvSpPr>
        <p:spPr bwMode="auto">
          <a:xfrm>
            <a:off x="6463919" y="5899343"/>
            <a:ext cx="10985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 charset="0"/>
              </a:rPr>
              <a:t>Ground Motion</a:t>
            </a:r>
          </a:p>
        </p:txBody>
      </p:sp>
      <p:cxnSp>
        <p:nvCxnSpPr>
          <p:cNvPr id="113" name="Straight Arrow Connector 112"/>
          <p:cNvCxnSpPr>
            <a:stCxn id="58420" idx="1"/>
          </p:cNvCxnSpPr>
          <p:nvPr/>
        </p:nvCxnSpPr>
        <p:spPr>
          <a:xfrm rot="10800000">
            <a:off x="5867401" y="6222399"/>
            <a:ext cx="596519" cy="1"/>
          </a:xfrm>
          <a:prstGeom prst="straightConnector1">
            <a:avLst/>
          </a:prstGeom>
          <a:ln w="63500">
            <a:solidFill>
              <a:srgbClr val="BC00B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itle 1"/>
          <p:cNvSpPr>
            <a:spLocks noGrp="1"/>
          </p:cNvSpPr>
          <p:nvPr>
            <p:ph type="title"/>
          </p:nvPr>
        </p:nvSpPr>
        <p:spPr>
          <a:xfrm>
            <a:off x="457200" y="8346"/>
            <a:ext cx="8229600" cy="616389"/>
          </a:xfrm>
        </p:spPr>
        <p:txBody>
          <a:bodyPr>
            <a:normAutofit fontScale="90000"/>
          </a:bodyPr>
          <a:lstStyle/>
          <a:p>
            <a:r>
              <a:rPr lang="en-US"/>
              <a:t>Active Isolation – The Basic Control Loop</a:t>
            </a:r>
          </a:p>
        </p:txBody>
      </p:sp>
      <p:grpSp>
        <p:nvGrpSpPr>
          <p:cNvPr id="108" name="Group 421"/>
          <p:cNvGrpSpPr>
            <a:grpSpLocks/>
          </p:cNvGrpSpPr>
          <p:nvPr/>
        </p:nvGrpSpPr>
        <p:grpSpPr bwMode="auto">
          <a:xfrm>
            <a:off x="1285110" y="1307165"/>
            <a:ext cx="821448" cy="609613"/>
            <a:chOff x="700482" y="1676400"/>
            <a:chExt cx="1052118" cy="762000"/>
          </a:xfrm>
        </p:grpSpPr>
        <p:sp>
          <p:nvSpPr>
            <p:cNvPr id="110" name="Process 109"/>
            <p:cNvSpPr/>
            <p:nvPr/>
          </p:nvSpPr>
          <p:spPr>
            <a:xfrm>
              <a:off x="700482" y="1676400"/>
              <a:ext cx="1052118" cy="7620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11" name="Group 151"/>
            <p:cNvGrpSpPr>
              <a:grpSpLocks/>
            </p:cNvGrpSpPr>
            <p:nvPr/>
          </p:nvGrpSpPr>
          <p:grpSpPr bwMode="auto">
            <a:xfrm>
              <a:off x="1366019" y="1904490"/>
              <a:ext cx="380062" cy="305813"/>
              <a:chOff x="971811" y="1828169"/>
              <a:chExt cx="380062" cy="382265"/>
            </a:xfrm>
          </p:grpSpPr>
          <p:cxnSp>
            <p:nvCxnSpPr>
              <p:cNvPr id="127" name="Straight Arrow Connector 126"/>
              <p:cNvCxnSpPr/>
              <p:nvPr/>
            </p:nvCxnSpPr>
            <p:spPr>
              <a:xfrm rot="5400000" flipH="1" flipV="1">
                <a:off x="931931" y="1943271"/>
                <a:ext cx="230204" cy="0"/>
              </a:xfrm>
              <a:prstGeom prst="straightConnector1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8" name="Group 22"/>
              <p:cNvGrpSpPr>
                <a:grpSpLocks/>
              </p:cNvGrpSpPr>
              <p:nvPr/>
            </p:nvGrpSpPr>
            <p:grpSpPr bwMode="auto">
              <a:xfrm>
                <a:off x="971811" y="2058373"/>
                <a:ext cx="152420" cy="152061"/>
                <a:chOff x="-3670812" y="1010536"/>
                <a:chExt cx="3200817" cy="3117246"/>
              </a:xfrm>
            </p:grpSpPr>
            <p:sp>
              <p:nvSpPr>
                <p:cNvPr id="130" name="Donut 129"/>
                <p:cNvSpPr/>
                <p:nvPr/>
              </p:nvSpPr>
              <p:spPr>
                <a:xfrm>
                  <a:off x="-3670812" y="1010536"/>
                  <a:ext cx="3200817" cy="3117246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1" name="Oval 130"/>
                <p:cNvSpPr/>
                <p:nvPr/>
              </p:nvSpPr>
              <p:spPr>
                <a:xfrm>
                  <a:off x="-2299015" y="2309389"/>
                  <a:ext cx="457245" cy="43295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129" name="Straight Arrow Connector 128"/>
              <p:cNvCxnSpPr/>
              <p:nvPr/>
            </p:nvCxnSpPr>
            <p:spPr>
              <a:xfrm>
                <a:off x="1124233" y="2134403"/>
                <a:ext cx="227640" cy="0"/>
              </a:xfrm>
              <a:prstGeom prst="straightConnector1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71"/>
            <p:cNvGrpSpPr>
              <a:grpSpLocks/>
            </p:cNvGrpSpPr>
            <p:nvPr/>
          </p:nvGrpSpPr>
          <p:grpSpPr bwMode="auto">
            <a:xfrm>
              <a:off x="762372" y="1904495"/>
              <a:ext cx="380858" cy="305815"/>
              <a:chOff x="4041789" y="2052461"/>
              <a:chExt cx="3275372" cy="2981678"/>
            </a:xfrm>
          </p:grpSpPr>
          <p:grpSp>
            <p:nvGrpSpPr>
              <p:cNvPr id="115" name="Group 22"/>
              <p:cNvGrpSpPr>
                <a:grpSpLocks/>
              </p:cNvGrpSpPr>
              <p:nvPr/>
            </p:nvGrpSpPr>
            <p:grpSpPr bwMode="auto">
              <a:xfrm>
                <a:off x="4041789" y="4045739"/>
                <a:ext cx="1023560" cy="988400"/>
                <a:chOff x="1534304" y="1013116"/>
                <a:chExt cx="3306887" cy="3117262"/>
              </a:xfrm>
            </p:grpSpPr>
            <p:sp>
              <p:nvSpPr>
                <p:cNvPr id="125" name="Donut 4"/>
                <p:cNvSpPr/>
                <p:nvPr/>
              </p:nvSpPr>
              <p:spPr>
                <a:xfrm>
                  <a:off x="1534304" y="1013116"/>
                  <a:ext cx="3306887" cy="3117262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2901159" y="2311992"/>
                  <a:ext cx="484994" cy="46757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116" name="Group 22"/>
              <p:cNvGrpSpPr>
                <a:grpSpLocks/>
              </p:cNvGrpSpPr>
              <p:nvPr/>
            </p:nvGrpSpPr>
            <p:grpSpPr bwMode="auto">
              <a:xfrm>
                <a:off x="6320904" y="4045739"/>
                <a:ext cx="996257" cy="988400"/>
                <a:chOff x="1512057" y="1013116"/>
                <a:chExt cx="3218675" cy="3117262"/>
              </a:xfrm>
            </p:grpSpPr>
            <p:sp>
              <p:nvSpPr>
                <p:cNvPr id="123" name="Donut 122"/>
                <p:cNvSpPr/>
                <p:nvPr/>
              </p:nvSpPr>
              <p:spPr>
                <a:xfrm>
                  <a:off x="1512057" y="1013116"/>
                  <a:ext cx="3218675" cy="3117262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2878884" y="2311992"/>
                  <a:ext cx="485022" cy="46757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117" name="Group 22"/>
              <p:cNvGrpSpPr>
                <a:grpSpLocks/>
              </p:cNvGrpSpPr>
              <p:nvPr/>
            </p:nvGrpSpPr>
            <p:grpSpPr bwMode="auto">
              <a:xfrm>
                <a:off x="5188168" y="2052461"/>
                <a:ext cx="982614" cy="988400"/>
                <a:chOff x="1545220" y="975022"/>
                <a:chExt cx="3174598" cy="3117262"/>
              </a:xfrm>
            </p:grpSpPr>
            <p:sp>
              <p:nvSpPr>
                <p:cNvPr id="121" name="Donut 120"/>
                <p:cNvSpPr/>
                <p:nvPr/>
              </p:nvSpPr>
              <p:spPr>
                <a:xfrm>
                  <a:off x="1545220" y="975022"/>
                  <a:ext cx="3174598" cy="3117262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2912074" y="2273865"/>
                  <a:ext cx="440916" cy="46760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118" name="Straight Arrow Connector 117"/>
              <p:cNvCxnSpPr/>
              <p:nvPr/>
            </p:nvCxnSpPr>
            <p:spPr>
              <a:xfrm rot="5400000" flipH="1" flipV="1">
                <a:off x="4497013" y="3202116"/>
                <a:ext cx="1136659" cy="682369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/>
              <p:nvPr/>
            </p:nvCxnSpPr>
            <p:spPr>
              <a:xfrm rot="10800000">
                <a:off x="5038052" y="4506991"/>
                <a:ext cx="1282854" cy="0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/>
              <p:cNvCxnSpPr/>
              <p:nvPr/>
            </p:nvCxnSpPr>
            <p:spPr>
              <a:xfrm rot="16200000" flipH="1">
                <a:off x="5684091" y="3160929"/>
                <a:ext cx="1219031" cy="682369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Straight Arrow Connector 113"/>
            <p:cNvCxnSpPr/>
            <p:nvPr/>
          </p:nvCxnSpPr>
          <p:spPr>
            <a:xfrm>
              <a:off x="1143228" y="2058245"/>
              <a:ext cx="228514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Group 423"/>
          <p:cNvGrpSpPr>
            <a:grpSpLocks/>
          </p:cNvGrpSpPr>
          <p:nvPr/>
        </p:nvGrpSpPr>
        <p:grpSpPr bwMode="auto">
          <a:xfrm>
            <a:off x="2239963" y="1337551"/>
            <a:ext cx="746125" cy="528474"/>
            <a:chOff x="1905000" y="1676400"/>
            <a:chExt cx="1067164" cy="762000"/>
          </a:xfrm>
        </p:grpSpPr>
        <p:sp>
          <p:nvSpPr>
            <p:cNvPr id="159" name="Process 7"/>
            <p:cNvSpPr/>
            <p:nvPr/>
          </p:nvSpPr>
          <p:spPr>
            <a:xfrm>
              <a:off x="1905000" y="1676400"/>
              <a:ext cx="1067164" cy="7620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60" name="Group 295"/>
            <p:cNvGrpSpPr>
              <a:grpSpLocks/>
            </p:cNvGrpSpPr>
            <p:nvPr/>
          </p:nvGrpSpPr>
          <p:grpSpPr bwMode="auto">
            <a:xfrm>
              <a:off x="2591034" y="1980524"/>
              <a:ext cx="304904" cy="153752"/>
              <a:chOff x="2514834" y="1980524"/>
              <a:chExt cx="304904" cy="153752"/>
            </a:xfrm>
          </p:grpSpPr>
          <p:sp>
            <p:nvSpPr>
              <p:cNvPr id="165" name="Rectangle 164"/>
              <p:cNvSpPr/>
              <p:nvPr/>
            </p:nvSpPr>
            <p:spPr>
              <a:xfrm>
                <a:off x="2514834" y="1980524"/>
                <a:ext cx="304904" cy="456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2514834" y="2088657"/>
                <a:ext cx="304904" cy="456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61" name="Group 294"/>
            <p:cNvGrpSpPr>
              <a:grpSpLocks/>
            </p:cNvGrpSpPr>
            <p:nvPr/>
          </p:nvGrpSpPr>
          <p:grpSpPr bwMode="auto">
            <a:xfrm>
              <a:off x="1981226" y="1904493"/>
              <a:ext cx="306493" cy="229783"/>
              <a:chOff x="2053809" y="1921516"/>
              <a:chExt cx="306493" cy="229783"/>
            </a:xfrm>
          </p:grpSpPr>
          <p:sp>
            <p:nvSpPr>
              <p:cNvPr id="163" name="Rectangle 162"/>
              <p:cNvSpPr/>
              <p:nvPr/>
            </p:nvSpPr>
            <p:spPr>
              <a:xfrm rot="1417984">
                <a:off x="2053809" y="2105680"/>
                <a:ext cx="304904" cy="456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4" name="Rectangle 163"/>
              <p:cNvSpPr/>
              <p:nvPr/>
            </p:nvSpPr>
            <p:spPr>
              <a:xfrm rot="20983901">
                <a:off x="2055398" y="1921516"/>
                <a:ext cx="304904" cy="4561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162" name="Straight Arrow Connector 161"/>
            <p:cNvCxnSpPr/>
            <p:nvPr/>
          </p:nvCxnSpPr>
          <p:spPr>
            <a:xfrm>
              <a:off x="2286130" y="2058245"/>
              <a:ext cx="228678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Group 189"/>
          <p:cNvGrpSpPr/>
          <p:nvPr/>
        </p:nvGrpSpPr>
        <p:grpSpPr>
          <a:xfrm>
            <a:off x="7354473" y="1848636"/>
            <a:ext cx="747328" cy="616739"/>
            <a:chOff x="7024688" y="2411413"/>
            <a:chExt cx="1052512" cy="717550"/>
          </a:xfrm>
        </p:grpSpPr>
        <p:sp>
          <p:nvSpPr>
            <p:cNvPr id="191" name="Process 190"/>
            <p:cNvSpPr/>
            <p:nvPr/>
          </p:nvSpPr>
          <p:spPr>
            <a:xfrm>
              <a:off x="7024688" y="2411413"/>
              <a:ext cx="1052512" cy="71755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grpSp>
          <p:nvGrpSpPr>
            <p:cNvPr id="192" name="Group 191"/>
            <p:cNvGrpSpPr>
              <a:grpSpLocks/>
            </p:cNvGrpSpPr>
            <p:nvPr/>
          </p:nvGrpSpPr>
          <p:grpSpPr bwMode="auto">
            <a:xfrm>
              <a:off x="7080758" y="2646363"/>
              <a:ext cx="380208" cy="285750"/>
              <a:chOff x="971550" y="1854200"/>
              <a:chExt cx="380208" cy="380999"/>
            </a:xfrm>
          </p:grpSpPr>
          <p:cxnSp>
            <p:nvCxnSpPr>
              <p:cNvPr id="207" name="Straight Arrow Connector 206"/>
              <p:cNvCxnSpPr/>
              <p:nvPr/>
            </p:nvCxnSpPr>
            <p:spPr>
              <a:xfrm rot="5400000" flipH="1" flipV="1">
                <a:off x="931441" y="1969558"/>
                <a:ext cx="230715" cy="0"/>
              </a:xfrm>
              <a:prstGeom prst="straightConnector1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8" name="Group 207"/>
              <p:cNvGrpSpPr>
                <a:grpSpLocks/>
              </p:cNvGrpSpPr>
              <p:nvPr/>
            </p:nvGrpSpPr>
            <p:grpSpPr bwMode="auto">
              <a:xfrm>
                <a:off x="971550" y="2082799"/>
                <a:ext cx="152480" cy="152400"/>
                <a:chOff x="-3676650" y="1511273"/>
                <a:chExt cx="3202077" cy="3124200"/>
              </a:xfrm>
            </p:grpSpPr>
            <p:sp>
              <p:nvSpPr>
                <p:cNvPr id="210" name="Donut 209"/>
                <p:cNvSpPr/>
                <p:nvPr/>
              </p:nvSpPr>
              <p:spPr>
                <a:xfrm>
                  <a:off x="-3676650" y="1511273"/>
                  <a:ext cx="3202077" cy="3124200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1" name="Oval 210"/>
                <p:cNvSpPr/>
                <p:nvPr/>
              </p:nvSpPr>
              <p:spPr>
                <a:xfrm>
                  <a:off x="-2304322" y="2813023"/>
                  <a:ext cx="457422" cy="43391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209" name="Straight Arrow Connector 208"/>
              <p:cNvCxnSpPr/>
              <p:nvPr/>
            </p:nvCxnSpPr>
            <p:spPr>
              <a:xfrm>
                <a:off x="1124030" y="2158999"/>
                <a:ext cx="227728" cy="0"/>
              </a:xfrm>
              <a:prstGeom prst="straightConnector1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" name="Group 192"/>
            <p:cNvGrpSpPr>
              <a:grpSpLocks/>
            </p:cNvGrpSpPr>
            <p:nvPr/>
          </p:nvGrpSpPr>
          <p:grpSpPr bwMode="auto">
            <a:xfrm>
              <a:off x="7620000" y="2627313"/>
              <a:ext cx="381000" cy="285750"/>
              <a:chOff x="4038600" y="2057400"/>
              <a:chExt cx="3276601" cy="2971800"/>
            </a:xfrm>
          </p:grpSpPr>
          <p:grpSp>
            <p:nvGrpSpPr>
              <p:cNvPr id="195" name="Group 194"/>
              <p:cNvGrpSpPr>
                <a:grpSpLocks/>
              </p:cNvGrpSpPr>
              <p:nvPr/>
            </p:nvGrpSpPr>
            <p:grpSpPr bwMode="auto">
              <a:xfrm>
                <a:off x="4038600" y="4038600"/>
                <a:ext cx="996637" cy="990600"/>
                <a:chOff x="1524000" y="990600"/>
                <a:chExt cx="3219905" cy="3124200"/>
              </a:xfrm>
            </p:grpSpPr>
            <p:sp>
              <p:nvSpPr>
                <p:cNvPr id="205" name="Donut 204"/>
                <p:cNvSpPr/>
                <p:nvPr/>
              </p:nvSpPr>
              <p:spPr>
                <a:xfrm>
                  <a:off x="1524000" y="990600"/>
                  <a:ext cx="3219905" cy="3124200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6" name="Oval 205"/>
                <p:cNvSpPr/>
                <p:nvPr/>
              </p:nvSpPr>
              <p:spPr>
                <a:xfrm>
                  <a:off x="2891365" y="2292334"/>
                  <a:ext cx="485175" cy="46864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196" name="Group 195"/>
              <p:cNvGrpSpPr>
                <a:grpSpLocks/>
              </p:cNvGrpSpPr>
              <p:nvPr/>
            </p:nvGrpSpPr>
            <p:grpSpPr bwMode="auto">
              <a:xfrm>
                <a:off x="6318572" y="4038600"/>
                <a:ext cx="996629" cy="990600"/>
                <a:chOff x="1504523" y="990600"/>
                <a:chExt cx="3219877" cy="3124200"/>
              </a:xfrm>
            </p:grpSpPr>
            <p:sp>
              <p:nvSpPr>
                <p:cNvPr id="203" name="Donut 202"/>
                <p:cNvSpPr/>
                <p:nvPr/>
              </p:nvSpPr>
              <p:spPr>
                <a:xfrm>
                  <a:off x="1504523" y="990600"/>
                  <a:ext cx="3219877" cy="3124200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2871860" y="2292334"/>
                  <a:ext cx="485203" cy="46864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197" name="Group 196"/>
              <p:cNvGrpSpPr>
                <a:grpSpLocks/>
              </p:cNvGrpSpPr>
              <p:nvPr/>
            </p:nvGrpSpPr>
            <p:grpSpPr bwMode="auto">
              <a:xfrm>
                <a:off x="5185410" y="2057400"/>
                <a:ext cx="982980" cy="990600"/>
                <a:chOff x="1536309" y="990600"/>
                <a:chExt cx="3175783" cy="3124200"/>
              </a:xfrm>
            </p:grpSpPr>
            <p:sp>
              <p:nvSpPr>
                <p:cNvPr id="201" name="Donut 200"/>
                <p:cNvSpPr/>
                <p:nvPr/>
              </p:nvSpPr>
              <p:spPr>
                <a:xfrm>
                  <a:off x="1536309" y="990600"/>
                  <a:ext cx="3175783" cy="3124200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2" name="Oval 201"/>
                <p:cNvSpPr/>
                <p:nvPr/>
              </p:nvSpPr>
              <p:spPr>
                <a:xfrm>
                  <a:off x="2903673" y="2292334"/>
                  <a:ext cx="441081" cy="46864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198" name="Straight Arrow Connector 197"/>
              <p:cNvCxnSpPr/>
              <p:nvPr/>
            </p:nvCxnSpPr>
            <p:spPr>
              <a:xfrm rot="5400000" flipH="1" flipV="1">
                <a:off x="4484688" y="3201982"/>
                <a:ext cx="1155700" cy="682625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Arrow Connector 198"/>
              <p:cNvCxnSpPr/>
              <p:nvPr/>
            </p:nvCxnSpPr>
            <p:spPr>
              <a:xfrm rot="10800000">
                <a:off x="5035237" y="4500880"/>
                <a:ext cx="1283335" cy="0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/>
              <p:cNvCxnSpPr/>
              <p:nvPr/>
            </p:nvCxnSpPr>
            <p:spPr>
              <a:xfrm rot="16200000" flipH="1">
                <a:off x="5680393" y="3168962"/>
                <a:ext cx="1221740" cy="682625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4" name="Straight Arrow Connector 193"/>
            <p:cNvCxnSpPr/>
            <p:nvPr/>
          </p:nvCxnSpPr>
          <p:spPr>
            <a:xfrm>
              <a:off x="7391400" y="2770188"/>
              <a:ext cx="228600" cy="1587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" name="Group 421"/>
          <p:cNvGrpSpPr>
            <a:grpSpLocks/>
          </p:cNvGrpSpPr>
          <p:nvPr/>
        </p:nvGrpSpPr>
        <p:grpSpPr bwMode="auto">
          <a:xfrm>
            <a:off x="1290200" y="2412993"/>
            <a:ext cx="821448" cy="609613"/>
            <a:chOff x="700482" y="1676400"/>
            <a:chExt cx="1052118" cy="762000"/>
          </a:xfrm>
        </p:grpSpPr>
        <p:sp>
          <p:nvSpPr>
            <p:cNvPr id="234" name="Process 233"/>
            <p:cNvSpPr/>
            <p:nvPr/>
          </p:nvSpPr>
          <p:spPr>
            <a:xfrm>
              <a:off x="700482" y="1676400"/>
              <a:ext cx="1052118" cy="7620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235" name="Group 151"/>
            <p:cNvGrpSpPr>
              <a:grpSpLocks/>
            </p:cNvGrpSpPr>
            <p:nvPr/>
          </p:nvGrpSpPr>
          <p:grpSpPr bwMode="auto">
            <a:xfrm>
              <a:off x="1366019" y="1904490"/>
              <a:ext cx="380062" cy="305813"/>
              <a:chOff x="971811" y="1828169"/>
              <a:chExt cx="380062" cy="382265"/>
            </a:xfrm>
          </p:grpSpPr>
          <p:cxnSp>
            <p:nvCxnSpPr>
              <p:cNvPr id="276" name="Straight Arrow Connector 275"/>
              <p:cNvCxnSpPr/>
              <p:nvPr/>
            </p:nvCxnSpPr>
            <p:spPr>
              <a:xfrm rot="5400000" flipH="1" flipV="1">
                <a:off x="931931" y="1943271"/>
                <a:ext cx="230204" cy="0"/>
              </a:xfrm>
              <a:prstGeom prst="straightConnector1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7" name="Group 22"/>
              <p:cNvGrpSpPr>
                <a:grpSpLocks/>
              </p:cNvGrpSpPr>
              <p:nvPr/>
            </p:nvGrpSpPr>
            <p:grpSpPr bwMode="auto">
              <a:xfrm>
                <a:off x="971811" y="2058373"/>
                <a:ext cx="152420" cy="152061"/>
                <a:chOff x="-3670812" y="1010536"/>
                <a:chExt cx="3200817" cy="3117246"/>
              </a:xfrm>
            </p:grpSpPr>
            <p:sp>
              <p:nvSpPr>
                <p:cNvPr id="279" name="Donut 278"/>
                <p:cNvSpPr/>
                <p:nvPr/>
              </p:nvSpPr>
              <p:spPr>
                <a:xfrm>
                  <a:off x="-3670812" y="1010536"/>
                  <a:ext cx="3200817" cy="3117246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0" name="Oval 279"/>
                <p:cNvSpPr/>
                <p:nvPr/>
              </p:nvSpPr>
              <p:spPr>
                <a:xfrm>
                  <a:off x="-2299015" y="2309389"/>
                  <a:ext cx="457245" cy="43295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278" name="Straight Arrow Connector 277"/>
              <p:cNvCxnSpPr/>
              <p:nvPr/>
            </p:nvCxnSpPr>
            <p:spPr>
              <a:xfrm>
                <a:off x="1124233" y="2134403"/>
                <a:ext cx="227640" cy="0"/>
              </a:xfrm>
              <a:prstGeom prst="straightConnector1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3" name="Group 171"/>
            <p:cNvGrpSpPr>
              <a:grpSpLocks/>
            </p:cNvGrpSpPr>
            <p:nvPr/>
          </p:nvGrpSpPr>
          <p:grpSpPr bwMode="auto">
            <a:xfrm>
              <a:off x="762372" y="1904495"/>
              <a:ext cx="380858" cy="305815"/>
              <a:chOff x="4041789" y="2052461"/>
              <a:chExt cx="3275372" cy="2981678"/>
            </a:xfrm>
          </p:grpSpPr>
          <p:grpSp>
            <p:nvGrpSpPr>
              <p:cNvPr id="246" name="Group 22"/>
              <p:cNvGrpSpPr>
                <a:grpSpLocks/>
              </p:cNvGrpSpPr>
              <p:nvPr/>
            </p:nvGrpSpPr>
            <p:grpSpPr bwMode="auto">
              <a:xfrm>
                <a:off x="4041789" y="4045739"/>
                <a:ext cx="1023560" cy="988400"/>
                <a:chOff x="1534304" y="1013116"/>
                <a:chExt cx="3306887" cy="3117262"/>
              </a:xfrm>
            </p:grpSpPr>
            <p:sp>
              <p:nvSpPr>
                <p:cNvPr id="274" name="Donut 4"/>
                <p:cNvSpPr/>
                <p:nvPr/>
              </p:nvSpPr>
              <p:spPr>
                <a:xfrm>
                  <a:off x="1534304" y="1013116"/>
                  <a:ext cx="3306887" cy="3117262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5" name="Oval 274"/>
                <p:cNvSpPr/>
                <p:nvPr/>
              </p:nvSpPr>
              <p:spPr>
                <a:xfrm>
                  <a:off x="2901159" y="2311992"/>
                  <a:ext cx="484994" cy="46757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49" name="Group 22"/>
              <p:cNvGrpSpPr>
                <a:grpSpLocks/>
              </p:cNvGrpSpPr>
              <p:nvPr/>
            </p:nvGrpSpPr>
            <p:grpSpPr bwMode="auto">
              <a:xfrm>
                <a:off x="6320904" y="4045739"/>
                <a:ext cx="996257" cy="988400"/>
                <a:chOff x="1512057" y="1013116"/>
                <a:chExt cx="3218675" cy="3117262"/>
              </a:xfrm>
            </p:grpSpPr>
            <p:sp>
              <p:nvSpPr>
                <p:cNvPr id="272" name="Donut 271"/>
                <p:cNvSpPr/>
                <p:nvPr/>
              </p:nvSpPr>
              <p:spPr>
                <a:xfrm>
                  <a:off x="1512057" y="1013116"/>
                  <a:ext cx="3218675" cy="3117262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3" name="Oval 272"/>
                <p:cNvSpPr/>
                <p:nvPr/>
              </p:nvSpPr>
              <p:spPr>
                <a:xfrm>
                  <a:off x="2878884" y="2311992"/>
                  <a:ext cx="485022" cy="46757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53" name="Group 22"/>
              <p:cNvGrpSpPr>
                <a:grpSpLocks/>
              </p:cNvGrpSpPr>
              <p:nvPr/>
            </p:nvGrpSpPr>
            <p:grpSpPr bwMode="auto">
              <a:xfrm>
                <a:off x="5188168" y="2052461"/>
                <a:ext cx="982614" cy="988400"/>
                <a:chOff x="1545220" y="975022"/>
                <a:chExt cx="3174598" cy="3117262"/>
              </a:xfrm>
            </p:grpSpPr>
            <p:sp>
              <p:nvSpPr>
                <p:cNvPr id="259" name="Donut 258"/>
                <p:cNvSpPr/>
                <p:nvPr/>
              </p:nvSpPr>
              <p:spPr>
                <a:xfrm>
                  <a:off x="1545220" y="975022"/>
                  <a:ext cx="3174598" cy="3117262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1" name="Oval 270"/>
                <p:cNvSpPr/>
                <p:nvPr/>
              </p:nvSpPr>
              <p:spPr>
                <a:xfrm>
                  <a:off x="2912074" y="2273865"/>
                  <a:ext cx="440916" cy="46760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254" name="Straight Arrow Connector 253"/>
              <p:cNvCxnSpPr/>
              <p:nvPr/>
            </p:nvCxnSpPr>
            <p:spPr>
              <a:xfrm rot="5400000" flipH="1" flipV="1">
                <a:off x="4497013" y="3202116"/>
                <a:ext cx="1136659" cy="682369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Arrow Connector 254"/>
              <p:cNvCxnSpPr/>
              <p:nvPr/>
            </p:nvCxnSpPr>
            <p:spPr>
              <a:xfrm rot="10800000">
                <a:off x="5038052" y="4506991"/>
                <a:ext cx="1282854" cy="0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Arrow Connector 257"/>
              <p:cNvCxnSpPr/>
              <p:nvPr/>
            </p:nvCxnSpPr>
            <p:spPr>
              <a:xfrm rot="16200000" flipH="1">
                <a:off x="5684091" y="3160929"/>
                <a:ext cx="1219031" cy="682369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5" name="Straight Arrow Connector 244"/>
            <p:cNvCxnSpPr/>
            <p:nvPr/>
          </p:nvCxnSpPr>
          <p:spPr>
            <a:xfrm>
              <a:off x="1143228" y="2058245"/>
              <a:ext cx="228514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0" name="Group 309"/>
          <p:cNvGrpSpPr/>
          <p:nvPr/>
        </p:nvGrpSpPr>
        <p:grpSpPr>
          <a:xfrm>
            <a:off x="320331" y="2387253"/>
            <a:ext cx="785130" cy="654843"/>
            <a:chOff x="1207831" y="3404395"/>
            <a:chExt cx="1221317" cy="654843"/>
          </a:xfrm>
        </p:grpSpPr>
        <p:sp>
          <p:nvSpPr>
            <p:cNvPr id="283" name="Process 282"/>
            <p:cNvSpPr/>
            <p:nvPr/>
          </p:nvSpPr>
          <p:spPr bwMode="auto">
            <a:xfrm>
              <a:off x="1207831" y="3404395"/>
              <a:ext cx="1221317" cy="654843"/>
            </a:xfrm>
            <a:prstGeom prst="flowChartProcess">
              <a:avLst/>
            </a:prstGeom>
            <a:solidFill>
              <a:srgbClr val="008000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4" name="Rectangle 283"/>
            <p:cNvSpPr/>
            <p:nvPr/>
          </p:nvSpPr>
          <p:spPr bwMode="auto">
            <a:xfrm>
              <a:off x="1300842" y="3492501"/>
              <a:ext cx="1057275" cy="47624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89" name="Straight Connector 288"/>
            <p:cNvCxnSpPr/>
            <p:nvPr/>
          </p:nvCxnSpPr>
          <p:spPr bwMode="auto">
            <a:xfrm flipV="1">
              <a:off x="1287347" y="3648074"/>
              <a:ext cx="315263" cy="1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 bwMode="auto">
            <a:xfrm>
              <a:off x="1771631" y="3658393"/>
              <a:ext cx="181747" cy="3175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 bwMode="auto">
            <a:xfrm rot="16200000" flipH="1">
              <a:off x="1692256" y="3594893"/>
              <a:ext cx="77788" cy="55562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 bwMode="auto">
            <a:xfrm rot="5400000" flipH="1" flipV="1">
              <a:off x="1604520" y="3581399"/>
              <a:ext cx="85725" cy="47625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 bwMode="auto">
            <a:xfrm rot="16200000" flipH="1">
              <a:off x="1947714" y="3667232"/>
              <a:ext cx="180182" cy="168854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 bwMode="auto">
            <a:xfrm>
              <a:off x="2131178" y="3855244"/>
              <a:ext cx="239639" cy="1588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1" name="Group 310"/>
          <p:cNvGrpSpPr/>
          <p:nvPr/>
        </p:nvGrpSpPr>
        <p:grpSpPr>
          <a:xfrm>
            <a:off x="295540" y="1331185"/>
            <a:ext cx="785130" cy="654843"/>
            <a:chOff x="1207831" y="3404395"/>
            <a:chExt cx="1221317" cy="654843"/>
          </a:xfrm>
        </p:grpSpPr>
        <p:sp>
          <p:nvSpPr>
            <p:cNvPr id="312" name="Process 311"/>
            <p:cNvSpPr/>
            <p:nvPr/>
          </p:nvSpPr>
          <p:spPr bwMode="auto">
            <a:xfrm>
              <a:off x="1207831" y="3404395"/>
              <a:ext cx="1221317" cy="654843"/>
            </a:xfrm>
            <a:prstGeom prst="flowChartProcess">
              <a:avLst/>
            </a:prstGeom>
            <a:solidFill>
              <a:srgbClr val="0000FF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3" name="Rectangle 312"/>
            <p:cNvSpPr/>
            <p:nvPr/>
          </p:nvSpPr>
          <p:spPr bwMode="auto">
            <a:xfrm>
              <a:off x="1300842" y="3492501"/>
              <a:ext cx="1057275" cy="47624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15" name="Straight Connector 314"/>
            <p:cNvCxnSpPr/>
            <p:nvPr/>
          </p:nvCxnSpPr>
          <p:spPr bwMode="auto">
            <a:xfrm>
              <a:off x="1300843" y="3596647"/>
              <a:ext cx="445502" cy="12166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 bwMode="auto">
            <a:xfrm rot="16200000" flipH="1">
              <a:off x="1758315" y="3602412"/>
              <a:ext cx="177735" cy="250010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 bwMode="auto">
            <a:xfrm>
              <a:off x="1945784" y="3843273"/>
              <a:ext cx="425032" cy="13559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3" name="Group 322"/>
          <p:cNvGrpSpPr/>
          <p:nvPr/>
        </p:nvGrpSpPr>
        <p:grpSpPr>
          <a:xfrm>
            <a:off x="8223564" y="1829584"/>
            <a:ext cx="734699" cy="654843"/>
            <a:chOff x="1207831" y="3404395"/>
            <a:chExt cx="1221317" cy="654843"/>
          </a:xfrm>
        </p:grpSpPr>
        <p:sp>
          <p:nvSpPr>
            <p:cNvPr id="324" name="Process 323"/>
            <p:cNvSpPr/>
            <p:nvPr/>
          </p:nvSpPr>
          <p:spPr bwMode="auto">
            <a:xfrm>
              <a:off x="1207831" y="3404395"/>
              <a:ext cx="1221317" cy="654843"/>
            </a:xfrm>
            <a:prstGeom prst="flowChartProcess">
              <a:avLst/>
            </a:prstGeom>
            <a:solidFill>
              <a:srgbClr val="FF6704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5" name="Rectangle 324"/>
            <p:cNvSpPr/>
            <p:nvPr/>
          </p:nvSpPr>
          <p:spPr bwMode="auto">
            <a:xfrm>
              <a:off x="1300842" y="3492501"/>
              <a:ext cx="1057275" cy="47624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26" name="Straight Connector 325"/>
            <p:cNvCxnSpPr/>
            <p:nvPr/>
          </p:nvCxnSpPr>
          <p:spPr bwMode="auto">
            <a:xfrm flipV="1">
              <a:off x="1327875" y="3841749"/>
              <a:ext cx="315263" cy="1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 bwMode="auto">
            <a:xfrm>
              <a:off x="1971052" y="3658393"/>
              <a:ext cx="393931" cy="1588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 bwMode="auto">
            <a:xfrm rot="10800000" flipV="1">
              <a:off x="1671201" y="3659982"/>
              <a:ext cx="299852" cy="181767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5" name="TextBox 354"/>
          <p:cNvSpPr txBox="1"/>
          <p:nvPr/>
        </p:nvSpPr>
        <p:spPr>
          <a:xfrm>
            <a:off x="270140" y="939800"/>
            <a:ext cx="904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CPSINF</a:t>
            </a:r>
          </a:p>
        </p:txBody>
      </p:sp>
      <p:sp>
        <p:nvSpPr>
          <p:cNvPr id="356" name="TextBox 355"/>
          <p:cNvSpPr txBox="1"/>
          <p:nvPr/>
        </p:nvSpPr>
        <p:spPr>
          <a:xfrm>
            <a:off x="1174834" y="939800"/>
            <a:ext cx="1066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CPS2CART</a:t>
            </a:r>
          </a:p>
        </p:txBody>
      </p:sp>
      <p:sp>
        <p:nvSpPr>
          <p:cNvPr id="357" name="TextBox 356"/>
          <p:cNvSpPr txBox="1"/>
          <p:nvPr/>
        </p:nvSpPr>
        <p:spPr>
          <a:xfrm>
            <a:off x="1118858" y="3060706"/>
            <a:ext cx="1159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GS132CART</a:t>
            </a:r>
          </a:p>
        </p:txBody>
      </p:sp>
      <p:sp>
        <p:nvSpPr>
          <p:cNvPr id="358" name="TextBox 357"/>
          <p:cNvSpPr txBox="1"/>
          <p:nvPr/>
        </p:nvSpPr>
        <p:spPr>
          <a:xfrm>
            <a:off x="255826" y="3054796"/>
            <a:ext cx="1141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GS13INF</a:t>
            </a:r>
          </a:p>
        </p:txBody>
      </p:sp>
      <p:sp>
        <p:nvSpPr>
          <p:cNvPr id="359" name="TextBox 358"/>
          <p:cNvSpPr txBox="1"/>
          <p:nvPr/>
        </p:nvSpPr>
        <p:spPr>
          <a:xfrm>
            <a:off x="2152831" y="939800"/>
            <a:ext cx="1057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CPSALIGN</a:t>
            </a:r>
          </a:p>
        </p:txBody>
      </p:sp>
      <p:sp>
        <p:nvSpPr>
          <p:cNvPr id="360" name="TextBox 359"/>
          <p:cNvSpPr txBox="1"/>
          <p:nvPr/>
        </p:nvSpPr>
        <p:spPr>
          <a:xfrm>
            <a:off x="3482975" y="2748409"/>
            <a:ext cx="638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BLND</a:t>
            </a:r>
          </a:p>
        </p:txBody>
      </p:sp>
      <p:sp>
        <p:nvSpPr>
          <p:cNvPr id="361" name="TextBox 360"/>
          <p:cNvSpPr txBox="1"/>
          <p:nvPr/>
        </p:nvSpPr>
        <p:spPr>
          <a:xfrm>
            <a:off x="4621213" y="3938588"/>
            <a:ext cx="900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DAMP</a:t>
            </a:r>
          </a:p>
        </p:txBody>
      </p:sp>
      <p:sp>
        <p:nvSpPr>
          <p:cNvPr id="362" name="TextBox 361"/>
          <p:cNvSpPr txBox="1"/>
          <p:nvPr/>
        </p:nvSpPr>
        <p:spPr>
          <a:xfrm>
            <a:off x="5700713" y="2755900"/>
            <a:ext cx="550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ISO</a:t>
            </a:r>
          </a:p>
        </p:txBody>
      </p:sp>
      <p:grpSp>
        <p:nvGrpSpPr>
          <p:cNvPr id="363" name="Group 362"/>
          <p:cNvGrpSpPr/>
          <p:nvPr/>
        </p:nvGrpSpPr>
        <p:grpSpPr>
          <a:xfrm flipV="1">
            <a:off x="532524" y="4672013"/>
            <a:ext cx="785130" cy="538795"/>
            <a:chOff x="1207831" y="3404395"/>
            <a:chExt cx="1221317" cy="654843"/>
          </a:xfrm>
        </p:grpSpPr>
        <p:sp>
          <p:nvSpPr>
            <p:cNvPr id="364" name="Process 363"/>
            <p:cNvSpPr/>
            <p:nvPr/>
          </p:nvSpPr>
          <p:spPr bwMode="auto">
            <a:xfrm>
              <a:off x="1207831" y="3404395"/>
              <a:ext cx="1221317" cy="654843"/>
            </a:xfrm>
            <a:prstGeom prst="flowChartProcess">
              <a:avLst/>
            </a:prstGeom>
            <a:solidFill>
              <a:srgbClr val="008000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5" name="Rectangle 364"/>
            <p:cNvSpPr/>
            <p:nvPr/>
          </p:nvSpPr>
          <p:spPr bwMode="auto">
            <a:xfrm>
              <a:off x="1300842" y="3492501"/>
              <a:ext cx="1057275" cy="47624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66" name="Straight Connector 365"/>
            <p:cNvCxnSpPr/>
            <p:nvPr/>
          </p:nvCxnSpPr>
          <p:spPr bwMode="auto">
            <a:xfrm flipV="1">
              <a:off x="1287347" y="3648074"/>
              <a:ext cx="315263" cy="1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 bwMode="auto">
            <a:xfrm>
              <a:off x="1771631" y="3658393"/>
              <a:ext cx="181747" cy="3175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/>
            <p:nvPr/>
          </p:nvCxnSpPr>
          <p:spPr bwMode="auto">
            <a:xfrm rot="16200000" flipH="1">
              <a:off x="1692256" y="3594893"/>
              <a:ext cx="77788" cy="55562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 bwMode="auto">
            <a:xfrm rot="5400000" flipH="1" flipV="1">
              <a:off x="1604520" y="3581399"/>
              <a:ext cx="85725" cy="47625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/>
            <p:nvPr/>
          </p:nvCxnSpPr>
          <p:spPr bwMode="auto">
            <a:xfrm rot="16200000" flipH="1">
              <a:off x="1947714" y="3667232"/>
              <a:ext cx="180182" cy="168854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/>
            <p:cNvCxnSpPr/>
            <p:nvPr/>
          </p:nvCxnSpPr>
          <p:spPr bwMode="auto">
            <a:xfrm>
              <a:off x="2131178" y="3855244"/>
              <a:ext cx="239639" cy="1588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5" name="Group 384"/>
          <p:cNvGrpSpPr/>
          <p:nvPr/>
        </p:nvGrpSpPr>
        <p:grpSpPr>
          <a:xfrm flipV="1">
            <a:off x="532524" y="5880100"/>
            <a:ext cx="785130" cy="571500"/>
            <a:chOff x="1207831" y="3404395"/>
            <a:chExt cx="1221317" cy="654843"/>
          </a:xfrm>
        </p:grpSpPr>
        <p:sp>
          <p:nvSpPr>
            <p:cNvPr id="386" name="Process 385"/>
            <p:cNvSpPr/>
            <p:nvPr/>
          </p:nvSpPr>
          <p:spPr bwMode="auto">
            <a:xfrm>
              <a:off x="1207831" y="3404395"/>
              <a:ext cx="1221317" cy="654843"/>
            </a:xfrm>
            <a:prstGeom prst="flowChartProcess">
              <a:avLst/>
            </a:prstGeom>
            <a:solidFill>
              <a:srgbClr val="0000FF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7" name="Rectangle 386"/>
            <p:cNvSpPr/>
            <p:nvPr/>
          </p:nvSpPr>
          <p:spPr bwMode="auto">
            <a:xfrm>
              <a:off x="1300842" y="3492501"/>
              <a:ext cx="1057275" cy="47624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88" name="Straight Connector 387"/>
            <p:cNvCxnSpPr/>
            <p:nvPr/>
          </p:nvCxnSpPr>
          <p:spPr bwMode="auto">
            <a:xfrm>
              <a:off x="1300843" y="3596647"/>
              <a:ext cx="445502" cy="12166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/>
            <p:cNvCxnSpPr/>
            <p:nvPr/>
          </p:nvCxnSpPr>
          <p:spPr bwMode="auto">
            <a:xfrm rot="16200000" flipH="1">
              <a:off x="1758315" y="3602412"/>
              <a:ext cx="177735" cy="250010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/>
            <p:cNvCxnSpPr/>
            <p:nvPr/>
          </p:nvCxnSpPr>
          <p:spPr bwMode="auto">
            <a:xfrm>
              <a:off x="1945784" y="3843273"/>
              <a:ext cx="425032" cy="13559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2" name="Group 391"/>
          <p:cNvGrpSpPr/>
          <p:nvPr/>
        </p:nvGrpSpPr>
        <p:grpSpPr>
          <a:xfrm flipV="1">
            <a:off x="8100391" y="4811285"/>
            <a:ext cx="734699" cy="527061"/>
            <a:chOff x="1207831" y="3404395"/>
            <a:chExt cx="1221317" cy="654843"/>
          </a:xfrm>
        </p:grpSpPr>
        <p:sp>
          <p:nvSpPr>
            <p:cNvPr id="393" name="Process 392"/>
            <p:cNvSpPr/>
            <p:nvPr/>
          </p:nvSpPr>
          <p:spPr bwMode="auto">
            <a:xfrm>
              <a:off x="1207831" y="3404395"/>
              <a:ext cx="1221317" cy="654843"/>
            </a:xfrm>
            <a:prstGeom prst="flowChartProcess">
              <a:avLst/>
            </a:prstGeom>
            <a:solidFill>
              <a:srgbClr val="FF6704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94" name="Rectangle 393"/>
            <p:cNvSpPr/>
            <p:nvPr/>
          </p:nvSpPr>
          <p:spPr bwMode="auto">
            <a:xfrm>
              <a:off x="1300842" y="3492501"/>
              <a:ext cx="1057275" cy="47624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95" name="Straight Connector 394"/>
            <p:cNvCxnSpPr/>
            <p:nvPr/>
          </p:nvCxnSpPr>
          <p:spPr bwMode="auto">
            <a:xfrm flipV="1">
              <a:off x="1327875" y="3841749"/>
              <a:ext cx="315263" cy="1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/>
            <p:cNvCxnSpPr/>
            <p:nvPr/>
          </p:nvCxnSpPr>
          <p:spPr bwMode="auto">
            <a:xfrm>
              <a:off x="1971052" y="3658393"/>
              <a:ext cx="393931" cy="1588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/>
            <p:cNvCxnSpPr/>
            <p:nvPr/>
          </p:nvCxnSpPr>
          <p:spPr bwMode="auto">
            <a:xfrm rot="10800000" flipV="1">
              <a:off x="1671201" y="3659982"/>
              <a:ext cx="299852" cy="181767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1" name="TextBox 400"/>
          <p:cNvSpPr txBox="1"/>
          <p:nvPr/>
        </p:nvSpPr>
        <p:spPr>
          <a:xfrm>
            <a:off x="7194114" y="1445068"/>
            <a:ext cx="1156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CART2ACT</a:t>
            </a:r>
          </a:p>
        </p:txBody>
      </p:sp>
      <p:sp>
        <p:nvSpPr>
          <p:cNvPr id="402" name="TextBox 401"/>
          <p:cNvSpPr txBox="1"/>
          <p:nvPr/>
        </p:nvSpPr>
        <p:spPr>
          <a:xfrm>
            <a:off x="8263001" y="1440103"/>
            <a:ext cx="695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OUTF</a:t>
            </a:r>
          </a:p>
        </p:txBody>
      </p:sp>
      <p:sp>
        <p:nvSpPr>
          <p:cNvPr id="403" name="TextBox 402"/>
          <p:cNvSpPr txBox="1"/>
          <p:nvPr/>
        </p:nvSpPr>
        <p:spPr>
          <a:xfrm>
            <a:off x="355554" y="5202212"/>
            <a:ext cx="1158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Analog </a:t>
            </a:r>
          </a:p>
          <a:p>
            <a:pPr algn="ctr"/>
            <a:r>
              <a:rPr lang="en-US"/>
              <a:t>Whitening</a:t>
            </a:r>
          </a:p>
        </p:txBody>
      </p:sp>
      <p:sp>
        <p:nvSpPr>
          <p:cNvPr id="408" name="TextBox 407"/>
          <p:cNvSpPr txBox="1"/>
          <p:nvPr/>
        </p:nvSpPr>
        <p:spPr>
          <a:xfrm>
            <a:off x="7669760" y="5445801"/>
            <a:ext cx="1485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Analog </a:t>
            </a:r>
          </a:p>
          <a:p>
            <a:pPr algn="ctr"/>
            <a:r>
              <a:rPr lang="en-US"/>
              <a:t>De-Whitening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8th,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Jeffrey S. Kissel, Ph. D. Thesis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67EBB-82EF-864B-AA1E-729AE4FB5DF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0422" name="Picture 18" descr="bladespringflexures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95300" y="1155700"/>
            <a:ext cx="1117600" cy="787400"/>
          </a:xfrm>
          <a:prstGeom prst="rect">
            <a:avLst/>
          </a:prstGeom>
          <a:noFill/>
          <a:ln w="76200">
            <a:solidFill>
              <a:srgbClr val="0000C9"/>
            </a:solidFill>
            <a:miter lim="800000"/>
            <a:headEnd/>
            <a:tailEnd/>
          </a:ln>
        </p:spPr>
      </p:pic>
      <p:pic>
        <p:nvPicPr>
          <p:cNvPr id="63" name="Picture 62" descr="L1HAM6ISI_CommissioningSteps_ASD_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4163" y="457200"/>
            <a:ext cx="8047037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457200" y="8346"/>
            <a:ext cx="8229600" cy="616389"/>
          </a:xfrm>
        </p:spPr>
        <p:txBody>
          <a:bodyPr>
            <a:normAutofit fontScale="90000"/>
          </a:bodyPr>
          <a:lstStyle/>
          <a:p>
            <a:r>
              <a:rPr lang="en-US"/>
              <a:t>Active Isolation – Successive Loop Closure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8th,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Jeffrey S. Kissel, Ph. D. Thesis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67EBB-82EF-864B-AA1E-729AE4FB5DF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0422" name="Picture 18" descr="bladespringflexures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95300" y="1155700"/>
            <a:ext cx="1117600" cy="787400"/>
          </a:xfrm>
          <a:prstGeom prst="rect">
            <a:avLst/>
          </a:prstGeom>
          <a:noFill/>
          <a:ln w="76200">
            <a:solidFill>
              <a:srgbClr val="0000C9"/>
            </a:solidFill>
            <a:miter lim="800000"/>
            <a:headEnd/>
            <a:tailEnd/>
          </a:ln>
        </p:spPr>
      </p:pic>
      <p:grpSp>
        <p:nvGrpSpPr>
          <p:cNvPr id="7" name="Group 417"/>
          <p:cNvGrpSpPr>
            <a:grpSpLocks/>
          </p:cNvGrpSpPr>
          <p:nvPr/>
        </p:nvGrpSpPr>
        <p:grpSpPr bwMode="auto">
          <a:xfrm>
            <a:off x="484188" y="2197100"/>
            <a:ext cx="1090612" cy="863600"/>
            <a:chOff x="4662883" y="3581400"/>
            <a:chExt cx="1143000" cy="914400"/>
          </a:xfrm>
        </p:grpSpPr>
        <p:sp>
          <p:nvSpPr>
            <p:cNvPr id="14" name="Process 13"/>
            <p:cNvSpPr/>
            <p:nvPr/>
          </p:nvSpPr>
          <p:spPr>
            <a:xfrm>
              <a:off x="4662883" y="3581400"/>
              <a:ext cx="1143000" cy="914400"/>
            </a:xfrm>
            <a:prstGeom prst="flowChartProcess">
              <a:avLst/>
            </a:prstGeom>
            <a:solidFill>
              <a:srgbClr val="28EB74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00974" y="3734361"/>
              <a:ext cx="838533" cy="61016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 flipH="1" flipV="1">
              <a:off x="4723768" y="3962846"/>
              <a:ext cx="458880" cy="304468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5106730" y="3886033"/>
              <a:ext cx="73959" cy="76533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5" idx="0"/>
            </p:cNvCxnSpPr>
            <p:nvPr/>
          </p:nvCxnSpPr>
          <p:spPr>
            <a:xfrm rot="16200000" flipH="1" flipV="1">
              <a:off x="5087649" y="3828687"/>
              <a:ext cx="226919" cy="38266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5" idx="0"/>
            </p:cNvCxnSpPr>
            <p:nvPr/>
          </p:nvCxnSpPr>
          <p:spPr>
            <a:xfrm rot="16200000" flipH="1">
              <a:off x="5164181" y="3790420"/>
              <a:ext cx="226919" cy="1148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5295653" y="4000667"/>
              <a:ext cx="383241" cy="30446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394"/>
            <p:cNvGrpSpPr>
              <a:grpSpLocks/>
            </p:cNvGrpSpPr>
            <p:nvPr/>
          </p:nvGrpSpPr>
          <p:grpSpPr bwMode="auto">
            <a:xfrm>
              <a:off x="4800995" y="3961979"/>
              <a:ext cx="838200" cy="389000"/>
              <a:chOff x="4800995" y="3961979"/>
              <a:chExt cx="838200" cy="38900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rot="5400000" flipH="1" flipV="1">
                <a:off x="4757779" y="4080114"/>
                <a:ext cx="314324" cy="227935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5028909" y="3961279"/>
                <a:ext cx="153066" cy="75640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181975" y="3961279"/>
                <a:ext cx="457533" cy="389965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7" name="Picture 56" descr="L1HAM6ISI_CommissioningSteps_ASD_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4163" y="457200"/>
            <a:ext cx="8047037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457200" y="8346"/>
            <a:ext cx="8229600" cy="616389"/>
          </a:xfrm>
        </p:spPr>
        <p:txBody>
          <a:bodyPr>
            <a:normAutofit fontScale="90000"/>
          </a:bodyPr>
          <a:lstStyle/>
          <a:p>
            <a:r>
              <a:rPr lang="en-US"/>
              <a:t>Active Isolation – Successive Loop Closure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8th,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Jeffrey S. Kissel, Ph. D. Thesis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67EBB-82EF-864B-AA1E-729AE4FB5DF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0422" name="Picture 18" descr="bladespringflexures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95300" y="1155700"/>
            <a:ext cx="1117600" cy="787400"/>
          </a:xfrm>
          <a:prstGeom prst="rect">
            <a:avLst/>
          </a:prstGeom>
          <a:noFill/>
          <a:ln w="76200">
            <a:solidFill>
              <a:srgbClr val="0000C9"/>
            </a:solidFill>
            <a:miter lim="800000"/>
            <a:headEnd/>
            <a:tailEnd/>
          </a:ln>
        </p:spPr>
      </p:pic>
      <p:grpSp>
        <p:nvGrpSpPr>
          <p:cNvPr id="7" name="Group 417"/>
          <p:cNvGrpSpPr>
            <a:grpSpLocks/>
          </p:cNvGrpSpPr>
          <p:nvPr/>
        </p:nvGrpSpPr>
        <p:grpSpPr bwMode="auto">
          <a:xfrm>
            <a:off x="484188" y="2197100"/>
            <a:ext cx="1090612" cy="863600"/>
            <a:chOff x="4662883" y="3581400"/>
            <a:chExt cx="1143000" cy="914400"/>
          </a:xfrm>
        </p:grpSpPr>
        <p:sp>
          <p:nvSpPr>
            <p:cNvPr id="14" name="Process 13"/>
            <p:cNvSpPr/>
            <p:nvPr/>
          </p:nvSpPr>
          <p:spPr>
            <a:xfrm>
              <a:off x="4662883" y="3581400"/>
              <a:ext cx="1143000" cy="914400"/>
            </a:xfrm>
            <a:prstGeom prst="flowChartProcess">
              <a:avLst/>
            </a:prstGeom>
            <a:solidFill>
              <a:srgbClr val="28EB74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00974" y="3734361"/>
              <a:ext cx="838533" cy="61016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 flipH="1" flipV="1">
              <a:off x="4723768" y="3962846"/>
              <a:ext cx="458880" cy="304468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5106730" y="3886033"/>
              <a:ext cx="73959" cy="76533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5" idx="0"/>
            </p:cNvCxnSpPr>
            <p:nvPr/>
          </p:nvCxnSpPr>
          <p:spPr>
            <a:xfrm rot="16200000" flipH="1" flipV="1">
              <a:off x="5087649" y="3828687"/>
              <a:ext cx="226919" cy="38266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5" idx="0"/>
            </p:cNvCxnSpPr>
            <p:nvPr/>
          </p:nvCxnSpPr>
          <p:spPr>
            <a:xfrm rot="16200000" flipH="1">
              <a:off x="5164181" y="3790420"/>
              <a:ext cx="226919" cy="1148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5295653" y="4000667"/>
              <a:ext cx="383241" cy="30446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394"/>
            <p:cNvGrpSpPr>
              <a:grpSpLocks/>
            </p:cNvGrpSpPr>
            <p:nvPr/>
          </p:nvGrpSpPr>
          <p:grpSpPr bwMode="auto">
            <a:xfrm>
              <a:off x="4800995" y="3961979"/>
              <a:ext cx="838200" cy="389000"/>
              <a:chOff x="4800995" y="3961979"/>
              <a:chExt cx="838200" cy="38900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rot="5400000" flipH="1" flipV="1">
                <a:off x="4757779" y="4080114"/>
                <a:ext cx="314324" cy="227935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5028909" y="3961279"/>
                <a:ext cx="153066" cy="75640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181975" y="3961279"/>
                <a:ext cx="457533" cy="389965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419"/>
          <p:cNvGrpSpPr>
            <a:grpSpLocks/>
          </p:cNvGrpSpPr>
          <p:nvPr/>
        </p:nvGrpSpPr>
        <p:grpSpPr bwMode="auto">
          <a:xfrm>
            <a:off x="482600" y="3263900"/>
            <a:ext cx="1130300" cy="904875"/>
            <a:chOff x="5348683" y="1828800"/>
            <a:chExt cx="1371600" cy="1371600"/>
          </a:xfrm>
        </p:grpSpPr>
        <p:sp>
          <p:nvSpPr>
            <p:cNvPr id="26" name="Process 25"/>
            <p:cNvSpPr/>
            <p:nvPr/>
          </p:nvSpPr>
          <p:spPr>
            <a:xfrm>
              <a:off x="5348683" y="1828800"/>
              <a:ext cx="1371600" cy="1371600"/>
            </a:xfrm>
            <a:prstGeom prst="flowChartProcess">
              <a:avLst/>
            </a:prstGeom>
            <a:solidFill>
              <a:srgbClr val="360B90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487384" y="1980399"/>
              <a:ext cx="1065302" cy="1068404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487384" y="2208998"/>
              <a:ext cx="152187" cy="77002"/>
            </a:xfrm>
            <a:prstGeom prst="line">
              <a:avLst/>
            </a:prstGeom>
            <a:ln>
              <a:solidFill>
                <a:srgbClr val="E3AB1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V="1">
              <a:off x="5487063" y="2438508"/>
              <a:ext cx="457200" cy="152185"/>
            </a:xfrm>
            <a:prstGeom prst="line">
              <a:avLst/>
            </a:prstGeom>
            <a:ln>
              <a:solidFill>
                <a:srgbClr val="E3AB1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0800000">
              <a:off x="5791756" y="2743200"/>
              <a:ext cx="760930" cy="151599"/>
            </a:xfrm>
            <a:prstGeom prst="line">
              <a:avLst/>
            </a:prstGeom>
            <a:ln>
              <a:solidFill>
                <a:srgbClr val="E3AB1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5487384" y="2057401"/>
              <a:ext cx="1065302" cy="457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ight Arrow 31"/>
            <p:cNvSpPr/>
            <p:nvPr/>
          </p:nvSpPr>
          <p:spPr>
            <a:xfrm rot="7435976">
              <a:off x="5754826" y="2383102"/>
              <a:ext cx="437949" cy="325563"/>
            </a:xfrm>
            <a:prstGeom prst="rightArrow">
              <a:avLst/>
            </a:prstGeom>
            <a:solidFill>
              <a:srgbClr val="660066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59" name="Picture 58" descr="L1HAM6ISI_CommissioningSteps_ASD_3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4163" y="457200"/>
            <a:ext cx="8047037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457200" y="8346"/>
            <a:ext cx="8229600" cy="616389"/>
          </a:xfrm>
        </p:spPr>
        <p:txBody>
          <a:bodyPr>
            <a:normAutofit fontScale="90000"/>
          </a:bodyPr>
          <a:lstStyle/>
          <a:p>
            <a:r>
              <a:rPr lang="en-US"/>
              <a:t>Active Isolation – Successive Loop Closure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8th,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Jeffrey S. Kissel, Ph. D. Thesis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67EBB-82EF-864B-AA1E-729AE4FB5DF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0422" name="Picture 18" descr="bladespringflexures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95300" y="1155700"/>
            <a:ext cx="1117600" cy="787400"/>
          </a:xfrm>
          <a:prstGeom prst="rect">
            <a:avLst/>
          </a:prstGeom>
          <a:noFill/>
          <a:ln w="76200">
            <a:solidFill>
              <a:srgbClr val="0000C9"/>
            </a:solidFill>
            <a:miter lim="800000"/>
            <a:headEnd/>
            <a:tailEnd/>
          </a:ln>
        </p:spPr>
      </p:pic>
      <p:grpSp>
        <p:nvGrpSpPr>
          <p:cNvPr id="2" name="Group 147"/>
          <p:cNvGrpSpPr>
            <a:grpSpLocks/>
          </p:cNvGrpSpPr>
          <p:nvPr/>
        </p:nvGrpSpPr>
        <p:grpSpPr bwMode="auto">
          <a:xfrm>
            <a:off x="533400" y="4330700"/>
            <a:ext cx="1041400" cy="825500"/>
            <a:chOff x="1143000" y="1120775"/>
            <a:chExt cx="990600" cy="573088"/>
          </a:xfrm>
        </p:grpSpPr>
        <p:sp>
          <p:nvSpPr>
            <p:cNvPr id="34" name="Process 33"/>
            <p:cNvSpPr/>
            <p:nvPr/>
          </p:nvSpPr>
          <p:spPr bwMode="auto">
            <a:xfrm>
              <a:off x="1143000" y="1120775"/>
              <a:ext cx="990600" cy="57308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253235" y="1184696"/>
              <a:ext cx="770131" cy="44524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 bwMode="auto">
            <a:xfrm>
              <a:off x="1768165" y="1334581"/>
              <a:ext cx="261241" cy="2204"/>
            </a:xfrm>
            <a:prstGeom prst="line">
              <a:avLst/>
            </a:prstGeom>
            <a:ln>
              <a:solidFill>
                <a:schemeClr val="accent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 bwMode="auto">
            <a:xfrm>
              <a:off x="1247195" y="1550591"/>
              <a:ext cx="208388" cy="0"/>
            </a:xfrm>
            <a:prstGeom prst="line">
              <a:avLst/>
            </a:prstGeom>
            <a:ln>
              <a:solidFill>
                <a:schemeClr val="accent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 bwMode="auto">
            <a:xfrm rot="5400000" flipH="1" flipV="1">
              <a:off x="1364408" y="1355222"/>
              <a:ext cx="286544" cy="104194"/>
            </a:xfrm>
            <a:prstGeom prst="line">
              <a:avLst/>
            </a:prstGeom>
            <a:ln>
              <a:solidFill>
                <a:schemeClr val="accent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 bwMode="auto">
            <a:xfrm rot="16200000" flipH="1">
              <a:off x="1707228" y="1273643"/>
              <a:ext cx="70534" cy="51342"/>
            </a:xfrm>
            <a:prstGeom prst="line">
              <a:avLst/>
            </a:prstGeom>
            <a:ln>
              <a:solidFill>
                <a:schemeClr val="accent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auto">
            <a:xfrm>
              <a:off x="1559777" y="1264047"/>
              <a:ext cx="157046" cy="1102"/>
            </a:xfrm>
            <a:prstGeom prst="line">
              <a:avLst/>
            </a:prstGeom>
            <a:ln>
              <a:solidFill>
                <a:schemeClr val="accent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417"/>
          <p:cNvGrpSpPr>
            <a:grpSpLocks/>
          </p:cNvGrpSpPr>
          <p:nvPr/>
        </p:nvGrpSpPr>
        <p:grpSpPr bwMode="auto">
          <a:xfrm>
            <a:off x="484188" y="2197100"/>
            <a:ext cx="1090612" cy="863600"/>
            <a:chOff x="4662883" y="3581400"/>
            <a:chExt cx="1143000" cy="914400"/>
          </a:xfrm>
        </p:grpSpPr>
        <p:sp>
          <p:nvSpPr>
            <p:cNvPr id="14" name="Process 13"/>
            <p:cNvSpPr/>
            <p:nvPr/>
          </p:nvSpPr>
          <p:spPr>
            <a:xfrm>
              <a:off x="4662883" y="3581400"/>
              <a:ext cx="1143000" cy="914400"/>
            </a:xfrm>
            <a:prstGeom prst="flowChartProcess">
              <a:avLst/>
            </a:prstGeom>
            <a:solidFill>
              <a:srgbClr val="28EB74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00974" y="3734361"/>
              <a:ext cx="838533" cy="61016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 flipH="1" flipV="1">
              <a:off x="4723768" y="3962846"/>
              <a:ext cx="458880" cy="304468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5106730" y="3886033"/>
              <a:ext cx="73959" cy="76533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5" idx="0"/>
            </p:cNvCxnSpPr>
            <p:nvPr/>
          </p:nvCxnSpPr>
          <p:spPr>
            <a:xfrm rot="16200000" flipH="1" flipV="1">
              <a:off x="5087649" y="3828687"/>
              <a:ext cx="226919" cy="38266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5" idx="0"/>
            </p:cNvCxnSpPr>
            <p:nvPr/>
          </p:nvCxnSpPr>
          <p:spPr>
            <a:xfrm rot="16200000" flipH="1">
              <a:off x="5164181" y="3790420"/>
              <a:ext cx="226919" cy="1148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5295653" y="4000667"/>
              <a:ext cx="383241" cy="30446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394"/>
            <p:cNvGrpSpPr>
              <a:grpSpLocks/>
            </p:cNvGrpSpPr>
            <p:nvPr/>
          </p:nvGrpSpPr>
          <p:grpSpPr bwMode="auto">
            <a:xfrm>
              <a:off x="4800995" y="3961979"/>
              <a:ext cx="838200" cy="389000"/>
              <a:chOff x="4800995" y="3961979"/>
              <a:chExt cx="838200" cy="38900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rot="5400000" flipH="1" flipV="1">
                <a:off x="4757779" y="4080114"/>
                <a:ext cx="314324" cy="227935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5028909" y="3961279"/>
                <a:ext cx="153066" cy="75640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181975" y="3961279"/>
                <a:ext cx="457533" cy="389965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419"/>
          <p:cNvGrpSpPr>
            <a:grpSpLocks/>
          </p:cNvGrpSpPr>
          <p:nvPr/>
        </p:nvGrpSpPr>
        <p:grpSpPr bwMode="auto">
          <a:xfrm>
            <a:off x="482600" y="3263900"/>
            <a:ext cx="1130300" cy="904875"/>
            <a:chOff x="5348683" y="1828800"/>
            <a:chExt cx="1371600" cy="1371600"/>
          </a:xfrm>
        </p:grpSpPr>
        <p:sp>
          <p:nvSpPr>
            <p:cNvPr id="26" name="Process 25"/>
            <p:cNvSpPr/>
            <p:nvPr/>
          </p:nvSpPr>
          <p:spPr>
            <a:xfrm>
              <a:off x="5348683" y="1828800"/>
              <a:ext cx="1371600" cy="1371600"/>
            </a:xfrm>
            <a:prstGeom prst="flowChartProcess">
              <a:avLst/>
            </a:prstGeom>
            <a:solidFill>
              <a:srgbClr val="360B90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487384" y="1980399"/>
              <a:ext cx="1065302" cy="1068404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487384" y="2208998"/>
              <a:ext cx="152187" cy="77002"/>
            </a:xfrm>
            <a:prstGeom prst="line">
              <a:avLst/>
            </a:prstGeom>
            <a:ln>
              <a:solidFill>
                <a:srgbClr val="E3AB1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V="1">
              <a:off x="5487063" y="2438508"/>
              <a:ext cx="457200" cy="152185"/>
            </a:xfrm>
            <a:prstGeom prst="line">
              <a:avLst/>
            </a:prstGeom>
            <a:ln>
              <a:solidFill>
                <a:srgbClr val="E3AB1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0800000">
              <a:off x="5791756" y="2743200"/>
              <a:ext cx="760930" cy="151599"/>
            </a:xfrm>
            <a:prstGeom prst="line">
              <a:avLst/>
            </a:prstGeom>
            <a:ln>
              <a:solidFill>
                <a:srgbClr val="E3AB1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5487384" y="2057401"/>
              <a:ext cx="1065302" cy="457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ight Arrow 31"/>
            <p:cNvSpPr/>
            <p:nvPr/>
          </p:nvSpPr>
          <p:spPr>
            <a:xfrm rot="7435976">
              <a:off x="5754826" y="2383102"/>
              <a:ext cx="437949" cy="325563"/>
            </a:xfrm>
            <a:prstGeom prst="rightArrow">
              <a:avLst/>
            </a:prstGeom>
            <a:solidFill>
              <a:srgbClr val="660066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60" name="Picture 59" descr="L1HAM6ISI_CommissioningSteps_ASD_4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4163" y="457200"/>
            <a:ext cx="8047037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457200" y="8346"/>
            <a:ext cx="8229600" cy="616389"/>
          </a:xfrm>
        </p:spPr>
        <p:txBody>
          <a:bodyPr>
            <a:normAutofit fontScale="90000"/>
          </a:bodyPr>
          <a:lstStyle/>
          <a:p>
            <a:r>
              <a:rPr lang="en-US"/>
              <a:t>Active Isolation – Successive Loop Closure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8th,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Jeffrey S. Kissel, Ph. D. Thesis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67EBB-82EF-864B-AA1E-729AE4FB5DF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0422" name="Picture 18" descr="bladespringflexures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95300" y="1155700"/>
            <a:ext cx="1117600" cy="787400"/>
          </a:xfrm>
          <a:prstGeom prst="rect">
            <a:avLst/>
          </a:prstGeom>
          <a:noFill/>
          <a:ln w="76200">
            <a:solidFill>
              <a:srgbClr val="0000C9"/>
            </a:solidFill>
            <a:miter lim="800000"/>
            <a:headEnd/>
            <a:tailEnd/>
          </a:ln>
        </p:spPr>
      </p:pic>
      <p:grpSp>
        <p:nvGrpSpPr>
          <p:cNvPr id="2" name="Group 147"/>
          <p:cNvGrpSpPr>
            <a:grpSpLocks/>
          </p:cNvGrpSpPr>
          <p:nvPr/>
        </p:nvGrpSpPr>
        <p:grpSpPr bwMode="auto">
          <a:xfrm>
            <a:off x="533400" y="4330700"/>
            <a:ext cx="1041400" cy="825500"/>
            <a:chOff x="1143000" y="1120775"/>
            <a:chExt cx="990600" cy="573088"/>
          </a:xfrm>
        </p:grpSpPr>
        <p:sp>
          <p:nvSpPr>
            <p:cNvPr id="34" name="Process 33"/>
            <p:cNvSpPr/>
            <p:nvPr/>
          </p:nvSpPr>
          <p:spPr bwMode="auto">
            <a:xfrm>
              <a:off x="1143000" y="1120775"/>
              <a:ext cx="990600" cy="57308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253235" y="1184696"/>
              <a:ext cx="770131" cy="44524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 bwMode="auto">
            <a:xfrm>
              <a:off x="1768165" y="1334581"/>
              <a:ext cx="261241" cy="2204"/>
            </a:xfrm>
            <a:prstGeom prst="line">
              <a:avLst/>
            </a:prstGeom>
            <a:ln>
              <a:solidFill>
                <a:schemeClr val="accent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 bwMode="auto">
            <a:xfrm>
              <a:off x="1247195" y="1550591"/>
              <a:ext cx="208388" cy="0"/>
            </a:xfrm>
            <a:prstGeom prst="line">
              <a:avLst/>
            </a:prstGeom>
            <a:ln>
              <a:solidFill>
                <a:schemeClr val="accent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 bwMode="auto">
            <a:xfrm rot="5400000" flipH="1" flipV="1">
              <a:off x="1364408" y="1355222"/>
              <a:ext cx="286544" cy="104194"/>
            </a:xfrm>
            <a:prstGeom prst="line">
              <a:avLst/>
            </a:prstGeom>
            <a:ln>
              <a:solidFill>
                <a:schemeClr val="accent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 bwMode="auto">
            <a:xfrm rot="16200000" flipH="1">
              <a:off x="1707228" y="1273643"/>
              <a:ext cx="70534" cy="51342"/>
            </a:xfrm>
            <a:prstGeom prst="line">
              <a:avLst/>
            </a:prstGeom>
            <a:ln>
              <a:solidFill>
                <a:schemeClr val="accent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auto">
            <a:xfrm>
              <a:off x="1559777" y="1264047"/>
              <a:ext cx="157046" cy="1102"/>
            </a:xfrm>
            <a:prstGeom prst="line">
              <a:avLst/>
            </a:prstGeom>
            <a:ln>
              <a:solidFill>
                <a:schemeClr val="accent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59"/>
          <p:cNvGrpSpPr>
            <a:grpSpLocks/>
          </p:cNvGrpSpPr>
          <p:nvPr/>
        </p:nvGrpSpPr>
        <p:grpSpPr bwMode="auto">
          <a:xfrm>
            <a:off x="533400" y="5346700"/>
            <a:ext cx="1066800" cy="863600"/>
            <a:chOff x="4684972" y="2832100"/>
            <a:chExt cx="1398328" cy="1331749"/>
          </a:xfrm>
        </p:grpSpPr>
        <p:sp>
          <p:nvSpPr>
            <p:cNvPr id="42" name="Process 41"/>
            <p:cNvSpPr/>
            <p:nvPr/>
          </p:nvSpPr>
          <p:spPr bwMode="auto">
            <a:xfrm>
              <a:off x="4684972" y="2832100"/>
              <a:ext cx="1398328" cy="1331749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4838955" y="2978984"/>
              <a:ext cx="1090363" cy="1037981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 bwMode="auto">
            <a:xfrm flipV="1">
              <a:off x="4838955" y="3213999"/>
              <a:ext cx="278833" cy="12241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auto">
            <a:xfrm rot="16200000" flipH="1">
              <a:off x="5328134" y="3339894"/>
              <a:ext cx="663427" cy="538938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5146675" y="3136517"/>
              <a:ext cx="100372" cy="79072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 bwMode="auto">
            <a:xfrm rot="16200000" flipH="1">
              <a:off x="5279481" y="3155613"/>
              <a:ext cx="105268" cy="45779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 bwMode="auto">
            <a:xfrm rot="5400000" flipH="1" flipV="1">
              <a:off x="4798805" y="3316085"/>
              <a:ext cx="604672" cy="532696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 bwMode="auto">
            <a:xfrm>
              <a:off x="5604706" y="3204206"/>
              <a:ext cx="316288" cy="4896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 bwMode="auto">
            <a:xfrm rot="16200000" flipH="1">
              <a:off x="5508130" y="3119994"/>
              <a:ext cx="80785" cy="58264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 bwMode="auto">
            <a:xfrm rot="5400000" flipH="1" flipV="1">
              <a:off x="5398151" y="3120300"/>
              <a:ext cx="90578" cy="47859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 bwMode="auto">
            <a:xfrm>
              <a:off x="4851440" y="3209102"/>
              <a:ext cx="1067474" cy="4896"/>
            </a:xfrm>
            <a:prstGeom prst="line">
              <a:avLst/>
            </a:prstGeom>
            <a:ln w="44450" cap="flat" cmpd="sng" algn="ctr">
              <a:solidFill>
                <a:srgbClr val="CC00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417"/>
          <p:cNvGrpSpPr>
            <a:grpSpLocks/>
          </p:cNvGrpSpPr>
          <p:nvPr/>
        </p:nvGrpSpPr>
        <p:grpSpPr bwMode="auto">
          <a:xfrm>
            <a:off x="484188" y="2197100"/>
            <a:ext cx="1090612" cy="863600"/>
            <a:chOff x="4662883" y="3581400"/>
            <a:chExt cx="1143000" cy="914400"/>
          </a:xfrm>
        </p:grpSpPr>
        <p:sp>
          <p:nvSpPr>
            <p:cNvPr id="14" name="Process 13"/>
            <p:cNvSpPr/>
            <p:nvPr/>
          </p:nvSpPr>
          <p:spPr>
            <a:xfrm>
              <a:off x="4662883" y="3581400"/>
              <a:ext cx="1143000" cy="914400"/>
            </a:xfrm>
            <a:prstGeom prst="flowChartProcess">
              <a:avLst/>
            </a:prstGeom>
            <a:solidFill>
              <a:srgbClr val="28EB74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00974" y="3734361"/>
              <a:ext cx="838533" cy="61016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 flipH="1" flipV="1">
              <a:off x="4723768" y="3962846"/>
              <a:ext cx="458880" cy="304468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5106730" y="3886033"/>
              <a:ext cx="73959" cy="76533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5" idx="0"/>
            </p:cNvCxnSpPr>
            <p:nvPr/>
          </p:nvCxnSpPr>
          <p:spPr>
            <a:xfrm rot="16200000" flipH="1" flipV="1">
              <a:off x="5087649" y="3828687"/>
              <a:ext cx="226919" cy="38266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5" idx="0"/>
            </p:cNvCxnSpPr>
            <p:nvPr/>
          </p:nvCxnSpPr>
          <p:spPr>
            <a:xfrm rot="16200000" flipH="1">
              <a:off x="5164181" y="3790420"/>
              <a:ext cx="226919" cy="1148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5295653" y="4000667"/>
              <a:ext cx="383241" cy="30446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394"/>
            <p:cNvGrpSpPr>
              <a:grpSpLocks/>
            </p:cNvGrpSpPr>
            <p:nvPr/>
          </p:nvGrpSpPr>
          <p:grpSpPr bwMode="auto">
            <a:xfrm>
              <a:off x="4800995" y="3961979"/>
              <a:ext cx="838200" cy="389000"/>
              <a:chOff x="4800995" y="3961979"/>
              <a:chExt cx="838200" cy="38900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rot="5400000" flipH="1" flipV="1">
                <a:off x="4757779" y="4080114"/>
                <a:ext cx="314324" cy="227935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5028909" y="3961279"/>
                <a:ext cx="153066" cy="75640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181975" y="3961279"/>
                <a:ext cx="457533" cy="389965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419"/>
          <p:cNvGrpSpPr>
            <a:grpSpLocks/>
          </p:cNvGrpSpPr>
          <p:nvPr/>
        </p:nvGrpSpPr>
        <p:grpSpPr bwMode="auto">
          <a:xfrm>
            <a:off x="482600" y="3263900"/>
            <a:ext cx="1130300" cy="904875"/>
            <a:chOff x="5348683" y="1828800"/>
            <a:chExt cx="1371600" cy="1371600"/>
          </a:xfrm>
        </p:grpSpPr>
        <p:sp>
          <p:nvSpPr>
            <p:cNvPr id="26" name="Process 25"/>
            <p:cNvSpPr/>
            <p:nvPr/>
          </p:nvSpPr>
          <p:spPr>
            <a:xfrm>
              <a:off x="5348683" y="1828800"/>
              <a:ext cx="1371600" cy="1371600"/>
            </a:xfrm>
            <a:prstGeom prst="flowChartProcess">
              <a:avLst/>
            </a:prstGeom>
            <a:solidFill>
              <a:srgbClr val="360B90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487384" y="1980399"/>
              <a:ext cx="1065302" cy="1068404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487384" y="2208998"/>
              <a:ext cx="152187" cy="77002"/>
            </a:xfrm>
            <a:prstGeom prst="line">
              <a:avLst/>
            </a:prstGeom>
            <a:ln>
              <a:solidFill>
                <a:srgbClr val="E3AB1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V="1">
              <a:off x="5487063" y="2438508"/>
              <a:ext cx="457200" cy="152185"/>
            </a:xfrm>
            <a:prstGeom prst="line">
              <a:avLst/>
            </a:prstGeom>
            <a:ln>
              <a:solidFill>
                <a:srgbClr val="E3AB1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0800000">
              <a:off x="5791756" y="2743200"/>
              <a:ext cx="760930" cy="151599"/>
            </a:xfrm>
            <a:prstGeom prst="line">
              <a:avLst/>
            </a:prstGeom>
            <a:ln>
              <a:solidFill>
                <a:srgbClr val="E3AB1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5487384" y="2057401"/>
              <a:ext cx="1065302" cy="457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ight Arrow 31"/>
            <p:cNvSpPr/>
            <p:nvPr/>
          </p:nvSpPr>
          <p:spPr>
            <a:xfrm rot="7435976">
              <a:off x="5754826" y="2383102"/>
              <a:ext cx="437949" cy="325563"/>
            </a:xfrm>
            <a:prstGeom prst="rightArrow">
              <a:avLst/>
            </a:prstGeom>
            <a:solidFill>
              <a:srgbClr val="660066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61" name="Picture 60" descr="L1HAM6ISI_CommissioningSteps_ASD_5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4163" y="457200"/>
            <a:ext cx="8047037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457200" y="8346"/>
            <a:ext cx="8229600" cy="616389"/>
          </a:xfrm>
        </p:spPr>
        <p:txBody>
          <a:bodyPr>
            <a:normAutofit fontScale="90000"/>
          </a:bodyPr>
          <a:lstStyle/>
          <a:p>
            <a:r>
              <a:rPr lang="en-US"/>
              <a:t>Active Isolation – Successive Loop Closure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5" y="8346"/>
            <a:ext cx="8684019" cy="616389"/>
          </a:xfrm>
        </p:spPr>
        <p:txBody>
          <a:bodyPr>
            <a:normAutofit fontScale="90000"/>
          </a:bodyPr>
          <a:lstStyle/>
          <a:p>
            <a:r>
              <a:rPr lang="en-US"/>
              <a:t>aLIGO (Simplified) Interferometer Layout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3</a:t>
            </a:fld>
            <a:endParaRPr lang="en-US"/>
          </a:p>
        </p:txBody>
      </p:sp>
      <p:pic>
        <p:nvPicPr>
          <p:cNvPr id="8" name="Picture 7" descr="aLIGOopticallayout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345" y="693951"/>
            <a:ext cx="7959725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to bug when you’re confused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100" y="1168400"/>
            <a:ext cx="9359900" cy="52705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/>
              <a:t>Brian Lantz – Lead Scientist for all SEI (Stanford)</a:t>
            </a:r>
          </a:p>
          <a:p>
            <a:pPr>
              <a:spcAft>
                <a:spcPts val="1200"/>
              </a:spcAft>
            </a:pPr>
            <a:r>
              <a:rPr lang="en-US"/>
              <a:t>Fabrice Matichard – Lead Mechanical Engineer (MIT)</a:t>
            </a:r>
          </a:p>
          <a:p>
            <a:pPr>
              <a:spcAft>
                <a:spcPts val="1200"/>
              </a:spcAft>
            </a:pPr>
            <a:r>
              <a:rPr lang="en-US"/>
              <a:t>Ken Mason – Lead Mechanical Engineer (MIT)</a:t>
            </a:r>
          </a:p>
          <a:p>
            <a:pPr>
              <a:spcAft>
                <a:spcPts val="1200"/>
              </a:spcAft>
            </a:pPr>
            <a:r>
              <a:rPr lang="en-US"/>
              <a:t>Rich Mittleman – Scientist (MIT)</a:t>
            </a:r>
          </a:p>
          <a:p>
            <a:pPr>
              <a:spcAft>
                <a:spcPts val="1200"/>
              </a:spcAft>
            </a:pPr>
            <a:r>
              <a:rPr lang="en-US"/>
              <a:t>Jeff Kissel – Post-Doc (MIT)</a:t>
            </a:r>
          </a:p>
          <a:p>
            <a:pPr>
              <a:spcAft>
                <a:spcPts val="1200"/>
              </a:spcAft>
            </a:pPr>
            <a:r>
              <a:rPr lang="en-US"/>
              <a:t>Celine Ramet – Engineer (LLO)</a:t>
            </a:r>
          </a:p>
          <a:p>
            <a:pPr>
              <a:spcAft>
                <a:spcPts val="1200"/>
              </a:spcAft>
            </a:pPr>
            <a:r>
              <a:rPr lang="en-US"/>
              <a:t>Vincent Lhuillier – Engineer (LHO) </a:t>
            </a:r>
          </a:p>
          <a:p>
            <a:pPr>
              <a:spcAft>
                <a:spcPts val="1200"/>
              </a:spcAft>
            </a:pPr>
            <a:r>
              <a:rPr lang="en-US"/>
              <a:t>Ben Abbott – Engineer (CalTech)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30</a:t>
            </a:fld>
            <a:endParaRPr lang="en-US"/>
          </a:p>
        </p:txBody>
      </p:sp>
      <p:pic>
        <p:nvPicPr>
          <p:cNvPr id="7" name="Picture 6" descr="ask-the-expe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0" y="3035300"/>
            <a:ext cx="3543300" cy="365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1562100"/>
            <a:ext cx="2206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BLantz@stanford.edu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2222500"/>
            <a:ext cx="2206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fabrice@ligo.mit.edu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0191" y="2876034"/>
            <a:ext cx="2247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kmason@ligo.mit.edu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0633" y="3511034"/>
            <a:ext cx="217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richard@ligo.mit.edu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7933" y="4184134"/>
            <a:ext cx="2075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jkissel@ligo.mit.edu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7491" y="4793734"/>
            <a:ext cx="2761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cramet@ligo-la.caltech.edu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7773" y="5479534"/>
            <a:ext cx="3133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lhuillier_v@ligo-wa.caltech.edu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4851" y="6152634"/>
            <a:ext cx="2610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babbott@ligo.caltech.edu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agerbeaverlogo.jpg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346201" y="853335"/>
            <a:ext cx="5999084" cy="5580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you can do to help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92700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  <a:buNone/>
            </a:pPr>
            <a:r>
              <a:rPr lang="en-US"/>
              <a:t>Some Ideas…</a:t>
            </a:r>
          </a:p>
          <a:p>
            <a:pPr>
              <a:spcAft>
                <a:spcPts val="1200"/>
              </a:spcAft>
            </a:pPr>
            <a:r>
              <a:rPr lang="en-US"/>
              <a:t>Gather information on how the ground motion and platforms behave over month/year timescales</a:t>
            </a:r>
          </a:p>
          <a:p>
            <a:pPr>
              <a:spcAft>
                <a:spcPts val="1200"/>
              </a:spcAft>
            </a:pPr>
            <a:r>
              <a:rPr lang="en-US"/>
              <a:t>Generalize eLIGO HAM6ISI NoiseBudget for all aLIGO Seismic Platforms</a:t>
            </a:r>
          </a:p>
          <a:p>
            <a:pPr>
              <a:spcAft>
                <a:spcPts val="1200"/>
              </a:spcAft>
            </a:pPr>
            <a:r>
              <a:rPr lang="en-US"/>
              <a:t>Study platform glitchy-ness by implementing an OmegaGram on in-loop channels</a:t>
            </a:r>
          </a:p>
          <a:p>
            <a:pPr>
              <a:spcAft>
                <a:spcPts val="1200"/>
              </a:spcAft>
            </a:pPr>
            <a:r>
              <a:rPr lang="en-US"/>
              <a:t>Help us write some general-user software (especially if you like perl!)</a:t>
            </a:r>
          </a:p>
          <a:p>
            <a:pPr>
              <a:spcAft>
                <a:spcPts val="1200"/>
              </a:spcAft>
            </a:pPr>
            <a:r>
              <a:rPr lang="en-US"/>
              <a:t>Gather long term info on pod pressure</a:t>
            </a:r>
          </a:p>
          <a:p>
            <a:pPr>
              <a:spcAft>
                <a:spcPts val="1200"/>
              </a:spcAft>
              <a:buNone/>
            </a:pPr>
            <a:r>
              <a:rPr lang="en-US"/>
              <a:t>Just ask! Suggestions welcome!</a:t>
            </a:r>
          </a:p>
          <a:p>
            <a:pPr>
              <a:spcAft>
                <a:spcPts val="1200"/>
              </a:spcAft>
            </a:pPr>
            <a:endParaRPr lang="en-US"/>
          </a:p>
          <a:p>
            <a:pPr>
              <a:spcAft>
                <a:spcPts val="1200"/>
              </a:spcAft>
            </a:pPr>
            <a:endParaRPr lang="en-US"/>
          </a:p>
          <a:p>
            <a:pPr>
              <a:spcAft>
                <a:spcPts val="1200"/>
              </a:spcAft>
            </a:pPr>
            <a:endParaRPr lang="en-US"/>
          </a:p>
          <a:p>
            <a:pPr lvl="1">
              <a:spcAft>
                <a:spcPts val="1200"/>
              </a:spcAft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8229600" cy="616389"/>
          </a:xfrm>
        </p:spPr>
        <p:txBody>
          <a:bodyPr/>
          <a:lstStyle/>
          <a:p>
            <a:pPr marL="342900" lvl="0" indent="-342900">
              <a:spcBef>
                <a:spcPct val="20000"/>
              </a:spcBef>
            </a:pPr>
            <a:r>
              <a:rPr lang="en-US"/>
              <a:t>What Channels Matter to You</a:t>
            </a:r>
            <a:r>
              <a:rPr lang="en-US" sz="320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3200">
                <a:solidFill>
                  <a:prstClr val="black"/>
                </a:solidFill>
                <a:ea typeface="+mn-ea"/>
                <a:cs typeface="+mn-cs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18" y="1549400"/>
            <a:ext cx="5143500" cy="4216400"/>
          </a:xfrm>
        </p:spPr>
        <p:txBody>
          <a:bodyPr>
            <a:normAutofit lnSpcReduction="10000"/>
          </a:bodyPr>
          <a:lstStyle/>
          <a:p>
            <a:pPr lvl="1">
              <a:spcAft>
                <a:spcPts val="600"/>
              </a:spcAft>
            </a:pPr>
            <a:r>
              <a:rPr lang="en-US" sz="2400"/>
              <a:t>Where is the sensor?</a:t>
            </a:r>
          </a:p>
          <a:p>
            <a:pPr lvl="1">
              <a:spcAft>
                <a:spcPts val="600"/>
              </a:spcAft>
            </a:pPr>
            <a:r>
              <a:rPr lang="en-US" sz="2400"/>
              <a:t>Is the “sensor” composed of many sensors? </a:t>
            </a:r>
          </a:p>
          <a:p>
            <a:pPr lvl="1">
              <a:spcAft>
                <a:spcPts val="600"/>
              </a:spcAft>
            </a:pPr>
            <a:r>
              <a:rPr lang="en-US" sz="2400"/>
              <a:t>Is it an in-loop sensor?</a:t>
            </a:r>
          </a:p>
          <a:p>
            <a:pPr lvl="1">
              <a:spcAft>
                <a:spcPts val="600"/>
              </a:spcAft>
            </a:pPr>
            <a:r>
              <a:rPr lang="en-US" sz="2400"/>
              <a:t>At what frequency can I trust this sensor?</a:t>
            </a:r>
          </a:p>
          <a:p>
            <a:pPr lvl="1">
              <a:spcAft>
                <a:spcPts val="600"/>
              </a:spcAft>
            </a:pPr>
            <a:r>
              <a:rPr lang="en-US" sz="2400"/>
              <a:t>Is it calibrated into physical units? </a:t>
            </a:r>
          </a:p>
          <a:p>
            <a:pPr lvl="2">
              <a:spcAft>
                <a:spcPts val="600"/>
              </a:spcAft>
            </a:pPr>
            <a:r>
              <a:rPr lang="en-US" sz="2000"/>
              <a:t>If yes – over what frequency range to I trust the calibration?</a:t>
            </a:r>
          </a:p>
          <a:p>
            <a:pPr lvl="2">
              <a:spcAft>
                <a:spcPts val="600"/>
              </a:spcAft>
            </a:pPr>
            <a:r>
              <a:rPr lang="en-US" sz="2000"/>
              <a:t>If no – what is the calibration?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32</a:t>
            </a:fld>
            <a:endParaRPr lang="en-US"/>
          </a:p>
        </p:txBody>
      </p:sp>
      <p:pic>
        <p:nvPicPr>
          <p:cNvPr id="7" name="Picture 6" descr="monkeythink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618" y="2158999"/>
            <a:ext cx="3648725" cy="27323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0" y="895788"/>
            <a:ext cx="6082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Things you should ask yourself before you look:</a:t>
            </a:r>
            <a:endParaRPr lang="en-US" sz="2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Channels Matter to You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100" y="800100"/>
            <a:ext cx="86868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Channels will have the following basic naming convention:</a:t>
            </a:r>
          </a:p>
          <a:p>
            <a:endParaRPr lang="en-US"/>
          </a:p>
          <a:p>
            <a:r>
              <a:rPr lang="en-US"/>
              <a:t>[IFO]:[Sub-system]-[Chamber/Optic]-[Isolation Stage]-[Filter Bank Function]-[Degree of Freedom]-[Standard Extension]</a:t>
            </a:r>
          </a:p>
          <a:p>
            <a:endParaRPr lang="en-US"/>
          </a:p>
          <a:p>
            <a:r>
              <a:rPr lang="en-US"/>
              <a:t>[IFO] = H1, H2, or L1</a:t>
            </a:r>
          </a:p>
          <a:p>
            <a:endParaRPr lang="en-US"/>
          </a:p>
          <a:p>
            <a:r>
              <a:rPr lang="en-US"/>
              <a:t>[Sub-system] = ISI for BSC-ISI and HAM-ISI, SEI for HEPI</a:t>
            </a:r>
          </a:p>
          <a:p>
            <a:endParaRPr lang="en-US"/>
          </a:p>
          <a:p>
            <a:r>
              <a:rPr lang="en-US"/>
              <a:t>[Chamber/Optic] = For HAM Chambers, always by chamber; for BSC Chambers always by Core Optic</a:t>
            </a:r>
          </a:p>
          <a:p>
            <a:endParaRPr lang="en-US"/>
          </a:p>
          <a:p>
            <a:r>
              <a:rPr lang="en-US"/>
              <a:t>[Isolation Stage] = ST0, ST1, ST2 for Stage 0, Stage 1, and Stage 2 (May not exist for HEPI and HAM-ISIs which only have one stage of isolation)</a:t>
            </a:r>
          </a:p>
          <a:p>
            <a:endParaRPr lang="en-US"/>
          </a:p>
          <a:p>
            <a:r>
              <a:rPr lang="en-US"/>
              <a:t>[Degree of Freedom] = Colocated basis: H1, H2, H3, H4, V1, V2, V3, V4 </a:t>
            </a:r>
          </a:p>
          <a:p>
            <a:r>
              <a:rPr lang="en-US"/>
              <a:t>				      Cartesian basis: X, Y, RZ, RX, RY, Z</a:t>
            </a:r>
          </a:p>
          <a:p>
            <a:r>
              <a:rPr lang="en-US"/>
              <a:t>                                         Euler Basis: L, T, V, R, P, Y </a:t>
            </a:r>
          </a:p>
          <a:p>
            <a:endParaRPr lang="en-US"/>
          </a:p>
          <a:p>
            <a:r>
              <a:rPr lang="en-US"/>
              <a:t>[Standard Extensions] =  IN1_DAQ, IN2_DAQ, OUT_DAQ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Good Reading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028699"/>
            <a:ext cx="6553200" cy="5577101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/>
              <a:t>Brian’s NSF Review &lt;G0900312&gt;</a:t>
            </a:r>
          </a:p>
          <a:p>
            <a:pPr>
              <a:spcAft>
                <a:spcPts val="600"/>
              </a:spcAft>
            </a:pPr>
            <a:r>
              <a:rPr lang="en-US"/>
              <a:t>Brian’s “Simple Platform” Calculation &lt;T080119&gt;</a:t>
            </a:r>
          </a:p>
          <a:p>
            <a:pPr>
              <a:spcAft>
                <a:spcPts val="600"/>
              </a:spcAft>
            </a:pPr>
            <a:r>
              <a:rPr lang="en-US"/>
              <a:t>Brian’s Sensor Noise Document &lt;T0900450&gt;</a:t>
            </a:r>
          </a:p>
          <a:p>
            <a:pPr>
              <a:spcAft>
                <a:spcPts val="600"/>
              </a:spcAft>
            </a:pPr>
            <a:r>
              <a:rPr lang="en-US"/>
              <a:t>Brian’s Tilt Paper &lt;P080073&gt; </a:t>
            </a:r>
          </a:p>
          <a:p>
            <a:pPr>
              <a:spcAft>
                <a:spcPts val="600"/>
              </a:spcAft>
            </a:pPr>
            <a:r>
              <a:rPr lang="en-US"/>
              <a:t>Jeff/Fabrice’s ISI Orientation Drawings &lt;G1000125&gt;</a:t>
            </a:r>
          </a:p>
          <a:p>
            <a:pPr>
              <a:spcAft>
                <a:spcPts val="600"/>
              </a:spcAft>
            </a:pPr>
            <a:r>
              <a:rPr lang="en-US"/>
              <a:t>Jeff’s Electronics Cartoon &lt;D1001575&gt;</a:t>
            </a:r>
          </a:p>
          <a:p>
            <a:pPr>
              <a:spcAft>
                <a:spcPts val="600"/>
              </a:spcAft>
            </a:pPr>
            <a:r>
              <a:rPr lang="en-US"/>
              <a:t>Ben’s Electronics Schematics</a:t>
            </a:r>
          </a:p>
          <a:p>
            <a:pPr>
              <a:spcAft>
                <a:spcPts val="600"/>
              </a:spcAft>
            </a:pPr>
            <a:r>
              <a:rPr lang="en-US">
                <a:solidFill>
                  <a:srgbClr val="660066"/>
                </a:solidFill>
              </a:rPr>
              <a:t>Fabrice’s BSC-ISI Prototype Paper </a:t>
            </a:r>
            <a:r>
              <a:rPr lang="en-US"/>
              <a:t>&lt;P1000029&gt;</a:t>
            </a:r>
          </a:p>
          <a:p>
            <a:pPr>
              <a:spcAft>
                <a:spcPts val="600"/>
              </a:spcAft>
            </a:pPr>
            <a:r>
              <a:rPr lang="en-US">
                <a:solidFill>
                  <a:srgbClr val="660066"/>
                </a:solidFill>
              </a:rPr>
              <a:t>Fabrice’s BSC-ISI FDR Presentation </a:t>
            </a:r>
            <a:r>
              <a:rPr lang="en-US"/>
              <a:t>&lt;G0901006&gt;</a:t>
            </a:r>
          </a:p>
          <a:p>
            <a:pPr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</a:rPr>
              <a:t>Lantz’s HAM ISI Training </a:t>
            </a:r>
            <a:r>
              <a:rPr lang="en-US"/>
              <a:t>&lt;G0900421&gt;</a:t>
            </a:r>
          </a:p>
          <a:p>
            <a:pPr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</a:rPr>
              <a:t>Jeff’s Thesis </a:t>
            </a:r>
            <a:r>
              <a:rPr lang="en-US"/>
              <a:t>(Chaps 4 and 5) &lt;P1000103&gt;</a:t>
            </a:r>
          </a:p>
          <a:p>
            <a:pPr>
              <a:spcAft>
                <a:spcPts val="600"/>
              </a:spcAft>
            </a:pPr>
            <a:r>
              <a:rPr lang="en-US">
                <a:solidFill>
                  <a:srgbClr val="3366FF"/>
                </a:solidFill>
              </a:rPr>
              <a:t>Shyang’s Thesis </a:t>
            </a:r>
            <a:r>
              <a:rPr lang="en-US"/>
              <a:t>&lt;P0900021&gt;</a:t>
            </a:r>
          </a:p>
          <a:p>
            <a:pPr>
              <a:spcAft>
                <a:spcPts val="600"/>
              </a:spcAft>
            </a:pPr>
            <a:r>
              <a:rPr lang="en-US">
                <a:solidFill>
                  <a:srgbClr val="3366FF"/>
                </a:solidFill>
              </a:rPr>
              <a:t>Corwin’s Thesis </a:t>
            </a:r>
            <a:r>
              <a:rPr lang="en-US"/>
              <a:t>&lt;T020047&gt;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34</a:t>
            </a:fld>
            <a:endParaRPr lang="en-US"/>
          </a:p>
        </p:txBody>
      </p:sp>
      <p:pic>
        <p:nvPicPr>
          <p:cNvPr id="7" name="Picture 6" descr="ReadingManiac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800099"/>
            <a:ext cx="2840740" cy="21324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0" descr="aLIGOopticallayout_seisimpl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25500"/>
            <a:ext cx="784860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aLIGO Seismic Isolation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0115" r="9633"/>
          <a:stretch>
            <a:fillRect/>
          </a:stretch>
        </p:blipFill>
        <p:spPr bwMode="auto">
          <a:xfrm>
            <a:off x="283982" y="4263821"/>
            <a:ext cx="2708635" cy="2194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 l="12990" r="9484"/>
          <a:stretch>
            <a:fillRect/>
          </a:stretch>
        </p:blipFill>
        <p:spPr bwMode="auto">
          <a:xfrm>
            <a:off x="6185131" y="647854"/>
            <a:ext cx="2501669" cy="22953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638300" y="1308100"/>
            <a:ext cx="2613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800000"/>
                </a:solidFill>
              </a:rPr>
              <a:t>Active Isolation</a:t>
            </a:r>
            <a:endParaRPr lang="en-US" b="1">
              <a:solidFill>
                <a:srgbClr val="800000"/>
              </a:solidFill>
            </a:endParaRPr>
          </a:p>
          <a:p>
            <a:pPr algn="ctr"/>
            <a:r>
              <a:rPr lang="en-US" sz="1400" b="1"/>
              <a:t>1 external stage (</a:t>
            </a:r>
            <a:r>
              <a:rPr lang="en-US" sz="1400" b="1">
                <a:solidFill>
                  <a:srgbClr val="0000FF"/>
                </a:solidFill>
              </a:rPr>
              <a:t>BSC HEPI</a:t>
            </a:r>
            <a:r>
              <a:rPr lang="en-US" sz="1400" b="1"/>
              <a:t>)</a:t>
            </a:r>
          </a:p>
          <a:p>
            <a:pPr algn="ctr"/>
            <a:r>
              <a:rPr lang="en-US" sz="1400" b="1"/>
              <a:t>2 internal stages (</a:t>
            </a:r>
            <a:r>
              <a:rPr lang="en-US" sz="1400" b="1">
                <a:solidFill>
                  <a:srgbClr val="660066"/>
                </a:solidFill>
              </a:rPr>
              <a:t>BSC ISI</a:t>
            </a:r>
            <a:r>
              <a:rPr lang="en-US" sz="1400" b="1"/>
              <a:t>)</a:t>
            </a:r>
          </a:p>
        </p:txBody>
      </p:sp>
      <p:sp>
        <p:nvSpPr>
          <p:cNvPr id="11" name="TextBox 37"/>
          <p:cNvSpPr txBox="1">
            <a:spLocks noChangeArrowheads="1"/>
          </p:cNvSpPr>
          <p:nvPr/>
        </p:nvSpPr>
        <p:spPr bwMode="auto">
          <a:xfrm>
            <a:off x="2003914" y="2173288"/>
            <a:ext cx="196275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08000"/>
                </a:solidFill>
              </a:rPr>
              <a:t>Passive Isolation</a:t>
            </a:r>
            <a:endParaRPr lang="en-US" sz="1400" b="1">
              <a:solidFill>
                <a:srgbClr val="008000"/>
              </a:solidFill>
            </a:endParaRPr>
          </a:p>
          <a:p>
            <a:pPr algn="ctr"/>
            <a:r>
              <a:rPr lang="en-US" sz="1400" b="1"/>
              <a:t>4 stages </a:t>
            </a:r>
          </a:p>
          <a:p>
            <a:pPr algn="ctr"/>
            <a:r>
              <a:rPr lang="en-US" sz="1400" b="1"/>
              <a:t>(Quadruple Pendulums)</a:t>
            </a:r>
          </a:p>
        </p:txBody>
      </p:sp>
      <p:sp>
        <p:nvSpPr>
          <p:cNvPr id="12" name="TextBox 38"/>
          <p:cNvSpPr txBox="1">
            <a:spLocks noChangeArrowheads="1"/>
          </p:cNvSpPr>
          <p:nvPr/>
        </p:nvSpPr>
        <p:spPr bwMode="auto">
          <a:xfrm>
            <a:off x="2273974" y="631825"/>
            <a:ext cx="13845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u="sng">
                <a:solidFill>
                  <a:srgbClr val="660066"/>
                </a:solidFill>
              </a:rPr>
              <a:t>Core Optics </a:t>
            </a:r>
          </a:p>
          <a:p>
            <a:pPr algn="ctr"/>
            <a:r>
              <a:rPr lang="en-US" sz="2000" u="sng">
                <a:solidFill>
                  <a:srgbClr val="660066"/>
                </a:solidFill>
              </a:rPr>
              <a:t>7 Stages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5334000" y="5119688"/>
            <a:ext cx="2619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800000"/>
                </a:solidFill>
              </a:rPr>
              <a:t>Active Isolation</a:t>
            </a:r>
          </a:p>
          <a:p>
            <a:pPr algn="ctr"/>
            <a:r>
              <a:rPr lang="en-US" sz="1400" b="1"/>
              <a:t>1 external stage (</a:t>
            </a:r>
            <a:r>
              <a:rPr lang="en-US" sz="1400" b="1">
                <a:solidFill>
                  <a:srgbClr val="0000FF"/>
                </a:solidFill>
              </a:rPr>
              <a:t>HAM HEPI</a:t>
            </a:r>
            <a:r>
              <a:rPr lang="en-US" sz="1400" b="1"/>
              <a:t>)</a:t>
            </a:r>
          </a:p>
          <a:p>
            <a:pPr algn="ctr"/>
            <a:r>
              <a:rPr lang="en-US" sz="1400" b="1"/>
              <a:t>1 internal stage (</a:t>
            </a:r>
            <a:r>
              <a:rPr lang="en-US" sz="1400" b="1">
                <a:solidFill>
                  <a:srgbClr val="FF6600"/>
                </a:solidFill>
              </a:rPr>
              <a:t>HAM ISI</a:t>
            </a:r>
            <a:r>
              <a:rPr lang="en-US" sz="1400" b="1"/>
              <a:t>)</a:t>
            </a:r>
          </a:p>
        </p:txBody>
      </p:sp>
      <p:sp>
        <p:nvSpPr>
          <p:cNvPr id="14" name="TextBox 39"/>
          <p:cNvSpPr txBox="1">
            <a:spLocks noChangeArrowheads="1"/>
          </p:cNvSpPr>
          <p:nvPr/>
        </p:nvSpPr>
        <p:spPr bwMode="auto">
          <a:xfrm>
            <a:off x="5461000" y="4411663"/>
            <a:ext cx="2298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u="sng">
                <a:solidFill>
                  <a:srgbClr val="FF6600"/>
                </a:solidFill>
              </a:rPr>
              <a:t>Auxiliary Optics </a:t>
            </a:r>
          </a:p>
          <a:p>
            <a:pPr algn="ctr"/>
            <a:r>
              <a:rPr lang="en-US" sz="2000" u="sng">
                <a:solidFill>
                  <a:srgbClr val="FF6600"/>
                </a:solidFill>
              </a:rPr>
              <a:t>5 Stages</a:t>
            </a:r>
          </a:p>
        </p:txBody>
      </p:sp>
      <p:sp>
        <p:nvSpPr>
          <p:cNvPr id="15" name="TextBox 40"/>
          <p:cNvSpPr txBox="1">
            <a:spLocks noChangeArrowheads="1"/>
          </p:cNvSpPr>
          <p:nvPr/>
        </p:nvSpPr>
        <p:spPr bwMode="auto">
          <a:xfrm>
            <a:off x="5864170" y="5892800"/>
            <a:ext cx="158919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08000"/>
                </a:solidFill>
              </a:rPr>
              <a:t>Passive Isolation</a:t>
            </a:r>
          </a:p>
          <a:p>
            <a:pPr algn="ctr"/>
            <a:r>
              <a:rPr lang="en-US" sz="1400" b="1"/>
              <a:t>3 stages </a:t>
            </a:r>
          </a:p>
          <a:p>
            <a:pPr algn="ctr"/>
            <a:r>
              <a:rPr lang="en-US" sz="1400" b="1"/>
              <a:t>(Triple Pendulums)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2379618" y="5173968"/>
            <a:ext cx="774700" cy="12700"/>
          </a:xfrm>
          <a:prstGeom prst="straightConnector1">
            <a:avLst/>
          </a:prstGeom>
          <a:ln w="50800"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2202248" y="4411663"/>
            <a:ext cx="800100" cy="1588"/>
          </a:xfrm>
          <a:prstGeom prst="straightConnector1">
            <a:avLst/>
          </a:prstGeom>
          <a:ln w="508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2857499" y="5458502"/>
            <a:ext cx="774700" cy="127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2229493" y="4612025"/>
            <a:ext cx="800100" cy="1588"/>
          </a:xfrm>
          <a:prstGeom prst="straightConnector1">
            <a:avLst/>
          </a:prstGeom>
          <a:ln w="508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2229493" y="4796569"/>
            <a:ext cx="800100" cy="1588"/>
          </a:xfrm>
          <a:prstGeom prst="straightConnector1">
            <a:avLst/>
          </a:prstGeom>
          <a:ln w="508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806834" y="1443627"/>
            <a:ext cx="746925" cy="4764"/>
          </a:xfrm>
          <a:prstGeom prst="straightConnector1">
            <a:avLst/>
          </a:prstGeom>
          <a:ln w="50800">
            <a:solidFill>
              <a:srgbClr val="008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5734050" y="1339850"/>
            <a:ext cx="763588" cy="4762"/>
          </a:xfrm>
          <a:prstGeom prst="straightConnector1">
            <a:avLst/>
          </a:prstGeom>
          <a:ln w="50800">
            <a:solidFill>
              <a:srgbClr val="0000FF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818119" y="1596027"/>
            <a:ext cx="746925" cy="4764"/>
          </a:xfrm>
          <a:prstGeom prst="straightConnector1">
            <a:avLst/>
          </a:prstGeom>
          <a:ln w="50800">
            <a:solidFill>
              <a:srgbClr val="008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818549" y="1748427"/>
            <a:ext cx="746925" cy="4764"/>
          </a:xfrm>
          <a:prstGeom prst="straightConnector1">
            <a:avLst/>
          </a:prstGeom>
          <a:ln w="50800">
            <a:solidFill>
              <a:srgbClr val="008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818549" y="1905591"/>
            <a:ext cx="746925" cy="4764"/>
          </a:xfrm>
          <a:prstGeom prst="straightConnector1">
            <a:avLst/>
          </a:prstGeom>
          <a:ln w="50800">
            <a:solidFill>
              <a:srgbClr val="008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7959234" y="912099"/>
            <a:ext cx="746925" cy="4764"/>
          </a:xfrm>
          <a:prstGeom prst="straightConnector1">
            <a:avLst/>
          </a:prstGeom>
          <a:ln w="50800">
            <a:solidFill>
              <a:srgbClr val="660066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970519" y="1064499"/>
            <a:ext cx="746925" cy="4764"/>
          </a:xfrm>
          <a:prstGeom prst="straightConnector1">
            <a:avLst/>
          </a:prstGeom>
          <a:ln w="50800">
            <a:solidFill>
              <a:srgbClr val="660066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it buy us?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5</a:t>
            </a:fld>
            <a:endParaRPr lang="en-US"/>
          </a:p>
        </p:txBody>
      </p:sp>
      <p:pic>
        <p:nvPicPr>
          <p:cNvPr id="7" name="Picture 16" descr="aeiLIGO_strainspectra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6767" y="1020424"/>
            <a:ext cx="5757233" cy="474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own Arrow 7"/>
          <p:cNvSpPr/>
          <p:nvPr/>
        </p:nvSpPr>
        <p:spPr>
          <a:xfrm>
            <a:off x="4574425" y="2017667"/>
            <a:ext cx="342900" cy="2476500"/>
          </a:xfrm>
          <a:prstGeom prst="downArrow">
            <a:avLst/>
          </a:prstGeom>
          <a:gradFill>
            <a:gsLst>
              <a:gs pos="0">
                <a:srgbClr val="BC00BC"/>
              </a:gs>
              <a:gs pos="100000">
                <a:srgbClr val="FF0000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127000" y="1123950"/>
            <a:ext cx="34163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Possible Intermediate Configuration:</a:t>
            </a:r>
          </a:p>
          <a:p>
            <a:r>
              <a:rPr lang="en-US"/>
              <a:t>- No Signal Recycling</a:t>
            </a:r>
          </a:p>
          <a:p>
            <a:r>
              <a:rPr lang="en-US"/>
              <a:t>- 25 W Input Power</a:t>
            </a:r>
          </a:p>
          <a:p>
            <a:endParaRPr lang="en-US"/>
          </a:p>
          <a:p>
            <a:r>
              <a:rPr lang="en-US"/>
              <a:t>Demonstration of aLIGO</a:t>
            </a:r>
          </a:p>
          <a:p>
            <a:r>
              <a:rPr lang="en-US"/>
              <a:t>suspensions and seismic isolation:</a:t>
            </a:r>
          </a:p>
          <a:p>
            <a:endParaRPr lang="en-US"/>
          </a:p>
          <a:p>
            <a:pPr>
              <a:buFont typeface="Arial" charset="0"/>
              <a:buChar char="•"/>
            </a:pPr>
            <a:r>
              <a:rPr lang="en-US"/>
              <a:t> 7 orders of magnitude less</a:t>
            </a:r>
          </a:p>
          <a:p>
            <a:r>
              <a:rPr lang="en-US"/>
              <a:t>displacement at 10 Hz</a:t>
            </a:r>
          </a:p>
          <a:p>
            <a:pPr>
              <a:buFont typeface="Arial" charset="0"/>
              <a:buChar char="•"/>
            </a:pPr>
            <a:endParaRPr lang="en-US"/>
          </a:p>
          <a:p>
            <a:pPr>
              <a:buFont typeface="Lucida Grande" charset="0"/>
              <a:buChar char="⇒"/>
            </a:pPr>
            <a:r>
              <a:rPr lang="en-US"/>
              <a:t> Predicted Binary Neutron Star Range: ~</a:t>
            </a:r>
            <a:r>
              <a:rPr lang="en-US" b="1"/>
              <a:t>145 Mpc</a:t>
            </a:r>
          </a:p>
          <a:p>
            <a:pPr>
              <a:buFont typeface="Arial" charset="0"/>
              <a:buChar char="•"/>
            </a:pPr>
            <a:endParaRPr lang="en-US"/>
          </a:p>
          <a:p>
            <a:pPr>
              <a:buFont typeface="Lucida Grande" charset="0"/>
              <a:buChar char="⇒"/>
            </a:pPr>
            <a:r>
              <a:rPr lang="en-US"/>
              <a:t> Event Rate: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614363" y="5497602"/>
          <a:ext cx="2709862" cy="533400"/>
        </p:xfrm>
        <a:graphic>
          <a:graphicData uri="http://schemas.openxmlformats.org/presentationml/2006/ole">
            <p:oleObj spid="_x0000_s33794" name="Equation" r:id="rId4" imgW="1016000" imgH="203200" progId="Equation.3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An aLIGO Corner Station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6</a:t>
            </a:fld>
            <a:endParaRPr lang="en-US"/>
          </a:p>
        </p:txBody>
      </p:sp>
      <p:pic>
        <p:nvPicPr>
          <p:cNvPr id="7" name="Picture 6" descr="aLIGOSeismicIsolation_LVE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67513" y="488503"/>
            <a:ext cx="8644123" cy="6679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 aLIGO HAM Chamber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0115" r="9633"/>
          <a:stretch>
            <a:fillRect/>
          </a:stretch>
        </p:blipFill>
        <p:spPr bwMode="auto">
          <a:xfrm>
            <a:off x="923965" y="657303"/>
            <a:ext cx="7336707" cy="59431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23965" y="6198525"/>
            <a:ext cx="347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HAM2 (Chamber hidden for clarity)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1476284" y="1693467"/>
            <a:ext cx="657319" cy="2605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1237473" y="1954002"/>
            <a:ext cx="896131" cy="1628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1650315" y="1470717"/>
            <a:ext cx="966568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65010" y="1421953"/>
            <a:ext cx="28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1660" y="1921434"/>
            <a:ext cx="28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89969" y="657303"/>
            <a:ext cx="28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 aLIGO BSC Chamber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/>
              <a:pPr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 l="12990" r="9484"/>
          <a:stretch>
            <a:fillRect/>
          </a:stretch>
        </p:blipFill>
        <p:spPr bwMode="auto">
          <a:xfrm>
            <a:off x="1402053" y="624735"/>
            <a:ext cx="6246052" cy="59810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47310" y="6198525"/>
            <a:ext cx="65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BSC2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1619911" y="1450503"/>
            <a:ext cx="657320" cy="134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13" idx="3"/>
          </p:cNvCxnSpPr>
          <p:nvPr/>
        </p:nvCxnSpPr>
        <p:spPr>
          <a:xfrm rot="10800000" flipV="1">
            <a:off x="1452545" y="1584670"/>
            <a:ext cx="824680" cy="504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 flipH="1" flipV="1">
            <a:off x="1973842" y="1281285"/>
            <a:ext cx="60677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45137" y="1192321"/>
            <a:ext cx="28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5287" y="1450502"/>
            <a:ext cx="28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596" y="529271"/>
            <a:ext cx="28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2520950" y="128344"/>
            <a:ext cx="6753709" cy="5180256"/>
            <a:chOff x="2635250" y="90244"/>
            <a:chExt cx="6753709" cy="5180256"/>
          </a:xfrm>
        </p:grpSpPr>
        <p:pic>
          <p:nvPicPr>
            <p:cNvPr id="8" name="Picture 7" descr="aLIGOSeismicIsolation_LVEA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2879241" y="240263"/>
              <a:ext cx="6509718" cy="503023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946401" y="2413000"/>
              <a:ext cx="3543300" cy="2781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35250" y="2089150"/>
              <a:ext cx="977899" cy="647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87650" y="237385"/>
              <a:ext cx="2590800" cy="647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5400000">
              <a:off x="4052516" y="1442667"/>
              <a:ext cx="1292966" cy="1588"/>
            </a:xfrm>
            <a:prstGeom prst="straightConnector1">
              <a:avLst/>
            </a:prstGeom>
            <a:ln w="63500">
              <a:solidFill>
                <a:srgbClr val="FF6704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673599" y="796185"/>
              <a:ext cx="2387603" cy="1588"/>
            </a:xfrm>
            <a:prstGeom prst="straightConnector1">
              <a:avLst/>
            </a:prstGeom>
            <a:ln w="63500">
              <a:solidFill>
                <a:srgbClr val="FF6704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4698999" y="2178050"/>
              <a:ext cx="2387603" cy="1588"/>
            </a:xfrm>
            <a:prstGeom prst="straightConnector1">
              <a:avLst/>
            </a:prstGeom>
            <a:ln w="63500">
              <a:solidFill>
                <a:srgbClr val="FF6704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5400000">
              <a:off x="6440913" y="1532361"/>
              <a:ext cx="1292966" cy="1588"/>
            </a:xfrm>
            <a:prstGeom prst="straightConnector1">
              <a:avLst/>
            </a:prstGeom>
            <a:ln w="63500">
              <a:solidFill>
                <a:srgbClr val="FF6704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>
              <a:off x="6413925" y="4547023"/>
              <a:ext cx="1292966" cy="1588"/>
            </a:xfrm>
            <a:prstGeom prst="straightConnector1">
              <a:avLst/>
            </a:prstGeom>
            <a:ln w="63500">
              <a:solidFill>
                <a:srgbClr val="FF6704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5400000">
              <a:off x="7786317" y="4471617"/>
              <a:ext cx="988166" cy="1588"/>
            </a:xfrm>
            <a:prstGeom prst="straightConnector1">
              <a:avLst/>
            </a:prstGeom>
            <a:ln w="63500">
              <a:solidFill>
                <a:srgbClr val="FF6704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>
              <a:off x="7088190" y="5003800"/>
              <a:ext cx="1190622" cy="1588"/>
            </a:xfrm>
            <a:prstGeom prst="straightConnector1">
              <a:avLst/>
            </a:prstGeom>
            <a:ln w="63500">
              <a:solidFill>
                <a:srgbClr val="FF6704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7151690" y="2087562"/>
              <a:ext cx="1992310" cy="1588"/>
            </a:xfrm>
            <a:prstGeom prst="straightConnector1">
              <a:avLst/>
            </a:prstGeom>
            <a:ln w="63500">
              <a:solidFill>
                <a:srgbClr val="660066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5400000" flipH="1" flipV="1">
              <a:off x="6165335" y="1089300"/>
              <a:ext cx="1999699" cy="1588"/>
            </a:xfrm>
            <a:prstGeom prst="straightConnector1">
              <a:avLst/>
            </a:prstGeom>
            <a:ln w="63500">
              <a:solidFill>
                <a:srgbClr val="660066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5" name="Picture 94" descr="aligoseireq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-221131" y="1901032"/>
            <a:ext cx="7115645" cy="507769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G1100431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Apr 7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3DDD0-9E9E-C649-B34A-2D9EFE94E95D}" type="slidenum">
              <a:rPr lang="en-US"/>
              <a:pPr/>
              <a:t>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8000" y="8346"/>
            <a:ext cx="8229600" cy="616389"/>
          </a:xfrm>
        </p:spPr>
        <p:txBody>
          <a:bodyPr/>
          <a:lstStyle/>
          <a:p>
            <a:r>
              <a:rPr lang="en-US"/>
              <a:t>What does each chamber need?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015287" y="599335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PRCL </a:t>
            </a:r>
            <a:r>
              <a:rPr lang="en-US">
                <a:solidFill>
                  <a:srgbClr val="FF6600"/>
                </a:solidFill>
              </a:rPr>
              <a:t>HAM ISIs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731001" y="5123934"/>
            <a:ext cx="162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“PRCL” </a:t>
            </a:r>
            <a:r>
              <a:rPr lang="en-US">
                <a:solidFill>
                  <a:srgbClr val="FF6600"/>
                </a:solidFill>
              </a:rPr>
              <a:t>HAM ISI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225008" y="2774950"/>
            <a:ext cx="102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“SRCL” </a:t>
            </a:r>
          </a:p>
          <a:p>
            <a:r>
              <a:rPr lang="en-US">
                <a:solidFill>
                  <a:srgbClr val="FF6600"/>
                </a:solidFill>
              </a:rPr>
              <a:t>HAM ISIs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rot="5400000">
            <a:off x="6058272" y="3077792"/>
            <a:ext cx="1721696" cy="1588"/>
          </a:xfrm>
          <a:prstGeom prst="straightConnector1">
            <a:avLst/>
          </a:prstGeom>
          <a:ln w="63500">
            <a:solidFill>
              <a:srgbClr val="FFB500"/>
            </a:solidFill>
            <a:prstDash val="lgDash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5400000">
            <a:off x="7279058" y="3089698"/>
            <a:ext cx="1721696" cy="1588"/>
          </a:xfrm>
          <a:prstGeom prst="straightConnector1">
            <a:avLst/>
          </a:prstGeom>
          <a:ln w="63500">
            <a:solidFill>
              <a:srgbClr val="FFB500"/>
            </a:solidFill>
            <a:prstDash val="lgDash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6918326" y="3939434"/>
            <a:ext cx="1220786" cy="1588"/>
          </a:xfrm>
          <a:prstGeom prst="straightConnector1">
            <a:avLst/>
          </a:prstGeom>
          <a:ln w="63500">
            <a:solidFill>
              <a:srgbClr val="FFB500"/>
            </a:solidFill>
            <a:prstDash val="lgDash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918326" y="2229644"/>
            <a:ext cx="1220786" cy="1588"/>
          </a:xfrm>
          <a:prstGeom prst="straightConnector1">
            <a:avLst/>
          </a:prstGeom>
          <a:ln w="63500">
            <a:solidFill>
              <a:srgbClr val="FFB500"/>
            </a:solidFill>
            <a:prstDash val="lgDash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 26"/>
          <p:cNvGrpSpPr>
            <a:grpSpLocks/>
          </p:cNvGrpSpPr>
          <p:nvPr/>
        </p:nvGrpSpPr>
        <p:grpSpPr bwMode="auto">
          <a:xfrm>
            <a:off x="23813" y="1832449"/>
            <a:ext cx="2109787" cy="1100138"/>
            <a:chOff x="1433513" y="1298575"/>
            <a:chExt cx="2109787" cy="1100044"/>
          </a:xfrm>
        </p:grpSpPr>
        <p:cxnSp>
          <p:nvCxnSpPr>
            <p:cNvPr id="75" name="Straight Arrow Connector 74"/>
            <p:cNvCxnSpPr/>
            <p:nvPr/>
          </p:nvCxnSpPr>
          <p:spPr bwMode="auto">
            <a:xfrm rot="16200000" flipV="1">
              <a:off x="2503780" y="2220710"/>
              <a:ext cx="311147" cy="12284"/>
            </a:xfrm>
            <a:prstGeom prst="straightConnector1">
              <a:avLst/>
            </a:prstGeom>
            <a:ln w="50800">
              <a:gradFill flip="none" rotWithShape="1">
                <a:gsLst>
                  <a:gs pos="0">
                    <a:srgbClr val="FF0000">
                      <a:alpha val="50000"/>
                    </a:srgbClr>
                  </a:gs>
                  <a:gs pos="58000">
                    <a:schemeClr val="accent6">
                      <a:lumMod val="75000"/>
                    </a:schemeClr>
                  </a:gs>
                </a:gsLst>
                <a:lin ang="0" scaled="1"/>
                <a:tileRect/>
              </a:gra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 bwMode="auto">
            <a:xfrm rot="5400000" flipH="1" flipV="1">
              <a:off x="2344646" y="2203894"/>
              <a:ext cx="378815" cy="10636"/>
            </a:xfrm>
            <a:prstGeom prst="straightConnector1">
              <a:avLst/>
            </a:prstGeom>
            <a:ln w="50800">
              <a:gradFill flip="none" rotWithShape="1">
                <a:gsLst>
                  <a:gs pos="0">
                    <a:srgbClr val="FF0000">
                      <a:alpha val="50000"/>
                    </a:srgbClr>
                  </a:gs>
                  <a:gs pos="100000">
                    <a:srgbClr val="660066"/>
                  </a:gs>
                </a:gsLst>
                <a:lin ang="0" scaled="1"/>
                <a:tileRect/>
              </a:gra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60"/>
            <p:cNvSpPr txBox="1">
              <a:spLocks noChangeArrowheads="1"/>
            </p:cNvSpPr>
            <p:nvPr/>
          </p:nvSpPr>
          <p:spPr bwMode="auto">
            <a:xfrm rot="1163424">
              <a:off x="1433513" y="1298575"/>
              <a:ext cx="2109787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/>
                <a:t>don’t amplify motion</a:t>
              </a:r>
            </a:p>
            <a:p>
              <a:pPr algn="ctr"/>
              <a:r>
                <a:rPr lang="en-US" sz="1600"/>
                <a:t>too much here</a:t>
              </a:r>
            </a:p>
          </p:txBody>
        </p:sp>
      </p:grpSp>
      <p:grpSp>
        <p:nvGrpSpPr>
          <p:cNvPr id="78" name="Group 27"/>
          <p:cNvGrpSpPr>
            <a:grpSpLocks/>
          </p:cNvGrpSpPr>
          <p:nvPr/>
        </p:nvGrpSpPr>
        <p:grpSpPr bwMode="auto">
          <a:xfrm>
            <a:off x="879475" y="3421281"/>
            <a:ext cx="1793875" cy="1141410"/>
            <a:chOff x="1979613" y="2176310"/>
            <a:chExt cx="1793875" cy="1141557"/>
          </a:xfrm>
        </p:grpSpPr>
        <p:cxnSp>
          <p:nvCxnSpPr>
            <p:cNvPr id="79" name="Straight Arrow Connector 78"/>
            <p:cNvCxnSpPr/>
            <p:nvPr/>
          </p:nvCxnSpPr>
          <p:spPr bwMode="auto">
            <a:xfrm rot="16200000" flipH="1">
              <a:off x="3413378" y="2321495"/>
              <a:ext cx="309237" cy="31093"/>
            </a:xfrm>
            <a:prstGeom prst="straightConnector1">
              <a:avLst/>
            </a:prstGeom>
            <a:ln w="50800">
              <a:gradFill flip="none" rotWithShape="1">
                <a:gsLst>
                  <a:gs pos="0">
                    <a:srgbClr val="FF0000">
                      <a:alpha val="50000"/>
                    </a:srgbClr>
                  </a:gs>
                  <a:gs pos="100000">
                    <a:srgbClr val="660066"/>
                  </a:gs>
                </a:gsLst>
                <a:lin ang="0" scaled="1"/>
                <a:tileRect/>
              </a:gra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 bwMode="auto">
            <a:xfrm rot="16200000" flipH="1">
              <a:off x="3282204" y="2318308"/>
              <a:ext cx="294634" cy="10638"/>
            </a:xfrm>
            <a:prstGeom prst="straightConnector1">
              <a:avLst/>
            </a:prstGeom>
            <a:ln w="50800">
              <a:gradFill flip="none" rotWithShape="1">
                <a:gsLst>
                  <a:gs pos="0">
                    <a:srgbClr val="FF0000">
                      <a:alpha val="50000"/>
                    </a:srgbClr>
                  </a:gs>
                  <a:gs pos="58000">
                    <a:schemeClr val="accent6">
                      <a:lumMod val="75000"/>
                    </a:schemeClr>
                  </a:gs>
                </a:gsLst>
                <a:lin ang="0" scaled="1"/>
                <a:tileRect/>
              </a:gra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4"/>
            <p:cNvSpPr txBox="1">
              <a:spLocks noChangeArrowheads="1"/>
            </p:cNvSpPr>
            <p:nvPr/>
          </p:nvSpPr>
          <p:spPr bwMode="auto">
            <a:xfrm>
              <a:off x="1979613" y="2671756"/>
              <a:ext cx="1793875" cy="646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Get a factor of</a:t>
              </a:r>
            </a:p>
            <a:p>
              <a:pPr algn="ctr"/>
              <a:r>
                <a:rPr lang="en-US"/>
                <a:t>~10 at 0.15 Hz </a:t>
              </a:r>
            </a:p>
          </p:txBody>
        </p:sp>
      </p:grpSp>
      <p:grpSp>
        <p:nvGrpSpPr>
          <p:cNvPr id="82" name="Group 28"/>
          <p:cNvGrpSpPr>
            <a:grpSpLocks/>
          </p:cNvGrpSpPr>
          <p:nvPr/>
        </p:nvGrpSpPr>
        <p:grpSpPr bwMode="auto">
          <a:xfrm>
            <a:off x="1255796" y="3804777"/>
            <a:ext cx="2245990" cy="1657542"/>
            <a:chOff x="2456219" y="3232224"/>
            <a:chExt cx="2245624" cy="1657475"/>
          </a:xfrm>
        </p:grpSpPr>
        <p:cxnSp>
          <p:nvCxnSpPr>
            <p:cNvPr id="83" name="Straight Arrow Connector 82"/>
            <p:cNvCxnSpPr/>
            <p:nvPr/>
          </p:nvCxnSpPr>
          <p:spPr bwMode="auto">
            <a:xfrm rot="5400000">
              <a:off x="4044944" y="3909660"/>
              <a:ext cx="1312413" cy="1385"/>
            </a:xfrm>
            <a:prstGeom prst="straightConnector1">
              <a:avLst/>
            </a:prstGeom>
            <a:ln w="50800">
              <a:gradFill flip="none" rotWithShape="1">
                <a:gsLst>
                  <a:gs pos="0">
                    <a:srgbClr val="FF0000">
                      <a:alpha val="50000"/>
                    </a:srgbClr>
                  </a:gs>
                  <a:gs pos="100000">
                    <a:srgbClr val="660066"/>
                  </a:gs>
                </a:gsLst>
                <a:lin ang="0" scaled="1"/>
                <a:tileRect/>
              </a:gra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 bwMode="auto">
            <a:xfrm rot="5400000">
              <a:off x="4366133" y="3563953"/>
              <a:ext cx="665776" cy="2318"/>
            </a:xfrm>
            <a:prstGeom prst="straightConnector1">
              <a:avLst/>
            </a:prstGeom>
            <a:ln w="50800">
              <a:gradFill flip="none" rotWithShape="1">
                <a:gsLst>
                  <a:gs pos="0">
                    <a:srgbClr val="FF0000">
                      <a:alpha val="50000"/>
                    </a:srgbClr>
                  </a:gs>
                  <a:gs pos="58000">
                    <a:schemeClr val="accent6">
                      <a:lumMod val="75000"/>
                    </a:schemeClr>
                  </a:gs>
                </a:gsLst>
                <a:lin ang="0" scaled="1"/>
                <a:tileRect/>
              </a:gra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66"/>
            <p:cNvSpPr txBox="1">
              <a:spLocks noChangeArrowheads="1"/>
            </p:cNvSpPr>
            <p:nvPr/>
          </p:nvSpPr>
          <p:spPr bwMode="auto">
            <a:xfrm>
              <a:off x="2456219" y="4243394"/>
              <a:ext cx="2244369" cy="646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Get a factor of</a:t>
              </a:r>
            </a:p>
            <a:p>
              <a:pPr algn="ctr"/>
              <a:r>
                <a:rPr lang="en-US">
                  <a:solidFill>
                    <a:srgbClr val="FF6600"/>
                  </a:solidFill>
                </a:rPr>
                <a:t>~50</a:t>
              </a:r>
              <a:r>
                <a:rPr lang="en-US"/>
                <a:t> or ~</a:t>
              </a:r>
              <a:r>
                <a:rPr lang="en-US">
                  <a:solidFill>
                    <a:srgbClr val="660066"/>
                  </a:solidFill>
                </a:rPr>
                <a:t>1000</a:t>
              </a:r>
              <a:r>
                <a:rPr lang="en-US"/>
                <a:t> at 1Hz </a:t>
              </a:r>
            </a:p>
          </p:txBody>
        </p:sp>
      </p:grpSp>
      <p:grpSp>
        <p:nvGrpSpPr>
          <p:cNvPr id="86" name="Group 28"/>
          <p:cNvGrpSpPr>
            <a:grpSpLocks/>
          </p:cNvGrpSpPr>
          <p:nvPr/>
        </p:nvGrpSpPr>
        <p:grpSpPr bwMode="auto">
          <a:xfrm>
            <a:off x="2133600" y="4467726"/>
            <a:ext cx="2889250" cy="1784380"/>
            <a:chOff x="2906963" y="4070041"/>
            <a:chExt cx="2889620" cy="1784432"/>
          </a:xfrm>
        </p:grpSpPr>
        <p:cxnSp>
          <p:nvCxnSpPr>
            <p:cNvPr id="87" name="Straight Arrow Connector 86"/>
            <p:cNvCxnSpPr/>
            <p:nvPr/>
          </p:nvCxnSpPr>
          <p:spPr bwMode="auto">
            <a:xfrm rot="5400000">
              <a:off x="5160665" y="4617575"/>
              <a:ext cx="862553" cy="1"/>
            </a:xfrm>
            <a:prstGeom prst="straightConnector1">
              <a:avLst/>
            </a:prstGeom>
            <a:ln w="50800">
              <a:gradFill flip="none" rotWithShape="1">
                <a:gsLst>
                  <a:gs pos="0">
                    <a:srgbClr val="FF0000">
                      <a:alpha val="50000"/>
                    </a:srgbClr>
                  </a:gs>
                  <a:gs pos="100000">
                    <a:srgbClr val="660066"/>
                  </a:gs>
                </a:gsLst>
                <a:lin ang="0" scaled="1"/>
                <a:tileRect/>
              </a:gra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 bwMode="auto">
            <a:xfrm rot="5400000">
              <a:off x="5342814" y="4306248"/>
              <a:ext cx="473311" cy="898"/>
            </a:xfrm>
            <a:prstGeom prst="straightConnector1">
              <a:avLst/>
            </a:prstGeom>
            <a:ln w="50800">
              <a:gradFill flip="none" rotWithShape="1">
                <a:gsLst>
                  <a:gs pos="0">
                    <a:srgbClr val="FF0000">
                      <a:alpha val="50000"/>
                    </a:srgbClr>
                  </a:gs>
                  <a:gs pos="58000">
                    <a:schemeClr val="accent6">
                      <a:lumMod val="75000"/>
                    </a:schemeClr>
                  </a:gs>
                </a:gsLst>
                <a:lin ang="0" scaled="1"/>
                <a:tileRect/>
              </a:gra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68"/>
            <p:cNvSpPr txBox="1">
              <a:spLocks noChangeArrowheads="1"/>
            </p:cNvSpPr>
            <p:nvPr/>
          </p:nvSpPr>
          <p:spPr bwMode="auto">
            <a:xfrm>
              <a:off x="2906963" y="5208123"/>
              <a:ext cx="2889620" cy="64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Get a factor of</a:t>
              </a:r>
            </a:p>
            <a:p>
              <a:pPr algn="ctr"/>
              <a:r>
                <a:rPr lang="en-US">
                  <a:solidFill>
                    <a:srgbClr val="FF6600"/>
                  </a:solidFill>
                </a:rPr>
                <a:t>10 or more</a:t>
              </a:r>
              <a:r>
                <a:rPr lang="en-US"/>
                <a:t> or ~</a:t>
              </a:r>
              <a:r>
                <a:rPr lang="en-US">
                  <a:solidFill>
                    <a:srgbClr val="660066"/>
                  </a:solidFill>
                </a:rPr>
                <a:t>1000</a:t>
              </a:r>
              <a:r>
                <a:rPr lang="en-US"/>
                <a:t> at 10Hz </a:t>
              </a:r>
            </a:p>
          </p:txBody>
        </p:sp>
      </p:grpSp>
      <p:grpSp>
        <p:nvGrpSpPr>
          <p:cNvPr id="91" name="Group 29"/>
          <p:cNvGrpSpPr>
            <a:grpSpLocks/>
          </p:cNvGrpSpPr>
          <p:nvPr/>
        </p:nvGrpSpPr>
        <p:grpSpPr bwMode="auto">
          <a:xfrm>
            <a:off x="5049838" y="4769074"/>
            <a:ext cx="2760662" cy="1396526"/>
            <a:chOff x="6847682" y="4601172"/>
            <a:chExt cx="2760663" cy="1396422"/>
          </a:xfrm>
        </p:grpSpPr>
        <p:cxnSp>
          <p:nvCxnSpPr>
            <p:cNvPr id="92" name="Straight Arrow Connector 91"/>
            <p:cNvCxnSpPr/>
            <p:nvPr/>
          </p:nvCxnSpPr>
          <p:spPr bwMode="auto">
            <a:xfrm rot="16200000" flipH="1">
              <a:off x="6745713" y="5382964"/>
              <a:ext cx="1083676" cy="491"/>
            </a:xfrm>
            <a:prstGeom prst="straightConnector1">
              <a:avLst/>
            </a:prstGeom>
            <a:ln w="50800">
              <a:gradFill flip="none" rotWithShape="1">
                <a:gsLst>
                  <a:gs pos="0">
                    <a:srgbClr val="FF0000">
                      <a:alpha val="50000"/>
                    </a:srgbClr>
                  </a:gs>
                  <a:gs pos="100000">
                    <a:srgbClr val="660066"/>
                  </a:gs>
                </a:gsLst>
                <a:lin ang="0" scaled="1"/>
                <a:tileRect/>
              </a:gra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 bwMode="auto">
            <a:xfrm rot="16200000" flipH="1">
              <a:off x="7136040" y="4746041"/>
              <a:ext cx="294077" cy="4340"/>
            </a:xfrm>
            <a:prstGeom prst="straightConnector1">
              <a:avLst/>
            </a:prstGeom>
            <a:ln w="50800">
              <a:gradFill flip="none" rotWithShape="1">
                <a:gsLst>
                  <a:gs pos="0">
                    <a:srgbClr val="FF0000">
                      <a:alpha val="50000"/>
                    </a:srgbClr>
                  </a:gs>
                  <a:gs pos="58000">
                    <a:schemeClr val="accent6">
                      <a:lumMod val="75000"/>
                    </a:schemeClr>
                  </a:gs>
                </a:gsLst>
                <a:lin ang="0" scaled="1"/>
                <a:tileRect/>
              </a:gra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65"/>
            <p:cNvSpPr txBox="1">
              <a:spLocks noChangeArrowheads="1"/>
            </p:cNvSpPr>
            <p:nvPr/>
          </p:nvSpPr>
          <p:spPr bwMode="auto">
            <a:xfrm>
              <a:off x="6847682" y="5412818"/>
              <a:ext cx="276066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/>
                <a:t>Get as much as you </a:t>
              </a:r>
            </a:p>
            <a:p>
              <a:pPr algn="ctr"/>
              <a:r>
                <a:rPr lang="en-US" sz="1600"/>
                <a:t>can here!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3077</TotalTime>
  <Words>2346</Words>
  <Application>Microsoft Macintosh PowerPoint</Application>
  <PresentationFormat>On-screen Show (4:3)</PresentationFormat>
  <Paragraphs>497</Paragraphs>
  <Slides>34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Equation</vt:lpstr>
      <vt:lpstr>Microsoft Equation</vt:lpstr>
      <vt:lpstr>Advanced LIGO  Active Seismic Isolation</vt:lpstr>
      <vt:lpstr>What I’ll squeeze into an hour</vt:lpstr>
      <vt:lpstr>aLIGO (Simplified) Interferometer Layout</vt:lpstr>
      <vt:lpstr>aLIGO Seismic Isolation</vt:lpstr>
      <vt:lpstr>What does it buy us?</vt:lpstr>
      <vt:lpstr>An aLIGO Corner Station</vt:lpstr>
      <vt:lpstr>An aLIGO HAM Chamber</vt:lpstr>
      <vt:lpstr>An aLIGO BSC Chamber</vt:lpstr>
      <vt:lpstr>What does each chamber need?</vt:lpstr>
      <vt:lpstr>SEI Sensors and Their Noise</vt:lpstr>
      <vt:lpstr>SEI Sensors and Their Noise</vt:lpstr>
      <vt:lpstr>Some Jargon</vt:lpstr>
      <vt:lpstr>Some More Jargon</vt:lpstr>
      <vt:lpstr>Some More Jargon</vt:lpstr>
      <vt:lpstr>Slide 15</vt:lpstr>
      <vt:lpstr>Where stuff is on HEPI</vt:lpstr>
      <vt:lpstr>Slide 17</vt:lpstr>
      <vt:lpstr>Where stuff is on a HAM-ISI</vt:lpstr>
      <vt:lpstr>Where stuff is on a BSC-ISI</vt:lpstr>
      <vt:lpstr>Colocated vs. Euler vs. Cartesian Bases</vt:lpstr>
      <vt:lpstr>How are the Colocated and Cartesian Bases Related?</vt:lpstr>
      <vt:lpstr>Each Stage of Isolation In Theory</vt:lpstr>
      <vt:lpstr>Each Stage of Isolation In Practice Example</vt:lpstr>
      <vt:lpstr>Active Isolation – The Basic Control Loop</vt:lpstr>
      <vt:lpstr>Active Isolation – Successive Loop Closure</vt:lpstr>
      <vt:lpstr>Active Isolation – Successive Loop Closure</vt:lpstr>
      <vt:lpstr>Active Isolation – Successive Loop Closure</vt:lpstr>
      <vt:lpstr>Active Isolation – Successive Loop Closure</vt:lpstr>
      <vt:lpstr>Active Isolation – Successive Loop Closure</vt:lpstr>
      <vt:lpstr>Who to bug when you’re confused</vt:lpstr>
      <vt:lpstr>What you can do to help</vt:lpstr>
      <vt:lpstr>What Channels Matter to You </vt:lpstr>
      <vt:lpstr>What Channels Matter to You</vt:lpstr>
      <vt:lpstr>Some Good Reading Material</vt:lpstr>
    </vt:vector>
  </TitlesOfParts>
  <Company>Louisiana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LIGO  Active Seismic Isolation</dc:title>
  <dc:creator>Jeff Kissel</dc:creator>
  <cp:lastModifiedBy>Jeff Kissel</cp:lastModifiedBy>
  <cp:revision>17</cp:revision>
  <dcterms:created xsi:type="dcterms:W3CDTF">2011-04-05T15:13:53Z</dcterms:created>
  <dcterms:modified xsi:type="dcterms:W3CDTF">2011-04-07T16:22:56Z</dcterms:modified>
</cp:coreProperties>
</file>