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7" r:id="rId2"/>
    <p:sldId id="300" r:id="rId3"/>
    <p:sldId id="320" r:id="rId4"/>
    <p:sldId id="301" r:id="rId5"/>
    <p:sldId id="302" r:id="rId6"/>
    <p:sldId id="322" r:id="rId7"/>
    <p:sldId id="331" r:id="rId8"/>
    <p:sldId id="328" r:id="rId9"/>
    <p:sldId id="332" r:id="rId10"/>
    <p:sldId id="333" r:id="rId11"/>
    <p:sldId id="334" r:id="rId12"/>
    <p:sldId id="335" r:id="rId13"/>
    <p:sldId id="326" r:id="rId14"/>
    <p:sldId id="309" r:id="rId15"/>
    <p:sldId id="314" r:id="rId16"/>
    <p:sldId id="336" r:id="rId17"/>
    <p:sldId id="337" r:id="rId18"/>
    <p:sldId id="338" r:id="rId19"/>
    <p:sldId id="339" r:id="rId20"/>
    <p:sldId id="340" r:id="rId21"/>
    <p:sldId id="341" r:id="rId22"/>
    <p:sldId id="347" r:id="rId23"/>
    <p:sldId id="345" r:id="rId24"/>
    <p:sldId id="346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D4F11"/>
    <a:srgbClr val="FC950C"/>
    <a:srgbClr val="CC9900"/>
    <a:srgbClr val="CCFFCC"/>
    <a:srgbClr val="FFCCCC"/>
    <a:srgbClr val="FAFEA0"/>
    <a:srgbClr val="FF3399"/>
    <a:srgbClr val="FF0D0D"/>
    <a:srgbClr val="660033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10972" autoAdjust="0"/>
    <p:restoredTop sz="94600" autoAdjust="0"/>
  </p:normalViewPr>
  <p:slideViewPr>
    <p:cSldViewPr>
      <p:cViewPr>
        <p:scale>
          <a:sx n="125" d="100"/>
          <a:sy n="125" d="100"/>
        </p:scale>
        <p:origin x="-600" y="-6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480" y="-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84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59250" y="0"/>
            <a:ext cx="31400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2250"/>
            <a:ext cx="31384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59250" y="9112250"/>
            <a:ext cx="31400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b="0" i="0"/>
            </a:lvl1pPr>
          </a:lstStyle>
          <a:p>
            <a:pPr>
              <a:defRPr/>
            </a:pPr>
            <a:fld id="{ADB36573-810E-4163-9A1E-EE3C2B707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b="0" i="0"/>
            </a:lvl1pPr>
          </a:lstStyle>
          <a:p>
            <a:pPr>
              <a:defRPr/>
            </a:pPr>
            <a:fld id="{176FA1F7-3E0A-4549-A19A-F1A1F9D69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8B73E-4781-4FBE-960F-3AB30D0B800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FA1F7-3E0A-4549-A19A-F1A1F9D694F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Master" Target="../slideMasters/slideMaster1.xml"/><Relationship Id="rId3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LIGO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8F882-D821-40A3-B638-D743768092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H1 Squeezer Status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2FFA2-BDFB-4742-8A06-660E20ACCC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0383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9626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H1 Squeezer Status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61D47-4874-4CF7-9D0D-FCA83242C0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H1 Squeezer Status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6D957-18D9-47D6-9157-6AF3C05844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762000" y="6322791"/>
            <a:ext cx="7572586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>
              <a:defRPr/>
            </a:pPr>
            <a:r>
              <a:rPr lang="en-US" sz="1400" b="0" i="0" dirty="0" smtClean="0">
                <a:solidFill>
                  <a:schemeClr val="tx2"/>
                </a:solidFill>
                <a:latin typeface="Helvetica" pitchFamily="34" charset="0"/>
              </a:rPr>
              <a:t>G1100445-</a:t>
            </a:r>
            <a:r>
              <a:rPr lang="en-US" sz="1400" b="0" i="0" dirty="0" smtClean="0">
                <a:solidFill>
                  <a:schemeClr val="tx2"/>
                </a:solidFill>
                <a:latin typeface="Helvetica" pitchFamily="34" charset="0"/>
              </a:rPr>
              <a:t>v3	</a:t>
            </a:r>
            <a:r>
              <a:rPr lang="en-US" sz="1400" b="0" i="0" dirty="0">
                <a:solidFill>
                  <a:schemeClr val="tx2"/>
                </a:solidFill>
                <a:latin typeface="Helvetica" pitchFamily="34" charset="0"/>
              </a:rPr>
              <a:t>		 				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430713" y="648493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" name="Object 14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p:oleObj spid="_x0000_s29698" name="Photo Editor Photo" r:id="rId3" imgW="4409524" imgH="3219899" progId="">
              <p:embed/>
            </p:oleObj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B5386-DB31-420F-A707-31D9D0A03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LIGO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LIGO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BD50B-DB24-4C2F-9DB1-EB670D9266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LIGO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5CBE1-1733-413A-B081-8D4AB42E8A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LIGO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B1517-D78C-4D5C-9F03-D90503E4A5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EE38F8-BF83-4DD3-9D11-0BBE353BB819}" type="datetimeFigureOut">
              <a:rPr lang="en-US" smtClean="0"/>
              <a:pPr>
                <a:defRPr/>
              </a:pPr>
              <a:t>4/14/11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47D6B2-A814-404E-BE50-861C400244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LIGO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H1 Squeezer Status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D27E8-EC2F-4DCC-A9A2-26A51F4CE1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H1 Squeezer Status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B7646-DE85-470C-B504-742BE9A5E4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H1 Squeezer Status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3A982-9545-4EB9-998C-96419FD5C7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vmlDrawing" Target="../drawings/vmlDrawing1.vml"/><Relationship Id="rId15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 i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advanced LIGO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 i="0" baseline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D9BAE43-33BA-4F3B-AB00-8B9E3616B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62000" y="6322791"/>
            <a:ext cx="7572586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>
              <a:defRPr/>
            </a:pPr>
            <a:r>
              <a:rPr lang="en-US" sz="1400" b="0" i="0" dirty="0" smtClean="0">
                <a:solidFill>
                  <a:schemeClr val="tx2"/>
                </a:solidFill>
                <a:latin typeface="Helvetica" pitchFamily="34" charset="0"/>
              </a:rPr>
              <a:t>G1100445-</a:t>
            </a:r>
            <a:r>
              <a:rPr lang="en-US" sz="1400" b="0" i="0" dirty="0" smtClean="0">
                <a:solidFill>
                  <a:schemeClr val="tx2"/>
                </a:solidFill>
                <a:latin typeface="Helvetica" pitchFamily="34" charset="0"/>
              </a:rPr>
              <a:t>v3	</a:t>
            </a:r>
            <a:r>
              <a:rPr lang="en-US" sz="1400" b="0" i="0" dirty="0">
                <a:solidFill>
                  <a:schemeClr val="tx2"/>
                </a:solidFill>
                <a:latin typeface="Helvetica" pitchFamily="34" charset="0"/>
              </a:rPr>
              <a:t>		 				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430713" y="648493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26" name="Object 14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p:oleObj spid="_x0000_s1026" name="Photo Editor Photo" r:id="rId15" imgW="4409524" imgH="3219899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7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Ø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ü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Macintosh%20HD:Users:Valera:Desktop:L1%20MC%20Commissioning:L1_InputModeCleanerIntegration.doc!OLE_LINK2" TargetMode="External"/><Relationship Id="rId4" Type="http://schemas.openxmlformats.org/officeDocument/2006/relationships/oleObject" Target="Macintosh%20HD:Users:Valera:Desktop:L1%20MC%20Commissioning:L1_InputModeCleanerIntegration.doc!OLE_LINK3" TargetMode="External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 dirty="0" smtClean="0"/>
              <a:t>Integration Planning</a:t>
            </a:r>
            <a:endParaRPr 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962400"/>
            <a:ext cx="6858000" cy="2133600"/>
          </a:xfrm>
        </p:spPr>
        <p:txBody>
          <a:bodyPr/>
          <a:lstStyle/>
          <a:p>
            <a:r>
              <a:rPr lang="en-US" dirty="0" smtClean="0"/>
              <a:t>April 25, 2011</a:t>
            </a:r>
          </a:p>
          <a:p>
            <a:r>
              <a:rPr lang="en-US" dirty="0" smtClean="0"/>
              <a:t>Valera </a:t>
            </a:r>
            <a:r>
              <a:rPr lang="en-US" dirty="0" err="1" smtClean="0"/>
              <a:t>Frolov</a:t>
            </a:r>
            <a:r>
              <a:rPr lang="en-US" dirty="0" smtClean="0"/>
              <a:t>, Daniel Sigg, Peter </a:t>
            </a:r>
            <a:r>
              <a:rPr lang="en-US" dirty="0" err="1" smtClean="0"/>
              <a:t>Fritschel</a:t>
            </a:r>
            <a:endParaRPr lang="en-US" dirty="0" smtClean="0"/>
          </a:p>
          <a:p>
            <a:r>
              <a:rPr lang="en-US" dirty="0" smtClean="0"/>
              <a:t>NSF Review, LLO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10" charset="-128"/>
              </a:rPr>
              <a:t>Characterize and fine-tune low frequency performance of the ISI (seismic isolation)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First chance to look at what is really important: relative fluctuations over 4 km baseline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Trade-offs in the seismic isolation between very low frequencies (&lt;~ 0.1 Hz) and mid-frequencies (1-few Hz) can be explored with the arm cavity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Implement adaptive feed-forward controls to further minimize the arm length fluctuations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LIGO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Objectives of </a:t>
            </a:r>
            <a:br>
              <a:rPr lang="en-US" dirty="0" smtClean="0"/>
            </a:br>
            <a:r>
              <a:rPr lang="en-US" dirty="0" smtClean="0"/>
              <a:t>H2 One Arm Testing Phase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Initial alignment: Sustained flashes of optical resonances in the arm cavity.</a:t>
            </a:r>
          </a:p>
          <a:p>
            <a:r>
              <a:rPr lang="en-US" dirty="0" smtClean="0"/>
              <a:t>Cavity locking/ISC: Green laser locked to cavity for 10 minutes or more.</a:t>
            </a:r>
          </a:p>
          <a:p>
            <a:r>
              <a:rPr lang="en-US" dirty="0" err="1" smtClean="0"/>
              <a:t>TransMon</a:t>
            </a:r>
            <a:r>
              <a:rPr lang="en-US" dirty="0" smtClean="0"/>
              <a:t>/ALS: Active beam pointing error on the </a:t>
            </a:r>
            <a:r>
              <a:rPr lang="en-US" dirty="0" err="1" smtClean="0"/>
              <a:t>TransMon</a:t>
            </a:r>
            <a:r>
              <a:rPr lang="en-US" dirty="0" smtClean="0"/>
              <a:t> table below 1 </a:t>
            </a:r>
            <a:r>
              <a:rPr lang="en-US" dirty="0" err="1" smtClean="0"/>
              <a:t>urad</a:t>
            </a:r>
            <a:r>
              <a:rPr lang="en-US" dirty="0" smtClean="0"/>
              <a:t> </a:t>
            </a:r>
            <a:r>
              <a:rPr lang="en-US" dirty="0" err="1" smtClean="0"/>
              <a:t>rms</a:t>
            </a:r>
            <a:r>
              <a:rPr lang="en-US" dirty="0" smtClean="0"/>
              <a:t> in angle and below 100 um </a:t>
            </a:r>
            <a:r>
              <a:rPr lang="en-US" dirty="0" err="1" smtClean="0"/>
              <a:t>rms</a:t>
            </a:r>
            <a:r>
              <a:rPr lang="en-US" dirty="0" smtClean="0"/>
              <a:t> in transverse motion.</a:t>
            </a:r>
          </a:p>
          <a:p>
            <a:r>
              <a:rPr lang="en-US" dirty="0" smtClean="0"/>
              <a:t>SEI: Relative motion at the suspension point between the two SEI platforms below 250 nm </a:t>
            </a:r>
            <a:r>
              <a:rPr lang="en-US" dirty="0" err="1" smtClean="0"/>
              <a:t>rms</a:t>
            </a:r>
            <a:r>
              <a:rPr lang="en-US" dirty="0" smtClean="0"/>
              <a:t> (without global feedback).</a:t>
            </a:r>
          </a:p>
          <a:p>
            <a:r>
              <a:rPr lang="en-US" dirty="0" smtClean="0"/>
              <a:t>Cavity length control (SEI/SUS/ALS): Relative longitudinal motion between ITM and ETM below 10 nm </a:t>
            </a:r>
            <a:r>
              <a:rPr lang="en-US" dirty="0" err="1" smtClean="0"/>
              <a:t>rms</a:t>
            </a:r>
            <a:r>
              <a:rPr lang="en-US" dirty="0" smtClean="0"/>
              <a:t> for frequencies below 0.5 Hz.</a:t>
            </a:r>
          </a:p>
          <a:p>
            <a:r>
              <a:rPr lang="en-US" dirty="0" smtClean="0"/>
              <a:t>Cavity alignment fluctuations (SEI/SUS): Relative alignment fluctuations between the TIM and ETM below 100 </a:t>
            </a:r>
            <a:r>
              <a:rPr lang="en-US" dirty="0" err="1" smtClean="0"/>
              <a:t>nrad</a:t>
            </a:r>
            <a:r>
              <a:rPr lang="en-US" dirty="0" smtClean="0"/>
              <a:t> </a:t>
            </a:r>
            <a:r>
              <a:rPr lang="en-US" dirty="0" err="1" smtClean="0"/>
              <a:t>rms</a:t>
            </a:r>
            <a:r>
              <a:rPr lang="en-US" dirty="0" smtClean="0"/>
              <a:t> for frequencies above 0.1 Hz (without global feedback).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LIGO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and Quantitative Goals of One Arm Test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Controls (SUS): Decoupling of length-to-angle at the level of 0.05 </a:t>
            </a:r>
            <a:r>
              <a:rPr lang="en-US" dirty="0" err="1" smtClean="0"/>
              <a:t>rad</a:t>
            </a:r>
            <a:r>
              <a:rPr lang="en-US" dirty="0" smtClean="0"/>
              <a:t>/m or less, for frequencies below 0.5 Hz.</a:t>
            </a:r>
          </a:p>
          <a:p>
            <a:r>
              <a:rPr lang="en-US" dirty="0" smtClean="0"/>
              <a:t>Controls (ISC): Fully automated cavity locking sequence; long term cavity locking.</a:t>
            </a:r>
          </a:p>
          <a:p>
            <a:r>
              <a:rPr lang="en-US" dirty="0" smtClean="0"/>
              <a:t>TCS: Ring heater wavefront distortion, as measured by the Hartmann sensor, in agreement with the model at the 10 nm </a:t>
            </a:r>
            <a:r>
              <a:rPr lang="en-US" dirty="0" err="1" smtClean="0"/>
              <a:t>rms</a:t>
            </a:r>
            <a:r>
              <a:rPr lang="en-US" dirty="0" smtClean="0"/>
              <a:t> level.</a:t>
            </a:r>
          </a:p>
          <a:p>
            <a:r>
              <a:rPr lang="en-US" dirty="0" smtClean="0"/>
              <a:t>Optical levers: Optical lever long term drift below 1 </a:t>
            </a:r>
            <a:r>
              <a:rPr lang="en-US" dirty="0" err="1" smtClean="0"/>
              <a:t>urad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Calibration: ETM displacement calibration at the 20% level.</a:t>
            </a:r>
          </a:p>
          <a:p>
            <a:r>
              <a:rPr lang="en-US" dirty="0" smtClean="0"/>
              <a:t>ALS: Ability to control frequency offset between 1064 nm and 532 nm resonances at the 10 Hz level.</a:t>
            </a:r>
          </a:p>
          <a:p>
            <a:r>
              <a:rPr lang="en-US" dirty="0" smtClean="0"/>
              <a:t>ALS: Relative stability of the 1064 nm and 532 nm resonances at the 10 Hz level for frequencies below 0.5 Hz.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LIGO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and Quantitative Goals of One Arm Test (cont.)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Adv. LIGO Management</a:t>
            </a:r>
          </a:p>
          <a:p>
            <a:pPr lvl="1"/>
            <a:r>
              <a:rPr lang="en-US" dirty="0" smtClean="0"/>
              <a:t>Carol and David</a:t>
            </a:r>
          </a:p>
          <a:p>
            <a:r>
              <a:rPr lang="en-US" dirty="0" smtClean="0"/>
              <a:t>Installation leaders</a:t>
            </a:r>
          </a:p>
          <a:p>
            <a:pPr lvl="1"/>
            <a:r>
              <a:rPr lang="en-US" dirty="0" smtClean="0"/>
              <a:t>Mike (LHO) and Brian (LLO)</a:t>
            </a:r>
          </a:p>
          <a:p>
            <a:r>
              <a:rPr lang="en-US" dirty="0" smtClean="0"/>
              <a:t>Commissioning leadership</a:t>
            </a:r>
          </a:p>
          <a:p>
            <a:pPr lvl="1"/>
            <a:r>
              <a:rPr lang="en-US" dirty="0" smtClean="0"/>
              <a:t>System lead: Peter</a:t>
            </a:r>
          </a:p>
          <a:p>
            <a:pPr lvl="1"/>
            <a:r>
              <a:rPr lang="en-US" dirty="0" smtClean="0"/>
              <a:t>LLO vertex test: Valera</a:t>
            </a:r>
          </a:p>
          <a:p>
            <a:pPr lvl="1"/>
            <a:r>
              <a:rPr lang="en-US" dirty="0" smtClean="0"/>
              <a:t>LHO one arm test: Daniel</a:t>
            </a:r>
          </a:p>
          <a:p>
            <a:r>
              <a:rPr lang="en-US" dirty="0" smtClean="0"/>
              <a:t>Commissioning team</a:t>
            </a:r>
          </a:p>
          <a:p>
            <a:pPr lvl="1"/>
            <a:r>
              <a:rPr lang="en-US" dirty="0" smtClean="0"/>
              <a:t>Current LHO Team: Bram </a:t>
            </a:r>
            <a:r>
              <a:rPr lang="en-US" dirty="0" err="1" smtClean="0"/>
              <a:t>Slagmolen</a:t>
            </a:r>
            <a:r>
              <a:rPr lang="en-US" dirty="0" smtClean="0"/>
              <a:t> (ANU visitor), Keita </a:t>
            </a:r>
            <a:r>
              <a:rPr lang="en-US" dirty="0" err="1" smtClean="0"/>
              <a:t>Kawabe</a:t>
            </a:r>
            <a:r>
              <a:rPr lang="en-US" dirty="0" smtClean="0"/>
              <a:t>, </a:t>
            </a:r>
            <a:r>
              <a:rPr lang="en-US" dirty="0" err="1" smtClean="0"/>
              <a:t>Dani</a:t>
            </a:r>
            <a:r>
              <a:rPr lang="en-US" dirty="0" smtClean="0"/>
              <a:t> Atkinson, Victor </a:t>
            </a:r>
            <a:r>
              <a:rPr lang="en-US" dirty="0" err="1" smtClean="0"/>
              <a:t>Bigea</a:t>
            </a:r>
            <a:r>
              <a:rPr lang="en-US" dirty="0" smtClean="0"/>
              <a:t>, students from WSU and Columbia</a:t>
            </a:r>
          </a:p>
          <a:p>
            <a:pPr lvl="1"/>
            <a:r>
              <a:rPr lang="en-US" dirty="0" smtClean="0"/>
              <a:t>8-9 people total dedicated from LIGO lab for one arm test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LIGO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ITMY (Input Test Mass Y-arm)</a:t>
            </a:r>
          </a:p>
          <a:p>
            <a:pPr lvl="1"/>
            <a:r>
              <a:rPr lang="en-US" dirty="0" smtClean="0"/>
              <a:t>February/March ’11: Install HEPI (Hydraulic External Pre-Isolator)</a:t>
            </a:r>
          </a:p>
          <a:p>
            <a:pPr lvl="1"/>
            <a:r>
              <a:rPr lang="en-US" dirty="0" smtClean="0"/>
              <a:t>May-July ‘11: Install SEI and SUS (Seismic and Suspension)</a:t>
            </a:r>
          </a:p>
          <a:p>
            <a:pPr lvl="1"/>
            <a:r>
              <a:rPr lang="en-US" dirty="0" smtClean="0"/>
              <a:t>August ‘11: Checkout </a:t>
            </a:r>
          </a:p>
          <a:p>
            <a:pPr lvl="1"/>
            <a:r>
              <a:rPr lang="en-US" dirty="0" smtClean="0"/>
              <a:t>September/October `11: Acceptance</a:t>
            </a:r>
          </a:p>
          <a:p>
            <a:r>
              <a:rPr lang="en-US" dirty="0" smtClean="0"/>
              <a:t>ETMY (End Test Mass Y-arm)</a:t>
            </a:r>
          </a:p>
          <a:p>
            <a:pPr lvl="1"/>
            <a:r>
              <a:rPr lang="en-US" dirty="0" smtClean="0"/>
              <a:t>March/April ’11: Install HEPI</a:t>
            </a:r>
          </a:p>
          <a:p>
            <a:pPr lvl="1"/>
            <a:r>
              <a:rPr lang="en-US" dirty="0" smtClean="0"/>
              <a:t>June-August ‘11: Install SEI and SUS</a:t>
            </a:r>
          </a:p>
          <a:p>
            <a:pPr lvl="1"/>
            <a:r>
              <a:rPr lang="en-US" dirty="0" smtClean="0"/>
              <a:t>August ‘11: Install AOS (Auxiliary Optics Support)</a:t>
            </a:r>
          </a:p>
          <a:p>
            <a:pPr lvl="1"/>
            <a:r>
              <a:rPr lang="en-US" dirty="0" smtClean="0"/>
              <a:t>August ‘11: Install ISC (Interferometer Sensing and Controls)</a:t>
            </a:r>
          </a:p>
          <a:p>
            <a:pPr lvl="1"/>
            <a:r>
              <a:rPr lang="en-US" dirty="0" smtClean="0"/>
              <a:t>September ‘11: Checkout </a:t>
            </a:r>
          </a:p>
          <a:p>
            <a:pPr lvl="1"/>
            <a:r>
              <a:rPr lang="en-US" dirty="0" smtClean="0"/>
              <a:t>October/November `11: Acceptance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LIGO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Arm Cavity Test Schedule</a:t>
            </a:r>
            <a:br>
              <a:rPr lang="en-US" dirty="0" smtClean="0"/>
            </a:br>
            <a:r>
              <a:rPr lang="en-US" dirty="0" smtClean="0"/>
              <a:t>Installation Phase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Arm Cavity Test:</a:t>
            </a:r>
          </a:p>
          <a:p>
            <a:pPr lvl="1"/>
            <a:r>
              <a:rPr lang="en-US" dirty="0" smtClean="0"/>
              <a:t>October ‘11 to January ’12: Dedicated commissioning time</a:t>
            </a:r>
          </a:p>
          <a:p>
            <a:pPr lvl="1"/>
            <a:r>
              <a:rPr lang="en-US" dirty="0" smtClean="0"/>
              <a:t>February to May ’12: Shares installation and commissioning time</a:t>
            </a:r>
          </a:p>
          <a:p>
            <a:r>
              <a:rPr lang="en-US" dirty="0" smtClean="0"/>
              <a:t>Second half of ’11:</a:t>
            </a:r>
          </a:p>
          <a:p>
            <a:pPr lvl="1"/>
            <a:r>
              <a:rPr lang="en-US" dirty="0" smtClean="0"/>
              <a:t>PSL (Pre-Stabilized laser), no impact</a:t>
            </a:r>
          </a:p>
          <a:p>
            <a:r>
              <a:rPr lang="en-US" dirty="0" smtClean="0"/>
              <a:t>Starting February ’12: </a:t>
            </a:r>
          </a:p>
          <a:p>
            <a:pPr lvl="1"/>
            <a:r>
              <a:rPr lang="en-US" dirty="0" smtClean="0"/>
              <a:t>IMC (Input Mode Cleaner)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LIGO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Arm Cavity Test Schedule Integration Phase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LIGO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543800" cy="1143000"/>
          </a:xfrm>
        </p:spPr>
        <p:txBody>
          <a:bodyPr anchor="ctr"/>
          <a:lstStyle/>
          <a:p>
            <a:r>
              <a:rPr lang="en-US" sz="2700" dirty="0" smtClean="0"/>
              <a:t>Overview of L1 Pre-Stabilized Laser, Input Mode Cleaner, and Input Optics Integrated Test</a:t>
            </a:r>
            <a:endParaRPr lang="en-US" sz="2700" dirty="0"/>
          </a:p>
        </p:txBody>
      </p:sp>
      <p:sp>
        <p:nvSpPr>
          <p:cNvPr id="41" name="TextBox 66"/>
          <p:cNvSpPr txBox="1">
            <a:spLocks noChangeArrowheads="1"/>
          </p:cNvSpPr>
          <p:nvPr/>
        </p:nvSpPr>
        <p:spPr bwMode="auto">
          <a:xfrm>
            <a:off x="609600" y="4202430"/>
            <a:ext cx="82296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800" b="0" i="0" dirty="0" smtClean="0">
                <a:latin typeface="Helvetica" pitchFamily="-110" charset="0"/>
                <a:cs typeface="Helvetica" pitchFamily="-110" charset="0"/>
              </a:rPr>
              <a:t>Components:</a:t>
            </a:r>
            <a:endParaRPr lang="en-US" sz="1800" b="0" i="0" dirty="0">
              <a:latin typeface="Helvetica" pitchFamily="-110" charset="0"/>
              <a:cs typeface="Helvetica" pitchFamily="-110" charset="0"/>
            </a:endParaRPr>
          </a:p>
          <a:p>
            <a:pPr algn="l">
              <a:buFont typeface="Arial" charset="0"/>
              <a:buChar char="•"/>
            </a:pPr>
            <a:r>
              <a:rPr lang="en-US" sz="1800" b="0" i="0" dirty="0" smtClean="0">
                <a:latin typeface="Helvetica" pitchFamily="-110" charset="0"/>
                <a:cs typeface="Helvetica" pitchFamily="-110" charset="0"/>
              </a:rPr>
              <a:t> PSL operational at maximum power of 165 W</a:t>
            </a:r>
          </a:p>
          <a:p>
            <a:pPr algn="l">
              <a:buFont typeface="Arial" charset="0"/>
              <a:buChar char="•"/>
            </a:pPr>
            <a:r>
              <a:rPr lang="en-US" sz="1800" b="0" i="0" dirty="0" smtClean="0">
                <a:latin typeface="Helvetica" pitchFamily="-110" charset="0"/>
                <a:cs typeface="Helvetica" pitchFamily="-110" charset="0"/>
              </a:rPr>
              <a:t> Input optics: phase modulator, power control, Faraday isolator</a:t>
            </a:r>
          </a:p>
          <a:p>
            <a:pPr algn="l">
              <a:buFont typeface="Arial" charset="0"/>
              <a:buChar char="•"/>
            </a:pPr>
            <a:r>
              <a:rPr lang="en-US" sz="1800" b="0" i="0" dirty="0" smtClean="0">
                <a:latin typeface="Helvetica" pitchFamily="-110" charset="0"/>
                <a:cs typeface="Helvetica" pitchFamily="-110" charset="0"/>
              </a:rPr>
              <a:t> Suspended Input Mode Cleaner, auxiliary optics, power recycling cavity optics </a:t>
            </a:r>
          </a:p>
          <a:p>
            <a:pPr algn="l">
              <a:buFont typeface="Arial" charset="0"/>
              <a:buChar char="•"/>
            </a:pPr>
            <a:r>
              <a:rPr lang="en-US" sz="1800" b="0" i="0" dirty="0" smtClean="0">
                <a:latin typeface="Helvetica" pitchFamily="-110" charset="0"/>
                <a:cs typeface="Helvetica" pitchFamily="-110" charset="0"/>
              </a:rPr>
              <a:t> Seismic isolation: HEPI and ISI for HAM2/3, HEPI and passive stack for HAM</a:t>
            </a:r>
          </a:p>
          <a:p>
            <a:pPr algn="l">
              <a:buFont typeface="Arial" charset="0"/>
              <a:buChar char="•"/>
            </a:pPr>
            <a:r>
              <a:rPr lang="en-US" sz="1800" b="0" i="0" dirty="0" smtClean="0">
                <a:latin typeface="Helvetica" pitchFamily="-110" charset="0"/>
                <a:cs typeface="Helvetica" pitchFamily="-110" charset="0"/>
              </a:rPr>
              <a:t> AOS: stray light baffles and optical levers</a:t>
            </a:r>
            <a:r>
              <a:rPr lang="en-US" sz="1600" dirty="0" smtClean="0">
                <a:latin typeface="Helvetica" pitchFamily="-110" charset="0"/>
                <a:cs typeface="Helvetica" pitchFamily="-110" charset="0"/>
              </a:rPr>
              <a:t> </a:t>
            </a:r>
          </a:p>
          <a:p>
            <a:pPr algn="l"/>
            <a:endParaRPr lang="en-US" sz="1400" dirty="0">
              <a:latin typeface="Helvetica" pitchFamily="-110" charset="0"/>
              <a:cs typeface="Helvetica" pitchFamily="-110" charset="0"/>
            </a:endParaRPr>
          </a:p>
        </p:txBody>
      </p:sp>
      <p:pic>
        <p:nvPicPr>
          <p:cNvPr id="54" name="Picture 53" descr="IMC2.pd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76400"/>
            <a:ext cx="9144000" cy="2286000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1600200" y="2590800"/>
            <a:ext cx="1066800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0" i="0" dirty="0" err="1" smtClean="0">
                <a:solidFill>
                  <a:schemeClr val="tx2"/>
                </a:solidFill>
                <a:latin typeface="+mj-lt"/>
              </a:rPr>
              <a:t>Ifo</a:t>
            </a:r>
            <a:r>
              <a:rPr lang="en-US" sz="900" b="0" i="0" dirty="0" smtClean="0">
                <a:solidFill>
                  <a:schemeClr val="tx2"/>
                </a:solidFill>
                <a:latin typeface="+mj-lt"/>
              </a:rPr>
              <a:t> reflected port in-</a:t>
            </a:r>
            <a:r>
              <a:rPr lang="en-US" sz="900" b="0" i="0" dirty="0" err="1" smtClean="0">
                <a:solidFill>
                  <a:schemeClr val="tx2"/>
                </a:solidFill>
                <a:latin typeface="+mj-lt"/>
              </a:rPr>
              <a:t>vac</a:t>
            </a:r>
            <a:r>
              <a:rPr lang="en-US" sz="900" b="0" i="0" dirty="0" smtClean="0">
                <a:solidFill>
                  <a:schemeClr val="tx2"/>
                </a:solidFill>
                <a:latin typeface="+mj-lt"/>
              </a:rPr>
              <a:t> readout </a:t>
            </a:r>
            <a:endParaRPr lang="en-US" sz="900" b="0" i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124200" y="1778168"/>
            <a:ext cx="1143000" cy="5078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0" i="0" dirty="0" smtClean="0">
                <a:solidFill>
                  <a:schemeClr val="tx2"/>
                </a:solidFill>
                <a:latin typeface="+mj-lt"/>
              </a:rPr>
              <a:t>Input optics in-air optical table 1</a:t>
            </a:r>
          </a:p>
          <a:p>
            <a:endParaRPr lang="en-US" sz="900" b="0" i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48000" y="3733800"/>
            <a:ext cx="1143000" cy="5078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0" i="0" dirty="0" smtClean="0">
                <a:solidFill>
                  <a:schemeClr val="tx2"/>
                </a:solidFill>
                <a:latin typeface="+mj-lt"/>
              </a:rPr>
              <a:t>Input optics in-air optical table 2</a:t>
            </a:r>
          </a:p>
          <a:p>
            <a:endParaRPr lang="en-US" sz="900" b="0" i="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4114800"/>
            <a:ext cx="8001000" cy="2209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ea typeface="ＭＳ Ｐゴシック" pitchFamily="-110" charset="-128"/>
              </a:rPr>
              <a:t>Main function of the IMC is the spatial filtering of the PSL light</a:t>
            </a:r>
          </a:p>
          <a:p>
            <a:r>
              <a:rPr lang="en-US" sz="2000" dirty="0" smtClean="0">
                <a:ea typeface="ＭＳ Ｐゴシック" pitchFamily="-110" charset="-128"/>
              </a:rPr>
              <a:t>The IMC also provides the frequency reference before the common arm signal is available</a:t>
            </a:r>
          </a:p>
          <a:p>
            <a:r>
              <a:rPr lang="en-US" sz="2000" dirty="0" smtClean="0">
                <a:ea typeface="ＭＳ Ｐゴシック" pitchFamily="-110" charset="-128"/>
              </a:rPr>
              <a:t>The IMC control scheme is the same as in initial LIGO</a:t>
            </a:r>
          </a:p>
          <a:p>
            <a:r>
              <a:rPr lang="en-US" sz="2000" dirty="0" smtClean="0">
                <a:ea typeface="ＭＳ Ｐゴシック" pitchFamily="-110" charset="-128"/>
              </a:rPr>
              <a:t>Much better isolation from the ground motion down to ~0.5 Hz</a:t>
            </a:r>
          </a:p>
          <a:p>
            <a:pPr>
              <a:buNone/>
            </a:pPr>
            <a:endParaRPr lang="en-US" sz="2000" dirty="0" smtClean="0">
              <a:ea typeface="ＭＳ Ｐゴシック" pitchFamily="-110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LIGO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0" y="76200"/>
            <a:ext cx="64770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L1 PSL/IO/IMC Test</a:t>
            </a:r>
            <a:endParaRPr lang="en-US" dirty="0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4495800" y="1693333"/>
          <a:ext cx="3713018" cy="2269067"/>
        </p:xfrm>
        <a:graphic>
          <a:graphicData uri="http://schemas.openxmlformats.org/presentationml/2006/ole">
            <p:oleObj spid="_x0000_s31746" name="Document" r:id="rId3" imgW="3200282" imgH="1955728" progId="Word.Document.8">
              <p:link updateAutomatic="1"/>
            </p:oleObj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838200" y="1600200"/>
          <a:ext cx="3276600" cy="2303549"/>
        </p:xfrm>
        <a:graphic>
          <a:graphicData uri="http://schemas.openxmlformats.org/presentationml/2006/ole">
            <p:oleObj spid="_x0000_s31747" name="Document" r:id="rId4" imgW="2857395" imgH="2209719" progId="Word.Documen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19200"/>
            <a:ext cx="8153400" cy="4876800"/>
          </a:xfrm>
        </p:spPr>
        <p:txBody>
          <a:bodyPr/>
          <a:lstStyle/>
          <a:p>
            <a:endParaRPr lang="en-US" dirty="0" smtClean="0">
              <a:ea typeface="ＭＳ Ｐゴシック" pitchFamily="-110" charset="-128"/>
            </a:endParaRPr>
          </a:p>
          <a:p>
            <a:r>
              <a:rPr lang="en-US" dirty="0" smtClean="0">
                <a:ea typeface="ＭＳ Ｐゴシック" pitchFamily="-110" charset="-128"/>
              </a:rPr>
              <a:t>Achieve robust operation of the IMC and noise performance sufficient to move to the next commissioning phase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In-air locking at low power for initial alignment of IMC, FI, and PR optics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In-vacuum locking at ~5 W to optimize the control loops: length, angular, local damping</a:t>
            </a:r>
          </a:p>
          <a:p>
            <a:pPr lvl="1"/>
            <a:endParaRPr lang="en-US" dirty="0" smtClean="0">
              <a:ea typeface="ＭＳ Ｐゴシック" pitchFamily="-110" charset="-128"/>
            </a:endParaRPr>
          </a:p>
          <a:p>
            <a:r>
              <a:rPr lang="en-US" dirty="0" smtClean="0">
                <a:ea typeface="ＭＳ Ｐゴシック" pitchFamily="-110" charset="-128"/>
              </a:rPr>
              <a:t>High power operation up to 165 W – look for problems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Evaluate the thermal effects in IMC and FI: transmission, isolation ratio, absorption, mode distortion, drift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First assessment of the outer loop laser amplitude stabilization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LIGO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Objectives of </a:t>
            </a:r>
            <a:br>
              <a:rPr lang="en-US" dirty="0" smtClean="0"/>
            </a:br>
            <a:r>
              <a:rPr lang="en-US" dirty="0" smtClean="0"/>
              <a:t>L1 PSL/IO/IMC Testing Phase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752600"/>
            <a:ext cx="7924800" cy="4343400"/>
          </a:xfrm>
        </p:spPr>
        <p:txBody>
          <a:bodyPr/>
          <a:lstStyle/>
          <a:p>
            <a:r>
              <a:rPr lang="en-US" dirty="0" smtClean="0">
                <a:ea typeface="ＭＳ Ｐゴシック" pitchFamily="-110" charset="-128"/>
              </a:rPr>
              <a:t>Characterize the noise</a:t>
            </a:r>
          </a:p>
          <a:p>
            <a:pPr lvl="1"/>
            <a:r>
              <a:rPr lang="en-US" sz="2000" dirty="0" smtClean="0">
                <a:ea typeface="ＭＳ Ｐゴシック" pitchFamily="-110" charset="-128"/>
              </a:rPr>
              <a:t>PSL frequency noise </a:t>
            </a:r>
          </a:p>
          <a:p>
            <a:pPr lvl="1"/>
            <a:r>
              <a:rPr lang="en-US" sz="2000" dirty="0" smtClean="0">
                <a:ea typeface="ＭＳ Ｐゴシック" pitchFamily="-110" charset="-128"/>
              </a:rPr>
              <a:t>IMC angular motion</a:t>
            </a:r>
          </a:p>
          <a:p>
            <a:pPr lvl="1"/>
            <a:r>
              <a:rPr lang="en-US" sz="2000" dirty="0" smtClean="0">
                <a:ea typeface="ＭＳ Ｐゴシック" pitchFamily="-110" charset="-128"/>
              </a:rPr>
              <a:t>Power fluctuation on the IMC transmitted light</a:t>
            </a:r>
          </a:p>
          <a:p>
            <a:pPr lvl="1"/>
            <a:endParaRPr lang="en-US" sz="2000" dirty="0" smtClean="0">
              <a:ea typeface="ＭＳ Ｐゴシック" pitchFamily="-110" charset="-128"/>
            </a:endParaRPr>
          </a:p>
          <a:p>
            <a:r>
              <a:rPr lang="en-US" dirty="0" smtClean="0">
                <a:ea typeface="ＭＳ Ｐゴシック" pitchFamily="-110" charset="-128"/>
              </a:rPr>
              <a:t>Optimize low frequency performance of the seismic isolation</a:t>
            </a:r>
          </a:p>
          <a:p>
            <a:pPr lvl="1"/>
            <a:r>
              <a:rPr lang="en-US" sz="2000" dirty="0" smtClean="0">
                <a:ea typeface="ＭＳ Ｐゴシック" pitchFamily="-110" charset="-128"/>
              </a:rPr>
              <a:t>Use adaptive feed forward to minimize the relative motion of HAM2/3</a:t>
            </a:r>
          </a:p>
          <a:p>
            <a:pPr lvl="1"/>
            <a:r>
              <a:rPr lang="en-US" sz="2000" dirty="0" smtClean="0">
                <a:ea typeface="ＭＳ Ｐゴシック" pitchFamily="-110" charset="-128"/>
              </a:rPr>
              <a:t>Evaluate the necessary VCO range to minimize the phase noise out of the PSL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LIGO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Objectives of </a:t>
            </a:r>
            <a:br>
              <a:rPr lang="en-US" dirty="0" smtClean="0"/>
            </a:br>
            <a:r>
              <a:rPr lang="en-US" dirty="0" smtClean="0"/>
              <a:t>L1 PSL/IO/IMC Testing Phase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Nature of a new physics experiment</a:t>
            </a:r>
          </a:p>
          <a:p>
            <a:pPr lvl="1"/>
            <a:r>
              <a:rPr lang="en-US" dirty="0" smtClean="0"/>
              <a:t>Not all requirements are known upfront</a:t>
            </a:r>
          </a:p>
          <a:p>
            <a:pPr lvl="1"/>
            <a:r>
              <a:rPr lang="en-US" dirty="0" smtClean="0"/>
              <a:t>Past experience only goes so far</a:t>
            </a:r>
          </a:p>
          <a:p>
            <a:r>
              <a:rPr lang="en-US" dirty="0" smtClean="0"/>
              <a:t>Geographically distributed team</a:t>
            </a:r>
          </a:p>
          <a:p>
            <a:pPr lvl="1"/>
            <a:r>
              <a:rPr lang="en-US" dirty="0" smtClean="0"/>
              <a:t>Caltech, MIT, AEI, Birmingham, ANU, LLO, LHO, LSC institutions</a:t>
            </a:r>
          </a:p>
          <a:p>
            <a:pPr lvl="1"/>
            <a:r>
              <a:rPr lang="en-US" dirty="0" smtClean="0"/>
              <a:t>Designers become testers and installers, then commissioners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LIGO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00200" y="228600"/>
            <a:ext cx="5638800" cy="1143000"/>
          </a:xfrm>
        </p:spPr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905000"/>
            <a:ext cx="7620000" cy="3886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IMC availability &gt;90% with mean lock duration of &gt;4 hours </a:t>
            </a:r>
          </a:p>
          <a:p>
            <a:r>
              <a:rPr lang="en-US" dirty="0" smtClean="0"/>
              <a:t>Fully automated locking sequence</a:t>
            </a:r>
          </a:p>
          <a:p>
            <a:r>
              <a:rPr lang="en-US" dirty="0" smtClean="0"/>
              <a:t>PSL to PRM power transmission &gt; 75% </a:t>
            </a:r>
          </a:p>
          <a:p>
            <a:r>
              <a:rPr lang="en-US" dirty="0" smtClean="0"/>
              <a:t>Longitudinal control bandwidth ~40 kHz</a:t>
            </a:r>
          </a:p>
          <a:p>
            <a:r>
              <a:rPr lang="en-US" dirty="0" smtClean="0"/>
              <a:t>Frequency/length feedback cross over frequency ~10 Hz</a:t>
            </a:r>
          </a:p>
          <a:p>
            <a:r>
              <a:rPr lang="en-US" dirty="0" smtClean="0"/>
              <a:t>Angular control bandwidth ~1 Hz</a:t>
            </a:r>
          </a:p>
          <a:p>
            <a:r>
              <a:rPr lang="en-US" dirty="0" smtClean="0"/>
              <a:t>IMC transmitted beam angular motion </a:t>
            </a:r>
            <a:r>
              <a:rPr lang="en-US" dirty="0" err="1" smtClean="0"/>
              <a:t>rms</a:t>
            </a:r>
            <a:r>
              <a:rPr lang="en-US" dirty="0" smtClean="0"/>
              <a:t> &lt;1.6 </a:t>
            </a:r>
            <a:r>
              <a:rPr lang="en-US" dirty="0" err="1" smtClean="0"/>
              <a:t>urad</a:t>
            </a:r>
            <a:r>
              <a:rPr lang="en-US" dirty="0" smtClean="0"/>
              <a:t> (1/100 of the cavity angle)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LIGO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and Quantitative Goals of L1 PSL/IO/IMC Test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IMC transmitted light power fluctuation &lt;1% </a:t>
            </a:r>
            <a:r>
              <a:rPr lang="en-US" dirty="0" err="1" smtClean="0"/>
              <a:t>rms</a:t>
            </a:r>
            <a:endParaRPr lang="en-US" dirty="0" smtClean="0"/>
          </a:p>
          <a:p>
            <a:r>
              <a:rPr lang="en-US" dirty="0" smtClean="0"/>
              <a:t>IMC transmitted light RIN &lt;1e-7/rtHz</a:t>
            </a:r>
          </a:p>
          <a:p>
            <a:r>
              <a:rPr lang="en-US" dirty="0" smtClean="0"/>
              <a:t>IMC visibility &gt;95%</a:t>
            </a:r>
          </a:p>
          <a:p>
            <a:r>
              <a:rPr lang="en-US" dirty="0" smtClean="0"/>
              <a:t>FI isolation ratio at full power 30 dB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LIGO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620000" cy="1143000"/>
          </a:xfrm>
        </p:spPr>
        <p:txBody>
          <a:bodyPr/>
          <a:lstStyle/>
          <a:p>
            <a:r>
              <a:rPr lang="en-US" dirty="0" smtClean="0"/>
              <a:t>Intermediate and Quantitative Goals of L1 PSL/IO/IMC Test (cont.)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43000"/>
            <a:ext cx="81534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LLO Commissioning team</a:t>
            </a:r>
          </a:p>
          <a:p>
            <a:pPr lvl="1"/>
            <a:r>
              <a:rPr lang="en-US" sz="2400" dirty="0" smtClean="0"/>
              <a:t>Commissioning leader: VF</a:t>
            </a:r>
          </a:p>
          <a:p>
            <a:pPr lvl="1"/>
            <a:r>
              <a:rPr lang="en-US" sz="2400" dirty="0" smtClean="0"/>
              <a:t>Commissioning team: Joe </a:t>
            </a:r>
            <a:r>
              <a:rPr lang="en-US" sz="2400" dirty="0" err="1" smtClean="0"/>
              <a:t>Betzweizer</a:t>
            </a:r>
            <a:r>
              <a:rPr lang="en-US" sz="2400" dirty="0" smtClean="0"/>
              <a:t>, Suresh </a:t>
            </a:r>
            <a:r>
              <a:rPr lang="en-US" sz="2400" dirty="0" err="1" smtClean="0"/>
              <a:t>Doravari</a:t>
            </a:r>
            <a:r>
              <a:rPr lang="en-US" sz="2400" dirty="0" smtClean="0"/>
              <a:t>, Chris Guido, Keith Thorne (LLO CDS), David </a:t>
            </a:r>
            <a:r>
              <a:rPr lang="en-US" sz="2400" dirty="0" err="1" smtClean="0"/>
              <a:t>Feldbaum</a:t>
            </a:r>
            <a:r>
              <a:rPr lang="en-US" sz="2400" dirty="0" smtClean="0"/>
              <a:t> (UF), Matt </a:t>
            </a:r>
            <a:r>
              <a:rPr lang="en-US" sz="2400" dirty="0" err="1" smtClean="0"/>
              <a:t>Heintze</a:t>
            </a:r>
            <a:r>
              <a:rPr lang="en-US" sz="2400" dirty="0" smtClean="0"/>
              <a:t> (UF), Ryan de Rosa (LSU), </a:t>
            </a:r>
            <a:r>
              <a:rPr lang="en-US" sz="2400" dirty="0" err="1" smtClean="0"/>
              <a:t>Anamaria</a:t>
            </a:r>
            <a:r>
              <a:rPr lang="en-US" sz="2400" dirty="0" smtClean="0"/>
              <a:t> </a:t>
            </a:r>
            <a:r>
              <a:rPr lang="en-US" sz="2400" dirty="0" err="1" smtClean="0"/>
              <a:t>Effler</a:t>
            </a:r>
            <a:r>
              <a:rPr lang="en-US" sz="2400" dirty="0" smtClean="0"/>
              <a:t> (LSU)</a:t>
            </a:r>
          </a:p>
          <a:p>
            <a:pPr lvl="1"/>
            <a:r>
              <a:rPr lang="en-US" sz="2400" dirty="0" smtClean="0"/>
              <a:t>7-8 LIGO lab personnel including 2-3 visitors from CIT/MIT during the PSL/IO/IMC test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LIGO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239000" cy="990600"/>
          </a:xfrm>
        </p:spPr>
        <p:txBody>
          <a:bodyPr/>
          <a:lstStyle/>
          <a:p>
            <a:r>
              <a:rPr lang="en-US" dirty="0" smtClean="0"/>
              <a:t>Personnel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648200"/>
          </a:xfrm>
        </p:spPr>
        <p:txBody>
          <a:bodyPr>
            <a:noAutofit/>
          </a:bodyPr>
          <a:lstStyle/>
          <a:p>
            <a:pPr marL="342900" lvl="1" indent="-342900">
              <a:buSzPct val="75000"/>
              <a:buFont typeface="Wingdings" pitchFamily="2" charset="2"/>
              <a:buChar char="q"/>
            </a:pPr>
            <a:r>
              <a:rPr lang="en-US" sz="2200" dirty="0" smtClean="0"/>
              <a:t>June/July `11: Install input/output vacuum tubes, septum plates</a:t>
            </a:r>
          </a:p>
          <a:p>
            <a:r>
              <a:rPr lang="en-US" sz="2200" dirty="0" smtClean="0"/>
              <a:t>HAM1</a:t>
            </a:r>
          </a:p>
          <a:p>
            <a:pPr lvl="1"/>
            <a:r>
              <a:rPr lang="en-US" sz="2200" dirty="0" smtClean="0"/>
              <a:t>February/June `11: Install HEPI </a:t>
            </a:r>
          </a:p>
          <a:p>
            <a:pPr lvl="1"/>
            <a:r>
              <a:rPr lang="en-US" sz="2200" dirty="0" smtClean="0"/>
              <a:t>July/August `11: Install passive stack</a:t>
            </a:r>
          </a:p>
          <a:p>
            <a:pPr lvl="1"/>
            <a:r>
              <a:rPr lang="en-US" sz="2200" dirty="0" smtClean="0"/>
              <a:t>September `11: Install ISC</a:t>
            </a:r>
          </a:p>
          <a:p>
            <a:pPr lvl="1"/>
            <a:r>
              <a:rPr lang="en-US" sz="2200" dirty="0" smtClean="0"/>
              <a:t>October/December `11: Acceptance</a:t>
            </a:r>
          </a:p>
          <a:p>
            <a:r>
              <a:rPr lang="en-US" sz="2200" dirty="0" smtClean="0"/>
              <a:t>HAM3</a:t>
            </a:r>
          </a:p>
          <a:p>
            <a:pPr lvl="1"/>
            <a:r>
              <a:rPr lang="en-US" sz="2200" dirty="0" smtClean="0"/>
              <a:t>February/June `11: Modify HEPI</a:t>
            </a:r>
          </a:p>
          <a:p>
            <a:pPr lvl="1"/>
            <a:r>
              <a:rPr lang="en-US" sz="2200" dirty="0" smtClean="0"/>
              <a:t>August `11: Install ISI </a:t>
            </a:r>
          </a:p>
          <a:p>
            <a:pPr lvl="1"/>
            <a:r>
              <a:rPr lang="en-US" sz="2200" dirty="0" smtClean="0"/>
              <a:t>September `11: Install SUS</a:t>
            </a:r>
          </a:p>
          <a:p>
            <a:pPr lvl="1"/>
            <a:r>
              <a:rPr lang="en-US" sz="2200" dirty="0" smtClean="0"/>
              <a:t>October/January `12: Acceptance</a:t>
            </a:r>
          </a:p>
          <a:p>
            <a:pPr lvl="1"/>
            <a:endParaRPr lang="en-US" sz="2200" dirty="0" smtClean="0"/>
          </a:p>
          <a:p>
            <a:pPr lvl="1">
              <a:buNone/>
            </a:pPr>
            <a:r>
              <a:rPr lang="en-US" sz="2400" dirty="0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LIGO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00200" y="76200"/>
            <a:ext cx="7239000" cy="990600"/>
          </a:xfrm>
        </p:spPr>
        <p:txBody>
          <a:bodyPr/>
          <a:lstStyle/>
          <a:p>
            <a:r>
              <a:rPr lang="en-US" dirty="0" smtClean="0"/>
              <a:t>PSL/IO/IMC Test Schedule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r>
              <a:rPr lang="en-US" sz="2200" dirty="0" smtClean="0"/>
              <a:t>HAM2</a:t>
            </a:r>
          </a:p>
          <a:p>
            <a:pPr lvl="1"/>
            <a:r>
              <a:rPr lang="en-US" sz="2200" dirty="0" smtClean="0"/>
              <a:t>February/June `11: Modify HEPI</a:t>
            </a:r>
          </a:p>
          <a:p>
            <a:pPr lvl="1"/>
            <a:r>
              <a:rPr lang="en-US" sz="2200" dirty="0" smtClean="0"/>
              <a:t>August/September `11: Install ISI</a:t>
            </a:r>
          </a:p>
          <a:p>
            <a:pPr lvl="1"/>
            <a:r>
              <a:rPr lang="en-US" sz="2200" dirty="0" smtClean="0"/>
              <a:t>October/November `11: Install SUS and Optics</a:t>
            </a:r>
          </a:p>
          <a:p>
            <a:pPr lvl="1"/>
            <a:r>
              <a:rPr lang="en-US" sz="2200" dirty="0" smtClean="0"/>
              <a:t>January/March `12: Acceptance </a:t>
            </a:r>
          </a:p>
          <a:p>
            <a:pPr marL="342900" lvl="1" indent="-342900">
              <a:buSzPct val="75000"/>
              <a:buFont typeface="Wingdings" pitchFamily="2" charset="2"/>
              <a:buChar char="q"/>
            </a:pPr>
            <a:r>
              <a:rPr lang="en-US" sz="2200" dirty="0" smtClean="0"/>
              <a:t>September `11: AOS (stray light baffles)</a:t>
            </a:r>
          </a:p>
          <a:p>
            <a:r>
              <a:rPr lang="en-US" b="1" dirty="0" smtClean="0"/>
              <a:t>January `12: Start of PSL/IO/IMC testing</a:t>
            </a:r>
          </a:p>
          <a:p>
            <a:r>
              <a:rPr lang="en-US" b="1" dirty="0" smtClean="0"/>
              <a:t>May `12: Start of corner Michelson testing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LIGO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239000" cy="914400"/>
          </a:xfrm>
        </p:spPr>
        <p:txBody>
          <a:bodyPr/>
          <a:lstStyle/>
          <a:p>
            <a:r>
              <a:rPr lang="en-US" dirty="0" smtClean="0"/>
              <a:t>PSL/IO/IMC Test Schedule (cont.)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Complexity of seismic isolation and suspensions</a:t>
            </a:r>
          </a:p>
          <a:p>
            <a:pPr lvl="1"/>
            <a:r>
              <a:rPr lang="en-US" dirty="0" smtClean="0"/>
              <a:t>Virgo experience: Commissioning a highly complex isolation system takes a long time</a:t>
            </a:r>
          </a:p>
          <a:p>
            <a:pPr lvl="1"/>
            <a:r>
              <a:rPr lang="en-US" dirty="0" smtClean="0"/>
              <a:t>Limited experience with monolithic suspensions at low noise</a:t>
            </a:r>
          </a:p>
          <a:p>
            <a:r>
              <a:rPr lang="en-US" dirty="0" smtClean="0"/>
              <a:t>Core optics: coatings, thermal noise and absorption</a:t>
            </a:r>
          </a:p>
          <a:p>
            <a:r>
              <a:rPr lang="en-US" dirty="0" smtClean="0"/>
              <a:t>High power operations</a:t>
            </a:r>
          </a:p>
          <a:p>
            <a:r>
              <a:rPr lang="en-US" dirty="0" smtClean="0"/>
              <a:t>Controls</a:t>
            </a:r>
          </a:p>
          <a:p>
            <a:pPr lvl="1"/>
            <a:r>
              <a:rPr lang="en-US" dirty="0" smtClean="0"/>
              <a:t>Number of control loops an order of magnitude larger than initial LIGO</a:t>
            </a:r>
          </a:p>
          <a:p>
            <a:pPr lvl="1"/>
            <a:r>
              <a:rPr lang="en-US" dirty="0" smtClean="0"/>
              <a:t>Reliable and robust controls of interferometer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LIGO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781800" cy="1143000"/>
          </a:xfrm>
        </p:spPr>
        <p:txBody>
          <a:bodyPr/>
          <a:lstStyle/>
          <a:p>
            <a:r>
              <a:rPr lang="en-US" dirty="0" smtClean="0"/>
              <a:t>Major Remaining </a:t>
            </a:r>
            <a:br>
              <a:rPr lang="en-US" dirty="0" smtClean="0"/>
            </a:br>
            <a:r>
              <a:rPr lang="en-US" dirty="0" smtClean="0"/>
              <a:t>Technical Risk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Start from the front: </a:t>
            </a:r>
            <a:br>
              <a:rPr lang="en-US" dirty="0" smtClean="0"/>
            </a:br>
            <a:r>
              <a:rPr lang="en-US" dirty="0" smtClean="0"/>
              <a:t>Michelson test at LLO (L1)</a:t>
            </a:r>
          </a:p>
          <a:p>
            <a:pPr lvl="1"/>
            <a:r>
              <a:rPr lang="en-US" dirty="0" smtClean="0"/>
              <a:t>Build laser, mode cleaner, vertex chambers and optics</a:t>
            </a:r>
          </a:p>
          <a:p>
            <a:pPr lvl="1"/>
            <a:r>
              <a:rPr lang="en-US" dirty="0" smtClean="0"/>
              <a:t>Test PSL, HAM isolation, interferometer sensing and control</a:t>
            </a:r>
          </a:p>
          <a:p>
            <a:pPr lvl="1"/>
            <a:r>
              <a:rPr lang="en-US" dirty="0" smtClean="0"/>
              <a:t>Should have decent phase sensitivity</a:t>
            </a:r>
          </a:p>
          <a:p>
            <a:r>
              <a:rPr lang="en-US" dirty="0" smtClean="0"/>
              <a:t>Start from the back:</a:t>
            </a:r>
            <a:br>
              <a:rPr lang="en-US" dirty="0" smtClean="0"/>
            </a:br>
            <a:r>
              <a:rPr lang="en-US" dirty="0" smtClean="0"/>
              <a:t>One arm cavity test at LHO (H2 Y-arm)</a:t>
            </a:r>
          </a:p>
          <a:p>
            <a:pPr lvl="1"/>
            <a:r>
              <a:rPr lang="en-US" dirty="0" smtClean="0"/>
              <a:t>Build a single arm cavity and inject light from the end</a:t>
            </a:r>
          </a:p>
          <a:p>
            <a:pPr lvl="1"/>
            <a:r>
              <a:rPr lang="en-US" dirty="0" smtClean="0"/>
              <a:t>Test BSC isolation, part of the locking scheme</a:t>
            </a:r>
          </a:p>
          <a:p>
            <a:pPr lvl="1"/>
            <a:r>
              <a:rPr lang="en-US" dirty="0" smtClean="0"/>
              <a:t>Look at stability</a:t>
            </a:r>
          </a:p>
          <a:p>
            <a:r>
              <a:rPr lang="en-US" dirty="0" smtClean="0"/>
              <a:t>Beyond first year:</a:t>
            </a:r>
          </a:p>
          <a:p>
            <a:pPr lvl="1"/>
            <a:r>
              <a:rPr lang="en-US" dirty="0" smtClean="0"/>
              <a:t>Get L1 interferometer up as fast as possible</a:t>
            </a:r>
          </a:p>
          <a:p>
            <a:pPr lvl="1"/>
            <a:r>
              <a:rPr lang="en-US" dirty="0" smtClean="0"/>
              <a:t>H2 and H1 staggered by about half intervals behind L1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LIGO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324600" cy="1143000"/>
          </a:xfrm>
        </p:spPr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a lot of technical risk early</a:t>
            </a:r>
          </a:p>
          <a:p>
            <a:pPr lvl="1"/>
            <a:r>
              <a:rPr lang="en-US" dirty="0" smtClean="0"/>
              <a:t>A lot of systems need to get installed at least once in the first year</a:t>
            </a:r>
          </a:p>
          <a:p>
            <a:pPr lvl="1"/>
            <a:r>
              <a:rPr lang="en-US" dirty="0" smtClean="0"/>
              <a:t>All teams have to be on site</a:t>
            </a:r>
          </a:p>
          <a:p>
            <a:r>
              <a:rPr lang="en-US" dirty="0" smtClean="0"/>
              <a:t>Get some early feedback on our designs</a:t>
            </a:r>
          </a:p>
          <a:p>
            <a:pPr lvl="1"/>
            <a:r>
              <a:rPr lang="en-US" dirty="0" smtClean="0"/>
              <a:t>Seismic isolation and suspension performance</a:t>
            </a:r>
          </a:p>
          <a:p>
            <a:pPr lvl="2"/>
            <a:r>
              <a:rPr lang="en-US" dirty="0" smtClean="0"/>
              <a:t>Low frequency: One arm test</a:t>
            </a:r>
          </a:p>
          <a:p>
            <a:pPr lvl="2"/>
            <a:r>
              <a:rPr lang="en-US" dirty="0" smtClean="0"/>
              <a:t>High frequency: Michelson test</a:t>
            </a:r>
          </a:p>
          <a:p>
            <a:pPr lvl="1"/>
            <a:r>
              <a:rPr lang="en-US" dirty="0" smtClean="0"/>
              <a:t>Optics: Coating quality</a:t>
            </a:r>
          </a:p>
          <a:p>
            <a:pPr lvl="1"/>
            <a:r>
              <a:rPr lang="en-US" dirty="0" smtClean="0"/>
              <a:t>Laser performance: Acoustic enclosure, high power</a:t>
            </a:r>
          </a:p>
          <a:p>
            <a:pPr lvl="1"/>
            <a:r>
              <a:rPr lang="en-US" dirty="0" smtClean="0"/>
              <a:t>Sensing and control: new digital controls system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LIGO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019800" cy="1143000"/>
          </a:xfrm>
        </p:spPr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Dedicated installation periods</a:t>
            </a:r>
          </a:p>
          <a:p>
            <a:pPr lvl="1"/>
            <a:r>
              <a:rPr lang="en-US" dirty="0" smtClean="0"/>
              <a:t>Coordination between different installation teams</a:t>
            </a:r>
          </a:p>
          <a:p>
            <a:pPr lvl="1"/>
            <a:r>
              <a:rPr lang="en-US" dirty="0" smtClean="0"/>
              <a:t>This is what we have right now</a:t>
            </a:r>
          </a:p>
          <a:p>
            <a:r>
              <a:rPr lang="en-US" dirty="0" smtClean="0"/>
              <a:t>Dedicated commissioning periods</a:t>
            </a:r>
          </a:p>
          <a:p>
            <a:pPr lvl="1"/>
            <a:r>
              <a:rPr lang="en-US" dirty="0" smtClean="0"/>
              <a:t>Commissioning takes lead</a:t>
            </a:r>
          </a:p>
          <a:p>
            <a:pPr lvl="1"/>
            <a:r>
              <a:rPr lang="en-US" dirty="0" smtClean="0"/>
              <a:t>Limited installation tasks relegated to mornings or of no impact</a:t>
            </a:r>
          </a:p>
          <a:p>
            <a:pPr lvl="1"/>
            <a:r>
              <a:rPr lang="en-US" dirty="0" smtClean="0"/>
              <a:t>One arm test: October ‘11 to January ’12</a:t>
            </a:r>
          </a:p>
          <a:p>
            <a:r>
              <a:rPr lang="en-US" dirty="0" smtClean="0"/>
              <a:t>Shared installation/commissioning periods</a:t>
            </a:r>
          </a:p>
          <a:p>
            <a:pPr lvl="1"/>
            <a:r>
              <a:rPr lang="en-US" dirty="0" smtClean="0"/>
              <a:t>Early shift: installation</a:t>
            </a:r>
          </a:p>
          <a:p>
            <a:pPr lvl="1"/>
            <a:r>
              <a:rPr lang="en-US" dirty="0" smtClean="0"/>
              <a:t>Late shift and weekends: commissioning</a:t>
            </a:r>
          </a:p>
          <a:p>
            <a:pPr lvl="1"/>
            <a:r>
              <a:rPr lang="en-US" dirty="0" smtClean="0"/>
              <a:t>Mid/Late 2010: Cooperation with H1 squeezer test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LIGO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400800" cy="1143000"/>
          </a:xfrm>
        </p:spPr>
        <p:txBody>
          <a:bodyPr/>
          <a:lstStyle/>
          <a:p>
            <a:r>
              <a:rPr lang="en-US" dirty="0" smtClean="0"/>
              <a:t>Interaction between</a:t>
            </a:r>
            <a:br>
              <a:rPr lang="en-US" dirty="0" smtClean="0"/>
            </a:br>
            <a:r>
              <a:rPr lang="en-US" dirty="0" smtClean="0"/>
              <a:t>Installation and Integration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LIGO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705600" cy="1143000"/>
          </a:xfrm>
        </p:spPr>
        <p:txBody>
          <a:bodyPr/>
          <a:lstStyle/>
          <a:p>
            <a:r>
              <a:rPr lang="en-US" dirty="0" smtClean="0"/>
              <a:t>Overview of </a:t>
            </a:r>
            <a:br>
              <a:rPr lang="en-US" dirty="0" smtClean="0"/>
            </a:br>
            <a:r>
              <a:rPr lang="en-US" dirty="0" smtClean="0"/>
              <a:t>H2 One Arm Test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886200" y="3429000"/>
            <a:ext cx="21336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-109" charset="0"/>
              <a:ea typeface="+mn-ea"/>
            </a:endParaRPr>
          </a:p>
        </p:txBody>
      </p:sp>
      <p:sp>
        <p:nvSpPr>
          <p:cNvPr id="7" name="Round Same Side Corner Rectangle 6"/>
          <p:cNvSpPr/>
          <p:nvPr/>
        </p:nvSpPr>
        <p:spPr bwMode="auto">
          <a:xfrm>
            <a:off x="6019800" y="1371600"/>
            <a:ext cx="2362200" cy="3124200"/>
          </a:xfrm>
          <a:prstGeom prst="round2SameRect">
            <a:avLst>
              <a:gd name="adj1" fmla="val 49774"/>
              <a:gd name="adj2" fmla="val 16228"/>
            </a:avLst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-109" charset="0"/>
              <a:ea typeface="+mn-ea"/>
            </a:endParaRPr>
          </a:p>
        </p:txBody>
      </p:sp>
      <p:sp>
        <p:nvSpPr>
          <p:cNvPr id="8" name="Round Same Side Corner Rectangle 7"/>
          <p:cNvSpPr/>
          <p:nvPr/>
        </p:nvSpPr>
        <p:spPr bwMode="auto">
          <a:xfrm>
            <a:off x="1524000" y="1371600"/>
            <a:ext cx="2362200" cy="3124200"/>
          </a:xfrm>
          <a:prstGeom prst="round2SameRect">
            <a:avLst>
              <a:gd name="adj1" fmla="val 49774"/>
              <a:gd name="adj2" fmla="val 16228"/>
            </a:avLst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-109" charset="0"/>
              <a:ea typeface="+mn-e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600200" y="2209800"/>
            <a:ext cx="22098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/>
            <a:r>
              <a:rPr lang="en-US" sz="1200" dirty="0">
                <a:latin typeface="Helvetica" pitchFamily="-110" charset="0"/>
              </a:rPr>
              <a:t>BSC ISI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505200" y="2286000"/>
            <a:ext cx="533400" cy="228600"/>
          </a:xfrm>
          <a:prstGeom prst="rect">
            <a:avLst/>
          </a:prstGeom>
          <a:solidFill>
            <a:schemeClr val="tx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r>
              <a:rPr lang="en-US" sz="1100">
                <a:solidFill>
                  <a:schemeClr val="bg1"/>
                </a:solidFill>
                <a:latin typeface="Helvetica" pitchFamily="-110" charset="0"/>
              </a:rPr>
              <a:t>HEPI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371600" y="2286000"/>
            <a:ext cx="533400" cy="228600"/>
          </a:xfrm>
          <a:prstGeom prst="rect">
            <a:avLst/>
          </a:prstGeom>
          <a:solidFill>
            <a:schemeClr val="tx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r>
              <a:rPr lang="en-US" sz="1100">
                <a:solidFill>
                  <a:schemeClr val="bg1"/>
                </a:solidFill>
                <a:latin typeface="Helvetica" pitchFamily="-110" charset="0"/>
              </a:rPr>
              <a:t>HEPI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819400" y="2514600"/>
            <a:ext cx="381000" cy="1600200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tIns="137160" anchor="ctr"/>
          <a:lstStyle/>
          <a:p>
            <a:pPr algn="r">
              <a:defRPr/>
            </a:pPr>
            <a:r>
              <a:rPr lang="en-US" sz="1200" dirty="0">
                <a:solidFill>
                  <a:srgbClr val="FFFFFF"/>
                </a:solidFill>
                <a:latin typeface="+mn-lt"/>
                <a:ea typeface="+mn-ea"/>
              </a:rPr>
              <a:t>Quad SUS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2514600"/>
            <a:ext cx="381000" cy="1600200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tIns="137160" anchor="ctr"/>
          <a:lstStyle/>
          <a:p>
            <a:pPr algn="r">
              <a:defRPr/>
            </a:pPr>
            <a:r>
              <a:rPr lang="en-US" sz="1200" dirty="0" err="1">
                <a:solidFill>
                  <a:srgbClr val="FFFFFF"/>
                </a:solidFill>
                <a:latin typeface="+mn-lt"/>
                <a:ea typeface="+mn-ea"/>
              </a:rPr>
              <a:t>TrMon</a:t>
            </a:r>
            <a:r>
              <a:rPr lang="en-US" sz="1200" dirty="0">
                <a:solidFill>
                  <a:srgbClr val="FFFFFF"/>
                </a:solidFill>
                <a:latin typeface="+mn-lt"/>
                <a:ea typeface="+mn-ea"/>
              </a:rPr>
              <a:t> SUS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3505200" y="3606800"/>
            <a:ext cx="152400" cy="457200"/>
          </a:xfrm>
          <a:prstGeom prst="rect">
            <a:avLst/>
          </a:prstGeom>
          <a:noFill/>
          <a:ln w="1905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3505200" y="3276600"/>
            <a:ext cx="152400" cy="330200"/>
          </a:xfrm>
          <a:prstGeom prst="rect">
            <a:avLst/>
          </a:prstGeom>
          <a:solidFill>
            <a:schemeClr val="bg2">
              <a:lumMod val="2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-109" charset="0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505200" y="4056063"/>
            <a:ext cx="152400" cy="330200"/>
          </a:xfrm>
          <a:prstGeom prst="rect">
            <a:avLst/>
          </a:prstGeom>
          <a:solidFill>
            <a:schemeClr val="bg2">
              <a:lumMod val="2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-109" charset="0"/>
              <a:ea typeface="+mn-ea"/>
            </a:endParaRPr>
          </a:p>
        </p:txBody>
      </p:sp>
      <p:cxnSp>
        <p:nvCxnSpPr>
          <p:cNvPr id="17" name="Straight Connector 15"/>
          <p:cNvCxnSpPr>
            <a:cxnSpLocks noChangeShapeType="1"/>
          </p:cNvCxnSpPr>
          <p:nvPr/>
        </p:nvCxnSpPr>
        <p:spPr bwMode="auto">
          <a:xfrm rot="16200000" flipV="1">
            <a:off x="3205957" y="2894806"/>
            <a:ext cx="7493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sp>
        <p:nvSpPr>
          <p:cNvPr id="18" name="TextBox 17"/>
          <p:cNvSpPr txBox="1"/>
          <p:nvPr/>
        </p:nvSpPr>
        <p:spPr>
          <a:xfrm rot="16200000">
            <a:off x="3358356" y="4091782"/>
            <a:ext cx="454025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rgbClr val="FFFFFF"/>
                </a:solidFill>
                <a:latin typeface="+mn-lt"/>
                <a:ea typeface="+mn-ea"/>
              </a:rPr>
              <a:t>ACB</a:t>
            </a:r>
          </a:p>
        </p:txBody>
      </p:sp>
      <p:cxnSp>
        <p:nvCxnSpPr>
          <p:cNvPr id="19" name="Straight Arrow Connector 20"/>
          <p:cNvCxnSpPr>
            <a:cxnSpLocks noChangeShapeType="1"/>
          </p:cNvCxnSpPr>
          <p:nvPr/>
        </p:nvCxnSpPr>
        <p:spPr bwMode="auto">
          <a:xfrm>
            <a:off x="1524000" y="5791200"/>
            <a:ext cx="914400" cy="158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arrow" w="med" len="med"/>
          </a:ln>
        </p:spPr>
      </p:cxnSp>
      <p:sp>
        <p:nvSpPr>
          <p:cNvPr id="20" name="Rectangle 19"/>
          <p:cNvSpPr/>
          <p:nvPr/>
        </p:nvSpPr>
        <p:spPr bwMode="auto">
          <a:xfrm>
            <a:off x="2438400" y="5410200"/>
            <a:ext cx="1295400" cy="6096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r>
              <a:rPr lang="en-US" sz="1100" dirty="0">
                <a:solidFill>
                  <a:schemeClr val="bg1"/>
                </a:solidFill>
                <a:latin typeface="Helvetica" pitchFamily="-110" charset="0"/>
                <a:cs typeface="Helvetica" pitchFamily="-110" charset="0"/>
              </a:rPr>
              <a:t>Frequency stabilization w/ reference cavity</a:t>
            </a:r>
          </a:p>
        </p:txBody>
      </p:sp>
      <p:cxnSp>
        <p:nvCxnSpPr>
          <p:cNvPr id="21" name="Straight Arrow Connector 41"/>
          <p:cNvCxnSpPr>
            <a:cxnSpLocks noChangeShapeType="1"/>
          </p:cNvCxnSpPr>
          <p:nvPr/>
        </p:nvCxnSpPr>
        <p:spPr bwMode="auto">
          <a:xfrm>
            <a:off x="1816100" y="3833813"/>
            <a:ext cx="304800" cy="1587"/>
          </a:xfrm>
          <a:prstGeom prst="straightConnector1">
            <a:avLst/>
          </a:prstGeom>
          <a:noFill/>
          <a:ln w="25400">
            <a:solidFill>
              <a:srgbClr val="49D821"/>
            </a:solidFill>
            <a:round/>
            <a:headEnd type="none" w="sm" len="sm"/>
            <a:tailEnd type="arrow" w="med" len="med"/>
          </a:ln>
        </p:spPr>
      </p:cxnSp>
      <p:cxnSp>
        <p:nvCxnSpPr>
          <p:cNvPr id="22" name="Straight Connector 43"/>
          <p:cNvCxnSpPr>
            <a:cxnSpLocks noChangeShapeType="1"/>
          </p:cNvCxnSpPr>
          <p:nvPr/>
        </p:nvCxnSpPr>
        <p:spPr bwMode="auto">
          <a:xfrm rot="5400000">
            <a:off x="977901" y="4654550"/>
            <a:ext cx="1663700" cy="3175"/>
          </a:xfrm>
          <a:prstGeom prst="line">
            <a:avLst/>
          </a:prstGeom>
          <a:noFill/>
          <a:ln w="25400">
            <a:solidFill>
              <a:srgbClr val="49D821"/>
            </a:solidFill>
            <a:round/>
            <a:headEnd type="none" w="sm" len="sm"/>
            <a:tailEnd type="none" w="sm" len="sm"/>
          </a:ln>
        </p:spPr>
      </p:cxnSp>
      <p:cxnSp>
        <p:nvCxnSpPr>
          <p:cNvPr id="23" name="Straight Connector 45"/>
          <p:cNvCxnSpPr>
            <a:cxnSpLocks noChangeShapeType="1"/>
          </p:cNvCxnSpPr>
          <p:nvPr/>
        </p:nvCxnSpPr>
        <p:spPr bwMode="auto">
          <a:xfrm rot="10800000">
            <a:off x="1511300" y="5480050"/>
            <a:ext cx="304800" cy="1588"/>
          </a:xfrm>
          <a:prstGeom prst="line">
            <a:avLst/>
          </a:prstGeom>
          <a:noFill/>
          <a:ln w="25400">
            <a:solidFill>
              <a:srgbClr val="49D821"/>
            </a:solidFill>
            <a:round/>
            <a:headEnd type="none" w="sm" len="sm"/>
            <a:tailEnd type="none" w="sm" len="sm"/>
          </a:ln>
        </p:spPr>
      </p:cxnSp>
      <p:sp>
        <p:nvSpPr>
          <p:cNvPr id="24" name="Rectangle 23"/>
          <p:cNvSpPr/>
          <p:nvPr/>
        </p:nvSpPr>
        <p:spPr bwMode="auto">
          <a:xfrm>
            <a:off x="304800" y="5334000"/>
            <a:ext cx="1219200" cy="609600"/>
          </a:xfrm>
          <a:prstGeom prst="rect">
            <a:avLst/>
          </a:prstGeom>
          <a:solidFill>
            <a:srgbClr val="800000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r>
              <a:rPr lang="en-US" sz="1200">
                <a:solidFill>
                  <a:srgbClr val="FFFFFF"/>
                </a:solidFill>
                <a:latin typeface="Helvetica" pitchFamily="-110" charset="0"/>
              </a:rPr>
              <a:t>1064 / 532 nm NPRO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6096000" y="2209800"/>
            <a:ext cx="22098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/>
            <a:r>
              <a:rPr lang="en-US" sz="1200" dirty="0">
                <a:latin typeface="Helvetica" pitchFamily="-110" charset="0"/>
              </a:rPr>
              <a:t>BSC ISI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8001000" y="2286000"/>
            <a:ext cx="533400" cy="228600"/>
          </a:xfrm>
          <a:prstGeom prst="rect">
            <a:avLst/>
          </a:prstGeom>
          <a:solidFill>
            <a:schemeClr val="tx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r>
              <a:rPr lang="en-US" sz="1100">
                <a:solidFill>
                  <a:schemeClr val="bg1"/>
                </a:solidFill>
                <a:latin typeface="Helvetica" pitchFamily="-110" charset="0"/>
              </a:rPr>
              <a:t>HEPI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5867400" y="2286000"/>
            <a:ext cx="533400" cy="228600"/>
          </a:xfrm>
          <a:prstGeom prst="rect">
            <a:avLst/>
          </a:prstGeom>
          <a:solidFill>
            <a:schemeClr val="tx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r>
              <a:rPr lang="en-US" sz="1100">
                <a:solidFill>
                  <a:schemeClr val="bg1"/>
                </a:solidFill>
                <a:latin typeface="Helvetica" pitchFamily="-110" charset="0"/>
              </a:rPr>
              <a:t>HEPI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781800" y="2514600"/>
            <a:ext cx="381000" cy="1600200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tIns="137160" anchor="ctr"/>
          <a:lstStyle/>
          <a:p>
            <a:pPr algn="r">
              <a:defRPr/>
            </a:pPr>
            <a:r>
              <a:rPr lang="en-US" sz="1200" dirty="0">
                <a:solidFill>
                  <a:srgbClr val="FFFFFF"/>
                </a:solidFill>
                <a:latin typeface="+mn-lt"/>
                <a:ea typeface="+mn-ea"/>
              </a:rPr>
              <a:t>Quad SUS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858000" y="3581400"/>
            <a:ext cx="228600" cy="457200"/>
          </a:xfrm>
          <a:prstGeom prst="rect">
            <a:avLst/>
          </a:prstGeom>
          <a:solidFill>
            <a:srgbClr val="FFB200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anchor="ctr"/>
          <a:lstStyle/>
          <a:p>
            <a:pPr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  <a:ea typeface="+mn-ea"/>
              </a:rPr>
              <a:t>ITM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7467600" y="2514600"/>
            <a:ext cx="381000" cy="1600200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tIns="137160" anchor="ctr"/>
          <a:lstStyle/>
          <a:p>
            <a:pPr algn="r">
              <a:defRPr/>
            </a:pPr>
            <a:r>
              <a:rPr lang="en-US" sz="1200" dirty="0">
                <a:solidFill>
                  <a:srgbClr val="FFFFFF"/>
                </a:solidFill>
                <a:latin typeface="+mn-lt"/>
                <a:ea typeface="+mn-ea"/>
              </a:rPr>
              <a:t>Triple SUS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543800" y="3657600"/>
            <a:ext cx="228600" cy="381000"/>
          </a:xfrm>
          <a:prstGeom prst="rect">
            <a:avLst/>
          </a:prstGeom>
          <a:solidFill>
            <a:srgbClr val="FF6666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anchor="ctr"/>
          <a:lstStyle/>
          <a:p>
            <a:pPr>
              <a:defRPr/>
            </a:pPr>
            <a:r>
              <a:rPr lang="en-US" sz="1200" dirty="0">
                <a:latin typeface="+mn-lt"/>
                <a:ea typeface="+mn-ea"/>
              </a:rPr>
              <a:t>FM</a:t>
            </a:r>
          </a:p>
        </p:txBody>
      </p:sp>
      <p:sp>
        <p:nvSpPr>
          <p:cNvPr id="32" name="Rectangle 53"/>
          <p:cNvSpPr>
            <a:spLocks noChangeArrowheads="1"/>
          </p:cNvSpPr>
          <p:nvPr/>
        </p:nvSpPr>
        <p:spPr bwMode="auto">
          <a:xfrm>
            <a:off x="6299200" y="3606800"/>
            <a:ext cx="152400" cy="457200"/>
          </a:xfrm>
          <a:prstGeom prst="rect">
            <a:avLst/>
          </a:prstGeom>
          <a:noFill/>
          <a:ln w="1905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3" name="Rectangle 32"/>
          <p:cNvSpPr/>
          <p:nvPr/>
        </p:nvSpPr>
        <p:spPr bwMode="auto">
          <a:xfrm>
            <a:off x="6299200" y="3276600"/>
            <a:ext cx="152400" cy="330200"/>
          </a:xfrm>
          <a:prstGeom prst="rect">
            <a:avLst/>
          </a:prstGeom>
          <a:solidFill>
            <a:schemeClr val="bg2">
              <a:lumMod val="2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-109" charset="0"/>
              <a:ea typeface="+mn-e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299200" y="4056063"/>
            <a:ext cx="152400" cy="330200"/>
          </a:xfrm>
          <a:prstGeom prst="rect">
            <a:avLst/>
          </a:prstGeom>
          <a:solidFill>
            <a:schemeClr val="bg2">
              <a:lumMod val="2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-109" charset="0"/>
              <a:ea typeface="+mn-ea"/>
            </a:endParaRPr>
          </a:p>
        </p:txBody>
      </p:sp>
      <p:cxnSp>
        <p:nvCxnSpPr>
          <p:cNvPr id="35" name="Straight Connector 62"/>
          <p:cNvCxnSpPr>
            <a:cxnSpLocks noChangeShapeType="1"/>
            <a:stCxn id="40" idx="1"/>
            <a:endCxn id="39" idx="3"/>
          </p:cNvCxnSpPr>
          <p:nvPr/>
        </p:nvCxnSpPr>
        <p:spPr bwMode="auto">
          <a:xfrm rot="10800000" flipH="1">
            <a:off x="2133600" y="3810000"/>
            <a:ext cx="990600" cy="12700"/>
          </a:xfrm>
          <a:prstGeom prst="line">
            <a:avLst/>
          </a:prstGeom>
          <a:noFill/>
          <a:ln w="25400">
            <a:solidFill>
              <a:srgbClr val="49D821"/>
            </a:solidFill>
            <a:round/>
            <a:headEnd type="none" w="sm" len="sm"/>
            <a:tailEnd type="none" w="sm" len="sm"/>
          </a:ln>
        </p:spPr>
      </p:cxnSp>
      <p:cxnSp>
        <p:nvCxnSpPr>
          <p:cNvPr id="36" name="Straight Connector 56"/>
          <p:cNvCxnSpPr>
            <a:cxnSpLocks noChangeShapeType="1"/>
          </p:cNvCxnSpPr>
          <p:nvPr/>
        </p:nvCxnSpPr>
        <p:spPr bwMode="auto">
          <a:xfrm rot="16200000" flipV="1">
            <a:off x="5999957" y="2888456"/>
            <a:ext cx="7493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sp>
        <p:nvSpPr>
          <p:cNvPr id="37" name="TextBox 36"/>
          <p:cNvSpPr txBox="1"/>
          <p:nvPr/>
        </p:nvSpPr>
        <p:spPr>
          <a:xfrm rot="16200000">
            <a:off x="6136481" y="4091782"/>
            <a:ext cx="454025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rgbClr val="FFFFFF"/>
                </a:solidFill>
                <a:latin typeface="+mn-lt"/>
                <a:ea typeface="+mn-ea"/>
              </a:rPr>
              <a:t>ACB</a:t>
            </a:r>
          </a:p>
        </p:txBody>
      </p:sp>
      <p:sp>
        <p:nvSpPr>
          <p:cNvPr id="38" name="Left-Right Arrow 60"/>
          <p:cNvSpPr>
            <a:spLocks noChangeArrowheads="1"/>
          </p:cNvSpPr>
          <p:nvPr/>
        </p:nvSpPr>
        <p:spPr bwMode="auto">
          <a:xfrm>
            <a:off x="3124200" y="3733800"/>
            <a:ext cx="3733800" cy="152400"/>
          </a:xfrm>
          <a:prstGeom prst="leftRightArrow">
            <a:avLst>
              <a:gd name="adj1" fmla="val 50000"/>
              <a:gd name="adj2" fmla="val 50021"/>
            </a:avLst>
          </a:prstGeom>
          <a:solidFill>
            <a:srgbClr val="49D821"/>
          </a:solidFill>
          <a:ln w="12700">
            <a:solidFill>
              <a:srgbClr val="49D82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9" name="Rectangle 38"/>
          <p:cNvSpPr/>
          <p:nvPr/>
        </p:nvSpPr>
        <p:spPr bwMode="auto">
          <a:xfrm>
            <a:off x="2895600" y="3581400"/>
            <a:ext cx="228600" cy="457200"/>
          </a:xfrm>
          <a:prstGeom prst="rect">
            <a:avLst/>
          </a:prstGeom>
          <a:solidFill>
            <a:srgbClr val="FFB200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anchor="ctr"/>
          <a:lstStyle/>
          <a:p>
            <a:pPr>
              <a:defRPr/>
            </a:pPr>
            <a:r>
              <a:rPr lang="en-US" sz="1200" dirty="0">
                <a:solidFill>
                  <a:srgbClr val="000000"/>
                </a:solidFill>
                <a:latin typeface="+mn-lt"/>
                <a:ea typeface="+mn-ea"/>
              </a:rPr>
              <a:t>ETM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133600" y="3632200"/>
            <a:ext cx="228600" cy="381000"/>
          </a:xfrm>
          <a:prstGeom prst="rect">
            <a:avLst/>
          </a:prstGeom>
          <a:solidFill>
            <a:srgbClr val="FF6666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anchor="ctr"/>
          <a:lstStyle/>
          <a:p>
            <a:pPr>
              <a:defRPr/>
            </a:pPr>
            <a:r>
              <a:rPr lang="en-US" sz="1200" dirty="0">
                <a:latin typeface="+mn-lt"/>
                <a:ea typeface="+mn-ea"/>
              </a:rPr>
              <a:t>TM</a:t>
            </a:r>
          </a:p>
        </p:txBody>
      </p:sp>
      <p:sp>
        <p:nvSpPr>
          <p:cNvPr id="41" name="TextBox 66"/>
          <p:cNvSpPr txBox="1">
            <a:spLocks noChangeArrowheads="1"/>
          </p:cNvSpPr>
          <p:nvPr/>
        </p:nvSpPr>
        <p:spPr bwMode="auto">
          <a:xfrm>
            <a:off x="5486400" y="4876800"/>
            <a:ext cx="30956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 b="1">
                <a:latin typeface="Helvetica" pitchFamily="-110" charset="0"/>
                <a:cs typeface="Helvetica" pitchFamily="-110" charset="0"/>
              </a:rPr>
              <a:t>LVEA:</a:t>
            </a:r>
          </a:p>
          <a:p>
            <a:pPr algn="l">
              <a:buFont typeface="Arial" charset="0"/>
              <a:buChar char="•"/>
            </a:pPr>
            <a:r>
              <a:rPr lang="en-US" sz="1400">
                <a:latin typeface="Helvetica" pitchFamily="-110" charset="0"/>
                <a:cs typeface="Helvetica" pitchFamily="-110" charset="0"/>
              </a:rPr>
              <a:t> No PSL</a:t>
            </a:r>
          </a:p>
          <a:p>
            <a:pPr algn="l">
              <a:buFont typeface="Arial" charset="0"/>
              <a:buChar char="•"/>
            </a:pPr>
            <a:r>
              <a:rPr lang="en-US" sz="1400">
                <a:latin typeface="Helvetica" pitchFamily="-110" charset="0"/>
                <a:cs typeface="Helvetica" pitchFamily="-110" charset="0"/>
              </a:rPr>
              <a:t> Test Mass optical lever (not shown)</a:t>
            </a:r>
          </a:p>
          <a:p>
            <a:pPr algn="l"/>
            <a:endParaRPr lang="en-US" sz="1400">
              <a:latin typeface="Helvetica" pitchFamily="-110" charset="0"/>
              <a:cs typeface="Helvetica" pitchFamily="-110" charset="0"/>
            </a:endParaRPr>
          </a:p>
        </p:txBody>
      </p:sp>
      <p:cxnSp>
        <p:nvCxnSpPr>
          <p:cNvPr id="42" name="Straight Arrow Connector 68"/>
          <p:cNvCxnSpPr>
            <a:cxnSpLocks noChangeShapeType="1"/>
          </p:cNvCxnSpPr>
          <p:nvPr/>
        </p:nvCxnSpPr>
        <p:spPr bwMode="auto">
          <a:xfrm>
            <a:off x="5029200" y="5029200"/>
            <a:ext cx="533400" cy="1588"/>
          </a:xfrm>
          <a:prstGeom prst="straightConnector1">
            <a:avLst/>
          </a:prstGeom>
          <a:noFill/>
          <a:ln w="25400">
            <a:solidFill>
              <a:srgbClr val="404040"/>
            </a:solidFill>
            <a:round/>
            <a:headEnd type="diamond" w="lg" len="lg"/>
            <a:tailEnd type="arrow" w="med" len="med"/>
          </a:ln>
        </p:spPr>
      </p:cxnSp>
      <p:cxnSp>
        <p:nvCxnSpPr>
          <p:cNvPr id="43" name="Straight Arrow Connector 69"/>
          <p:cNvCxnSpPr>
            <a:cxnSpLocks noChangeShapeType="1"/>
          </p:cNvCxnSpPr>
          <p:nvPr/>
        </p:nvCxnSpPr>
        <p:spPr bwMode="auto">
          <a:xfrm flipH="1">
            <a:off x="4191000" y="5029200"/>
            <a:ext cx="533400" cy="1588"/>
          </a:xfrm>
          <a:prstGeom prst="straightConnector1">
            <a:avLst/>
          </a:prstGeom>
          <a:noFill/>
          <a:ln w="25400">
            <a:solidFill>
              <a:srgbClr val="404040"/>
            </a:solidFill>
            <a:round/>
            <a:headEnd type="diamond" w="lg" len="lg"/>
            <a:tailEnd type="arrow" w="med" len="med"/>
          </a:ln>
        </p:spPr>
      </p:cxnSp>
      <p:sp>
        <p:nvSpPr>
          <p:cNvPr id="44" name="TextBox 70"/>
          <p:cNvSpPr txBox="1">
            <a:spLocks noChangeArrowheads="1"/>
          </p:cNvSpPr>
          <p:nvPr/>
        </p:nvSpPr>
        <p:spPr bwMode="auto">
          <a:xfrm>
            <a:off x="3497263" y="4876800"/>
            <a:ext cx="6937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 b="1" dirty="0">
                <a:latin typeface="Helvetica" pitchFamily="-110" charset="0"/>
                <a:cs typeface="Helvetica" pitchFamily="-110" charset="0"/>
              </a:rPr>
              <a:t>Y-End</a:t>
            </a:r>
            <a:endParaRPr lang="en-US" sz="1400" dirty="0">
              <a:latin typeface="Helvetica" pitchFamily="-110" charset="0"/>
              <a:cs typeface="Helvetica" pitchFamily="-110" charset="0"/>
            </a:endParaRPr>
          </a:p>
        </p:txBody>
      </p:sp>
      <p:sp>
        <p:nvSpPr>
          <p:cNvPr id="45" name="Plaque 71"/>
          <p:cNvSpPr>
            <a:spLocks noChangeArrowheads="1"/>
          </p:cNvSpPr>
          <p:nvPr/>
        </p:nvSpPr>
        <p:spPr bwMode="auto">
          <a:xfrm>
            <a:off x="1582738" y="4648200"/>
            <a:ext cx="457200" cy="457200"/>
          </a:xfrm>
          <a:prstGeom prst="plaque">
            <a:avLst>
              <a:gd name="adj" fmla="val 46824"/>
            </a:avLst>
          </a:prstGeom>
          <a:solidFill>
            <a:srgbClr val="008000">
              <a:alpha val="70195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cxnSp>
        <p:nvCxnSpPr>
          <p:cNvPr id="46" name="Straight Arrow Connector 73"/>
          <p:cNvCxnSpPr>
            <a:cxnSpLocks noChangeShapeType="1"/>
            <a:stCxn id="45" idx="1"/>
          </p:cNvCxnSpPr>
          <p:nvPr/>
        </p:nvCxnSpPr>
        <p:spPr bwMode="auto">
          <a:xfrm rot="10800000" flipV="1">
            <a:off x="1219200" y="4876800"/>
            <a:ext cx="363538" cy="1588"/>
          </a:xfrm>
          <a:prstGeom prst="straightConnector1">
            <a:avLst/>
          </a:prstGeom>
          <a:noFill/>
          <a:ln w="28575">
            <a:solidFill>
              <a:srgbClr val="49D821"/>
            </a:solidFill>
            <a:round/>
            <a:headEnd type="none" w="sm" len="sm"/>
            <a:tailEnd type="arrow" w="med" len="med"/>
          </a:ln>
        </p:spPr>
      </p:cxnSp>
      <p:sp>
        <p:nvSpPr>
          <p:cNvPr id="47" name="Rectangle 74"/>
          <p:cNvSpPr>
            <a:spLocks noChangeArrowheads="1"/>
          </p:cNvSpPr>
          <p:nvPr/>
        </p:nvSpPr>
        <p:spPr bwMode="auto">
          <a:xfrm>
            <a:off x="152400" y="4191000"/>
            <a:ext cx="1066800" cy="914400"/>
          </a:xfrm>
          <a:prstGeom prst="rect">
            <a:avLst/>
          </a:prstGeom>
          <a:solidFill>
            <a:srgbClr val="3A007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r>
              <a:rPr lang="en-US" sz="1100" dirty="0">
                <a:solidFill>
                  <a:srgbClr val="FFFFFF"/>
                </a:solidFill>
                <a:latin typeface="Helvetica" pitchFamily="-110" charset="0"/>
                <a:cs typeface="Helvetica" pitchFamily="-110" charset="0"/>
              </a:rPr>
              <a:t>Arm Cavity length &amp; alignment sensing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3716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>
                <a:ea typeface="ＭＳ Ｐゴシック" pitchFamily="-110" charset="-128"/>
              </a:rPr>
              <a:t>New lock acquisition strategy developed for </a:t>
            </a:r>
            <a:r>
              <a:rPr lang="en-US" sz="2000" dirty="0" err="1" smtClean="0">
                <a:ea typeface="ＭＳ Ｐゴシック" pitchFamily="-110" charset="-128"/>
              </a:rPr>
              <a:t>aLIGO</a:t>
            </a:r>
            <a:endParaRPr lang="en-US" sz="2000" dirty="0" smtClean="0">
              <a:ea typeface="ＭＳ Ｐゴシック" pitchFamily="-110" charset="-128"/>
            </a:endParaRPr>
          </a:p>
          <a:p>
            <a:pPr lvl="1"/>
            <a:r>
              <a:rPr lang="en-US" sz="1600" dirty="0" smtClean="0">
                <a:ea typeface="ＭＳ Ｐゴシック" pitchFamily="-110" charset="-128"/>
              </a:rPr>
              <a:t>Arm Length Stabilization system controls each arm cavity, putting them off-resonance</a:t>
            </a:r>
          </a:p>
          <a:p>
            <a:pPr lvl="1"/>
            <a:r>
              <a:rPr lang="en-US" sz="1600" dirty="0" smtClean="0">
                <a:ea typeface="ＭＳ Ｐゴシック" pitchFamily="-110" charset="-128"/>
              </a:rPr>
              <a:t>The 3 vertex lengths are controlled using robust RF signals</a:t>
            </a:r>
          </a:p>
          <a:p>
            <a:pPr lvl="1"/>
            <a:r>
              <a:rPr lang="en-US" sz="1600" dirty="0" smtClean="0">
                <a:ea typeface="ＭＳ Ｐゴシック" pitchFamily="-110" charset="-128"/>
              </a:rPr>
              <a:t>Arm cavities are brought into resonance in a controlled fashion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LIGO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4770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H2 One Arm Test</a:t>
            </a:r>
            <a:endParaRPr lang="en-US" dirty="0"/>
          </a:p>
        </p:txBody>
      </p:sp>
      <p:pic>
        <p:nvPicPr>
          <p:cNvPr id="6" name="Picture 1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0"/>
            <a:ext cx="762000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10" charset="-128"/>
              </a:rPr>
              <a:t>BSC seismic isolation, quad suspension &amp; transmission monitor 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Verification of the installation and alignment process</a:t>
            </a:r>
          </a:p>
          <a:p>
            <a:r>
              <a:rPr lang="en-US" dirty="0" smtClean="0">
                <a:ea typeface="ＭＳ Ｐゴシック" pitchFamily="-110" charset="-128"/>
              </a:rPr>
              <a:t>Develop robust locking with the ALS laser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Wide-band feedback to the laser for easy locking; the low-frequency control (&lt; 10 Hz) sent to the quad suspension to stabilize the arm length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Characterize alignment stability (cavity will be outfitted with </a:t>
            </a:r>
            <a:r>
              <a:rPr lang="en-US" dirty="0" err="1" smtClean="0">
                <a:ea typeface="ＭＳ Ｐゴシック" pitchFamily="-110" charset="-128"/>
              </a:rPr>
              <a:t>wavefront</a:t>
            </a:r>
            <a:r>
              <a:rPr lang="en-US" dirty="0" smtClean="0">
                <a:ea typeface="ＭＳ Ｐゴシック" pitchFamily="-110" charset="-128"/>
              </a:rPr>
              <a:t> sensors)</a:t>
            </a:r>
          </a:p>
          <a:p>
            <a:pPr lvl="2"/>
            <a:r>
              <a:rPr lang="en-US" dirty="0" smtClean="0">
                <a:ea typeface="ＭＳ Ｐゴシック" pitchFamily="-110" charset="-128"/>
              </a:rPr>
              <a:t>Active stabilization of ALS beam alignment required?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B5386-DB31-420F-A707-31D9D0A03C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LIGO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Objectives of </a:t>
            </a:r>
            <a:br>
              <a:rPr lang="en-US" dirty="0" smtClean="0"/>
            </a:br>
            <a:r>
              <a:rPr lang="en-US" dirty="0" smtClean="0"/>
              <a:t>H2 One Arm Testing Phase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O_II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LIGO_II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38100" cap="flat" cmpd="sng" algn="ctr">
          <a:solidFill>
            <a:srgbClr val="FF3300"/>
          </a:solidFill>
          <a:prstDash val="solid"/>
          <a:round/>
          <a:headEnd type="none" w="med" len="med"/>
          <a:tailEnd type="triangle" w="lg" len="lg"/>
        </a:ln>
        <a:effectLst/>
      </a:spPr>
      <a:bodyPr/>
      <a:lstStyle/>
    </a:lnDef>
  </a:objectDefaults>
  <a:extraClrSchemeLst>
    <a:extraClrScheme>
      <a:clrScheme name="LIGO_II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O_II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files\qualcomm\eudora mail\attach\LIGO_II.pot</Template>
  <TotalTime>13439</TotalTime>
  <Words>1968</Words>
  <Application>Microsoft Macintosh PowerPoint</Application>
  <PresentationFormat>On-screen Show (4:3)</PresentationFormat>
  <Paragraphs>271</Paragraphs>
  <Slides>24</Slides>
  <Notes>2</Notes>
  <HiddenSlides>0</HiddenSlides>
  <MMClips>0</MMClips>
  <ScaleCrop>false</ScaleCrop>
  <HeadingPairs>
    <vt:vector size="8" baseType="variant">
      <vt:variant>
        <vt:lpstr>Design Template</vt:lpstr>
      </vt:variant>
      <vt:variant>
        <vt:i4>1</vt:i4>
      </vt:variant>
      <vt:variant>
        <vt:lpstr>Links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LIGO_II</vt:lpstr>
      <vt:lpstr>Macintosh HD:Users:Valera:Desktop:L1 MC Commissioning:L1_InputModeCleanerIntegration.doc!OLE_LINK2</vt:lpstr>
      <vt:lpstr>Macintosh HD:Users:Valera:Desktop:L1 MC Commissioning:L1_InputModeCleanerIntegration.doc!OLE_LINK3</vt:lpstr>
      <vt:lpstr>Photo Editor Photo</vt:lpstr>
      <vt:lpstr>Integration Planning</vt:lpstr>
      <vt:lpstr>Challenges</vt:lpstr>
      <vt:lpstr>Major Remaining  Technical Risk</vt:lpstr>
      <vt:lpstr>Approach</vt:lpstr>
      <vt:lpstr>Advantages</vt:lpstr>
      <vt:lpstr>Interaction between Installation and Integration </vt:lpstr>
      <vt:lpstr>Overview of  H2 One Arm Test</vt:lpstr>
      <vt:lpstr> H2 One Arm Test</vt:lpstr>
      <vt:lpstr>Technical Objectives of  H2 One Arm Testing Phase</vt:lpstr>
      <vt:lpstr>Technical Objectives of  H2 One Arm Testing Phase</vt:lpstr>
      <vt:lpstr>Intermediate and Quantitative Goals of One Arm Test</vt:lpstr>
      <vt:lpstr>Intermediate and Quantitative Goals of One Arm Test (cont.)</vt:lpstr>
      <vt:lpstr>Personnel</vt:lpstr>
      <vt:lpstr>One Arm Cavity Test Schedule Installation Phase</vt:lpstr>
      <vt:lpstr>One Arm Cavity Test Schedule Integration Phase</vt:lpstr>
      <vt:lpstr>Overview of L1 Pre-Stabilized Laser, Input Mode Cleaner, and Input Optics Integrated Test</vt:lpstr>
      <vt:lpstr> L1 PSL/IO/IMC Test</vt:lpstr>
      <vt:lpstr>Technical Objectives of  L1 PSL/IO/IMC Testing Phase</vt:lpstr>
      <vt:lpstr>Technical Objectives of  L1 PSL/IO/IMC Testing Phase</vt:lpstr>
      <vt:lpstr>Intermediate and Quantitative Goals of L1 PSL/IO/IMC Test</vt:lpstr>
      <vt:lpstr>Intermediate and Quantitative Goals of L1 PSL/IO/IMC Test (cont.)</vt:lpstr>
      <vt:lpstr>Personnel</vt:lpstr>
      <vt:lpstr>PSL/IO/IMC Test Schedule</vt:lpstr>
      <vt:lpstr>PSL/IO/IMC Test Schedule (cont.)</vt:lpstr>
    </vt:vector>
  </TitlesOfParts>
  <Company>LIGO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Planning</dc:title>
  <dc:subject>NSF Review 2011</dc:subject>
  <dc:creator>Daniel Sigg</dc:creator>
  <cp:keywords/>
  <dc:description>LIGO-G1100445-v1</dc:description>
  <cp:lastModifiedBy>Valery Frolov</cp:lastModifiedBy>
  <cp:revision>2451</cp:revision>
  <cp:lastPrinted>1999-10-01T21:59:04Z</cp:lastPrinted>
  <dcterms:created xsi:type="dcterms:W3CDTF">2011-04-14T14:32:39Z</dcterms:created>
  <dcterms:modified xsi:type="dcterms:W3CDTF">2011-04-14T14:33:10Z</dcterms:modified>
</cp:coreProperties>
</file>