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1" r:id="rId5"/>
    <p:sldId id="284" r:id="rId6"/>
    <p:sldId id="260" r:id="rId7"/>
    <p:sldId id="285" r:id="rId8"/>
    <p:sldId id="265" r:id="rId9"/>
    <p:sldId id="277" r:id="rId10"/>
    <p:sldId id="289" r:id="rId11"/>
    <p:sldId id="269" r:id="rId12"/>
    <p:sldId id="283" r:id="rId13"/>
    <p:sldId id="296" r:id="rId14"/>
    <p:sldId id="263" r:id="rId15"/>
    <p:sldId id="268" r:id="rId16"/>
    <p:sldId id="272" r:id="rId17"/>
    <p:sldId id="270" r:id="rId18"/>
    <p:sldId id="290" r:id="rId19"/>
    <p:sldId id="281" r:id="rId20"/>
    <p:sldId id="286" r:id="rId21"/>
    <p:sldId id="287" r:id="rId22"/>
    <p:sldId id="288" r:id="rId23"/>
    <p:sldId id="271" r:id="rId24"/>
    <p:sldId id="274" r:id="rId25"/>
    <p:sldId id="275" r:id="rId26"/>
    <p:sldId id="273" r:id="rId27"/>
    <p:sldId id="280" r:id="rId28"/>
    <p:sldId id="279" r:id="rId29"/>
    <p:sldId id="278" r:id="rId30"/>
    <p:sldId id="292" r:id="rId31"/>
    <p:sldId id="293" r:id="rId32"/>
    <p:sldId id="282" r:id="rId33"/>
    <p:sldId id="276" r:id="rId34"/>
    <p:sldId id="291" r:id="rId35"/>
    <p:sldId id="294" r:id="rId36"/>
    <p:sldId id="295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0" autoAdjust="0"/>
    <p:restoredTop sz="94660"/>
  </p:normalViewPr>
  <p:slideViewPr>
    <p:cSldViewPr>
      <p:cViewPr>
        <p:scale>
          <a:sx n="130" d="100"/>
          <a:sy n="130" d="100"/>
        </p:scale>
        <p:origin x="-117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552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A8811D7-5120-40F5-8AAD-EDC9EF1D08CF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6572AD0-A693-4C4D-B95C-B6B95DF31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name is Brett Shapiro</a:t>
            </a:r>
            <a:r>
              <a:rPr lang="en-US" baseline="0" dirty="0" smtClean="0"/>
              <a:t> and I am going to speak to you about the sizing of actuators for a quadruple pendulum used in advanced gravitational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For that we need to know what the tracking signal is.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This is</a:t>
            </a:r>
            <a:r>
              <a:rPr lang="en-US" baseline="0" dirty="0" smtClean="0"/>
              <a:t> what it is predicted to look like.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It comes directly from the LIGO sensitivity spectrum shown earlier, but extended down to lower frequencies.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To get the RMS to the required limit we need to more or less know everything below this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aseline="0" dirty="0" smtClean="0"/>
              <a:t> Our goal is to make the output y = R.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Since we have more actuators than</a:t>
            </a:r>
            <a:r>
              <a:rPr lang="en-US" baseline="0" dirty="0" smtClean="0"/>
              <a:t> tracking signals there is no unique control solution.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However, w</a:t>
            </a:r>
            <a:r>
              <a:rPr lang="en-US" dirty="0" smtClean="0"/>
              <a:t>e</a:t>
            </a:r>
            <a:r>
              <a:rPr lang="en-US" baseline="0" dirty="0" smtClean="0"/>
              <a:t> can ‘solve’ directly using the pseudoinverse, which has a nice property that the resulting solution is the least squares solution. 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However, this is only a </a:t>
            </a:r>
            <a:r>
              <a:rPr lang="en-US" baseline="0" dirty="0" err="1" smtClean="0"/>
              <a:t>feedforward</a:t>
            </a:r>
            <a:r>
              <a:rPr lang="en-US" baseline="0" dirty="0" smtClean="0"/>
              <a:t> result, not feedback.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But we can show that we can still show that this result can be approximated with feedback.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The feedback output TF is …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The feedback control effort TF is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</a:t>
            </a:r>
            <a:r>
              <a:rPr lang="en-US" baseline="0" dirty="0" smtClean="0"/>
              <a:t> Running these numbers shows that the least squares result on its own meets the requirements well within </a:t>
            </a:r>
            <a:r>
              <a:rPr lang="en-US" baseline="0" smtClean="0"/>
              <a:t>the limits.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7E2B10-3F9C-4BCC-BCB7-704964CCCAC8}" type="slidenum">
              <a:rPr lang="en-GB"/>
              <a:pPr/>
              <a:t>16</a:t>
            </a:fld>
            <a:endParaRPr lang="en-GB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290919" y="728880"/>
            <a:ext cx="4733364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744" tIns="43372" rIns="86744" bIns="43372" anchor="ctr"/>
          <a:lstStyle/>
          <a:p>
            <a:endParaRPr lang="en-US"/>
          </a:p>
        </p:txBody>
      </p:sp>
      <p:sp>
        <p:nvSpPr>
          <p:cNvPr id="40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118" y="4559662"/>
            <a:ext cx="5844988" cy="43172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buFont typeface="Arial" charset="0"/>
              <a:buChar char="•"/>
              <a:defRPr/>
            </a:pPr>
            <a:r>
              <a:rPr lang="en-US" dirty="0" smtClean="0"/>
              <a:t> But</a:t>
            </a:r>
            <a:r>
              <a:rPr lang="en-US" baseline="0" dirty="0" smtClean="0"/>
              <a:t> first what are gravitational waves?</a:t>
            </a:r>
            <a:endParaRPr lang="en-US" dirty="0" smtClean="0"/>
          </a:p>
          <a:p>
            <a:pPr defTabSz="966612">
              <a:buFont typeface="Arial" charset="0"/>
              <a:buChar char="•"/>
              <a:defRPr/>
            </a:pPr>
            <a:r>
              <a:rPr lang="en-US" dirty="0" smtClean="0"/>
              <a:t> GWs are</a:t>
            </a:r>
            <a:r>
              <a:rPr lang="en-US" baseline="0" dirty="0" smtClean="0"/>
              <a:t> a phenomenon predicted by Einstein’s theory of General Relativity.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Produced</a:t>
            </a:r>
            <a:r>
              <a:rPr lang="en-US" baseline="0" dirty="0" smtClean="0"/>
              <a:t> from accelerating mass, analogous to accelerating charges producing EM.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Weakly interacting, so only very energetic massive events such as supernovae, merging black holes, or pulsars can be reasonably detected.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Considering a ring of particles, the GW stretches one axis, and compresses the other, oscillating at the waves frequency.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Amount of stretch is analogous to mechanical strain, grows proportionally to the size of the object.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No direct measurements to 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LIGO</a:t>
            </a:r>
            <a:r>
              <a:rPr lang="en-US" baseline="0" dirty="0" smtClean="0"/>
              <a:t> stands for …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Is a national observatory attempting to be the first group to directly detect these waves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2 observatories …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built in the configuration of a Michelson interferometer with 2, 4 km perpendicular arms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The ends of each arm contain a mirror that represent one of the test particles in the conceptual ring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The interferometer measure the length difference between the 2 arms.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With 4 km arms LIGO has to be sensitive to 10^-19 </a:t>
            </a:r>
            <a:r>
              <a:rPr lang="en-US" baseline="0" dirty="0" err="1" smtClean="0"/>
              <a:t>m_rms</a:t>
            </a:r>
            <a:r>
              <a:rPr lang="en-US" baseline="0" dirty="0" smtClean="0"/>
              <a:t>, 10^-9 smaller than a proton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Mirrors suspended as pendulums to </a:t>
            </a:r>
            <a:r>
              <a:rPr lang="en-US" baseline="0" dirty="0" err="1" smtClean="0"/>
              <a:t>isloate</a:t>
            </a:r>
            <a:r>
              <a:rPr lang="en-US" baseline="0" dirty="0" smtClean="0"/>
              <a:t> them from ground vibration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Quadruple pendulum used to isolate the mirrors</a:t>
            </a:r>
            <a:r>
              <a:rPr lang="en-US" baseline="0" dirty="0" smtClean="0"/>
              <a:t> at the 2 ends of each arm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Consists of a 2 m tall hanging chain of 4 masses/stages.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Bottom is the mirror the mirror, 40 kg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Picture on the left as an early all metal prototype, right is a </a:t>
            </a:r>
            <a:r>
              <a:rPr lang="en-US" baseline="0" dirty="0" err="1" smtClean="0"/>
              <a:t>solidworks</a:t>
            </a:r>
            <a:r>
              <a:rPr lang="en-US" baseline="0" dirty="0" smtClean="0"/>
              <a:t>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4 stages because resonances occur only about 1 decade</a:t>
            </a:r>
            <a:r>
              <a:rPr lang="en-US" baseline="0" dirty="0" smtClean="0"/>
              <a:t> or less before the 10 Hz GW band and we need isolation of 7 orders of magnitude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Quad</a:t>
            </a:r>
            <a:r>
              <a:rPr lang="en-US" baseline="0" dirty="0" smtClean="0"/>
              <a:t> pendulum is one part in achieving LIGO’s required sensitivity. It tackles low frequency seismic/ ground vibrations.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Various other high frequency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aseline="0" dirty="0" smtClean="0"/>
              <a:t> Quad already has actuator designs proposed for use.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Top 3 stages use electromagnetic actuators, which have their own frequency responses.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Frequency responses are designed to maximize dynamic range while minimizing electronic noise.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Bottom actuator uses an electrostatic actuator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All actuators are used because the bigger/stronger/noisier one are placed higher up the chain furthest from the mirror.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Thus any control structure must be hierarchical where smaller high frequency forces are placed lower down.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Before we can say whether these designs are sufficient we must know something about the control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aseline="0" dirty="0" smtClean="0"/>
              <a:t> To simplify the interferometer control t</a:t>
            </a:r>
            <a:r>
              <a:rPr lang="en-US" dirty="0" smtClean="0"/>
              <a:t>his figure</a:t>
            </a:r>
            <a:r>
              <a:rPr lang="en-US" baseline="0" dirty="0" smtClean="0"/>
              <a:t> represents just one of the two arms.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Hi resolution sensors tend to have small operating ranges, and LIGO is no exception.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To get the required sensitivity the mirrors must be controlled within a relative displacement of 10^-15 </a:t>
            </a:r>
            <a:r>
              <a:rPr lang="en-US" baseline="0" dirty="0" err="1" smtClean="0"/>
              <a:t>m_rms</a:t>
            </a:r>
            <a:endParaRPr lang="en-US" baseline="0" dirty="0" smtClean="0"/>
          </a:p>
          <a:p>
            <a:pPr defTabSz="966612">
              <a:buFont typeface="Arial" charset="0"/>
              <a:buChar char="•"/>
              <a:defRPr/>
            </a:pPr>
            <a:r>
              <a:rPr lang="en-US" baseline="0" dirty="0" smtClean="0"/>
              <a:t>  The actuators must be large enough to position the mirrors within this tolerance, but small enough to not contribute unnecessarily to noise, cost, or complexity.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</a:t>
            </a:r>
            <a:r>
              <a:rPr lang="en-US" dirty="0" smtClean="0"/>
              <a:t>The</a:t>
            </a:r>
            <a:r>
              <a:rPr lang="en-US" baseline="0" dirty="0" smtClean="0"/>
              <a:t> cavity error signal is only approximately linear when the light has maximum constructive interference in this optical cavity. This only occurs at displacements within 0.1% if the </a:t>
            </a:r>
            <a:r>
              <a:rPr lang="en-US" baseline="0" dirty="0" err="1" smtClean="0"/>
              <a:t>wavelenth</a:t>
            </a:r>
            <a:r>
              <a:rPr lang="en-US" baseline="0" dirty="0" smtClean="0"/>
              <a:t>. For the strict displacement sensitivity required by LIGO, the signal is ‘linear enough’ only within 10^(-9) of a wavelength. LIGO user 1.064 micron laser light.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Since</a:t>
            </a:r>
            <a:r>
              <a:rPr lang="en-US" baseline="0" dirty="0" smtClean="0"/>
              <a:t> only one mirror is being actuated (end mirror), we can simplify the control further by thinking of the control problem as a tracking one where the active mirror simply follows the passive one.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In a simplified block diagram this assumes all the relative displacement originates from the passive pendulum, while the actuated one is otherwise still.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Now that we understand the control, we want to establish what the minimum size required for each actuator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6088-724D-4A9F-B6CF-C2D358A938E2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CDF7-FF0F-476B-9CDC-0850B89C562F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809D-785D-41D9-9D49-47552632350E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F20-1907-40DB-94BB-0A4CC338407E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5A78-ADDA-4D0B-8E1B-F0FB509D2CF9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DEE-EA69-4E8D-83C4-197180E2D15F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451C-792D-4758-96C6-123CF2675FE1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96C-9672-4733-9D56-ACF5E634D9B5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21DD-BB3A-441A-8876-F4D5415E7BF3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47BF-E439-44F7-A196-74876D169AE1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FB36-8880-4528-8335-2839F8AEFB0C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B97CE-C3F6-4B8E-9E27-1F605B0F190F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jpe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42.emf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82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98.png"/><Relationship Id="rId63" Type="http://schemas.openxmlformats.org/officeDocument/2006/relationships/image" Target="../media/image10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41" Type="http://schemas.openxmlformats.org/officeDocument/2006/relationships/image" Target="../media/image84.png"/><Relationship Id="rId54" Type="http://schemas.openxmlformats.org/officeDocument/2006/relationships/image" Target="../media/image97.png"/><Relationship Id="rId6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3" Type="http://schemas.openxmlformats.org/officeDocument/2006/relationships/image" Target="../media/image96.png"/><Relationship Id="rId58" Type="http://schemas.openxmlformats.org/officeDocument/2006/relationships/image" Target="../media/image101.png"/><Relationship Id="rId5" Type="http://schemas.openxmlformats.org/officeDocument/2006/relationships/image" Target="../media/image48.jpe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jpeg"/><Relationship Id="rId36" Type="http://schemas.openxmlformats.org/officeDocument/2006/relationships/image" Target="../media/image79.png"/><Relationship Id="rId49" Type="http://schemas.openxmlformats.org/officeDocument/2006/relationships/image" Target="../media/image92.png"/><Relationship Id="rId57" Type="http://schemas.openxmlformats.org/officeDocument/2006/relationships/image" Target="../media/image100.png"/><Relationship Id="rId61" Type="http://schemas.openxmlformats.org/officeDocument/2006/relationships/image" Target="../media/image104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4" Type="http://schemas.openxmlformats.org/officeDocument/2006/relationships/image" Target="../media/image87.png"/><Relationship Id="rId52" Type="http://schemas.openxmlformats.org/officeDocument/2006/relationships/image" Target="../media/image95.png"/><Relationship Id="rId60" Type="http://schemas.openxmlformats.org/officeDocument/2006/relationships/image" Target="../media/image103.png"/><Relationship Id="rId4" Type="http://schemas.openxmlformats.org/officeDocument/2006/relationships/image" Target="../media/image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43" Type="http://schemas.openxmlformats.org/officeDocument/2006/relationships/image" Target="../media/image86.png"/><Relationship Id="rId48" Type="http://schemas.openxmlformats.org/officeDocument/2006/relationships/image" Target="../media/image91.png"/><Relationship Id="rId56" Type="http://schemas.openxmlformats.org/officeDocument/2006/relationships/image" Target="../media/image99.png"/><Relationship Id="rId64" Type="http://schemas.openxmlformats.org/officeDocument/2006/relationships/image" Target="../media/image107.png"/><Relationship Id="rId8" Type="http://schemas.openxmlformats.org/officeDocument/2006/relationships/image" Target="../media/image51.png"/><Relationship Id="rId51" Type="http://schemas.openxmlformats.org/officeDocument/2006/relationships/image" Target="../media/image94.png"/><Relationship Id="rId3" Type="http://schemas.openxmlformats.org/officeDocument/2006/relationships/image" Target="../media/image6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46" Type="http://schemas.openxmlformats.org/officeDocument/2006/relationships/image" Target="../media/image89.png"/><Relationship Id="rId5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5" Type="http://schemas.openxmlformats.org/officeDocument/2006/relationships/image" Target="../media/image125.jpe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Actuator Sizing of a Quad Pendulum for Gravitational Wave Detectors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Brett Shapiro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Kamal Youcef-Toumi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Nergis Mavalvala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ACC 2011 – San Francisco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June 29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Massachusetts Institute of Technology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ACC 2011 - </a:t>
            </a:r>
            <a:r>
              <a:rPr lang="en-US" dirty="0" smtClean="0">
                <a:solidFill>
                  <a:schemeClr val="tx1"/>
                </a:solidFill>
              </a:rPr>
              <a:t>G1100750-v2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Arm Cavity Control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166"/>
          <p:cNvGrpSpPr>
            <a:grpSpLocks/>
          </p:cNvGrpSpPr>
          <p:nvPr/>
        </p:nvGrpSpPr>
        <p:grpSpPr bwMode="auto">
          <a:xfrm>
            <a:off x="2743557" y="1646768"/>
            <a:ext cx="507069" cy="2696632"/>
            <a:chOff x="1676118" y="1828800"/>
            <a:chExt cx="723824" cy="3733800"/>
          </a:xfrm>
        </p:grpSpPr>
        <p:grpSp>
          <p:nvGrpSpPr>
            <p:cNvPr id="6" name="Group 158"/>
            <p:cNvGrpSpPr>
              <a:grpSpLocks/>
            </p:cNvGrpSpPr>
            <p:nvPr/>
          </p:nvGrpSpPr>
          <p:grpSpPr bwMode="auto">
            <a:xfrm>
              <a:off x="1676116" y="1828802"/>
              <a:ext cx="723824" cy="3178183"/>
              <a:chOff x="647027" y="1936739"/>
              <a:chExt cx="1752434" cy="4190999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943134" y="4222749"/>
                <a:ext cx="161428" cy="764098"/>
                <a:chOff x="908651" y="1905773"/>
                <a:chExt cx="82815" cy="686966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833412" y="1981012"/>
                  <a:ext cx="152450" cy="197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H="1">
                  <a:off x="911475" y="2053516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911475" y="2130683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 flipH="1">
                  <a:off x="911475" y="2207848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>
                  <a:off x="912417" y="2284074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 flipH="1">
                  <a:off x="911475" y="2360299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914254" y="2515528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70"/>
              <p:cNvGrpSpPr>
                <a:grpSpLocks/>
              </p:cNvGrpSpPr>
              <p:nvPr/>
            </p:nvGrpSpPr>
            <p:grpSpPr bwMode="auto">
              <a:xfrm>
                <a:off x="1869329" y="4222740"/>
                <a:ext cx="149902" cy="761998"/>
                <a:chOff x="914299" y="1906490"/>
                <a:chExt cx="76901" cy="685082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839060" y="1981729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914166" y="2057190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914166" y="2134357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915108" y="2210581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>
                  <a:off x="915108" y="2285864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914166" y="2362089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913987" y="2514362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/>
              <p:cNvCxnSpPr/>
              <p:nvPr/>
            </p:nvCxnSpPr>
            <p:spPr>
              <a:xfrm rot="5400000">
                <a:off x="648413" y="5744818"/>
                <a:ext cx="761999" cy="384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1561138" y="5746739"/>
                <a:ext cx="76199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be 12"/>
              <p:cNvSpPr/>
              <p:nvPr/>
            </p:nvSpPr>
            <p:spPr>
              <a:xfrm>
                <a:off x="647027" y="2623379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950406" y="1936750"/>
                <a:ext cx="153705" cy="762002"/>
                <a:chOff x="913244" y="1905075"/>
                <a:chExt cx="78073" cy="686519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837836" y="1980484"/>
                  <a:ext cx="152770" cy="195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913616" y="2055587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90"/>
                <p:cNvCxnSpPr/>
                <p:nvPr/>
              </p:nvCxnSpPr>
              <p:spPr>
                <a:xfrm rot="5400000">
                  <a:off x="913616" y="2132915"/>
                  <a:ext cx="77327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91"/>
                <p:cNvCxnSpPr/>
                <p:nvPr/>
              </p:nvCxnSpPr>
              <p:spPr>
                <a:xfrm rot="16200000" flipH="1">
                  <a:off x="914560" y="2209299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914560" y="2284740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34"/>
                <p:cNvCxnSpPr/>
                <p:nvPr/>
              </p:nvCxnSpPr>
              <p:spPr>
                <a:xfrm rot="16200000" flipH="1">
                  <a:off x="913616" y="2361125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94"/>
                <p:cNvCxnSpPr/>
                <p:nvPr/>
              </p:nvCxnSpPr>
              <p:spPr>
                <a:xfrm rot="5400000">
                  <a:off x="913956" y="2514234"/>
                  <a:ext cx="152768" cy="195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865195" y="1936739"/>
                <a:ext cx="153717" cy="761999"/>
                <a:chOff x="912727" y="1905812"/>
                <a:chExt cx="78459" cy="685806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837403" y="1981137"/>
                  <a:ext cx="152611" cy="196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 rot="16200000" flipH="1">
                  <a:off x="913333" y="2055933"/>
                  <a:ext cx="77248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 rot="5400000">
                  <a:off x="913333" y="2133181"/>
                  <a:ext cx="77247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914275" y="2209486"/>
                  <a:ext cx="75363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85"/>
                <p:cNvCxnSpPr/>
                <p:nvPr/>
              </p:nvCxnSpPr>
              <p:spPr>
                <a:xfrm rot="5400000">
                  <a:off x="914275" y="2284849"/>
                  <a:ext cx="75363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86"/>
                <p:cNvCxnSpPr/>
                <p:nvPr/>
              </p:nvCxnSpPr>
              <p:spPr>
                <a:xfrm rot="16200000" flipH="1">
                  <a:off x="913333" y="2361154"/>
                  <a:ext cx="77248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913900" y="2514332"/>
                  <a:ext cx="152610" cy="196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Cube 15"/>
              <p:cNvSpPr/>
              <p:nvPr/>
            </p:nvSpPr>
            <p:spPr>
              <a:xfrm>
                <a:off x="647027" y="3766378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>
                <a:off x="1869329" y="3079745"/>
                <a:ext cx="149902" cy="761998"/>
                <a:chOff x="914299" y="1906491"/>
                <a:chExt cx="76901" cy="685082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839060" y="1981730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6200000" flipH="1">
                  <a:off x="914166" y="2057191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914166" y="2134358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915108" y="2210582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915108" y="2285866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914166" y="2362091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913987" y="2514363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943001" y="3079729"/>
                <a:ext cx="161420" cy="764088"/>
                <a:chOff x="908651" y="1905781"/>
                <a:chExt cx="82817" cy="686965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835384" y="1979048"/>
                  <a:ext cx="152450" cy="5915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6200000" flipH="1">
                  <a:off x="911477" y="2053524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911477" y="2130690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6200000" flipH="1">
                  <a:off x="911477" y="2207855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912418" y="2284081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 flipH="1">
                  <a:off x="911477" y="2360306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914255" y="2515535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Can 6"/>
            <p:cNvSpPr/>
            <p:nvPr/>
          </p:nvSpPr>
          <p:spPr>
            <a:xfrm>
              <a:off x="1752600" y="39624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1752600" y="48006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1" name="Group 167"/>
          <p:cNvGrpSpPr>
            <a:grpSpLocks/>
          </p:cNvGrpSpPr>
          <p:nvPr/>
        </p:nvGrpSpPr>
        <p:grpSpPr bwMode="auto">
          <a:xfrm>
            <a:off x="5172156" y="1646768"/>
            <a:ext cx="507070" cy="2696632"/>
            <a:chOff x="5523866" y="1828799"/>
            <a:chExt cx="723826" cy="3733801"/>
          </a:xfrm>
        </p:grpSpPr>
        <p:grpSp>
          <p:nvGrpSpPr>
            <p:cNvPr id="62" name="Group 158"/>
            <p:cNvGrpSpPr>
              <a:grpSpLocks/>
            </p:cNvGrpSpPr>
            <p:nvPr/>
          </p:nvGrpSpPr>
          <p:grpSpPr bwMode="auto">
            <a:xfrm>
              <a:off x="5523866" y="1828800"/>
              <a:ext cx="723826" cy="3178180"/>
              <a:chOff x="646170" y="1936738"/>
              <a:chExt cx="1752434" cy="4190999"/>
            </a:xfrm>
          </p:grpSpPr>
          <p:grpSp>
            <p:nvGrpSpPr>
              <p:cNvPr id="65" name="Group 62"/>
              <p:cNvGrpSpPr>
                <a:grpSpLocks/>
              </p:cNvGrpSpPr>
              <p:nvPr/>
            </p:nvGrpSpPr>
            <p:grpSpPr bwMode="auto">
              <a:xfrm>
                <a:off x="942278" y="4222739"/>
                <a:ext cx="161430" cy="764094"/>
                <a:chOff x="908211" y="1905772"/>
                <a:chExt cx="82816" cy="686966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832972" y="1981011"/>
                  <a:ext cx="152450" cy="197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 flipH="1">
                  <a:off x="911036" y="2053515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5400000">
                  <a:off x="911036" y="2130682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911036" y="2207847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>
                  <a:off x="911977" y="2284072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 flipH="1">
                  <a:off x="911036" y="2360298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>
                  <a:off x="913814" y="2515527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70"/>
              <p:cNvGrpSpPr>
                <a:grpSpLocks/>
              </p:cNvGrpSpPr>
              <p:nvPr/>
            </p:nvGrpSpPr>
            <p:grpSpPr bwMode="auto">
              <a:xfrm>
                <a:off x="1868472" y="4222727"/>
                <a:ext cx="149900" cy="761995"/>
                <a:chOff x="913860" y="1906488"/>
                <a:chExt cx="76900" cy="685083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838621" y="1981727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913727" y="2057189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913727" y="2134355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6200000" flipH="1">
                  <a:off x="914668" y="2210579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914668" y="2285863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913727" y="2362088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>
                  <a:off x="913548" y="2514361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/>
              <p:cNvCxnSpPr/>
              <p:nvPr/>
            </p:nvCxnSpPr>
            <p:spPr>
              <a:xfrm rot="5400000">
                <a:off x="647556" y="5744816"/>
                <a:ext cx="761999" cy="384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1560281" y="5746738"/>
                <a:ext cx="76199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Cube 68"/>
              <p:cNvSpPr/>
              <p:nvPr/>
            </p:nvSpPr>
            <p:spPr>
              <a:xfrm>
                <a:off x="646170" y="2623378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70" name="Group 37"/>
              <p:cNvGrpSpPr>
                <a:grpSpLocks/>
              </p:cNvGrpSpPr>
              <p:nvPr/>
            </p:nvGrpSpPr>
            <p:grpSpPr bwMode="auto">
              <a:xfrm>
                <a:off x="949550" y="1936745"/>
                <a:ext cx="153705" cy="762002"/>
                <a:chOff x="912809" y="1905074"/>
                <a:chExt cx="78073" cy="686519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837401" y="1980483"/>
                  <a:ext cx="152770" cy="195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16200000" flipH="1">
                  <a:off x="913181" y="2055586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66"/>
                <p:cNvCxnSpPr/>
                <p:nvPr/>
              </p:nvCxnSpPr>
              <p:spPr>
                <a:xfrm rot="5400000">
                  <a:off x="913181" y="2132914"/>
                  <a:ext cx="77327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67"/>
                <p:cNvCxnSpPr/>
                <p:nvPr/>
              </p:nvCxnSpPr>
              <p:spPr>
                <a:xfrm rot="16200000" flipH="1">
                  <a:off x="914125" y="2209297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>
                  <a:off x="914125" y="2284739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34"/>
                <p:cNvCxnSpPr/>
                <p:nvPr/>
              </p:nvCxnSpPr>
              <p:spPr>
                <a:xfrm rot="16200000" flipH="1">
                  <a:off x="913181" y="2361124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70"/>
                <p:cNvCxnSpPr/>
                <p:nvPr/>
              </p:nvCxnSpPr>
              <p:spPr>
                <a:xfrm rot="5400000">
                  <a:off x="913520" y="2514233"/>
                  <a:ext cx="152768" cy="195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38"/>
              <p:cNvGrpSpPr>
                <a:grpSpLocks/>
              </p:cNvGrpSpPr>
              <p:nvPr/>
            </p:nvGrpSpPr>
            <p:grpSpPr bwMode="auto">
              <a:xfrm>
                <a:off x="1856656" y="1936738"/>
                <a:ext cx="161403" cy="761999"/>
                <a:chOff x="908368" y="1905811"/>
                <a:chExt cx="82382" cy="685806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833043" y="1981136"/>
                  <a:ext cx="152611" cy="196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40"/>
                <p:cNvCxnSpPr/>
                <p:nvPr/>
              </p:nvCxnSpPr>
              <p:spPr>
                <a:xfrm rot="16200000" flipH="1">
                  <a:off x="910935" y="2053970"/>
                  <a:ext cx="77248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41"/>
                <p:cNvCxnSpPr/>
                <p:nvPr/>
              </p:nvCxnSpPr>
              <p:spPr>
                <a:xfrm rot="5400000">
                  <a:off x="910935" y="2131218"/>
                  <a:ext cx="77247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911877" y="2207522"/>
                  <a:ext cx="75363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61"/>
                <p:cNvCxnSpPr/>
                <p:nvPr/>
              </p:nvCxnSpPr>
              <p:spPr>
                <a:xfrm rot="5400000">
                  <a:off x="911877" y="2282886"/>
                  <a:ext cx="75363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62"/>
                <p:cNvCxnSpPr/>
                <p:nvPr/>
              </p:nvCxnSpPr>
              <p:spPr>
                <a:xfrm rot="16200000" flipH="1">
                  <a:off x="910935" y="2359191"/>
                  <a:ext cx="77248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913462" y="2514331"/>
                  <a:ext cx="152610" cy="196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Cube 71"/>
              <p:cNvSpPr/>
              <p:nvPr/>
            </p:nvSpPr>
            <p:spPr>
              <a:xfrm>
                <a:off x="646170" y="3766377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73" name="Group 54"/>
              <p:cNvGrpSpPr>
                <a:grpSpLocks/>
              </p:cNvGrpSpPr>
              <p:nvPr/>
            </p:nvGrpSpPr>
            <p:grpSpPr bwMode="auto">
              <a:xfrm>
                <a:off x="1868472" y="3079740"/>
                <a:ext cx="149900" cy="761998"/>
                <a:chOff x="913860" y="1906490"/>
                <a:chExt cx="76900" cy="685082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838621" y="1981729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913727" y="2057190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913727" y="2134357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16200000" flipH="1">
                  <a:off x="914668" y="2210581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914668" y="2285864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913727" y="2362089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913548" y="2514362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46"/>
              <p:cNvGrpSpPr>
                <a:grpSpLocks/>
              </p:cNvGrpSpPr>
              <p:nvPr/>
            </p:nvGrpSpPr>
            <p:grpSpPr bwMode="auto">
              <a:xfrm>
                <a:off x="942277" y="3079741"/>
                <a:ext cx="161430" cy="764094"/>
                <a:chOff x="908212" y="1905779"/>
                <a:chExt cx="82816" cy="686966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832973" y="1981018"/>
                  <a:ext cx="152450" cy="197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 flipH="1">
                  <a:off x="911037" y="2053522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911037" y="2130689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 flipH="1">
                  <a:off x="911037" y="2207854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911978" y="2284079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 flipH="1">
                  <a:off x="911037" y="2360305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913815" y="2515534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Can 62"/>
            <p:cNvSpPr/>
            <p:nvPr/>
          </p:nvSpPr>
          <p:spPr>
            <a:xfrm>
              <a:off x="5600700" y="39624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Can 63"/>
            <p:cNvSpPr/>
            <p:nvPr/>
          </p:nvSpPr>
          <p:spPr>
            <a:xfrm>
              <a:off x="5600700" y="48006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18" name="Straight Connector 8"/>
          <p:cNvCxnSpPr/>
          <p:nvPr/>
        </p:nvCxnSpPr>
        <p:spPr bwMode="auto">
          <a:xfrm>
            <a:off x="3197252" y="4068233"/>
            <a:ext cx="1921529" cy="114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204"/>
          <p:cNvSpPr txBox="1">
            <a:spLocks noChangeArrowheads="1"/>
          </p:cNvSpPr>
          <p:nvPr/>
        </p:nvSpPr>
        <p:spPr bwMode="auto">
          <a:xfrm>
            <a:off x="2583611" y="1371601"/>
            <a:ext cx="1014244" cy="22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Pendulum 2</a:t>
            </a:r>
          </a:p>
        </p:txBody>
      </p:sp>
      <p:sp>
        <p:nvSpPr>
          <p:cNvPr id="130" name="TextBox 205"/>
          <p:cNvSpPr txBox="1">
            <a:spLocks noChangeArrowheads="1"/>
          </p:cNvSpPr>
          <p:nvPr/>
        </p:nvSpPr>
        <p:spPr bwMode="auto">
          <a:xfrm>
            <a:off x="4985767" y="1371601"/>
            <a:ext cx="1067625" cy="22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Pendulum 1</a:t>
            </a:r>
          </a:p>
        </p:txBody>
      </p:sp>
      <p:cxnSp>
        <p:nvCxnSpPr>
          <p:cNvPr id="134" name="Straight Arrow Connector 24"/>
          <p:cNvCxnSpPr/>
          <p:nvPr/>
        </p:nvCxnSpPr>
        <p:spPr bwMode="auto">
          <a:xfrm rot="10800000" flipV="1">
            <a:off x="5679226" y="4068233"/>
            <a:ext cx="58713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28"/>
          <p:cNvSpPr/>
          <p:nvPr/>
        </p:nvSpPr>
        <p:spPr bwMode="auto">
          <a:xfrm>
            <a:off x="2530055" y="1613519"/>
            <a:ext cx="960764" cy="3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9" name="Rectangle 29"/>
          <p:cNvSpPr/>
          <p:nvPr/>
        </p:nvSpPr>
        <p:spPr bwMode="auto">
          <a:xfrm>
            <a:off x="4931965" y="1613519"/>
            <a:ext cx="960764" cy="3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 rot="5400000" flipH="1" flipV="1">
            <a:off x="5303277" y="3105167"/>
            <a:ext cx="1926166" cy="1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24"/>
          <p:cNvCxnSpPr/>
          <p:nvPr/>
        </p:nvCxnSpPr>
        <p:spPr bwMode="auto">
          <a:xfrm rot="10800000" flipV="1">
            <a:off x="5679227" y="2142067"/>
            <a:ext cx="58713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24"/>
          <p:cNvCxnSpPr/>
          <p:nvPr/>
        </p:nvCxnSpPr>
        <p:spPr bwMode="auto">
          <a:xfrm rot="10800000" flipV="1">
            <a:off x="5679227" y="2747434"/>
            <a:ext cx="58713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24"/>
          <p:cNvCxnSpPr/>
          <p:nvPr/>
        </p:nvCxnSpPr>
        <p:spPr bwMode="auto">
          <a:xfrm rot="10800000" flipV="1">
            <a:off x="5679227" y="3462866"/>
            <a:ext cx="58713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5999481" y="1866901"/>
            <a:ext cx="320255" cy="22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5999481" y="2472267"/>
            <a:ext cx="320255" cy="22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n-US" sz="1200" baseline="-25000" dirty="0" smtClean="0"/>
              <a:t>2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5999481" y="3187700"/>
            <a:ext cx="320255" cy="22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n-US" sz="1200" baseline="-25000" dirty="0" smtClean="0"/>
              <a:t>3</a:t>
            </a:r>
            <a:endParaRPr lang="en-US" sz="1200" dirty="0"/>
          </a:p>
        </p:txBody>
      </p:sp>
      <p:sp>
        <p:nvSpPr>
          <p:cNvPr id="149" name="TextBox 148"/>
          <p:cNvSpPr txBox="1"/>
          <p:nvPr/>
        </p:nvSpPr>
        <p:spPr>
          <a:xfrm>
            <a:off x="5999481" y="3793066"/>
            <a:ext cx="320255" cy="22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n-US" sz="1200" baseline="-25000" dirty="0" smtClean="0"/>
              <a:t>4</a:t>
            </a:r>
            <a:endParaRPr lang="en-US" sz="1200" dirty="0"/>
          </a:p>
        </p:txBody>
      </p:sp>
      <p:pic>
        <p:nvPicPr>
          <p:cNvPr id="187" name="Picture 186" descr="20050406054640sound-icon.png"/>
          <p:cNvPicPr>
            <a:picLocks noChangeAspect="1"/>
          </p:cNvPicPr>
          <p:nvPr/>
        </p:nvPicPr>
        <p:blipFill>
          <a:blip r:embed="rId3" cstate="print"/>
          <a:srcRect l="49615"/>
          <a:stretch>
            <a:fillRect/>
          </a:stretch>
        </p:blipFill>
        <p:spPr>
          <a:xfrm>
            <a:off x="3544195" y="1426634"/>
            <a:ext cx="272071" cy="447145"/>
          </a:xfrm>
          <a:prstGeom prst="rect">
            <a:avLst/>
          </a:prstGeom>
        </p:spPr>
      </p:pic>
      <p:pic>
        <p:nvPicPr>
          <p:cNvPr id="188" name="Picture 187" descr="20050406054640sound-icon.png"/>
          <p:cNvPicPr>
            <a:picLocks noChangeAspect="1"/>
          </p:cNvPicPr>
          <p:nvPr/>
        </p:nvPicPr>
        <p:blipFill>
          <a:blip r:embed="rId3" cstate="print"/>
          <a:srcRect l="49615"/>
          <a:stretch>
            <a:fillRect/>
          </a:stretch>
        </p:blipFill>
        <p:spPr>
          <a:xfrm>
            <a:off x="5946105" y="1426634"/>
            <a:ext cx="272071" cy="447145"/>
          </a:xfrm>
          <a:prstGeom prst="rect">
            <a:avLst/>
          </a:prstGeom>
        </p:spPr>
      </p:pic>
      <p:pic>
        <p:nvPicPr>
          <p:cNvPr id="189" name="Picture 188" descr="20050406054640sound-icon.png"/>
          <p:cNvPicPr>
            <a:picLocks noChangeAspect="1"/>
          </p:cNvPicPr>
          <p:nvPr/>
        </p:nvPicPr>
        <p:blipFill>
          <a:blip r:embed="rId3" cstate="print"/>
          <a:srcRect l="49615"/>
          <a:stretch>
            <a:fillRect/>
          </a:stretch>
        </p:blipFill>
        <p:spPr>
          <a:xfrm rot="10800000">
            <a:off x="2209800" y="1426634"/>
            <a:ext cx="272071" cy="447145"/>
          </a:xfrm>
          <a:prstGeom prst="rect">
            <a:avLst/>
          </a:prstGeom>
        </p:spPr>
      </p:pic>
      <p:pic>
        <p:nvPicPr>
          <p:cNvPr id="190" name="Picture 189" descr="20050406054640sound-icon.png"/>
          <p:cNvPicPr>
            <a:picLocks noChangeAspect="1"/>
          </p:cNvPicPr>
          <p:nvPr/>
        </p:nvPicPr>
        <p:blipFill>
          <a:blip r:embed="rId3" cstate="print"/>
          <a:srcRect l="49615"/>
          <a:stretch>
            <a:fillRect/>
          </a:stretch>
        </p:blipFill>
        <p:spPr>
          <a:xfrm rot="10800000">
            <a:off x="4611711" y="1426634"/>
            <a:ext cx="272071" cy="447145"/>
          </a:xfrm>
          <a:prstGeom prst="rect">
            <a:avLst/>
          </a:prstGeom>
        </p:spPr>
      </p:pic>
      <p:pic>
        <p:nvPicPr>
          <p:cNvPr id="161" name="Picture 4" descr="C:\Users\Brett\Documents\Massachusetts Institute of Technology\Mech E\PhD\Papers and Conferences\ACC 2011 Paper\BlockDia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7153275" cy="22003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62" name="TextBox 161"/>
          <p:cNvSpPr txBox="1"/>
          <p:nvPr/>
        </p:nvSpPr>
        <p:spPr>
          <a:xfrm>
            <a:off x="3500336" y="3581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3271736" y="3810000"/>
            <a:ext cx="228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3195536" y="38862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381000" y="3200400"/>
            <a:ext cx="12192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Standard tracking diagram </a:t>
            </a:r>
            <a:endParaRPr lang="en-US" dirty="0"/>
          </a:p>
        </p:txBody>
      </p:sp>
      <p:cxnSp>
        <p:nvCxnSpPr>
          <p:cNvPr id="169" name="Straight Arrow Connector 168"/>
          <p:cNvCxnSpPr>
            <a:stCxn id="167" idx="2"/>
          </p:cNvCxnSpPr>
          <p:nvPr/>
        </p:nvCxnSpPr>
        <p:spPr>
          <a:xfrm rot="16200000" flipH="1">
            <a:off x="918865" y="4195465"/>
            <a:ext cx="29587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2057400" y="4648200"/>
            <a:ext cx="5334000" cy="990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6629400" y="1598474"/>
            <a:ext cx="2438400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DAC saturates at </a:t>
            </a:r>
            <a:r>
              <a:rPr lang="en-US" dirty="0" smtClean="0">
                <a:solidFill>
                  <a:srgbClr val="FF0000"/>
                </a:solidFill>
              </a:rPr>
              <a:t>± 10V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What is the minimum size for each actuator, </a:t>
            </a:r>
          </a:p>
          <a:p>
            <a:r>
              <a:rPr lang="en-US" dirty="0" smtClean="0"/>
              <a:t>without considering an infinite set of possible feedback designs?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3456432" y="5181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± 10V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7" grpId="0" animBg="1"/>
      <p:bldP spid="150" grpId="0" animBg="1"/>
      <p:bldP spid="151" grpId="0" animBg="1"/>
      <p:bldP spid="1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1752" y="1371600"/>
            <a:ext cx="967299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Disturbance Spectrum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301752" y="1371600"/>
            <a:ext cx="9672991" cy="5486400"/>
            <a:chOff x="-301752" y="1371600"/>
            <a:chExt cx="9672991" cy="54864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01752" y="1371600"/>
              <a:ext cx="9672991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>
              <a:off x="990600" y="4724400"/>
              <a:ext cx="74676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143000" y="4953000"/>
            <a:ext cx="2667000" cy="369887"/>
            <a:chOff x="228600" y="1523445"/>
            <a:chExt cx="2667000" cy="369887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1524000"/>
              <a:ext cx="26670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Goal: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050925" y="1523445"/>
            <a:ext cx="1392238" cy="366712"/>
          </p:xfrm>
          <a:graphic>
            <a:graphicData uri="http://schemas.openxmlformats.org/presentationml/2006/ole">
              <p:oleObj spid="_x0000_s29697" name="Equation" r:id="rId6" imgW="914400" imgH="241200" progId="Equation.3">
                <p:embed/>
              </p:oleObj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6172200" y="235327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LIGO sensitivity spectrum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Control Block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93316" y="3962400"/>
          <a:ext cx="1035050" cy="434975"/>
        </p:xfrm>
        <a:graphic>
          <a:graphicData uri="http://schemas.openxmlformats.org/presentationml/2006/ole">
            <p:oleObj spid="_x0000_s12293" name="Equation" r:id="rId4" imgW="482400" imgH="203040" progId="Equation.3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871216" y="3965575"/>
          <a:ext cx="571500" cy="354012"/>
        </p:xfrm>
        <a:graphic>
          <a:graphicData uri="http://schemas.openxmlformats.org/presentationml/2006/ole">
            <p:oleObj spid="_x0000_s12294" name="Equation" r:id="rId5" imgW="266400" imgH="164880" progId="Equation.3">
              <p:embed/>
            </p:oleObj>
          </a:graphicData>
        </a:graphic>
      </p:graphicFrame>
      <p:pic>
        <p:nvPicPr>
          <p:cNvPr id="15" name="Picture 14" descr="BlockDiagram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371600"/>
            <a:ext cx="8138160" cy="23896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828800" y="4370387"/>
          <a:ext cx="1798638" cy="842963"/>
        </p:xfrm>
        <a:graphic>
          <a:graphicData uri="http://schemas.openxmlformats.org/presentationml/2006/ole">
            <p:oleObj spid="_x0000_s12295" name="Equation" r:id="rId7" imgW="838080" imgH="393480" progId="Equation.3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3657600" y="4598987"/>
          <a:ext cx="571500" cy="354012"/>
        </p:xfrm>
        <a:graphic>
          <a:graphicData uri="http://schemas.openxmlformats.org/presentationml/2006/ole">
            <p:oleObj spid="_x0000_s12296" name="Equation" r:id="rId8" imgW="266400" imgH="164880" progId="Equation.3">
              <p:embed/>
            </p:oleObj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621212" y="4586287"/>
          <a:ext cx="1169988" cy="381000"/>
        </p:xfrm>
        <a:graphic>
          <a:graphicData uri="http://schemas.openxmlformats.org/presentationml/2006/ole">
            <p:oleObj spid="_x0000_s12297" name="Equation" r:id="rId9" imgW="545760" imgH="177480" progId="Equation.3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1841500" y="5176838"/>
          <a:ext cx="1771650" cy="842962"/>
        </p:xfrm>
        <a:graphic>
          <a:graphicData uri="http://schemas.openxmlformats.org/presentationml/2006/ole">
            <p:oleObj spid="_x0000_s12298" name="Equation" r:id="rId10" imgW="825480" imgH="393480" progId="Equation.3">
              <p:embed/>
            </p:oleObj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4648200" y="5410200"/>
          <a:ext cx="1169987" cy="381000"/>
        </p:xfrm>
        <a:graphic>
          <a:graphicData uri="http://schemas.openxmlformats.org/presentationml/2006/ole">
            <p:oleObj spid="_x0000_s12300" name="Equation" r:id="rId11" imgW="545760" imgH="177480" progId="Equation.3">
              <p:embed/>
            </p:oleObj>
          </a:graphicData>
        </a:graphic>
      </p:graphicFrame>
      <p:sp>
        <p:nvSpPr>
          <p:cNvPr id="22" name="Right Arrow 21"/>
          <p:cNvSpPr/>
          <p:nvPr/>
        </p:nvSpPr>
        <p:spPr>
          <a:xfrm>
            <a:off x="5943600" y="55626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6767512" y="5357813"/>
          <a:ext cx="1995488" cy="488950"/>
        </p:xfrm>
        <a:graphic>
          <a:graphicData uri="http://schemas.openxmlformats.org/presentationml/2006/ole">
            <p:oleObj spid="_x0000_s12301" name="Equation" r:id="rId12" imgW="927000" imgH="2286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462837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†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581400" y="41148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13"/>
          <p:cNvGraphicFramePr>
            <a:graphicFrameLocks noChangeAspect="1"/>
          </p:cNvGraphicFramePr>
          <p:nvPr/>
        </p:nvGraphicFramePr>
        <p:xfrm>
          <a:off x="4520184" y="3910013"/>
          <a:ext cx="1503362" cy="488950"/>
        </p:xfrm>
        <a:graphic>
          <a:graphicData uri="http://schemas.openxmlformats.org/presentationml/2006/ole">
            <p:oleObj spid="_x0000_s12304" name="Equation" r:id="rId13" imgW="698400" imgH="22860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52723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†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430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583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43000" y="5421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29000" y="213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± 10V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62484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† -&gt; Moore-Penrose pseudoinverse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4443984" y="3886200"/>
            <a:ext cx="1676400" cy="609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8" grpId="0" animBg="1"/>
      <p:bldP spid="30" grpId="0"/>
      <p:bldP spid="25" grpId="0"/>
      <p:bldP spid="26" grpId="0"/>
      <p:bldP spid="31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SISO Actuation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10640"/>
            <a:ext cx="6287444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10640"/>
            <a:ext cx="6287444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10640"/>
            <a:ext cx="6287444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310640"/>
            <a:ext cx="6287444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6477000" y="3654425"/>
          <a:ext cx="2430463" cy="917575"/>
        </p:xfrm>
        <a:graphic>
          <a:graphicData uri="http://schemas.openxmlformats.org/presentationml/2006/ole">
            <p:oleObj spid="_x0000_s73734" name="Equation" r:id="rId7" imgW="1409400" imgH="533160" progId="Equation.3">
              <p:embed/>
            </p:oleObj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6477000" y="2819400"/>
          <a:ext cx="2101850" cy="568325"/>
        </p:xfrm>
        <a:graphic>
          <a:graphicData uri="http://schemas.openxmlformats.org/presentationml/2006/ole">
            <p:oleObj spid="_x0000_s73735" name="Equation" r:id="rId8" imgW="1218960" imgH="330120" progId="Equation.3">
              <p:embed/>
            </p:oleObj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81000" y="5003800"/>
          <a:ext cx="670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64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Saturation</a:t>
                      </a:r>
                      <a:r>
                        <a:rPr lang="en-US" baseline="0" dirty="0" smtClean="0"/>
                        <a:t> Probability (p)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strike="noStrike" baseline="30000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3.05 X 10</a:t>
                      </a:r>
                      <a:r>
                        <a:rPr lang="en-US" baseline="30000" dirty="0" smtClean="0"/>
                        <a:t>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81000" y="5003800"/>
          <a:ext cx="670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64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Saturation</a:t>
                      </a:r>
                      <a:r>
                        <a:rPr lang="en-US" baseline="0" dirty="0" smtClean="0"/>
                        <a:t> Probability (p)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strike="noStrike" baseline="30000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3.05 X 10</a:t>
                      </a:r>
                      <a:r>
                        <a:rPr lang="en-US" baseline="30000" dirty="0" smtClean="0"/>
                        <a:t>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1.27 X 10</a:t>
                      </a:r>
                      <a:r>
                        <a:rPr lang="en-US" baseline="30000" dirty="0" smtClean="0"/>
                        <a:t>12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5003800"/>
          <a:ext cx="670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64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Saturation</a:t>
                      </a:r>
                      <a:r>
                        <a:rPr lang="en-US" baseline="0" dirty="0" smtClean="0"/>
                        <a:t> Probability (p)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strike="noStrike" baseline="30000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3.05 X 10</a:t>
                      </a:r>
                      <a:r>
                        <a:rPr lang="en-US" baseline="30000" dirty="0" smtClean="0"/>
                        <a:t>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1.27 X 10</a:t>
                      </a:r>
                      <a:r>
                        <a:rPr lang="en-US" baseline="30000" dirty="0" smtClean="0"/>
                        <a:t>12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6.29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5003800"/>
          <a:ext cx="670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64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Saturation</a:t>
                      </a:r>
                      <a:r>
                        <a:rPr lang="en-US" baseline="0" dirty="0" smtClean="0"/>
                        <a:t> Probability (p)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strike="noStrike" baseline="30000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3.05 X 10</a:t>
                      </a:r>
                      <a:r>
                        <a:rPr lang="en-US" baseline="30000" dirty="0" smtClean="0"/>
                        <a:t>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1.27 X 10</a:t>
                      </a:r>
                      <a:r>
                        <a:rPr lang="en-US" baseline="30000" dirty="0" smtClean="0"/>
                        <a:t>12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6.29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0.0087766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6454775" y="2057400"/>
          <a:ext cx="2211388" cy="415925"/>
        </p:xfrm>
        <a:graphic>
          <a:graphicData uri="http://schemas.openxmlformats.org/presentationml/2006/ole">
            <p:oleObj spid="_x0000_s73736" name="Equation" r:id="rId9" imgW="12826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Least Squares Actuation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08300" y="1838325"/>
            <a:ext cx="2679700" cy="600075"/>
            <a:chOff x="3822700" y="1819275"/>
            <a:chExt cx="2679700" cy="600075"/>
          </a:xfrm>
        </p:grpSpPr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3822700" y="1819275"/>
            <a:ext cx="2679700" cy="600075"/>
          </p:xfrm>
          <a:graphic>
            <a:graphicData uri="http://schemas.openxmlformats.org/presentationml/2006/ole">
              <p:oleObj spid="_x0000_s41987" name="Equation" r:id="rId4" imgW="1244520" imgH="279360" progId="Equation.3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504688" y="1849437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†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29400" y="2291477"/>
            <a:ext cx="2209800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relative magnitudes between curves quantifies the relative ‘effectiveness’ of an actuator.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Pseudoinverse guides feedback design.</a:t>
            </a:r>
            <a:endParaRPr lang="en-US" dirty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07592"/>
            <a:ext cx="6287444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81000" y="5003800"/>
          <a:ext cx="670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64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 (V, 10 V max)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Saturation</a:t>
                      </a:r>
                      <a:r>
                        <a:rPr lang="en-US" baseline="0" dirty="0" smtClean="0"/>
                        <a:t> Probability (p)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strike="noStrike" baseline="30000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3.29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1.00 X 10</a:t>
                      </a:r>
                      <a:r>
                        <a:rPr lang="en-US" baseline="30000" dirty="0" smtClean="0"/>
                        <a:t>-4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2.09 X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 </a:t>
                      </a:r>
                      <a:r>
                        <a:rPr lang="en-US" baseline="0" dirty="0" smtClean="0"/>
                        <a:t>X 10</a:t>
                      </a:r>
                      <a:r>
                        <a:rPr lang="en-US" baseline="30000" dirty="0" smtClean="0"/>
                        <a:t>-69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6629400" y="1600200"/>
          <a:ext cx="1503362" cy="488950"/>
        </p:xfrm>
        <a:graphic>
          <a:graphicData uri="http://schemas.openxmlformats.org/presentationml/2006/ole">
            <p:oleObj spid="_x0000_s41988" name="Equation" r:id="rId6" imgW="698400" imgH="2286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00" y="1535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pseudoinverse of the combined plant TF shows the actuators have enough range with reasonable margin.</a:t>
            </a:r>
          </a:p>
          <a:p>
            <a:r>
              <a:rPr lang="en-US" dirty="0" smtClean="0"/>
              <a:t>Also shows which actuator is most effective at each frequency.</a:t>
            </a:r>
          </a:p>
          <a:p>
            <a:r>
              <a:rPr lang="en-US" dirty="0" smtClean="0"/>
              <a:t>No feedback design is required.</a:t>
            </a:r>
          </a:p>
          <a:p>
            <a:r>
              <a:rPr lang="en-US" dirty="0" smtClean="0"/>
              <a:t>The pseudoinverse can guide feedback design.</a:t>
            </a:r>
            <a:endParaRPr lang="en-US" dirty="0"/>
          </a:p>
        </p:txBody>
      </p:sp>
      <p:grpSp>
        <p:nvGrpSpPr>
          <p:cNvPr id="6" name="Group 1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21920" y="-97930"/>
            <a:ext cx="6399360" cy="77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ea typeface="DejaVu Sans" charset="0"/>
                <a:cs typeface="DejaVu Sans" charset="0"/>
              </a:rPr>
              <a:t>LIGO Scientific Collaboration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5280" y="38885"/>
            <a:ext cx="1270080" cy="46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696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6720" y="1549602"/>
            <a:ext cx="14515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9280" y="4326215"/>
            <a:ext cx="1278720" cy="636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4480" y="3496688"/>
            <a:ext cx="18662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2080" y="3365634"/>
            <a:ext cx="707040" cy="661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7280" y="2881743"/>
            <a:ext cx="414720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1680" y="475250"/>
            <a:ext cx="8323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99040" y="4769781"/>
            <a:ext cx="82944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000" y="5391926"/>
            <a:ext cx="789120" cy="813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08321" y="411883"/>
            <a:ext cx="1009440" cy="80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1281" y="5528741"/>
            <a:ext cx="649440" cy="653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28161" y="5535941"/>
            <a:ext cx="1552320" cy="4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47200" y="393162"/>
            <a:ext cx="895680" cy="753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91520" y="459409"/>
            <a:ext cx="650880" cy="812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80321" y="1795869"/>
            <a:ext cx="1028160" cy="702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641" y="6456199"/>
            <a:ext cx="2357280" cy="370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073600" y="4562399"/>
            <a:ext cx="82944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62720" y="1866436"/>
            <a:ext cx="521280" cy="4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47201" y="2030613"/>
            <a:ext cx="648000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418720" y="1270214"/>
            <a:ext cx="1468800" cy="355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220801" y="2544748"/>
            <a:ext cx="799200" cy="750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936800" y="1255813"/>
            <a:ext cx="74880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10560" y="475250"/>
            <a:ext cx="8467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091200" y="4638728"/>
            <a:ext cx="829440" cy="612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791521" y="4356458"/>
            <a:ext cx="588960" cy="722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64480" y="5885899"/>
            <a:ext cx="1094400" cy="358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35040" y="4082829"/>
            <a:ext cx="972000" cy="545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7280" y="5599308"/>
            <a:ext cx="512640" cy="514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408480" y="1977328"/>
            <a:ext cx="1300320" cy="364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037120" y="456529"/>
            <a:ext cx="496800" cy="721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252161" y="2521706"/>
            <a:ext cx="7819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205601" y="1659055"/>
            <a:ext cx="797760" cy="636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168000" y="6221453"/>
            <a:ext cx="146016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235200" y="512694"/>
            <a:ext cx="803520" cy="731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096161" y="2762210"/>
            <a:ext cx="1108800" cy="743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128481" y="3789038"/>
            <a:ext cx="1873440" cy="52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618721" y="2911986"/>
            <a:ext cx="15004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869920" y="2288401"/>
            <a:ext cx="1658880" cy="5832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496320" y="1267333"/>
            <a:ext cx="1730880" cy="326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004480" y="4977162"/>
            <a:ext cx="1673280" cy="587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217601" y="3515410"/>
            <a:ext cx="106992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173920" y="6322264"/>
            <a:ext cx="1127520" cy="519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574881" y="2325844"/>
            <a:ext cx="1193760" cy="419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1831680" y="5530181"/>
            <a:ext cx="612000" cy="745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073600" y="1762745"/>
            <a:ext cx="737280" cy="737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257600" y="6005431"/>
            <a:ext cx="1568160" cy="30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3" name="Picture 51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3317760" y="3568695"/>
            <a:ext cx="656640" cy="656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4" name="Picture 52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426401" y="4005061"/>
            <a:ext cx="544320" cy="576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5" name="Picture 53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4649761" y="6271860"/>
            <a:ext cx="486720" cy="527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8540641" y="6343867"/>
            <a:ext cx="555840" cy="48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7" name="Picture 55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46080" y="6153766"/>
            <a:ext cx="1866240" cy="426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8" name="Picture 56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2515680" y="5488417"/>
            <a:ext cx="465120" cy="589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9" name="Picture 57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670561" y="5148541"/>
            <a:ext cx="14025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0" name="Picture 58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2521440" y="6078879"/>
            <a:ext cx="622080" cy="712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1" name="Picture 59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444000" y="6407233"/>
            <a:ext cx="1951200" cy="385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780640" y="1211168"/>
            <a:ext cx="570240" cy="648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771361" y="6035674"/>
            <a:ext cx="2283840" cy="161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5385600" y="5335760"/>
            <a:ext cx="646560" cy="6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5" name="Picture 63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2970720" y="4391022"/>
            <a:ext cx="770400" cy="498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7" name="Picture 65" descr="tsinghua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564481" y="5442332"/>
            <a:ext cx="1242720" cy="398921"/>
          </a:xfrm>
          <a:prstGeom prst="rect">
            <a:avLst/>
          </a:prstGeom>
          <a:noFill/>
        </p:spPr>
      </p:pic>
      <p:pic>
        <p:nvPicPr>
          <p:cNvPr id="3138" name="Picture 66" descr="csu_fullerton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7073281" y="5426489"/>
            <a:ext cx="1882080" cy="658150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743118"/>
            <a:ext cx="2488320" cy="51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Australian Consortium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for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Interferometric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/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Gravitational Astronomy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Univ. of Adelaide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Andrews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Australian National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University of Birmingham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California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Cardiff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Carleton College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Charles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Sturt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Columbia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CSU Fullerton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Embry Riddle Aeronautical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Eötvös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Loránd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Florida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German/British Collaboration for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Detection of Gravitational Waves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Glasgow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Goddard Space Flight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Center</a:t>
            </a:r>
            <a:endParaRPr lang="en-GB" sz="1000" b="1" dirty="0">
              <a:solidFill>
                <a:srgbClr val="280099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Leibniz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Universität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Hannover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Hobart &amp; William Smith Colleges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Inst. of Applied Physics  of the Russian Academy of Sciences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Polish Academy of Sciences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India Inter-University Centre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for Astronomy and Astrophysics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Louisiana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Louisiana Tech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Loyola University New Orleans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Maryland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Max Planck Institute for Gravitational Physics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973921" y="437806"/>
            <a:ext cx="2301120" cy="54538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Michigan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Minnesota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University of Mississippi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Massachusetts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Monash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Montana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Moscow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National Astronomical Observatory 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of Japan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Northwestern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Oregon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Pennsylvania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Rochester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Rutherford Appleton Lab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Rochester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San Jose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Sannio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at Benevento, 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 and Univ. of Salerno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Sheffield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Southampton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Southeastern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Louisiana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Southern Univ. and A&amp;M College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Stanford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Strathclyde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Syracuse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Texas at Austin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Texas at Brownsville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Trinity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Tsinghua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Universitat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de les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Illes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Balears</a:t>
            </a:r>
            <a:endParaRPr lang="en-GB" sz="1000" b="1" dirty="0">
              <a:solidFill>
                <a:srgbClr val="280099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Massachusetts Amherst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Western Australia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Wisconsin-Milwaukee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Washington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Washington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6FC2-A67D-4946-8605-7718223933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Feedback Loop Gains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946" t="2510" r="946" b="2510"/>
          <a:stretch>
            <a:fillRect/>
          </a:stretch>
        </p:blipFill>
        <p:spPr bwMode="auto">
          <a:xfrm>
            <a:off x="1371600" y="5288426"/>
            <a:ext cx="4476183" cy="13064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43000" y="4724400"/>
          <a:ext cx="7010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747"/>
                <a:gridCol w="1694822"/>
                <a:gridCol w="1694822"/>
                <a:gridCol w="2080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Feedforward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RMS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Feedback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RMS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Saturation</a:t>
                      </a:r>
                      <a:r>
                        <a:rPr lang="en-US" baseline="0" dirty="0" smtClean="0"/>
                        <a:t> Probability (p)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strike="noStrike" baseline="30000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3.29 X 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 X 10^-3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1.00 X 10</a:t>
                      </a:r>
                      <a:r>
                        <a:rPr lang="en-US" baseline="30000" dirty="0" smtClean="0"/>
                        <a:t>-4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2.09 X 10</a:t>
                      </a:r>
                      <a:r>
                        <a:rPr lang="en-US" baseline="30000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X 10^-2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X 10^-5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81800" y="17526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Crossover Frequencies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5 Hz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NA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50 Hz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: 500 Hz</a:t>
            </a:r>
            <a:endParaRPr lang="en-US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644866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Quadruple Pendulums</a:t>
            </a:r>
            <a:endParaRPr lang="en-US" dirty="0"/>
          </a:p>
        </p:txBody>
      </p:sp>
      <p:pic>
        <p:nvPicPr>
          <p:cNvPr id="46083" name="Picture 3" descr="C:\Users\Brett\Documents\Massachusetts Institute of Technology\Mech E\PhD\Thesis\LLO.jpg"/>
          <p:cNvPicPr>
            <a:picLocks noChangeAspect="1" noChangeArrowheads="1"/>
          </p:cNvPicPr>
          <p:nvPr/>
        </p:nvPicPr>
        <p:blipFill>
          <a:blip r:embed="rId2" cstate="print"/>
          <a:srcRect l="432" t="665" r="432" b="665"/>
          <a:stretch>
            <a:fillRect/>
          </a:stretch>
        </p:blipFill>
        <p:spPr bwMode="auto">
          <a:xfrm>
            <a:off x="1327330" y="1479716"/>
            <a:ext cx="7327539" cy="47350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6086" name="Picture 6" descr="C:\Users\Brett\Desktop\Lab Pictures\Quad Noise Prototype\2009\Wire Hang - Jan 2009\Mark Barton's Pictures\Jan 22\IMG_4729.JPG"/>
          <p:cNvPicPr>
            <a:picLocks noChangeAspect="1" noChangeArrowheads="1"/>
          </p:cNvPicPr>
          <p:nvPr/>
        </p:nvPicPr>
        <p:blipFill>
          <a:blip r:embed="rId3" cstate="print"/>
          <a:srcRect l="15000" t="65714" r="33571"/>
          <a:stretch>
            <a:fillRect/>
          </a:stretch>
        </p:blipFill>
        <p:spPr bwMode="auto">
          <a:xfrm>
            <a:off x="4267200" y="2423160"/>
            <a:ext cx="990600" cy="123444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 rot="10800000">
            <a:off x="2438400" y="2286000"/>
            <a:ext cx="1752600" cy="6096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962400" y="3733800"/>
            <a:ext cx="685800" cy="5334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334000" y="2743200"/>
            <a:ext cx="2590800" cy="2286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267200" y="3962400"/>
            <a:ext cx="685800" cy="762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ulsar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98587"/>
            <a:ext cx="1866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hmerger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474787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upernova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474787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019800" y="2770187"/>
            <a:ext cx="1866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Pulsar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219200" y="2770187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Supernova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581400" y="2770187"/>
            <a:ext cx="1752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Merging Black </a:t>
            </a:r>
            <a:r>
              <a:rPr lang="en-US" sz="1200" dirty="0" smtClean="0">
                <a:latin typeface="Calibri" pitchFamily="34" charset="0"/>
              </a:rPr>
              <a:t>Holes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768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Supernovae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Asymmetry required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Coalescing Binaries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Black Holes or Neutron Stars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Mergers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3657600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Pulsars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Asymmetry required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Stochastic Background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(Big bang, etc.)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Gravitational Waves</a:t>
            </a:r>
            <a:endParaRPr lang="en-US" b="1" dirty="0"/>
          </a:p>
        </p:txBody>
      </p:sp>
      <p:pic>
        <p:nvPicPr>
          <p:cNvPr id="11" name="Picture 8" descr="ring of particles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9371" y="3138131"/>
            <a:ext cx="3290229" cy="151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133600" y="3145102"/>
          <a:ext cx="1981200" cy="1503098"/>
        </p:xfrm>
        <a:graphic>
          <a:graphicData uri="http://schemas.openxmlformats.org/presentationml/2006/ole">
            <p:oleObj spid="_x0000_s1026" r:id="rId8" imgW="7619048" imgH="6201200" progId="">
              <p:embed/>
            </p:oleObj>
          </a:graphicData>
        </a:graphic>
      </p:graphicFrame>
      <p:sp>
        <p:nvSpPr>
          <p:cNvPr id="13" name="Right Arrow 12"/>
          <p:cNvSpPr/>
          <p:nvPr/>
        </p:nvSpPr>
        <p:spPr>
          <a:xfrm>
            <a:off x="4191000" y="38100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11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2</a:t>
            </a:fld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171" y="3429000"/>
            <a:ext cx="137160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Wave of strain amplitude 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33600" y="3124200"/>
            <a:ext cx="19812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3000" y="3124200"/>
            <a:ext cx="3276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Seismic Noise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Tides - ≈ 10</a:t>
            </a:r>
            <a:r>
              <a:rPr lang="en-US" baseline="30000" smtClean="0"/>
              <a:t>-5</a:t>
            </a:r>
            <a:r>
              <a:rPr lang="en-US" smtClean="0"/>
              <a:t> Hz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Microseismic peak -  ≈ 0.1 to 0.3 Hz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Anthropogenic Noise - ≈ 1 to 10 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B2E5D-4037-4D46-9E1E-BF09B231833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86100"/>
            <a:ext cx="1676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6" descr="Noisy_Tru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988" y="4816475"/>
            <a:ext cx="12938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1419225"/>
            <a:ext cx="1562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143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38100" y="6515100"/>
            <a:ext cx="342900" cy="304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Thermal Noise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D97AE-F809-4E0D-AA1F-66430F64342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2479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2019300"/>
            <a:ext cx="2743200" cy="990600"/>
            <a:chOff x="3581400" y="2133600"/>
            <a:chExt cx="2743200" cy="990600"/>
          </a:xfrm>
        </p:grpSpPr>
        <p:sp>
          <p:nvSpPr>
            <p:cNvPr id="24" name="Rectangle 23"/>
            <p:cNvSpPr/>
            <p:nvPr/>
          </p:nvSpPr>
          <p:spPr>
            <a:xfrm>
              <a:off x="3581400" y="2133600"/>
              <a:ext cx="76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7600" y="3048000"/>
              <a:ext cx="26670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1676400" y="2857500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590800" y="2857500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27051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609600" y="26289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85800" y="26289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838200" y="26289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990600" y="26289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1143000" y="26289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1295400" y="26289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1600" y="27051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1495426" y="2141537"/>
            <a:ext cx="209550" cy="31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01788" y="2036763"/>
            <a:ext cx="455612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9" name="TextBox 27"/>
          <p:cNvSpPr txBox="1">
            <a:spLocks noChangeArrowheads="1"/>
          </p:cNvSpPr>
          <p:nvPr/>
        </p:nvSpPr>
        <p:spPr bwMode="auto">
          <a:xfrm>
            <a:off x="2057400" y="1854200"/>
            <a:ext cx="72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x(t)</a:t>
            </a:r>
          </a:p>
        </p:txBody>
      </p:sp>
      <p:sp>
        <p:nvSpPr>
          <p:cNvPr id="12310" name="TextBox 30"/>
          <p:cNvSpPr txBox="1">
            <a:spLocks noChangeArrowheads="1"/>
          </p:cNvSpPr>
          <p:nvPr/>
        </p:nvSpPr>
        <p:spPr bwMode="auto">
          <a:xfrm>
            <a:off x="228600" y="3119438"/>
            <a:ext cx="3162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= dissipation factor (damping)</a:t>
            </a:r>
          </a:p>
          <a:p>
            <a:r>
              <a:rPr lang="en-US">
                <a:latin typeface="Calibri" pitchFamily="34" charset="0"/>
              </a:rPr>
              <a:t>T = Temperature (Kelvin)</a:t>
            </a:r>
          </a:p>
          <a:p>
            <a:r>
              <a:rPr lang="en-US" i="1">
                <a:latin typeface="Calibri" pitchFamily="34" charset="0"/>
              </a:rPr>
              <a:t>k</a:t>
            </a:r>
            <a:r>
              <a:rPr lang="en-US" baseline="-25000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 = Boltzmann’s Constant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57200" y="2400300"/>
            <a:ext cx="5683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949325" y="2398713"/>
            <a:ext cx="1539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0913" y="2284413"/>
            <a:ext cx="152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986631" y="2399507"/>
            <a:ext cx="2317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9525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04900" y="2400300"/>
            <a:ext cx="4937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7" name="TextBox 49"/>
          <p:cNvSpPr txBox="1">
            <a:spLocks noChangeArrowheads="1"/>
          </p:cNvSpPr>
          <p:nvPr/>
        </p:nvSpPr>
        <p:spPr bwMode="auto">
          <a:xfrm>
            <a:off x="685800" y="1992313"/>
            <a:ext cx="34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</a:p>
        </p:txBody>
      </p:sp>
      <p:sp>
        <p:nvSpPr>
          <p:cNvPr id="12318" name="TextBox 50"/>
          <p:cNvSpPr txBox="1">
            <a:spLocks noChangeArrowheads="1"/>
          </p:cNvSpPr>
          <p:nvPr/>
        </p:nvSpPr>
        <p:spPr bwMode="auto">
          <a:xfrm>
            <a:off x="609600" y="2362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</a:t>
            </a:r>
          </a:p>
        </p:txBody>
      </p:sp>
      <p:pic>
        <p:nvPicPr>
          <p:cNvPr id="123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413" y="2509838"/>
            <a:ext cx="5716587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305300" y="1189038"/>
          <a:ext cx="4051300" cy="1212850"/>
        </p:xfrm>
        <a:graphic>
          <a:graphicData uri="http://schemas.openxmlformats.org/presentationml/2006/ole">
            <p:oleObj spid="_x0000_s54274" name="Equation" r:id="rId4" imgW="1993680" imgH="59688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171700" y="5067300"/>
          <a:ext cx="1371600" cy="885825"/>
        </p:xfrm>
        <a:graphic>
          <a:graphicData uri="http://schemas.openxmlformats.org/presentationml/2006/ole">
            <p:oleObj spid="_x0000_s54275" name="Equation" r:id="rId5" imgW="609480" imgH="393480" progId="Equation.3">
              <p:embed/>
            </p:oleObj>
          </a:graphicData>
        </a:graphic>
      </p:graphicFrame>
      <p:sp>
        <p:nvSpPr>
          <p:cNvPr id="12320" name="TextBox 52"/>
          <p:cNvSpPr txBox="1">
            <a:spLocks noChangeArrowheads="1"/>
          </p:cNvSpPr>
          <p:nvPr/>
        </p:nvSpPr>
        <p:spPr bwMode="auto">
          <a:xfrm>
            <a:off x="228600" y="5251450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Mean energy:</a:t>
            </a:r>
          </a:p>
          <a:p>
            <a:r>
              <a:rPr lang="en-US">
                <a:latin typeface="Calibri" pitchFamily="34" charset="0"/>
              </a:rPr>
              <a:t>(equipartition function)</a:t>
            </a:r>
          </a:p>
        </p:txBody>
      </p:sp>
      <p:sp>
        <p:nvSpPr>
          <p:cNvPr id="12321" name="TextBox 53"/>
          <p:cNvSpPr txBox="1">
            <a:spLocks noChangeArrowheads="1"/>
          </p:cNvSpPr>
          <p:nvPr/>
        </p:nvSpPr>
        <p:spPr bwMode="auto">
          <a:xfrm>
            <a:off x="228600" y="1417638"/>
            <a:ext cx="319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System in </a:t>
            </a:r>
            <a:r>
              <a:rPr lang="en-US" i="1">
                <a:latin typeface="Calibri" pitchFamily="34" charset="0"/>
              </a:rPr>
              <a:t>thermal equilibrium</a:t>
            </a:r>
            <a:endParaRPr lang="en-US">
              <a:latin typeface="Calibri" pitchFamily="34" charset="0"/>
            </a:endParaRPr>
          </a:p>
        </p:txBody>
      </p:sp>
      <p:sp>
        <p:nvSpPr>
          <p:cNvPr id="36" name="Rectangle 35">
            <a:hlinkClick r:id="" action="ppaction://noaction"/>
          </p:cNvPr>
          <p:cNvSpPr/>
          <p:nvPr/>
        </p:nvSpPr>
        <p:spPr>
          <a:xfrm>
            <a:off x="38100" y="6515100"/>
            <a:ext cx="342900" cy="304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Quantized Optical Noise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8F353-EDE3-4DDD-B6AD-3F3617F7BE5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2469" name="Text Box 35"/>
          <p:cNvSpPr txBox="1">
            <a:spLocks noChangeArrowheads="1"/>
          </p:cNvSpPr>
          <p:nvPr/>
        </p:nvSpPr>
        <p:spPr bwMode="auto">
          <a:xfrm>
            <a:off x="376238" y="3254375"/>
            <a:ext cx="987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i="1">
                <a:latin typeface="Calibri" pitchFamily="34" charset="0"/>
              </a:rPr>
              <a:t>Laser</a:t>
            </a:r>
          </a:p>
        </p:txBody>
      </p:sp>
      <p:sp>
        <p:nvSpPr>
          <p:cNvPr id="62470" name="AutoShape 38"/>
          <p:cNvSpPr>
            <a:spLocks noChangeArrowheads="1"/>
          </p:cNvSpPr>
          <p:nvPr/>
        </p:nvSpPr>
        <p:spPr bwMode="auto">
          <a:xfrm>
            <a:off x="457200" y="2922588"/>
            <a:ext cx="701675" cy="31273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71" name="AutoShape 37"/>
          <p:cNvSpPr>
            <a:spLocks noChangeArrowheads="1"/>
          </p:cNvSpPr>
          <p:nvPr/>
        </p:nvSpPr>
        <p:spPr bwMode="auto">
          <a:xfrm rot="10800000">
            <a:off x="4343400" y="3560763"/>
            <a:ext cx="258763" cy="657225"/>
          </a:xfrm>
          <a:prstGeom prst="flowChartMagneticDrum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72" name="Text Box 35"/>
          <p:cNvSpPr txBox="1">
            <a:spLocks noChangeArrowheads="1"/>
          </p:cNvSpPr>
          <p:nvPr/>
        </p:nvSpPr>
        <p:spPr bwMode="auto">
          <a:xfrm>
            <a:off x="152400" y="4930775"/>
            <a:ext cx="1211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i="1">
                <a:latin typeface="Calibri" pitchFamily="34" charset="0"/>
              </a:rPr>
              <a:t>Photodetector</a:t>
            </a:r>
          </a:p>
        </p:txBody>
      </p:sp>
      <p:sp>
        <p:nvSpPr>
          <p:cNvPr id="62473" name="AutoShape 38"/>
          <p:cNvSpPr>
            <a:spLocks noChangeArrowheads="1"/>
          </p:cNvSpPr>
          <p:nvPr/>
        </p:nvSpPr>
        <p:spPr bwMode="auto">
          <a:xfrm>
            <a:off x="403225" y="4598988"/>
            <a:ext cx="701675" cy="31273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74" name="Line 46"/>
          <p:cNvSpPr>
            <a:spLocks noChangeShapeType="1"/>
          </p:cNvSpPr>
          <p:nvPr/>
        </p:nvSpPr>
        <p:spPr bwMode="auto">
          <a:xfrm>
            <a:off x="1158875" y="3079750"/>
            <a:ext cx="3184525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5" name="Line 46"/>
          <p:cNvSpPr>
            <a:spLocks noChangeShapeType="1"/>
          </p:cNvSpPr>
          <p:nvPr/>
        </p:nvSpPr>
        <p:spPr bwMode="auto">
          <a:xfrm flipV="1">
            <a:off x="1104900" y="3875088"/>
            <a:ext cx="32385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57400" y="3235325"/>
            <a:ext cx="266700" cy="258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00350" y="2366963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52750" y="2389188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32088" y="2503488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27375" y="2481263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52750" y="25273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27375" y="2633663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33750" y="258762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79775" y="24130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40125" y="2481263"/>
            <a:ext cx="44450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48050" y="2389188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78125" y="2611438"/>
            <a:ext cx="44450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70275" y="2633663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73413" y="2366963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47950" y="2108200"/>
            <a:ext cx="1028700" cy="792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20" idx="7"/>
            <a:endCxn id="35" idx="3"/>
          </p:cNvCxnSpPr>
          <p:nvPr/>
        </p:nvCxnSpPr>
        <p:spPr>
          <a:xfrm rot="5400000" flipH="1" flipV="1">
            <a:off x="2297113" y="2771775"/>
            <a:ext cx="488950" cy="5143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92" name="TextBox 37"/>
          <p:cNvSpPr txBox="1">
            <a:spLocks noChangeArrowheads="1"/>
          </p:cNvSpPr>
          <p:nvPr/>
        </p:nvSpPr>
        <p:spPr bwMode="auto">
          <a:xfrm>
            <a:off x="5867400" y="1743075"/>
            <a:ext cx="27051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Laser light consists of a finite (and uncertain) numbers of photons.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momentum transfer onto the test mass from a random distribution of photons produces </a:t>
            </a:r>
            <a:r>
              <a:rPr lang="en-US" b="1" i="1">
                <a:latin typeface="Calibri" pitchFamily="34" charset="0"/>
              </a:rPr>
              <a:t>radiation pressure noise</a:t>
            </a:r>
            <a:r>
              <a:rPr lang="en-US">
                <a:latin typeface="Calibri" pitchFamily="34" charset="0"/>
              </a:rPr>
              <a:t>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random distribution of photons arriving at the photodetector produces </a:t>
            </a:r>
            <a:r>
              <a:rPr lang="en-US" b="1" i="1">
                <a:latin typeface="Calibri" pitchFamily="34" charset="0"/>
              </a:rPr>
              <a:t>shot noise</a:t>
            </a:r>
            <a:r>
              <a:rPr lang="en-US">
                <a:latin typeface="Calibri" pitchFamily="34" charset="0"/>
              </a:rPr>
              <a:t>.</a:t>
            </a:r>
          </a:p>
        </p:txBody>
      </p:sp>
      <p:sp>
        <p:nvSpPr>
          <p:cNvPr id="62493" name="TextBox 38"/>
          <p:cNvSpPr txBox="1">
            <a:spLocks noChangeArrowheads="1"/>
          </p:cNvSpPr>
          <p:nvPr/>
        </p:nvSpPr>
        <p:spPr bwMode="auto">
          <a:xfrm>
            <a:off x="1603375" y="1462088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Discrete Photons in laser beam</a:t>
            </a:r>
          </a:p>
        </p:txBody>
      </p:sp>
      <p:sp>
        <p:nvSpPr>
          <p:cNvPr id="62494" name="TextBox 39"/>
          <p:cNvSpPr txBox="1">
            <a:spLocks noChangeArrowheads="1"/>
          </p:cNvSpPr>
          <p:nvPr/>
        </p:nvSpPr>
        <p:spPr bwMode="auto">
          <a:xfrm>
            <a:off x="3959225" y="4284663"/>
            <a:ext cx="91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Test Mass</a:t>
            </a:r>
          </a:p>
        </p:txBody>
      </p:sp>
      <p:sp>
        <p:nvSpPr>
          <p:cNvPr id="41" name="Rectangle 40">
            <a:hlinkClick r:id="" action="ppaction://noaction"/>
          </p:cNvPr>
          <p:cNvSpPr/>
          <p:nvPr/>
        </p:nvSpPr>
        <p:spPr>
          <a:xfrm>
            <a:off x="38100" y="6515100"/>
            <a:ext cx="342900" cy="304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Brett\Desktop\Lab Pictures\Quad Noise Prototype\2009\May 2009\IMG_1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1676400"/>
            <a:ext cx="377202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3" descr="C:\Users\Brett\Documents\Massachusetts Institute of Technology\Mech E\PhD\Papers and Conferences\ACC 2011 Paper\Quad_Schema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95600"/>
            <a:ext cx="4595813" cy="35179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195" name="Picture 3" descr="C:\Users\Brett\Documents\Massachusetts Institute of Technology\Mech E\PhD\Papers and Conferences\ACC 2011 Paper\OS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6963" y="1295400"/>
            <a:ext cx="5430837" cy="2000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8" name="Picture 2" descr="C:\Users\Brett\Desktop\Lab Pictures\Quad Noise Prototype\2009\May 2009\IMG_1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127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42" name="Picture 2" descr="C:\Users\Brett\Desktop\Lab Pictures\Quad Noise Prototype\2010\23-25 June 2010\P625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25" y="228600"/>
            <a:ext cx="8532975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Advanced LIGO Schedule</a:t>
            </a:r>
            <a:endParaRPr lang="en-US" sz="6000" dirty="0"/>
          </a:p>
        </p:txBody>
      </p:sp>
      <p:grpSp>
        <p:nvGrpSpPr>
          <p:cNvPr id="3" name="Group 131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33" name="Picture 1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4" name="Picture 1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5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136" name="TextBox 135"/>
          <p:cNvSpPr txBox="1"/>
          <p:nvPr/>
        </p:nvSpPr>
        <p:spPr>
          <a:xfrm>
            <a:off x="609600" y="2615625"/>
            <a:ext cx="152400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Pre-assembly happening now</a:t>
            </a:r>
            <a:endParaRPr lang="en-US" sz="1600" b="1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133600" y="3733800"/>
            <a:ext cx="4800600" cy="2613025"/>
            <a:chOff x="41" y="1264"/>
            <a:chExt cx="3888" cy="2270"/>
          </a:xfrm>
        </p:grpSpPr>
        <p:pic>
          <p:nvPicPr>
            <p:cNvPr id="140" name="Picture 3" descr="worldmap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" y="1264"/>
              <a:ext cx="3888" cy="227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1" name="Line 5"/>
            <p:cNvSpPr>
              <a:spLocks noChangeShapeType="1"/>
            </p:cNvSpPr>
            <p:nvPr/>
          </p:nvSpPr>
          <p:spPr bwMode="auto">
            <a:xfrm flipV="1">
              <a:off x="661" y="1988"/>
              <a:ext cx="292" cy="1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6"/>
            <p:cNvSpPr>
              <a:spLocks noChangeShapeType="1"/>
            </p:cNvSpPr>
            <p:nvPr/>
          </p:nvSpPr>
          <p:spPr bwMode="auto">
            <a:xfrm>
              <a:off x="425" y="150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9"/>
            <p:cNvSpPr>
              <a:spLocks noChangeShapeType="1"/>
            </p:cNvSpPr>
            <p:nvPr/>
          </p:nvSpPr>
          <p:spPr bwMode="auto">
            <a:xfrm>
              <a:off x="1913" y="1264"/>
              <a:ext cx="48" cy="5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11"/>
            <p:cNvSpPr>
              <a:spLocks noChangeShapeType="1"/>
            </p:cNvSpPr>
            <p:nvPr/>
          </p:nvSpPr>
          <p:spPr bwMode="auto">
            <a:xfrm flipH="1">
              <a:off x="1961" y="1364"/>
              <a:ext cx="62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 flipH="1">
              <a:off x="3209" y="1652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5"/>
            <p:cNvSpPr>
              <a:spLocks noChangeShapeType="1"/>
            </p:cNvSpPr>
            <p:nvPr/>
          </p:nvSpPr>
          <p:spPr bwMode="auto">
            <a:xfrm flipH="1" flipV="1">
              <a:off x="3017" y="2756"/>
              <a:ext cx="551" cy="6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" name="Left-Right Arrow 146"/>
          <p:cNvSpPr/>
          <p:nvPr/>
        </p:nvSpPr>
        <p:spPr>
          <a:xfrm>
            <a:off x="304800" y="1676400"/>
            <a:ext cx="85344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/>
          <p:nvPr/>
        </p:nvCxnSpPr>
        <p:spPr>
          <a:xfrm rot="5400000">
            <a:off x="1296194" y="19050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2743994" y="1904206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620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20574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35052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49530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64008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7772400" y="1383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cxnSp>
        <p:nvCxnSpPr>
          <p:cNvPr id="159" name="Straight Connector 158"/>
          <p:cNvCxnSpPr/>
          <p:nvPr/>
        </p:nvCxnSpPr>
        <p:spPr>
          <a:xfrm rot="5400000">
            <a:off x="4191794" y="1904206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5639594" y="1904206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7087394" y="1904206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36" idx="0"/>
          </p:cNvCxnSpPr>
          <p:nvPr/>
        </p:nvCxnSpPr>
        <p:spPr>
          <a:xfrm rot="5400000" flipH="1" flipV="1">
            <a:off x="1435388" y="2146013"/>
            <a:ext cx="405825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>
            <a:off x="2514600" y="2362200"/>
            <a:ext cx="28956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19050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3886200" y="2514600"/>
            <a:ext cx="3505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4572000" y="2602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7467600" y="2590800"/>
            <a:ext cx="152400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Likely first science run</a:t>
            </a:r>
            <a:endParaRPr lang="en-US" sz="1600" b="1" dirty="0"/>
          </a:p>
        </p:txBody>
      </p:sp>
      <p:cxnSp>
        <p:nvCxnSpPr>
          <p:cNvPr id="178" name="Straight Arrow Connector 177"/>
          <p:cNvCxnSpPr>
            <a:stCxn id="177" idx="0"/>
          </p:cNvCxnSpPr>
          <p:nvPr/>
        </p:nvCxnSpPr>
        <p:spPr>
          <a:xfrm rot="5400000" flipH="1" flipV="1">
            <a:off x="7963694" y="2324100"/>
            <a:ext cx="532606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914400" y="3352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Other observatories around the world collecting data during this time.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Advanced LIGO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27</a:t>
            </a:fld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81400" y="4267200"/>
            <a:ext cx="5562600" cy="24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LIGO infrastructure designed for a progression of instruments</a:t>
            </a:r>
          </a:p>
          <a:p>
            <a:pPr lvl="1"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Nominal 30 year lifetime</a:t>
            </a:r>
          </a:p>
          <a:p>
            <a:pPr lvl="1"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800" dirty="0">
              <a:solidFill>
                <a:srgbClr val="0000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All subsystems to be replaced and upgraded</a:t>
            </a:r>
          </a:p>
          <a:p>
            <a:pPr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More powerful 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laser – from 10W to 180 W</a:t>
            </a:r>
            <a:endParaRPr lang="en-GB" dirty="0">
              <a:solidFill>
                <a:srgbClr val="0000FF"/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Larger 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test masses – from 10 kg to 40 kg</a:t>
            </a:r>
            <a:endParaRPr lang="en-GB" dirty="0">
              <a:solidFill>
                <a:srgbClr val="0000FF"/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More aggressive seismic 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isolation</a:t>
            </a:r>
          </a:p>
          <a:p>
            <a:pPr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 Lower thermal noise coatings</a:t>
            </a:r>
            <a:endParaRPr lang="en-GB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0" y="1295400"/>
            <a:ext cx="4953000" cy="230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 Quantum noise limited in much of </a:t>
            </a:r>
            <a:r>
              <a:rPr lang="en-GB" b="1" dirty="0" smtClean="0">
                <a:solidFill>
                  <a:srgbClr val="0000FF"/>
                </a:solidFill>
                <a:latin typeface="Trebuchet MS" pitchFamily="34" charset="0"/>
              </a:rPr>
              <a:t>band</a:t>
            </a:r>
            <a:endParaRPr lang="en-GB" b="1" dirty="0">
              <a:solidFill>
                <a:srgbClr val="0000FF"/>
              </a:solidFill>
              <a:latin typeface="Trebuchet MS" pitchFamily="34" charset="0"/>
            </a:endParaRPr>
          </a:p>
          <a:p>
            <a:pP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 Thermal noise in most sensitive region</a:t>
            </a:r>
          </a:p>
          <a:p>
            <a:pP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 About factor of 10 better sensitivity</a:t>
            </a:r>
          </a:p>
          <a:p>
            <a:pP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 Expected sensitivity</a:t>
            </a:r>
          </a:p>
          <a:p>
            <a:pPr lvl="1"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Neutron star </a:t>
            </a:r>
            <a:r>
              <a:rPr lang="en-GB" dirty="0" err="1">
                <a:solidFill>
                  <a:srgbClr val="0000FF"/>
                </a:solidFill>
                <a:latin typeface="Trebuchet MS" pitchFamily="34" charset="0"/>
              </a:rPr>
              <a:t>inspirals</a:t>
            </a: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to about </a:t>
            </a:r>
            <a:endParaRPr lang="en-GB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lvl="2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200 </a:t>
            </a:r>
            <a:r>
              <a:rPr lang="en-GB" dirty="0" err="1" smtClean="0">
                <a:solidFill>
                  <a:srgbClr val="0000FF"/>
                </a:solidFill>
                <a:latin typeface="Trebuchet MS" pitchFamily="34" charset="0"/>
              </a:rPr>
              <a:t>Mpc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, ~</a:t>
            </a:r>
            <a:r>
              <a:rPr lang="en-GB" b="1" dirty="0" smtClean="0">
                <a:solidFill>
                  <a:srgbClr val="0000FF"/>
                </a:solidFill>
                <a:latin typeface="Trebuchet MS" pitchFamily="34" charset="0"/>
              </a:rPr>
              <a:t>40/yr</a:t>
            </a:r>
            <a:endParaRPr lang="en-GB" b="1" dirty="0">
              <a:solidFill>
                <a:srgbClr val="0000FF"/>
              </a:solidFill>
              <a:latin typeface="Trebuchet MS" pitchFamily="34" charset="0"/>
            </a:endParaRPr>
          </a:p>
          <a:p>
            <a:pPr lvl="1"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 10 </a:t>
            </a: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M</a:t>
            </a:r>
            <a:r>
              <a:rPr lang="en-GB" baseline="-25000" dirty="0">
                <a:solidFill>
                  <a:srgbClr val="0000FF"/>
                </a:solidFill>
                <a:latin typeface="Trebuchet MS" pitchFamily="34" charset="0"/>
              </a:rPr>
              <a:t>O</a:t>
            </a: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black hole </a:t>
            </a:r>
            <a:r>
              <a:rPr lang="en-GB" dirty="0" err="1">
                <a:solidFill>
                  <a:srgbClr val="0000FF"/>
                </a:solidFill>
                <a:latin typeface="Trebuchet MS" pitchFamily="34" charset="0"/>
              </a:rPr>
              <a:t>inspirals</a:t>
            </a: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to </a:t>
            </a:r>
            <a:endParaRPr lang="en-GB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lvl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	775 </a:t>
            </a:r>
            <a:r>
              <a:rPr lang="en-GB" dirty="0" err="1" smtClean="0">
                <a:solidFill>
                  <a:srgbClr val="0000FF"/>
                </a:solidFill>
                <a:latin typeface="Trebuchet MS" pitchFamily="34" charset="0"/>
              </a:rPr>
              <a:t>Mpc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, ~</a:t>
            </a:r>
            <a:r>
              <a:rPr lang="en-GB" b="1" dirty="0" smtClean="0">
                <a:solidFill>
                  <a:srgbClr val="0000FF"/>
                </a:solidFill>
                <a:latin typeface="Trebuchet MS" pitchFamily="34" charset="0"/>
              </a:rPr>
              <a:t>30/y</a:t>
            </a:r>
            <a:endParaRPr lang="en-GB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09" y="3657601"/>
            <a:ext cx="3290291" cy="27891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6" name="Picture 8" descr="BBwNoiseTerm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295400"/>
            <a:ext cx="3963848" cy="2971800"/>
          </a:xfrm>
          <a:prstGeom prst="rect">
            <a:avLst/>
          </a:prstGeom>
          <a:noFill/>
        </p:spPr>
      </p:pic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64770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1" dirty="0">
                <a:solidFill>
                  <a:srgbClr val="CC0066"/>
                </a:solidFill>
                <a:latin typeface="Maiandra GD" pitchFamily="34" charset="0"/>
              </a:rPr>
              <a:t>Advanced LIGO Astronomical Reach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Seismic Isolation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28</a:t>
            </a:fld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3333" y="1447800"/>
            <a:ext cx="2548467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print"/>
          <a:srcRect l="9955" r="31947"/>
          <a:stretch>
            <a:fillRect/>
          </a:stretch>
        </p:blipFill>
        <p:spPr bwMode="auto">
          <a:xfrm>
            <a:off x="685800" y="1447800"/>
            <a:ext cx="3239474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5075872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7 cascaded stages of seismic isolation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External Hydraulic Pre-Isolator (HEPI). Active isolation up to 10 Hz.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2 stage Internal Seismic Isolation (ISI). Active isolation up to 30 Hz, passive above.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4 stage Quadruple Pendulum (Quad). Mirror is the final stage. Passive isolation above 1 Hz. </a:t>
            </a:r>
            <a:endParaRPr lang="en-US" dirty="0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85800" y="47244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C00CC"/>
                </a:solidFill>
              </a:rPr>
              <a:t>ISI and Quad in LIGO Vacuum Chamber</a:t>
            </a:r>
            <a:endParaRPr lang="en-US" sz="1400" i="1" dirty="0">
              <a:solidFill>
                <a:srgbClr val="CC00CC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191000" y="4724400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C00CC"/>
                </a:solidFill>
              </a:rPr>
              <a:t>Prototype ISI and Quad at MIT</a:t>
            </a:r>
            <a:endParaRPr lang="en-US" sz="1400" i="1" dirty="0">
              <a:solidFill>
                <a:srgbClr val="CC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514600"/>
            <a:ext cx="2057400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Overall Isolation 9 to 10 orders of magnitude at 10 Hz.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Mirrors Suspend from Glass Fibers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29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43887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Developed by the University of Glasgow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Suspension thermal noise suppressed by suspending low loss fused silica test masses from fused silica fibers.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4321076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0.6m long, 400 µm diameter silica fibers pulled from 3 mm diameter stock and laser welded between the two silica lower stages of the quadruple pendulum.</a:t>
            </a:r>
          </a:p>
        </p:txBody>
      </p:sp>
      <p:pic>
        <p:nvPicPr>
          <p:cNvPr id="41985" name="Picture 1" descr="C:\Users\Brett\Desktop\Lab Pictures\Quad Noise Prototype\2010\Monolithic Work\Pulling Fibers - 7 May 2010\P5070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514600"/>
            <a:ext cx="2915137" cy="388620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309621"/>
            <a:ext cx="1524000" cy="303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" y="2514600"/>
            <a:ext cx="29337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rett\Documents\Massachusetts Institute of Technology\Mech E\PhD\Papers and Conferences\ACC 2011 Paper\LIGO_Schemati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4361040" cy="2590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pSp>
        <p:nvGrpSpPr>
          <p:cNvPr id="4" name="Group 1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6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pic>
        <p:nvPicPr>
          <p:cNvPr id="2" name="Picture 4" descr="LH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485900"/>
            <a:ext cx="33528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Laser Interferometer</a:t>
            </a:r>
            <a:br>
              <a:rPr lang="en-US" sz="3600" b="1" dirty="0" smtClean="0"/>
            </a:br>
            <a:r>
              <a:rPr lang="en-US" sz="3600" b="1" dirty="0" smtClean="0"/>
              <a:t>Gravitational-wave Observatory (LIGO)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412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Livingston, 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3657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Hanford, WA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4721947"/>
            <a:ext cx="5181600" cy="175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>
              <a:buSzPct val="99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4 </a:t>
            </a: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km and 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long interferometers </a:t>
            </a: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at 2 sites in the US</a:t>
            </a:r>
          </a:p>
          <a:p>
            <a:pPr>
              <a:buSzPct val="99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Michelson interferometers with</a:t>
            </a:r>
          </a:p>
          <a:p>
            <a:pPr>
              <a:buSzPct val="99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 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Fabry-</a:t>
            </a:r>
            <a:r>
              <a:rPr lang="en-GB" b="1" i="1" dirty="0" err="1" smtClean="0">
                <a:solidFill>
                  <a:srgbClr val="3333CC"/>
                </a:solidFill>
                <a:latin typeface="Arial" pitchFamily="34" charset="0"/>
              </a:rPr>
              <a:t>Pérot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arms</a:t>
            </a: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Optical path enclosed in vacuum</a:t>
            </a: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Sensitive to 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displacements around 10</a:t>
            </a:r>
            <a:r>
              <a:rPr lang="en-GB" b="1" i="1" baseline="30000" dirty="0" smtClean="0">
                <a:solidFill>
                  <a:srgbClr val="3333CC"/>
                </a:solidFill>
                <a:latin typeface="Arial" pitchFamily="34" charset="0"/>
              </a:rPr>
              <a:t>-19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m</a:t>
            </a:r>
            <a:r>
              <a:rPr lang="en-GB" b="1" i="1" baseline="-25000" dirty="0" smtClean="0">
                <a:solidFill>
                  <a:srgbClr val="3333CC"/>
                </a:solidFill>
                <a:latin typeface="Arial" pitchFamily="34" charset="0"/>
              </a:rPr>
              <a:t>rms</a:t>
            </a:r>
            <a:endParaRPr lang="en-GB" b="1" i="1" baseline="30000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3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6764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0" y="1371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Funded by 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4267200" y="6096000"/>
            <a:ext cx="1066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LL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4240768"/>
            <a:ext cx="3352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Users\Brett\Documents\Massachusetts Institute of Technology\Mech E\PhD\Thesis\LLO.jpg"/>
          <p:cNvPicPr>
            <a:picLocks noChangeAspect="1" noChangeArrowheads="1"/>
          </p:cNvPicPr>
          <p:nvPr/>
        </p:nvPicPr>
        <p:blipFill>
          <a:blip r:embed="rId10" cstate="print"/>
          <a:srcRect l="432" t="665" r="432" b="665"/>
          <a:stretch>
            <a:fillRect/>
          </a:stretch>
        </p:blipFill>
        <p:spPr bwMode="auto">
          <a:xfrm>
            <a:off x="636409" y="1447800"/>
            <a:ext cx="7745591" cy="50051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28" name="Straight Arrow Connector 27"/>
          <p:cNvCxnSpPr/>
          <p:nvPr/>
        </p:nvCxnSpPr>
        <p:spPr>
          <a:xfrm rot="10800000">
            <a:off x="1905001" y="2286000"/>
            <a:ext cx="1752600" cy="6096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429001" y="3733800"/>
            <a:ext cx="685800" cy="5334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800601" y="2743200"/>
            <a:ext cx="2590800" cy="2286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733801" y="3962400"/>
            <a:ext cx="685800" cy="762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9400" y="1828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Quadruple  Pendulum Locations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2209800"/>
            <a:ext cx="788387" cy="1785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30833 -0.24445 " pathEditMode="relative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Error Signal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3444" t="2778"/>
          <a:stretch>
            <a:fillRect/>
          </a:stretch>
        </p:blipFill>
        <p:spPr bwMode="auto">
          <a:xfrm>
            <a:off x="1447800" y="1143000"/>
            <a:ext cx="6400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6474023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Matt Evans.  Lock Acquisition in Resonant Optical Interferometers. PhD Thesis. 2002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3810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signal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121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Intensity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" y="2057400"/>
            <a:ext cx="8286750" cy="1111724"/>
            <a:chOff x="381000" y="2057400"/>
            <a:chExt cx="11182350" cy="15001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7895"/>
            <a:stretch>
              <a:fillRect/>
            </a:stretch>
          </p:blipFill>
          <p:spPr bwMode="auto">
            <a:xfrm>
              <a:off x="1752600" y="2057400"/>
              <a:ext cx="9810750" cy="15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2228850"/>
              <a:ext cx="160020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Error Signal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474023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Matt Evans.  Lock Acquisition in Resonant Optical Interferometers. PhD Thesis. 2002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7338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error signal             		light power                      mirror displacement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647700" y="3238500"/>
            <a:ext cx="685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4152900" y="3086100"/>
            <a:ext cx="8382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7581900" y="3086100"/>
            <a:ext cx="9906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62000" y="1371600"/>
            <a:ext cx="7924800" cy="2362200"/>
            <a:chOff x="762000" y="1371600"/>
            <a:chExt cx="7924800" cy="2362200"/>
          </a:xfrm>
        </p:grpSpPr>
        <p:sp>
          <p:nvSpPr>
            <p:cNvPr id="9" name="Rectangle 8"/>
            <p:cNvSpPr/>
            <p:nvPr/>
          </p:nvSpPr>
          <p:spPr>
            <a:xfrm>
              <a:off x="6324600" y="1600200"/>
              <a:ext cx="1524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Pendulum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600" y="1600200"/>
              <a:ext cx="1143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Actuators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600" y="1600200"/>
              <a:ext cx="1143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0600" y="2895600"/>
              <a:ext cx="1143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Sensors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1600200"/>
              <a:ext cx="609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DAC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600" y="2895600"/>
              <a:ext cx="609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ADC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848600" y="2209800"/>
              <a:ext cx="838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5943600" y="3316224"/>
              <a:ext cx="2362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7750302" y="2765298"/>
              <a:ext cx="111099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325880" y="3316224"/>
              <a:ext cx="23317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789432" y="2757646"/>
              <a:ext cx="10972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143000" y="18288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0" y="1447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  <p:cxnSp>
          <p:nvCxnSpPr>
            <p:cNvPr id="22" name="Straight Arrow Connector 21"/>
            <p:cNvCxnSpPr>
              <a:stCxn id="20" idx="6"/>
              <a:endCxn id="11" idx="1"/>
            </p:cNvCxnSpPr>
            <p:nvPr/>
          </p:nvCxnSpPr>
          <p:spPr>
            <a:xfrm>
              <a:off x="1524000" y="2019300"/>
              <a:ext cx="609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848600" y="2895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25" name="Group 31"/>
            <p:cNvGrpSpPr/>
            <p:nvPr/>
          </p:nvGrpSpPr>
          <p:grpSpPr>
            <a:xfrm>
              <a:off x="5943600" y="1752600"/>
              <a:ext cx="381000" cy="457200"/>
              <a:chOff x="5029200" y="1066800"/>
              <a:chExt cx="381000" cy="457200"/>
            </a:xfrm>
          </p:grpSpPr>
          <p:cxnSp>
            <p:nvCxnSpPr>
              <p:cNvPr id="42" name="Straight Arrow Connector 26"/>
              <p:cNvCxnSpPr/>
              <p:nvPr/>
            </p:nvCxnSpPr>
            <p:spPr>
              <a:xfrm>
                <a:off x="5029200" y="10668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5029200" y="12192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5029200" y="13700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029200" y="15224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32"/>
            <p:cNvGrpSpPr/>
            <p:nvPr/>
          </p:nvGrpSpPr>
          <p:grpSpPr>
            <a:xfrm>
              <a:off x="4267200" y="1752600"/>
              <a:ext cx="533400" cy="457200"/>
              <a:chOff x="5029200" y="1066800"/>
              <a:chExt cx="381000" cy="45720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5029200" y="10668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5029200" y="12192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5029200" y="13700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5029200" y="15224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37"/>
            <p:cNvGrpSpPr/>
            <p:nvPr/>
          </p:nvGrpSpPr>
          <p:grpSpPr>
            <a:xfrm>
              <a:off x="3276600" y="1752600"/>
              <a:ext cx="381000" cy="457200"/>
              <a:chOff x="5029200" y="1066800"/>
              <a:chExt cx="381000" cy="457200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5029200" y="10668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5029200" y="12192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5029200" y="13700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5029200" y="15224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>
              <a:off x="762000" y="2017776"/>
              <a:ext cx="381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03504" y="1862328"/>
              <a:ext cx="320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1"/>
              <a:endCxn id="14" idx="3"/>
            </p:cNvCxnSpPr>
            <p:nvPr/>
          </p:nvCxnSpPr>
          <p:spPr>
            <a:xfrm rot="10800000">
              <a:off x="4267200" y="3314700"/>
              <a:ext cx="533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848600" y="1752600"/>
              <a:ext cx="381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848600" y="1905000"/>
              <a:ext cx="381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848600" y="2055812"/>
              <a:ext cx="381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6" name="Object 95"/>
            <p:cNvGraphicFramePr>
              <a:graphicFrameLocks noChangeAspect="1"/>
            </p:cNvGraphicFramePr>
            <p:nvPr/>
          </p:nvGraphicFramePr>
          <p:xfrm>
            <a:off x="4419600" y="1371600"/>
            <a:ext cx="272143" cy="381000"/>
          </p:xfrm>
          <a:graphic>
            <a:graphicData uri="http://schemas.openxmlformats.org/presentationml/2006/ole">
              <p:oleObj spid="_x0000_s13314" name="Equation" r:id="rId3" imgW="126720" imgH="177480" progId="Equation.3">
                <p:embed/>
              </p:oleObj>
            </a:graphicData>
          </a:graphic>
        </p:graphicFrame>
      </p:grpSp>
      <p:grpSp>
        <p:nvGrpSpPr>
          <p:cNvPr id="99" name="Group 98"/>
          <p:cNvGrpSpPr/>
          <p:nvPr/>
        </p:nvGrpSpPr>
        <p:grpSpPr>
          <a:xfrm>
            <a:off x="762000" y="3810000"/>
            <a:ext cx="7924800" cy="2362200"/>
            <a:chOff x="762000" y="3810000"/>
            <a:chExt cx="7924800" cy="2362200"/>
          </a:xfrm>
        </p:grpSpPr>
        <p:sp>
          <p:nvSpPr>
            <p:cNvPr id="47" name="Rectangle 46"/>
            <p:cNvSpPr/>
            <p:nvPr/>
          </p:nvSpPr>
          <p:spPr>
            <a:xfrm>
              <a:off x="5486400" y="4038600"/>
              <a:ext cx="1524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Super Plant</a:t>
              </a:r>
            </a:p>
            <a:p>
              <a:pPr algn="ctr"/>
              <a:r>
                <a:rPr lang="en-US" dirty="0" smtClean="0"/>
                <a:t>G</a:t>
              </a:r>
              <a:r>
                <a:rPr lang="en-US" baseline="-25000" dirty="0" smtClean="0"/>
                <a:t>1x4</a:t>
              </a:r>
              <a:r>
                <a:rPr lang="en-US" dirty="0" smtClean="0"/>
                <a:t>(s)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33600" y="4038600"/>
              <a:ext cx="1143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</a:p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4x1</a:t>
              </a:r>
              <a:r>
                <a:rPr lang="en-US" dirty="0" smtClean="0"/>
                <a:t>(s)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00600" y="5334000"/>
              <a:ext cx="1143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Sensors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657600" y="4038600"/>
              <a:ext cx="609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DAC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657600" y="5334000"/>
              <a:ext cx="609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ADC</a:t>
              </a:r>
              <a:endParaRPr lang="en-US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7010400" y="4648200"/>
              <a:ext cx="1676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0800000">
              <a:off x="5943600" y="5754624"/>
              <a:ext cx="2362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7750302" y="5203698"/>
              <a:ext cx="111099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325880" y="5754624"/>
              <a:ext cx="23317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789432" y="5196046"/>
              <a:ext cx="10972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1143000" y="4267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2000" y="3886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  <p:cxnSp>
          <p:nvCxnSpPr>
            <p:cNvPr id="60" name="Straight Arrow Connector 59"/>
            <p:cNvCxnSpPr>
              <a:stCxn id="58" idx="6"/>
              <a:endCxn id="49" idx="1"/>
            </p:cNvCxnSpPr>
            <p:nvPr/>
          </p:nvCxnSpPr>
          <p:spPr>
            <a:xfrm>
              <a:off x="1524000" y="4457700"/>
              <a:ext cx="609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848600" y="5334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64" name="Group 32"/>
            <p:cNvGrpSpPr/>
            <p:nvPr/>
          </p:nvGrpSpPr>
          <p:grpSpPr>
            <a:xfrm>
              <a:off x="4267200" y="4191000"/>
              <a:ext cx="1219200" cy="457200"/>
              <a:chOff x="5029200" y="1066800"/>
              <a:chExt cx="381000" cy="457200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5029200" y="10668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5029200" y="12192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5029200" y="13700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5029200" y="15224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37"/>
            <p:cNvGrpSpPr/>
            <p:nvPr/>
          </p:nvGrpSpPr>
          <p:grpSpPr>
            <a:xfrm>
              <a:off x="3276600" y="4191000"/>
              <a:ext cx="381000" cy="457200"/>
              <a:chOff x="5029200" y="1066800"/>
              <a:chExt cx="381000" cy="457200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5029200" y="10668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5029200" y="12192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5029200" y="13700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5029200" y="15224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Arrow Connector 65"/>
            <p:cNvCxnSpPr/>
            <p:nvPr/>
          </p:nvCxnSpPr>
          <p:spPr>
            <a:xfrm>
              <a:off x="762000" y="4456176"/>
              <a:ext cx="381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603504" y="4300728"/>
              <a:ext cx="320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0" idx="1"/>
              <a:endCxn id="52" idx="3"/>
            </p:cNvCxnSpPr>
            <p:nvPr/>
          </p:nvCxnSpPr>
          <p:spPr>
            <a:xfrm rot="10800000">
              <a:off x="4267200" y="5753100"/>
              <a:ext cx="533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7010400" y="4191000"/>
              <a:ext cx="1219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7010400" y="4343400"/>
              <a:ext cx="1219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010400" y="4495800"/>
              <a:ext cx="1219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315" name="Object 3"/>
            <p:cNvGraphicFramePr>
              <a:graphicFrameLocks noChangeAspect="1"/>
            </p:cNvGraphicFramePr>
            <p:nvPr/>
          </p:nvGraphicFramePr>
          <p:xfrm>
            <a:off x="4724400" y="3810000"/>
            <a:ext cx="271463" cy="381000"/>
          </p:xfrm>
          <a:graphic>
            <a:graphicData uri="http://schemas.openxmlformats.org/presentationml/2006/ole">
              <p:oleObj spid="_x0000_s13315" name="Equation" r:id="rId4" imgW="126720" imgH="177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GW calibration</a:t>
            </a:r>
          </a:p>
          <a:p>
            <a:r>
              <a:rPr lang="en-US" dirty="0" smtClean="0"/>
              <a:t>Find more up to date solid works model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actuators sooner</a:t>
            </a:r>
          </a:p>
          <a:p>
            <a:r>
              <a:rPr lang="en-US" dirty="0" smtClean="0"/>
              <a:t>Concise way to explain 10^-15</a:t>
            </a:r>
          </a:p>
          <a:p>
            <a:r>
              <a:rPr lang="en-US" dirty="0" smtClean="0"/>
              <a:t>Move quad before sensitivity</a:t>
            </a:r>
          </a:p>
          <a:p>
            <a:r>
              <a:rPr lang="en-US" dirty="0" smtClean="0"/>
              <a:t>Maybe 1 BD</a:t>
            </a:r>
          </a:p>
          <a:p>
            <a:r>
              <a:rPr lang="en-US" dirty="0" smtClean="0"/>
              <a:t>Write out notes for each slide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lighter background</a:t>
            </a:r>
          </a:p>
          <a:p>
            <a:r>
              <a:rPr lang="en-US" dirty="0" smtClean="0"/>
              <a:t>Put on </a:t>
            </a:r>
            <a:r>
              <a:rPr lang="en-US" dirty="0" err="1" smtClean="0"/>
              <a:t>flashdisk</a:t>
            </a:r>
            <a:endParaRPr lang="en-US" dirty="0" smtClean="0"/>
          </a:p>
          <a:p>
            <a:r>
              <a:rPr lang="en-US" dirty="0" smtClean="0"/>
              <a:t>Clarify LIGO figure</a:t>
            </a:r>
          </a:p>
          <a:p>
            <a:r>
              <a:rPr lang="en-US" dirty="0" smtClean="0"/>
              <a:t>Expand mirror to quad for transition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Quadruple Pendulum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3400" y="1819656"/>
            <a:ext cx="3657600" cy="4391799"/>
            <a:chOff x="533400" y="1819656"/>
            <a:chExt cx="3657600" cy="4391799"/>
          </a:xfrm>
        </p:grpSpPr>
        <p:pic>
          <p:nvPicPr>
            <p:cNvPr id="3076" name="Picture 4" descr="C:\Users\Brett\Documents\Massachusetts Institute of Technology\Mech E\PhD\Papers and Conferences\ACC 2011 Paper\Quad_Photo - origin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819656"/>
              <a:ext cx="3286125" cy="40957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533400" y="5934456"/>
              <a:ext cx="3657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Copyright Science and Technology Facilities Council (UK)</a:t>
              </a:r>
              <a:endParaRPr lang="en-US" sz="1200" dirty="0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24000"/>
            <a:ext cx="2100263" cy="4757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87"/>
          <p:cNvSpPr txBox="1">
            <a:spLocks noChangeArrowheads="1"/>
          </p:cNvSpPr>
          <p:nvPr/>
        </p:nvSpPr>
        <p:spPr bwMode="auto">
          <a:xfrm>
            <a:off x="4381500" y="5181600"/>
            <a:ext cx="1104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Test </a:t>
            </a:r>
            <a:r>
              <a:rPr lang="en-US" dirty="0" smtClean="0">
                <a:latin typeface="Calibri" pitchFamily="34" charset="0"/>
              </a:rPr>
              <a:t>Mass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40 Kg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10201" y="5486399"/>
            <a:ext cx="1143001" cy="30480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552700" y="4837113"/>
            <a:ext cx="1828800" cy="5270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2400" y="2011363"/>
            <a:ext cx="129540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2400" y="5530850"/>
            <a:ext cx="129540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95"/>
          <p:cNvSpPr txBox="1">
            <a:spLocks noChangeArrowheads="1"/>
          </p:cNvSpPr>
          <p:nvPr/>
        </p:nvSpPr>
        <p:spPr bwMode="auto">
          <a:xfrm>
            <a:off x="0" y="3476625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≈2 m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rot="5400000" flipH="1" flipV="1">
            <a:off x="-385762" y="2746375"/>
            <a:ext cx="14589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</p:cNvCxnSpPr>
          <p:nvPr/>
        </p:nvCxnSpPr>
        <p:spPr>
          <a:xfrm rot="16200000" flipH="1">
            <a:off x="-498475" y="4687888"/>
            <a:ext cx="16843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86"/>
          <p:cNvSpPr>
            <a:spLocks noChangeArrowheads="1"/>
          </p:cNvSpPr>
          <p:nvPr/>
        </p:nvSpPr>
        <p:spPr bwMode="auto">
          <a:xfrm>
            <a:off x="914400" y="1447800"/>
            <a:ext cx="2660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Prototype quad </a:t>
            </a:r>
            <a:r>
              <a:rPr lang="en-US" dirty="0" smtClean="0">
                <a:latin typeface="Calibri" pitchFamily="34" charset="0"/>
              </a:rPr>
              <a:t>pendulum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3" name="Group 1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6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7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Quadruple Pendulum (Quad) Isolation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796C3-2AA4-4FD6-8439-73EB6936B557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381000" y="5899150"/>
            <a:ext cx="1752600" cy="4572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81000" y="4756150"/>
            <a:ext cx="1752600" cy="4572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81000" y="1479550"/>
            <a:ext cx="1752600" cy="265113"/>
            <a:chOff x="609600" y="2057400"/>
            <a:chExt cx="1752600" cy="265176"/>
          </a:xfrm>
        </p:grpSpPr>
        <p:sp>
          <p:nvSpPr>
            <p:cNvPr id="89" name="Rectangle 88"/>
            <p:cNvSpPr/>
            <p:nvPr/>
          </p:nvSpPr>
          <p:spPr>
            <a:xfrm>
              <a:off x="609600" y="2209836"/>
              <a:ext cx="1752600" cy="1127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Connector 89"/>
            <p:cNvCxnSpPr>
              <a:stCxn id="89" idx="1"/>
            </p:cNvCxnSpPr>
            <p:nvPr/>
          </p:nvCxnSpPr>
          <p:spPr>
            <a:xfrm rot="10800000" flipH="1">
              <a:off x="6096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0800000" flipH="1">
              <a:off x="8382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 flipH="1">
              <a:off x="10668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 flipH="1">
              <a:off x="12954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0800000" flipH="1">
              <a:off x="15240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 flipH="1">
              <a:off x="17526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 flipH="1">
              <a:off x="19812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H="1">
              <a:off x="22098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85800" y="4070350"/>
            <a:ext cx="152400" cy="763588"/>
            <a:chOff x="913606" y="1905794"/>
            <a:chExt cx="77788" cy="685800"/>
          </a:xfrm>
        </p:grpSpPr>
        <p:cxnSp>
          <p:nvCxnSpPr>
            <p:cNvPr id="82" name="Straight Connector 81"/>
            <p:cNvCxnSpPr/>
            <p:nvPr/>
          </p:nvCxnSpPr>
          <p:spPr>
            <a:xfrm rot="5400000">
              <a:off x="838137" y="1981263"/>
              <a:ext cx="152559" cy="162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914004" y="2057339"/>
              <a:ext cx="7699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914717" y="2133618"/>
              <a:ext cx="75567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914004" y="2209898"/>
              <a:ext cx="7699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914717" y="2286177"/>
              <a:ext cx="75566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914004" y="2362455"/>
              <a:ext cx="7699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914304" y="2514504"/>
              <a:ext cx="152559" cy="162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1601788" y="4070350"/>
            <a:ext cx="150812" cy="762000"/>
            <a:chOff x="913606" y="1905794"/>
            <a:chExt cx="77788" cy="685800"/>
          </a:xfrm>
        </p:grpSpPr>
        <p:cxnSp>
          <p:nvCxnSpPr>
            <p:cNvPr id="75" name="Straight Connector 74"/>
            <p:cNvCxnSpPr/>
            <p:nvPr/>
          </p:nvCxnSpPr>
          <p:spPr>
            <a:xfrm rot="5400000">
              <a:off x="837986" y="1981414"/>
              <a:ext cx="152877" cy="1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914638" y="2057028"/>
              <a:ext cx="75724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913923" y="2133467"/>
              <a:ext cx="77152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914638" y="2209905"/>
              <a:ext cx="75723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914638" y="2285628"/>
              <a:ext cx="75724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913923" y="2362067"/>
              <a:ext cx="77152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914138" y="2514337"/>
              <a:ext cx="152876" cy="1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rot="5400000">
            <a:off x="381794" y="5593556"/>
            <a:ext cx="7620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296194" y="5593556"/>
            <a:ext cx="7620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TextBox 13"/>
          <p:cNvSpPr txBox="1">
            <a:spLocks noChangeArrowheads="1"/>
          </p:cNvSpPr>
          <p:nvPr/>
        </p:nvSpPr>
        <p:spPr bwMode="auto">
          <a:xfrm>
            <a:off x="762000" y="30797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K2</a:t>
            </a:r>
          </a:p>
        </p:txBody>
      </p:sp>
      <p:sp>
        <p:nvSpPr>
          <p:cNvPr id="30734" name="TextBox 14"/>
          <p:cNvSpPr txBox="1">
            <a:spLocks noChangeArrowheads="1"/>
          </p:cNvSpPr>
          <p:nvPr/>
        </p:nvSpPr>
        <p:spPr bwMode="auto">
          <a:xfrm>
            <a:off x="1676400" y="19367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K1</a:t>
            </a:r>
          </a:p>
        </p:txBody>
      </p:sp>
      <p:sp>
        <p:nvSpPr>
          <p:cNvPr id="30735" name="TextBox 15"/>
          <p:cNvSpPr txBox="1">
            <a:spLocks noChangeArrowheads="1"/>
          </p:cNvSpPr>
          <p:nvPr/>
        </p:nvSpPr>
        <p:spPr bwMode="auto">
          <a:xfrm>
            <a:off x="838200" y="20129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K1</a:t>
            </a:r>
          </a:p>
        </p:txBody>
      </p:sp>
      <p:sp>
        <p:nvSpPr>
          <p:cNvPr id="30736" name="TextBox 16"/>
          <p:cNvSpPr txBox="1">
            <a:spLocks noChangeArrowheads="1"/>
          </p:cNvSpPr>
          <p:nvPr/>
        </p:nvSpPr>
        <p:spPr bwMode="auto">
          <a:xfrm>
            <a:off x="1676400" y="30797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K2</a:t>
            </a:r>
          </a:p>
        </p:txBody>
      </p:sp>
      <p:sp>
        <p:nvSpPr>
          <p:cNvPr id="30737" name="TextBox 17"/>
          <p:cNvSpPr txBox="1">
            <a:spLocks noChangeArrowheads="1"/>
          </p:cNvSpPr>
          <p:nvPr/>
        </p:nvSpPr>
        <p:spPr bwMode="auto">
          <a:xfrm>
            <a:off x="762000" y="42227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K3</a:t>
            </a:r>
          </a:p>
        </p:txBody>
      </p:sp>
      <p:sp>
        <p:nvSpPr>
          <p:cNvPr id="30738" name="TextBox 18"/>
          <p:cNvSpPr txBox="1">
            <a:spLocks noChangeArrowheads="1"/>
          </p:cNvSpPr>
          <p:nvPr/>
        </p:nvSpPr>
        <p:spPr bwMode="auto">
          <a:xfrm>
            <a:off x="1676400" y="42227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K3</a:t>
            </a:r>
          </a:p>
        </p:txBody>
      </p:sp>
      <p:sp>
        <p:nvSpPr>
          <p:cNvPr id="37" name="Cube 36"/>
          <p:cNvSpPr/>
          <p:nvPr/>
        </p:nvSpPr>
        <p:spPr>
          <a:xfrm>
            <a:off x="381000" y="2470150"/>
            <a:ext cx="1752600" cy="4572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0" name="TextBox 37"/>
          <p:cNvSpPr txBox="1">
            <a:spLocks noChangeArrowheads="1"/>
          </p:cNvSpPr>
          <p:nvPr/>
        </p:nvSpPr>
        <p:spPr bwMode="auto">
          <a:xfrm>
            <a:off x="838200" y="254635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0.5M</a:t>
            </a: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684213" y="1784350"/>
            <a:ext cx="153987" cy="762000"/>
            <a:chOff x="913606" y="1905794"/>
            <a:chExt cx="77788" cy="685800"/>
          </a:xfrm>
        </p:grpSpPr>
        <p:cxnSp>
          <p:nvCxnSpPr>
            <p:cNvPr id="68" name="Straight Connector 67"/>
            <p:cNvCxnSpPr/>
            <p:nvPr/>
          </p:nvCxnSpPr>
          <p:spPr>
            <a:xfrm rot="5400000">
              <a:off x="837970" y="1981430"/>
              <a:ext cx="152877" cy="1604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914638" y="2057011"/>
              <a:ext cx="75724" cy="7618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913924" y="2133450"/>
              <a:ext cx="77152" cy="7618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914638" y="2209888"/>
              <a:ext cx="75723" cy="7618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914638" y="2285611"/>
              <a:ext cx="75724" cy="7618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34"/>
            <p:cNvCxnSpPr/>
            <p:nvPr/>
          </p:nvCxnSpPr>
          <p:spPr>
            <a:xfrm rot="16200000" flipH="1">
              <a:off x="913924" y="2362050"/>
              <a:ext cx="77152" cy="7618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914154" y="2514354"/>
              <a:ext cx="152876" cy="1604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1600200" y="1784350"/>
            <a:ext cx="152400" cy="762000"/>
            <a:chOff x="913606" y="1905794"/>
            <a:chExt cx="77788" cy="6858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837978" y="1981422"/>
              <a:ext cx="152877" cy="162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40"/>
            <p:cNvCxnSpPr/>
            <p:nvPr/>
          </p:nvCxnSpPr>
          <p:spPr>
            <a:xfrm rot="16200000" flipH="1">
              <a:off x="914638" y="2057019"/>
              <a:ext cx="75724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41"/>
            <p:cNvCxnSpPr/>
            <p:nvPr/>
          </p:nvCxnSpPr>
          <p:spPr>
            <a:xfrm rot="5400000">
              <a:off x="913924" y="2133458"/>
              <a:ext cx="7715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914639" y="2209896"/>
              <a:ext cx="75723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914638" y="2285619"/>
              <a:ext cx="75724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913924" y="2362058"/>
              <a:ext cx="7715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914146" y="2514345"/>
              <a:ext cx="152876" cy="162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ube 40"/>
          <p:cNvSpPr/>
          <p:nvPr/>
        </p:nvSpPr>
        <p:spPr>
          <a:xfrm>
            <a:off x="381000" y="3613150"/>
            <a:ext cx="1752600" cy="4572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4" name="TextBox 41"/>
          <p:cNvSpPr txBox="1">
            <a:spLocks noChangeArrowheads="1"/>
          </p:cNvSpPr>
          <p:nvPr/>
        </p:nvSpPr>
        <p:spPr bwMode="auto">
          <a:xfrm>
            <a:off x="1066800" y="597535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30745" name="TextBox 42"/>
          <p:cNvSpPr txBox="1">
            <a:spLocks noChangeArrowheads="1"/>
          </p:cNvSpPr>
          <p:nvPr/>
        </p:nvSpPr>
        <p:spPr bwMode="auto">
          <a:xfrm>
            <a:off x="1066800" y="483235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30746" name="TextBox 43"/>
          <p:cNvSpPr txBox="1">
            <a:spLocks noChangeArrowheads="1"/>
          </p:cNvSpPr>
          <p:nvPr/>
        </p:nvSpPr>
        <p:spPr bwMode="auto">
          <a:xfrm>
            <a:off x="914400" y="3689350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0.5M</a:t>
            </a:r>
          </a:p>
          <a:p>
            <a:endParaRPr lang="en-US">
              <a:latin typeface="Calibri" pitchFamily="34" charset="0"/>
            </a:endParaRP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1601788" y="2927350"/>
            <a:ext cx="150812" cy="762000"/>
            <a:chOff x="913606" y="1905794"/>
            <a:chExt cx="77788" cy="685800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837986" y="1981414"/>
              <a:ext cx="152877" cy="1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914638" y="2057028"/>
              <a:ext cx="75724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913923" y="2133467"/>
              <a:ext cx="77152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914638" y="2209905"/>
              <a:ext cx="75723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914638" y="2285628"/>
              <a:ext cx="75724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913923" y="2362067"/>
              <a:ext cx="77152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914138" y="2514337"/>
              <a:ext cx="152876" cy="1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685800" y="2927350"/>
            <a:ext cx="152400" cy="763588"/>
            <a:chOff x="913606" y="1905794"/>
            <a:chExt cx="77788" cy="685800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838137" y="1981263"/>
              <a:ext cx="152559" cy="162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914004" y="2057339"/>
              <a:ext cx="7699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914717" y="2133618"/>
              <a:ext cx="75567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914004" y="2209898"/>
              <a:ext cx="7699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914717" y="2286177"/>
              <a:ext cx="75566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914004" y="2362455"/>
              <a:ext cx="7699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914304" y="2514504"/>
              <a:ext cx="152559" cy="162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Arrow Connector 98"/>
          <p:cNvCxnSpPr/>
          <p:nvPr/>
        </p:nvCxnSpPr>
        <p:spPr>
          <a:xfrm>
            <a:off x="2133600" y="16891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0" name="TextBox 99"/>
          <p:cNvSpPr txBox="1">
            <a:spLocks noChangeArrowheads="1"/>
          </p:cNvSpPr>
          <p:nvPr/>
        </p:nvSpPr>
        <p:spPr bwMode="auto">
          <a:xfrm>
            <a:off x="2362200" y="1689100"/>
            <a:ext cx="72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g</a:t>
            </a:r>
            <a:r>
              <a:rPr lang="en-US">
                <a:latin typeface="Calibri" pitchFamily="34" charset="0"/>
              </a:rPr>
              <a:t>(t)</a:t>
            </a:r>
          </a:p>
        </p:txBody>
      </p:sp>
      <p:sp>
        <p:nvSpPr>
          <p:cNvPr id="30751" name="TextBox 100"/>
          <p:cNvSpPr txBox="1">
            <a:spLocks noChangeArrowheads="1"/>
          </p:cNvSpPr>
          <p:nvPr/>
        </p:nvSpPr>
        <p:spPr bwMode="auto">
          <a:xfrm>
            <a:off x="1790700" y="6399213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4</a:t>
            </a:r>
            <a:r>
              <a:rPr lang="en-US">
                <a:latin typeface="Calibri" pitchFamily="34" charset="0"/>
              </a:rPr>
              <a:t>(t)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rot="5400000">
            <a:off x="1592263" y="6356350"/>
            <a:ext cx="423862" cy="40163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3086100" y="1545336"/>
            <a:ext cx="6072188" cy="4512564"/>
            <a:chOff x="3086100" y="1545336"/>
            <a:chExt cx="6072188" cy="4512564"/>
          </a:xfrm>
        </p:grpSpPr>
        <p:pic>
          <p:nvPicPr>
            <p:cNvPr id="3072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6100" y="1924050"/>
              <a:ext cx="6072188" cy="41338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753" name="TextBox 104"/>
            <p:cNvSpPr txBox="1">
              <a:spLocks noChangeArrowheads="1"/>
            </p:cNvSpPr>
            <p:nvPr/>
          </p:nvSpPr>
          <p:spPr bwMode="auto">
            <a:xfrm>
              <a:off x="4572000" y="1545336"/>
              <a:ext cx="3009900" cy="3698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x</a:t>
              </a:r>
              <a:r>
                <a:rPr lang="en-US" baseline="-25000" dirty="0" smtClean="0">
                  <a:latin typeface="Calibri" pitchFamily="34" charset="0"/>
                </a:rPr>
                <a:t>4</a:t>
              </a:r>
              <a:r>
                <a:rPr lang="en-US" dirty="0" smtClean="0">
                  <a:latin typeface="Calibri" pitchFamily="34" charset="0"/>
                </a:rPr>
                <a:t>(s)/</a:t>
              </a:r>
              <a:r>
                <a:rPr lang="en-US" dirty="0" err="1" smtClean="0">
                  <a:latin typeface="Calibri" pitchFamily="34" charset="0"/>
                </a:rPr>
                <a:t>x</a:t>
              </a:r>
              <a:r>
                <a:rPr lang="en-US" baseline="-25000" dirty="0" err="1" smtClean="0">
                  <a:latin typeface="Calibri" pitchFamily="34" charset="0"/>
                </a:rPr>
                <a:t>g</a:t>
              </a:r>
              <a:r>
                <a:rPr lang="en-US" dirty="0" smtClean="0">
                  <a:latin typeface="Calibri" pitchFamily="34" charset="0"/>
                </a:rPr>
                <a:t>(s)</a:t>
              </a: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110" name="Straight Arrow Connector 109"/>
          <p:cNvCxnSpPr>
            <a:stCxn id="111" idx="2"/>
          </p:cNvCxnSpPr>
          <p:nvPr/>
        </p:nvCxnSpPr>
        <p:spPr>
          <a:xfrm rot="5400000">
            <a:off x="7334250" y="3136900"/>
            <a:ext cx="685800" cy="266700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934200" y="2557463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steep roll off!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2101057" y="1708944"/>
            <a:ext cx="425450" cy="40163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7" name="TextBox 97"/>
          <p:cNvSpPr txBox="1">
            <a:spLocks noChangeArrowheads="1"/>
          </p:cNvSpPr>
          <p:nvPr/>
        </p:nvSpPr>
        <p:spPr bwMode="auto">
          <a:xfrm>
            <a:off x="723900" y="5410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K4</a:t>
            </a:r>
          </a:p>
        </p:txBody>
      </p:sp>
      <p:sp>
        <p:nvSpPr>
          <p:cNvPr id="30758" name="TextBox 101"/>
          <p:cNvSpPr txBox="1">
            <a:spLocks noChangeArrowheads="1"/>
          </p:cNvSpPr>
          <p:nvPr/>
        </p:nvSpPr>
        <p:spPr bwMode="auto">
          <a:xfrm>
            <a:off x="1636713" y="5410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K4</a:t>
            </a:r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LIGO Sensitivity</a:t>
            </a:r>
            <a:endParaRPr lang="en-US" dirty="0"/>
          </a:p>
        </p:txBody>
      </p:sp>
      <p:pic>
        <p:nvPicPr>
          <p:cNvPr id="4098" name="Picture 2" descr="C:\Users\Brett\Documents\Massachusetts Institute of Technology\Mech E\PhD\Papers and Conferences\ACC 2011 Paper\gwinc_fig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219200"/>
            <a:ext cx="8991600" cy="50999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Pendulum Actuators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1" name="Straight Arrow Connector 24"/>
          <p:cNvCxnSpPr/>
          <p:nvPr/>
        </p:nvCxnSpPr>
        <p:spPr bwMode="auto">
          <a:xfrm rot="10800000">
            <a:off x="4343400" y="5713411"/>
            <a:ext cx="2667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3048000" y="1782762"/>
            <a:ext cx="1600200" cy="4409811"/>
            <a:chOff x="3048000" y="1782763"/>
            <a:chExt cx="1371600" cy="3779838"/>
          </a:xfrm>
        </p:grpSpPr>
        <p:grpSp>
          <p:nvGrpSpPr>
            <p:cNvPr id="5" name="Group 167"/>
            <p:cNvGrpSpPr>
              <a:grpSpLocks/>
            </p:cNvGrpSpPr>
            <p:nvPr/>
          </p:nvGrpSpPr>
          <p:grpSpPr bwMode="auto">
            <a:xfrm>
              <a:off x="3390900" y="1828800"/>
              <a:ext cx="723900" cy="3733801"/>
              <a:chOff x="5523866" y="1828799"/>
              <a:chExt cx="723826" cy="3733801"/>
            </a:xfrm>
          </p:grpSpPr>
          <p:grpSp>
            <p:nvGrpSpPr>
              <p:cNvPr id="6" name="Group 158"/>
              <p:cNvGrpSpPr>
                <a:grpSpLocks/>
              </p:cNvGrpSpPr>
              <p:nvPr/>
            </p:nvGrpSpPr>
            <p:grpSpPr bwMode="auto">
              <a:xfrm>
                <a:off x="5523866" y="1828802"/>
                <a:ext cx="723826" cy="3178180"/>
                <a:chOff x="646170" y="1936738"/>
                <a:chExt cx="1752434" cy="4190999"/>
              </a:xfrm>
            </p:grpSpPr>
            <p:grpSp>
              <p:nvGrpSpPr>
                <p:cNvPr id="9" name="Group 62"/>
                <p:cNvGrpSpPr>
                  <a:grpSpLocks/>
                </p:cNvGrpSpPr>
                <p:nvPr/>
              </p:nvGrpSpPr>
              <p:grpSpPr bwMode="auto">
                <a:xfrm>
                  <a:off x="942278" y="4222739"/>
                  <a:ext cx="161430" cy="764094"/>
                  <a:chOff x="908211" y="1905772"/>
                  <a:chExt cx="82816" cy="686966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 rot="5400000">
                    <a:off x="832972" y="1981011"/>
                    <a:ext cx="152450" cy="1971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16200000" flipH="1">
                    <a:off x="911036" y="2053515"/>
                    <a:ext cx="77167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5400000">
                    <a:off x="911036" y="2130682"/>
                    <a:ext cx="77165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6200000" flipH="1">
                    <a:off x="911036" y="2207847"/>
                    <a:ext cx="77167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>
                    <a:off x="911977" y="2284072"/>
                    <a:ext cx="75284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 flipH="1">
                    <a:off x="911036" y="2360298"/>
                    <a:ext cx="77165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>
                    <a:off x="913814" y="2515527"/>
                    <a:ext cx="152450" cy="19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70"/>
                <p:cNvGrpSpPr>
                  <a:grpSpLocks/>
                </p:cNvGrpSpPr>
                <p:nvPr/>
              </p:nvGrpSpPr>
              <p:grpSpPr bwMode="auto">
                <a:xfrm>
                  <a:off x="1868472" y="4222727"/>
                  <a:ext cx="149900" cy="761995"/>
                  <a:chOff x="913860" y="1906488"/>
                  <a:chExt cx="76900" cy="685083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rot="5400000">
                    <a:off x="838621" y="1981727"/>
                    <a:ext cx="152450" cy="19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6200000" flipH="1">
                    <a:off x="913727" y="2057189"/>
                    <a:ext cx="77166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5400000">
                    <a:off x="913727" y="2134355"/>
                    <a:ext cx="77165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6200000" flipH="1">
                    <a:off x="914668" y="2210579"/>
                    <a:ext cx="75284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>
                    <a:off x="914668" y="2285863"/>
                    <a:ext cx="75284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 flipH="1">
                    <a:off x="913727" y="2362088"/>
                    <a:ext cx="77166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5400000">
                    <a:off x="913548" y="2514361"/>
                    <a:ext cx="152449" cy="19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647556" y="5744816"/>
                  <a:ext cx="761999" cy="384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560281" y="5746738"/>
                  <a:ext cx="761999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Cube 12"/>
                <p:cNvSpPr/>
                <p:nvPr/>
              </p:nvSpPr>
              <p:spPr>
                <a:xfrm>
                  <a:off x="646170" y="2623378"/>
                  <a:ext cx="1752434" cy="456362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grpSp>
              <p:nvGrpSpPr>
                <p:cNvPr id="14" name="Group 37"/>
                <p:cNvGrpSpPr>
                  <a:grpSpLocks/>
                </p:cNvGrpSpPr>
                <p:nvPr/>
              </p:nvGrpSpPr>
              <p:grpSpPr bwMode="auto">
                <a:xfrm>
                  <a:off x="949550" y="1936745"/>
                  <a:ext cx="153705" cy="762002"/>
                  <a:chOff x="912809" y="1905074"/>
                  <a:chExt cx="78073" cy="686519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 rot="5400000">
                    <a:off x="837401" y="1980483"/>
                    <a:ext cx="152770" cy="1951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rot="16200000" flipH="1">
                    <a:off x="913181" y="2055586"/>
                    <a:ext cx="77328" cy="780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66"/>
                  <p:cNvCxnSpPr/>
                  <p:nvPr/>
                </p:nvCxnSpPr>
                <p:spPr>
                  <a:xfrm rot="5400000">
                    <a:off x="913181" y="2132914"/>
                    <a:ext cx="77327" cy="780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67"/>
                  <p:cNvCxnSpPr/>
                  <p:nvPr/>
                </p:nvCxnSpPr>
                <p:spPr>
                  <a:xfrm rot="16200000" flipH="1">
                    <a:off x="914125" y="2209297"/>
                    <a:ext cx="75442" cy="780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>
                    <a:off x="914125" y="2284739"/>
                    <a:ext cx="75442" cy="780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34"/>
                  <p:cNvCxnSpPr/>
                  <p:nvPr/>
                </p:nvCxnSpPr>
                <p:spPr>
                  <a:xfrm rot="16200000" flipH="1">
                    <a:off x="913181" y="2361124"/>
                    <a:ext cx="77328" cy="780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70"/>
                  <p:cNvCxnSpPr/>
                  <p:nvPr/>
                </p:nvCxnSpPr>
                <p:spPr>
                  <a:xfrm rot="5400000">
                    <a:off x="913520" y="2514233"/>
                    <a:ext cx="152768" cy="195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38"/>
                <p:cNvGrpSpPr>
                  <a:grpSpLocks/>
                </p:cNvGrpSpPr>
                <p:nvPr/>
              </p:nvGrpSpPr>
              <p:grpSpPr bwMode="auto">
                <a:xfrm>
                  <a:off x="1856656" y="1936738"/>
                  <a:ext cx="161403" cy="761999"/>
                  <a:chOff x="908368" y="1905811"/>
                  <a:chExt cx="82382" cy="685806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 rot="5400000">
                    <a:off x="833043" y="1981136"/>
                    <a:ext cx="152611" cy="1961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40"/>
                  <p:cNvCxnSpPr/>
                  <p:nvPr/>
                </p:nvCxnSpPr>
                <p:spPr>
                  <a:xfrm rot="16200000" flipH="1">
                    <a:off x="910935" y="2053970"/>
                    <a:ext cx="77248" cy="8238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41"/>
                  <p:cNvCxnSpPr/>
                  <p:nvPr/>
                </p:nvCxnSpPr>
                <p:spPr>
                  <a:xfrm rot="5400000">
                    <a:off x="910935" y="2131218"/>
                    <a:ext cx="77247" cy="8238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6200000" flipH="1">
                    <a:off x="911877" y="2207522"/>
                    <a:ext cx="75363" cy="8238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61"/>
                  <p:cNvCxnSpPr/>
                  <p:nvPr/>
                </p:nvCxnSpPr>
                <p:spPr>
                  <a:xfrm rot="5400000">
                    <a:off x="911877" y="2282886"/>
                    <a:ext cx="75363" cy="8238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62"/>
                  <p:cNvCxnSpPr/>
                  <p:nvPr/>
                </p:nvCxnSpPr>
                <p:spPr>
                  <a:xfrm rot="16200000" flipH="1">
                    <a:off x="910935" y="2359191"/>
                    <a:ext cx="77248" cy="8238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5400000">
                    <a:off x="913462" y="2514331"/>
                    <a:ext cx="152610" cy="196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Cube 15"/>
                <p:cNvSpPr/>
                <p:nvPr/>
              </p:nvSpPr>
              <p:spPr>
                <a:xfrm>
                  <a:off x="646170" y="3766377"/>
                  <a:ext cx="1752434" cy="456362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grpSp>
              <p:nvGrpSpPr>
                <p:cNvPr id="17" name="Group 54"/>
                <p:cNvGrpSpPr>
                  <a:grpSpLocks/>
                </p:cNvGrpSpPr>
                <p:nvPr/>
              </p:nvGrpSpPr>
              <p:grpSpPr bwMode="auto">
                <a:xfrm>
                  <a:off x="1868472" y="3079740"/>
                  <a:ext cx="149900" cy="761998"/>
                  <a:chOff x="913860" y="1906490"/>
                  <a:chExt cx="76900" cy="685082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rot="5400000">
                    <a:off x="838621" y="1981729"/>
                    <a:ext cx="152450" cy="19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16200000" flipH="1">
                    <a:off x="913727" y="2057190"/>
                    <a:ext cx="77166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5400000">
                    <a:off x="913727" y="2134357"/>
                    <a:ext cx="77165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16200000" flipH="1">
                    <a:off x="914668" y="2210581"/>
                    <a:ext cx="75284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5400000">
                    <a:off x="914668" y="2285864"/>
                    <a:ext cx="75284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6200000" flipH="1">
                    <a:off x="913727" y="2362089"/>
                    <a:ext cx="77166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>
                    <a:off x="913548" y="2514362"/>
                    <a:ext cx="152449" cy="19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46"/>
                <p:cNvGrpSpPr>
                  <a:grpSpLocks/>
                </p:cNvGrpSpPr>
                <p:nvPr/>
              </p:nvGrpSpPr>
              <p:grpSpPr bwMode="auto">
                <a:xfrm>
                  <a:off x="942277" y="3079741"/>
                  <a:ext cx="161430" cy="764094"/>
                  <a:chOff x="908212" y="1905779"/>
                  <a:chExt cx="82816" cy="686966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rot="5400000">
                    <a:off x="832973" y="1981018"/>
                    <a:ext cx="152450" cy="1971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16200000" flipH="1">
                    <a:off x="911037" y="2053522"/>
                    <a:ext cx="77167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5400000">
                    <a:off x="911037" y="2130689"/>
                    <a:ext cx="77165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16200000" flipH="1">
                    <a:off x="911037" y="2207854"/>
                    <a:ext cx="77167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5400000">
                    <a:off x="911978" y="2284079"/>
                    <a:ext cx="75284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16200000" flipH="1">
                    <a:off x="911037" y="2360305"/>
                    <a:ext cx="77165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5400000">
                    <a:off x="913815" y="2515534"/>
                    <a:ext cx="152450" cy="19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" name="Can 6"/>
              <p:cNvSpPr/>
              <p:nvPr/>
            </p:nvSpPr>
            <p:spPr>
              <a:xfrm>
                <a:off x="5600700" y="3962400"/>
                <a:ext cx="533400" cy="762000"/>
              </a:xfrm>
              <a:prstGeom prst="can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Can 7"/>
              <p:cNvSpPr/>
              <p:nvPr/>
            </p:nvSpPr>
            <p:spPr>
              <a:xfrm>
                <a:off x="5600700" y="4800600"/>
                <a:ext cx="533400" cy="762000"/>
              </a:xfrm>
              <a:prstGeom prst="can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2" name="Rectangle 29"/>
            <p:cNvSpPr/>
            <p:nvPr/>
          </p:nvSpPr>
          <p:spPr bwMode="auto">
            <a:xfrm>
              <a:off x="3048000" y="1782763"/>
              <a:ext cx="1371600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63" name="Straight Arrow Connector 24"/>
          <p:cNvCxnSpPr/>
          <p:nvPr/>
        </p:nvCxnSpPr>
        <p:spPr bwMode="auto">
          <a:xfrm rot="10800000">
            <a:off x="4343402" y="2590800"/>
            <a:ext cx="2743199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4"/>
          <p:cNvCxnSpPr/>
          <p:nvPr/>
        </p:nvCxnSpPr>
        <p:spPr bwMode="auto">
          <a:xfrm rot="10800000">
            <a:off x="4343404" y="3581400"/>
            <a:ext cx="274319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24"/>
          <p:cNvCxnSpPr/>
          <p:nvPr/>
        </p:nvCxnSpPr>
        <p:spPr bwMode="auto">
          <a:xfrm rot="10800000">
            <a:off x="4343404" y="4736068"/>
            <a:ext cx="266699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086600" y="2373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086600" y="3440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010400" y="4507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010400" y="5498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4</a:t>
            </a:r>
            <a:endParaRPr lang="en-US" dirty="0"/>
          </a:p>
        </p:txBody>
      </p:sp>
      <p:pic>
        <p:nvPicPr>
          <p:cNvPr id="44034" name="Picture 2" descr="C:\Users\Brett\Documents\Massachusetts Institute of Technology\Mech E\PhD\Papers and Conferences\ACC 2011 Paper\Production_Top_Driver_Run_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1612165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4036" name="Picture 4" descr="C:\Users\Brett\Documents\Massachusetts Institute of Technology\Mech E\PhD\Papers and Conferences\ACC 2011 Paper\Production_PUM_Driver_Run_M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267200"/>
            <a:ext cx="1612165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4037" name="Picture 5" descr="C:\Users\Brett\Documents\Massachusetts Institute of Technology\Mech E\PhD\Papers and Conferences\ACC 2011 Paper\Production_UIM_Driver_Run_Mo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200400"/>
            <a:ext cx="1612165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1" name="TextBox 80"/>
          <p:cNvSpPr txBox="1"/>
          <p:nvPr/>
        </p:nvSpPr>
        <p:spPr>
          <a:xfrm>
            <a:off x="7543800" y="243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205 </a:t>
            </a:r>
            <a:r>
              <a:rPr lang="en-US" dirty="0" err="1" smtClean="0"/>
              <a:t>mN</a:t>
            </a:r>
            <a:r>
              <a:rPr lang="en-US" dirty="0" smtClean="0"/>
              <a:t> DC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543800" y="3364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3.4 </a:t>
            </a:r>
            <a:r>
              <a:rPr lang="en-US" dirty="0" err="1" smtClean="0"/>
              <a:t>mN</a:t>
            </a:r>
            <a:r>
              <a:rPr lang="en-US" dirty="0" smtClean="0"/>
              <a:t> DC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543800" y="4507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0.043 </a:t>
            </a:r>
            <a:r>
              <a:rPr lang="en-US" dirty="0" err="1" smtClean="0"/>
              <a:t>mN</a:t>
            </a:r>
            <a:r>
              <a:rPr lang="en-US" dirty="0" smtClean="0"/>
              <a:t> DC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543800" y="5498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0.095 </a:t>
            </a:r>
            <a:r>
              <a:rPr lang="en-US" dirty="0" err="1" smtClean="0"/>
              <a:t>mN</a:t>
            </a:r>
            <a:endParaRPr lang="en-US" dirty="0"/>
          </a:p>
        </p:txBody>
      </p:sp>
      <p:pic>
        <p:nvPicPr>
          <p:cNvPr id="85" name="Picture 3" descr="C:\Users\Brett\Documents\Massachusetts Institute of Technology\Mech E\PhD\Papers and Conferences\ACC 2011 Paper\OSEM.jpg"/>
          <p:cNvPicPr>
            <a:picLocks noChangeAspect="1" noChangeArrowheads="1"/>
          </p:cNvPicPr>
          <p:nvPr/>
        </p:nvPicPr>
        <p:blipFill>
          <a:blip r:embed="rId6" cstate="print"/>
          <a:srcRect r="43482"/>
          <a:stretch>
            <a:fillRect/>
          </a:stretch>
        </p:blipFill>
        <p:spPr bwMode="auto">
          <a:xfrm>
            <a:off x="228600" y="2743200"/>
            <a:ext cx="2455494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87" name="Straight Arrow Connector 86"/>
          <p:cNvCxnSpPr>
            <a:stCxn id="85" idx="3"/>
            <a:endCxn id="13" idx="2"/>
          </p:cNvCxnSpPr>
          <p:nvPr/>
        </p:nvCxnSpPr>
        <p:spPr>
          <a:xfrm flipV="1">
            <a:off x="2684094" y="2696308"/>
            <a:ext cx="763956" cy="84699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5" idx="3"/>
          </p:cNvCxnSpPr>
          <p:nvPr/>
        </p:nvCxnSpPr>
        <p:spPr>
          <a:xfrm>
            <a:off x="2684094" y="3543300"/>
            <a:ext cx="744907" cy="95249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5" idx="3"/>
            <a:endCxn id="16" idx="2"/>
          </p:cNvCxnSpPr>
          <p:nvPr/>
        </p:nvCxnSpPr>
        <p:spPr>
          <a:xfrm>
            <a:off x="2684094" y="3543300"/>
            <a:ext cx="763956" cy="16424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2" descr="C:\Documents and Settings\Brett\Desktop\Lab Pictures\Quad Noise Prototype\2009\Wire Hang - Jan 2009\ESD Repair\CP ESD.JPG"/>
          <p:cNvPicPr>
            <a:picLocks noChangeAspect="1" noChangeArrowheads="1"/>
          </p:cNvPicPr>
          <p:nvPr/>
        </p:nvPicPr>
        <p:blipFill>
          <a:blip r:embed="rId7" cstate="print"/>
          <a:srcRect t="40909"/>
          <a:stretch>
            <a:fillRect/>
          </a:stretch>
        </p:blipFill>
        <p:spPr bwMode="auto">
          <a:xfrm>
            <a:off x="381000" y="4692072"/>
            <a:ext cx="2362200" cy="18611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95" name="Straight Arrow Connector 94"/>
          <p:cNvCxnSpPr>
            <a:stCxn id="93" idx="3"/>
          </p:cNvCxnSpPr>
          <p:nvPr/>
        </p:nvCxnSpPr>
        <p:spPr>
          <a:xfrm>
            <a:off x="2743200" y="5622636"/>
            <a:ext cx="609600" cy="923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28600" y="2297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Electromagnetic actuator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81000" y="4343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Electrostatic actuator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953000" y="1143000"/>
            <a:ext cx="40386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Goal is to determine whether the actuators have enough drive to position the mirror.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0" grpId="0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Gravitational Waves and LIGO</a:t>
            </a:r>
          </a:p>
          <a:p>
            <a:r>
              <a:rPr lang="en-US" dirty="0" smtClean="0"/>
              <a:t>Quadruple Pendulum</a:t>
            </a:r>
          </a:p>
          <a:p>
            <a:r>
              <a:rPr lang="en-US" dirty="0" smtClean="0"/>
              <a:t>Control of the Quad Pendulum</a:t>
            </a:r>
          </a:p>
          <a:p>
            <a:r>
              <a:rPr lang="en-US" dirty="0" smtClean="0"/>
              <a:t>Actuator Sizing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819400"/>
            <a:ext cx="5715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Arm Cavity Control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166"/>
          <p:cNvGrpSpPr>
            <a:grpSpLocks/>
          </p:cNvGrpSpPr>
          <p:nvPr/>
        </p:nvGrpSpPr>
        <p:grpSpPr bwMode="auto">
          <a:xfrm>
            <a:off x="3428998" y="1828800"/>
            <a:ext cx="723898" cy="3733800"/>
            <a:chOff x="1676118" y="1828800"/>
            <a:chExt cx="723824" cy="3733800"/>
          </a:xfrm>
        </p:grpSpPr>
        <p:grpSp>
          <p:nvGrpSpPr>
            <p:cNvPr id="6" name="Group 158"/>
            <p:cNvGrpSpPr>
              <a:grpSpLocks/>
            </p:cNvGrpSpPr>
            <p:nvPr/>
          </p:nvGrpSpPr>
          <p:grpSpPr bwMode="auto">
            <a:xfrm>
              <a:off x="1676116" y="1828802"/>
              <a:ext cx="723824" cy="3178183"/>
              <a:chOff x="647027" y="1936739"/>
              <a:chExt cx="1752434" cy="4190999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943134" y="4222749"/>
                <a:ext cx="161428" cy="764098"/>
                <a:chOff x="908651" y="1905773"/>
                <a:chExt cx="82815" cy="686966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833412" y="1981012"/>
                  <a:ext cx="152450" cy="197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H="1">
                  <a:off x="911475" y="2053516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911475" y="2130683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 flipH="1">
                  <a:off x="911475" y="2207848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>
                  <a:off x="912417" y="2284074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 flipH="1">
                  <a:off x="911475" y="2360299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914254" y="2515528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70"/>
              <p:cNvGrpSpPr>
                <a:grpSpLocks/>
              </p:cNvGrpSpPr>
              <p:nvPr/>
            </p:nvGrpSpPr>
            <p:grpSpPr bwMode="auto">
              <a:xfrm>
                <a:off x="1869329" y="4222740"/>
                <a:ext cx="149902" cy="761998"/>
                <a:chOff x="914299" y="1906490"/>
                <a:chExt cx="76901" cy="685082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839060" y="1981729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914166" y="2057190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914166" y="2134357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915108" y="2210581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>
                  <a:off x="915108" y="2285864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914166" y="2362089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913987" y="2514362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/>
              <p:cNvCxnSpPr/>
              <p:nvPr/>
            </p:nvCxnSpPr>
            <p:spPr>
              <a:xfrm rot="5400000">
                <a:off x="648413" y="5744818"/>
                <a:ext cx="761999" cy="384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1561138" y="5746739"/>
                <a:ext cx="76199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be 12"/>
              <p:cNvSpPr/>
              <p:nvPr/>
            </p:nvSpPr>
            <p:spPr>
              <a:xfrm>
                <a:off x="647027" y="2623379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950406" y="1936750"/>
                <a:ext cx="153705" cy="762002"/>
                <a:chOff x="913244" y="1905075"/>
                <a:chExt cx="78073" cy="686519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837836" y="1980484"/>
                  <a:ext cx="152770" cy="195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913616" y="2055587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90"/>
                <p:cNvCxnSpPr/>
                <p:nvPr/>
              </p:nvCxnSpPr>
              <p:spPr>
                <a:xfrm rot="5400000">
                  <a:off x="913616" y="2132915"/>
                  <a:ext cx="77327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91"/>
                <p:cNvCxnSpPr/>
                <p:nvPr/>
              </p:nvCxnSpPr>
              <p:spPr>
                <a:xfrm rot="16200000" flipH="1">
                  <a:off x="914560" y="2209299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914560" y="2284740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34"/>
                <p:cNvCxnSpPr/>
                <p:nvPr/>
              </p:nvCxnSpPr>
              <p:spPr>
                <a:xfrm rot="16200000" flipH="1">
                  <a:off x="913616" y="2361125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94"/>
                <p:cNvCxnSpPr/>
                <p:nvPr/>
              </p:nvCxnSpPr>
              <p:spPr>
                <a:xfrm rot="5400000">
                  <a:off x="913956" y="2514234"/>
                  <a:ext cx="152768" cy="195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865195" y="1936739"/>
                <a:ext cx="153717" cy="761999"/>
                <a:chOff x="912727" y="1905812"/>
                <a:chExt cx="78459" cy="685806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837403" y="1981137"/>
                  <a:ext cx="152611" cy="196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 rot="16200000" flipH="1">
                  <a:off x="913333" y="2055933"/>
                  <a:ext cx="77248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 rot="5400000">
                  <a:off x="913333" y="2133181"/>
                  <a:ext cx="77247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914275" y="2209486"/>
                  <a:ext cx="75363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85"/>
                <p:cNvCxnSpPr/>
                <p:nvPr/>
              </p:nvCxnSpPr>
              <p:spPr>
                <a:xfrm rot="5400000">
                  <a:off x="914275" y="2284849"/>
                  <a:ext cx="75363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86"/>
                <p:cNvCxnSpPr/>
                <p:nvPr/>
              </p:nvCxnSpPr>
              <p:spPr>
                <a:xfrm rot="16200000" flipH="1">
                  <a:off x="913333" y="2361154"/>
                  <a:ext cx="77248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913900" y="2514332"/>
                  <a:ext cx="152610" cy="196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Cube 15"/>
              <p:cNvSpPr/>
              <p:nvPr/>
            </p:nvSpPr>
            <p:spPr>
              <a:xfrm>
                <a:off x="647027" y="3766378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>
                <a:off x="1869329" y="3079745"/>
                <a:ext cx="149902" cy="761998"/>
                <a:chOff x="914299" y="1906491"/>
                <a:chExt cx="76901" cy="685082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839060" y="1981730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6200000" flipH="1">
                  <a:off x="914166" y="2057191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914166" y="2134358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915108" y="2210582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915108" y="2285866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914166" y="2362091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913987" y="2514363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943001" y="3079729"/>
                <a:ext cx="161420" cy="764088"/>
                <a:chOff x="908651" y="1905781"/>
                <a:chExt cx="82817" cy="686965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835384" y="1979048"/>
                  <a:ext cx="152450" cy="5915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6200000" flipH="1">
                  <a:off x="911477" y="2053524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911477" y="2130690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6200000" flipH="1">
                  <a:off x="911477" y="2207855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912418" y="2284081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 flipH="1">
                  <a:off x="911477" y="2360306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914255" y="2515535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Can 6"/>
            <p:cNvSpPr/>
            <p:nvPr/>
          </p:nvSpPr>
          <p:spPr>
            <a:xfrm>
              <a:off x="1752600" y="39624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1752600" y="48006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1" name="Group 167"/>
          <p:cNvGrpSpPr>
            <a:grpSpLocks/>
          </p:cNvGrpSpPr>
          <p:nvPr/>
        </p:nvGrpSpPr>
        <p:grpSpPr bwMode="auto">
          <a:xfrm>
            <a:off x="6896100" y="1828800"/>
            <a:ext cx="723900" cy="3733801"/>
            <a:chOff x="5523866" y="1828799"/>
            <a:chExt cx="723826" cy="3733801"/>
          </a:xfrm>
        </p:grpSpPr>
        <p:grpSp>
          <p:nvGrpSpPr>
            <p:cNvPr id="62" name="Group 158"/>
            <p:cNvGrpSpPr>
              <a:grpSpLocks/>
            </p:cNvGrpSpPr>
            <p:nvPr/>
          </p:nvGrpSpPr>
          <p:grpSpPr bwMode="auto">
            <a:xfrm>
              <a:off x="5523866" y="1828800"/>
              <a:ext cx="723826" cy="3178180"/>
              <a:chOff x="646170" y="1936738"/>
              <a:chExt cx="1752434" cy="4190999"/>
            </a:xfrm>
          </p:grpSpPr>
          <p:grpSp>
            <p:nvGrpSpPr>
              <p:cNvPr id="65" name="Group 62"/>
              <p:cNvGrpSpPr>
                <a:grpSpLocks/>
              </p:cNvGrpSpPr>
              <p:nvPr/>
            </p:nvGrpSpPr>
            <p:grpSpPr bwMode="auto">
              <a:xfrm>
                <a:off x="942278" y="4222739"/>
                <a:ext cx="161430" cy="764094"/>
                <a:chOff x="908211" y="1905772"/>
                <a:chExt cx="82816" cy="686966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832972" y="1981011"/>
                  <a:ext cx="152450" cy="197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 flipH="1">
                  <a:off x="911036" y="2053515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5400000">
                  <a:off x="911036" y="2130682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911036" y="2207847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>
                  <a:off x="911977" y="2284072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 flipH="1">
                  <a:off x="911036" y="2360298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>
                  <a:off x="913814" y="2515527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70"/>
              <p:cNvGrpSpPr>
                <a:grpSpLocks/>
              </p:cNvGrpSpPr>
              <p:nvPr/>
            </p:nvGrpSpPr>
            <p:grpSpPr bwMode="auto">
              <a:xfrm>
                <a:off x="1868472" y="4222727"/>
                <a:ext cx="149900" cy="761995"/>
                <a:chOff x="913860" y="1906488"/>
                <a:chExt cx="76900" cy="685083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838621" y="1981727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913727" y="2057189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913727" y="2134355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6200000" flipH="1">
                  <a:off x="914668" y="2210579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914668" y="2285863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913727" y="2362088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>
                  <a:off x="913548" y="2514361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/>
              <p:cNvCxnSpPr/>
              <p:nvPr/>
            </p:nvCxnSpPr>
            <p:spPr>
              <a:xfrm rot="5400000">
                <a:off x="647556" y="5744816"/>
                <a:ext cx="761999" cy="384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1560281" y="5746738"/>
                <a:ext cx="76199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Cube 68"/>
              <p:cNvSpPr/>
              <p:nvPr/>
            </p:nvSpPr>
            <p:spPr>
              <a:xfrm>
                <a:off x="646170" y="2623378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70" name="Group 37"/>
              <p:cNvGrpSpPr>
                <a:grpSpLocks/>
              </p:cNvGrpSpPr>
              <p:nvPr/>
            </p:nvGrpSpPr>
            <p:grpSpPr bwMode="auto">
              <a:xfrm>
                <a:off x="949550" y="1936745"/>
                <a:ext cx="153705" cy="762002"/>
                <a:chOff x="912809" y="1905074"/>
                <a:chExt cx="78073" cy="686519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837401" y="1980483"/>
                  <a:ext cx="152770" cy="195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16200000" flipH="1">
                  <a:off x="913181" y="2055586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66"/>
                <p:cNvCxnSpPr/>
                <p:nvPr/>
              </p:nvCxnSpPr>
              <p:spPr>
                <a:xfrm rot="5400000">
                  <a:off x="913181" y="2132914"/>
                  <a:ext cx="77327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67"/>
                <p:cNvCxnSpPr/>
                <p:nvPr/>
              </p:nvCxnSpPr>
              <p:spPr>
                <a:xfrm rot="16200000" flipH="1">
                  <a:off x="914125" y="2209297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>
                  <a:off x="914125" y="2284739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34"/>
                <p:cNvCxnSpPr/>
                <p:nvPr/>
              </p:nvCxnSpPr>
              <p:spPr>
                <a:xfrm rot="16200000" flipH="1">
                  <a:off x="913181" y="2361124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70"/>
                <p:cNvCxnSpPr/>
                <p:nvPr/>
              </p:nvCxnSpPr>
              <p:spPr>
                <a:xfrm rot="5400000">
                  <a:off x="913520" y="2514233"/>
                  <a:ext cx="152768" cy="195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38"/>
              <p:cNvGrpSpPr>
                <a:grpSpLocks/>
              </p:cNvGrpSpPr>
              <p:nvPr/>
            </p:nvGrpSpPr>
            <p:grpSpPr bwMode="auto">
              <a:xfrm>
                <a:off x="1856656" y="1936738"/>
                <a:ext cx="161403" cy="761999"/>
                <a:chOff x="908368" y="1905811"/>
                <a:chExt cx="82382" cy="685806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833043" y="1981136"/>
                  <a:ext cx="152611" cy="196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40"/>
                <p:cNvCxnSpPr/>
                <p:nvPr/>
              </p:nvCxnSpPr>
              <p:spPr>
                <a:xfrm rot="16200000" flipH="1">
                  <a:off x="910935" y="2053970"/>
                  <a:ext cx="77248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41"/>
                <p:cNvCxnSpPr/>
                <p:nvPr/>
              </p:nvCxnSpPr>
              <p:spPr>
                <a:xfrm rot="5400000">
                  <a:off x="910935" y="2131218"/>
                  <a:ext cx="77247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911877" y="2207522"/>
                  <a:ext cx="75363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61"/>
                <p:cNvCxnSpPr/>
                <p:nvPr/>
              </p:nvCxnSpPr>
              <p:spPr>
                <a:xfrm rot="5400000">
                  <a:off x="911877" y="2282886"/>
                  <a:ext cx="75363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62"/>
                <p:cNvCxnSpPr/>
                <p:nvPr/>
              </p:nvCxnSpPr>
              <p:spPr>
                <a:xfrm rot="16200000" flipH="1">
                  <a:off x="910935" y="2359191"/>
                  <a:ext cx="77248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913462" y="2514331"/>
                  <a:ext cx="152610" cy="196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Cube 71"/>
              <p:cNvSpPr/>
              <p:nvPr/>
            </p:nvSpPr>
            <p:spPr>
              <a:xfrm>
                <a:off x="646170" y="3766377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73" name="Group 54"/>
              <p:cNvGrpSpPr>
                <a:grpSpLocks/>
              </p:cNvGrpSpPr>
              <p:nvPr/>
            </p:nvGrpSpPr>
            <p:grpSpPr bwMode="auto">
              <a:xfrm>
                <a:off x="1868472" y="3079740"/>
                <a:ext cx="149900" cy="761998"/>
                <a:chOff x="913860" y="1906490"/>
                <a:chExt cx="76900" cy="685082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838621" y="1981729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913727" y="2057190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913727" y="2134357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16200000" flipH="1">
                  <a:off x="914668" y="2210581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914668" y="2285864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913727" y="2362089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913548" y="2514362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46"/>
              <p:cNvGrpSpPr>
                <a:grpSpLocks/>
              </p:cNvGrpSpPr>
              <p:nvPr/>
            </p:nvGrpSpPr>
            <p:grpSpPr bwMode="auto">
              <a:xfrm>
                <a:off x="942277" y="3079741"/>
                <a:ext cx="161430" cy="764094"/>
                <a:chOff x="908212" y="1905779"/>
                <a:chExt cx="82816" cy="686966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832973" y="1981018"/>
                  <a:ext cx="152450" cy="197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 flipH="1">
                  <a:off x="911037" y="2053522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911037" y="2130689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 flipH="1">
                  <a:off x="911037" y="2207854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911978" y="2284079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 flipH="1">
                  <a:off x="911037" y="2360305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913815" y="2515534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Can 62"/>
            <p:cNvSpPr/>
            <p:nvPr/>
          </p:nvSpPr>
          <p:spPr>
            <a:xfrm>
              <a:off x="5600700" y="39624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Can 63"/>
            <p:cNvSpPr/>
            <p:nvPr/>
          </p:nvSpPr>
          <p:spPr>
            <a:xfrm>
              <a:off x="5600700" y="48006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17" name="Straight Connector 7"/>
          <p:cNvCxnSpPr/>
          <p:nvPr/>
        </p:nvCxnSpPr>
        <p:spPr bwMode="auto">
          <a:xfrm>
            <a:off x="1485900" y="5181600"/>
            <a:ext cx="1905000" cy="1588"/>
          </a:xfrm>
          <a:prstGeom prst="line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8"/>
          <p:cNvCxnSpPr/>
          <p:nvPr/>
        </p:nvCxnSpPr>
        <p:spPr bwMode="auto">
          <a:xfrm>
            <a:off x="4076700" y="5181600"/>
            <a:ext cx="2743200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9"/>
          <p:cNvSpPr/>
          <p:nvPr/>
        </p:nvSpPr>
        <p:spPr bwMode="auto">
          <a:xfrm>
            <a:off x="685800" y="5029200"/>
            <a:ext cx="7620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cs typeface="Arial" charset="0"/>
              </a:rPr>
              <a:t>Laser</a:t>
            </a:r>
          </a:p>
        </p:txBody>
      </p:sp>
      <p:sp>
        <p:nvSpPr>
          <p:cNvPr id="120" name="TextBox 183"/>
          <p:cNvSpPr txBox="1">
            <a:spLocks noChangeArrowheads="1"/>
          </p:cNvSpPr>
          <p:nvPr/>
        </p:nvSpPr>
        <p:spPr bwMode="auto">
          <a:xfrm>
            <a:off x="4953000" y="4812268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(4+      ) km </a:t>
            </a:r>
            <a:endParaRPr lang="en-US" i="1" dirty="0">
              <a:latin typeface="Calibri" pitchFamily="34" charset="0"/>
            </a:endParaRPr>
          </a:p>
        </p:txBody>
      </p:sp>
      <p:cxnSp>
        <p:nvCxnSpPr>
          <p:cNvPr id="122" name="Straight Arrow Connector 12"/>
          <p:cNvCxnSpPr/>
          <p:nvPr/>
        </p:nvCxnSpPr>
        <p:spPr bwMode="auto">
          <a:xfrm>
            <a:off x="6096000" y="5029200"/>
            <a:ext cx="685800" cy="1588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3"/>
          <p:cNvCxnSpPr/>
          <p:nvPr/>
        </p:nvCxnSpPr>
        <p:spPr bwMode="auto">
          <a:xfrm rot="10800000">
            <a:off x="2667000" y="5334000"/>
            <a:ext cx="685800" cy="15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4"/>
          <p:cNvCxnSpPr/>
          <p:nvPr/>
        </p:nvCxnSpPr>
        <p:spPr bwMode="auto">
          <a:xfrm rot="5400000">
            <a:off x="2325688" y="5676900"/>
            <a:ext cx="684212" cy="1588"/>
          </a:xfrm>
          <a:prstGeom prst="line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97"/>
          <p:cNvSpPr txBox="1">
            <a:spLocks noChangeArrowheads="1"/>
          </p:cNvSpPr>
          <p:nvPr/>
        </p:nvSpPr>
        <p:spPr bwMode="auto">
          <a:xfrm>
            <a:off x="1676501" y="5345668"/>
            <a:ext cx="11431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Reflected beam</a:t>
            </a:r>
          </a:p>
        </p:txBody>
      </p:sp>
      <p:sp>
        <p:nvSpPr>
          <p:cNvPr id="126" name="Rectangle 16"/>
          <p:cNvSpPr/>
          <p:nvPr/>
        </p:nvSpPr>
        <p:spPr bwMode="auto">
          <a:xfrm>
            <a:off x="2209800" y="6019800"/>
            <a:ext cx="12954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cs typeface="Arial" charset="0"/>
              </a:rPr>
              <a:t>Photodiode</a:t>
            </a:r>
          </a:p>
        </p:txBody>
      </p:sp>
      <p:sp>
        <p:nvSpPr>
          <p:cNvPr id="127" name="TextBox 202"/>
          <p:cNvSpPr txBox="1">
            <a:spLocks noChangeArrowheads="1"/>
          </p:cNvSpPr>
          <p:nvPr/>
        </p:nvSpPr>
        <p:spPr bwMode="auto">
          <a:xfrm>
            <a:off x="1600293" y="4572000"/>
            <a:ext cx="1600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Incident </a:t>
            </a:r>
            <a:r>
              <a:rPr lang="en-US" dirty="0" smtClean="0">
                <a:latin typeface="Calibri" pitchFamily="34" charset="0"/>
              </a:rPr>
              <a:t>beam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100 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TextBox 203"/>
          <p:cNvSpPr txBox="1">
            <a:spLocks noChangeArrowheads="1"/>
          </p:cNvSpPr>
          <p:nvPr/>
        </p:nvSpPr>
        <p:spPr bwMode="auto">
          <a:xfrm>
            <a:off x="4419981" y="5235714"/>
            <a:ext cx="2286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Cavity Resonant </a:t>
            </a:r>
            <a:r>
              <a:rPr lang="en-US" dirty="0" smtClean="0">
                <a:latin typeface="Calibri" pitchFamily="34" charset="0"/>
              </a:rPr>
              <a:t>beam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800 kW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Box 204"/>
          <p:cNvSpPr txBox="1">
            <a:spLocks noChangeArrowheads="1"/>
          </p:cNvSpPr>
          <p:nvPr/>
        </p:nvSpPr>
        <p:spPr bwMode="auto">
          <a:xfrm>
            <a:off x="3200657" y="1447800"/>
            <a:ext cx="1447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Pendulum 2</a:t>
            </a:r>
          </a:p>
        </p:txBody>
      </p:sp>
      <p:sp>
        <p:nvSpPr>
          <p:cNvPr id="130" name="TextBox 205"/>
          <p:cNvSpPr txBox="1">
            <a:spLocks noChangeArrowheads="1"/>
          </p:cNvSpPr>
          <p:nvPr/>
        </p:nvSpPr>
        <p:spPr bwMode="auto">
          <a:xfrm>
            <a:off x="6630007" y="1447800"/>
            <a:ext cx="1524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Pendulum 1</a:t>
            </a:r>
          </a:p>
        </p:txBody>
      </p:sp>
      <p:sp>
        <p:nvSpPr>
          <p:cNvPr id="131" name="Rectangle 21"/>
          <p:cNvSpPr/>
          <p:nvPr/>
        </p:nvSpPr>
        <p:spPr bwMode="auto">
          <a:xfrm>
            <a:off x="5257800" y="6019800"/>
            <a:ext cx="12954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cs typeface="Arial" charset="0"/>
              </a:rPr>
              <a:t>Control Law</a:t>
            </a:r>
          </a:p>
        </p:txBody>
      </p:sp>
      <p:cxnSp>
        <p:nvCxnSpPr>
          <p:cNvPr id="132" name="Straight Connector 22"/>
          <p:cNvCxnSpPr>
            <a:stCxn id="102" idx="3"/>
          </p:cNvCxnSpPr>
          <p:nvPr/>
        </p:nvCxnSpPr>
        <p:spPr bwMode="auto">
          <a:xfrm>
            <a:off x="3505200" y="6210300"/>
            <a:ext cx="1752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210"/>
          <p:cNvSpPr txBox="1">
            <a:spLocks noChangeArrowheads="1"/>
          </p:cNvSpPr>
          <p:nvPr/>
        </p:nvSpPr>
        <p:spPr bwMode="auto">
          <a:xfrm>
            <a:off x="3734111" y="5921514"/>
            <a:ext cx="1447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Error Signal</a:t>
            </a:r>
          </a:p>
        </p:txBody>
      </p:sp>
      <p:cxnSp>
        <p:nvCxnSpPr>
          <p:cNvPr id="134" name="Straight Arrow Connector 24"/>
          <p:cNvCxnSpPr/>
          <p:nvPr/>
        </p:nvCxnSpPr>
        <p:spPr bwMode="auto">
          <a:xfrm rot="10800000" flipV="1">
            <a:off x="7620000" y="51816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5"/>
          <p:cNvCxnSpPr/>
          <p:nvPr/>
        </p:nvCxnSpPr>
        <p:spPr bwMode="auto">
          <a:xfrm>
            <a:off x="6553200" y="6246813"/>
            <a:ext cx="1905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26"/>
          <p:cNvCxnSpPr/>
          <p:nvPr/>
        </p:nvCxnSpPr>
        <p:spPr bwMode="auto">
          <a:xfrm rot="5400000">
            <a:off x="7926388" y="5715000"/>
            <a:ext cx="106521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215"/>
          <p:cNvSpPr txBox="1">
            <a:spLocks noChangeArrowheads="1"/>
          </p:cNvSpPr>
          <p:nvPr/>
        </p:nvSpPr>
        <p:spPr bwMode="auto">
          <a:xfrm>
            <a:off x="6706215" y="5955268"/>
            <a:ext cx="1447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Actuation</a:t>
            </a:r>
          </a:p>
        </p:txBody>
      </p:sp>
      <p:sp>
        <p:nvSpPr>
          <p:cNvPr id="138" name="Rectangle 28"/>
          <p:cNvSpPr/>
          <p:nvPr/>
        </p:nvSpPr>
        <p:spPr bwMode="auto">
          <a:xfrm>
            <a:off x="3124200" y="1782763"/>
            <a:ext cx="1371600" cy="460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9" name="Rectangle 29"/>
          <p:cNvSpPr/>
          <p:nvPr/>
        </p:nvSpPr>
        <p:spPr bwMode="auto">
          <a:xfrm>
            <a:off x="6553200" y="1782763"/>
            <a:ext cx="1371600" cy="460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228600" y="2525713"/>
            <a:ext cx="2667000" cy="369887"/>
            <a:chOff x="228600" y="1523445"/>
            <a:chExt cx="2667000" cy="369887"/>
          </a:xfrm>
        </p:grpSpPr>
        <p:sp>
          <p:nvSpPr>
            <p:cNvPr id="140" name="TextBox 139"/>
            <p:cNvSpPr txBox="1"/>
            <p:nvPr/>
          </p:nvSpPr>
          <p:spPr>
            <a:xfrm>
              <a:off x="228600" y="1524000"/>
              <a:ext cx="26670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Goal:</a:t>
              </a:r>
            </a:p>
          </p:txBody>
        </p:sp>
        <p:graphicFrame>
          <p:nvGraphicFramePr>
            <p:cNvPr id="141" name="Object 140"/>
            <p:cNvGraphicFramePr>
              <a:graphicFrameLocks noChangeAspect="1"/>
            </p:cNvGraphicFramePr>
            <p:nvPr/>
          </p:nvGraphicFramePr>
          <p:xfrm>
            <a:off x="1050925" y="1523445"/>
            <a:ext cx="1392238" cy="366712"/>
          </p:xfrm>
          <a:graphic>
            <a:graphicData uri="http://schemas.openxmlformats.org/presentationml/2006/ole">
              <p:oleObj spid="_x0000_s11266" name="Equation" r:id="rId4" imgW="914400" imgH="241200" progId="Equation.3">
                <p:embed/>
              </p:oleObj>
            </a:graphicData>
          </a:graphic>
        </p:graphicFrame>
      </p:grpSp>
      <p:cxnSp>
        <p:nvCxnSpPr>
          <p:cNvPr id="142" name="Straight Connector 141"/>
          <p:cNvCxnSpPr/>
          <p:nvPr/>
        </p:nvCxnSpPr>
        <p:spPr>
          <a:xfrm rot="5400000" flipH="1" flipV="1">
            <a:off x="7124700" y="3848100"/>
            <a:ext cx="2667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24"/>
          <p:cNvCxnSpPr/>
          <p:nvPr/>
        </p:nvCxnSpPr>
        <p:spPr bwMode="auto">
          <a:xfrm rot="10800000" flipV="1">
            <a:off x="7620001" y="25146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24"/>
          <p:cNvCxnSpPr/>
          <p:nvPr/>
        </p:nvCxnSpPr>
        <p:spPr bwMode="auto">
          <a:xfrm rot="10800000" flipV="1">
            <a:off x="7620001" y="33528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24"/>
          <p:cNvCxnSpPr/>
          <p:nvPr/>
        </p:nvCxnSpPr>
        <p:spPr bwMode="auto">
          <a:xfrm rot="10800000" flipV="1">
            <a:off x="7620001" y="43434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0772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8077200" y="2971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80772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80772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228600" y="1828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resolution means a limited operating point.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533400" y="5410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1064 nm</a:t>
            </a:r>
          </a:p>
          <a:p>
            <a:r>
              <a:rPr lang="en-US" sz="1400" dirty="0" smtClean="0"/>
              <a:t>near infrared</a:t>
            </a:r>
            <a:endParaRPr lang="en-US" sz="1400" dirty="0"/>
          </a:p>
        </p:txBody>
      </p:sp>
      <p:graphicFrame>
        <p:nvGraphicFramePr>
          <p:cNvPr id="153" name="Object 152"/>
          <p:cNvGraphicFramePr>
            <a:graphicFrameLocks noChangeAspect="1"/>
          </p:cNvGraphicFramePr>
          <p:nvPr/>
        </p:nvGraphicFramePr>
        <p:xfrm>
          <a:off x="5329238" y="4862513"/>
          <a:ext cx="309562" cy="269875"/>
        </p:xfrm>
        <a:graphic>
          <a:graphicData uri="http://schemas.openxmlformats.org/presentationml/2006/ole">
            <p:oleObj spid="_x0000_s11267" name="Equation" r:id="rId5" imgW="203040" imgH="177480" progId="Equation.3">
              <p:embed/>
            </p:oleObj>
          </a:graphicData>
        </a:graphic>
      </p:graphicFrame>
      <p:cxnSp>
        <p:nvCxnSpPr>
          <p:cNvPr id="179" name="Straight Arrow Connector 12"/>
          <p:cNvCxnSpPr/>
          <p:nvPr/>
        </p:nvCxnSpPr>
        <p:spPr bwMode="auto">
          <a:xfrm rot="10800000">
            <a:off x="4267200" y="5029200"/>
            <a:ext cx="685800" cy="1588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52400" y="3048000"/>
            <a:ext cx="289560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Actuator size considerations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Large enough to position mirrors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Small enough to limit noise, cost, and 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21023</TotalTime>
  <Words>2207</Words>
  <Application>Microsoft Office PowerPoint</Application>
  <PresentationFormat>On-screen Show (4:3)</PresentationFormat>
  <Paragraphs>531</Paragraphs>
  <Slides>36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Actuator Sizing of a Quad Pendulum for Gravitational Wave Detectors</vt:lpstr>
      <vt:lpstr>Gravitational Waves</vt:lpstr>
      <vt:lpstr>The Laser Interferometer Gravitational-wave Observatory (LIGO)</vt:lpstr>
      <vt:lpstr>Quadruple Pendulum</vt:lpstr>
      <vt:lpstr>Quadruple Pendulum (Quad) Isolation</vt:lpstr>
      <vt:lpstr>Advanced LIGO Sensitivity</vt:lpstr>
      <vt:lpstr>Quad Pendulum Actuators</vt:lpstr>
      <vt:lpstr>Outline</vt:lpstr>
      <vt:lpstr>Optical Arm Cavity Control</vt:lpstr>
      <vt:lpstr>Optical Arm Cavity Control</vt:lpstr>
      <vt:lpstr>Disturbance Spectrum</vt:lpstr>
      <vt:lpstr>Arm Control Block Diagram</vt:lpstr>
      <vt:lpstr>Minimum SISO Actuation</vt:lpstr>
      <vt:lpstr>Minimum Least Squares Actuation</vt:lpstr>
      <vt:lpstr>Conclusions</vt:lpstr>
      <vt:lpstr>Slide 16</vt:lpstr>
      <vt:lpstr>Back Ups</vt:lpstr>
      <vt:lpstr>Example Feedback Loop Gains</vt:lpstr>
      <vt:lpstr>Location of Quadruple Pendulums</vt:lpstr>
      <vt:lpstr>Seismic Noise</vt:lpstr>
      <vt:lpstr>Thermal Noise</vt:lpstr>
      <vt:lpstr>Quantized Optical Noise</vt:lpstr>
      <vt:lpstr>Actuators</vt:lpstr>
      <vt:lpstr>Slide 24</vt:lpstr>
      <vt:lpstr>Slide 25</vt:lpstr>
      <vt:lpstr>Advanced LIGO Schedule</vt:lpstr>
      <vt:lpstr>Advanced LIGO</vt:lpstr>
      <vt:lpstr>Seismic Isolation</vt:lpstr>
      <vt:lpstr>Mirrors Suspend from Glass Fibers</vt:lpstr>
      <vt:lpstr>Cavity Error Signal</vt:lpstr>
      <vt:lpstr>Cavity Error Signal</vt:lpstr>
      <vt:lpstr>Slide 32</vt:lpstr>
      <vt:lpstr>Notes</vt:lpstr>
      <vt:lpstr>Notes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</dc:creator>
  <cp:lastModifiedBy>Brett</cp:lastModifiedBy>
  <cp:revision>629</cp:revision>
  <dcterms:created xsi:type="dcterms:W3CDTF">2006-08-16T00:00:00Z</dcterms:created>
  <dcterms:modified xsi:type="dcterms:W3CDTF">2011-07-18T18:41:11Z</dcterms:modified>
</cp:coreProperties>
</file>