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6576000" cy="36576000"/>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1pPr>
    <a:lvl2pPr marL="531813" indent="-74613"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2pPr>
    <a:lvl3pPr marL="1065213" indent="-150813"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3pPr>
    <a:lvl4pPr marL="1598613" indent="-227013"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4pPr>
    <a:lvl5pPr marL="2132013" indent="-303213"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8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8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8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8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Untitled Section" id="{CA73A373-EF30-6344-B683-1D7660F86C1E}">
          <p14:sldIdLst>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60D9C"/>
    <a:srgbClr val="FFE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4138" autoAdjust="0"/>
    <p:restoredTop sz="94660"/>
  </p:normalViewPr>
  <p:slideViewPr>
    <p:cSldViewPr>
      <p:cViewPr>
        <p:scale>
          <a:sx n="100" d="100"/>
          <a:sy n="100" d="100"/>
        </p:scale>
        <p:origin x="14960" y="19488"/>
      </p:cViewPr>
      <p:guideLst>
        <p:guide orient="horz" pos="7840"/>
        <p:guide pos="19967"/>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763BB-F15C-F34E-BDFD-312A1397181F}" type="datetimeFigureOut">
              <a:rPr lang="en-US" smtClean="0"/>
              <a:t>7/25/11</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F267F-4F88-F541-B22D-13FE98B08848}" type="slidenum">
              <a:rPr lang="en-US" smtClean="0"/>
              <a:t>‹#›</a:t>
            </a:fld>
            <a:endParaRPr lang="en-US"/>
          </a:p>
        </p:txBody>
      </p:sp>
    </p:spTree>
    <p:extLst>
      <p:ext uri="{BB962C8B-B14F-4D97-AF65-F5344CB8AC3E}">
        <p14:creationId xmlns:p14="http://schemas.microsoft.com/office/powerpoint/2010/main" val="1618982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F267F-4F88-F541-B22D-13FE98B08848}" type="slidenum">
              <a:rPr lang="en-US" smtClean="0"/>
              <a:t>1</a:t>
            </a:fld>
            <a:endParaRPr lang="en-US"/>
          </a:p>
        </p:txBody>
      </p:sp>
    </p:spTree>
    <p:extLst>
      <p:ext uri="{BB962C8B-B14F-4D97-AF65-F5344CB8AC3E}">
        <p14:creationId xmlns:p14="http://schemas.microsoft.com/office/powerpoint/2010/main" val="266852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35" y="11362975"/>
            <a:ext cx="31088541" cy="7838723"/>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7462" y="20725697"/>
            <a:ext cx="25601084" cy="9348612"/>
          </a:xfrm>
        </p:spPr>
        <p:txBody>
          <a:bodyPr/>
          <a:lstStyle>
            <a:lvl1pPr marL="0" indent="0" algn="ctr">
              <a:buNone/>
              <a:defRPr/>
            </a:lvl1pPr>
            <a:lvl2pPr marL="533370" indent="0" algn="ctr">
              <a:buNone/>
              <a:defRPr/>
            </a:lvl2pPr>
            <a:lvl3pPr marL="1066739" indent="0" algn="ctr">
              <a:buNone/>
              <a:defRPr/>
            </a:lvl3pPr>
            <a:lvl4pPr marL="1600109" indent="0" algn="ctr">
              <a:buNone/>
              <a:defRPr/>
            </a:lvl4pPr>
            <a:lvl5pPr marL="2133478" indent="0" algn="ctr">
              <a:buNone/>
              <a:defRPr/>
            </a:lvl5pPr>
            <a:lvl6pPr marL="2666848" indent="0" algn="ctr">
              <a:buNone/>
              <a:defRPr/>
            </a:lvl6pPr>
            <a:lvl7pPr marL="3200217" indent="0" algn="ctr">
              <a:buNone/>
              <a:defRPr/>
            </a:lvl7pPr>
            <a:lvl8pPr marL="3733587" indent="0" algn="ctr">
              <a:buNone/>
              <a:defRPr/>
            </a:lvl8pPr>
            <a:lvl9pPr marL="426695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A8253D-F21C-DE4C-A064-0F425C411E17}" type="slidenum">
              <a:rPr lang="en-US"/>
              <a:pPr>
                <a:defRPr/>
              </a:pPr>
              <a:t>‹#›</a:t>
            </a:fld>
            <a:endParaRPr lang="en-US"/>
          </a:p>
        </p:txBody>
      </p:sp>
    </p:spTree>
    <p:extLst>
      <p:ext uri="{BB962C8B-B14F-4D97-AF65-F5344CB8AC3E}">
        <p14:creationId xmlns:p14="http://schemas.microsoft.com/office/powerpoint/2010/main" val="327255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E388B5-F1AB-2E48-A04A-00F5360C4C45}" type="slidenum">
              <a:rPr lang="en-US"/>
              <a:pPr>
                <a:defRPr/>
              </a:pPr>
              <a:t>‹#›</a:t>
            </a:fld>
            <a:endParaRPr lang="en-US"/>
          </a:p>
        </p:txBody>
      </p:sp>
    </p:spTree>
    <p:extLst>
      <p:ext uri="{BB962C8B-B14F-4D97-AF65-F5344CB8AC3E}">
        <p14:creationId xmlns:p14="http://schemas.microsoft.com/office/powerpoint/2010/main" val="385010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1460" y="3250851"/>
            <a:ext cx="7770813" cy="292611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733" y="3250851"/>
            <a:ext cx="23063728" cy="292611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A0734B-FDDF-DD42-8573-C3A3790324B5}" type="slidenum">
              <a:rPr lang="en-US"/>
              <a:pPr>
                <a:defRPr/>
              </a:pPr>
              <a:t>‹#›</a:t>
            </a:fld>
            <a:endParaRPr lang="en-US"/>
          </a:p>
        </p:txBody>
      </p:sp>
    </p:spTree>
    <p:extLst>
      <p:ext uri="{BB962C8B-B14F-4D97-AF65-F5344CB8AC3E}">
        <p14:creationId xmlns:p14="http://schemas.microsoft.com/office/powerpoint/2010/main" val="53215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49013A-1023-9140-9CD5-2182166EC417}" type="slidenum">
              <a:rPr lang="en-US"/>
              <a:pPr>
                <a:defRPr/>
              </a:pPr>
              <a:t>‹#›</a:t>
            </a:fld>
            <a:endParaRPr lang="en-US"/>
          </a:p>
        </p:txBody>
      </p:sp>
    </p:spTree>
    <p:extLst>
      <p:ext uri="{BB962C8B-B14F-4D97-AF65-F5344CB8AC3E}">
        <p14:creationId xmlns:p14="http://schemas.microsoft.com/office/powerpoint/2010/main" val="381514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5" y="23503821"/>
            <a:ext cx="31088541" cy="7263696"/>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5" y="15502820"/>
            <a:ext cx="31088541" cy="8001000"/>
          </a:xfrm>
        </p:spPr>
        <p:txBody>
          <a:bodyPr anchor="b"/>
          <a:lstStyle>
            <a:lvl1pPr marL="0" indent="0">
              <a:buNone/>
              <a:defRPr sz="2300"/>
            </a:lvl1pPr>
            <a:lvl2pPr marL="533370" indent="0">
              <a:buNone/>
              <a:defRPr sz="2100"/>
            </a:lvl2pPr>
            <a:lvl3pPr marL="1066739" indent="0">
              <a:buNone/>
              <a:defRPr sz="1900"/>
            </a:lvl3pPr>
            <a:lvl4pPr marL="1600109" indent="0">
              <a:buNone/>
              <a:defRPr sz="1600"/>
            </a:lvl4pPr>
            <a:lvl5pPr marL="2133478" indent="0">
              <a:buNone/>
              <a:defRPr sz="1600"/>
            </a:lvl5pPr>
            <a:lvl6pPr marL="2666848" indent="0">
              <a:buNone/>
              <a:defRPr sz="1600"/>
            </a:lvl6pPr>
            <a:lvl7pPr marL="3200217" indent="0">
              <a:buNone/>
              <a:defRPr sz="1600"/>
            </a:lvl7pPr>
            <a:lvl8pPr marL="3733587" indent="0">
              <a:buNone/>
              <a:defRPr sz="1600"/>
            </a:lvl8pPr>
            <a:lvl9pPr marL="4266956"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8C23BD-8DAF-DB4F-B5C9-CDBEA8285C87}" type="slidenum">
              <a:rPr lang="en-US"/>
              <a:pPr>
                <a:defRPr/>
              </a:pPr>
              <a:t>‹#›</a:t>
            </a:fld>
            <a:endParaRPr lang="en-US"/>
          </a:p>
        </p:txBody>
      </p:sp>
    </p:spTree>
    <p:extLst>
      <p:ext uri="{BB962C8B-B14F-4D97-AF65-F5344CB8AC3E}">
        <p14:creationId xmlns:p14="http://schemas.microsoft.com/office/powerpoint/2010/main" val="197244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731" y="10565697"/>
            <a:ext cx="15417271" cy="21946307"/>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415003" y="10565697"/>
            <a:ext cx="15417272" cy="21946307"/>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EE4611-373B-544E-ADC9-2C630AB87D32}" type="slidenum">
              <a:rPr lang="en-US"/>
              <a:pPr>
                <a:defRPr/>
              </a:pPr>
              <a:t>‹#›</a:t>
            </a:fld>
            <a:endParaRPr lang="en-US"/>
          </a:p>
        </p:txBody>
      </p:sp>
    </p:spTree>
    <p:extLst>
      <p:ext uri="{BB962C8B-B14F-4D97-AF65-F5344CB8AC3E}">
        <p14:creationId xmlns:p14="http://schemas.microsoft.com/office/powerpoint/2010/main" val="344784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276" y="1464029"/>
            <a:ext cx="32919459"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275" y="8187976"/>
            <a:ext cx="16160751" cy="3411363"/>
          </a:xfrm>
        </p:spPr>
        <p:txBody>
          <a:bodyPr anchor="b"/>
          <a:lstStyle>
            <a:lvl1pPr marL="0" indent="0">
              <a:buNone/>
              <a:defRPr sz="2800" b="1"/>
            </a:lvl1pPr>
            <a:lvl2pPr marL="533370" indent="0">
              <a:buNone/>
              <a:defRPr sz="2300" b="1"/>
            </a:lvl2pPr>
            <a:lvl3pPr marL="1066739" indent="0">
              <a:buNone/>
              <a:defRPr sz="2100" b="1"/>
            </a:lvl3pPr>
            <a:lvl4pPr marL="1600109" indent="0">
              <a:buNone/>
              <a:defRPr sz="1900" b="1"/>
            </a:lvl4pPr>
            <a:lvl5pPr marL="2133478" indent="0">
              <a:buNone/>
              <a:defRPr sz="1900" b="1"/>
            </a:lvl5pPr>
            <a:lvl6pPr marL="2666848" indent="0">
              <a:buNone/>
              <a:defRPr sz="1900" b="1"/>
            </a:lvl6pPr>
            <a:lvl7pPr marL="3200217" indent="0">
              <a:buNone/>
              <a:defRPr sz="1900" b="1"/>
            </a:lvl7pPr>
            <a:lvl8pPr marL="3733587" indent="0">
              <a:buNone/>
              <a:defRPr sz="1900" b="1"/>
            </a:lvl8pPr>
            <a:lvl9pPr marL="4266956"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828275" y="11599336"/>
            <a:ext cx="16160751" cy="21073183"/>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9044" y="8187976"/>
            <a:ext cx="16168688" cy="3411363"/>
          </a:xfrm>
        </p:spPr>
        <p:txBody>
          <a:bodyPr anchor="b"/>
          <a:lstStyle>
            <a:lvl1pPr marL="0" indent="0">
              <a:buNone/>
              <a:defRPr sz="2800" b="1"/>
            </a:lvl1pPr>
            <a:lvl2pPr marL="533370" indent="0">
              <a:buNone/>
              <a:defRPr sz="2300" b="1"/>
            </a:lvl2pPr>
            <a:lvl3pPr marL="1066739" indent="0">
              <a:buNone/>
              <a:defRPr sz="2100" b="1"/>
            </a:lvl3pPr>
            <a:lvl4pPr marL="1600109" indent="0">
              <a:buNone/>
              <a:defRPr sz="1900" b="1"/>
            </a:lvl4pPr>
            <a:lvl5pPr marL="2133478" indent="0">
              <a:buNone/>
              <a:defRPr sz="1900" b="1"/>
            </a:lvl5pPr>
            <a:lvl6pPr marL="2666848" indent="0">
              <a:buNone/>
              <a:defRPr sz="1900" b="1"/>
            </a:lvl6pPr>
            <a:lvl7pPr marL="3200217" indent="0">
              <a:buNone/>
              <a:defRPr sz="1900" b="1"/>
            </a:lvl7pPr>
            <a:lvl8pPr marL="3733587" indent="0">
              <a:buNone/>
              <a:defRPr sz="1900" b="1"/>
            </a:lvl8pPr>
            <a:lvl9pPr marL="4266956"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18579044" y="11599336"/>
            <a:ext cx="16168688" cy="21073183"/>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F22901-75BE-E741-AC36-3CD3035A380C}" type="slidenum">
              <a:rPr lang="en-US"/>
              <a:pPr>
                <a:defRPr/>
              </a:pPr>
              <a:t>‹#›</a:t>
            </a:fld>
            <a:endParaRPr lang="en-US"/>
          </a:p>
        </p:txBody>
      </p:sp>
    </p:spTree>
    <p:extLst>
      <p:ext uri="{BB962C8B-B14F-4D97-AF65-F5344CB8AC3E}">
        <p14:creationId xmlns:p14="http://schemas.microsoft.com/office/powerpoint/2010/main" val="157116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F5B77-8838-1F4E-A6DC-3F730ABA4B04}" type="slidenum">
              <a:rPr lang="en-US"/>
              <a:pPr>
                <a:defRPr/>
              </a:pPr>
              <a:t>‹#›</a:t>
            </a:fld>
            <a:endParaRPr lang="en-US"/>
          </a:p>
        </p:txBody>
      </p:sp>
    </p:spTree>
    <p:extLst>
      <p:ext uri="{BB962C8B-B14F-4D97-AF65-F5344CB8AC3E}">
        <p14:creationId xmlns:p14="http://schemas.microsoft.com/office/powerpoint/2010/main" val="319675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511C24-EC97-334E-ACEC-572EE151278C}" type="slidenum">
              <a:rPr lang="en-US"/>
              <a:pPr>
                <a:defRPr/>
              </a:pPr>
              <a:t>‹#›</a:t>
            </a:fld>
            <a:endParaRPr lang="en-US"/>
          </a:p>
        </p:txBody>
      </p:sp>
    </p:spTree>
    <p:extLst>
      <p:ext uri="{BB962C8B-B14F-4D97-AF65-F5344CB8AC3E}">
        <p14:creationId xmlns:p14="http://schemas.microsoft.com/office/powerpoint/2010/main" val="386172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3" y="1456976"/>
            <a:ext cx="12033251" cy="6196543"/>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14300731" y="1456976"/>
            <a:ext cx="20447000" cy="31215543"/>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273" y="7653516"/>
            <a:ext cx="12033251" cy="25019000"/>
          </a:xfrm>
        </p:spPr>
        <p:txBody>
          <a:bodyPr/>
          <a:lstStyle>
            <a:lvl1pPr marL="0" indent="0">
              <a:buNone/>
              <a:defRPr sz="1600"/>
            </a:lvl1pPr>
            <a:lvl2pPr marL="533370" indent="0">
              <a:buNone/>
              <a:defRPr sz="1400"/>
            </a:lvl2pPr>
            <a:lvl3pPr marL="1066739" indent="0">
              <a:buNone/>
              <a:defRPr sz="1200"/>
            </a:lvl3pPr>
            <a:lvl4pPr marL="1600109" indent="0">
              <a:buNone/>
              <a:defRPr sz="1000"/>
            </a:lvl4pPr>
            <a:lvl5pPr marL="2133478" indent="0">
              <a:buNone/>
              <a:defRPr sz="1000"/>
            </a:lvl5pPr>
            <a:lvl6pPr marL="2666848" indent="0">
              <a:buNone/>
              <a:defRPr sz="1000"/>
            </a:lvl6pPr>
            <a:lvl7pPr marL="3200217" indent="0">
              <a:buNone/>
              <a:defRPr sz="1000"/>
            </a:lvl7pPr>
            <a:lvl8pPr marL="3733587" indent="0">
              <a:buNone/>
              <a:defRPr sz="1000"/>
            </a:lvl8pPr>
            <a:lvl9pPr marL="4266956"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F5E0A1-B378-A049-A889-E49D01CE5D0B}" type="slidenum">
              <a:rPr lang="en-US"/>
              <a:pPr>
                <a:defRPr/>
              </a:pPr>
              <a:t>‹#›</a:t>
            </a:fld>
            <a:endParaRPr lang="en-US"/>
          </a:p>
        </p:txBody>
      </p:sp>
    </p:spTree>
    <p:extLst>
      <p:ext uri="{BB962C8B-B14F-4D97-AF65-F5344CB8AC3E}">
        <p14:creationId xmlns:p14="http://schemas.microsoft.com/office/powerpoint/2010/main" val="26229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212" y="25602850"/>
            <a:ext cx="21944541" cy="3023307"/>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7170212" y="3268490"/>
            <a:ext cx="21944541" cy="21944543"/>
          </a:xfrm>
        </p:spPr>
        <p:txBody>
          <a:bodyPr/>
          <a:lstStyle>
            <a:lvl1pPr marL="0" indent="0">
              <a:buNone/>
              <a:defRPr sz="3700"/>
            </a:lvl1pPr>
            <a:lvl2pPr marL="533370" indent="0">
              <a:buNone/>
              <a:defRPr sz="3300"/>
            </a:lvl2pPr>
            <a:lvl3pPr marL="1066739" indent="0">
              <a:buNone/>
              <a:defRPr sz="2800"/>
            </a:lvl3pPr>
            <a:lvl4pPr marL="1600109" indent="0">
              <a:buNone/>
              <a:defRPr sz="2300"/>
            </a:lvl4pPr>
            <a:lvl5pPr marL="2133478" indent="0">
              <a:buNone/>
              <a:defRPr sz="2300"/>
            </a:lvl5pPr>
            <a:lvl6pPr marL="2666848" indent="0">
              <a:buNone/>
              <a:defRPr sz="2300"/>
            </a:lvl6pPr>
            <a:lvl7pPr marL="3200217" indent="0">
              <a:buNone/>
              <a:defRPr sz="2300"/>
            </a:lvl7pPr>
            <a:lvl8pPr marL="3733587" indent="0">
              <a:buNone/>
              <a:defRPr sz="2300"/>
            </a:lvl8pPr>
            <a:lvl9pPr marL="4266956" indent="0">
              <a:buNone/>
              <a:defRPr sz="2300"/>
            </a:lvl9pPr>
          </a:lstStyle>
          <a:p>
            <a:pPr lvl="0"/>
            <a:endParaRPr lang="en-US" noProof="0" smtClean="0"/>
          </a:p>
        </p:txBody>
      </p:sp>
      <p:sp>
        <p:nvSpPr>
          <p:cNvPr id="4" name="Text Placeholder 3"/>
          <p:cNvSpPr>
            <a:spLocks noGrp="1"/>
          </p:cNvSpPr>
          <p:nvPr>
            <p:ph type="body" sz="half" idx="2"/>
          </p:nvPr>
        </p:nvSpPr>
        <p:spPr>
          <a:xfrm>
            <a:off x="7170212" y="28626156"/>
            <a:ext cx="21944541" cy="4291543"/>
          </a:xfrm>
        </p:spPr>
        <p:txBody>
          <a:bodyPr/>
          <a:lstStyle>
            <a:lvl1pPr marL="0" indent="0">
              <a:buNone/>
              <a:defRPr sz="1600"/>
            </a:lvl1pPr>
            <a:lvl2pPr marL="533370" indent="0">
              <a:buNone/>
              <a:defRPr sz="1400"/>
            </a:lvl2pPr>
            <a:lvl3pPr marL="1066739" indent="0">
              <a:buNone/>
              <a:defRPr sz="1200"/>
            </a:lvl3pPr>
            <a:lvl4pPr marL="1600109" indent="0">
              <a:buNone/>
              <a:defRPr sz="1000"/>
            </a:lvl4pPr>
            <a:lvl5pPr marL="2133478" indent="0">
              <a:buNone/>
              <a:defRPr sz="1000"/>
            </a:lvl5pPr>
            <a:lvl6pPr marL="2666848" indent="0">
              <a:buNone/>
              <a:defRPr sz="1000"/>
            </a:lvl6pPr>
            <a:lvl7pPr marL="3200217" indent="0">
              <a:buNone/>
              <a:defRPr sz="1000"/>
            </a:lvl7pPr>
            <a:lvl8pPr marL="3733587" indent="0">
              <a:buNone/>
              <a:defRPr sz="1000"/>
            </a:lvl8pPr>
            <a:lvl9pPr marL="4266956"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16D6EE-3F84-4F44-B4F4-0CA4F9924BAE}" type="slidenum">
              <a:rPr lang="en-US"/>
              <a:pPr>
                <a:defRPr/>
              </a:pPr>
              <a:t>‹#›</a:t>
            </a:fld>
            <a:endParaRPr lang="en-US"/>
          </a:p>
        </p:txBody>
      </p:sp>
    </p:spTree>
    <p:extLst>
      <p:ext uri="{BB962C8B-B14F-4D97-AF65-F5344CB8AC3E}">
        <p14:creationId xmlns:p14="http://schemas.microsoft.com/office/powerpoint/2010/main" val="24191661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3251200"/>
            <a:ext cx="3108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731" tIns="182866" rIns="365731" bIns="18286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743200" y="10566400"/>
            <a:ext cx="31089600" cy="219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731" tIns="182866" rIns="365731" bIns="18286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743200" y="33324800"/>
            <a:ext cx="7620000" cy="2438400"/>
          </a:xfrm>
          <a:prstGeom prst="rect">
            <a:avLst/>
          </a:prstGeom>
          <a:noFill/>
          <a:ln w="9525">
            <a:noFill/>
            <a:miter lim="800000"/>
            <a:headEnd/>
            <a:tailEnd/>
          </a:ln>
        </p:spPr>
        <p:txBody>
          <a:bodyPr vert="horz" wrap="square" lIns="365731" tIns="182866" rIns="365731" bIns="182866" numCol="1" anchor="t" anchorCtr="0" compatLnSpc="1">
            <a:prstTxWarp prst="textNoShape">
              <a:avLst/>
            </a:prstTxWarp>
          </a:bodyPr>
          <a:lstStyle>
            <a:lvl1pPr>
              <a:defRPr sz="5600">
                <a:ea typeface="ＭＳ Ｐゴシック"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12496800" y="33324800"/>
            <a:ext cx="11582400" cy="2438400"/>
          </a:xfrm>
          <a:prstGeom prst="rect">
            <a:avLst/>
          </a:prstGeom>
          <a:noFill/>
          <a:ln w="9525">
            <a:noFill/>
            <a:miter lim="800000"/>
            <a:headEnd/>
            <a:tailEnd/>
          </a:ln>
        </p:spPr>
        <p:txBody>
          <a:bodyPr vert="horz" wrap="square" lIns="365731" tIns="182866" rIns="365731" bIns="182866" numCol="1" anchor="t" anchorCtr="0" compatLnSpc="1">
            <a:prstTxWarp prst="textNoShape">
              <a:avLst/>
            </a:prstTxWarp>
          </a:bodyPr>
          <a:lstStyle>
            <a:lvl1pPr algn="ctr">
              <a:defRPr sz="5600">
                <a:ea typeface="ＭＳ Ｐゴシック"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26212800" y="33324800"/>
            <a:ext cx="7620000" cy="2438400"/>
          </a:xfrm>
          <a:prstGeom prst="rect">
            <a:avLst/>
          </a:prstGeom>
          <a:noFill/>
          <a:ln w="9525">
            <a:noFill/>
            <a:miter lim="800000"/>
            <a:headEnd/>
            <a:tailEnd/>
          </a:ln>
        </p:spPr>
        <p:txBody>
          <a:bodyPr vert="horz" wrap="square" lIns="365731" tIns="182866" rIns="365731" bIns="182866" numCol="1" anchor="t" anchorCtr="0" compatLnSpc="1">
            <a:prstTxWarp prst="textNoShape">
              <a:avLst/>
            </a:prstTxWarp>
          </a:bodyPr>
          <a:lstStyle>
            <a:lvl1pPr algn="r">
              <a:defRPr sz="5600" smtClean="0"/>
            </a:lvl1pPr>
          </a:lstStyle>
          <a:p>
            <a:pPr>
              <a:defRPr/>
            </a:pPr>
            <a:fld id="{8B5007CF-E85F-CE46-82F2-33748146D0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600" rtl="0" eaLnBrk="0" fontAlgn="base" hangingPunct="0">
        <a:spcBef>
          <a:spcPct val="0"/>
        </a:spcBef>
        <a:spcAft>
          <a:spcPct val="0"/>
        </a:spcAft>
        <a:defRPr sz="17600">
          <a:solidFill>
            <a:schemeClr val="tx2"/>
          </a:solidFill>
          <a:latin typeface="+mj-lt"/>
          <a:ea typeface="+mj-ea"/>
          <a:cs typeface="+mj-cs"/>
        </a:defRPr>
      </a:lvl1pPr>
      <a:lvl2pPr algn="ctr" defTabSz="3657600" rtl="0" eaLnBrk="0" fontAlgn="base" hangingPunct="0">
        <a:spcBef>
          <a:spcPct val="0"/>
        </a:spcBef>
        <a:spcAft>
          <a:spcPct val="0"/>
        </a:spcAft>
        <a:defRPr sz="17600">
          <a:solidFill>
            <a:schemeClr val="tx2"/>
          </a:solidFill>
          <a:latin typeface="Arial" charset="0"/>
          <a:ea typeface="ＭＳ Ｐゴシック" charset="-128"/>
          <a:cs typeface="ＭＳ Ｐゴシック" charset="-128"/>
        </a:defRPr>
      </a:lvl2pPr>
      <a:lvl3pPr algn="ctr" defTabSz="3657600" rtl="0" eaLnBrk="0" fontAlgn="base" hangingPunct="0">
        <a:spcBef>
          <a:spcPct val="0"/>
        </a:spcBef>
        <a:spcAft>
          <a:spcPct val="0"/>
        </a:spcAft>
        <a:defRPr sz="17600">
          <a:solidFill>
            <a:schemeClr val="tx2"/>
          </a:solidFill>
          <a:latin typeface="Arial" charset="0"/>
          <a:ea typeface="ＭＳ Ｐゴシック" charset="-128"/>
          <a:cs typeface="ＭＳ Ｐゴシック" charset="-128"/>
        </a:defRPr>
      </a:lvl3pPr>
      <a:lvl4pPr algn="ctr" defTabSz="3657600" rtl="0" eaLnBrk="0" fontAlgn="base" hangingPunct="0">
        <a:spcBef>
          <a:spcPct val="0"/>
        </a:spcBef>
        <a:spcAft>
          <a:spcPct val="0"/>
        </a:spcAft>
        <a:defRPr sz="17600">
          <a:solidFill>
            <a:schemeClr val="tx2"/>
          </a:solidFill>
          <a:latin typeface="Arial" charset="0"/>
          <a:ea typeface="ＭＳ Ｐゴシック" charset="-128"/>
          <a:cs typeface="ＭＳ Ｐゴシック" charset="-128"/>
        </a:defRPr>
      </a:lvl4pPr>
      <a:lvl5pPr algn="ctr" defTabSz="3657600" rtl="0" eaLnBrk="0" fontAlgn="base" hangingPunct="0">
        <a:spcBef>
          <a:spcPct val="0"/>
        </a:spcBef>
        <a:spcAft>
          <a:spcPct val="0"/>
        </a:spcAft>
        <a:defRPr sz="17600">
          <a:solidFill>
            <a:schemeClr val="tx2"/>
          </a:solidFill>
          <a:latin typeface="Arial" charset="0"/>
          <a:ea typeface="ＭＳ Ｐゴシック" charset="-128"/>
          <a:cs typeface="ＭＳ Ｐゴシック" charset="-128"/>
        </a:defRPr>
      </a:lvl5pPr>
      <a:lvl6pPr marL="533370" algn="ctr" defTabSz="3657656" rtl="0" fontAlgn="base">
        <a:spcBef>
          <a:spcPct val="0"/>
        </a:spcBef>
        <a:spcAft>
          <a:spcPct val="0"/>
        </a:spcAft>
        <a:defRPr sz="17600">
          <a:solidFill>
            <a:schemeClr val="tx2"/>
          </a:solidFill>
          <a:latin typeface="Arial" charset="0"/>
          <a:ea typeface="ＭＳ Ｐゴシック" charset="-128"/>
          <a:cs typeface="ＭＳ Ｐゴシック" charset="-128"/>
        </a:defRPr>
      </a:lvl6pPr>
      <a:lvl7pPr marL="1066739" algn="ctr" defTabSz="3657656" rtl="0" fontAlgn="base">
        <a:spcBef>
          <a:spcPct val="0"/>
        </a:spcBef>
        <a:spcAft>
          <a:spcPct val="0"/>
        </a:spcAft>
        <a:defRPr sz="17600">
          <a:solidFill>
            <a:schemeClr val="tx2"/>
          </a:solidFill>
          <a:latin typeface="Arial" charset="0"/>
          <a:ea typeface="ＭＳ Ｐゴシック" charset="-128"/>
          <a:cs typeface="ＭＳ Ｐゴシック" charset="-128"/>
        </a:defRPr>
      </a:lvl7pPr>
      <a:lvl8pPr marL="1600109" algn="ctr" defTabSz="3657656" rtl="0" fontAlgn="base">
        <a:spcBef>
          <a:spcPct val="0"/>
        </a:spcBef>
        <a:spcAft>
          <a:spcPct val="0"/>
        </a:spcAft>
        <a:defRPr sz="17600">
          <a:solidFill>
            <a:schemeClr val="tx2"/>
          </a:solidFill>
          <a:latin typeface="Arial" charset="0"/>
          <a:ea typeface="ＭＳ Ｐゴシック" charset="-128"/>
          <a:cs typeface="ＭＳ Ｐゴシック" charset="-128"/>
        </a:defRPr>
      </a:lvl8pPr>
      <a:lvl9pPr marL="2133478" algn="ctr" defTabSz="3657656" rtl="0" fontAlgn="base">
        <a:spcBef>
          <a:spcPct val="0"/>
        </a:spcBef>
        <a:spcAft>
          <a:spcPct val="0"/>
        </a:spcAft>
        <a:defRPr sz="17600">
          <a:solidFill>
            <a:schemeClr val="tx2"/>
          </a:solidFill>
          <a:latin typeface="Arial" charset="0"/>
          <a:ea typeface="ＭＳ Ｐゴシック" charset="-128"/>
          <a:cs typeface="ＭＳ Ｐゴシック" charset="-128"/>
        </a:defRPr>
      </a:lvl9pPr>
    </p:titleStyle>
    <p:bodyStyle>
      <a:lvl1pPr marL="1371600" indent="-1371600" algn="l" defTabSz="3657600" rtl="0" eaLnBrk="0" fontAlgn="base" hangingPunct="0">
        <a:spcBef>
          <a:spcPct val="20000"/>
        </a:spcBef>
        <a:spcAft>
          <a:spcPct val="0"/>
        </a:spcAft>
        <a:buChar char="•"/>
        <a:defRPr sz="12800">
          <a:solidFill>
            <a:schemeClr val="tx1"/>
          </a:solidFill>
          <a:latin typeface="+mn-lt"/>
          <a:ea typeface="+mn-ea"/>
          <a:cs typeface="+mn-cs"/>
        </a:defRPr>
      </a:lvl1pPr>
      <a:lvl2pPr marL="2971800" indent="-1143000" algn="l" defTabSz="3657600" rtl="0" eaLnBrk="0" fontAlgn="base" hangingPunct="0">
        <a:spcBef>
          <a:spcPct val="20000"/>
        </a:spcBef>
        <a:spcAft>
          <a:spcPct val="0"/>
        </a:spcAft>
        <a:buChar char="–"/>
        <a:defRPr sz="11200">
          <a:solidFill>
            <a:schemeClr val="tx1"/>
          </a:solidFill>
          <a:latin typeface="+mn-lt"/>
          <a:ea typeface="+mn-ea"/>
        </a:defRPr>
      </a:lvl2pPr>
      <a:lvl3pPr marL="4572000" indent="-914400" algn="l" defTabSz="3657600" rtl="0" eaLnBrk="0" fontAlgn="base" hangingPunct="0">
        <a:spcBef>
          <a:spcPct val="20000"/>
        </a:spcBef>
        <a:spcAft>
          <a:spcPct val="0"/>
        </a:spcAft>
        <a:buChar char="•"/>
        <a:defRPr sz="9600">
          <a:solidFill>
            <a:schemeClr val="tx1"/>
          </a:solidFill>
          <a:latin typeface="+mn-lt"/>
          <a:ea typeface="+mn-ea"/>
        </a:defRPr>
      </a:lvl3pPr>
      <a:lvl4pPr marL="6399213" indent="-914400" algn="l" defTabSz="3657600" rtl="0" eaLnBrk="0" fontAlgn="base" hangingPunct="0">
        <a:spcBef>
          <a:spcPct val="20000"/>
        </a:spcBef>
        <a:spcAft>
          <a:spcPct val="0"/>
        </a:spcAft>
        <a:buChar char="–"/>
        <a:defRPr sz="8000">
          <a:solidFill>
            <a:schemeClr val="tx1"/>
          </a:solidFill>
          <a:latin typeface="+mn-lt"/>
          <a:ea typeface="+mn-ea"/>
        </a:defRPr>
      </a:lvl4pPr>
      <a:lvl5pPr marL="8228013" indent="-912813" algn="l" defTabSz="3657600" rtl="0" eaLnBrk="0" fontAlgn="base" hangingPunct="0">
        <a:spcBef>
          <a:spcPct val="20000"/>
        </a:spcBef>
        <a:spcAft>
          <a:spcPct val="0"/>
        </a:spcAft>
        <a:buChar char="»"/>
        <a:defRPr sz="8000">
          <a:solidFill>
            <a:schemeClr val="tx1"/>
          </a:solidFill>
          <a:latin typeface="+mn-lt"/>
          <a:ea typeface="+mn-ea"/>
        </a:defRPr>
      </a:lvl5pPr>
      <a:lvl6pPr marL="8761706" indent="-913025" algn="l" defTabSz="3657656" rtl="0" fontAlgn="base">
        <a:spcBef>
          <a:spcPct val="20000"/>
        </a:spcBef>
        <a:spcAft>
          <a:spcPct val="0"/>
        </a:spcAft>
        <a:buChar char="»"/>
        <a:defRPr sz="8000">
          <a:solidFill>
            <a:schemeClr val="tx1"/>
          </a:solidFill>
          <a:latin typeface="+mn-lt"/>
          <a:ea typeface="+mn-ea"/>
        </a:defRPr>
      </a:lvl6pPr>
      <a:lvl7pPr marL="9295076" indent="-913025" algn="l" defTabSz="3657656" rtl="0" fontAlgn="base">
        <a:spcBef>
          <a:spcPct val="20000"/>
        </a:spcBef>
        <a:spcAft>
          <a:spcPct val="0"/>
        </a:spcAft>
        <a:buChar char="»"/>
        <a:defRPr sz="8000">
          <a:solidFill>
            <a:schemeClr val="tx1"/>
          </a:solidFill>
          <a:latin typeface="+mn-lt"/>
          <a:ea typeface="+mn-ea"/>
        </a:defRPr>
      </a:lvl7pPr>
      <a:lvl8pPr marL="9828445" indent="-913025" algn="l" defTabSz="3657656" rtl="0" fontAlgn="base">
        <a:spcBef>
          <a:spcPct val="20000"/>
        </a:spcBef>
        <a:spcAft>
          <a:spcPct val="0"/>
        </a:spcAft>
        <a:buChar char="»"/>
        <a:defRPr sz="8000">
          <a:solidFill>
            <a:schemeClr val="tx1"/>
          </a:solidFill>
          <a:latin typeface="+mn-lt"/>
          <a:ea typeface="+mn-ea"/>
        </a:defRPr>
      </a:lvl8pPr>
      <a:lvl9pPr marL="10361815" indent="-913025" algn="l" defTabSz="3657656" rtl="0" fontAlgn="base">
        <a:spcBef>
          <a:spcPct val="20000"/>
        </a:spcBef>
        <a:spcAft>
          <a:spcPct val="0"/>
        </a:spcAft>
        <a:buChar char="»"/>
        <a:defRPr sz="8000">
          <a:solidFill>
            <a:schemeClr val="tx1"/>
          </a:solidFill>
          <a:latin typeface="+mn-lt"/>
          <a:ea typeface="+mn-ea"/>
        </a:defRPr>
      </a:lvl9pPr>
    </p:bodyStyle>
    <p:otherStyle>
      <a:defPPr>
        <a:defRPr lang="en-US"/>
      </a:defPPr>
      <a:lvl1pPr marL="0" algn="l" defTabSz="533370" rtl="0" eaLnBrk="1" latinLnBrk="0" hangingPunct="1">
        <a:defRPr sz="2100" kern="1200">
          <a:solidFill>
            <a:schemeClr val="tx1"/>
          </a:solidFill>
          <a:latin typeface="+mn-lt"/>
          <a:ea typeface="+mn-ea"/>
          <a:cs typeface="+mn-cs"/>
        </a:defRPr>
      </a:lvl1pPr>
      <a:lvl2pPr marL="533370" algn="l" defTabSz="533370" rtl="0" eaLnBrk="1" latinLnBrk="0" hangingPunct="1">
        <a:defRPr sz="2100" kern="1200">
          <a:solidFill>
            <a:schemeClr val="tx1"/>
          </a:solidFill>
          <a:latin typeface="+mn-lt"/>
          <a:ea typeface="+mn-ea"/>
          <a:cs typeface="+mn-cs"/>
        </a:defRPr>
      </a:lvl2pPr>
      <a:lvl3pPr marL="1066739" algn="l" defTabSz="533370" rtl="0" eaLnBrk="1" latinLnBrk="0" hangingPunct="1">
        <a:defRPr sz="2100" kern="1200">
          <a:solidFill>
            <a:schemeClr val="tx1"/>
          </a:solidFill>
          <a:latin typeface="+mn-lt"/>
          <a:ea typeface="+mn-ea"/>
          <a:cs typeface="+mn-cs"/>
        </a:defRPr>
      </a:lvl3pPr>
      <a:lvl4pPr marL="1600109" algn="l" defTabSz="533370" rtl="0" eaLnBrk="1" latinLnBrk="0" hangingPunct="1">
        <a:defRPr sz="2100" kern="1200">
          <a:solidFill>
            <a:schemeClr val="tx1"/>
          </a:solidFill>
          <a:latin typeface="+mn-lt"/>
          <a:ea typeface="+mn-ea"/>
          <a:cs typeface="+mn-cs"/>
        </a:defRPr>
      </a:lvl4pPr>
      <a:lvl5pPr marL="2133478" algn="l" defTabSz="533370" rtl="0" eaLnBrk="1" latinLnBrk="0" hangingPunct="1">
        <a:defRPr sz="2100" kern="1200">
          <a:solidFill>
            <a:schemeClr val="tx1"/>
          </a:solidFill>
          <a:latin typeface="+mn-lt"/>
          <a:ea typeface="+mn-ea"/>
          <a:cs typeface="+mn-cs"/>
        </a:defRPr>
      </a:lvl5pPr>
      <a:lvl6pPr marL="2666848" algn="l" defTabSz="533370" rtl="0" eaLnBrk="1" latinLnBrk="0" hangingPunct="1">
        <a:defRPr sz="2100" kern="1200">
          <a:solidFill>
            <a:schemeClr val="tx1"/>
          </a:solidFill>
          <a:latin typeface="+mn-lt"/>
          <a:ea typeface="+mn-ea"/>
          <a:cs typeface="+mn-cs"/>
        </a:defRPr>
      </a:lvl6pPr>
      <a:lvl7pPr marL="3200217" algn="l" defTabSz="533370" rtl="0" eaLnBrk="1" latinLnBrk="0" hangingPunct="1">
        <a:defRPr sz="2100" kern="1200">
          <a:solidFill>
            <a:schemeClr val="tx1"/>
          </a:solidFill>
          <a:latin typeface="+mn-lt"/>
          <a:ea typeface="+mn-ea"/>
          <a:cs typeface="+mn-cs"/>
        </a:defRPr>
      </a:lvl7pPr>
      <a:lvl8pPr marL="3733587" algn="l" defTabSz="533370" rtl="0" eaLnBrk="1" latinLnBrk="0" hangingPunct="1">
        <a:defRPr sz="2100" kern="1200">
          <a:solidFill>
            <a:schemeClr val="tx1"/>
          </a:solidFill>
          <a:latin typeface="+mn-lt"/>
          <a:ea typeface="+mn-ea"/>
          <a:cs typeface="+mn-cs"/>
        </a:defRPr>
      </a:lvl8pPr>
      <a:lvl9pPr marL="4266956" algn="l" defTabSz="5333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eg"/><Relationship Id="rId12" Type="http://schemas.microsoft.com/office/2007/relationships/hdphoto" Target="../media/hdphoto1.wdp"/><Relationship Id="rId13" Type="http://schemas.openxmlformats.org/officeDocument/2006/relationships/image" Target="../media/image10.jpeg"/><Relationship Id="rId14" Type="http://schemas.openxmlformats.org/officeDocument/2006/relationships/image" Target="../media/image11.jpeg"/><Relationship Id="rId15" Type="http://schemas.openxmlformats.org/officeDocument/2006/relationships/image" Target="../media/image12.jpg"/><Relationship Id="rId16" Type="http://schemas.openxmlformats.org/officeDocument/2006/relationships/image" Target="../media/image13.jpeg"/><Relationship Id="rId17" Type="http://schemas.openxmlformats.org/officeDocument/2006/relationships/image" Target="../media/image14.jpeg"/><Relationship Id="rId18" Type="http://schemas.openxmlformats.org/officeDocument/2006/relationships/image" Target="../media/image15.jpeg"/><Relationship Id="rId19"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AutoShape 6"/>
          <p:cNvSpPr>
            <a:spLocks noChangeArrowheads="1"/>
          </p:cNvSpPr>
          <p:nvPr/>
        </p:nvSpPr>
        <p:spPr bwMode="auto">
          <a:xfrm>
            <a:off x="608014" y="338669"/>
            <a:ext cx="35356800" cy="3640667"/>
          </a:xfrm>
          <a:prstGeom prst="roundRect">
            <a:avLst>
              <a:gd name="adj" fmla="val 16667"/>
            </a:avLst>
          </a:prstGeom>
          <a:solidFill>
            <a:schemeClr val="bg1"/>
          </a:solidFill>
          <a:ln w="22225">
            <a:solidFill>
              <a:srgbClr val="800000"/>
            </a:solidFill>
            <a:round/>
            <a:headEnd/>
            <a:tailEnd/>
          </a:ln>
          <a:effectLst>
            <a:glow rad="101600">
              <a:srgbClr val="800000">
                <a:alpha val="75000"/>
              </a:srgbClr>
            </a:glow>
            <a:softEdge rad="76200"/>
          </a:effectLst>
        </p:spPr>
        <p:txBody>
          <a:bodyPr wrap="none" lIns="106674" tIns="53337" rIns="106674" bIns="53337" anchor="ctr"/>
          <a:lstStyle/>
          <a:p>
            <a:pPr algn="ctr">
              <a:defRPr/>
            </a:pPr>
            <a:r>
              <a:rPr lang="en-US" sz="6300" b="1" dirty="0" smtClean="0">
                <a:latin typeface="Garamond" charset="0"/>
                <a:ea typeface="ＭＳ Ｐゴシック" charset="-128"/>
                <a:cs typeface="+mn-cs"/>
              </a:rPr>
              <a:t>LIGO Educational Outreach: The Science Education Center</a:t>
            </a:r>
          </a:p>
          <a:p>
            <a:pPr algn="ctr">
              <a:defRPr/>
            </a:pPr>
            <a:r>
              <a:rPr lang="en-US" sz="6300" b="1" dirty="0" smtClean="0">
                <a:latin typeface="Garamond" charset="0"/>
                <a:ea typeface="ＭＳ Ｐゴシック" charset="-128"/>
                <a:cs typeface="+mn-cs"/>
              </a:rPr>
              <a:t>and the Education and Public Outreach Group</a:t>
            </a:r>
            <a:endParaRPr lang="en-US" sz="3700" b="1" dirty="0">
              <a:latin typeface="Garamond" charset="0"/>
              <a:ea typeface="ＭＳ Ｐゴシック" charset="-128"/>
              <a:cs typeface="+mn-cs"/>
            </a:endParaRPr>
          </a:p>
          <a:p>
            <a:pPr algn="ctr">
              <a:defRPr/>
            </a:pPr>
            <a:endParaRPr lang="en-US" sz="3700" b="1" dirty="0" smtClean="0">
              <a:latin typeface="Garamond" charset="0"/>
              <a:ea typeface="ＭＳ Ｐゴシック" charset="-128"/>
              <a:cs typeface="+mn-cs"/>
            </a:endParaRPr>
          </a:p>
          <a:p>
            <a:pPr algn="ctr">
              <a:defRPr/>
            </a:pPr>
            <a:r>
              <a:rPr lang="en-US" sz="3700" b="1" dirty="0" smtClean="0">
                <a:latin typeface="Garamond" charset="0"/>
                <a:ea typeface="ＭＳ Ｐゴシック" charset="-128"/>
                <a:cs typeface="+mn-cs"/>
              </a:rPr>
              <a:t>Amber </a:t>
            </a:r>
            <a:r>
              <a:rPr lang="en-US" sz="3700" b="1" dirty="0">
                <a:latin typeface="Garamond" charset="0"/>
                <a:ea typeface="ＭＳ Ｐゴシック" charset="-128"/>
                <a:cs typeface="+mn-cs"/>
              </a:rPr>
              <a:t>L. </a:t>
            </a:r>
            <a:r>
              <a:rPr lang="en-US" sz="3700" b="1" dirty="0" smtClean="0">
                <a:latin typeface="Garamond" charset="0"/>
                <a:ea typeface="ＭＳ Ｐゴシック" charset="-128"/>
                <a:cs typeface="+mn-cs"/>
              </a:rPr>
              <a:t>Stuver &amp; Kathy Holt</a:t>
            </a:r>
            <a:endParaRPr lang="en-US" sz="3700" b="1" dirty="0">
              <a:latin typeface="Garamond" charset="0"/>
              <a:ea typeface="ＭＳ Ｐゴシック" charset="-128"/>
              <a:cs typeface="+mn-cs"/>
            </a:endParaRPr>
          </a:p>
          <a:p>
            <a:pPr algn="ctr">
              <a:defRPr/>
            </a:pPr>
            <a:r>
              <a:rPr lang="en-US" dirty="0" smtClean="0">
                <a:latin typeface="Garamond" charset="0"/>
                <a:ea typeface="ＭＳ Ｐゴシック" charset="-128"/>
              </a:rPr>
              <a:t>LIGO </a:t>
            </a:r>
            <a:r>
              <a:rPr lang="en-US" dirty="0">
                <a:latin typeface="Garamond" charset="0"/>
                <a:ea typeface="ＭＳ Ｐゴシック" charset="-128"/>
              </a:rPr>
              <a:t>Livingston </a:t>
            </a:r>
            <a:r>
              <a:rPr lang="en-US" dirty="0" smtClean="0">
                <a:latin typeface="Garamond" charset="0"/>
                <a:ea typeface="ＭＳ Ｐゴシック" charset="-128"/>
              </a:rPr>
              <a:t>Observatory</a:t>
            </a:r>
            <a:endParaRPr lang="en-US" dirty="0">
              <a:latin typeface="Garamond" charset="0"/>
              <a:ea typeface="ＭＳ Ｐゴシック" charset="-128"/>
              <a:cs typeface="+mn-cs"/>
            </a:endParaRPr>
          </a:p>
          <a:p>
            <a:pPr algn="ctr">
              <a:defRPr/>
            </a:pPr>
            <a:endParaRPr lang="en-US" dirty="0">
              <a:latin typeface="ヒラギノ角ゴ ProN W3" charset="-128"/>
              <a:ea typeface="ＭＳ Ｐゴシック" charset="-128"/>
              <a:cs typeface="+mn-cs"/>
            </a:endParaRPr>
          </a:p>
        </p:txBody>
      </p:sp>
      <p:sp>
        <p:nvSpPr>
          <p:cNvPr id="2078" name="Rectangle 30"/>
          <p:cNvSpPr>
            <a:spLocks noChangeArrowheads="1"/>
          </p:cNvSpPr>
          <p:nvPr/>
        </p:nvSpPr>
        <p:spPr bwMode="auto">
          <a:xfrm>
            <a:off x="21183600" y="4343400"/>
            <a:ext cx="14781214" cy="5638800"/>
          </a:xfrm>
          <a:prstGeom prst="rect">
            <a:avLst/>
          </a:prstGeom>
          <a:solidFill>
            <a:srgbClr val="FFECCC"/>
          </a:solidFill>
          <a:ln w="9525">
            <a:solidFill>
              <a:srgbClr val="800000"/>
            </a:solidFill>
            <a:miter lim="800000"/>
            <a:headEnd/>
            <a:tailEnd/>
          </a:ln>
          <a:effectLst>
            <a:glow rad="63500">
              <a:srgbClr val="800000">
                <a:alpha val="75000"/>
              </a:srgbClr>
            </a:glow>
            <a:softEdge rad="38100"/>
          </a:effectLst>
        </p:spPr>
        <p:txBody>
          <a:bodyPr lIns="106674" tIns="53337" rIns="106674" bIns="53337" numCol="1" spcCol="533370"/>
          <a:lstStyle/>
          <a:p>
            <a:pPr>
              <a:defRPr/>
            </a:pPr>
            <a:r>
              <a:rPr lang="en-US" sz="6300" dirty="0" smtClean="0">
                <a:latin typeface="Garamond" charset="0"/>
                <a:ea typeface="ＭＳ Ｐゴシック" charset="-128"/>
                <a:cs typeface="+mn-cs"/>
              </a:rPr>
              <a:t>LIGO Science Education Center (SEC): </a:t>
            </a:r>
          </a:p>
          <a:p>
            <a:pPr>
              <a:defRPr/>
            </a:pPr>
            <a:r>
              <a:rPr lang="en-US" sz="6300" dirty="0" smtClean="0">
                <a:latin typeface="Garamond" charset="0"/>
                <a:ea typeface="ＭＳ Ｐゴシック" charset="-128"/>
                <a:cs typeface="+mn-cs"/>
              </a:rPr>
              <a:t>Mission &amp; Structure</a:t>
            </a:r>
          </a:p>
          <a:p>
            <a:pPr algn="just">
              <a:defRPr/>
            </a:pPr>
            <a:r>
              <a:rPr lang="en-US" dirty="0" smtClean="0">
                <a:latin typeface="Garamond" charset="0"/>
                <a:ea typeface="ＭＳ Ｐゴシック" charset="-128"/>
                <a:cs typeface="+mn-cs"/>
              </a:rPr>
              <a:t>Leverage the scale, technology and science backdrop of the observatories to create rich visitor experiences:</a:t>
            </a:r>
          </a:p>
          <a:p>
            <a:pPr marL="457200" indent="-457200" algn="just">
              <a:buFont typeface="Wingdings" charset="2"/>
              <a:buChar char="Ø"/>
              <a:defRPr/>
            </a:pPr>
            <a:r>
              <a:rPr lang="en-US" b="1" dirty="0" smtClean="0">
                <a:latin typeface="Garamond" charset="0"/>
                <a:ea typeface="ＭＳ Ｐゴシック" charset="-128"/>
                <a:cs typeface="+mn-cs"/>
              </a:rPr>
              <a:t>Student field trips </a:t>
            </a:r>
            <a:r>
              <a:rPr lang="en-US" dirty="0" smtClean="0">
                <a:latin typeface="Garamond" charset="0"/>
                <a:ea typeface="ＭＳ Ｐゴシック" charset="-128"/>
                <a:cs typeface="+mn-cs"/>
              </a:rPr>
              <a:t>integrate hands-on standards-based activities with explorations of LIGO science and technology.</a:t>
            </a:r>
          </a:p>
          <a:p>
            <a:pPr marL="457200" indent="-457200" algn="just">
              <a:buFont typeface="Wingdings" charset="2"/>
              <a:buChar char="Ø"/>
              <a:defRPr/>
            </a:pPr>
            <a:r>
              <a:rPr lang="en-US" b="1" dirty="0" smtClean="0">
                <a:latin typeface="Garamond" charset="0"/>
                <a:ea typeface="ＭＳ Ｐゴシック" charset="-128"/>
                <a:cs typeface="+mn-cs"/>
              </a:rPr>
              <a:t>Teacher professional development </a:t>
            </a:r>
            <a:r>
              <a:rPr lang="en-US" dirty="0" smtClean="0">
                <a:latin typeface="Garamond" charset="0"/>
                <a:ea typeface="ＭＳ Ｐゴシック" charset="-128"/>
                <a:cs typeface="+mn-cs"/>
              </a:rPr>
              <a:t>programs emphasize science inquiry along with key LIGO science concepts.</a:t>
            </a:r>
          </a:p>
          <a:p>
            <a:pPr marL="457200" indent="-457200" algn="just">
              <a:buFont typeface="Wingdings" charset="2"/>
              <a:buChar char="Ø"/>
              <a:defRPr/>
            </a:pPr>
            <a:r>
              <a:rPr lang="en-US" b="1" dirty="0" smtClean="0">
                <a:latin typeface="Garamond" charset="0"/>
                <a:ea typeface="ＭＳ Ｐゴシック" charset="-128"/>
                <a:cs typeface="+mn-cs"/>
              </a:rPr>
              <a:t>Programs for the general public </a:t>
            </a:r>
            <a:r>
              <a:rPr lang="en-US" dirty="0" smtClean="0">
                <a:latin typeface="Garamond" charset="0"/>
                <a:ea typeface="ＭＳ Ｐゴシック" charset="-128"/>
                <a:cs typeface="+mn-cs"/>
              </a:rPr>
              <a:t>address a variety of interests and ages.</a:t>
            </a:r>
          </a:p>
          <a:p>
            <a:pPr marL="457200" indent="-457200" algn="just">
              <a:buFont typeface="Wingdings" charset="2"/>
              <a:buChar char="Ø"/>
              <a:defRPr/>
            </a:pPr>
            <a:r>
              <a:rPr lang="en-US" dirty="0" smtClean="0">
                <a:latin typeface="Garamond" charset="0"/>
                <a:ea typeface="ＭＳ Ｐゴシック" charset="-128"/>
                <a:cs typeface="+mn-cs"/>
              </a:rPr>
              <a:t>Outreach programs are </a:t>
            </a:r>
            <a:r>
              <a:rPr lang="en-US" b="1" dirty="0" smtClean="0">
                <a:latin typeface="Garamond" charset="0"/>
                <a:ea typeface="ＭＳ Ｐゴシック" charset="-128"/>
                <a:cs typeface="+mn-cs"/>
              </a:rPr>
              <a:t>built on partnerships</a:t>
            </a:r>
            <a:r>
              <a:rPr lang="en-US" dirty="0" smtClean="0">
                <a:latin typeface="Garamond" charset="0"/>
                <a:ea typeface="ＭＳ Ｐゴシック" charset="-128"/>
                <a:cs typeface="+mn-cs"/>
              </a:rPr>
              <a:t>.</a:t>
            </a:r>
            <a:endParaRPr lang="en-US" dirty="0">
              <a:latin typeface="Garamond" charset="0"/>
              <a:ea typeface="ＭＳ Ｐゴシック" charset="-128"/>
              <a:cs typeface="+mn-cs"/>
            </a:endParaRPr>
          </a:p>
        </p:txBody>
      </p:sp>
      <p:sp>
        <p:nvSpPr>
          <p:cNvPr id="1038" name="Rectangle 33"/>
          <p:cNvSpPr>
            <a:spLocks noChangeArrowheads="1"/>
          </p:cNvSpPr>
          <p:nvPr/>
        </p:nvSpPr>
        <p:spPr bwMode="auto">
          <a:xfrm>
            <a:off x="608013" y="19659600"/>
            <a:ext cx="35356800" cy="10439400"/>
          </a:xfrm>
          <a:prstGeom prst="rect">
            <a:avLst/>
          </a:prstGeom>
          <a:solidFill>
            <a:srgbClr val="FFECCC"/>
          </a:solidFill>
          <a:ln w="9525">
            <a:solidFill>
              <a:srgbClr val="800000"/>
            </a:solidFill>
            <a:miter lim="800000"/>
            <a:headEnd/>
            <a:tailEnd/>
          </a:ln>
          <a:effectLst>
            <a:glow rad="63500">
              <a:srgbClr val="800000">
                <a:alpha val="75000"/>
              </a:srgbClr>
            </a:glow>
            <a:softEdge rad="38100"/>
          </a:effectLst>
        </p:spPr>
        <p:txBody>
          <a:bodyPr lIns="106674" tIns="53337" rIns="106674" bIns="53337" numCol="2" spcCol="457200"/>
          <a:lstStyle/>
          <a:p>
            <a:pPr algn="ctr">
              <a:defRPr/>
            </a:pPr>
            <a:r>
              <a:rPr lang="en-US" sz="6300" dirty="0" smtClean="0">
                <a:latin typeface="Garamond" charset="0"/>
              </a:rPr>
              <a:t>Programs</a:t>
            </a:r>
            <a:endParaRPr lang="en-US" dirty="0" smtClean="0">
              <a:latin typeface="Garamond" charset="0"/>
            </a:endParaRPr>
          </a:p>
          <a:p>
            <a:pPr algn="just">
              <a:defRPr/>
            </a:pPr>
            <a:r>
              <a:rPr lang="en-US" sz="3600" b="1" dirty="0" smtClean="0">
                <a:latin typeface="Garamond" charset="0"/>
              </a:rPr>
              <a:t>Middle/High School Students</a:t>
            </a:r>
            <a:endParaRPr lang="en-US" b="1" dirty="0" smtClean="0">
              <a:latin typeface="Garamond" charset="0"/>
            </a:endParaRPr>
          </a:p>
          <a:p>
            <a:pPr algn="just">
              <a:defRPr/>
            </a:pPr>
            <a:r>
              <a:rPr lang="en-US" dirty="0" smtClean="0">
                <a:latin typeface="Garamond" charset="0"/>
              </a:rPr>
              <a:t>The SEC provides </a:t>
            </a:r>
            <a:r>
              <a:rPr lang="en-US" dirty="0" smtClean="0">
                <a:latin typeface="Garamond" charset="0"/>
              </a:rPr>
              <a:t>inquiry-based </a:t>
            </a:r>
            <a:r>
              <a:rPr lang="en-US" dirty="0" smtClean="0">
                <a:latin typeface="Garamond" charset="0"/>
              </a:rPr>
              <a:t>student field trips for middle school and high school students 4 days a week (during the school year).  Trips include a viewing of </a:t>
            </a:r>
            <a:r>
              <a:rPr lang="en-US" i="1" dirty="0" smtClean="0">
                <a:latin typeface="Garamond" charset="0"/>
              </a:rPr>
              <a:t>Einstein’s </a:t>
            </a:r>
            <a:r>
              <a:rPr lang="en-US" i="1" dirty="0" smtClean="0">
                <a:latin typeface="Garamond" charset="0"/>
              </a:rPr>
              <a:t>Messengers</a:t>
            </a:r>
            <a:r>
              <a:rPr lang="en-US" dirty="0" smtClean="0">
                <a:latin typeface="Garamond" charset="0"/>
              </a:rPr>
              <a:t> (a </a:t>
            </a:r>
            <a:r>
              <a:rPr lang="en-US" dirty="0" smtClean="0">
                <a:latin typeface="Garamond" charset="0"/>
              </a:rPr>
              <a:t>20 minute documentary about LIGO and gravitational </a:t>
            </a:r>
            <a:r>
              <a:rPr lang="en-US" dirty="0" smtClean="0">
                <a:latin typeface="Garamond" charset="0"/>
              </a:rPr>
              <a:t>waves), </a:t>
            </a:r>
            <a:r>
              <a:rPr lang="en-US" dirty="0" smtClean="0">
                <a:latin typeface="Garamond" charset="0"/>
              </a:rPr>
              <a:t>an </a:t>
            </a:r>
            <a:r>
              <a:rPr lang="en-US" dirty="0" smtClean="0">
                <a:latin typeface="Garamond" charset="0"/>
              </a:rPr>
              <a:t>inquiry-based </a:t>
            </a:r>
            <a:r>
              <a:rPr lang="en-US" dirty="0" smtClean="0">
                <a:latin typeface="Garamond" charset="0"/>
              </a:rPr>
              <a:t>classroom activity, a tour of the LIGO Control Room to see science in </a:t>
            </a:r>
            <a:r>
              <a:rPr lang="en-US" dirty="0" smtClean="0">
                <a:latin typeface="Garamond" charset="0"/>
              </a:rPr>
              <a:t>action </a:t>
            </a:r>
            <a:r>
              <a:rPr lang="en-US" dirty="0" smtClean="0">
                <a:latin typeface="Garamond" charset="0"/>
              </a:rPr>
              <a:t>and </a:t>
            </a:r>
            <a:r>
              <a:rPr lang="en-US" dirty="0" smtClean="0">
                <a:latin typeface="Garamond" charset="0"/>
              </a:rPr>
              <a:t>interaction </a:t>
            </a:r>
            <a:r>
              <a:rPr lang="en-US" dirty="0" smtClean="0">
                <a:latin typeface="Garamond" charset="0"/>
              </a:rPr>
              <a:t>with scientists, and free time to explore the Exhibit Hall.  </a:t>
            </a:r>
            <a:endParaRPr lang="en-US" dirty="0">
              <a:latin typeface="Garamond" charset="0"/>
            </a:endParaRPr>
          </a:p>
          <a:p>
            <a:pPr algn="just">
              <a:defRPr/>
            </a:pPr>
            <a:r>
              <a:rPr lang="en-US" sz="3600" b="1" dirty="0" smtClean="0">
                <a:latin typeface="Garamond" charset="0"/>
              </a:rPr>
              <a:t>Teacher Professional Development (PD</a:t>
            </a:r>
            <a:r>
              <a:rPr lang="en-US" sz="3600" b="1" dirty="0" smtClean="0">
                <a:latin typeface="Garamond" charset="0"/>
              </a:rPr>
              <a:t>)</a:t>
            </a:r>
            <a:endParaRPr lang="en-US" sz="3600" b="1" dirty="0" smtClean="0">
              <a:latin typeface="Garamond" charset="0"/>
            </a:endParaRPr>
          </a:p>
          <a:p>
            <a:pPr algn="just">
              <a:defRPr/>
            </a:pPr>
            <a:r>
              <a:rPr lang="en-US" dirty="0">
                <a:latin typeface="Garamond" charset="0"/>
              </a:rPr>
              <a:t>Two types of </a:t>
            </a:r>
            <a:r>
              <a:rPr lang="en-US" dirty="0" smtClean="0">
                <a:latin typeface="Garamond" charset="0"/>
              </a:rPr>
              <a:t>foci </a:t>
            </a:r>
            <a:r>
              <a:rPr lang="en-US" dirty="0">
                <a:latin typeface="Garamond" charset="0"/>
              </a:rPr>
              <a:t>are provided in PD programs: “snacks” and inquiry.</a:t>
            </a:r>
          </a:p>
          <a:p>
            <a:pPr marL="571500" indent="-571500" algn="just">
              <a:buFont typeface="Wingdings" charset="2"/>
              <a:buChar char="Ø"/>
              <a:defRPr/>
            </a:pPr>
            <a:r>
              <a:rPr lang="en-US" dirty="0">
                <a:latin typeface="Garamond" charset="0"/>
              </a:rPr>
              <a:t>“Snacks” programs provide teachers with information and materials to construct </a:t>
            </a:r>
            <a:r>
              <a:rPr lang="en-US" dirty="0" smtClean="0">
                <a:latin typeface="Garamond" charset="0"/>
              </a:rPr>
              <a:t>small </a:t>
            </a:r>
            <a:r>
              <a:rPr lang="en-US" dirty="0">
                <a:latin typeface="Garamond" charset="0"/>
              </a:rPr>
              <a:t>scale classroom demonstrations that are inexpensive, made with common items and mirror an exhibit at the SEC.</a:t>
            </a:r>
          </a:p>
          <a:p>
            <a:pPr marL="571500" indent="-571500" algn="just">
              <a:buFont typeface="Wingdings" charset="2"/>
              <a:buChar char="Ø"/>
              <a:defRPr/>
            </a:pPr>
            <a:r>
              <a:rPr lang="en-US" dirty="0">
                <a:latin typeface="Garamond" charset="0"/>
              </a:rPr>
              <a:t>Inquiry programs provide experience focused on the facilitation of </a:t>
            </a:r>
            <a:r>
              <a:rPr lang="en-US" dirty="0" smtClean="0">
                <a:latin typeface="Garamond" charset="0"/>
              </a:rPr>
              <a:t>inquiry-based </a:t>
            </a:r>
            <a:r>
              <a:rPr lang="en-US" dirty="0">
                <a:latin typeface="Garamond" charset="0"/>
              </a:rPr>
              <a:t>activities in their classrooms</a:t>
            </a:r>
            <a:r>
              <a:rPr lang="en-US" dirty="0" smtClean="0">
                <a:latin typeface="Garamond" charset="0"/>
              </a:rPr>
              <a:t>.</a:t>
            </a:r>
          </a:p>
          <a:p>
            <a:pPr algn="just">
              <a:defRPr/>
            </a:pPr>
            <a:r>
              <a:rPr lang="en-US" sz="3600" b="1" dirty="0" smtClean="0">
                <a:latin typeface="Garamond" charset="0"/>
              </a:rPr>
              <a:t>Public Visitors</a:t>
            </a:r>
          </a:p>
          <a:p>
            <a:pPr algn="just">
              <a:defRPr/>
            </a:pPr>
            <a:r>
              <a:rPr lang="en-US" dirty="0" smtClean="0">
                <a:latin typeface="Garamond" charset="0"/>
              </a:rPr>
              <a:t>Public open houses, advertised as “Science Saturdays</a:t>
            </a:r>
            <a:r>
              <a:rPr lang="en-US" dirty="0" smtClean="0">
                <a:latin typeface="Garamond" charset="0"/>
              </a:rPr>
              <a:t>”, </a:t>
            </a:r>
            <a:r>
              <a:rPr lang="en-US" dirty="0" smtClean="0">
                <a:latin typeface="Garamond" charset="0"/>
              </a:rPr>
              <a:t>occur every third Saturday of the month and can attract </a:t>
            </a:r>
            <a:r>
              <a:rPr lang="en-US" dirty="0">
                <a:latin typeface="Garamond" charset="0"/>
              </a:rPr>
              <a:t>o</a:t>
            </a:r>
            <a:r>
              <a:rPr lang="en-US" dirty="0" smtClean="0">
                <a:latin typeface="Garamond" charset="0"/>
              </a:rPr>
              <a:t>ver 300 </a:t>
            </a:r>
            <a:r>
              <a:rPr lang="en-US" dirty="0" smtClean="0">
                <a:latin typeface="Garamond" charset="0"/>
              </a:rPr>
              <a:t>visitors </a:t>
            </a:r>
            <a:r>
              <a:rPr lang="en-US" dirty="0" smtClean="0">
                <a:latin typeface="Garamond" charset="0"/>
              </a:rPr>
              <a:t>at a time.  These feature a monthly theme with hands-on activities, viewings of the </a:t>
            </a:r>
            <a:r>
              <a:rPr lang="en-US" i="1" dirty="0" smtClean="0">
                <a:latin typeface="Garamond" charset="0"/>
              </a:rPr>
              <a:t>Einstein’s Messengers </a:t>
            </a:r>
            <a:r>
              <a:rPr lang="en-US" dirty="0" smtClean="0">
                <a:latin typeface="Garamond" charset="0"/>
              </a:rPr>
              <a:t>documentary, tours of the control room by a </a:t>
            </a:r>
            <a:r>
              <a:rPr lang="en-US" dirty="0" smtClean="0">
                <a:latin typeface="Garamond" charset="0"/>
              </a:rPr>
              <a:t>scientist, </a:t>
            </a:r>
            <a:r>
              <a:rPr lang="en-US" dirty="0" smtClean="0">
                <a:latin typeface="Garamond" charset="0"/>
              </a:rPr>
              <a:t>and free time to explore the Exhibit Hall.</a:t>
            </a:r>
            <a:endParaRPr lang="en-US" dirty="0">
              <a:latin typeface="Garamond" charset="0"/>
            </a:endParaRPr>
          </a:p>
          <a:p>
            <a:pPr algn="just">
              <a:defRPr/>
            </a:pPr>
            <a:r>
              <a:rPr lang="en-US" sz="3600" b="1" dirty="0" smtClean="0">
                <a:latin typeface="Garamond" charset="0"/>
              </a:rPr>
              <a:t>Undergraduates</a:t>
            </a:r>
            <a:endParaRPr lang="en-US" b="1" dirty="0" smtClean="0">
              <a:latin typeface="Garamond" charset="0"/>
            </a:endParaRPr>
          </a:p>
          <a:p>
            <a:pPr algn="just">
              <a:defRPr/>
            </a:pPr>
            <a:r>
              <a:rPr lang="en-US" dirty="0" smtClean="0">
                <a:latin typeface="Garamond" charset="0"/>
              </a:rPr>
              <a:t>Tours for undergraduates are available upon request and feature extended time interacting with LIGO scientists, in-depth tours of the facility along with viewing the </a:t>
            </a:r>
            <a:r>
              <a:rPr lang="en-US" i="1" dirty="0" smtClean="0">
                <a:latin typeface="Garamond" charset="0"/>
              </a:rPr>
              <a:t>Einstein’s Messengers </a:t>
            </a:r>
            <a:r>
              <a:rPr lang="en-US" dirty="0" smtClean="0">
                <a:latin typeface="Garamond" charset="0"/>
              </a:rPr>
              <a:t>documentary and free time in the Exhibit Hall.</a:t>
            </a:r>
          </a:p>
          <a:p>
            <a:pPr marL="457200" indent="-457200" algn="just">
              <a:buFont typeface="Wingdings" charset="2"/>
              <a:buChar char="Ø"/>
              <a:defRPr/>
            </a:pPr>
            <a:r>
              <a:rPr lang="en-US" sz="3200" b="1" dirty="0" smtClean="0">
                <a:latin typeface="Garamond" charset="0"/>
              </a:rPr>
              <a:t>Docents</a:t>
            </a:r>
          </a:p>
          <a:p>
            <a:pPr algn="just">
              <a:defRPr/>
            </a:pPr>
            <a:r>
              <a:rPr lang="en-US" dirty="0">
                <a:latin typeface="Garamond" charset="0"/>
              </a:rPr>
              <a:t>In cooperation with Southern University - Baton </a:t>
            </a:r>
            <a:r>
              <a:rPr lang="en-US" dirty="0" smtClean="0">
                <a:latin typeface="Garamond" charset="0"/>
              </a:rPr>
              <a:t>Rouge (SUBR), </a:t>
            </a:r>
            <a:r>
              <a:rPr lang="en-US" dirty="0">
                <a:latin typeface="Garamond" charset="0"/>
              </a:rPr>
              <a:t>undergraduate students in STEM and education majors are trained and serve as docents explaining exhibits to </a:t>
            </a:r>
            <a:r>
              <a:rPr lang="en-US" dirty="0" smtClean="0">
                <a:latin typeface="Garamond" charset="0"/>
              </a:rPr>
              <a:t>visitors.  Docents </a:t>
            </a:r>
            <a:r>
              <a:rPr lang="en-US" dirty="0">
                <a:latin typeface="Garamond" charset="0"/>
              </a:rPr>
              <a:t>are trained on the SUBR campus in their local “Inquiry Laboratory” (complete with 6 exhibits) as well as on-site at the </a:t>
            </a:r>
            <a:r>
              <a:rPr lang="en-US" dirty="0" smtClean="0">
                <a:latin typeface="Garamond" charset="0"/>
              </a:rPr>
              <a:t>SEC.  They represent </a:t>
            </a:r>
            <a:r>
              <a:rPr lang="en-US" dirty="0">
                <a:latin typeface="Garamond" charset="0"/>
              </a:rPr>
              <a:t>a step in the pathway to being a scientist and serve as role models to students from underrepresented groups in the STEM fields</a:t>
            </a:r>
            <a:r>
              <a:rPr lang="en-US" dirty="0" smtClean="0">
                <a:latin typeface="Garamond" charset="0"/>
              </a:rPr>
              <a:t>.  In 2011, 17 new docents are being trained and several alumni have gone on to graduate study. </a:t>
            </a:r>
            <a:endParaRPr lang="en-US" sz="3200" b="1" dirty="0">
              <a:latin typeface="Garamond" charset="0"/>
            </a:endParaRPr>
          </a:p>
          <a:p>
            <a:pPr marL="457200" indent="-457200" algn="just">
              <a:buFont typeface="Wingdings" charset="2"/>
              <a:buChar char="Ø"/>
              <a:defRPr/>
            </a:pPr>
            <a:r>
              <a:rPr lang="en-US" sz="3200" b="1" dirty="0" smtClean="0">
                <a:latin typeface="Garamond" charset="0"/>
              </a:rPr>
              <a:t>Summer Research Programs</a:t>
            </a:r>
          </a:p>
          <a:p>
            <a:pPr algn="just">
              <a:defRPr/>
            </a:pPr>
            <a:r>
              <a:rPr lang="en-US" dirty="0" smtClean="0">
                <a:latin typeface="Garamond" charset="0"/>
              </a:rPr>
              <a:t>Select undergraduate physics and astronomy majors participate in the Summer Undergraduate Research Fellowship (SURF) through Caltech and work with scientists at Caltech or one of the LIGO Observatories.  All participants usually travel to the LIGO Livingston Observatory and the SEC.  While visiting, they receive a tour of the </a:t>
            </a:r>
            <a:r>
              <a:rPr lang="en-US" dirty="0" smtClean="0">
                <a:latin typeface="Garamond" charset="0"/>
              </a:rPr>
              <a:t>facility, </a:t>
            </a:r>
            <a:r>
              <a:rPr lang="en-US" dirty="0" smtClean="0">
                <a:latin typeface="Garamond" charset="0"/>
              </a:rPr>
              <a:t>explore the Exhibit </a:t>
            </a:r>
            <a:r>
              <a:rPr lang="en-US" dirty="0" smtClean="0">
                <a:latin typeface="Garamond" charset="0"/>
              </a:rPr>
              <a:t>Hall, and </a:t>
            </a:r>
            <a:r>
              <a:rPr lang="en-US" dirty="0" smtClean="0">
                <a:latin typeface="Garamond" charset="0"/>
              </a:rPr>
              <a:t>then present the research they performed</a:t>
            </a:r>
            <a:r>
              <a:rPr lang="en-US" dirty="0" smtClean="0">
                <a:latin typeface="Garamond" charset="0"/>
              </a:rPr>
              <a:t>.  We also are open to other Research Experiences for Undergraduate (REU) programs.</a:t>
            </a:r>
            <a:endParaRPr lang="en-US" dirty="0" smtClean="0">
              <a:latin typeface="Garamond" charset="0"/>
            </a:endParaRPr>
          </a:p>
          <a:p>
            <a:pPr algn="just">
              <a:defRPr/>
            </a:pPr>
            <a:endParaRPr lang="en-US" dirty="0">
              <a:latin typeface="Garamond" charset="0"/>
            </a:endParaRPr>
          </a:p>
          <a:p>
            <a:pPr algn="just">
              <a:defRPr/>
            </a:pPr>
            <a:endParaRPr lang="en-US" dirty="0" smtClean="0">
              <a:latin typeface="Garamond" charset="0"/>
            </a:endParaRPr>
          </a:p>
          <a:p>
            <a:pPr algn="just">
              <a:defRPr/>
            </a:pPr>
            <a:endParaRPr lang="en-US" dirty="0">
              <a:latin typeface="Garamond" charset="0"/>
            </a:endParaRPr>
          </a:p>
          <a:p>
            <a:pPr algn="just">
              <a:defRPr/>
            </a:pPr>
            <a:endParaRPr lang="en-US" dirty="0">
              <a:latin typeface="Garamond" charset="0"/>
            </a:endParaRPr>
          </a:p>
          <a:p>
            <a:pPr algn="just">
              <a:defRPr/>
            </a:pPr>
            <a:endParaRPr lang="en-US" dirty="0">
              <a:latin typeface="Garamond" charset="0"/>
            </a:endParaRPr>
          </a:p>
          <a:p>
            <a:pPr algn="just">
              <a:defRPr/>
            </a:pPr>
            <a:endParaRPr lang="en-US" dirty="0" smtClean="0"/>
          </a:p>
          <a:p>
            <a:pPr algn="just">
              <a:defRPr/>
            </a:pPr>
            <a:endParaRPr lang="en-US" dirty="0"/>
          </a:p>
          <a:p>
            <a:pPr algn="just">
              <a:defRPr/>
            </a:pPr>
            <a:endParaRPr lang="en-US" dirty="0" smtClean="0"/>
          </a:p>
          <a:p>
            <a:pPr algn="just">
              <a:defRPr/>
            </a:pPr>
            <a:endParaRPr lang="en-US" dirty="0"/>
          </a:p>
          <a:p>
            <a:pPr algn="just">
              <a:defRPr/>
            </a:pPr>
            <a:endParaRPr lang="en-US" dirty="0" smtClean="0"/>
          </a:p>
          <a:p>
            <a:pPr algn="just">
              <a:defRPr/>
            </a:pPr>
            <a:endParaRPr lang="en-US" dirty="0"/>
          </a:p>
          <a:p>
            <a:pPr algn="just">
              <a:defRPr/>
            </a:pPr>
            <a:endParaRPr lang="en-US" dirty="0" smtClean="0"/>
          </a:p>
          <a:p>
            <a:pPr algn="just">
              <a:defRPr/>
            </a:pPr>
            <a:endParaRPr lang="en-US" dirty="0"/>
          </a:p>
          <a:p>
            <a:pPr algn="just">
              <a:defRPr/>
            </a:pPr>
            <a:endParaRPr lang="en-US" dirty="0" smtClean="0"/>
          </a:p>
          <a:p>
            <a:pPr algn="just">
              <a:defRPr/>
            </a:pPr>
            <a:endParaRPr lang="en-US" dirty="0"/>
          </a:p>
        </p:txBody>
      </p:sp>
      <p:sp>
        <p:nvSpPr>
          <p:cNvPr id="13328" name="TextBox 9"/>
          <p:cNvSpPr txBox="1">
            <a:spLocks noChangeArrowheads="1"/>
          </p:cNvSpPr>
          <p:nvPr/>
        </p:nvSpPr>
        <p:spPr bwMode="auto">
          <a:xfrm>
            <a:off x="6934200" y="30424005"/>
            <a:ext cx="7696200" cy="5801589"/>
          </a:xfrm>
          <a:prstGeom prst="rect">
            <a:avLst/>
          </a:prstGeom>
          <a:solidFill>
            <a:srgbClr val="FFECCC"/>
          </a:solidFill>
          <a:ln w="9525">
            <a:solidFill>
              <a:srgbClr val="800000"/>
            </a:solidFill>
            <a:miter lim="800000"/>
            <a:headEnd/>
            <a:tailEnd/>
          </a:ln>
          <a:effectLst>
            <a:glow rad="63500">
              <a:srgbClr val="800000">
                <a:alpha val="75000"/>
              </a:srgbClr>
            </a:glow>
            <a:softEdge rad="38100"/>
          </a:effec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r>
              <a:rPr lang="en-US" sz="6300" dirty="0" smtClean="0">
                <a:latin typeface="Garamond" charset="0"/>
                <a:cs typeface="Garamond" charset="0"/>
              </a:rPr>
              <a:t>SEC Visitor Statistics</a:t>
            </a:r>
          </a:p>
          <a:p>
            <a:pPr algn="just"/>
            <a:r>
              <a:rPr lang="en-US" dirty="0" smtClean="0">
                <a:latin typeface="Garamond" charset="0"/>
                <a:cs typeface="Garamond" charset="0"/>
              </a:rPr>
              <a:t>In FY11, the SEC </a:t>
            </a:r>
            <a:r>
              <a:rPr lang="en-US" dirty="0">
                <a:latin typeface="Garamond" charset="0"/>
                <a:cs typeface="Garamond" charset="0"/>
              </a:rPr>
              <a:t>has served </a:t>
            </a:r>
            <a:r>
              <a:rPr lang="en-US" dirty="0" smtClean="0">
                <a:latin typeface="Garamond" charset="0"/>
                <a:cs typeface="Garamond" charset="0"/>
              </a:rPr>
              <a:t>11,873 </a:t>
            </a:r>
            <a:r>
              <a:rPr lang="en-US" dirty="0" smtClean="0">
                <a:latin typeface="Garamond" charset="0"/>
                <a:cs typeface="Garamond" charset="0"/>
              </a:rPr>
              <a:t>through:</a:t>
            </a:r>
          </a:p>
          <a:p>
            <a:pPr marL="457200" indent="-457200" algn="just">
              <a:buFont typeface="Wingdings" charset="2"/>
              <a:buChar char="Ø"/>
            </a:pPr>
            <a:r>
              <a:rPr lang="en-US" dirty="0" smtClean="0">
                <a:latin typeface="Garamond" charset="0"/>
                <a:cs typeface="Garamond" charset="0"/>
              </a:rPr>
              <a:t>201 programs</a:t>
            </a:r>
          </a:p>
          <a:p>
            <a:pPr marL="457200" indent="-457200" algn="just">
              <a:buFont typeface="Wingdings" charset="2"/>
              <a:buChar char="Ø"/>
            </a:pPr>
            <a:r>
              <a:rPr lang="en-US" dirty="0" smtClean="0">
                <a:latin typeface="Garamond" charset="0"/>
                <a:cs typeface="Garamond" charset="0"/>
              </a:rPr>
              <a:t>7,926 </a:t>
            </a:r>
            <a:r>
              <a:rPr lang="en-US" dirty="0" smtClean="0">
                <a:latin typeface="Garamond" charset="0"/>
                <a:cs typeface="Garamond" charset="0"/>
              </a:rPr>
              <a:t>on-site contacts</a:t>
            </a:r>
          </a:p>
          <a:p>
            <a:pPr marL="457200" indent="-457200" algn="just">
              <a:buFont typeface="Wingdings" charset="2"/>
              <a:buChar char="Ø"/>
            </a:pPr>
            <a:r>
              <a:rPr lang="en-US" dirty="0" smtClean="0">
                <a:latin typeface="Garamond" charset="0"/>
                <a:cs typeface="Garamond" charset="0"/>
              </a:rPr>
              <a:t>3,454 </a:t>
            </a:r>
            <a:r>
              <a:rPr lang="en-US" dirty="0" smtClean="0">
                <a:latin typeface="Garamond" charset="0"/>
                <a:cs typeface="Garamond" charset="0"/>
              </a:rPr>
              <a:t>off-site contacts</a:t>
            </a:r>
          </a:p>
          <a:p>
            <a:pPr marL="457200" indent="-457200" algn="just">
              <a:buFont typeface="Wingdings" charset="2"/>
              <a:buChar char="Ø"/>
            </a:pPr>
            <a:r>
              <a:rPr lang="en-US" dirty="0" smtClean="0">
                <a:latin typeface="Garamond" charset="0"/>
                <a:cs typeface="Garamond" charset="0"/>
              </a:rPr>
              <a:t>493 pre- and in-service teacher contacts through professional development programs (not included in </a:t>
            </a:r>
            <a:r>
              <a:rPr lang="en-US" dirty="0" smtClean="0">
                <a:latin typeface="Garamond" charset="0"/>
                <a:cs typeface="Garamond" charset="0"/>
              </a:rPr>
              <a:t>bulleted numbers </a:t>
            </a:r>
            <a:r>
              <a:rPr lang="en-US" dirty="0" smtClean="0">
                <a:latin typeface="Garamond" charset="0"/>
                <a:cs typeface="Garamond" charset="0"/>
              </a:rPr>
              <a:t>above)</a:t>
            </a:r>
          </a:p>
          <a:p>
            <a:pPr marL="457200" indent="-457200" algn="just">
              <a:buFont typeface="Wingdings" charset="2"/>
              <a:buChar char="Ø"/>
            </a:pPr>
            <a:endParaRPr lang="en-US" b="1" dirty="0" smtClean="0">
              <a:latin typeface="Garamond" charset="0"/>
              <a:cs typeface="Garamond" charset="0"/>
            </a:endParaRPr>
          </a:p>
          <a:p>
            <a:pPr algn="just"/>
            <a:r>
              <a:rPr lang="en-US" dirty="0" smtClean="0">
                <a:latin typeface="Garamond" charset="0"/>
                <a:cs typeface="Garamond" charset="0"/>
              </a:rPr>
              <a:t>In addition, the SEC has also produced 13 outreach focused conference presentations or published articles.</a:t>
            </a:r>
            <a:endParaRPr lang="en-US" dirty="0">
              <a:latin typeface="Garamond" charset="0"/>
              <a:cs typeface="Garamond" charset="0"/>
            </a:endParaRPr>
          </a:p>
        </p:txBody>
      </p:sp>
      <p:sp>
        <p:nvSpPr>
          <p:cNvPr id="4" name="TextBox 3"/>
          <p:cNvSpPr txBox="1"/>
          <p:nvPr/>
        </p:nvSpPr>
        <p:spPr>
          <a:xfrm>
            <a:off x="30302200" y="36206668"/>
            <a:ext cx="6273800" cy="369332"/>
          </a:xfrm>
          <a:prstGeom prst="rect">
            <a:avLst/>
          </a:prstGeom>
          <a:noFill/>
        </p:spPr>
        <p:txBody>
          <a:bodyPr wrap="square" rtlCol="0">
            <a:spAutoFit/>
          </a:bodyPr>
          <a:lstStyle/>
          <a:p>
            <a:r>
              <a:rPr lang="en-US" sz="1800" dirty="0" smtClean="0">
                <a:solidFill>
                  <a:schemeClr val="bg1"/>
                </a:solidFill>
                <a:latin typeface="Garamond"/>
                <a:cs typeface="Garamond"/>
              </a:rPr>
              <a:t>This document is in the LIGO DCC as LIGO-G1100839-v1.</a:t>
            </a:r>
            <a:endParaRPr lang="en-US" sz="1800" dirty="0">
              <a:solidFill>
                <a:schemeClr val="bg1"/>
              </a:solidFill>
              <a:latin typeface="Garamond"/>
              <a:cs typeface="Garamond"/>
            </a:endParaRPr>
          </a:p>
        </p:txBody>
      </p:sp>
      <p:pic>
        <p:nvPicPr>
          <p:cNvPr id="5" name="Picture 4" descr="lsc.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260800" y="914400"/>
            <a:ext cx="5936618" cy="2514600"/>
          </a:xfrm>
          <a:prstGeom prst="rect">
            <a:avLst/>
          </a:prstGeom>
        </p:spPr>
      </p:pic>
      <p:sp>
        <p:nvSpPr>
          <p:cNvPr id="20" name="Rectangle 30"/>
          <p:cNvSpPr>
            <a:spLocks noChangeArrowheads="1"/>
          </p:cNvSpPr>
          <p:nvPr/>
        </p:nvSpPr>
        <p:spPr bwMode="auto">
          <a:xfrm>
            <a:off x="608013" y="4343400"/>
            <a:ext cx="14479587" cy="7391400"/>
          </a:xfrm>
          <a:prstGeom prst="rect">
            <a:avLst/>
          </a:prstGeom>
          <a:solidFill>
            <a:srgbClr val="FFECCC"/>
          </a:solidFill>
          <a:ln w="9525">
            <a:solidFill>
              <a:srgbClr val="800000"/>
            </a:solidFill>
            <a:miter lim="800000"/>
            <a:headEnd/>
            <a:tailEnd/>
          </a:ln>
          <a:effectLst>
            <a:glow rad="63500">
              <a:srgbClr val="800000">
                <a:alpha val="75000"/>
              </a:srgbClr>
            </a:glow>
            <a:softEdge rad="38100"/>
          </a:effectLst>
        </p:spPr>
        <p:txBody>
          <a:bodyPr lIns="106674" tIns="53337" rIns="106674" bIns="53337" numCol="1" spcCol="533370"/>
          <a:lstStyle/>
          <a:p>
            <a:pPr>
              <a:defRPr/>
            </a:pPr>
            <a:r>
              <a:rPr lang="en-US" sz="6300" dirty="0" smtClean="0">
                <a:latin typeface="Garamond" charset="0"/>
                <a:ea typeface="ＭＳ Ｐゴシック" charset="-128"/>
                <a:cs typeface="+mn-cs"/>
              </a:rPr>
              <a:t>Abstract</a:t>
            </a:r>
          </a:p>
          <a:p>
            <a:pPr>
              <a:defRPr/>
            </a:pPr>
            <a:r>
              <a:rPr lang="en-US" dirty="0" smtClean="0">
                <a:latin typeface="Garamond" charset="0"/>
                <a:ea typeface="ＭＳ Ｐゴシック" charset="-128"/>
                <a:cs typeface="+mn-cs"/>
              </a:rPr>
              <a:t>	</a:t>
            </a:r>
          </a:p>
          <a:p>
            <a:pPr>
              <a:defRPr/>
            </a:pPr>
            <a:endParaRPr lang="en-US" dirty="0">
              <a:latin typeface="Garamond" charset="0"/>
              <a:ea typeface="ＭＳ Ｐゴシック" charset="-128"/>
              <a:cs typeface="+mn-cs"/>
            </a:endParaRPr>
          </a:p>
          <a:p>
            <a:pPr>
              <a:defRPr/>
            </a:pPr>
            <a:endParaRPr lang="en-US" dirty="0" smtClean="0">
              <a:latin typeface="Garamond" charset="0"/>
              <a:ea typeface="ＭＳ Ｐゴシック" charset="-128"/>
              <a:cs typeface="+mn-cs"/>
            </a:endParaRPr>
          </a:p>
          <a:p>
            <a:pPr>
              <a:defRPr/>
            </a:pPr>
            <a:endParaRPr lang="en-US" dirty="0">
              <a:latin typeface="Garamond" charset="0"/>
              <a:ea typeface="ＭＳ Ｐゴシック" charset="-128"/>
              <a:cs typeface="+mn-cs"/>
            </a:endParaRPr>
          </a:p>
          <a:p>
            <a:pPr>
              <a:defRPr/>
            </a:pPr>
            <a:endParaRPr lang="en-US" dirty="0" smtClean="0">
              <a:latin typeface="Garamond" charset="0"/>
              <a:ea typeface="ＭＳ Ｐゴシック" charset="-128"/>
              <a:cs typeface="+mn-cs"/>
            </a:endParaRPr>
          </a:p>
          <a:p>
            <a:pPr>
              <a:defRPr/>
            </a:pPr>
            <a:endParaRPr lang="en-US" dirty="0">
              <a:latin typeface="Garamond" charset="0"/>
              <a:ea typeface="ＭＳ Ｐゴシック" charset="-128"/>
              <a:cs typeface="+mn-cs"/>
            </a:endParaRPr>
          </a:p>
          <a:p>
            <a:pPr>
              <a:defRPr/>
            </a:pPr>
            <a:endParaRPr lang="en-US" dirty="0" smtClean="0">
              <a:latin typeface="Garamond" charset="0"/>
              <a:ea typeface="ＭＳ Ｐゴシック" charset="-128"/>
              <a:cs typeface="+mn-cs"/>
            </a:endParaRPr>
          </a:p>
          <a:p>
            <a:pPr>
              <a:defRPr/>
            </a:pPr>
            <a:endParaRPr lang="en-US" dirty="0" smtClean="0">
              <a:latin typeface="Garamond" charset="0"/>
              <a:ea typeface="ＭＳ Ｐゴシック" charset="-128"/>
              <a:cs typeface="+mn-cs"/>
            </a:endParaRPr>
          </a:p>
          <a:p>
            <a:pPr>
              <a:defRPr/>
            </a:pPr>
            <a:endParaRPr lang="en-US" dirty="0">
              <a:latin typeface="Garamond" charset="0"/>
              <a:ea typeface="ＭＳ Ｐゴシック" charset="-128"/>
              <a:cs typeface="+mn-cs"/>
            </a:endParaRPr>
          </a:p>
          <a:p>
            <a:pPr>
              <a:defRPr/>
            </a:pPr>
            <a:endParaRPr lang="en-US" dirty="0" smtClean="0">
              <a:latin typeface="Garamond" charset="0"/>
              <a:ea typeface="ＭＳ Ｐゴシック" charset="-128"/>
              <a:cs typeface="+mn-cs"/>
            </a:endParaRPr>
          </a:p>
          <a:p>
            <a:pPr>
              <a:defRPr/>
            </a:pPr>
            <a:endParaRPr lang="en-US" sz="2000" dirty="0" smtClean="0">
              <a:latin typeface="Garamond" charset="0"/>
              <a:ea typeface="ＭＳ Ｐゴシック" charset="-128"/>
              <a:cs typeface="+mn-cs"/>
            </a:endParaRPr>
          </a:p>
          <a:p>
            <a:pPr>
              <a:defRPr/>
            </a:pPr>
            <a:endParaRPr lang="en-US" sz="1200" dirty="0">
              <a:latin typeface="Garamond" charset="0"/>
              <a:ea typeface="ＭＳ Ｐゴシック" charset="-128"/>
              <a:cs typeface="+mn-cs"/>
            </a:endParaRPr>
          </a:p>
          <a:p>
            <a:pPr>
              <a:defRPr/>
            </a:pPr>
            <a:endParaRPr lang="en-US" sz="1200" dirty="0">
              <a:latin typeface="Garamond" charset="0"/>
              <a:ea typeface="ＭＳ Ｐゴシック" charset="-128"/>
              <a:cs typeface="+mn-cs"/>
            </a:endParaRPr>
          </a:p>
          <a:p>
            <a:pPr algn="just">
              <a:defRPr/>
            </a:pPr>
            <a:r>
              <a:rPr lang="en-US" dirty="0">
                <a:latin typeface="Garamond" charset="0"/>
                <a:ea typeface="ＭＳ Ｐゴシック" charset="-128"/>
                <a:cs typeface="+mn-cs"/>
              </a:rPr>
              <a:t>	</a:t>
            </a:r>
            <a:r>
              <a:rPr lang="en-US" dirty="0" smtClean="0">
                <a:latin typeface="Garamond" charset="0"/>
                <a:ea typeface="ＭＳ Ｐゴシック" charset="-128"/>
                <a:cs typeface="+mn-cs"/>
              </a:rPr>
              <a:t>This poster focuses on the SEC’s work with its community and its contributions to the EPO group’s efforts</a:t>
            </a:r>
            <a:r>
              <a:rPr lang="en-US" dirty="0" smtClean="0">
                <a:latin typeface="Garamond" charset="0"/>
                <a:ea typeface="ＭＳ Ｐゴシック" charset="-128"/>
                <a:cs typeface="+mn-cs"/>
              </a:rPr>
              <a:t>.</a:t>
            </a:r>
          </a:p>
          <a:p>
            <a:pPr algn="just">
              <a:defRPr/>
            </a:pPr>
            <a:endParaRPr lang="en-US" sz="800" dirty="0">
              <a:latin typeface="Garamond" charset="0"/>
              <a:ea typeface="ＭＳ Ｐゴシック" charset="-128"/>
              <a:cs typeface="+mn-cs"/>
            </a:endParaRPr>
          </a:p>
          <a:p>
            <a:pPr algn="r">
              <a:defRPr/>
            </a:pPr>
            <a:r>
              <a:rPr lang="en-US" sz="2400" dirty="0" smtClean="0">
                <a:latin typeface="Garamond" charset="0"/>
                <a:ea typeface="ＭＳ Ｐゴシック" charset="-128"/>
                <a:cs typeface="+mn-cs"/>
              </a:rPr>
              <a:t>Images: Top – LIGO Livingston Observatory; Bottom – LIGO Hanford Observatory</a:t>
            </a:r>
            <a:endParaRPr lang="en-US" sz="2400" dirty="0">
              <a:latin typeface="Garamond" charset="0"/>
              <a:ea typeface="ＭＳ Ｐゴシック" charset="-128"/>
              <a:cs typeface="+mn-cs"/>
            </a:endParaRPr>
          </a:p>
        </p:txBody>
      </p:sp>
      <p:sp>
        <p:nvSpPr>
          <p:cNvPr id="6" name="TextBox 5"/>
          <p:cNvSpPr txBox="1"/>
          <p:nvPr/>
        </p:nvSpPr>
        <p:spPr>
          <a:xfrm>
            <a:off x="12831704" y="7890933"/>
            <a:ext cx="184666" cy="523220"/>
          </a:xfrm>
          <a:prstGeom prst="rect">
            <a:avLst/>
          </a:prstGeom>
          <a:noFill/>
        </p:spPr>
        <p:txBody>
          <a:bodyPr wrap="none" rtlCol="0">
            <a:spAutoFit/>
          </a:bodyPr>
          <a:lstStyle/>
          <a:p>
            <a:endParaRPr lang="en-US" dirty="0"/>
          </a:p>
        </p:txBody>
      </p:sp>
      <p:pic>
        <p:nvPicPr>
          <p:cNvPr id="22" name="Picture 21" descr="botharms.jpeg"/>
          <p:cNvPicPr>
            <a:picLocks noChangeAspect="1"/>
          </p:cNvPicPr>
          <p:nvPr/>
        </p:nvPicPr>
        <p:blipFill>
          <a:blip r:embed="rId4"/>
          <a:stretch>
            <a:fillRect/>
          </a:stretch>
        </p:blipFill>
        <p:spPr>
          <a:xfrm>
            <a:off x="11522075" y="7543800"/>
            <a:ext cx="3165475" cy="2312173"/>
          </a:xfrm>
          <a:prstGeom prst="rect">
            <a:avLst/>
          </a:prstGeom>
          <a:ln>
            <a:solidFill>
              <a:srgbClr val="800000"/>
            </a:solidFill>
          </a:ln>
        </p:spPr>
      </p:pic>
      <p:sp>
        <p:nvSpPr>
          <p:cNvPr id="7" name="TextBox 6"/>
          <p:cNvSpPr txBox="1"/>
          <p:nvPr/>
        </p:nvSpPr>
        <p:spPr>
          <a:xfrm>
            <a:off x="608013" y="5562600"/>
            <a:ext cx="10491786" cy="4832093"/>
          </a:xfrm>
          <a:prstGeom prst="rect">
            <a:avLst/>
          </a:prstGeom>
          <a:noFill/>
        </p:spPr>
        <p:txBody>
          <a:bodyPr wrap="square" rtlCol="0">
            <a:spAutoFit/>
          </a:bodyPr>
          <a:lstStyle/>
          <a:p>
            <a:pPr algn="just"/>
            <a:r>
              <a:rPr lang="en-US" dirty="0">
                <a:latin typeface="Garamond" charset="0"/>
                <a:ea typeface="ＭＳ Ｐゴシック" charset="-128"/>
              </a:rPr>
              <a:t>	</a:t>
            </a:r>
            <a:r>
              <a:rPr lang="en-US" dirty="0" smtClean="0">
                <a:latin typeface="Garamond" charset="0"/>
                <a:ea typeface="ＭＳ Ｐゴシック" charset="-128"/>
              </a:rPr>
              <a:t>LIGO </a:t>
            </a:r>
            <a:r>
              <a:rPr lang="en-US" dirty="0">
                <a:latin typeface="Garamond" charset="0"/>
                <a:ea typeface="ＭＳ Ｐゴシック" charset="-128"/>
              </a:rPr>
              <a:t>(Laser Interferometer Gravitational-wave Observatory) is active in education and outreach on many </a:t>
            </a:r>
            <a:r>
              <a:rPr lang="en-US" dirty="0" smtClean="0">
                <a:latin typeface="Garamond" charset="0"/>
                <a:ea typeface="ＭＳ Ｐゴシック" charset="-128"/>
              </a:rPr>
              <a:t>levels to expose students, teachers and the public to LIGO concepts and </a:t>
            </a:r>
            <a:r>
              <a:rPr lang="en-US" i="1" dirty="0" smtClean="0">
                <a:latin typeface="Garamond" charset="0"/>
                <a:ea typeface="ＭＳ Ｐゴシック" charset="-128"/>
              </a:rPr>
              <a:t>scientists</a:t>
            </a:r>
            <a:r>
              <a:rPr lang="en-US" dirty="0" smtClean="0">
                <a:latin typeface="Garamond" charset="0"/>
                <a:ea typeface="ＭＳ Ｐゴシック" charset="-128"/>
              </a:rPr>
              <a:t>.  </a:t>
            </a:r>
            <a:r>
              <a:rPr lang="en-US" dirty="0">
                <a:latin typeface="Garamond" charset="0"/>
                <a:ea typeface="ＭＳ Ｐゴシック" charset="-128"/>
              </a:rPr>
              <a:t>The LIGO Science Education Center (SEC) located on-site at the Livingston, LA observatory serves the community with its exhibit hall and tours of the facility.  The LIGO Observatory in Hanford, WA serves its community as well with on- and off-site </a:t>
            </a:r>
            <a:r>
              <a:rPr lang="en-US" dirty="0" smtClean="0">
                <a:latin typeface="Garamond" charset="0"/>
                <a:ea typeface="ＭＳ Ｐゴシック" charset="-128"/>
              </a:rPr>
              <a:t>activities </a:t>
            </a:r>
            <a:r>
              <a:rPr lang="en-US" dirty="0">
                <a:latin typeface="Garamond" charset="0"/>
                <a:ea typeface="ＭＳ Ｐゴシック" charset="-128"/>
              </a:rPr>
              <a:t>and tours.  The LIGO Scientific Collaboration (LSC), composed of over </a:t>
            </a:r>
            <a:r>
              <a:rPr lang="en-US" dirty="0" smtClean="0">
                <a:latin typeface="Garamond" charset="0"/>
                <a:ea typeface="ＭＳ Ｐゴシック" charset="-128"/>
              </a:rPr>
              <a:t>800 scientists in more than 60 </a:t>
            </a:r>
            <a:r>
              <a:rPr lang="en-US" dirty="0">
                <a:latin typeface="Garamond" charset="0"/>
                <a:ea typeface="ＭＳ Ｐゴシック" charset="-128"/>
              </a:rPr>
              <a:t>institutions in the United States and </a:t>
            </a:r>
            <a:r>
              <a:rPr lang="en-US" dirty="0" smtClean="0">
                <a:latin typeface="Garamond" charset="0"/>
                <a:ea typeface="ＭＳ Ｐゴシック" charset="-128"/>
              </a:rPr>
              <a:t>around </a:t>
            </a:r>
            <a:r>
              <a:rPr lang="en-US" dirty="0">
                <a:latin typeface="Garamond" charset="0"/>
                <a:ea typeface="ＭＳ Ｐゴシック" charset="-128"/>
              </a:rPr>
              <a:t>the world, also provides outreach on national and local scales through their Education and Public Outreach (EPO) group</a:t>
            </a:r>
            <a:r>
              <a:rPr lang="en-US" dirty="0" smtClean="0">
                <a:latin typeface="Garamond" charset="0"/>
                <a:ea typeface="ＭＳ Ｐゴシック" charset="-128"/>
              </a:rPr>
              <a:t>.</a:t>
            </a:r>
            <a:endParaRPr lang="en-US" dirty="0">
              <a:latin typeface="Garamond" charset="0"/>
              <a:ea typeface="ＭＳ Ｐゴシック" charset="-128"/>
            </a:endParaRPr>
          </a:p>
        </p:txBody>
      </p:sp>
      <p:pic>
        <p:nvPicPr>
          <p:cNvPr id="24" name="Picture 23" descr="LLOaerial.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664325" y="4648200"/>
            <a:ext cx="2880975" cy="2586734"/>
          </a:xfrm>
          <a:prstGeom prst="rect">
            <a:avLst/>
          </a:prstGeom>
          <a:ln>
            <a:solidFill>
              <a:srgbClr val="800000"/>
            </a:solidFill>
          </a:ln>
        </p:spPr>
      </p:pic>
      <p:sp>
        <p:nvSpPr>
          <p:cNvPr id="25" name="Rectangle 30"/>
          <p:cNvSpPr>
            <a:spLocks noChangeArrowheads="1"/>
          </p:cNvSpPr>
          <p:nvPr/>
        </p:nvSpPr>
        <p:spPr bwMode="auto">
          <a:xfrm>
            <a:off x="633413" y="11988800"/>
            <a:ext cx="23452766" cy="7315200"/>
          </a:xfrm>
          <a:prstGeom prst="rect">
            <a:avLst/>
          </a:prstGeom>
          <a:solidFill>
            <a:srgbClr val="FFECCC"/>
          </a:solidFill>
          <a:ln w="9525">
            <a:solidFill>
              <a:srgbClr val="800000"/>
            </a:solidFill>
            <a:miter lim="800000"/>
            <a:headEnd/>
            <a:tailEnd/>
          </a:ln>
          <a:effectLst>
            <a:glow rad="63500">
              <a:srgbClr val="800000">
                <a:alpha val="75000"/>
              </a:srgbClr>
            </a:glow>
            <a:softEdge rad="38100"/>
          </a:effectLst>
        </p:spPr>
        <p:txBody>
          <a:bodyPr lIns="106674" tIns="53337" rIns="106674" bIns="53337" numCol="1" spcCol="533370"/>
          <a:lstStyle/>
          <a:p>
            <a:pPr>
              <a:defRPr/>
            </a:pPr>
            <a:r>
              <a:rPr lang="en-US" sz="6300" dirty="0" smtClean="0">
                <a:latin typeface="Garamond" charset="0"/>
                <a:ea typeface="ＭＳ Ｐゴシック" charset="-128"/>
                <a:cs typeface="+mn-cs"/>
              </a:rPr>
              <a:t>SEC Partnerships</a:t>
            </a:r>
          </a:p>
        </p:txBody>
      </p:sp>
      <p:pic>
        <p:nvPicPr>
          <p:cNvPr id="26" name="Picture 6"/>
          <p:cNvPicPr>
            <a:picLocks noChangeAspect="1" noChangeArrowheads="1"/>
          </p:cNvPicPr>
          <p:nvPr/>
        </p:nvPicPr>
        <p:blipFill>
          <a:blip r:embed="rId6"/>
          <a:srcRect/>
          <a:stretch>
            <a:fillRect/>
          </a:stretch>
        </p:blipFill>
        <p:spPr bwMode="auto">
          <a:xfrm>
            <a:off x="921379" y="16052800"/>
            <a:ext cx="2793689" cy="2743200"/>
          </a:xfrm>
          <a:prstGeom prst="rect">
            <a:avLst/>
          </a:prstGeom>
          <a:noFill/>
          <a:ln w="9525">
            <a:solidFill>
              <a:srgbClr val="800000"/>
            </a:solidFill>
            <a:miter lim="800000"/>
            <a:headEnd/>
            <a:tailEnd/>
          </a:ln>
          <a:effectLst/>
        </p:spPr>
      </p:pic>
      <p:pic>
        <p:nvPicPr>
          <p:cNvPr id="27" name="Picture 7"/>
          <p:cNvPicPr>
            <a:picLocks noChangeAspect="1" noChangeArrowheads="1"/>
          </p:cNvPicPr>
          <p:nvPr/>
        </p:nvPicPr>
        <p:blipFill>
          <a:blip r:embed="rId7"/>
          <a:srcRect/>
          <a:stretch>
            <a:fillRect/>
          </a:stretch>
        </p:blipFill>
        <p:spPr bwMode="auto">
          <a:xfrm>
            <a:off x="9150979" y="16738600"/>
            <a:ext cx="2119745" cy="1371600"/>
          </a:xfrm>
          <a:prstGeom prst="rect">
            <a:avLst/>
          </a:prstGeom>
          <a:noFill/>
          <a:ln w="9525">
            <a:solidFill>
              <a:srgbClr val="800000"/>
            </a:solidFill>
            <a:miter lim="800000"/>
            <a:headEnd/>
            <a:tailEnd/>
          </a:ln>
          <a:effectLst/>
        </p:spPr>
      </p:pic>
      <p:pic>
        <p:nvPicPr>
          <p:cNvPr id="28" name="Picture 4"/>
          <p:cNvPicPr>
            <a:picLocks noChangeAspect="1" noChangeArrowheads="1"/>
          </p:cNvPicPr>
          <p:nvPr/>
        </p:nvPicPr>
        <p:blipFill>
          <a:blip r:embed="rId8"/>
          <a:srcRect/>
          <a:stretch>
            <a:fillRect/>
          </a:stretch>
        </p:blipFill>
        <p:spPr bwMode="auto">
          <a:xfrm>
            <a:off x="4045579" y="16738600"/>
            <a:ext cx="4734838" cy="1371600"/>
          </a:xfrm>
          <a:prstGeom prst="rect">
            <a:avLst/>
          </a:prstGeom>
          <a:noFill/>
          <a:ln w="9525">
            <a:solidFill>
              <a:srgbClr val="800000"/>
            </a:solidFill>
            <a:miter lim="800000"/>
            <a:headEnd/>
            <a:tailEnd/>
          </a:ln>
          <a:effectLst/>
        </p:spPr>
      </p:pic>
      <p:pic>
        <p:nvPicPr>
          <p:cNvPr id="29" name="Picture 5"/>
          <p:cNvPicPr>
            <a:picLocks noChangeAspect="1" noChangeArrowheads="1"/>
          </p:cNvPicPr>
          <p:nvPr/>
        </p:nvPicPr>
        <p:blipFill>
          <a:blip r:embed="rId9"/>
          <a:srcRect/>
          <a:stretch>
            <a:fillRect/>
          </a:stretch>
        </p:blipFill>
        <p:spPr bwMode="auto">
          <a:xfrm>
            <a:off x="11665579" y="16052800"/>
            <a:ext cx="2837793" cy="2743200"/>
          </a:xfrm>
          <a:prstGeom prst="rect">
            <a:avLst/>
          </a:prstGeom>
          <a:noFill/>
          <a:ln w="9525">
            <a:solidFill>
              <a:srgbClr val="800000"/>
            </a:solidFill>
            <a:miter lim="800000"/>
            <a:headEnd/>
            <a:tailEnd/>
          </a:ln>
          <a:effectLst/>
        </p:spPr>
      </p:pic>
      <p:pic>
        <p:nvPicPr>
          <p:cNvPr id="30" name="Picture 5"/>
          <p:cNvPicPr>
            <a:picLocks noChangeAspect="1" noChangeArrowheads="1"/>
          </p:cNvPicPr>
          <p:nvPr/>
        </p:nvPicPr>
        <p:blipFill>
          <a:blip r:embed="rId10"/>
          <a:srcRect/>
          <a:stretch>
            <a:fillRect/>
          </a:stretch>
        </p:blipFill>
        <p:spPr bwMode="auto">
          <a:xfrm>
            <a:off x="15094579" y="12141200"/>
            <a:ext cx="8610600" cy="6457950"/>
          </a:xfrm>
          <a:prstGeom prst="rect">
            <a:avLst/>
          </a:prstGeom>
          <a:noFill/>
          <a:ln w="25400">
            <a:solidFill>
              <a:srgbClr val="800000"/>
            </a:solidFill>
            <a:miter lim="800000"/>
            <a:headEnd/>
            <a:tailEnd/>
          </a:ln>
          <a:effectLst/>
        </p:spPr>
      </p:pic>
      <p:pic>
        <p:nvPicPr>
          <p:cNvPr id="8" name="Picture 7" descr="FavCntrRm.jpg"/>
          <p:cNvPicPr>
            <a:picLocks noChangeAspect="1"/>
          </p:cNvPicPr>
          <p:nvPr/>
        </p:nvPicPr>
        <p:blipFill rotWithShape="1">
          <a:blip r:embed="rId11" cstate="print">
            <a:extLst>
              <a:ext uri="{BEBA8EAE-BF5A-486C-A8C5-ECC9F3942E4B}">
                <a14:imgProps xmlns:a14="http://schemas.microsoft.com/office/drawing/2010/main">
                  <a14:imgLayer r:embed="rId12">
                    <a14:imgEffect>
                      <a14:colorTemperature colorTemp="47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4460200" y="10416995"/>
            <a:ext cx="8686800" cy="4058010"/>
          </a:xfrm>
          <a:prstGeom prst="rect">
            <a:avLst/>
          </a:prstGeom>
          <a:ln>
            <a:solidFill>
              <a:srgbClr val="800000"/>
            </a:solidFill>
          </a:ln>
        </p:spPr>
      </p:pic>
      <p:pic>
        <p:nvPicPr>
          <p:cNvPr id="10" name="Picture 9" descr="Docents.jp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8821400" y="23876000"/>
            <a:ext cx="7315200" cy="5486400"/>
          </a:xfrm>
          <a:prstGeom prst="rect">
            <a:avLst/>
          </a:prstGeom>
          <a:ln>
            <a:solidFill>
              <a:srgbClr val="800000"/>
            </a:solidFill>
          </a:ln>
        </p:spPr>
      </p:pic>
      <p:pic>
        <p:nvPicPr>
          <p:cNvPr id="11" name="Picture 10" descr="WilliamAndKids.jpg"/>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27279600" y="14935200"/>
            <a:ext cx="8686800" cy="4414526"/>
          </a:xfrm>
          <a:prstGeom prst="rect">
            <a:avLst/>
          </a:prstGeom>
          <a:ln>
            <a:solidFill>
              <a:srgbClr val="800000"/>
            </a:solidFill>
          </a:ln>
        </p:spPr>
      </p:pic>
      <p:pic>
        <p:nvPicPr>
          <p:cNvPr id="12" name="Picture 11" descr="wavewall.jp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5468600" y="4191000"/>
            <a:ext cx="5029200" cy="7537466"/>
          </a:xfrm>
          <a:prstGeom prst="rect">
            <a:avLst/>
          </a:prstGeom>
          <a:ln>
            <a:solidFill>
              <a:srgbClr val="800000"/>
            </a:solidFill>
          </a:ln>
        </p:spPr>
      </p:pic>
      <p:pic>
        <p:nvPicPr>
          <p:cNvPr id="13" name="Picture 12" descr="ShrinkWrapped2.jpg"/>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2514600" y="30403800"/>
            <a:ext cx="4117473" cy="5867400"/>
          </a:xfrm>
          <a:prstGeom prst="rect">
            <a:avLst/>
          </a:prstGeom>
          <a:ln>
            <a:solidFill>
              <a:srgbClr val="800000"/>
            </a:solidFill>
          </a:ln>
        </p:spPr>
      </p:pic>
      <p:sp>
        <p:nvSpPr>
          <p:cNvPr id="14" name="TextBox 13"/>
          <p:cNvSpPr txBox="1"/>
          <p:nvPr/>
        </p:nvSpPr>
        <p:spPr>
          <a:xfrm>
            <a:off x="692779" y="12979400"/>
            <a:ext cx="13944600" cy="2677656"/>
          </a:xfrm>
          <a:prstGeom prst="rect">
            <a:avLst/>
          </a:prstGeom>
          <a:noFill/>
        </p:spPr>
        <p:txBody>
          <a:bodyPr wrap="square" rtlCol="0">
            <a:spAutoFit/>
          </a:bodyPr>
          <a:lstStyle/>
          <a:p>
            <a:pPr algn="just">
              <a:defRPr/>
            </a:pPr>
            <a:r>
              <a:rPr lang="en-US" dirty="0">
                <a:latin typeface="Garamond" charset="0"/>
                <a:ea typeface="ＭＳ Ｐゴシック" charset="-128"/>
              </a:rPr>
              <a:t>The SEC operates through partnerships to fund the educational activities through the </a:t>
            </a:r>
            <a:r>
              <a:rPr lang="en-US" b="1" dirty="0">
                <a:latin typeface="Garamond" charset="0"/>
                <a:ea typeface="ＭＳ Ｐゴシック" charset="-128"/>
              </a:rPr>
              <a:t>National Science Foundation</a:t>
            </a:r>
            <a:r>
              <a:rPr lang="en-US" dirty="0">
                <a:latin typeface="Garamond" charset="0"/>
                <a:ea typeface="ＭＳ Ｐゴシック" charset="-128"/>
              </a:rPr>
              <a:t>, </a:t>
            </a:r>
            <a:r>
              <a:rPr lang="en-US" dirty="0" smtClean="0">
                <a:latin typeface="Garamond" charset="0"/>
                <a:ea typeface="ＭＳ Ｐゴシック" charset="-128"/>
              </a:rPr>
              <a:t>to provide </a:t>
            </a:r>
            <a:r>
              <a:rPr lang="en-US" dirty="0">
                <a:latin typeface="Garamond" charset="0"/>
                <a:ea typeface="ＭＳ Ｐゴシック" charset="-128"/>
              </a:rPr>
              <a:t>staff and teacher training in </a:t>
            </a:r>
            <a:r>
              <a:rPr lang="en-US" dirty="0" smtClean="0">
                <a:latin typeface="Garamond" charset="0"/>
                <a:ea typeface="ＭＳ Ｐゴシック" charset="-128"/>
              </a:rPr>
              <a:t>inquiry-based </a:t>
            </a:r>
            <a:r>
              <a:rPr lang="en-US" dirty="0">
                <a:latin typeface="Garamond" charset="0"/>
                <a:ea typeface="ＭＳ Ｐゴシック" charset="-128"/>
              </a:rPr>
              <a:t>teaching methods and exhibit hall exhibits through the </a:t>
            </a:r>
            <a:r>
              <a:rPr lang="en-US" b="1" dirty="0">
                <a:latin typeface="Garamond" charset="0"/>
                <a:ea typeface="ＭＳ Ｐゴシック" charset="-128"/>
              </a:rPr>
              <a:t>Exploratorium</a:t>
            </a:r>
            <a:r>
              <a:rPr lang="en-US" dirty="0">
                <a:latin typeface="Garamond" charset="0"/>
                <a:ea typeface="ＭＳ Ｐゴシック" charset="-128"/>
              </a:rPr>
              <a:t>, </a:t>
            </a:r>
            <a:r>
              <a:rPr lang="en-US" dirty="0" smtClean="0">
                <a:latin typeface="Garamond" charset="0"/>
                <a:ea typeface="ＭＳ Ｐゴシック" charset="-128"/>
              </a:rPr>
              <a:t>to coordinate </a:t>
            </a:r>
            <a:r>
              <a:rPr lang="en-US" dirty="0">
                <a:latin typeface="Garamond" charset="0"/>
                <a:ea typeface="ＭＳ Ｐゴシック" charset="-128"/>
              </a:rPr>
              <a:t>educational activities with local schools through the </a:t>
            </a:r>
            <a:r>
              <a:rPr lang="en-US" b="1" dirty="0">
                <a:latin typeface="Garamond" charset="0"/>
                <a:ea typeface="ＭＳ Ｐゴシック" charset="-128"/>
              </a:rPr>
              <a:t>Louisiana Board of Regents </a:t>
            </a:r>
            <a:r>
              <a:rPr lang="en-US" b="1" dirty="0" err="1">
                <a:latin typeface="Garamond" charset="0"/>
                <a:ea typeface="ＭＳ Ｐゴシック" charset="-128"/>
              </a:rPr>
              <a:t>LaSIP</a:t>
            </a:r>
            <a:r>
              <a:rPr lang="en-US" dirty="0">
                <a:latin typeface="Garamond" charset="0"/>
                <a:ea typeface="ＭＳ Ｐゴシック" charset="-128"/>
              </a:rPr>
              <a:t>, and to expose underrepresented STEM undergraduate students to LIGO science and train them as museum docents (who also serve as role models for our young visitors through </a:t>
            </a:r>
            <a:r>
              <a:rPr lang="en-US" b="1" dirty="0">
                <a:latin typeface="Garamond" charset="0"/>
                <a:ea typeface="ＭＳ Ｐゴシック" charset="-128"/>
              </a:rPr>
              <a:t>Southern University – Baton Rouge.</a:t>
            </a:r>
          </a:p>
        </p:txBody>
      </p:sp>
      <p:sp>
        <p:nvSpPr>
          <p:cNvPr id="15" name="TextBox 14"/>
          <p:cNvSpPr txBox="1"/>
          <p:nvPr/>
        </p:nvSpPr>
        <p:spPr>
          <a:xfrm>
            <a:off x="16313779" y="18694400"/>
            <a:ext cx="6221926" cy="461665"/>
          </a:xfrm>
          <a:prstGeom prst="rect">
            <a:avLst/>
          </a:prstGeom>
          <a:noFill/>
        </p:spPr>
        <p:txBody>
          <a:bodyPr wrap="none" rtlCol="0">
            <a:spAutoFit/>
          </a:bodyPr>
          <a:lstStyle/>
          <a:p>
            <a:r>
              <a:rPr lang="en-US" sz="2400" dirty="0" smtClean="0">
                <a:latin typeface="Garamond"/>
                <a:cs typeface="Garamond"/>
              </a:rPr>
              <a:t>Image: View of a portion of the SEC Exhibit Hall</a:t>
            </a:r>
            <a:endParaRPr lang="en-US" sz="2400" dirty="0">
              <a:latin typeface="Garamond"/>
              <a:cs typeface="Garamond"/>
            </a:endParaRPr>
          </a:p>
        </p:txBody>
      </p:sp>
      <p:sp>
        <p:nvSpPr>
          <p:cNvPr id="16" name="TextBox 15"/>
          <p:cNvSpPr txBox="1"/>
          <p:nvPr/>
        </p:nvSpPr>
        <p:spPr>
          <a:xfrm>
            <a:off x="33375600" y="10922506"/>
            <a:ext cx="2598387" cy="3046988"/>
          </a:xfrm>
          <a:prstGeom prst="rect">
            <a:avLst/>
          </a:prstGeom>
          <a:noFill/>
        </p:spPr>
        <p:txBody>
          <a:bodyPr wrap="square" rtlCol="0">
            <a:spAutoFit/>
          </a:bodyPr>
          <a:lstStyle/>
          <a:p>
            <a:r>
              <a:rPr lang="en-US" sz="2400" dirty="0" smtClean="0">
                <a:solidFill>
                  <a:schemeClr val="bg1"/>
                </a:solidFill>
                <a:latin typeface="Garamond"/>
                <a:cs typeface="Garamond"/>
              </a:rPr>
              <a:t>Left: Amber Stuver, a scientist, gives a tour of the LIGO Control Room where students see science in action and interact with scientists.</a:t>
            </a:r>
            <a:endParaRPr lang="en-US" sz="2400" dirty="0">
              <a:solidFill>
                <a:schemeClr val="bg1"/>
              </a:solidFill>
              <a:latin typeface="Garamond"/>
              <a:cs typeface="Garamond"/>
            </a:endParaRPr>
          </a:p>
        </p:txBody>
      </p:sp>
      <p:sp>
        <p:nvSpPr>
          <p:cNvPr id="17" name="TextBox 16"/>
          <p:cNvSpPr txBox="1"/>
          <p:nvPr/>
        </p:nvSpPr>
        <p:spPr>
          <a:xfrm>
            <a:off x="24536400" y="15755372"/>
            <a:ext cx="2497021" cy="2677656"/>
          </a:xfrm>
          <a:prstGeom prst="rect">
            <a:avLst/>
          </a:prstGeom>
          <a:noFill/>
        </p:spPr>
        <p:txBody>
          <a:bodyPr wrap="square" rtlCol="0">
            <a:spAutoFit/>
          </a:bodyPr>
          <a:lstStyle/>
          <a:p>
            <a:pPr algn="r"/>
            <a:r>
              <a:rPr lang="en-US" sz="2400" dirty="0" smtClean="0">
                <a:solidFill>
                  <a:srgbClr val="FFFFFF"/>
                </a:solidFill>
                <a:latin typeface="Garamond"/>
                <a:cs typeface="Garamond"/>
              </a:rPr>
              <a:t>Right: William </a:t>
            </a:r>
            <a:r>
              <a:rPr lang="en-US" sz="2400" dirty="0" err="1" smtClean="0">
                <a:solidFill>
                  <a:srgbClr val="FFFFFF"/>
                </a:solidFill>
                <a:latin typeface="Garamond"/>
                <a:cs typeface="Garamond"/>
              </a:rPr>
              <a:t>Katzman</a:t>
            </a:r>
            <a:r>
              <a:rPr lang="en-US" sz="2400" dirty="0" smtClean="0">
                <a:solidFill>
                  <a:srgbClr val="FFFFFF"/>
                </a:solidFill>
                <a:latin typeface="Garamond"/>
                <a:cs typeface="Garamond"/>
              </a:rPr>
              <a:t>, SEC Lead, shows students what they look like in visible and IR light in the Exhibit Hall.</a:t>
            </a:r>
            <a:endParaRPr lang="en-US" sz="2400" dirty="0">
              <a:solidFill>
                <a:srgbClr val="FFFFFF"/>
              </a:solidFill>
              <a:latin typeface="Garamond"/>
              <a:cs typeface="Garamond"/>
            </a:endParaRPr>
          </a:p>
        </p:txBody>
      </p:sp>
      <p:sp>
        <p:nvSpPr>
          <p:cNvPr id="18" name="TextBox 17"/>
          <p:cNvSpPr txBox="1"/>
          <p:nvPr/>
        </p:nvSpPr>
        <p:spPr>
          <a:xfrm>
            <a:off x="20650200" y="10137170"/>
            <a:ext cx="3352800" cy="1569660"/>
          </a:xfrm>
          <a:prstGeom prst="rect">
            <a:avLst/>
          </a:prstGeom>
          <a:noFill/>
        </p:spPr>
        <p:txBody>
          <a:bodyPr wrap="square" rtlCol="0">
            <a:spAutoFit/>
          </a:bodyPr>
          <a:lstStyle/>
          <a:p>
            <a:r>
              <a:rPr lang="en-US" sz="2400" dirty="0" smtClean="0">
                <a:solidFill>
                  <a:srgbClr val="FFFFFF"/>
                </a:solidFill>
                <a:latin typeface="Garamond"/>
                <a:cs typeface="Garamond"/>
              </a:rPr>
              <a:t>Left: The Wave Wall attached to the front of the SEC produces moving waves in the wind.</a:t>
            </a:r>
            <a:endParaRPr lang="en-US" sz="2400" dirty="0">
              <a:solidFill>
                <a:srgbClr val="FFFFFF"/>
              </a:solidFill>
              <a:latin typeface="Garamond"/>
              <a:cs typeface="Garamond"/>
            </a:endParaRPr>
          </a:p>
        </p:txBody>
      </p:sp>
      <p:sp>
        <p:nvSpPr>
          <p:cNvPr id="43" name="TextBox 9"/>
          <p:cNvSpPr txBox="1">
            <a:spLocks noChangeArrowheads="1"/>
          </p:cNvSpPr>
          <p:nvPr/>
        </p:nvSpPr>
        <p:spPr bwMode="auto">
          <a:xfrm>
            <a:off x="14935200" y="30426152"/>
            <a:ext cx="21031200" cy="5797296"/>
          </a:xfrm>
          <a:prstGeom prst="rect">
            <a:avLst/>
          </a:prstGeom>
          <a:solidFill>
            <a:srgbClr val="FFECCC"/>
          </a:solidFill>
          <a:ln w="9525">
            <a:solidFill>
              <a:srgbClr val="800000"/>
            </a:solidFill>
            <a:miter lim="800000"/>
            <a:headEnd/>
            <a:tailEnd/>
          </a:ln>
          <a:effectLst>
            <a:glow rad="63500">
              <a:srgbClr val="800000">
                <a:alpha val="75000"/>
              </a:srgbClr>
            </a:glow>
            <a:softEdge rad="38100"/>
          </a:effec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endParaRPr lang="en-US" sz="3200" b="1" dirty="0" smtClean="0">
              <a:latin typeface="Garamond" charset="0"/>
              <a:cs typeface="Garamond" charset="0"/>
            </a:endParaRPr>
          </a:p>
          <a:p>
            <a:endParaRPr lang="en-US" sz="3200" b="1" dirty="0">
              <a:latin typeface="Garamond" charset="0"/>
              <a:cs typeface="Garamond" charset="0"/>
            </a:endParaRPr>
          </a:p>
          <a:p>
            <a:endParaRPr lang="en-US" sz="3200" b="1" dirty="0" smtClean="0">
              <a:latin typeface="Garamond" charset="0"/>
              <a:cs typeface="Garamond" charset="0"/>
            </a:endParaRPr>
          </a:p>
          <a:p>
            <a:endParaRPr lang="en-US" sz="3200" b="1" dirty="0">
              <a:latin typeface="Garamond" charset="0"/>
              <a:cs typeface="Garamond" charset="0"/>
            </a:endParaRPr>
          </a:p>
          <a:p>
            <a:endParaRPr lang="en-US" sz="3200" b="1" dirty="0" smtClean="0">
              <a:latin typeface="Garamond" charset="0"/>
              <a:cs typeface="Garamond" charset="0"/>
            </a:endParaRPr>
          </a:p>
          <a:p>
            <a:endParaRPr lang="en-US" sz="3200" b="1" dirty="0">
              <a:latin typeface="Garamond" charset="0"/>
              <a:cs typeface="Garamond" charset="0"/>
            </a:endParaRPr>
          </a:p>
          <a:p>
            <a:endParaRPr lang="en-US" sz="3200" b="1" dirty="0" smtClean="0">
              <a:latin typeface="Garamond" charset="0"/>
              <a:cs typeface="Garamond" charset="0"/>
            </a:endParaRPr>
          </a:p>
          <a:p>
            <a:endParaRPr lang="en-US" sz="3200" b="1" dirty="0">
              <a:latin typeface="Garamond" charset="0"/>
              <a:cs typeface="Garamond" charset="0"/>
            </a:endParaRPr>
          </a:p>
          <a:p>
            <a:endParaRPr lang="en-US" sz="3200" b="1" dirty="0" smtClean="0">
              <a:latin typeface="Garamond" charset="0"/>
              <a:cs typeface="Garamond" charset="0"/>
            </a:endParaRPr>
          </a:p>
          <a:p>
            <a:endParaRPr lang="en-US" sz="3200" b="1" dirty="0">
              <a:latin typeface="Garamond" charset="0"/>
              <a:cs typeface="Garamond" charset="0"/>
            </a:endParaRPr>
          </a:p>
          <a:p>
            <a:endParaRPr lang="en-US" sz="3200" b="1" dirty="0" smtClean="0">
              <a:latin typeface="Garamond" charset="0"/>
              <a:cs typeface="Garamond" charset="0"/>
            </a:endParaRPr>
          </a:p>
          <a:p>
            <a:endParaRPr lang="en-US" sz="1000" dirty="0">
              <a:latin typeface="Garamond" charset="0"/>
              <a:cs typeface="Garamond" charset="0"/>
            </a:endParaRPr>
          </a:p>
        </p:txBody>
      </p:sp>
      <p:sp>
        <p:nvSpPr>
          <p:cNvPr id="19" name="TextBox 18"/>
          <p:cNvSpPr txBox="1"/>
          <p:nvPr/>
        </p:nvSpPr>
        <p:spPr>
          <a:xfrm>
            <a:off x="457200" y="31062642"/>
            <a:ext cx="1828800" cy="4524315"/>
          </a:xfrm>
          <a:prstGeom prst="rect">
            <a:avLst/>
          </a:prstGeom>
          <a:noFill/>
        </p:spPr>
        <p:txBody>
          <a:bodyPr wrap="square" rtlCol="0">
            <a:spAutoFit/>
          </a:bodyPr>
          <a:lstStyle/>
          <a:p>
            <a:pPr algn="r"/>
            <a:r>
              <a:rPr lang="en-US" sz="2400" dirty="0" smtClean="0">
                <a:solidFill>
                  <a:srgbClr val="FFFFFF"/>
                </a:solidFill>
                <a:latin typeface="Garamond"/>
                <a:cs typeface="Garamond"/>
              </a:rPr>
              <a:t>Right: SEC staff members, </a:t>
            </a:r>
            <a:r>
              <a:rPr lang="en-US" sz="2400" dirty="0" err="1" smtClean="0">
                <a:solidFill>
                  <a:srgbClr val="FFFFFF"/>
                </a:solidFill>
                <a:latin typeface="Garamond"/>
                <a:cs typeface="Garamond"/>
              </a:rPr>
              <a:t>Tien</a:t>
            </a:r>
            <a:r>
              <a:rPr lang="en-US" sz="2400" dirty="0" smtClean="0">
                <a:solidFill>
                  <a:srgbClr val="FFFFFF"/>
                </a:solidFill>
                <a:latin typeface="Garamond"/>
                <a:cs typeface="Garamond"/>
              </a:rPr>
              <a:t> </a:t>
            </a:r>
            <a:r>
              <a:rPr lang="en-US" sz="2400" dirty="0">
                <a:solidFill>
                  <a:srgbClr val="FFFFFF"/>
                </a:solidFill>
                <a:latin typeface="Garamond"/>
                <a:cs typeface="Garamond"/>
              </a:rPr>
              <a:t>H</a:t>
            </a:r>
            <a:r>
              <a:rPr lang="en-US" sz="2400" dirty="0" smtClean="0">
                <a:solidFill>
                  <a:srgbClr val="FFFFFF"/>
                </a:solidFill>
                <a:latin typeface="Garamond"/>
                <a:cs typeface="Garamond"/>
              </a:rPr>
              <a:t>uynh-</a:t>
            </a:r>
            <a:r>
              <a:rPr lang="en-US" sz="2400" dirty="0" err="1" smtClean="0">
                <a:solidFill>
                  <a:srgbClr val="FFFFFF"/>
                </a:solidFill>
                <a:latin typeface="Garamond"/>
                <a:cs typeface="Garamond"/>
              </a:rPr>
              <a:t>Dinh</a:t>
            </a:r>
            <a:r>
              <a:rPr lang="en-US" sz="2400" dirty="0" smtClean="0">
                <a:solidFill>
                  <a:srgbClr val="FFFFFF"/>
                </a:solidFill>
                <a:latin typeface="Garamond"/>
                <a:cs typeface="Garamond"/>
              </a:rPr>
              <a:t> and Kathy Holt, demonstrate the properties of a vacuum by shrink wrapping a student.</a:t>
            </a:r>
            <a:endParaRPr lang="en-US" sz="2400" dirty="0">
              <a:solidFill>
                <a:srgbClr val="FFFFFF"/>
              </a:solidFill>
              <a:latin typeface="Garamond"/>
              <a:cs typeface="Garamond"/>
            </a:endParaRPr>
          </a:p>
        </p:txBody>
      </p:sp>
      <p:pic>
        <p:nvPicPr>
          <p:cNvPr id="9" name="Picture 8" descr="USSEF.jpg"/>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15163800" y="30708600"/>
            <a:ext cx="7705290" cy="5240631"/>
          </a:xfrm>
          <a:prstGeom prst="rect">
            <a:avLst/>
          </a:prstGeom>
          <a:ln>
            <a:solidFill>
              <a:srgbClr val="800000"/>
            </a:solidFill>
          </a:ln>
        </p:spPr>
      </p:pic>
      <p:pic>
        <p:nvPicPr>
          <p:cNvPr id="21" name="Picture 20" descr="LIGO.jp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2596647" y="914400"/>
            <a:ext cx="3490332" cy="2514600"/>
          </a:xfrm>
          <a:prstGeom prst="rect">
            <a:avLst/>
          </a:prstGeom>
        </p:spPr>
      </p:pic>
      <p:sp>
        <p:nvSpPr>
          <p:cNvPr id="23" name="TextBox 22"/>
          <p:cNvSpPr txBox="1"/>
          <p:nvPr/>
        </p:nvSpPr>
        <p:spPr>
          <a:xfrm>
            <a:off x="20702627" y="29489400"/>
            <a:ext cx="11931571" cy="461665"/>
          </a:xfrm>
          <a:prstGeom prst="rect">
            <a:avLst/>
          </a:prstGeom>
          <a:noFill/>
        </p:spPr>
        <p:txBody>
          <a:bodyPr wrap="none" rtlCol="0">
            <a:spAutoFit/>
          </a:bodyPr>
          <a:lstStyle/>
          <a:p>
            <a:r>
              <a:rPr lang="en-US" sz="2400" dirty="0" smtClean="0">
                <a:latin typeface="Garamond"/>
                <a:cs typeface="Garamond"/>
              </a:rPr>
              <a:t>Images: Left – 2011 Docents-in-training; Right: SURF students touring the LIGO instrumentation</a:t>
            </a:r>
            <a:endParaRPr lang="en-US" sz="2400" dirty="0">
              <a:latin typeface="Garamond"/>
              <a:cs typeface="Garamond"/>
            </a:endParaRPr>
          </a:p>
        </p:txBody>
      </p:sp>
      <p:sp>
        <p:nvSpPr>
          <p:cNvPr id="31" name="TextBox 30"/>
          <p:cNvSpPr txBox="1"/>
          <p:nvPr/>
        </p:nvSpPr>
        <p:spPr>
          <a:xfrm>
            <a:off x="23012400" y="30703728"/>
            <a:ext cx="12877800" cy="5370701"/>
          </a:xfrm>
          <a:prstGeom prst="rect">
            <a:avLst/>
          </a:prstGeom>
          <a:noFill/>
        </p:spPr>
        <p:txBody>
          <a:bodyPr wrap="square" rtlCol="0">
            <a:spAutoFit/>
          </a:bodyPr>
          <a:lstStyle/>
          <a:p>
            <a:pPr algn="just"/>
            <a:r>
              <a:rPr lang="en-US" sz="6300" dirty="0" smtClean="0">
                <a:latin typeface="Garamond"/>
                <a:cs typeface="Garamond"/>
              </a:rPr>
              <a:t>LSC Education &amp; Public Outreach</a:t>
            </a:r>
          </a:p>
          <a:p>
            <a:pPr algn="just"/>
            <a:r>
              <a:rPr lang="en-US" dirty="0" smtClean="0">
                <a:latin typeface="Garamond"/>
                <a:cs typeface="Garamond"/>
              </a:rPr>
              <a:t>The SEC also participates in the LIGO Scientific Collaboration (LSC) Education and Public Outreach (EPO) group which </a:t>
            </a:r>
            <a:r>
              <a:rPr lang="en-US" dirty="0" smtClean="0">
                <a:latin typeface="Garamond"/>
                <a:cs typeface="Garamond"/>
              </a:rPr>
              <a:t>organizes </a:t>
            </a:r>
            <a:r>
              <a:rPr lang="en-US" dirty="0" smtClean="0">
                <a:latin typeface="Garamond"/>
                <a:cs typeface="Garamond"/>
              </a:rPr>
              <a:t>outreach activities on local and national scales.</a:t>
            </a:r>
            <a:r>
              <a:rPr lang="en-US" dirty="0">
                <a:latin typeface="Garamond"/>
                <a:cs typeface="Garamond"/>
              </a:rPr>
              <a:t> </a:t>
            </a:r>
            <a:r>
              <a:rPr lang="en-US" dirty="0" smtClean="0">
                <a:latin typeface="Garamond"/>
                <a:cs typeface="Garamond"/>
              </a:rPr>
              <a:t> Locally, members present talks and other programs appropriate for the community around their institution.  Nationally, the EPO group has received funding from the NSF for exhibits at the World Science festival in New York, NY and most recently at the US Science and Engineering Festival in Washington, DC (where the EPO group will be exhibiting again in 2012).  </a:t>
            </a:r>
            <a:r>
              <a:rPr lang="en-US" dirty="0" smtClean="0">
                <a:latin typeface="Garamond"/>
                <a:cs typeface="Garamond"/>
              </a:rPr>
              <a:t>These exhibits are now traveling to science centers across the country.</a:t>
            </a:r>
          </a:p>
          <a:p>
            <a:pPr algn="just"/>
            <a:endParaRPr lang="en-US" sz="1200" dirty="0" smtClean="0"/>
          </a:p>
          <a:p>
            <a:pPr algn="just"/>
            <a:r>
              <a:rPr lang="en-US" sz="2400" dirty="0" smtClean="0">
                <a:latin typeface="Garamond"/>
                <a:cs typeface="Garamond"/>
              </a:rPr>
              <a:t>Image: EPO group members at the US </a:t>
            </a:r>
            <a:r>
              <a:rPr lang="en-US" sz="2400" dirty="0" smtClean="0">
                <a:latin typeface="Garamond"/>
                <a:cs typeface="Garamond"/>
              </a:rPr>
              <a:t>Science </a:t>
            </a:r>
            <a:r>
              <a:rPr lang="en-US" sz="2400" dirty="0" smtClean="0">
                <a:latin typeface="Garamond"/>
                <a:cs typeface="Garamond"/>
              </a:rPr>
              <a:t>and Engineering Festival, 2010.  Front: Marco </a:t>
            </a:r>
            <a:r>
              <a:rPr lang="en-US" sz="2400" dirty="0" err="1" smtClean="0">
                <a:latin typeface="Garamond"/>
                <a:cs typeface="Garamond"/>
              </a:rPr>
              <a:t>Cavaglia</a:t>
            </a:r>
            <a:r>
              <a:rPr lang="en-US" sz="2400" dirty="0" smtClean="0">
                <a:latin typeface="Garamond"/>
                <a:cs typeface="Garamond"/>
              </a:rPr>
              <a:t> </a:t>
            </a:r>
            <a:r>
              <a:rPr lang="en-US" sz="2400" dirty="0" smtClean="0">
                <a:latin typeface="Garamond"/>
                <a:cs typeface="Garamond"/>
              </a:rPr>
              <a:t>(U</a:t>
            </a:r>
            <a:r>
              <a:rPr lang="en-US" sz="2400" dirty="0" smtClean="0">
                <a:latin typeface="Garamond"/>
                <a:cs typeface="Garamond"/>
              </a:rPr>
              <a:t>. Miss.); Back (</a:t>
            </a:r>
            <a:r>
              <a:rPr lang="en-US" sz="2400" dirty="0" smtClean="0">
                <a:latin typeface="Garamond"/>
                <a:cs typeface="Garamond"/>
              </a:rPr>
              <a:t>L to </a:t>
            </a:r>
            <a:r>
              <a:rPr lang="en-US" sz="2400" dirty="0" smtClean="0">
                <a:latin typeface="Garamond"/>
                <a:cs typeface="Garamond"/>
              </a:rPr>
              <a:t>R): </a:t>
            </a:r>
            <a:r>
              <a:rPr lang="en-US" sz="2400" dirty="0" smtClean="0">
                <a:latin typeface="Garamond"/>
                <a:cs typeface="Garamond"/>
              </a:rPr>
              <a:t>Dennis </a:t>
            </a:r>
            <a:r>
              <a:rPr lang="en-US" sz="2400" dirty="0" err="1" smtClean="0">
                <a:latin typeface="Garamond"/>
                <a:cs typeface="Garamond"/>
              </a:rPr>
              <a:t>Ugolin</a:t>
            </a:r>
            <a:r>
              <a:rPr lang="en-US" sz="2400" dirty="0" err="1" smtClean="0">
                <a:latin typeface="Garamond"/>
                <a:cs typeface="Garamond"/>
              </a:rPr>
              <a:t>i</a:t>
            </a:r>
            <a:r>
              <a:rPr lang="en-US" sz="2400" dirty="0" smtClean="0">
                <a:latin typeface="Garamond"/>
                <a:cs typeface="Garamond"/>
              </a:rPr>
              <a:t> (Trinity)</a:t>
            </a:r>
            <a:r>
              <a:rPr lang="en-US" sz="2400" dirty="0" smtClean="0">
                <a:latin typeface="Garamond"/>
                <a:cs typeface="Garamond"/>
              </a:rPr>
              <a:t>, </a:t>
            </a:r>
            <a:r>
              <a:rPr lang="en-US" sz="2400" dirty="0" smtClean="0">
                <a:latin typeface="Garamond"/>
                <a:cs typeface="Garamond"/>
              </a:rPr>
              <a:t>Kathy </a:t>
            </a:r>
            <a:r>
              <a:rPr lang="en-US" sz="2400" dirty="0" smtClean="0">
                <a:latin typeface="Garamond"/>
                <a:cs typeface="Garamond"/>
              </a:rPr>
              <a:t>Holt </a:t>
            </a:r>
            <a:r>
              <a:rPr lang="en-US" sz="2400" dirty="0" smtClean="0">
                <a:latin typeface="Garamond"/>
                <a:cs typeface="Garamond"/>
              </a:rPr>
              <a:t>(LIGO Livingston), </a:t>
            </a:r>
            <a:r>
              <a:rPr lang="en-US" sz="2400" dirty="0" smtClean="0">
                <a:latin typeface="Garamond"/>
                <a:cs typeface="Garamond"/>
              </a:rPr>
              <a:t>Kathleen McCloud (NSF)</a:t>
            </a:r>
            <a:r>
              <a:rPr lang="en-US" sz="2400" dirty="0" smtClean="0">
                <a:latin typeface="Garamond"/>
                <a:cs typeface="Garamond"/>
              </a:rPr>
              <a:t>, Martin Hendry (U. Glasgow)</a:t>
            </a:r>
            <a:endParaRPr lang="en-US" sz="2400" dirty="0">
              <a:latin typeface="Garamond"/>
              <a:cs typeface="Garamond"/>
            </a:endParaRPr>
          </a:p>
        </p:txBody>
      </p:sp>
      <p:pic>
        <p:nvPicPr>
          <p:cNvPr id="2" name="Picture 1" descr="SURF.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7279600" y="23850600"/>
            <a:ext cx="8223176" cy="5486400"/>
          </a:xfrm>
          <a:prstGeom prst="rect">
            <a:avLst/>
          </a:prstGeom>
          <a:ln>
            <a:solidFill>
              <a:srgbClr val="800000"/>
            </a:solid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8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rgbClr val="8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19470</TotalTime>
  <Words>1023</Words>
  <Application>Microsoft Macintosh PowerPoint</Application>
  <PresentationFormat>Custom</PresentationFormat>
  <Paragraphs>90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Manager/>
  <Company>LIGO Livingston/Caltech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Graduate Student's Expectation of Graduate Education</dc:title>
  <dc:subject/>
  <dc:creator>Amber L. Stuver</dc:creator>
  <cp:keywords/>
  <dc:description>This poster was created to be presented at the APS conference "Graduate Education in Physics: Which Way Forward?" held at the American Center for Physics, College Park, MD on 31 January to 2 February 2008.</dc:description>
  <cp:lastModifiedBy>Amber Stuver</cp:lastModifiedBy>
  <cp:revision>220</cp:revision>
  <cp:lastPrinted>2011-07-25T19:02:08Z</cp:lastPrinted>
  <dcterms:created xsi:type="dcterms:W3CDTF">2009-06-19T17:57:57Z</dcterms:created>
  <dcterms:modified xsi:type="dcterms:W3CDTF">2011-07-25T19:30:00Z</dcterms:modified>
  <cp:category/>
</cp:coreProperties>
</file>