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8"/>
  </p:notesMasterIdLst>
  <p:sldIdLst>
    <p:sldId id="256" r:id="rId2"/>
    <p:sldId id="368" r:id="rId3"/>
    <p:sldId id="257" r:id="rId4"/>
    <p:sldId id="341" r:id="rId5"/>
    <p:sldId id="339" r:id="rId6"/>
    <p:sldId id="261" r:id="rId7"/>
    <p:sldId id="262" r:id="rId8"/>
    <p:sldId id="263" r:id="rId9"/>
    <p:sldId id="344" r:id="rId10"/>
    <p:sldId id="259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4" r:id="rId19"/>
    <p:sldId id="273" r:id="rId20"/>
    <p:sldId id="281" r:id="rId21"/>
    <p:sldId id="282" r:id="rId22"/>
    <p:sldId id="345" r:id="rId23"/>
    <p:sldId id="347" r:id="rId24"/>
    <p:sldId id="277" r:id="rId25"/>
    <p:sldId id="279" r:id="rId26"/>
    <p:sldId id="280" r:id="rId27"/>
    <p:sldId id="283" r:id="rId28"/>
    <p:sldId id="285" r:id="rId29"/>
    <p:sldId id="284" r:id="rId30"/>
    <p:sldId id="348" r:id="rId31"/>
    <p:sldId id="287" r:id="rId32"/>
    <p:sldId id="288" r:id="rId33"/>
    <p:sldId id="292" r:id="rId34"/>
    <p:sldId id="293" r:id="rId35"/>
    <p:sldId id="296" r:id="rId36"/>
    <p:sldId id="290" r:id="rId37"/>
    <p:sldId id="369" r:id="rId38"/>
    <p:sldId id="353" r:id="rId39"/>
    <p:sldId id="370" r:id="rId40"/>
    <p:sldId id="365" r:id="rId41"/>
    <p:sldId id="357" r:id="rId42"/>
    <p:sldId id="298" r:id="rId43"/>
    <p:sldId id="299" r:id="rId44"/>
    <p:sldId id="300" r:id="rId45"/>
    <p:sldId id="358" r:id="rId46"/>
    <p:sldId id="301" r:id="rId47"/>
    <p:sldId id="302" r:id="rId48"/>
    <p:sldId id="303" r:id="rId49"/>
    <p:sldId id="304" r:id="rId50"/>
    <p:sldId id="372" r:id="rId51"/>
    <p:sldId id="306" r:id="rId52"/>
    <p:sldId id="307" r:id="rId53"/>
    <p:sldId id="308" r:id="rId54"/>
    <p:sldId id="359" r:id="rId55"/>
    <p:sldId id="313" r:id="rId56"/>
    <p:sldId id="314" r:id="rId57"/>
    <p:sldId id="315" r:id="rId58"/>
    <p:sldId id="337" r:id="rId59"/>
    <p:sldId id="360" r:id="rId60"/>
    <p:sldId id="317" r:id="rId61"/>
    <p:sldId id="327" r:id="rId62"/>
    <p:sldId id="361" r:id="rId63"/>
    <p:sldId id="318" r:id="rId64"/>
    <p:sldId id="319" r:id="rId65"/>
    <p:sldId id="320" r:id="rId66"/>
    <p:sldId id="322" r:id="rId67"/>
    <p:sldId id="362" r:id="rId68"/>
    <p:sldId id="323" r:id="rId69"/>
    <p:sldId id="324" r:id="rId70"/>
    <p:sldId id="338" r:id="rId71"/>
    <p:sldId id="326" r:id="rId72"/>
    <p:sldId id="328" r:id="rId73"/>
    <p:sldId id="330" r:id="rId74"/>
    <p:sldId id="329" r:id="rId75"/>
    <p:sldId id="331" r:id="rId76"/>
    <p:sldId id="332" r:id="rId77"/>
    <p:sldId id="333" r:id="rId78"/>
    <p:sldId id="334" r:id="rId79"/>
    <p:sldId id="364" r:id="rId80"/>
    <p:sldId id="367" r:id="rId81"/>
    <p:sldId id="351" r:id="rId82"/>
    <p:sldId id="354" r:id="rId83"/>
    <p:sldId id="371" r:id="rId84"/>
    <p:sldId id="366" r:id="rId85"/>
    <p:sldId id="325" r:id="rId86"/>
    <p:sldId id="363" r:id="rId8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228" autoAdjust="0"/>
    <p:restoredTop sz="98097" autoAdjust="0"/>
  </p:normalViewPr>
  <p:slideViewPr>
    <p:cSldViewPr snapToGrid="0">
      <p:cViewPr>
        <p:scale>
          <a:sx n="70" d="100"/>
          <a:sy n="70" d="100"/>
        </p:scale>
        <p:origin x="-894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258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79B29-49E0-48F8-B93F-E2C02F99FD93}" type="datetimeFigureOut">
              <a:rPr lang="en-US" smtClean="0"/>
              <a:t>8/10/2011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C4A44-7C1B-4C08-B107-49B500064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44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6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4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3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2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5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112" y="6479182"/>
            <a:ext cx="2133600" cy="365125"/>
          </a:xfrm>
        </p:spPr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51129" y="6479182"/>
            <a:ext cx="6455390" cy="365125"/>
          </a:xfrm>
        </p:spPr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62640" y="6479182"/>
            <a:ext cx="2133600" cy="365125"/>
          </a:xfrm>
        </p:spPr>
        <p:txBody>
          <a:bodyPr/>
          <a:lstStyle/>
          <a:p>
            <a:fld id="{B887C7D0-28E8-4A62-8977-27BE979C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5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7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6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6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6" y="64928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51129" y="6492830"/>
            <a:ext cx="6455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9936" y="64928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7C7D0-28E8-4A62-8977-27BE979CBDD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9" y="40944"/>
            <a:ext cx="873457" cy="81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6987654" y="5363570"/>
            <a:ext cx="1392071" cy="368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18" descr="LSC_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4" y="40943"/>
            <a:ext cx="1204214" cy="51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45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spguide.com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0.png"/><Relationship Id="rId5" Type="http://schemas.openxmlformats.org/officeDocument/2006/relationships/image" Target="../media/image460.png"/><Relationship Id="rId4" Type="http://schemas.openxmlformats.org/officeDocument/2006/relationships/image" Target="../media/image4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6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1.png"/><Relationship Id="rId4" Type="http://schemas.openxmlformats.org/officeDocument/2006/relationships/image" Target="../media/image69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1.png"/><Relationship Id="rId7" Type="http://schemas.openxmlformats.org/officeDocument/2006/relationships/image" Target="../media/image8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png"/><Relationship Id="rId5" Type="http://schemas.openxmlformats.org/officeDocument/2006/relationships/image" Target="../media/image90.png"/><Relationship Id="rId4" Type="http://schemas.openxmlformats.org/officeDocument/2006/relationships/image" Target="../media/image8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0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0.png"/><Relationship Id="rId5" Type="http://schemas.openxmlformats.org/officeDocument/2006/relationships/image" Target="../media/image770.png"/><Relationship Id="rId4" Type="http://schemas.openxmlformats.org/officeDocument/2006/relationships/image" Target="../media/image76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4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4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1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6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560.png"/><Relationship Id="rId7" Type="http://schemas.openxmlformats.org/officeDocument/2006/relationships/image" Target="../media/image230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0.png"/><Relationship Id="rId5" Type="http://schemas.openxmlformats.org/officeDocument/2006/relationships/image" Target="../media/image211.png"/><Relationship Id="rId4" Type="http://schemas.openxmlformats.org/officeDocument/2006/relationships/image" Target="../media/image200.png"/><Relationship Id="rId9" Type="http://schemas.openxmlformats.org/officeDocument/2006/relationships/image" Target="../media/image250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190.png"/><Relationship Id="rId7" Type="http://schemas.openxmlformats.org/officeDocument/2006/relationships/image" Target="../media/image26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0.png"/><Relationship Id="rId5" Type="http://schemas.openxmlformats.org/officeDocument/2006/relationships/image" Target="../media/image211.png"/><Relationship Id="rId4" Type="http://schemas.openxmlformats.org/officeDocument/2006/relationships/image" Target="../media/image200.png"/><Relationship Id="rId9" Type="http://schemas.openxmlformats.org/officeDocument/2006/relationships/image" Target="../media/image280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190.png"/><Relationship Id="rId7" Type="http://schemas.openxmlformats.org/officeDocument/2006/relationships/image" Target="../media/image2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0.png"/><Relationship Id="rId5" Type="http://schemas.openxmlformats.org/officeDocument/2006/relationships/image" Target="../media/image211.png"/><Relationship Id="rId4" Type="http://schemas.openxmlformats.org/officeDocument/2006/relationships/image" Target="../media/image200.png"/><Relationship Id="rId9" Type="http://schemas.openxmlformats.org/officeDocument/2006/relationships/image" Target="../media/image311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09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6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0.png"/><Relationship Id="rId5" Type="http://schemas.openxmlformats.org/officeDocument/2006/relationships/image" Target="../media/image701.png"/><Relationship Id="rId4" Type="http://schemas.openxmlformats.org/officeDocument/2006/relationships/image" Target="../media/image691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600" y="2130425"/>
            <a:ext cx="84582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An Overview of Control Theory and Digital Signal Processing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87304"/>
          </a:xfrm>
        </p:spPr>
        <p:txBody>
          <a:bodyPr>
            <a:normAutofit/>
          </a:bodyPr>
          <a:lstStyle/>
          <a:p>
            <a:r>
              <a:rPr lang="en-US" dirty="0" smtClean="0"/>
              <a:t>Luca Matone</a:t>
            </a:r>
          </a:p>
          <a:p>
            <a:r>
              <a:rPr lang="en-US" sz="2400" dirty="0" smtClean="0"/>
              <a:t>Columbia Experimental Gravity group (</a:t>
            </a:r>
            <a:r>
              <a:rPr lang="en-US" sz="2400" dirty="0" err="1" smtClean="0"/>
              <a:t>GECo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LHO Jul 18-22, 2011</a:t>
            </a:r>
          </a:p>
          <a:p>
            <a:r>
              <a:rPr lang="en-US" sz="2400" dirty="0" smtClean="0"/>
              <a:t>LLO Aug  8-12, 2011</a:t>
            </a:r>
          </a:p>
          <a:p>
            <a:r>
              <a:rPr lang="en-US" sz="2400" dirty="0" smtClean="0"/>
              <a:t>LIGO-G1100863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329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33400" y="54590"/>
                <a:ext cx="8229600" cy="7915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</a:t>
                </a:r>
                <a:r>
                  <a:rPr lang="en-US" dirty="0" smtClean="0"/>
                  <a:t>esults: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𝑣</m:t>
                    </m:r>
                    <m:r>
                      <a:rPr lang="en-US" sz="360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3600" i="1" smtClean="0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en-US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/</m:t>
                            </m:r>
                            <m:r>
                              <a:rPr lang="en-US" sz="3600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sup>
                        </m:sSup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3400" y="54590"/>
                <a:ext cx="8229600" cy="791563"/>
              </a:xfrm>
              <a:blipFill rotWithShape="1">
                <a:blip r:embed="rId2"/>
                <a:stretch>
                  <a:fillRect t="-13846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85850"/>
            <a:ext cx="7696200" cy="5772150"/>
          </a:xfrm>
        </p:spPr>
      </p:pic>
      <p:grpSp>
        <p:nvGrpSpPr>
          <p:cNvPr id="26" name="Group 25"/>
          <p:cNvGrpSpPr/>
          <p:nvPr/>
        </p:nvGrpSpPr>
        <p:grpSpPr>
          <a:xfrm>
            <a:off x="4724400" y="1600200"/>
            <a:ext cx="3733800" cy="1524000"/>
            <a:chOff x="4724400" y="1600200"/>
            <a:chExt cx="3733800" cy="1524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724400" y="2212604"/>
                  <a:ext cx="3733800" cy="911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𝑓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𝑏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/>
                          </a:rPr>
                          <m:t>=10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𝑠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400" y="2212604"/>
                  <a:ext cx="3733800" cy="91159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/>
            <p:nvPr/>
          </p:nvCxnSpPr>
          <p:spPr>
            <a:xfrm flipV="1">
              <a:off x="7086600" y="1600200"/>
              <a:ext cx="304800" cy="7620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2362200" y="3352800"/>
            <a:ext cx="4876801" cy="978554"/>
            <a:chOff x="2362200" y="3352800"/>
            <a:chExt cx="4876801" cy="978554"/>
          </a:xfrm>
        </p:grpSpPr>
        <p:cxnSp>
          <p:nvCxnSpPr>
            <p:cNvPr id="19" name="Straight Arrow Connector 18"/>
            <p:cNvCxnSpPr/>
            <p:nvPr/>
          </p:nvCxnSpPr>
          <p:spPr>
            <a:xfrm flipH="1" flipV="1">
              <a:off x="2362200" y="3352800"/>
              <a:ext cx="2286000" cy="6927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4477607" y="3808134"/>
                  <a:ext cx="276139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𝑣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800" i="1" smtClean="0">
                                <a:latin typeface="Cambria Math"/>
                              </a:rPr>
                              <m:t>τ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=63%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7607" y="3808134"/>
                  <a:ext cx="2761394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/>
          <p:cNvGrpSpPr/>
          <p:nvPr/>
        </p:nvGrpSpPr>
        <p:grpSpPr>
          <a:xfrm>
            <a:off x="2362200" y="4854235"/>
            <a:ext cx="3048000" cy="1317965"/>
            <a:chOff x="2362200" y="4854235"/>
            <a:chExt cx="3048000" cy="13179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124200" y="4854235"/>
                  <a:ext cx="2286000" cy="8304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2800" i="1" smtClean="0">
                            <a:latin typeface="Cambria Math"/>
                          </a:rPr>
                          <m:t>τ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𝑏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/>
                          </a:rPr>
                          <m:t>=20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4200" y="4854235"/>
                  <a:ext cx="2286000" cy="8304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/>
            <p:cNvCxnSpPr/>
            <p:nvPr/>
          </p:nvCxnSpPr>
          <p:spPr>
            <a:xfrm flipH="1">
              <a:off x="2362200" y="5562600"/>
              <a:ext cx="990600" cy="6096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 rot="5400000">
            <a:off x="7706004" y="3329878"/>
            <a:ext cx="247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</a:t>
            </a:r>
            <a:r>
              <a:rPr lang="en-US" dirty="0" err="1" smtClean="0"/>
              <a:t>ruise_timedomain.m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9847" y="749720"/>
                <a:ext cx="168735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𝑚</m:t>
                      </m:r>
                      <m:r>
                        <a:rPr lang="en-US" sz="2000" b="0" i="1" smtClean="0">
                          <a:latin typeface="Cambria Math"/>
                        </a:rPr>
                        <m:t>=1000 </m:t>
                      </m:r>
                      <m:r>
                        <a:rPr lang="en-US" sz="2000" b="0" i="1" smtClean="0">
                          <a:latin typeface="Cambria Math"/>
                        </a:rPr>
                        <m:t>𝑘𝑔</m:t>
                      </m:r>
                    </m:oMath>
                  </m:oMathPara>
                </a14:m>
                <a:endParaRPr lang="en-US" sz="20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𝑏</m:t>
                      </m:r>
                      <m:r>
                        <a:rPr lang="en-US" sz="2000" b="0" i="1" smtClean="0">
                          <a:latin typeface="Cambria Math"/>
                        </a:rPr>
                        <m:t>=50</m:t>
                      </m:r>
                      <m:f>
                        <m:fPr>
                          <m:type m:val="li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𝑘𝑔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0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=500 </m:t>
                      </m:r>
                      <m:r>
                        <a:rPr lang="en-US" sz="20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47" y="749720"/>
                <a:ext cx="1687352" cy="1015663"/>
              </a:xfrm>
              <a:prstGeom prst="rect">
                <a:avLst/>
              </a:prstGeom>
              <a:blipFill rotWithShape="1">
                <a:blip r:embed="rId7"/>
                <a:stretch>
                  <a:fillRect l="-1805" t="-14970" r="-25993" b="-40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088" y="40944"/>
            <a:ext cx="8229600" cy="10372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Block diagram: </a:t>
            </a:r>
            <a:r>
              <a:rPr lang="en-US" i="1" dirty="0" smtClean="0"/>
              <a:t>representing the physical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8300"/>
            <a:ext cx="8229600" cy="4897864"/>
          </a:xfrm>
        </p:spPr>
        <p:txBody>
          <a:bodyPr/>
          <a:lstStyle/>
          <a:p>
            <a:r>
              <a:rPr lang="en-US" dirty="0" smtClean="0"/>
              <a:t>To illustrate a cause-and-effect relationship</a:t>
            </a:r>
          </a:p>
          <a:p>
            <a:r>
              <a:rPr lang="en-US" dirty="0" smtClean="0"/>
              <a:t>A single block represents a physical system</a:t>
            </a:r>
          </a:p>
          <a:p>
            <a:r>
              <a:rPr lang="en-US" dirty="0" smtClean="0"/>
              <a:t>Blocks are connected by lines </a:t>
            </a:r>
          </a:p>
          <a:p>
            <a:pPr lvl="1"/>
            <a:r>
              <a:rPr lang="en-US" dirty="0" smtClean="0"/>
              <a:t>Lines represent how signals flow in the system</a:t>
            </a:r>
          </a:p>
          <a:p>
            <a:r>
              <a:rPr lang="en-US" dirty="0" smtClean="0"/>
              <a:t>In general, a physical system </a:t>
            </a:r>
            <a:r>
              <a:rPr lang="en-US" i="1" dirty="0"/>
              <a:t>G</a:t>
            </a:r>
            <a:r>
              <a:rPr lang="en-US" dirty="0" smtClean="0"/>
              <a:t> has signal </a:t>
            </a:r>
            <a:r>
              <a:rPr lang="en-US" i="1" dirty="0" smtClean="0"/>
              <a:t>x(t)</a:t>
            </a:r>
            <a:r>
              <a:rPr lang="en-US" dirty="0" smtClean="0"/>
              <a:t> as input and signal </a:t>
            </a:r>
            <a:r>
              <a:rPr lang="en-US" i="1" dirty="0" smtClean="0"/>
              <a:t>y(t)</a:t>
            </a:r>
            <a:r>
              <a:rPr lang="en-US" dirty="0" smtClean="0"/>
              <a:t> as output </a:t>
            </a:r>
          </a:p>
          <a:p>
            <a:r>
              <a:rPr lang="en-US" i="1" dirty="0" smtClean="0"/>
              <a:t>G </a:t>
            </a:r>
            <a:r>
              <a:rPr lang="en-US" dirty="0" smtClean="0"/>
              <a:t>is the transfer function of the system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83190" y="5480690"/>
            <a:ext cx="1485900" cy="68834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endCxn id="4" idx="1"/>
          </p:cNvCxnSpPr>
          <p:nvPr/>
        </p:nvCxnSpPr>
        <p:spPr>
          <a:xfrm>
            <a:off x="2806890" y="5823590"/>
            <a:ext cx="876300" cy="127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182738" y="5834394"/>
            <a:ext cx="762000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54690" y="556198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83090" y="5303293"/>
            <a:ext cx="72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x(t)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245290" y="5314616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y(t)</a:t>
            </a:r>
            <a:endParaRPr lang="en-US" sz="2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0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Car’s body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Transfer function </a:t>
                </a:r>
                <a:r>
                  <a:rPr lang="en-US" i="1" dirty="0" smtClean="0"/>
                  <a:t>G</a:t>
                </a:r>
                <a:r>
                  <a:rPr lang="en-US" dirty="0" smtClean="0"/>
                  <a:t> represents the car’s body</a:t>
                </a:r>
              </a:p>
              <a:p>
                <a:pPr lvl="1"/>
                <a:r>
                  <a:rPr lang="en-US" i="1" dirty="0" smtClean="0"/>
                  <a:t>G</a:t>
                </a:r>
                <a:r>
                  <a:rPr lang="en-US" dirty="0" smtClean="0"/>
                  <a:t> converts the force from the engine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(input signal,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) to the car’s actual speed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(output signal,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/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𝐺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𝑓</m:t>
                      </m:r>
                    </m:oMath>
                  </m:oMathPara>
                </a14:m>
                <a:endParaRPr lang="en-US" i="1" dirty="0" smtClean="0"/>
              </a:p>
              <a:p>
                <a:pPr marL="857250" lvl="2" indent="0">
                  <a:buNone/>
                </a:pPr>
                <a:r>
                  <a:rPr lang="en-US" sz="2800" dirty="0">
                    <a:latin typeface="+mj-lt"/>
                  </a:rPr>
                  <a:t>w</a:t>
                </a:r>
                <a:r>
                  <a:rPr lang="en-US" sz="2800" dirty="0" smtClean="0">
                    <a:latin typeface="+mj-lt"/>
                  </a:rPr>
                  <a:t>ith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G</m:t>
                    </m:r>
                    <m:r>
                      <a:rPr lang="en-US" sz="28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(1−</m:t>
                    </m:r>
                    <m:sSubSup>
                      <m:sSub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</m:e>
                      <m:sub/>
                      <m:sup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𝑚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800" dirty="0" smtClean="0">
                  <a:latin typeface="+mj-lt"/>
                </a:endParaRPr>
              </a:p>
              <a:p>
                <a:pPr lvl="1"/>
                <a:r>
                  <a:rPr lang="en-US" dirty="0" smtClean="0"/>
                  <a:t>Units: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𝑘𝑔</m:t>
                        </m:r>
                      </m:den>
                    </m:f>
                  </m:oMath>
                </a14:m>
                <a:endParaRPr lang="en-US" i="1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4876800" y="4925458"/>
            <a:ext cx="3276600" cy="865742"/>
            <a:chOff x="2747749" y="4851803"/>
            <a:chExt cx="3276600" cy="865742"/>
          </a:xfrm>
        </p:grpSpPr>
        <p:sp>
          <p:nvSpPr>
            <p:cNvPr id="4" name="Rectangle 3"/>
            <p:cNvSpPr/>
            <p:nvPr/>
          </p:nvSpPr>
          <p:spPr>
            <a:xfrm>
              <a:off x="3624049" y="5029200"/>
              <a:ext cx="148590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2747749" y="5369555"/>
              <a:ext cx="876300" cy="127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5109949" y="5369555"/>
              <a:ext cx="76200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4195549" y="511049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G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23949" y="4851803"/>
              <a:ext cx="7239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f</a:t>
              </a:r>
              <a:r>
                <a:rPr lang="en-US" sz="2800" dirty="0" smtClean="0"/>
                <a:t>(t)</a:t>
              </a:r>
              <a:endParaRPr lang="en-US" sz="28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86149" y="4886980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v</a:t>
              </a:r>
              <a:r>
                <a:rPr lang="en-US" sz="2800" dirty="0" smtClean="0"/>
                <a:t>(t)</a:t>
              </a:r>
              <a:endParaRPr lang="en-US" sz="2800" dirty="0"/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the desired speed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2828" y="1231704"/>
                <a:ext cx="8939284" cy="5626296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Second transfer function </a:t>
                </a:r>
                <a:r>
                  <a:rPr lang="en-US" i="1" dirty="0" smtClean="0"/>
                  <a:t>H </a:t>
                </a:r>
                <a:r>
                  <a:rPr lang="en-US" dirty="0" smtClean="0"/>
                  <a:t>(the controller)</a:t>
                </a:r>
              </a:p>
              <a:p>
                <a:pPr lvl="1"/>
                <a:r>
                  <a:rPr lang="en-US" dirty="0" smtClean="0"/>
                  <a:t>Converts the desired speed (or reference)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 to a required force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endParaRPr lang="en-US" i="1" dirty="0" smtClean="0"/>
              </a:p>
              <a:p>
                <a:pPr lvl="1"/>
                <a:r>
                  <a:rPr lang="en-US" dirty="0" smtClean="0"/>
                  <a:t>Sets the throttle</a:t>
                </a:r>
              </a:p>
              <a:p>
                <a:pPr lvl="1"/>
                <a:r>
                  <a:rPr lang="en-US" dirty="0" smtClean="0"/>
                  <a:t>For simplicity, </a:t>
                </a:r>
                <a:r>
                  <a:rPr lang="en-US" i="1" dirty="0" smtClean="0"/>
                  <a:t>H</a:t>
                </a:r>
                <a:r>
                  <a:rPr lang="en-US" dirty="0" smtClean="0"/>
                  <a:t> is set to a constant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𝑣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𝐺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i="1">
                        <a:latin typeface="Cambria Math"/>
                      </a:rPr>
                      <m:t>𝐻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	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𝐺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i="1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 must be dimensionless</a:t>
                </a:r>
              </a:p>
              <a:p>
                <a:pPr marL="457200" lvl="1" indent="0">
                  <a:buNone/>
                </a:pPr>
                <a:r>
                  <a:rPr lang="en-US" b="0" i="1" dirty="0" smtClean="0">
                    <a:latin typeface="Cambria Math"/>
                    <a:ea typeface="Cambria Math"/>
                  </a:rPr>
                  <a:t>	</a:t>
                </a:r>
              </a:p>
              <a:p>
                <a:pPr marL="457200" lvl="1" indent="0">
                  <a:buNone/>
                </a:pPr>
                <a:r>
                  <a:rPr lang="en-US" b="0" dirty="0" smtClean="0"/>
                  <a:t>	</a:t>
                </a:r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b="0" dirty="0"/>
                  <a:t>	</a:t>
                </a:r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2828" y="1231704"/>
                <a:ext cx="8939284" cy="5626296"/>
              </a:xfrm>
              <a:blipFill rotWithShape="1">
                <a:blip r:embed="rId2"/>
                <a:stretch>
                  <a:fillRect l="-1500"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192404" y="5480439"/>
            <a:ext cx="1485900" cy="68834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316104" y="5820794"/>
            <a:ext cx="876300" cy="127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678304" y="5820794"/>
            <a:ext cx="762000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63904" y="5561729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28784" y="5303042"/>
            <a:ext cx="466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836392" y="5338219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2830204" y="5480439"/>
            <a:ext cx="1485900" cy="68834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268104" y="5820794"/>
            <a:ext cx="1562100" cy="127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36680" y="5211194"/>
            <a:ext cx="628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</a:t>
            </a:r>
            <a:r>
              <a:rPr lang="en-US" sz="2800" baseline="-25000" dirty="0" err="1"/>
              <a:t>r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401704" y="5515994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13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5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676400"/>
            <a:ext cx="5638800" cy="42291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9841"/>
          </a:xfrm>
        </p:spPr>
        <p:txBody>
          <a:bodyPr/>
          <a:lstStyle/>
          <a:p>
            <a:r>
              <a:rPr lang="en-US" dirty="0" smtClean="0"/>
              <a:t>Plotting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272" y="627797"/>
                <a:ext cx="4992806" cy="5936775"/>
              </a:xfrm>
            </p:spPr>
            <p:txBody>
              <a:bodyPr/>
              <a:lstStyle/>
              <a:p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 the actual speed is the reference: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Simulate: setting desired speed to 25 m/s (55 mph)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272" y="627797"/>
                <a:ext cx="4992806" cy="5936775"/>
              </a:xfrm>
              <a:blipFill rotWithShape="1">
                <a:blip r:embed="rId3"/>
                <a:stretch>
                  <a:fillRect l="-2076" t="-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228600" y="2647146"/>
            <a:ext cx="4343400" cy="954107"/>
            <a:chOff x="228600" y="2647146"/>
            <a:chExt cx="4343400" cy="954107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2819400" y="2743200"/>
              <a:ext cx="1752600" cy="381000"/>
            </a:xfrm>
            <a:prstGeom prst="curvedConnector3">
              <a:avLst>
                <a:gd name="adj1" fmla="val 100617"/>
              </a:avLst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28600" y="2647146"/>
              <a:ext cx="2895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Generated force by controller H</a:t>
              </a:r>
              <a:endParaRPr lang="en-US" sz="28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7200" y="3733799"/>
            <a:ext cx="5257800" cy="762000"/>
            <a:chOff x="228600" y="2647146"/>
            <a:chExt cx="7688490" cy="846667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4128559" y="2908756"/>
              <a:ext cx="3788531" cy="585057"/>
            </a:xfrm>
            <a:prstGeom prst="curvedConnector3">
              <a:avLst>
                <a:gd name="adj1" fmla="val 100571"/>
              </a:avLst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28600" y="2647146"/>
              <a:ext cx="48495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Resulting speed v</a:t>
              </a:r>
              <a:endParaRPr lang="en-US" sz="28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27546" y="4343400"/>
            <a:ext cx="4396854" cy="1590020"/>
            <a:chOff x="228600" y="1580346"/>
            <a:chExt cx="3924300" cy="1590020"/>
          </a:xfrm>
        </p:grpSpPr>
        <p:cxnSp>
          <p:nvCxnSpPr>
            <p:cNvPr id="20" name="Straight Arrow Connector 19"/>
            <p:cNvCxnSpPr/>
            <p:nvPr/>
          </p:nvCxnSpPr>
          <p:spPr>
            <a:xfrm flipV="1">
              <a:off x="2400300" y="1580346"/>
              <a:ext cx="1752600" cy="132841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28600" y="2647146"/>
              <a:ext cx="2639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Desired speed </a:t>
              </a:r>
              <a:r>
                <a:rPr lang="en-US" sz="2800" dirty="0" err="1" smtClean="0"/>
                <a:t>v</a:t>
              </a:r>
              <a:r>
                <a:rPr lang="en-US" sz="2800" baseline="-25000" dirty="0" err="1" smtClean="0"/>
                <a:t>r</a:t>
              </a:r>
              <a:endParaRPr lang="en-US" sz="2800" baseline="-25000" dirty="0"/>
            </a:p>
          </p:txBody>
        </p:sp>
      </p:grpSp>
      <p:sp>
        <p:nvSpPr>
          <p:cNvPr id="52" name="TextBox 51"/>
          <p:cNvSpPr txBox="1"/>
          <p:nvPr/>
        </p:nvSpPr>
        <p:spPr>
          <a:xfrm rot="5400000">
            <a:off x="6718816" y="3987283"/>
            <a:ext cx="4305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cruisefeedback_timedomain.m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8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a disturbance – a hill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600200"/>
                <a:ext cx="44958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In the presence of a hill the equation of motion needs to be re-visited</a:t>
                </a:r>
              </a:p>
              <a:p>
                <a:r>
                  <a:rPr lang="en-US" dirty="0" smtClean="0"/>
                  <a:t>Assuming a small angle </a:t>
                </a:r>
                <a:r>
                  <a:rPr lang="el-GR" dirty="0" smtClean="0"/>
                  <a:t>θ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i="1">
                              <a:latin typeface="Cambria Math"/>
                            </a:rPr>
                          </m:ctrlPr>
                        </m:borderBoxPr>
                        <m:e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𝑏𝑣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−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𝑚𝑔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θ</m:t>
                          </m:r>
                        </m:e>
                      </m:borderBox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600200"/>
                <a:ext cx="4495800" cy="4525963"/>
              </a:xfrm>
              <a:blipFill rotWithShape="1">
                <a:blip r:embed="rId2"/>
                <a:stretch>
                  <a:fillRect l="-2442" t="-1213" r="-3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>
            <a:off x="2286000" y="4343400"/>
            <a:ext cx="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344571" y="4724400"/>
            <a:ext cx="1236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Weight (</a:t>
            </a:r>
            <a:r>
              <a:rPr lang="en-US" sz="2400" i="1" dirty="0" smtClean="0"/>
              <a:t>mg)</a:t>
            </a:r>
            <a:endParaRPr lang="en-US" sz="24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76200" y="27432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Direction of motion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20372293">
            <a:off x="903040" y="4707310"/>
            <a:ext cx="3200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 rot="20372293">
            <a:off x="1655033" y="4651870"/>
            <a:ext cx="304800" cy="3048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20372293">
            <a:off x="2583132" y="4305573"/>
            <a:ext cx="304800" cy="3048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0372293">
            <a:off x="1154346" y="3871330"/>
            <a:ext cx="2057400" cy="609600"/>
            <a:chOff x="678867" y="1676400"/>
            <a:chExt cx="2057400" cy="6096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78867" y="2286000"/>
              <a:ext cx="20574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678867" y="2057400"/>
              <a:ext cx="0" cy="2286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736267" y="2057400"/>
              <a:ext cx="0" cy="2286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78867" y="2019300"/>
              <a:ext cx="342900" cy="381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382103" y="2019300"/>
              <a:ext cx="342900" cy="381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1026405" y="1676400"/>
              <a:ext cx="338262" cy="3429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364667" y="1676400"/>
              <a:ext cx="674536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039203" y="1676400"/>
              <a:ext cx="342900" cy="3429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/>
          <p:cNvCxnSpPr/>
          <p:nvPr/>
        </p:nvCxnSpPr>
        <p:spPr>
          <a:xfrm rot="20372293">
            <a:off x="304800" y="3505200"/>
            <a:ext cx="685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20372293">
            <a:off x="2330026" y="3939035"/>
            <a:ext cx="181048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20372293" flipH="1">
            <a:off x="456955" y="4639619"/>
            <a:ext cx="180139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22930" y="2743200"/>
            <a:ext cx="1695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</a:t>
            </a:r>
            <a:r>
              <a:rPr lang="en-US" sz="2400" dirty="0" smtClean="0"/>
              <a:t>orce from engine (</a:t>
            </a:r>
            <a:r>
              <a:rPr lang="en-US" sz="2400" i="1" dirty="0"/>
              <a:t>f</a:t>
            </a:r>
            <a:r>
              <a:rPr lang="en-US" sz="2400" i="1" dirty="0" smtClean="0"/>
              <a:t>)</a:t>
            </a:r>
            <a:endParaRPr lang="en-US" sz="24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4876800"/>
            <a:ext cx="1490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Friction force (</a:t>
            </a:r>
            <a:r>
              <a:rPr lang="en-US" sz="2400" dirty="0" err="1"/>
              <a:t>f</a:t>
            </a:r>
            <a:r>
              <a:rPr lang="en-US" sz="2400" baseline="-25000" dirty="0" err="1" smtClean="0"/>
              <a:t>fr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1004004" y="5266712"/>
            <a:ext cx="3263196" cy="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517661" y="4907591"/>
            <a:ext cx="414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θ</a:t>
            </a:r>
            <a:endParaRPr lang="en-US" sz="2400" i="1" dirty="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7581328" y="4200674"/>
            <a:ext cx="609600" cy="102604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400800" y="5122464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Added term</a:t>
            </a:r>
            <a:endParaRPr lang="en-US" sz="2800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4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a disturbance – a hill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962400" y="1646237"/>
                <a:ext cx="5181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hideTop m:val="on"/>
                          <m:hideBot m:val="on"/>
                          <m:hideLeft m:val="on"/>
                          <m:hideRight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borderBoxPr>
                        <m:e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𝑏𝑣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𝑚𝑔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θ</m:t>
                          </m:r>
                        </m:e>
                      </m:borderBox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𝐺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𝑚𝑔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θ</m:t>
                          </m:r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962400" y="1646237"/>
                <a:ext cx="5181600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>
            <a:off x="2286000" y="4426803"/>
            <a:ext cx="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344571" y="4807803"/>
            <a:ext cx="1236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Weight (</a:t>
            </a:r>
            <a:r>
              <a:rPr lang="en-US" sz="2400" i="1" dirty="0" smtClean="0"/>
              <a:t>mg)</a:t>
            </a:r>
            <a:endParaRPr lang="en-US" sz="24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76200" y="2826603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Direction of motion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20372293">
            <a:off x="903040" y="4790713"/>
            <a:ext cx="3200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 rot="20372293">
            <a:off x="1655033" y="4735273"/>
            <a:ext cx="304800" cy="3048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20372293">
            <a:off x="2583132" y="4388976"/>
            <a:ext cx="304800" cy="3048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0372293">
            <a:off x="1154346" y="3954733"/>
            <a:ext cx="2057400" cy="609600"/>
            <a:chOff x="678867" y="1676400"/>
            <a:chExt cx="2057400" cy="6096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78867" y="2286000"/>
              <a:ext cx="20574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678867" y="2057400"/>
              <a:ext cx="0" cy="2286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736267" y="2057400"/>
              <a:ext cx="0" cy="2286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78867" y="2019300"/>
              <a:ext cx="342900" cy="381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382103" y="2019300"/>
              <a:ext cx="342900" cy="381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1026405" y="1676400"/>
              <a:ext cx="338262" cy="3429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364667" y="1676400"/>
              <a:ext cx="674536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039203" y="1676400"/>
              <a:ext cx="342900" cy="3429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/>
          <p:cNvCxnSpPr/>
          <p:nvPr/>
        </p:nvCxnSpPr>
        <p:spPr>
          <a:xfrm rot="20372293">
            <a:off x="304800" y="3588603"/>
            <a:ext cx="685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20372293">
            <a:off x="2330026" y="4022438"/>
            <a:ext cx="181048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20372293" flipH="1">
            <a:off x="456955" y="4723022"/>
            <a:ext cx="180139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22930" y="2826603"/>
            <a:ext cx="1695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</a:t>
            </a:r>
            <a:r>
              <a:rPr lang="en-US" sz="2400" dirty="0" smtClean="0"/>
              <a:t>orce from engine (</a:t>
            </a:r>
            <a:r>
              <a:rPr lang="en-US" sz="2400" i="1" dirty="0"/>
              <a:t>f</a:t>
            </a:r>
            <a:r>
              <a:rPr lang="en-US" sz="2400" i="1" dirty="0" smtClean="0"/>
              <a:t>)</a:t>
            </a:r>
            <a:endParaRPr lang="en-US" sz="24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4960203"/>
            <a:ext cx="1490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Friction force (</a:t>
            </a:r>
            <a:r>
              <a:rPr lang="en-US" sz="2400" dirty="0" err="1"/>
              <a:t>f</a:t>
            </a:r>
            <a:r>
              <a:rPr lang="en-US" sz="2400" baseline="-25000" dirty="0" err="1" smtClean="0"/>
              <a:t>fr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1004004" y="5350115"/>
            <a:ext cx="3263196" cy="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490365" y="5031938"/>
            <a:ext cx="414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ϑ</a:t>
            </a:r>
            <a:endParaRPr lang="en-US" sz="2400" i="1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6858000" y="4495800"/>
            <a:ext cx="609600" cy="102604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715000" y="5529046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Added term</a:t>
            </a:r>
            <a:endParaRPr lang="en-US" sz="2800" dirty="0"/>
          </a:p>
        </p:txBody>
      </p:sp>
      <p:sp>
        <p:nvSpPr>
          <p:cNvPr id="3" name="Down Arrow 2"/>
          <p:cNvSpPr/>
          <p:nvPr/>
        </p:nvSpPr>
        <p:spPr>
          <a:xfrm>
            <a:off x="6019800" y="2826603"/>
            <a:ext cx="1295400" cy="11129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6200" y="1283999"/>
                <a:ext cx="48349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</a:rPr>
                  <a:t>Assuming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are constants</a:t>
                </a:r>
                <a:endParaRPr lang="en-US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283999"/>
                <a:ext cx="4834978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648" t="-10588" r="-1261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0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Modifying the block diagram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5524500" y="4374434"/>
            <a:ext cx="2247900" cy="883366"/>
            <a:chOff x="6362700" y="4372458"/>
            <a:chExt cx="2247900" cy="883366"/>
          </a:xfrm>
        </p:grpSpPr>
        <p:sp>
          <p:nvSpPr>
            <p:cNvPr id="7" name="Rectangle 6"/>
            <p:cNvSpPr/>
            <p:nvPr/>
          </p:nvSpPr>
          <p:spPr>
            <a:xfrm>
              <a:off x="6362700" y="4567479"/>
              <a:ext cx="148590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7848600" y="4907834"/>
              <a:ext cx="76200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934200" y="4648769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G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986002" y="4372458"/>
              <a:ext cx="4871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v</a:t>
              </a:r>
              <a:endParaRPr lang="en-US" sz="2800" dirty="0"/>
            </a:p>
          </p:txBody>
        </p:sp>
      </p:grpSp>
      <p:cxnSp>
        <p:nvCxnSpPr>
          <p:cNvPr id="8" name="Straight Arrow Connector 7"/>
          <p:cNvCxnSpPr/>
          <p:nvPr/>
        </p:nvCxnSpPr>
        <p:spPr>
          <a:xfrm>
            <a:off x="4648200" y="4907834"/>
            <a:ext cx="876300" cy="127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74528" y="4390082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3162300" y="4567479"/>
            <a:ext cx="1485900" cy="68834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586552" y="4907834"/>
            <a:ext cx="1562100" cy="127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68776" y="4298234"/>
            <a:ext cx="628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</a:t>
            </a:r>
            <a:r>
              <a:rPr lang="en-US" sz="2800" baseline="-25000" dirty="0" err="1" smtClean="0"/>
              <a:t>r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720152" y="4603034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31"/>
              <p:cNvSpPr txBox="1">
                <a:spLocks noGrp="1"/>
              </p:cNvSpPr>
              <p:nvPr>
                <p:ph idx="1"/>
              </p:nvPr>
            </p:nvSpPr>
            <p:spPr>
              <a:xfrm>
                <a:off x="381000" y="1600199"/>
                <a:ext cx="83058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𝑣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𝐺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𝑓</m:t>
                      </m:r>
                    </m:oMath>
                  </m:oMathPara>
                </a14:m>
                <a:endParaRPr lang="en-US" sz="2800" b="0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en-US" sz="280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sz="280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𝑣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𝐺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𝐾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800" b="0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en-US" sz="280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2" name="Content Placeholder 3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199"/>
                <a:ext cx="8305800" cy="35394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5276850" y="1600200"/>
            <a:ext cx="1447800" cy="3526054"/>
            <a:chOff x="7391400" y="1600200"/>
            <a:chExt cx="1447800" cy="3526054"/>
          </a:xfrm>
        </p:grpSpPr>
        <p:grpSp>
          <p:nvGrpSpPr>
            <p:cNvPr id="23" name="Group 22"/>
            <p:cNvGrpSpPr/>
            <p:nvPr/>
          </p:nvGrpSpPr>
          <p:grpSpPr>
            <a:xfrm>
              <a:off x="7620000" y="4669054"/>
              <a:ext cx="457200" cy="457200"/>
              <a:chOff x="4800600" y="2362200"/>
              <a:chExt cx="457200" cy="4572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4800600" y="2362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/>
              <p:cNvCxnSpPr>
                <a:endCxn id="17" idx="5"/>
              </p:cNvCxnSpPr>
              <p:nvPr/>
            </p:nvCxnSpPr>
            <p:spPr>
              <a:xfrm>
                <a:off x="4876800" y="2438400"/>
                <a:ext cx="314045" cy="31404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17" idx="7"/>
              </p:cNvCxnSpPr>
              <p:nvPr/>
            </p:nvCxnSpPr>
            <p:spPr>
              <a:xfrm flipH="1">
                <a:off x="4876800" y="2429155"/>
                <a:ext cx="314045" cy="3232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Arrow Connector 23"/>
            <p:cNvCxnSpPr/>
            <p:nvPr/>
          </p:nvCxnSpPr>
          <p:spPr>
            <a:xfrm>
              <a:off x="7853222" y="3721644"/>
              <a:ext cx="0" cy="94741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7410450" y="3033299"/>
              <a:ext cx="89535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639336" y="3132404"/>
              <a:ext cx="4664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K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7845261" y="2085889"/>
              <a:ext cx="0" cy="94741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7699539" y="1600200"/>
              <a:ext cx="3776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dirty="0" smtClean="0"/>
                <a:t>θ</a:t>
              </a:r>
              <a:endParaRPr lang="en-US" sz="2800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8077200" y="4913302"/>
              <a:ext cx="76200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391400" y="4419600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924800" y="4280872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</a:p>
          </p:txBody>
        </p:sp>
      </p:grpSp>
      <p:sp>
        <p:nvSpPr>
          <p:cNvPr id="40" name="Down Arrow 39"/>
          <p:cNvSpPr/>
          <p:nvPr/>
        </p:nvSpPr>
        <p:spPr>
          <a:xfrm>
            <a:off x="990600" y="2286000"/>
            <a:ext cx="1219200" cy="8464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905000" y="5173965"/>
            <a:ext cx="3733800" cy="1064255"/>
            <a:chOff x="1905000" y="5173965"/>
            <a:chExt cx="3733800" cy="1064255"/>
          </a:xfrm>
        </p:grpSpPr>
        <p:cxnSp>
          <p:nvCxnSpPr>
            <p:cNvPr id="41" name="Straight Arrow Connector 40"/>
            <p:cNvCxnSpPr/>
            <p:nvPr/>
          </p:nvCxnSpPr>
          <p:spPr>
            <a:xfrm flipV="1">
              <a:off x="4876800" y="5173965"/>
              <a:ext cx="762000" cy="693435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1905000" y="5715000"/>
              <a:ext cx="3429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Summation junction</a:t>
              </a:r>
              <a:endParaRPr lang="en-US" sz="28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813807" y="1746913"/>
            <a:ext cx="2456736" cy="1537917"/>
            <a:chOff x="5813807" y="1746913"/>
            <a:chExt cx="2456736" cy="15379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6724650" y="1746913"/>
                  <a:ext cx="154589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𝐾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𝑚𝑔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4650" y="1746913"/>
                  <a:ext cx="1545893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/>
            <p:cNvCxnSpPr/>
            <p:nvPr/>
          </p:nvCxnSpPr>
          <p:spPr>
            <a:xfrm flipH="1">
              <a:off x="5813807" y="2160949"/>
              <a:ext cx="1506366" cy="112388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5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45143E-6 L 0.12708 -2.45143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Modifying the block diagram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43700" y="4569455"/>
            <a:ext cx="1485900" cy="68834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229600" y="4909810"/>
            <a:ext cx="762000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15200" y="4650745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79728" y="4397992"/>
            <a:ext cx="419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648200" y="4907834"/>
            <a:ext cx="876300" cy="127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76800" y="4403678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3162300" y="4567479"/>
            <a:ext cx="1485900" cy="68834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600200" y="4898355"/>
            <a:ext cx="1562100" cy="127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05000" y="4288755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</a:t>
            </a:r>
            <a:r>
              <a:rPr lang="en-US" sz="2800" baseline="-25000" dirty="0" err="1" smtClean="0"/>
              <a:t>r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733800" y="4603034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31"/>
              <p:cNvSpPr txBox="1">
                <a:spLocks noGrp="1"/>
              </p:cNvSpPr>
              <p:nvPr>
                <p:ph idx="1"/>
              </p:nvPr>
            </p:nvSpPr>
            <p:spPr>
              <a:xfrm>
                <a:off x="381000" y="1600199"/>
                <a:ext cx="83058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𝑣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𝐺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𝑓</m:t>
                      </m:r>
                    </m:oMath>
                  </m:oMathPara>
                </a14:m>
                <a:endParaRPr lang="en-US" sz="2800" b="0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en-US" sz="280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sz="280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𝑣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𝐺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𝐾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800" b="0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en-US" sz="280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2" name="Content Placeholder 3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199"/>
                <a:ext cx="8305800" cy="35394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5505450" y="4669054"/>
            <a:ext cx="457200" cy="457200"/>
            <a:chOff x="4800600" y="2362200"/>
            <a:chExt cx="457200" cy="457200"/>
          </a:xfrm>
        </p:grpSpPr>
        <p:sp>
          <p:nvSpPr>
            <p:cNvPr id="17" name="Oval 16"/>
            <p:cNvSpPr/>
            <p:nvPr/>
          </p:nvSpPr>
          <p:spPr>
            <a:xfrm>
              <a:off x="4800600" y="2362200"/>
              <a:ext cx="457200" cy="457200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endCxn id="17" idx="5"/>
            </p:cNvCxnSpPr>
            <p:nvPr/>
          </p:nvCxnSpPr>
          <p:spPr>
            <a:xfrm>
              <a:off x="4876800" y="2438400"/>
              <a:ext cx="314045" cy="31404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7" idx="7"/>
            </p:cNvCxnSpPr>
            <p:nvPr/>
          </p:nvCxnSpPr>
          <p:spPr>
            <a:xfrm flipH="1">
              <a:off x="4876800" y="2429155"/>
              <a:ext cx="314045" cy="32329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/>
          <p:cNvCxnSpPr/>
          <p:nvPr/>
        </p:nvCxnSpPr>
        <p:spPr>
          <a:xfrm>
            <a:off x="5738672" y="3721644"/>
            <a:ext cx="0" cy="94741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295900" y="3033299"/>
            <a:ext cx="895350" cy="68834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552082" y="3132404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</a:t>
            </a:r>
            <a:endParaRPr lang="en-US" sz="28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730711" y="2085889"/>
            <a:ext cx="0" cy="94741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584989" y="1600200"/>
            <a:ext cx="377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θ</a:t>
            </a:r>
            <a:endParaRPr lang="en-US" sz="28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962650" y="4913302"/>
            <a:ext cx="762000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276850" y="4419600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810250" y="4280872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</a:t>
            </a:r>
          </a:p>
        </p:txBody>
      </p:sp>
      <p:sp>
        <p:nvSpPr>
          <p:cNvPr id="40" name="Down Arrow 39"/>
          <p:cNvSpPr/>
          <p:nvPr/>
        </p:nvSpPr>
        <p:spPr>
          <a:xfrm>
            <a:off x="990600" y="2286000"/>
            <a:ext cx="1219200" cy="8464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905000" y="5173965"/>
            <a:ext cx="3733800" cy="1064255"/>
            <a:chOff x="1905000" y="5173965"/>
            <a:chExt cx="3733800" cy="1064255"/>
          </a:xfrm>
        </p:grpSpPr>
        <p:cxnSp>
          <p:nvCxnSpPr>
            <p:cNvPr id="36" name="Straight Arrow Connector 35"/>
            <p:cNvCxnSpPr/>
            <p:nvPr/>
          </p:nvCxnSpPr>
          <p:spPr>
            <a:xfrm flipV="1">
              <a:off x="4876800" y="5173965"/>
              <a:ext cx="762000" cy="693435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905000" y="5715000"/>
              <a:ext cx="3429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Summation junction</a:t>
              </a:r>
              <a:endParaRPr lang="en-US" sz="2800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18</a:t>
            </a:fld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5813807" y="1746913"/>
            <a:ext cx="2456736" cy="1537917"/>
            <a:chOff x="5813807" y="1746913"/>
            <a:chExt cx="2456736" cy="15379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6724650" y="1746913"/>
                  <a:ext cx="154589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𝐾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𝑚𝑔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4650" y="1746913"/>
                  <a:ext cx="1545893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Arrow Connector 38"/>
            <p:cNvCxnSpPr/>
            <p:nvPr/>
          </p:nvCxnSpPr>
          <p:spPr>
            <a:xfrm flipH="1">
              <a:off x="5813807" y="2160949"/>
              <a:ext cx="1506366" cy="112388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6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958738"/>
            <a:ext cx="6024349" cy="45182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825" y="150124"/>
            <a:ext cx="8229600" cy="899023"/>
          </a:xfrm>
        </p:spPr>
        <p:txBody>
          <a:bodyPr/>
          <a:lstStyle/>
          <a:p>
            <a:r>
              <a:rPr lang="en-US" dirty="0" smtClean="0"/>
              <a:t>Plotting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9182" y="1146412"/>
                <a:ext cx="4386618" cy="497975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Setting desired speed to 25 m/s and slope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=5°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9182" y="1146412"/>
                <a:ext cx="4386618" cy="4979751"/>
              </a:xfrm>
              <a:blipFill rotWithShape="1">
                <a:blip r:embed="rId3"/>
                <a:stretch>
                  <a:fillRect l="-2917" t="-1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228600" y="2962126"/>
            <a:ext cx="4343400" cy="954107"/>
            <a:chOff x="228600" y="2647146"/>
            <a:chExt cx="4343400" cy="954107"/>
          </a:xfrm>
        </p:grpSpPr>
        <p:cxnSp>
          <p:nvCxnSpPr>
            <p:cNvPr id="8" name="Straight Arrow Connector 10"/>
            <p:cNvCxnSpPr/>
            <p:nvPr/>
          </p:nvCxnSpPr>
          <p:spPr>
            <a:xfrm flipV="1">
              <a:off x="2819400" y="2743200"/>
              <a:ext cx="1752600" cy="381000"/>
            </a:xfrm>
            <a:prstGeom prst="curvedConnector3">
              <a:avLst>
                <a:gd name="adj1" fmla="val 99839"/>
              </a:avLst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28600" y="2647146"/>
              <a:ext cx="2895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Generated force by controller H</a:t>
              </a:r>
              <a:endParaRPr lang="en-US" sz="28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7200" y="4048778"/>
            <a:ext cx="6324600" cy="1513821"/>
            <a:chOff x="228600" y="2647146"/>
            <a:chExt cx="7688490" cy="846667"/>
          </a:xfrm>
        </p:grpSpPr>
        <p:cxnSp>
          <p:nvCxnSpPr>
            <p:cNvPr id="11" name="Straight Arrow Connector 16"/>
            <p:cNvCxnSpPr/>
            <p:nvPr/>
          </p:nvCxnSpPr>
          <p:spPr>
            <a:xfrm>
              <a:off x="3470734" y="2811926"/>
              <a:ext cx="4446356" cy="681887"/>
            </a:xfrm>
            <a:prstGeom prst="curvedConnector3">
              <a:avLst>
                <a:gd name="adj1" fmla="val 100000"/>
              </a:avLst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28600" y="2647146"/>
              <a:ext cx="48495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Resulting speed v</a:t>
              </a:r>
              <a:endParaRPr lang="en-US" sz="28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00100" y="4810779"/>
            <a:ext cx="3314700" cy="1437621"/>
            <a:chOff x="228600" y="1732745"/>
            <a:chExt cx="3314700" cy="1437621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2400300" y="1732745"/>
              <a:ext cx="1143000" cy="117601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28600" y="2647146"/>
              <a:ext cx="2895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Desired speed</a:t>
              </a:r>
              <a:endParaRPr lang="en-US" sz="2800" dirty="0"/>
            </a:p>
          </p:txBody>
        </p:sp>
      </p:grpSp>
      <p:sp>
        <p:nvSpPr>
          <p:cNvPr id="20" name="TextBox 19"/>
          <p:cNvSpPr txBox="1"/>
          <p:nvPr/>
        </p:nvSpPr>
        <p:spPr>
          <a:xfrm rot="2661303">
            <a:off x="5206396" y="4411154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Problem!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5400000">
            <a:off x="6718816" y="3987283"/>
            <a:ext cx="4305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cruisefeedback_timedomain.m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9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786286"/>
              </p:ext>
            </p:extLst>
          </p:nvPr>
        </p:nvGraphicFramePr>
        <p:xfrm>
          <a:off x="204720" y="896974"/>
          <a:ext cx="8748214" cy="566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557"/>
                <a:gridCol w="5540991"/>
                <a:gridCol w="2647666"/>
              </a:tblGrid>
              <a:tr h="33706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Day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Topic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Textbooks</a:t>
                      </a:r>
                      <a:endParaRPr lang="en-US" dirty="0"/>
                    </a:p>
                  </a:txBody>
                  <a:tcPr anchor="ctr"/>
                </a:tc>
              </a:tr>
              <a:tr h="758391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 theory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Physical systems,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models,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inear systems, block diagrams,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ifferential equations,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feedback loops, cruise control example, MATLAB implementation.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marL="0" lvl="0" indent="0" algn="l">
                        <a:buFont typeface="Arial" pitchFamily="34" charset="0"/>
                        <a:buNone/>
                      </a:pPr>
                      <a:r>
                        <a:rPr lang="en-US" sz="1600" dirty="0" err="1" smtClean="0"/>
                        <a:t>Chau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Pao</a:t>
                      </a:r>
                      <a:r>
                        <a:rPr lang="en-US" sz="1600" dirty="0" smtClean="0"/>
                        <a:t> C. </a:t>
                      </a:r>
                      <a:r>
                        <a:rPr lang="en-US" sz="1600" i="1" dirty="0" smtClean="0"/>
                        <a:t>Process Control: A First Course with MATLAB</a:t>
                      </a:r>
                      <a:r>
                        <a:rPr lang="en-US" sz="1600" i="1" baseline="30000" dirty="0" smtClean="0"/>
                        <a:t>®</a:t>
                      </a:r>
                      <a:r>
                        <a:rPr lang="en-US" sz="1600" i="1" dirty="0" smtClean="0"/>
                        <a:t>. </a:t>
                      </a:r>
                      <a:r>
                        <a:rPr lang="en-US" sz="1600" dirty="0" smtClean="0"/>
                        <a:t>Cambridge University Press, 2002. ISBN 0-521-00255-9.</a:t>
                      </a:r>
                    </a:p>
                    <a:p>
                      <a:pPr algn="l"/>
                      <a:endParaRPr lang="en-US" sz="1600" dirty="0" smtClean="0"/>
                    </a:p>
                    <a:p>
                      <a:pPr lvl="0" algn="l"/>
                      <a:r>
                        <a:rPr lang="en-US" sz="1600" dirty="0" smtClean="0"/>
                        <a:t>Ingle, </a:t>
                      </a:r>
                      <a:r>
                        <a:rPr lang="en-US" sz="1600" dirty="0" err="1" smtClean="0"/>
                        <a:t>Vinay</a:t>
                      </a:r>
                      <a:r>
                        <a:rPr lang="en-US" sz="1600" dirty="0" smtClean="0"/>
                        <a:t> K. and John G. </a:t>
                      </a:r>
                      <a:r>
                        <a:rPr lang="en-US" sz="1600" dirty="0" err="1" smtClean="0"/>
                        <a:t>Proakis</a:t>
                      </a:r>
                      <a:r>
                        <a:rPr lang="en-US" sz="1600" dirty="0" smtClean="0"/>
                        <a:t>. </a:t>
                      </a:r>
                      <a:r>
                        <a:rPr lang="en-US" sz="1600" i="1" dirty="0" smtClean="0"/>
                        <a:t>Digital Signal Processing using </a:t>
                      </a:r>
                      <a:r>
                        <a:rPr lang="en-US" sz="1600" i="1" dirty="0" err="1" smtClean="0"/>
                        <a:t>Matlab</a:t>
                      </a:r>
                      <a:r>
                        <a:rPr lang="en-US" sz="1600" i="1" baseline="30000" dirty="0" smtClean="0"/>
                        <a:t>®</a:t>
                      </a:r>
                      <a:r>
                        <a:rPr lang="en-US" sz="1600" i="1" dirty="0" smtClean="0"/>
                        <a:t>.</a:t>
                      </a:r>
                      <a:r>
                        <a:rPr lang="en-US" sz="1600" dirty="0" smtClean="0"/>
                        <a:t> Brooks/Cole 2000. ISBN 0-534-37174-4.</a:t>
                      </a:r>
                    </a:p>
                    <a:p>
                      <a:pPr algn="l"/>
                      <a:endParaRPr lang="en-US" sz="1600" dirty="0" smtClean="0"/>
                    </a:p>
                    <a:p>
                      <a:pPr lvl="0" algn="l"/>
                      <a:r>
                        <a:rPr lang="en-US" sz="1600" dirty="0" smtClean="0"/>
                        <a:t>Smith, Steven W. </a:t>
                      </a:r>
                      <a:r>
                        <a:rPr lang="en-US" sz="1600" i="1" dirty="0" smtClean="0"/>
                        <a:t>The Scientist and Engineer’s Guide to Digital Signal Processing.</a:t>
                      </a:r>
                      <a:r>
                        <a:rPr lang="en-US" sz="1600" dirty="0" smtClean="0"/>
                        <a:t> California Technical Publishing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1999. </a:t>
                      </a:r>
                      <a:r>
                        <a:rPr lang="en-US" sz="1600" u="sng" dirty="0" smtClean="0">
                          <a:hlinkClick r:id="rId2"/>
                        </a:rPr>
                        <a:t>http://www.dspguide.com/</a:t>
                      </a:r>
                      <a:endParaRPr lang="en-US" sz="1600" u="sng" dirty="0" smtClean="0"/>
                    </a:p>
                  </a:txBody>
                  <a:tcPr/>
                </a:tc>
              </a:tr>
              <a:tr h="98309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 theory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Laplace transform and its inverse , transfer functions,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partial fraction expansion,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first-order and second-order systems,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ynamic response,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</a:t>
                      </a:r>
                      <a:r>
                        <a:rPr lang="en-US" sz="1600" dirty="0" smtClean="0">
                          <a:effectLst/>
                        </a:rPr>
                        <a:t>ode plots,</a:t>
                      </a:r>
                      <a:r>
                        <a:rPr lang="en-US" sz="1600" baseline="0" dirty="0" smtClean="0">
                          <a:effectLst/>
                        </a:rPr>
                        <a:t>  stability criteria, 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MATLAB implementation.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4295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en-US" sz="1600" u="sng" dirty="0" smtClean="0">
                          <a:effectLst/>
                        </a:rPr>
                        <a:t>Control theory</a:t>
                      </a:r>
                      <a:r>
                        <a:rPr lang="en-US" sz="1600" dirty="0" smtClean="0">
                          <a:effectLst/>
                        </a:rPr>
                        <a:t>: robustness,</a:t>
                      </a:r>
                      <a:r>
                        <a:rPr lang="en-US" sz="1600" baseline="0" dirty="0" smtClean="0">
                          <a:effectLst/>
                        </a:rPr>
                        <a:t> typical compensators, noise suppression, one arm cavity lock example,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MATLAB implementation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t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ime-domain simulations with SIMULINK. 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207808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DSP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Discrete-time signals and systems,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impulse response, system stability, convolution and correlation, d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ifferential to difference equations, 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600" baseline="0" dirty="0" smtClean="0"/>
                        <a:t>he Z transform, the Discrete-time Fourier Transform (DTFT), the Discrete Fourier Transform (DFT), MATLAB implementation.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vl="0"/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6845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dirty="0" smtClean="0"/>
                        <a:t>DSP</a:t>
                      </a:r>
                      <a:r>
                        <a:rPr lang="en-US" sz="1600" baseline="0" dirty="0" smtClean="0"/>
                        <a:t>: The Fast-Fourier Transform (FFT), power spectral density, s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ampling theorem, aliasing,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aseline="0" dirty="0" smtClean="0"/>
                        <a:t>analog-to-digital transformations, digital filtering, FIR filters, IIR filters, moving average filter, filter design, ADC and DACs, MATLAB implementation.</a:t>
                      </a:r>
                      <a:endParaRPr lang="en-US" sz="16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vl="0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94"/>
            <a:ext cx="8229600" cy="6533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Syllabus (tentative)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8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3136" y="0"/>
            <a:ext cx="8229600" cy="776193"/>
          </a:xfrm>
        </p:spPr>
        <p:txBody>
          <a:bodyPr/>
          <a:lstStyle/>
          <a:p>
            <a:r>
              <a:rPr lang="en-US" dirty="0" smtClean="0"/>
              <a:t>Negative Feedback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09684"/>
                <a:ext cx="8229600" cy="5416480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Let’s measure the car’s speed and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Correct for it by feeding back into the system a measure of the actual speed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09684"/>
                <a:ext cx="8229600" cy="5416480"/>
              </a:xfrm>
              <a:blipFill rotWithShape="1">
                <a:blip r:embed="rId2"/>
                <a:stretch>
                  <a:fillRect l="-1926" t="-1687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6231352" y="3733800"/>
            <a:ext cx="1981200" cy="914400"/>
            <a:chOff x="6096000" y="4341424"/>
            <a:chExt cx="1981200" cy="914400"/>
          </a:xfrm>
        </p:grpSpPr>
        <p:sp>
          <p:nvSpPr>
            <p:cNvPr id="8" name="Rectangle 7"/>
            <p:cNvSpPr/>
            <p:nvPr/>
          </p:nvSpPr>
          <p:spPr>
            <a:xfrm>
              <a:off x="6096000" y="4567479"/>
              <a:ext cx="99060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7086600" y="4907834"/>
              <a:ext cx="76200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400800" y="4648769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G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39000" y="4341424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v</a:t>
              </a:r>
              <a:endParaRPr lang="en-US" sz="2800" dirty="0"/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>
            <a:off x="4402552" y="4298234"/>
            <a:ext cx="876300" cy="127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87936" y="3780482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2916652" y="3957879"/>
            <a:ext cx="1485900" cy="68834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2264551" y="3760164"/>
            <a:ext cx="871857" cy="539343"/>
            <a:chOff x="1595799" y="3760164"/>
            <a:chExt cx="871857" cy="539343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1619250" y="4299507"/>
              <a:ext cx="62865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595799" y="3760164"/>
              <a:ext cx="8718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v</a:t>
              </a:r>
              <a:r>
                <a:rPr lang="en-US" sz="2800" baseline="-25000" dirty="0" err="1" smtClean="0"/>
                <a:t>r</a:t>
              </a:r>
              <a:endParaRPr lang="en-US" sz="28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488152" y="3993434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031202" y="2133600"/>
            <a:ext cx="1200150" cy="2383054"/>
            <a:chOff x="7391400" y="2743200"/>
            <a:chExt cx="1200150" cy="2383054"/>
          </a:xfrm>
        </p:grpSpPr>
        <p:grpSp>
          <p:nvGrpSpPr>
            <p:cNvPr id="20" name="Group 19"/>
            <p:cNvGrpSpPr/>
            <p:nvPr/>
          </p:nvGrpSpPr>
          <p:grpSpPr>
            <a:xfrm>
              <a:off x="7620000" y="4669054"/>
              <a:ext cx="457200" cy="457200"/>
              <a:chOff x="4800600" y="2362200"/>
              <a:chExt cx="457200" cy="45720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4800600" y="2362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/>
              <p:cNvCxnSpPr>
                <a:endCxn id="29" idx="5"/>
              </p:cNvCxnSpPr>
              <p:nvPr/>
            </p:nvCxnSpPr>
            <p:spPr>
              <a:xfrm>
                <a:off x="4876800" y="2438400"/>
                <a:ext cx="314045" cy="31404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29" idx="7"/>
              </p:cNvCxnSpPr>
              <p:nvPr/>
            </p:nvCxnSpPr>
            <p:spPr>
              <a:xfrm flipH="1">
                <a:off x="4876800" y="2429155"/>
                <a:ext cx="314045" cy="3232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Arrow Connector 20"/>
            <p:cNvCxnSpPr/>
            <p:nvPr/>
          </p:nvCxnSpPr>
          <p:spPr>
            <a:xfrm>
              <a:off x="7829550" y="4195349"/>
              <a:ext cx="1" cy="473705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7410450" y="3502655"/>
              <a:ext cx="89535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39336" y="3591580"/>
              <a:ext cx="4664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K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7845261" y="3031495"/>
              <a:ext cx="0" cy="473705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832889" y="2743200"/>
              <a:ext cx="3776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dirty="0" smtClean="0"/>
                <a:t>θ</a:t>
              </a:r>
              <a:endParaRPr lang="en-US" sz="2800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8077200" y="4897654"/>
              <a:ext cx="51435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7391400" y="4419600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924800" y="4280872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002752" y="4079175"/>
            <a:ext cx="457200" cy="457200"/>
            <a:chOff x="4800600" y="2362200"/>
            <a:chExt cx="457200" cy="457200"/>
          </a:xfrm>
        </p:grpSpPr>
        <p:sp>
          <p:nvSpPr>
            <p:cNvPr id="56" name="Oval 55"/>
            <p:cNvSpPr/>
            <p:nvPr/>
          </p:nvSpPr>
          <p:spPr>
            <a:xfrm>
              <a:off x="4800600" y="2362200"/>
              <a:ext cx="457200" cy="457200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>
              <a:endCxn id="56" idx="5"/>
            </p:cNvCxnSpPr>
            <p:nvPr/>
          </p:nvCxnSpPr>
          <p:spPr>
            <a:xfrm>
              <a:off x="4876800" y="2438400"/>
              <a:ext cx="314045" cy="31404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56" idx="7"/>
            </p:cNvCxnSpPr>
            <p:nvPr/>
          </p:nvCxnSpPr>
          <p:spPr>
            <a:xfrm flipH="1">
              <a:off x="4876800" y="2429155"/>
              <a:ext cx="314045" cy="32329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Arrow Connector 67"/>
          <p:cNvCxnSpPr/>
          <p:nvPr/>
        </p:nvCxnSpPr>
        <p:spPr>
          <a:xfrm>
            <a:off x="2459952" y="4298465"/>
            <a:ext cx="456700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4599376" y="5758656"/>
            <a:ext cx="378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86" name="TextBox 85"/>
          <p:cNvSpPr txBox="1"/>
          <p:nvPr/>
        </p:nvSpPr>
        <p:spPr>
          <a:xfrm>
            <a:off x="2431616" y="3686432"/>
            <a:ext cx="393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</a:t>
            </a:r>
            <a:endParaRPr lang="en-US" sz="2800" dirty="0"/>
          </a:p>
        </p:txBody>
      </p:sp>
      <p:sp>
        <p:nvSpPr>
          <p:cNvPr id="87" name="TextBox 86"/>
          <p:cNvSpPr txBox="1"/>
          <p:nvPr/>
        </p:nvSpPr>
        <p:spPr>
          <a:xfrm>
            <a:off x="3878236" y="6073930"/>
            <a:ext cx="1940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Correction signal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2033546" y="3535468"/>
            <a:ext cx="175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Error signal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1865978" y="4321816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628834" y="3853386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54" name="Straight Arrow Connector 44"/>
          <p:cNvCxnSpPr>
            <a:endCxn id="56" idx="4"/>
          </p:cNvCxnSpPr>
          <p:nvPr/>
        </p:nvCxnSpPr>
        <p:spPr>
          <a:xfrm rot="10800000" flipV="1">
            <a:off x="2231353" y="4293843"/>
            <a:ext cx="5304023" cy="242532"/>
          </a:xfrm>
          <a:prstGeom prst="bentConnector4">
            <a:avLst>
              <a:gd name="adj1" fmla="val -15"/>
              <a:gd name="adj2" fmla="val 638805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9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00647 L -0.10208 0.006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87" grpId="0"/>
      <p:bldP spid="88" grpId="0"/>
      <p:bldP spid="89" grpId="0"/>
      <p:bldP spid="9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3136" y="0"/>
            <a:ext cx="8229600" cy="762545"/>
          </a:xfrm>
        </p:spPr>
        <p:txBody>
          <a:bodyPr/>
          <a:lstStyle/>
          <a:p>
            <a:r>
              <a:rPr lang="en-US" dirty="0"/>
              <a:t>Negative Feedback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4276"/>
                <a:ext cx="8229600" cy="5361888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Let’s measure the car’s speed and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Correct for it by feeding back into the system a measure of the actual speed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4276"/>
                <a:ext cx="8229600" cy="5361888"/>
              </a:xfrm>
              <a:blipFill rotWithShape="1">
                <a:blip r:embed="rId2"/>
                <a:stretch>
                  <a:fillRect l="-1926" t="-1705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6231352" y="3733800"/>
            <a:ext cx="1981200" cy="914400"/>
            <a:chOff x="6096000" y="4341424"/>
            <a:chExt cx="1981200" cy="914400"/>
          </a:xfrm>
        </p:grpSpPr>
        <p:sp>
          <p:nvSpPr>
            <p:cNvPr id="8" name="Rectangle 7"/>
            <p:cNvSpPr/>
            <p:nvPr/>
          </p:nvSpPr>
          <p:spPr>
            <a:xfrm>
              <a:off x="6096000" y="4567479"/>
              <a:ext cx="99060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7086600" y="4907834"/>
              <a:ext cx="76200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400800" y="4648769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G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39000" y="4341424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v</a:t>
              </a:r>
              <a:endParaRPr lang="en-US" sz="2800" dirty="0"/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>
            <a:off x="4402552" y="4298234"/>
            <a:ext cx="876300" cy="127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87936" y="3780482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2916652" y="3957879"/>
            <a:ext cx="1485900" cy="68834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56" idx="6"/>
          </p:cNvCxnSpPr>
          <p:nvPr/>
        </p:nvCxnSpPr>
        <p:spPr>
          <a:xfrm flipV="1">
            <a:off x="2459952" y="4299507"/>
            <a:ext cx="456700" cy="826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86360" y="4005828"/>
            <a:ext cx="435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</a:t>
            </a:r>
            <a:r>
              <a:rPr lang="en-US" sz="2800" baseline="-25000" dirty="0" err="1" smtClean="0"/>
              <a:t>r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488152" y="3993434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031202" y="2133600"/>
            <a:ext cx="1200150" cy="2383054"/>
            <a:chOff x="7391400" y="2743200"/>
            <a:chExt cx="1200150" cy="2383054"/>
          </a:xfrm>
        </p:grpSpPr>
        <p:grpSp>
          <p:nvGrpSpPr>
            <p:cNvPr id="20" name="Group 19"/>
            <p:cNvGrpSpPr/>
            <p:nvPr/>
          </p:nvGrpSpPr>
          <p:grpSpPr>
            <a:xfrm>
              <a:off x="7620000" y="4669054"/>
              <a:ext cx="457200" cy="457200"/>
              <a:chOff x="4800600" y="2362200"/>
              <a:chExt cx="457200" cy="45720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4800600" y="2362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/>
              <p:cNvCxnSpPr>
                <a:endCxn id="29" idx="5"/>
              </p:cNvCxnSpPr>
              <p:nvPr/>
            </p:nvCxnSpPr>
            <p:spPr>
              <a:xfrm>
                <a:off x="4876800" y="2438400"/>
                <a:ext cx="314045" cy="31404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29" idx="7"/>
              </p:cNvCxnSpPr>
              <p:nvPr/>
            </p:nvCxnSpPr>
            <p:spPr>
              <a:xfrm flipH="1">
                <a:off x="4876800" y="2429155"/>
                <a:ext cx="314045" cy="3232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Arrow Connector 20"/>
            <p:cNvCxnSpPr/>
            <p:nvPr/>
          </p:nvCxnSpPr>
          <p:spPr>
            <a:xfrm>
              <a:off x="7829550" y="4195349"/>
              <a:ext cx="1" cy="473705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7410450" y="3502655"/>
              <a:ext cx="89535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39336" y="3591580"/>
              <a:ext cx="4664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K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7845261" y="3031495"/>
              <a:ext cx="0" cy="473705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832889" y="2743200"/>
              <a:ext cx="3776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dirty="0" smtClean="0"/>
                <a:t>θ</a:t>
              </a:r>
              <a:endParaRPr lang="en-US" sz="2800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8077200" y="4897654"/>
              <a:ext cx="51435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7391400" y="4419600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924800" y="4280872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002752" y="4079175"/>
            <a:ext cx="457200" cy="457200"/>
            <a:chOff x="4800600" y="2362200"/>
            <a:chExt cx="457200" cy="457200"/>
          </a:xfrm>
        </p:grpSpPr>
        <p:sp>
          <p:nvSpPr>
            <p:cNvPr id="56" name="Oval 55"/>
            <p:cNvSpPr/>
            <p:nvPr/>
          </p:nvSpPr>
          <p:spPr>
            <a:xfrm>
              <a:off x="4800600" y="2362200"/>
              <a:ext cx="457200" cy="457200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>
              <a:endCxn id="56" idx="5"/>
            </p:cNvCxnSpPr>
            <p:nvPr/>
          </p:nvCxnSpPr>
          <p:spPr>
            <a:xfrm>
              <a:off x="4876800" y="2438400"/>
              <a:ext cx="314045" cy="31404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56" idx="7"/>
            </p:cNvCxnSpPr>
            <p:nvPr/>
          </p:nvCxnSpPr>
          <p:spPr>
            <a:xfrm flipH="1">
              <a:off x="4876800" y="2429155"/>
              <a:ext cx="314045" cy="32329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Arrow Connector 67"/>
          <p:cNvCxnSpPr/>
          <p:nvPr/>
        </p:nvCxnSpPr>
        <p:spPr>
          <a:xfrm>
            <a:off x="1531888" y="4298465"/>
            <a:ext cx="456700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4599376" y="5758656"/>
            <a:ext cx="378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86" name="TextBox 85"/>
          <p:cNvSpPr txBox="1"/>
          <p:nvPr/>
        </p:nvSpPr>
        <p:spPr>
          <a:xfrm>
            <a:off x="2445264" y="3686432"/>
            <a:ext cx="393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</a:t>
            </a:r>
            <a:endParaRPr lang="en-US" sz="2800" dirty="0"/>
          </a:p>
        </p:txBody>
      </p:sp>
      <p:sp>
        <p:nvSpPr>
          <p:cNvPr id="87" name="TextBox 86"/>
          <p:cNvSpPr txBox="1"/>
          <p:nvPr/>
        </p:nvSpPr>
        <p:spPr>
          <a:xfrm>
            <a:off x="3032060" y="6073930"/>
            <a:ext cx="3657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Correction signal c</a:t>
            </a:r>
            <a:r>
              <a:rPr lang="en-US" dirty="0" smtClean="0"/>
              <a:t>: in this case it is just a measure of the actual speed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13646" y="2428326"/>
                <a:ext cx="536017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/>
                  <a:t>Error signal e</a:t>
                </a:r>
                <a:r>
                  <a:rPr lang="en-US" sz="2800" b="1" dirty="0" smtClean="0"/>
                  <a:t>: the difference between the desired speed and the measured speed. 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If null, then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𝒗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𝒓</m:t>
                        </m:r>
                      </m:sub>
                    </m:sSub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6" y="2428326"/>
                <a:ext cx="5360170" cy="1815882"/>
              </a:xfrm>
              <a:prstGeom prst="rect">
                <a:avLst/>
              </a:prstGeom>
              <a:blipFill rotWithShape="1">
                <a:blip r:embed="rId3"/>
                <a:stretch>
                  <a:fillRect l="-2273" t="-3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/>
          <p:cNvSpPr txBox="1"/>
          <p:nvPr/>
        </p:nvSpPr>
        <p:spPr>
          <a:xfrm>
            <a:off x="1865978" y="4321816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765314" y="3812442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54" name="Straight Arrow Connector 44"/>
          <p:cNvCxnSpPr>
            <a:endCxn id="56" idx="4"/>
          </p:cNvCxnSpPr>
          <p:nvPr/>
        </p:nvCxnSpPr>
        <p:spPr>
          <a:xfrm rot="10800000" flipV="1">
            <a:off x="2231353" y="4293843"/>
            <a:ext cx="5304023" cy="242532"/>
          </a:xfrm>
          <a:prstGeom prst="bentConnector4">
            <a:avLst>
              <a:gd name="adj1" fmla="val -15"/>
              <a:gd name="adj2" fmla="val 638805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3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552" y="1490472"/>
            <a:ext cx="6163056" cy="462229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3488"/>
          </a:xfrm>
        </p:spPr>
        <p:txBody>
          <a:bodyPr/>
          <a:lstStyle/>
          <a:p>
            <a:r>
              <a:rPr lang="en-US" dirty="0" smtClean="0"/>
              <a:t>Negative feedback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0" y="1037230"/>
                <a:ext cx="3944203" cy="5486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Plot of </a:t>
                </a:r>
                <a:r>
                  <a:rPr lang="en-US" i="1" dirty="0" smtClean="0"/>
                  <a:t>force</a:t>
                </a:r>
                <a:r>
                  <a:rPr lang="en-US" dirty="0" smtClean="0"/>
                  <a:t> vs. </a:t>
                </a:r>
                <a:r>
                  <a:rPr lang="en-US" i="1" dirty="0" smtClean="0"/>
                  <a:t>time</a:t>
                </a:r>
                <a:r>
                  <a:rPr lang="en-US" dirty="0" smtClean="0"/>
                  <a:t> and </a:t>
                </a:r>
                <a:r>
                  <a:rPr lang="en-US" i="1" dirty="0" smtClean="0"/>
                  <a:t>speed</a:t>
                </a:r>
                <a:r>
                  <a:rPr lang="en-US" dirty="0" smtClean="0"/>
                  <a:t> vs. </a:t>
                </a:r>
                <a:r>
                  <a:rPr lang="en-US" i="1" dirty="0" smtClean="0"/>
                  <a:t>time </a:t>
                </a:r>
                <a:r>
                  <a:rPr lang="en-US" dirty="0" smtClean="0"/>
                  <a:t>with negative feedback</a:t>
                </a:r>
              </a:p>
              <a:p>
                <a:r>
                  <a:rPr lang="en-US" dirty="0"/>
                  <a:t>Setting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𝐻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𝑘𝑔</m:t>
                    </m:r>
                    <m:r>
                      <a:rPr lang="en-US" i="1">
                        <a:latin typeface="Cambria Math"/>
                      </a:rPr>
                      <m:t>/</m:t>
                    </m:r>
                    <m:r>
                      <a:rPr lang="en-US" i="1">
                        <a:latin typeface="Cambria Math"/>
                      </a:rPr>
                      <m:t>𝑠</m:t>
                    </m:r>
                  </m:oMath>
                </a14:m>
                <a:endParaRPr lang="en-US" i="1" dirty="0" smtClean="0"/>
              </a:p>
              <a:p>
                <a:r>
                  <a:rPr lang="en-US" dirty="0" smtClean="0"/>
                  <a:t>Result:</a:t>
                </a:r>
              </a:p>
              <a:p>
                <a:pPr lvl="1"/>
                <a:r>
                  <a:rPr lang="en-US" dirty="0" smtClean="0"/>
                  <a:t>Faster response with feedback (compare blue against red curves)</a:t>
                </a:r>
              </a:p>
              <a:p>
                <a:pPr lvl="1"/>
                <a:r>
                  <a:rPr lang="en-US" dirty="0" smtClean="0"/>
                  <a:t>Speed at regime: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23 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/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 (error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10%</m:t>
                    </m:r>
                  </m:oMath>
                </a14:m>
                <a:r>
                  <a:rPr lang="en-US" dirty="0" smtClean="0"/>
                  <a:t>)</a:t>
                </a:r>
                <a:endParaRPr lang="en-US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0" y="1037230"/>
                <a:ext cx="3944203" cy="5486400"/>
              </a:xfrm>
              <a:blipFill rotWithShape="1">
                <a:blip r:embed="rId3"/>
                <a:stretch>
                  <a:fillRect l="-2628" t="-1000" r="-4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 rot="5400000">
            <a:off x="6814352" y="3987283"/>
            <a:ext cx="4305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cruisefeedback_timedomain2.m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1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552" y="1490472"/>
            <a:ext cx="6163056" cy="462229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3488"/>
          </a:xfrm>
        </p:spPr>
        <p:txBody>
          <a:bodyPr/>
          <a:lstStyle/>
          <a:p>
            <a:r>
              <a:rPr lang="en-US" dirty="0" smtClean="0"/>
              <a:t>Negative feedback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0" y="1037230"/>
                <a:ext cx="3944203" cy="5486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Increasing </a:t>
                </a:r>
                <a:r>
                  <a:rPr lang="en-US" dirty="0"/>
                  <a:t>the controller’s gain (H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decreases </a:t>
                </a:r>
                <a:r>
                  <a:rPr lang="en-US" dirty="0"/>
                  <a:t>the rise time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while </a:t>
                </a:r>
                <a:r>
                  <a:rPr lang="en-US" dirty="0"/>
                  <a:t>decreasing the steady state error</a:t>
                </a:r>
              </a:p>
              <a:p>
                <a:r>
                  <a:rPr lang="en-US" dirty="0" smtClean="0"/>
                  <a:t>Setting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𝐻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𝑘𝑔</m:t>
                    </m:r>
                    <m:r>
                      <a:rPr lang="en-US" i="1">
                        <a:latin typeface="Cambria Math"/>
                      </a:rPr>
                      <m:t>/</m:t>
                    </m:r>
                    <m:r>
                      <a:rPr lang="en-US" i="1">
                        <a:latin typeface="Cambria Math"/>
                      </a:rPr>
                      <m:t>𝑠</m:t>
                    </m:r>
                  </m:oMath>
                </a14:m>
                <a:endParaRPr lang="en-US" i="1" dirty="0" smtClean="0"/>
              </a:p>
              <a:p>
                <a:r>
                  <a:rPr lang="en-US" dirty="0" smtClean="0"/>
                  <a:t>Result:</a:t>
                </a:r>
              </a:p>
              <a:p>
                <a:pPr lvl="1"/>
                <a:r>
                  <a:rPr lang="en-US" dirty="0" smtClean="0"/>
                  <a:t>Even faster response</a:t>
                </a:r>
              </a:p>
              <a:p>
                <a:pPr lvl="1"/>
                <a:r>
                  <a:rPr lang="en-US" dirty="0" smtClean="0"/>
                  <a:t>Speed at regime: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24.8 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/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 (error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1%</m:t>
                    </m:r>
                  </m:oMath>
                </a14:m>
                <a:r>
                  <a:rPr lang="en-US" dirty="0" smtClean="0"/>
                  <a:t>)</a:t>
                </a:r>
                <a:endParaRPr lang="en-US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0" y="1037230"/>
                <a:ext cx="3944203" cy="5486400"/>
              </a:xfrm>
              <a:blipFill rotWithShape="1">
                <a:blip r:embed="rId3"/>
                <a:stretch>
                  <a:fillRect l="-2628" t="-1000" r="-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 rot="5400000">
            <a:off x="6814352" y="3987283"/>
            <a:ext cx="4305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cruisefeedback_timedomain3.m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23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9724" y="5862935"/>
            <a:ext cx="8191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Yes but… how does it work?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4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362873" y="1446411"/>
            <a:ext cx="2333776" cy="2207921"/>
            <a:chOff x="417465" y="668475"/>
            <a:chExt cx="2333776" cy="2207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17465" y="668475"/>
                  <a:ext cx="233377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465" y="668475"/>
                  <a:ext cx="2333776" cy="52322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Arrow Connector 39"/>
            <p:cNvCxnSpPr>
              <a:stCxn id="37" idx="2"/>
            </p:cNvCxnSpPr>
            <p:nvPr/>
          </p:nvCxnSpPr>
          <p:spPr>
            <a:xfrm>
              <a:off x="1584353" y="1191695"/>
              <a:ext cx="646999" cy="168470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5813945" y="1053933"/>
            <a:ext cx="3043451" cy="2553717"/>
            <a:chOff x="5868537" y="275997"/>
            <a:chExt cx="3043451" cy="25537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5868537" y="275997"/>
                  <a:ext cx="304345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𝑣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∙(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8537" y="275997"/>
                  <a:ext cx="3043451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5" name="Straight Arrow Connector 64"/>
            <p:cNvCxnSpPr>
              <a:endCxn id="11" idx="0"/>
            </p:cNvCxnSpPr>
            <p:nvPr/>
          </p:nvCxnSpPr>
          <p:spPr>
            <a:xfrm flipH="1">
              <a:off x="7355302" y="799217"/>
              <a:ext cx="76550" cy="203049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871184" y="1884618"/>
            <a:ext cx="6829576" cy="4061858"/>
            <a:chOff x="871184" y="1884618"/>
            <a:chExt cx="6829576" cy="4061858"/>
          </a:xfrm>
        </p:grpSpPr>
        <p:grpSp>
          <p:nvGrpSpPr>
            <p:cNvPr id="36" name="Group 35"/>
            <p:cNvGrpSpPr/>
            <p:nvPr/>
          </p:nvGrpSpPr>
          <p:grpSpPr>
            <a:xfrm>
              <a:off x="871184" y="1884618"/>
              <a:ext cx="6829576" cy="2834268"/>
              <a:chOff x="925776" y="1106682"/>
              <a:chExt cx="6829576" cy="2834268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6002752" y="2829714"/>
                <a:ext cx="1752600" cy="914400"/>
                <a:chOff x="6096000" y="4341424"/>
                <a:chExt cx="1752600" cy="914400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6096000" y="4567479"/>
                  <a:ext cx="990600" cy="688345"/>
                </a:xfrm>
                <a:prstGeom prst="rect">
                  <a:avLst/>
                </a:prstGeom>
                <a:noFill/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" name="Straight Arrow Connector 8"/>
                <p:cNvCxnSpPr/>
                <p:nvPr/>
              </p:nvCxnSpPr>
              <p:spPr>
                <a:xfrm>
                  <a:off x="7086600" y="4907834"/>
                  <a:ext cx="762000" cy="0"/>
                </a:xfrm>
                <a:prstGeom prst="straightConnector1">
                  <a:avLst/>
                </a:prstGeom>
                <a:ln w="38100">
                  <a:solidFill>
                    <a:srgbClr val="0070C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TextBox 9"/>
                <p:cNvSpPr txBox="1"/>
                <p:nvPr/>
              </p:nvSpPr>
              <p:spPr>
                <a:xfrm>
                  <a:off x="6400800" y="4648769"/>
                  <a:ext cx="381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G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7239000" y="4341424"/>
                  <a:ext cx="4191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/>
                    <a:t>v</a:t>
                  </a:r>
                  <a:endParaRPr lang="en-US" sz="2800" dirty="0"/>
                </a:p>
              </p:txBody>
            </p:sp>
          </p:grpSp>
          <p:cxnSp>
            <p:nvCxnSpPr>
              <p:cNvPr id="13" name="Straight Arrow Connector 12"/>
              <p:cNvCxnSpPr/>
              <p:nvPr/>
            </p:nvCxnSpPr>
            <p:spPr>
              <a:xfrm>
                <a:off x="4173952" y="3394148"/>
                <a:ext cx="876300" cy="1273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4359336" y="2876396"/>
                <a:ext cx="4034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f</a:t>
                </a:r>
                <a:endParaRPr lang="en-US" sz="2800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688052" y="3053793"/>
                <a:ext cx="1485900" cy="688345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 flipV="1">
                <a:off x="1144986" y="3395421"/>
                <a:ext cx="628650" cy="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925776" y="2852788"/>
                <a:ext cx="6286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/>
                  <a:t>v</a:t>
                </a:r>
                <a:r>
                  <a:rPr lang="en-US" sz="2800" baseline="-25000" dirty="0" err="1" smtClean="0"/>
                  <a:t>r</a:t>
                </a:r>
                <a:endParaRPr lang="en-US" sz="28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259552" y="3089348"/>
                <a:ext cx="38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H</a:t>
                </a:r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4802602" y="1106682"/>
                <a:ext cx="1200150" cy="2505886"/>
                <a:chOff x="7391400" y="2620368"/>
                <a:chExt cx="1200150" cy="2505886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7620000" y="4669054"/>
                  <a:ext cx="457200" cy="457200"/>
                  <a:chOff x="4800600" y="2362200"/>
                  <a:chExt cx="457200" cy="457200"/>
                </a:xfrm>
              </p:grpSpPr>
              <p:sp>
                <p:nvSpPr>
                  <p:cNvPr id="29" name="Oval 28"/>
                  <p:cNvSpPr/>
                  <p:nvPr/>
                </p:nvSpPr>
                <p:spPr>
                  <a:xfrm>
                    <a:off x="4800600" y="2362200"/>
                    <a:ext cx="457200" cy="457200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0" name="Straight Connector 29"/>
                  <p:cNvCxnSpPr>
                    <a:endCxn id="29" idx="5"/>
                  </p:cNvCxnSpPr>
                  <p:nvPr/>
                </p:nvCxnSpPr>
                <p:spPr>
                  <a:xfrm>
                    <a:off x="4876800" y="2438400"/>
                    <a:ext cx="314045" cy="314045"/>
                  </a:xfrm>
                  <a:prstGeom prst="line">
                    <a:avLst/>
                  </a:prstGeom>
                  <a:ln w="381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>
                    <a:stCxn id="29" idx="7"/>
                  </p:cNvCxnSpPr>
                  <p:nvPr/>
                </p:nvCxnSpPr>
                <p:spPr>
                  <a:xfrm flipH="1">
                    <a:off x="4876800" y="2429155"/>
                    <a:ext cx="314045" cy="323290"/>
                  </a:xfrm>
                  <a:prstGeom prst="line">
                    <a:avLst/>
                  </a:prstGeom>
                  <a:ln w="381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1" name="Straight Arrow Connector 20"/>
                <p:cNvCxnSpPr/>
                <p:nvPr/>
              </p:nvCxnSpPr>
              <p:spPr>
                <a:xfrm>
                  <a:off x="7829550" y="4195349"/>
                  <a:ext cx="1" cy="473705"/>
                </a:xfrm>
                <a:prstGeom prst="straightConnector1">
                  <a:avLst/>
                </a:prstGeom>
                <a:ln w="38100">
                  <a:solidFill>
                    <a:srgbClr val="0070C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Rectangle 21"/>
                <p:cNvSpPr/>
                <p:nvPr/>
              </p:nvSpPr>
              <p:spPr>
                <a:xfrm>
                  <a:off x="7410450" y="3502655"/>
                  <a:ext cx="895350" cy="688345"/>
                </a:xfrm>
                <a:prstGeom prst="rect">
                  <a:avLst/>
                </a:prstGeom>
                <a:noFill/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7625688" y="3618876"/>
                  <a:ext cx="47791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K</a:t>
                  </a:r>
                </a:p>
              </p:txBody>
            </p:sp>
            <p:cxnSp>
              <p:nvCxnSpPr>
                <p:cNvPr id="24" name="Straight Arrow Connector 23"/>
                <p:cNvCxnSpPr/>
                <p:nvPr/>
              </p:nvCxnSpPr>
              <p:spPr>
                <a:xfrm>
                  <a:off x="7845261" y="3031495"/>
                  <a:ext cx="0" cy="473705"/>
                </a:xfrm>
                <a:prstGeom prst="straightConnector1">
                  <a:avLst/>
                </a:prstGeom>
                <a:ln w="38100">
                  <a:solidFill>
                    <a:srgbClr val="0070C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TextBox 24"/>
                <p:cNvSpPr txBox="1"/>
                <p:nvPr/>
              </p:nvSpPr>
              <p:spPr>
                <a:xfrm>
                  <a:off x="7655465" y="2620368"/>
                  <a:ext cx="37766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2800" dirty="0" smtClean="0"/>
                    <a:t>θ</a:t>
                  </a:r>
                  <a:endParaRPr lang="en-US" sz="2800" dirty="0"/>
                </a:p>
              </p:txBody>
            </p:sp>
            <p:cxnSp>
              <p:nvCxnSpPr>
                <p:cNvPr id="26" name="Straight Arrow Connector 25"/>
                <p:cNvCxnSpPr/>
                <p:nvPr/>
              </p:nvCxnSpPr>
              <p:spPr>
                <a:xfrm flipV="1">
                  <a:off x="8077200" y="4897654"/>
                  <a:ext cx="514350" cy="0"/>
                </a:xfrm>
                <a:prstGeom prst="straightConnector1">
                  <a:avLst/>
                </a:prstGeom>
                <a:ln w="38100">
                  <a:solidFill>
                    <a:srgbClr val="0070C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TextBox 26"/>
                <p:cNvSpPr txBox="1"/>
                <p:nvPr/>
              </p:nvSpPr>
              <p:spPr>
                <a:xfrm>
                  <a:off x="7391400" y="4419600"/>
                  <a:ext cx="36195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/>
                    <a:t>+</a:t>
                  </a:r>
                  <a:endParaRPr lang="en-US" sz="2800" dirty="0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7924800" y="4280872"/>
                  <a:ext cx="36195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-</a:t>
                  </a:r>
                </a:p>
              </p:txBody>
            </p:sp>
          </p:grpSp>
          <p:cxnSp>
            <p:nvCxnSpPr>
              <p:cNvPr id="45" name="Straight Arrow Connector 44"/>
              <p:cNvCxnSpPr>
                <a:endCxn id="56" idx="4"/>
              </p:cNvCxnSpPr>
              <p:nvPr/>
            </p:nvCxnSpPr>
            <p:spPr>
              <a:xfrm rot="10800000" flipV="1">
                <a:off x="2002753" y="3401131"/>
                <a:ext cx="5301753" cy="231157"/>
              </a:xfrm>
              <a:prstGeom prst="bentConnector4">
                <a:avLst>
                  <a:gd name="adj1" fmla="val -294"/>
                  <a:gd name="adj2" fmla="val 570853"/>
                </a:avLst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5" name="Group 54"/>
              <p:cNvGrpSpPr/>
              <p:nvPr/>
            </p:nvGrpSpPr>
            <p:grpSpPr>
              <a:xfrm>
                <a:off x="1774152" y="3175089"/>
                <a:ext cx="457200" cy="457200"/>
                <a:chOff x="4800600" y="2362200"/>
                <a:chExt cx="457200" cy="457200"/>
              </a:xfrm>
            </p:grpSpPr>
            <p:sp>
              <p:nvSpPr>
                <p:cNvPr id="56" name="Oval 55"/>
                <p:cNvSpPr/>
                <p:nvPr/>
              </p:nvSpPr>
              <p:spPr>
                <a:xfrm>
                  <a:off x="4800600" y="2362200"/>
                  <a:ext cx="457200" cy="457200"/>
                </a:xfrm>
                <a:prstGeom prst="ellipse">
                  <a:avLst/>
                </a:prstGeom>
                <a:noFill/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7" name="Straight Connector 56"/>
                <p:cNvCxnSpPr>
                  <a:endCxn id="56" idx="5"/>
                </p:cNvCxnSpPr>
                <p:nvPr/>
              </p:nvCxnSpPr>
              <p:spPr>
                <a:xfrm>
                  <a:off x="4876800" y="2438400"/>
                  <a:ext cx="314045" cy="314045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>
                  <a:stCxn id="56" idx="7"/>
                </p:cNvCxnSpPr>
                <p:nvPr/>
              </p:nvCxnSpPr>
              <p:spPr>
                <a:xfrm flipH="1">
                  <a:off x="4876800" y="2429155"/>
                  <a:ext cx="314045" cy="323290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8" name="Straight Arrow Connector 67"/>
              <p:cNvCxnSpPr/>
              <p:nvPr/>
            </p:nvCxnSpPr>
            <p:spPr>
              <a:xfrm>
                <a:off x="2231352" y="3394379"/>
                <a:ext cx="456700" cy="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/>
              <p:cNvSpPr txBox="1"/>
              <p:nvPr/>
            </p:nvSpPr>
            <p:spPr>
              <a:xfrm>
                <a:off x="2216664" y="2850586"/>
                <a:ext cx="3931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</a:t>
                </a:r>
                <a:endParaRPr lang="en-US" sz="2800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1637378" y="3417730"/>
                <a:ext cx="3619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1514546" y="2844514"/>
                <a:ext cx="3619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+</a:t>
                </a:r>
                <a:endParaRPr lang="en-US" sz="2800" dirty="0"/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4428230" y="5423256"/>
              <a:ext cx="3931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404719" y="5813960"/>
            <a:ext cx="3023511" cy="932065"/>
            <a:chOff x="1459311" y="5036024"/>
            <a:chExt cx="3023511" cy="9320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1459311" y="5444869"/>
                  <a:ext cx="121108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𝑣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9311" y="5444869"/>
                  <a:ext cx="1211089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1" name="Straight Arrow Connector 70"/>
            <p:cNvCxnSpPr>
              <a:stCxn id="69" idx="3"/>
            </p:cNvCxnSpPr>
            <p:nvPr/>
          </p:nvCxnSpPr>
          <p:spPr>
            <a:xfrm flipV="1">
              <a:off x="2670400" y="5036024"/>
              <a:ext cx="1812422" cy="67045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3100034" y="1241748"/>
            <a:ext cx="1828951" cy="2380702"/>
            <a:chOff x="3154626" y="463812"/>
            <a:chExt cx="1828951" cy="23807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3154626" y="463812"/>
                  <a:ext cx="182895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𝐻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4626" y="463812"/>
                  <a:ext cx="1828951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Straight Arrow Connector 74"/>
            <p:cNvCxnSpPr/>
            <p:nvPr/>
          </p:nvCxnSpPr>
          <p:spPr>
            <a:xfrm>
              <a:off x="4069101" y="947333"/>
              <a:ext cx="413721" cy="189718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5833" y="0"/>
            <a:ext cx="8229600" cy="762545"/>
          </a:xfrm>
        </p:spPr>
        <p:txBody>
          <a:bodyPr/>
          <a:lstStyle/>
          <a:p>
            <a:r>
              <a:rPr lang="en-US" dirty="0" smtClean="0"/>
              <a:t>Signal flow and block diagrams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24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8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282913" y="190795"/>
                <a:ext cx="21643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𝑒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913" y="190795"/>
                <a:ext cx="2164396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244447" y="2731830"/>
            <a:ext cx="6829576" cy="4061858"/>
            <a:chOff x="925776" y="1106682"/>
            <a:chExt cx="6829576" cy="4061858"/>
          </a:xfrm>
        </p:grpSpPr>
        <p:grpSp>
          <p:nvGrpSpPr>
            <p:cNvPr id="7" name="Group 6"/>
            <p:cNvGrpSpPr/>
            <p:nvPr/>
          </p:nvGrpSpPr>
          <p:grpSpPr>
            <a:xfrm>
              <a:off x="6002752" y="2829714"/>
              <a:ext cx="1752600" cy="914400"/>
              <a:chOff x="6096000" y="4341424"/>
              <a:chExt cx="1752600" cy="9144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096000" y="4567479"/>
                <a:ext cx="990600" cy="688345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>
                <a:off x="7086600" y="4907834"/>
                <a:ext cx="762000" cy="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6400800" y="4648769"/>
                <a:ext cx="38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G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239000" y="4341424"/>
                <a:ext cx="4191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v</a:t>
                </a:r>
                <a:endParaRPr lang="en-US" sz="2800" dirty="0"/>
              </a:p>
            </p:txBody>
          </p:sp>
        </p:grpSp>
        <p:cxnSp>
          <p:nvCxnSpPr>
            <p:cNvPr id="13" name="Straight Arrow Connector 12"/>
            <p:cNvCxnSpPr/>
            <p:nvPr/>
          </p:nvCxnSpPr>
          <p:spPr>
            <a:xfrm>
              <a:off x="4173952" y="3394148"/>
              <a:ext cx="876300" cy="127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359336" y="2876396"/>
              <a:ext cx="4034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f</a:t>
              </a:r>
              <a:endParaRPr lang="en-US" sz="28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88052" y="3053793"/>
              <a:ext cx="148590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1144986" y="3395421"/>
              <a:ext cx="62865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925776" y="2852788"/>
              <a:ext cx="628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v</a:t>
              </a:r>
              <a:r>
                <a:rPr lang="en-US" sz="2800" baseline="-25000" dirty="0" err="1" smtClean="0"/>
                <a:t>r</a:t>
              </a:r>
              <a:endParaRPr lang="en-US" sz="2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59552" y="3089348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H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802602" y="1106682"/>
              <a:ext cx="1200150" cy="2505886"/>
              <a:chOff x="7391400" y="2620368"/>
              <a:chExt cx="1200150" cy="2505886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7620000" y="4669054"/>
                <a:ext cx="457200" cy="457200"/>
                <a:chOff x="4800600" y="2362200"/>
                <a:chExt cx="457200" cy="457200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4800600" y="2362200"/>
                  <a:ext cx="457200" cy="457200"/>
                </a:xfrm>
                <a:prstGeom prst="ellipse">
                  <a:avLst/>
                </a:prstGeom>
                <a:noFill/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0" name="Straight Connector 29"/>
                <p:cNvCxnSpPr>
                  <a:endCxn id="29" idx="5"/>
                </p:cNvCxnSpPr>
                <p:nvPr/>
              </p:nvCxnSpPr>
              <p:spPr>
                <a:xfrm>
                  <a:off x="4876800" y="2438400"/>
                  <a:ext cx="314045" cy="314045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>
                  <a:stCxn id="29" idx="7"/>
                </p:cNvCxnSpPr>
                <p:nvPr/>
              </p:nvCxnSpPr>
              <p:spPr>
                <a:xfrm flipH="1">
                  <a:off x="4876800" y="2429155"/>
                  <a:ext cx="314045" cy="323290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" name="Straight Arrow Connector 20"/>
              <p:cNvCxnSpPr/>
              <p:nvPr/>
            </p:nvCxnSpPr>
            <p:spPr>
              <a:xfrm>
                <a:off x="7829550" y="4195349"/>
                <a:ext cx="1" cy="473705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7410450" y="3502655"/>
                <a:ext cx="895350" cy="688345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625688" y="3618876"/>
                <a:ext cx="4779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K</a:t>
                </a:r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>
                <a:off x="7845261" y="3031495"/>
                <a:ext cx="0" cy="473705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7655465" y="2620368"/>
                <a:ext cx="3776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800" dirty="0" smtClean="0"/>
                  <a:t>θ</a:t>
                </a:r>
                <a:endParaRPr lang="en-US" sz="2800" dirty="0"/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 flipV="1">
                <a:off x="8077200" y="4897654"/>
                <a:ext cx="514350" cy="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7391400" y="4419600"/>
                <a:ext cx="3619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+</a:t>
                </a:r>
                <a:endParaRPr lang="en-US" sz="28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924800" y="4280872"/>
                <a:ext cx="3619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</a:p>
            </p:txBody>
          </p:sp>
        </p:grpSp>
        <p:cxnSp>
          <p:nvCxnSpPr>
            <p:cNvPr id="45" name="Straight Arrow Connector 44"/>
            <p:cNvCxnSpPr/>
            <p:nvPr/>
          </p:nvCxnSpPr>
          <p:spPr>
            <a:xfrm rot="10800000" flipV="1">
              <a:off x="2002753" y="3401131"/>
              <a:ext cx="5301753" cy="231157"/>
            </a:xfrm>
            <a:prstGeom prst="bentConnector4">
              <a:avLst>
                <a:gd name="adj1" fmla="val -294"/>
                <a:gd name="adj2" fmla="val 570853"/>
              </a:avLst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/>
            <p:cNvGrpSpPr/>
            <p:nvPr/>
          </p:nvGrpSpPr>
          <p:grpSpPr>
            <a:xfrm>
              <a:off x="1774152" y="3175089"/>
              <a:ext cx="457200" cy="457200"/>
              <a:chOff x="4800600" y="2362200"/>
              <a:chExt cx="457200" cy="4572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4800600" y="2362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" name="Straight Connector 56"/>
              <p:cNvCxnSpPr>
                <a:endCxn id="56" idx="5"/>
              </p:cNvCxnSpPr>
              <p:nvPr/>
            </p:nvCxnSpPr>
            <p:spPr>
              <a:xfrm>
                <a:off x="4876800" y="2438400"/>
                <a:ext cx="314045" cy="31404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56" idx="7"/>
              </p:cNvCxnSpPr>
              <p:nvPr/>
            </p:nvCxnSpPr>
            <p:spPr>
              <a:xfrm flipH="1">
                <a:off x="4876800" y="2429155"/>
                <a:ext cx="314045" cy="3232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" name="Straight Arrow Connector 67"/>
            <p:cNvCxnSpPr/>
            <p:nvPr/>
          </p:nvCxnSpPr>
          <p:spPr>
            <a:xfrm>
              <a:off x="2231352" y="3394379"/>
              <a:ext cx="45670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2216664" y="2850586"/>
              <a:ext cx="3931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e</a:t>
              </a:r>
              <a:endParaRPr lang="en-US" sz="28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637378" y="3417730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514546" y="2844514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482822" y="4645320"/>
              <a:ext cx="3931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19039" y="689958"/>
                <a:ext cx="18455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−</m:t>
                      </m:r>
                      <m:r>
                        <a:rPr lang="en-US" sz="2800" i="1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039" y="689958"/>
                <a:ext cx="1845555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63988" y="1265616"/>
                <a:ext cx="42741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−</m:t>
                      </m:r>
                      <m:r>
                        <a:rPr lang="en-US" sz="2800" i="1">
                          <a:latin typeface="Cambria Math"/>
                        </a:rPr>
                        <m:t>𝐺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𝐾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988" y="1265616"/>
                <a:ext cx="427419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81144" y="1754661"/>
                <a:ext cx="45628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−</m:t>
                      </m:r>
                      <m:r>
                        <a:rPr lang="en-US" sz="2800" i="1">
                          <a:latin typeface="Cambria Math"/>
                        </a:rPr>
                        <m:t>𝐺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𝐻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𝑒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𝐾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144" y="1754661"/>
                <a:ext cx="4562842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36472" y="3491965"/>
                <a:ext cx="5479682" cy="908967"/>
              </a:xfrm>
              <a:prstGeom prst="rect">
                <a:avLst/>
              </a:prstGeom>
              <a:noFill/>
              <a:ln w="25400" cmpd="dbl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𝑒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𝐾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72" y="3491965"/>
                <a:ext cx="5479682" cy="90896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5400" cmpd="dbl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own Arrow 4"/>
          <p:cNvSpPr/>
          <p:nvPr/>
        </p:nvSpPr>
        <p:spPr>
          <a:xfrm>
            <a:off x="1856096" y="2326026"/>
            <a:ext cx="1461903" cy="10674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1610432" y="968816"/>
            <a:ext cx="7273091" cy="3500846"/>
            <a:chOff x="1610432" y="968816"/>
            <a:chExt cx="7273091" cy="3500846"/>
          </a:xfrm>
        </p:grpSpPr>
        <p:sp>
          <p:nvSpPr>
            <p:cNvPr id="12" name="TextBox 11"/>
            <p:cNvSpPr txBox="1"/>
            <p:nvPr/>
          </p:nvSpPr>
          <p:spPr>
            <a:xfrm>
              <a:off x="6402507" y="968816"/>
              <a:ext cx="248101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System’s </a:t>
              </a:r>
              <a:r>
                <a:rPr lang="en-US" sz="2800" dirty="0"/>
                <a:t>o</a:t>
              </a:r>
              <a:r>
                <a:rPr lang="en-US" sz="2800" dirty="0" smtClean="0"/>
                <a:t>pen loop gain (dimensionless)</a:t>
              </a:r>
              <a:endParaRPr lang="en-US" sz="2800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610432" y="1754661"/>
              <a:ext cx="5225216" cy="2715001"/>
              <a:chOff x="1610432" y="1754661"/>
              <a:chExt cx="5225216" cy="2715001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1610432" y="3946448"/>
                <a:ext cx="1074809" cy="508414"/>
              </a:xfrm>
              <a:prstGeom prst="ellipse">
                <a:avLst/>
              </a:prstGeom>
              <a:noFill/>
              <a:ln w="762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3980252" y="3961248"/>
                <a:ext cx="1074809" cy="508414"/>
              </a:xfrm>
              <a:prstGeom prst="ellipse">
                <a:avLst/>
              </a:prstGeom>
              <a:noFill/>
              <a:ln w="762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 flipH="1">
                <a:off x="4749673" y="2277881"/>
                <a:ext cx="2085975" cy="168336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>
                <a:endCxn id="32" idx="7"/>
              </p:cNvCxnSpPr>
              <p:nvPr/>
            </p:nvCxnSpPr>
            <p:spPr>
              <a:xfrm flipH="1">
                <a:off x="2527839" y="1754661"/>
                <a:ext cx="3778619" cy="226624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25</a:t>
            </a:fld>
            <a:endParaRPr lang="en-US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" grpId="0"/>
      <p:bldP spid="4" grpId="0"/>
      <p:bldP spid="6" grpId="0"/>
      <p:bldP spid="41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5359" y="2731830"/>
            <a:ext cx="6829576" cy="4061858"/>
            <a:chOff x="925776" y="1106682"/>
            <a:chExt cx="6829576" cy="4061858"/>
          </a:xfrm>
        </p:grpSpPr>
        <p:grpSp>
          <p:nvGrpSpPr>
            <p:cNvPr id="7" name="Group 6"/>
            <p:cNvGrpSpPr/>
            <p:nvPr/>
          </p:nvGrpSpPr>
          <p:grpSpPr>
            <a:xfrm>
              <a:off x="6002752" y="2829714"/>
              <a:ext cx="1752600" cy="914400"/>
              <a:chOff x="6096000" y="4341424"/>
              <a:chExt cx="1752600" cy="9144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096000" y="4567479"/>
                <a:ext cx="990600" cy="688345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>
                <a:off x="7086600" y="4907834"/>
                <a:ext cx="762000" cy="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6400800" y="4648769"/>
                <a:ext cx="38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G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239000" y="4341424"/>
                <a:ext cx="4191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v</a:t>
                </a:r>
                <a:endParaRPr lang="en-US" sz="2800" dirty="0"/>
              </a:p>
            </p:txBody>
          </p:sp>
        </p:grpSp>
        <p:cxnSp>
          <p:nvCxnSpPr>
            <p:cNvPr id="13" name="Straight Arrow Connector 12"/>
            <p:cNvCxnSpPr/>
            <p:nvPr/>
          </p:nvCxnSpPr>
          <p:spPr>
            <a:xfrm>
              <a:off x="4173952" y="3394148"/>
              <a:ext cx="876300" cy="127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359336" y="2876396"/>
              <a:ext cx="4034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f</a:t>
              </a:r>
              <a:endParaRPr lang="en-US" sz="28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88052" y="3053793"/>
              <a:ext cx="148590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1144986" y="3395421"/>
              <a:ext cx="62865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925776" y="2852788"/>
              <a:ext cx="628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v</a:t>
              </a:r>
              <a:r>
                <a:rPr lang="en-US" sz="2800" baseline="-25000" dirty="0" err="1" smtClean="0"/>
                <a:t>r</a:t>
              </a:r>
              <a:endParaRPr lang="en-US" sz="2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59552" y="3089348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H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802602" y="1106682"/>
              <a:ext cx="1200150" cy="2505886"/>
              <a:chOff x="7391400" y="2620368"/>
              <a:chExt cx="1200150" cy="2505886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7620000" y="4669054"/>
                <a:ext cx="457200" cy="457200"/>
                <a:chOff x="4800600" y="2362200"/>
                <a:chExt cx="457200" cy="457200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4800600" y="2362200"/>
                  <a:ext cx="457200" cy="457200"/>
                </a:xfrm>
                <a:prstGeom prst="ellipse">
                  <a:avLst/>
                </a:prstGeom>
                <a:noFill/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0" name="Straight Connector 29"/>
                <p:cNvCxnSpPr>
                  <a:endCxn id="29" idx="5"/>
                </p:cNvCxnSpPr>
                <p:nvPr/>
              </p:nvCxnSpPr>
              <p:spPr>
                <a:xfrm>
                  <a:off x="4876800" y="2438400"/>
                  <a:ext cx="314045" cy="314045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>
                  <a:stCxn id="29" idx="7"/>
                </p:cNvCxnSpPr>
                <p:nvPr/>
              </p:nvCxnSpPr>
              <p:spPr>
                <a:xfrm flipH="1">
                  <a:off x="4876800" y="2429155"/>
                  <a:ext cx="314045" cy="323290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" name="Straight Arrow Connector 20"/>
              <p:cNvCxnSpPr/>
              <p:nvPr/>
            </p:nvCxnSpPr>
            <p:spPr>
              <a:xfrm>
                <a:off x="7829550" y="4195349"/>
                <a:ext cx="1" cy="473705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7410450" y="3502655"/>
                <a:ext cx="895350" cy="688345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625688" y="3618876"/>
                <a:ext cx="4779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K</a:t>
                </a:r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>
                <a:off x="7845261" y="3031495"/>
                <a:ext cx="0" cy="473705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7655465" y="2620368"/>
                <a:ext cx="3776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800" dirty="0" smtClean="0"/>
                  <a:t>θ</a:t>
                </a:r>
                <a:endParaRPr lang="en-US" sz="2800" dirty="0"/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 flipV="1">
                <a:off x="8077200" y="4897654"/>
                <a:ext cx="514350" cy="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7391400" y="4419600"/>
                <a:ext cx="3619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+</a:t>
                </a:r>
                <a:endParaRPr lang="en-US" sz="28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924800" y="4280872"/>
                <a:ext cx="3619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</a:p>
            </p:txBody>
          </p:sp>
        </p:grpSp>
        <p:cxnSp>
          <p:nvCxnSpPr>
            <p:cNvPr id="45" name="Straight Arrow Connector 44"/>
            <p:cNvCxnSpPr/>
            <p:nvPr/>
          </p:nvCxnSpPr>
          <p:spPr>
            <a:xfrm rot="10800000" flipV="1">
              <a:off x="2002753" y="3401131"/>
              <a:ext cx="5301753" cy="231157"/>
            </a:xfrm>
            <a:prstGeom prst="bentConnector4">
              <a:avLst>
                <a:gd name="adj1" fmla="val -294"/>
                <a:gd name="adj2" fmla="val 570853"/>
              </a:avLst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/>
            <p:cNvGrpSpPr/>
            <p:nvPr/>
          </p:nvGrpSpPr>
          <p:grpSpPr>
            <a:xfrm>
              <a:off x="1774152" y="3175089"/>
              <a:ext cx="457200" cy="457200"/>
              <a:chOff x="4800600" y="2362200"/>
              <a:chExt cx="457200" cy="4572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4800600" y="2362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" name="Straight Connector 56"/>
              <p:cNvCxnSpPr>
                <a:endCxn id="56" idx="5"/>
              </p:cNvCxnSpPr>
              <p:nvPr/>
            </p:nvCxnSpPr>
            <p:spPr>
              <a:xfrm>
                <a:off x="4876800" y="2438400"/>
                <a:ext cx="314045" cy="31404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56" idx="7"/>
              </p:cNvCxnSpPr>
              <p:nvPr/>
            </p:nvCxnSpPr>
            <p:spPr>
              <a:xfrm flipH="1">
                <a:off x="4876800" y="2429155"/>
                <a:ext cx="314045" cy="3232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" name="Straight Arrow Connector 67"/>
            <p:cNvCxnSpPr/>
            <p:nvPr/>
          </p:nvCxnSpPr>
          <p:spPr>
            <a:xfrm>
              <a:off x="2231352" y="3394379"/>
              <a:ext cx="45670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2216664" y="2850586"/>
              <a:ext cx="3931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e</a:t>
              </a:r>
              <a:endParaRPr lang="en-US" sz="28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637378" y="3417730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514546" y="2844514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482822" y="4645320"/>
              <a:ext cx="3931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145725" y="27296"/>
                <a:ext cx="5104969" cy="908967"/>
              </a:xfrm>
              <a:prstGeom prst="rect">
                <a:avLst/>
              </a:prstGeom>
              <a:noFill/>
              <a:ln w="25400" cmpd="dbl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𝑒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den>
                      </m:f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𝐾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725" y="27296"/>
                <a:ext cx="5104969" cy="90896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2540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736588" y="1015074"/>
                <a:ext cx="4273755" cy="1763753"/>
              </a:xfrm>
              <a:prstGeom prst="rect">
                <a:avLst/>
              </a:prstGeom>
              <a:noFill/>
              <a:ln w="25400" cmpd="dbl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smtClean="0">
                        <a:latin typeface="Cambria Math"/>
                        <a:ea typeface="Cambria Math"/>
                      </a:rPr>
                      <m:t>𝐈𝐅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𝐻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≫1</m:t>
                    </m:r>
                  </m:oMath>
                </a14:m>
                <a:r>
                  <a:rPr lang="en-US" sz="2800" dirty="0" smtClean="0">
                    <a:ea typeface="Cambria Math"/>
                  </a:rPr>
                  <a:t> (high gain</a:t>
                </a:r>
                <a:r>
                  <a:rPr lang="en-US" sz="2800" dirty="0">
                    <a:ea typeface="Cambria Math"/>
                  </a:rPr>
                  <a:t>, </a:t>
                </a:r>
                <a:r>
                  <a:rPr lang="en-US" sz="2800" dirty="0" smtClean="0">
                    <a:ea typeface="Cambria Math"/>
                  </a:rPr>
                  <a:t>closed </a:t>
                </a:r>
                <a:r>
                  <a:rPr lang="en-US" sz="2800" dirty="0">
                    <a:ea typeface="Cambria Math"/>
                  </a:rPr>
                  <a:t>loop, </a:t>
                </a:r>
                <a:r>
                  <a:rPr lang="en-US" sz="2800" dirty="0" smtClean="0">
                    <a:ea typeface="Cambria Math"/>
                  </a:rPr>
                  <a:t>with feedback</a:t>
                </a:r>
                <a:r>
                  <a:rPr lang="en-US" sz="2800" dirty="0">
                    <a:ea typeface="Cambria Math"/>
                  </a:rPr>
                  <a:t>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𝑒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≈0∙</m:t>
                      </m:r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𝐾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𝐺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588" y="1015074"/>
                <a:ext cx="4273755" cy="1763753"/>
              </a:xfrm>
              <a:prstGeom prst="rect">
                <a:avLst/>
              </a:prstGeom>
              <a:blipFill rotWithShape="1">
                <a:blip r:embed="rId3"/>
                <a:stretch>
                  <a:fillRect l="-2553" t="-2389"/>
                </a:stretch>
              </a:blipFill>
              <a:ln w="25400" cmpd="dbl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Bent Arrow 32"/>
          <p:cNvSpPr/>
          <p:nvPr/>
        </p:nvSpPr>
        <p:spPr>
          <a:xfrm rot="5400000">
            <a:off x="6598548" y="-32768"/>
            <a:ext cx="679822" cy="1375531"/>
          </a:xfrm>
          <a:prstGeom prst="bentArrow">
            <a:avLst>
              <a:gd name="adj1" fmla="val 25000"/>
              <a:gd name="adj2" fmla="val 23433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89680" y="6356350"/>
            <a:ext cx="2133600" cy="365125"/>
          </a:xfrm>
        </p:spPr>
        <p:txBody>
          <a:bodyPr/>
          <a:lstStyle/>
          <a:p>
            <a:fld id="{B887C7D0-28E8-4A62-8977-27BE979CBDD1}" type="slidenum">
              <a:rPr lang="en-US" smtClean="0"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26780" y="2111563"/>
                <a:ext cx="3451594" cy="2246769"/>
              </a:xfrm>
              <a:prstGeom prst="rect">
                <a:avLst/>
              </a:prstGeom>
              <a:noFill/>
              <a:ln w="25400" cmpd="dbl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smtClean="0">
                        <a:latin typeface="Cambria Math"/>
                        <a:ea typeface="Cambria Math"/>
                      </a:rPr>
                      <m:t>𝐈𝐅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𝐻</m:t>
                    </m:r>
                    <m:r>
                      <a:rPr lang="en-US" sz="2800" i="1" smtClean="0">
                        <a:latin typeface="Cambria Math"/>
                        <a:ea typeface="Cambria Math"/>
                      </a:rPr>
                      <m:t>≪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sz="2800" dirty="0" smtClean="0">
                    <a:ea typeface="Cambria Math"/>
                  </a:rPr>
                  <a:t>(low gain, open loop, or no feedback)</a:t>
                </a:r>
              </a:p>
              <a:p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𝑒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≈1∙</m:t>
                      </m:r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</a:rPr>
                        <m:t>𝐾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𝐺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80" y="2111563"/>
                <a:ext cx="3451594" cy="2246769"/>
              </a:xfrm>
              <a:prstGeom prst="rect">
                <a:avLst/>
              </a:prstGeom>
              <a:blipFill rotWithShape="1">
                <a:blip r:embed="rId4"/>
                <a:stretch>
                  <a:fillRect l="-3333" t="-1877" r="-2632"/>
                </a:stretch>
              </a:blipFill>
              <a:ln w="25400" cmpd="dbl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Bent Arrow 43"/>
          <p:cNvSpPr/>
          <p:nvPr/>
        </p:nvSpPr>
        <p:spPr>
          <a:xfrm rot="10800000">
            <a:off x="3793994" y="1015073"/>
            <a:ext cx="731590" cy="1716756"/>
          </a:xfrm>
          <a:prstGeom prst="bentArrow">
            <a:avLst>
              <a:gd name="adj1" fmla="val 25000"/>
              <a:gd name="adj2" fmla="val 23433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35160" y="2854983"/>
                <a:ext cx="4208840" cy="1897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u="sng" dirty="0" smtClean="0"/>
                  <a:t>Error signal in closed loop</a:t>
                </a:r>
                <a:r>
                  <a:rPr lang="en-US" sz="2000" dirty="0" smtClean="0"/>
                  <a:t>: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close to zero, proportional to angle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endParaRPr lang="en-US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𝑒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𝐾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𝐻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sz="2000" dirty="0" smtClean="0"/>
              </a:p>
              <a:p>
                <a:r>
                  <a:rPr lang="en-US" sz="2000" dirty="0" smtClean="0"/>
                  <a:t>The higher the controller’s gain, the lower e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160" y="2854983"/>
                <a:ext cx="4208840" cy="1897635"/>
              </a:xfrm>
              <a:prstGeom prst="rect">
                <a:avLst/>
              </a:prstGeom>
              <a:blipFill rotWithShape="1">
                <a:blip r:embed="rId5"/>
                <a:stretch>
                  <a:fillRect l="-1594" t="-1603" b="-4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8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33" grpId="0" animBg="1"/>
      <p:bldP spid="43" grpId="0" animBg="1"/>
      <p:bldP spid="44" grpId="0" animBg="1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378449" y="40667"/>
                <a:ext cx="39305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𝑣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𝐺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𝐻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𝐾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𝐺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449" y="40667"/>
                <a:ext cx="3930549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244447" y="2731830"/>
            <a:ext cx="6829576" cy="4061858"/>
            <a:chOff x="925776" y="1106682"/>
            <a:chExt cx="6829576" cy="4061858"/>
          </a:xfrm>
        </p:grpSpPr>
        <p:grpSp>
          <p:nvGrpSpPr>
            <p:cNvPr id="7" name="Group 6"/>
            <p:cNvGrpSpPr/>
            <p:nvPr/>
          </p:nvGrpSpPr>
          <p:grpSpPr>
            <a:xfrm>
              <a:off x="6002752" y="2829714"/>
              <a:ext cx="1752600" cy="914400"/>
              <a:chOff x="6096000" y="4341424"/>
              <a:chExt cx="1752600" cy="9144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096000" y="4567479"/>
                <a:ext cx="990600" cy="688345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>
                <a:off x="7086600" y="4907834"/>
                <a:ext cx="762000" cy="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6400800" y="4648769"/>
                <a:ext cx="38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G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239000" y="4341424"/>
                <a:ext cx="4191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v</a:t>
                </a:r>
                <a:endParaRPr lang="en-US" sz="2800" dirty="0"/>
              </a:p>
            </p:txBody>
          </p:sp>
        </p:grpSp>
        <p:cxnSp>
          <p:nvCxnSpPr>
            <p:cNvPr id="13" name="Straight Arrow Connector 12"/>
            <p:cNvCxnSpPr/>
            <p:nvPr/>
          </p:nvCxnSpPr>
          <p:spPr>
            <a:xfrm>
              <a:off x="4173952" y="3394148"/>
              <a:ext cx="876300" cy="127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359336" y="2876396"/>
              <a:ext cx="4034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f</a:t>
              </a:r>
              <a:endParaRPr lang="en-US" sz="28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88052" y="3053793"/>
              <a:ext cx="148590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1144986" y="3395421"/>
              <a:ext cx="62865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925776" y="2852788"/>
              <a:ext cx="628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v</a:t>
              </a:r>
              <a:r>
                <a:rPr lang="en-US" sz="2800" baseline="-25000" dirty="0" err="1" smtClean="0"/>
                <a:t>r</a:t>
              </a:r>
              <a:endParaRPr lang="en-US" sz="2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59552" y="3089348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H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802602" y="1106682"/>
              <a:ext cx="1200150" cy="2505886"/>
              <a:chOff x="7391400" y="2620368"/>
              <a:chExt cx="1200150" cy="2505886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7620000" y="4669054"/>
                <a:ext cx="457200" cy="457200"/>
                <a:chOff x="4800600" y="2362200"/>
                <a:chExt cx="457200" cy="457200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4800600" y="2362200"/>
                  <a:ext cx="457200" cy="457200"/>
                </a:xfrm>
                <a:prstGeom prst="ellipse">
                  <a:avLst/>
                </a:prstGeom>
                <a:noFill/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0" name="Straight Connector 29"/>
                <p:cNvCxnSpPr>
                  <a:endCxn id="29" idx="5"/>
                </p:cNvCxnSpPr>
                <p:nvPr/>
              </p:nvCxnSpPr>
              <p:spPr>
                <a:xfrm>
                  <a:off x="4876800" y="2438400"/>
                  <a:ext cx="314045" cy="314045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>
                  <a:stCxn id="29" idx="7"/>
                </p:cNvCxnSpPr>
                <p:nvPr/>
              </p:nvCxnSpPr>
              <p:spPr>
                <a:xfrm flipH="1">
                  <a:off x="4876800" y="2429155"/>
                  <a:ext cx="314045" cy="323290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" name="Straight Arrow Connector 20"/>
              <p:cNvCxnSpPr/>
              <p:nvPr/>
            </p:nvCxnSpPr>
            <p:spPr>
              <a:xfrm>
                <a:off x="7829550" y="4195349"/>
                <a:ext cx="1" cy="473705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7410450" y="3502655"/>
                <a:ext cx="895350" cy="688345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625688" y="3618876"/>
                <a:ext cx="4779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K</a:t>
                </a:r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>
                <a:off x="7845261" y="3031495"/>
                <a:ext cx="0" cy="473705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7655465" y="2620368"/>
                <a:ext cx="3776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800" dirty="0" smtClean="0"/>
                  <a:t>θ</a:t>
                </a:r>
                <a:endParaRPr lang="en-US" sz="2800" dirty="0"/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 flipV="1">
                <a:off x="8077200" y="4897654"/>
                <a:ext cx="514350" cy="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7391400" y="4419600"/>
                <a:ext cx="3619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+</a:t>
                </a:r>
                <a:endParaRPr lang="en-US" sz="28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924800" y="4280872"/>
                <a:ext cx="3619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</a:p>
            </p:txBody>
          </p:sp>
        </p:grpSp>
        <p:cxnSp>
          <p:nvCxnSpPr>
            <p:cNvPr id="45" name="Straight Arrow Connector 44"/>
            <p:cNvCxnSpPr/>
            <p:nvPr/>
          </p:nvCxnSpPr>
          <p:spPr>
            <a:xfrm rot="10800000" flipV="1">
              <a:off x="2002753" y="3401131"/>
              <a:ext cx="5301753" cy="231157"/>
            </a:xfrm>
            <a:prstGeom prst="bentConnector4">
              <a:avLst>
                <a:gd name="adj1" fmla="val -294"/>
                <a:gd name="adj2" fmla="val 570853"/>
              </a:avLst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/>
            <p:cNvGrpSpPr/>
            <p:nvPr/>
          </p:nvGrpSpPr>
          <p:grpSpPr>
            <a:xfrm>
              <a:off x="1774152" y="3175089"/>
              <a:ext cx="457200" cy="457200"/>
              <a:chOff x="4800600" y="2362200"/>
              <a:chExt cx="457200" cy="4572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4800600" y="2362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" name="Straight Connector 56"/>
              <p:cNvCxnSpPr>
                <a:endCxn id="56" idx="5"/>
              </p:cNvCxnSpPr>
              <p:nvPr/>
            </p:nvCxnSpPr>
            <p:spPr>
              <a:xfrm>
                <a:off x="4876800" y="2438400"/>
                <a:ext cx="314045" cy="31404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56" idx="7"/>
              </p:cNvCxnSpPr>
              <p:nvPr/>
            </p:nvCxnSpPr>
            <p:spPr>
              <a:xfrm flipH="1">
                <a:off x="4876800" y="2429155"/>
                <a:ext cx="314045" cy="3232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" name="Straight Arrow Connector 67"/>
            <p:cNvCxnSpPr/>
            <p:nvPr/>
          </p:nvCxnSpPr>
          <p:spPr>
            <a:xfrm>
              <a:off x="2231352" y="3394379"/>
              <a:ext cx="45670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2216664" y="2850586"/>
              <a:ext cx="3931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e</a:t>
              </a:r>
              <a:endParaRPr lang="en-US" sz="28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637378" y="3417730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514546" y="2844514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482822" y="4645320"/>
              <a:ext cx="3931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23760" y="539830"/>
                <a:ext cx="45364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∙(</m:t>
                          </m:r>
                          <m:r>
                            <a:rPr lang="en-US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−</m:t>
                      </m:r>
                      <m:r>
                        <a:rPr lang="en-US" sz="2800" i="1">
                          <a:latin typeface="Cambria Math"/>
                        </a:rPr>
                        <m:t>𝑣</m:t>
                      </m:r>
                      <m:r>
                        <a:rPr lang="en-US" sz="2800" b="0" i="1" smtClean="0">
                          <a:latin typeface="Cambria Math"/>
                        </a:rPr>
                        <m:t>)−</m:t>
                      </m:r>
                      <m:r>
                        <a:rPr lang="en-US" sz="2800" b="0" i="1" smtClean="0">
                          <a:latin typeface="Cambria Math"/>
                        </a:rPr>
                        <m:t>𝐾</m:t>
                      </m:r>
                      <m:r>
                        <a:rPr lang="en-US" sz="2800" dirty="0"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/>
                          <a:ea typeface="Cambria Math"/>
                        </a:rPr>
                        <m:t>G</m:t>
                      </m:r>
                      <m:r>
                        <a:rPr lang="en-US" sz="2800" b="0" i="1" dirty="0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0" i="1" dirty="0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760" y="539830"/>
                <a:ext cx="453648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55059" y="1115488"/>
                <a:ext cx="58046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𝐺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𝐻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−</m:t>
                      </m:r>
                      <m:r>
                        <a:rPr lang="en-US" sz="2800" i="1">
                          <a:latin typeface="Cambria Math"/>
                        </a:rPr>
                        <m:t>𝐺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𝐻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𝐾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𝐺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059" y="1115488"/>
                <a:ext cx="580461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04721" y="2905101"/>
                <a:ext cx="5492622" cy="908967"/>
              </a:xfrm>
              <a:prstGeom prst="rect">
                <a:avLst/>
              </a:prstGeom>
              <a:noFill/>
              <a:ln w="25400" cmpd="dbl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𝑣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−(</m:t>
                      </m:r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𝐾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)∙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21" y="2905101"/>
                <a:ext cx="5492622" cy="9089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5400" cmpd="dbl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own Arrow 4"/>
          <p:cNvSpPr/>
          <p:nvPr/>
        </p:nvSpPr>
        <p:spPr>
          <a:xfrm>
            <a:off x="2210944" y="1711866"/>
            <a:ext cx="1461903" cy="10674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72300" y="1556382"/>
            <a:ext cx="29451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latin typeface="Cambria Math"/>
              </a:rPr>
              <a:t>With no feedback</a:t>
            </a:r>
            <a:endParaRPr lang="en-US" sz="2400" dirty="0" smtClean="0">
              <a:solidFill>
                <a:srgbClr val="FF0000"/>
              </a:solidFill>
              <a:latin typeface="Cambria Math"/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146154" y="1956675"/>
                <a:ext cx="3863484" cy="523220"/>
              </a:xfrm>
              <a:prstGeom prst="rect">
                <a:avLst/>
              </a:prstGeom>
              <a:noFill/>
              <a:ln w="25400" cmpd="dbl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𝑣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𝐺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𝐻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i="1">
                          <a:latin typeface="Cambria Math"/>
                        </a:rPr>
                        <m:t>𝐾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𝐺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154" y="1956675"/>
                <a:ext cx="3863484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5400" cmpd="dbl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33" name="Date Placeholder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4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" grpId="0"/>
      <p:bldP spid="4" grpId="0"/>
      <p:bldP spid="41" grpId="0" animBg="1"/>
      <p:bldP spid="5" grpId="0" animBg="1"/>
      <p:bldP spid="6" grpId="0"/>
      <p:bldP spid="4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44447" y="2731830"/>
            <a:ext cx="6829576" cy="4061858"/>
            <a:chOff x="925776" y="1106682"/>
            <a:chExt cx="6829576" cy="4061858"/>
          </a:xfrm>
        </p:grpSpPr>
        <p:grpSp>
          <p:nvGrpSpPr>
            <p:cNvPr id="7" name="Group 6"/>
            <p:cNvGrpSpPr/>
            <p:nvPr/>
          </p:nvGrpSpPr>
          <p:grpSpPr>
            <a:xfrm>
              <a:off x="6002752" y="2829714"/>
              <a:ext cx="1752600" cy="914400"/>
              <a:chOff x="6096000" y="4341424"/>
              <a:chExt cx="1752600" cy="9144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096000" y="4567479"/>
                <a:ext cx="990600" cy="688345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>
                <a:off x="7086600" y="4907834"/>
                <a:ext cx="762000" cy="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6400800" y="4648769"/>
                <a:ext cx="38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G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239000" y="4341424"/>
                <a:ext cx="4191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v</a:t>
                </a:r>
                <a:endParaRPr lang="en-US" sz="2800" dirty="0"/>
              </a:p>
            </p:txBody>
          </p:sp>
        </p:grpSp>
        <p:cxnSp>
          <p:nvCxnSpPr>
            <p:cNvPr id="13" name="Straight Arrow Connector 12"/>
            <p:cNvCxnSpPr/>
            <p:nvPr/>
          </p:nvCxnSpPr>
          <p:spPr>
            <a:xfrm>
              <a:off x="4173952" y="3394148"/>
              <a:ext cx="876300" cy="127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359336" y="2876396"/>
              <a:ext cx="4034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f</a:t>
              </a:r>
              <a:endParaRPr lang="en-US" sz="28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88052" y="3053793"/>
              <a:ext cx="148590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1144986" y="3395421"/>
              <a:ext cx="62865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925776" y="2852788"/>
              <a:ext cx="628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v</a:t>
              </a:r>
              <a:r>
                <a:rPr lang="en-US" sz="2800" baseline="-25000" dirty="0" err="1" smtClean="0"/>
                <a:t>r</a:t>
              </a:r>
              <a:endParaRPr lang="en-US" sz="2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59552" y="3089348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H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802602" y="1106682"/>
              <a:ext cx="1200150" cy="2505886"/>
              <a:chOff x="7391400" y="2620368"/>
              <a:chExt cx="1200150" cy="2505886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7620000" y="4669054"/>
                <a:ext cx="457200" cy="457200"/>
                <a:chOff x="4800600" y="2362200"/>
                <a:chExt cx="457200" cy="457200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4800600" y="2362200"/>
                  <a:ext cx="457200" cy="457200"/>
                </a:xfrm>
                <a:prstGeom prst="ellipse">
                  <a:avLst/>
                </a:prstGeom>
                <a:noFill/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0" name="Straight Connector 29"/>
                <p:cNvCxnSpPr>
                  <a:endCxn id="29" idx="5"/>
                </p:cNvCxnSpPr>
                <p:nvPr/>
              </p:nvCxnSpPr>
              <p:spPr>
                <a:xfrm>
                  <a:off x="4876800" y="2438400"/>
                  <a:ext cx="314045" cy="314045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>
                  <a:stCxn id="29" idx="7"/>
                </p:cNvCxnSpPr>
                <p:nvPr/>
              </p:nvCxnSpPr>
              <p:spPr>
                <a:xfrm flipH="1">
                  <a:off x="4876800" y="2429155"/>
                  <a:ext cx="314045" cy="323290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" name="Straight Arrow Connector 20"/>
              <p:cNvCxnSpPr/>
              <p:nvPr/>
            </p:nvCxnSpPr>
            <p:spPr>
              <a:xfrm>
                <a:off x="7829550" y="4195349"/>
                <a:ext cx="1" cy="473705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7410450" y="3502655"/>
                <a:ext cx="895350" cy="688345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625688" y="3618876"/>
                <a:ext cx="4779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K</a:t>
                </a:r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>
                <a:off x="7845261" y="3031495"/>
                <a:ext cx="0" cy="473705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7655465" y="2620368"/>
                <a:ext cx="3776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800" dirty="0" smtClean="0"/>
                  <a:t>θ</a:t>
                </a:r>
                <a:endParaRPr lang="en-US" sz="2800" dirty="0"/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 flipV="1">
                <a:off x="8077200" y="4897654"/>
                <a:ext cx="514350" cy="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7391400" y="4419600"/>
                <a:ext cx="3619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+</a:t>
                </a:r>
                <a:endParaRPr lang="en-US" sz="28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924800" y="4280872"/>
                <a:ext cx="3619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</a:p>
            </p:txBody>
          </p:sp>
        </p:grpSp>
        <p:cxnSp>
          <p:nvCxnSpPr>
            <p:cNvPr id="45" name="Straight Arrow Connector 44"/>
            <p:cNvCxnSpPr/>
            <p:nvPr/>
          </p:nvCxnSpPr>
          <p:spPr>
            <a:xfrm rot="10800000" flipV="1">
              <a:off x="2002753" y="3401131"/>
              <a:ext cx="5301753" cy="231157"/>
            </a:xfrm>
            <a:prstGeom prst="bentConnector4">
              <a:avLst>
                <a:gd name="adj1" fmla="val -294"/>
                <a:gd name="adj2" fmla="val 570853"/>
              </a:avLst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/>
            <p:cNvGrpSpPr/>
            <p:nvPr/>
          </p:nvGrpSpPr>
          <p:grpSpPr>
            <a:xfrm>
              <a:off x="1774152" y="3175089"/>
              <a:ext cx="457200" cy="457200"/>
              <a:chOff x="4800600" y="2362200"/>
              <a:chExt cx="457200" cy="4572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4800600" y="2362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" name="Straight Connector 56"/>
              <p:cNvCxnSpPr>
                <a:endCxn id="56" idx="5"/>
              </p:cNvCxnSpPr>
              <p:nvPr/>
            </p:nvCxnSpPr>
            <p:spPr>
              <a:xfrm>
                <a:off x="4876800" y="2438400"/>
                <a:ext cx="314045" cy="31404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56" idx="7"/>
              </p:cNvCxnSpPr>
              <p:nvPr/>
            </p:nvCxnSpPr>
            <p:spPr>
              <a:xfrm flipH="1">
                <a:off x="4876800" y="2429155"/>
                <a:ext cx="314045" cy="3232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" name="Straight Arrow Connector 67"/>
            <p:cNvCxnSpPr/>
            <p:nvPr/>
          </p:nvCxnSpPr>
          <p:spPr>
            <a:xfrm>
              <a:off x="2231352" y="3394379"/>
              <a:ext cx="45670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2216664" y="2850586"/>
              <a:ext cx="3931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e</a:t>
              </a:r>
              <a:endParaRPr lang="en-US" sz="28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637378" y="3417730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514546" y="2844514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482822" y="4645320"/>
              <a:ext cx="3931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989788" y="55781"/>
                <a:ext cx="4932634" cy="908967"/>
              </a:xfrm>
              <a:prstGeom prst="rect">
                <a:avLst/>
              </a:prstGeom>
              <a:noFill/>
              <a:ln w="25400" cmpd="dbl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𝑣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𝐺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𝐻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1+</m:t>
                          </m:r>
                          <m:r>
                            <a:rPr lang="en-US" sz="2800" i="1">
                              <a:latin typeface="Cambria Math"/>
                            </a:rPr>
                            <m:t>𝐺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𝐻</m:t>
                          </m:r>
                        </m:den>
                      </m:f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𝐾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𝐺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1+</m:t>
                          </m:r>
                          <m:r>
                            <a:rPr lang="en-US" sz="2800" i="1">
                              <a:latin typeface="Cambria Math"/>
                            </a:rPr>
                            <m:t>𝐺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𝐻</m:t>
                          </m:r>
                        </m:den>
                      </m:f>
                      <m:r>
                        <a:rPr lang="en-US" sz="28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788" y="55781"/>
                <a:ext cx="4932634" cy="90896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2540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928500" y="1063148"/>
                <a:ext cx="5105149" cy="1763753"/>
              </a:xfrm>
              <a:prstGeom prst="rect">
                <a:avLst/>
              </a:prstGeom>
              <a:noFill/>
              <a:ln w="25400" cmpd="dbl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>
                        <a:latin typeface="Cambria Math"/>
                        <a:ea typeface="Cambria Math"/>
                      </a:rPr>
                      <m:t>𝐈𝐅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𝐻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≫1</m:t>
                    </m:r>
                  </m:oMath>
                </a14:m>
                <a:r>
                  <a:rPr lang="en-US" sz="2800" dirty="0">
                    <a:ea typeface="Cambria Math"/>
                  </a:rPr>
                  <a:t> (high gain, closed loop, with feedback)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𝑣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≈1∙</m:t>
                      </m:r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𝐾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≈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500" y="1063148"/>
                <a:ext cx="5105149" cy="1763753"/>
              </a:xfrm>
              <a:prstGeom prst="rect">
                <a:avLst/>
              </a:prstGeom>
              <a:blipFill rotWithShape="1">
                <a:blip r:embed="rId3"/>
                <a:stretch>
                  <a:fillRect l="-2138" t="-2381"/>
                </a:stretch>
              </a:blipFill>
              <a:ln w="25400" cmpd="dbl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Bent Arrow 32"/>
          <p:cNvSpPr/>
          <p:nvPr/>
        </p:nvSpPr>
        <p:spPr>
          <a:xfrm rot="5400000">
            <a:off x="7120243" y="52193"/>
            <a:ext cx="612770" cy="1327258"/>
          </a:xfrm>
          <a:prstGeom prst="bentArrow">
            <a:avLst>
              <a:gd name="adj1" fmla="val 25000"/>
              <a:gd name="adj2" fmla="val 23433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3347" y="1076536"/>
                <a:ext cx="3885153" cy="1815882"/>
              </a:xfrm>
              <a:prstGeom prst="rect">
                <a:avLst/>
              </a:prstGeom>
              <a:noFill/>
              <a:ln w="25400" cmpd="dbl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smtClean="0">
                        <a:latin typeface="Cambria Math"/>
                        <a:ea typeface="Cambria Math"/>
                      </a:rPr>
                      <m:t>𝐈𝐅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𝐻</m:t>
                    </m:r>
                    <m:r>
                      <a:rPr lang="en-US" sz="2800" i="1" smtClean="0">
                        <a:latin typeface="Cambria Math"/>
                        <a:ea typeface="Cambria Math"/>
                      </a:rPr>
                      <m:t>≪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sz="2800" dirty="0">
                    <a:ea typeface="Cambria Math"/>
                  </a:rPr>
                  <a:t> </a:t>
                </a:r>
                <a:r>
                  <a:rPr lang="en-US" sz="2800" dirty="0" smtClean="0">
                    <a:ea typeface="Cambria Math"/>
                  </a:rPr>
                  <a:t>(low </a:t>
                </a:r>
                <a:r>
                  <a:rPr lang="en-US" sz="2800" dirty="0">
                    <a:ea typeface="Cambria Math"/>
                  </a:rPr>
                  <a:t>gain, </a:t>
                </a:r>
                <a:r>
                  <a:rPr lang="en-US" sz="2800" dirty="0" smtClean="0">
                    <a:ea typeface="Cambria Math"/>
                  </a:rPr>
                  <a:t>open loop</a:t>
                </a:r>
                <a:r>
                  <a:rPr lang="en-US" sz="2800" dirty="0">
                    <a:ea typeface="Cambria Math"/>
                  </a:rPr>
                  <a:t> </a:t>
                </a:r>
                <a:r>
                  <a:rPr lang="en-US" sz="2800" dirty="0" smtClean="0">
                    <a:ea typeface="Cambria Math"/>
                  </a:rPr>
                  <a:t>or no </a:t>
                </a:r>
                <a:r>
                  <a:rPr lang="en-US" sz="2800" dirty="0">
                    <a:ea typeface="Cambria Math"/>
                  </a:rPr>
                  <a:t>feedback)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𝑣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𝐺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𝐻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i="1">
                          <a:latin typeface="Cambria Math"/>
                        </a:rPr>
                        <m:t>𝐾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𝐺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7" y="1076536"/>
                <a:ext cx="3885153" cy="1815882"/>
              </a:xfrm>
              <a:prstGeom prst="rect">
                <a:avLst/>
              </a:prstGeom>
              <a:blipFill rotWithShape="1">
                <a:blip r:embed="rId4"/>
                <a:stretch>
                  <a:fillRect l="-2808" t="-2326"/>
                </a:stretch>
              </a:blipFill>
              <a:ln w="25400" cmpd="dbl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Bent Arrow 4"/>
          <p:cNvSpPr/>
          <p:nvPr/>
        </p:nvSpPr>
        <p:spPr>
          <a:xfrm rot="16200000" flipH="1">
            <a:off x="1472860" y="347594"/>
            <a:ext cx="511946" cy="83729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5725" y="3005674"/>
                <a:ext cx="583227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u="sng" dirty="0" smtClean="0"/>
                  <a:t>Actual speed </a:t>
                </a:r>
                <a14:m>
                  <m:oMath xmlns:m="http://schemas.openxmlformats.org/officeDocument/2006/math">
                    <m:r>
                      <a:rPr lang="en-US" sz="2000" b="0" i="1" u="sng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000" dirty="0" smtClean="0"/>
                  <a:t>: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000" dirty="0" smtClean="0"/>
                  <a:t> with an error proportional to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000" dirty="0" smtClean="0"/>
                  <a:t> when in closed loop. The higher the controller’s gain, the lower the speed error.</a:t>
                </a:r>
                <a:endParaRPr lang="en-US" sz="2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5" y="3005674"/>
                <a:ext cx="5832273" cy="1015663"/>
              </a:xfrm>
              <a:prstGeom prst="rect">
                <a:avLst/>
              </a:prstGeom>
              <a:blipFill rotWithShape="1">
                <a:blip r:embed="rId5"/>
                <a:stretch>
                  <a:fillRect l="-1045" t="-2994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0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33" grpId="0" animBg="1"/>
      <p:bldP spid="42" grpId="0" animBg="1"/>
      <p:bldP spid="5" grpId="0" animBg="1"/>
      <p:bldP spid="4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706001" y="190795"/>
                <a:ext cx="39305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𝐻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𝑒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001" y="190795"/>
                <a:ext cx="3930549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244447" y="2731830"/>
            <a:ext cx="6829576" cy="4061858"/>
            <a:chOff x="925776" y="1106682"/>
            <a:chExt cx="6829576" cy="4061858"/>
          </a:xfrm>
        </p:grpSpPr>
        <p:grpSp>
          <p:nvGrpSpPr>
            <p:cNvPr id="7" name="Group 6"/>
            <p:cNvGrpSpPr/>
            <p:nvPr/>
          </p:nvGrpSpPr>
          <p:grpSpPr>
            <a:xfrm>
              <a:off x="6002752" y="2829714"/>
              <a:ext cx="1752600" cy="914400"/>
              <a:chOff x="6096000" y="4341424"/>
              <a:chExt cx="1752600" cy="9144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096000" y="4567479"/>
                <a:ext cx="990600" cy="688345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>
                <a:off x="7086600" y="4907834"/>
                <a:ext cx="762000" cy="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6400800" y="4648769"/>
                <a:ext cx="38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G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239000" y="4341424"/>
                <a:ext cx="4191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v</a:t>
                </a:r>
                <a:endParaRPr lang="en-US" sz="2800" dirty="0"/>
              </a:p>
            </p:txBody>
          </p:sp>
        </p:grpSp>
        <p:cxnSp>
          <p:nvCxnSpPr>
            <p:cNvPr id="13" name="Straight Arrow Connector 12"/>
            <p:cNvCxnSpPr/>
            <p:nvPr/>
          </p:nvCxnSpPr>
          <p:spPr>
            <a:xfrm>
              <a:off x="4173952" y="3394148"/>
              <a:ext cx="876300" cy="127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359336" y="2876396"/>
              <a:ext cx="4034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f</a:t>
              </a:r>
              <a:endParaRPr lang="en-US" sz="28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88052" y="3053793"/>
              <a:ext cx="148590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1144986" y="3395421"/>
              <a:ext cx="62865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925776" y="2852788"/>
              <a:ext cx="628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v</a:t>
              </a:r>
              <a:r>
                <a:rPr lang="en-US" sz="2800" baseline="-25000" dirty="0" err="1" smtClean="0"/>
                <a:t>r</a:t>
              </a:r>
              <a:endParaRPr lang="en-US" sz="2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59552" y="3089348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H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802602" y="1106682"/>
              <a:ext cx="1200150" cy="2505886"/>
              <a:chOff x="7391400" y="2620368"/>
              <a:chExt cx="1200150" cy="2505886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7620000" y="4669054"/>
                <a:ext cx="457200" cy="457200"/>
                <a:chOff x="4800600" y="2362200"/>
                <a:chExt cx="457200" cy="457200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4800600" y="2362200"/>
                  <a:ext cx="457200" cy="457200"/>
                </a:xfrm>
                <a:prstGeom prst="ellipse">
                  <a:avLst/>
                </a:prstGeom>
                <a:noFill/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0" name="Straight Connector 29"/>
                <p:cNvCxnSpPr>
                  <a:endCxn id="29" idx="5"/>
                </p:cNvCxnSpPr>
                <p:nvPr/>
              </p:nvCxnSpPr>
              <p:spPr>
                <a:xfrm>
                  <a:off x="4876800" y="2438400"/>
                  <a:ext cx="314045" cy="314045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>
                  <a:stCxn id="29" idx="7"/>
                </p:cNvCxnSpPr>
                <p:nvPr/>
              </p:nvCxnSpPr>
              <p:spPr>
                <a:xfrm flipH="1">
                  <a:off x="4876800" y="2429155"/>
                  <a:ext cx="314045" cy="323290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" name="Straight Arrow Connector 20"/>
              <p:cNvCxnSpPr/>
              <p:nvPr/>
            </p:nvCxnSpPr>
            <p:spPr>
              <a:xfrm>
                <a:off x="7829550" y="4195349"/>
                <a:ext cx="1" cy="473705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7410450" y="3502655"/>
                <a:ext cx="895350" cy="688345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625688" y="3618876"/>
                <a:ext cx="4779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K</a:t>
                </a:r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>
                <a:off x="7845261" y="3031495"/>
                <a:ext cx="0" cy="473705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7655465" y="2620368"/>
                <a:ext cx="3776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800" dirty="0" smtClean="0"/>
                  <a:t>θ</a:t>
                </a:r>
                <a:endParaRPr lang="en-US" sz="2800" dirty="0"/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 flipV="1">
                <a:off x="8077200" y="4897654"/>
                <a:ext cx="514350" cy="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7391400" y="4419600"/>
                <a:ext cx="3619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+</a:t>
                </a:r>
                <a:endParaRPr lang="en-US" sz="28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924800" y="4280872"/>
                <a:ext cx="3619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</a:p>
            </p:txBody>
          </p:sp>
        </p:grpSp>
        <p:cxnSp>
          <p:nvCxnSpPr>
            <p:cNvPr id="45" name="Straight Arrow Connector 44"/>
            <p:cNvCxnSpPr/>
            <p:nvPr/>
          </p:nvCxnSpPr>
          <p:spPr>
            <a:xfrm rot="10800000" flipV="1">
              <a:off x="2002753" y="3401131"/>
              <a:ext cx="5301753" cy="231157"/>
            </a:xfrm>
            <a:prstGeom prst="bentConnector4">
              <a:avLst>
                <a:gd name="adj1" fmla="val -294"/>
                <a:gd name="adj2" fmla="val 570853"/>
              </a:avLst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/>
            <p:cNvGrpSpPr/>
            <p:nvPr/>
          </p:nvGrpSpPr>
          <p:grpSpPr>
            <a:xfrm>
              <a:off x="1774152" y="3175089"/>
              <a:ext cx="457200" cy="457200"/>
              <a:chOff x="4800600" y="2362200"/>
              <a:chExt cx="457200" cy="4572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4800600" y="2362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" name="Straight Connector 56"/>
              <p:cNvCxnSpPr>
                <a:endCxn id="56" idx="5"/>
              </p:cNvCxnSpPr>
              <p:nvPr/>
            </p:nvCxnSpPr>
            <p:spPr>
              <a:xfrm>
                <a:off x="4876800" y="2438400"/>
                <a:ext cx="314045" cy="31404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56" idx="7"/>
              </p:cNvCxnSpPr>
              <p:nvPr/>
            </p:nvCxnSpPr>
            <p:spPr>
              <a:xfrm flipH="1">
                <a:off x="4876800" y="2429155"/>
                <a:ext cx="314045" cy="3232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" name="Straight Arrow Connector 67"/>
            <p:cNvCxnSpPr/>
            <p:nvPr/>
          </p:nvCxnSpPr>
          <p:spPr>
            <a:xfrm>
              <a:off x="2231352" y="3394379"/>
              <a:ext cx="45670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2216664" y="2850586"/>
              <a:ext cx="3931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e</a:t>
              </a:r>
              <a:endParaRPr lang="en-US" sz="28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637378" y="3417730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514546" y="2844514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482822" y="4645320"/>
              <a:ext cx="3931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78943" y="689958"/>
                <a:ext cx="5295315" cy="908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𝐻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(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1+</m:t>
                          </m:r>
                          <m:r>
                            <a:rPr lang="en-US" sz="2800" i="1">
                              <a:latin typeface="Cambria Math"/>
                            </a:rPr>
                            <m:t>𝐺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𝐻</m:t>
                          </m:r>
                        </m:den>
                      </m:f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𝐾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𝐺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1+</m:t>
                          </m:r>
                          <m:r>
                            <a:rPr lang="en-US" sz="2800" i="1">
                              <a:latin typeface="Cambria Math"/>
                            </a:rPr>
                            <m:t>𝐺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𝐻</m:t>
                          </m:r>
                        </m:den>
                      </m:f>
                      <m:r>
                        <a:rPr lang="en-US" sz="28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943" y="689958"/>
                <a:ext cx="5295315" cy="9089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55096" y="3109821"/>
                <a:ext cx="5131562" cy="908967"/>
              </a:xfrm>
              <a:prstGeom prst="rect">
                <a:avLst/>
              </a:prstGeom>
              <a:noFill/>
              <a:ln w="25400" cmpd="dbl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𝐾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96" y="3109821"/>
                <a:ext cx="5131562" cy="9089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5400" cmpd="dbl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own Arrow 4"/>
          <p:cNvSpPr/>
          <p:nvPr/>
        </p:nvSpPr>
        <p:spPr>
          <a:xfrm>
            <a:off x="2797808" y="1875642"/>
            <a:ext cx="1461903" cy="10674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6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" grpId="0"/>
      <p:bldP spid="41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904" y="13646"/>
            <a:ext cx="8229600" cy="803488"/>
          </a:xfrm>
        </p:spPr>
        <p:txBody>
          <a:bodyPr>
            <a:normAutofit/>
          </a:bodyPr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1198" y="736977"/>
            <a:ext cx="4359322" cy="60118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Control System</a:t>
            </a:r>
          </a:p>
          <a:p>
            <a:r>
              <a:rPr lang="en-US" dirty="0" smtClean="0"/>
              <a:t>Manages and regulates a set of variables in a system</a:t>
            </a:r>
          </a:p>
          <a:p>
            <a:pPr lvl="1"/>
            <a:r>
              <a:rPr lang="en-US" dirty="0" smtClean="0"/>
              <a:t>SISO – single-input-single-output</a:t>
            </a:r>
          </a:p>
          <a:p>
            <a:pPr lvl="1"/>
            <a:r>
              <a:rPr lang="en-US" dirty="0" smtClean="0"/>
              <a:t>MIMO – multiple-input-multiple-output</a:t>
            </a:r>
          </a:p>
          <a:p>
            <a:r>
              <a:rPr lang="en-US" dirty="0"/>
              <a:t>A</a:t>
            </a:r>
            <a:r>
              <a:rPr lang="en-US" dirty="0" smtClean="0"/>
              <a:t> quantity is measured then controlled</a:t>
            </a:r>
          </a:p>
          <a:p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Bandwidth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ise time</a:t>
            </a:r>
          </a:p>
          <a:p>
            <a:pPr lvl="1"/>
            <a:r>
              <a:rPr lang="en-US" dirty="0" smtClean="0"/>
              <a:t>Overshoot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teady state error</a:t>
            </a:r>
            <a:endParaRPr lang="en-US" dirty="0"/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934" y="2183642"/>
            <a:ext cx="4112240" cy="242789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64824" y="4367284"/>
            <a:ext cx="2279176" cy="368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1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89855" y="2800070"/>
            <a:ext cx="6829576" cy="4061858"/>
            <a:chOff x="925776" y="1106682"/>
            <a:chExt cx="6829576" cy="4061858"/>
          </a:xfrm>
        </p:grpSpPr>
        <p:grpSp>
          <p:nvGrpSpPr>
            <p:cNvPr id="7" name="Group 6"/>
            <p:cNvGrpSpPr/>
            <p:nvPr/>
          </p:nvGrpSpPr>
          <p:grpSpPr>
            <a:xfrm>
              <a:off x="6002752" y="2829714"/>
              <a:ext cx="1752600" cy="914400"/>
              <a:chOff x="6096000" y="4341424"/>
              <a:chExt cx="1752600" cy="9144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096000" y="4567479"/>
                <a:ext cx="990600" cy="688345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>
                <a:off x="7086600" y="4907834"/>
                <a:ext cx="762000" cy="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6400800" y="4648769"/>
                <a:ext cx="38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G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239000" y="4341424"/>
                <a:ext cx="4191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v</a:t>
                </a:r>
                <a:endParaRPr lang="en-US" sz="2800" dirty="0"/>
              </a:p>
            </p:txBody>
          </p:sp>
        </p:grpSp>
        <p:cxnSp>
          <p:nvCxnSpPr>
            <p:cNvPr id="13" name="Straight Arrow Connector 12"/>
            <p:cNvCxnSpPr/>
            <p:nvPr/>
          </p:nvCxnSpPr>
          <p:spPr>
            <a:xfrm>
              <a:off x="4173952" y="3394148"/>
              <a:ext cx="876300" cy="127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359336" y="2876396"/>
              <a:ext cx="4034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f</a:t>
              </a:r>
              <a:endParaRPr lang="en-US" sz="28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88052" y="3053793"/>
              <a:ext cx="148590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1144986" y="3395421"/>
              <a:ext cx="62865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925776" y="2852788"/>
              <a:ext cx="628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v</a:t>
              </a:r>
              <a:r>
                <a:rPr lang="en-US" sz="2800" baseline="-25000" dirty="0" err="1" smtClean="0"/>
                <a:t>r</a:t>
              </a:r>
              <a:endParaRPr lang="en-US" sz="2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59552" y="3089348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H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802602" y="1106682"/>
              <a:ext cx="1200150" cy="2505886"/>
              <a:chOff x="7391400" y="2620368"/>
              <a:chExt cx="1200150" cy="2505886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7620000" y="4669054"/>
                <a:ext cx="457200" cy="457200"/>
                <a:chOff x="4800600" y="2362200"/>
                <a:chExt cx="457200" cy="457200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4800600" y="2362200"/>
                  <a:ext cx="457200" cy="457200"/>
                </a:xfrm>
                <a:prstGeom prst="ellipse">
                  <a:avLst/>
                </a:prstGeom>
                <a:noFill/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0" name="Straight Connector 29"/>
                <p:cNvCxnSpPr>
                  <a:endCxn id="29" idx="5"/>
                </p:cNvCxnSpPr>
                <p:nvPr/>
              </p:nvCxnSpPr>
              <p:spPr>
                <a:xfrm>
                  <a:off x="4876800" y="2438400"/>
                  <a:ext cx="314045" cy="314045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>
                  <a:stCxn id="29" idx="7"/>
                </p:cNvCxnSpPr>
                <p:nvPr/>
              </p:nvCxnSpPr>
              <p:spPr>
                <a:xfrm flipH="1">
                  <a:off x="4876800" y="2429155"/>
                  <a:ext cx="314045" cy="323290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" name="Straight Arrow Connector 20"/>
              <p:cNvCxnSpPr/>
              <p:nvPr/>
            </p:nvCxnSpPr>
            <p:spPr>
              <a:xfrm>
                <a:off x="7829550" y="4195349"/>
                <a:ext cx="1" cy="473705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7410450" y="3502655"/>
                <a:ext cx="895350" cy="688345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625688" y="3618876"/>
                <a:ext cx="4779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K</a:t>
                </a:r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>
                <a:off x="7845261" y="3031495"/>
                <a:ext cx="0" cy="473705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7655465" y="2620368"/>
                <a:ext cx="3776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800" dirty="0" smtClean="0"/>
                  <a:t>θ</a:t>
                </a:r>
                <a:endParaRPr lang="en-US" sz="2800" dirty="0"/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 flipV="1">
                <a:off x="8077200" y="4897654"/>
                <a:ext cx="514350" cy="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7391400" y="4419600"/>
                <a:ext cx="3619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+</a:t>
                </a:r>
                <a:endParaRPr lang="en-US" sz="28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924800" y="4280872"/>
                <a:ext cx="3619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</a:p>
            </p:txBody>
          </p:sp>
        </p:grpSp>
        <p:cxnSp>
          <p:nvCxnSpPr>
            <p:cNvPr id="45" name="Straight Arrow Connector 44"/>
            <p:cNvCxnSpPr/>
            <p:nvPr/>
          </p:nvCxnSpPr>
          <p:spPr>
            <a:xfrm rot="10800000" flipV="1">
              <a:off x="2002753" y="3401131"/>
              <a:ext cx="5301753" cy="231157"/>
            </a:xfrm>
            <a:prstGeom prst="bentConnector4">
              <a:avLst>
                <a:gd name="adj1" fmla="val -294"/>
                <a:gd name="adj2" fmla="val 570853"/>
              </a:avLst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/>
            <p:cNvGrpSpPr/>
            <p:nvPr/>
          </p:nvGrpSpPr>
          <p:grpSpPr>
            <a:xfrm>
              <a:off x="1774152" y="3175089"/>
              <a:ext cx="457200" cy="457200"/>
              <a:chOff x="4800600" y="2362200"/>
              <a:chExt cx="457200" cy="4572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4800600" y="2362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" name="Straight Connector 56"/>
              <p:cNvCxnSpPr>
                <a:endCxn id="56" idx="5"/>
              </p:cNvCxnSpPr>
              <p:nvPr/>
            </p:nvCxnSpPr>
            <p:spPr>
              <a:xfrm>
                <a:off x="4876800" y="2438400"/>
                <a:ext cx="314045" cy="31404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56" idx="7"/>
              </p:cNvCxnSpPr>
              <p:nvPr/>
            </p:nvCxnSpPr>
            <p:spPr>
              <a:xfrm flipH="1">
                <a:off x="4876800" y="2429155"/>
                <a:ext cx="314045" cy="3232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" name="Straight Arrow Connector 67"/>
            <p:cNvCxnSpPr/>
            <p:nvPr/>
          </p:nvCxnSpPr>
          <p:spPr>
            <a:xfrm>
              <a:off x="2231352" y="3394379"/>
              <a:ext cx="45670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2216664" y="2850586"/>
              <a:ext cx="3931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e</a:t>
              </a:r>
              <a:endParaRPr lang="en-US" sz="28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637378" y="3417730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514546" y="2844514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482822" y="4645320"/>
              <a:ext cx="3931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019872" y="68240"/>
                <a:ext cx="5301027" cy="908967"/>
              </a:xfrm>
              <a:prstGeom prst="rect">
                <a:avLst/>
              </a:prstGeom>
              <a:noFill/>
              <a:ln w="25400" cmpd="dbl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𝑓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𝐻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1+</m:t>
                          </m:r>
                          <m:r>
                            <a:rPr lang="en-US" sz="2800" i="1">
                              <a:latin typeface="Cambria Math"/>
                            </a:rPr>
                            <m:t>𝐺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𝐻</m:t>
                          </m:r>
                        </m:den>
                      </m:f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𝐾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𝐺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𝐻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1+</m:t>
                          </m:r>
                          <m:r>
                            <a:rPr lang="en-US" sz="2800" i="1">
                              <a:latin typeface="Cambria Math"/>
                            </a:rPr>
                            <m:t>𝐺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𝐻</m:t>
                          </m:r>
                        </m:den>
                      </m:f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872" y="68240"/>
                <a:ext cx="5301027" cy="90896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2540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523632" y="994908"/>
                <a:ext cx="4482722" cy="1763753"/>
              </a:xfrm>
              <a:prstGeom prst="rect">
                <a:avLst/>
              </a:prstGeom>
              <a:noFill/>
              <a:ln w="25400" cmpd="dbl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>
                        <a:latin typeface="Cambria Math"/>
                        <a:ea typeface="Cambria Math"/>
                      </a:rPr>
                      <m:t>𝐈𝐅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𝐻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≫1</m:t>
                    </m:r>
                  </m:oMath>
                </a14:m>
                <a:r>
                  <a:rPr lang="en-US" sz="2800" dirty="0">
                    <a:ea typeface="Cambria Math"/>
                  </a:rPr>
                  <a:t> (high gain, closed loop, with feedback</a:t>
                </a:r>
                <a:r>
                  <a:rPr lang="en-US" sz="2800" dirty="0" smtClean="0">
                    <a:ea typeface="Cambria Math"/>
                  </a:rPr>
                  <a:t>)</a:t>
                </a:r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</m:den>
                      </m:f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𝐾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632" y="994908"/>
                <a:ext cx="4482722" cy="1763753"/>
              </a:xfrm>
              <a:prstGeom prst="rect">
                <a:avLst/>
              </a:prstGeom>
              <a:blipFill rotWithShape="1">
                <a:blip r:embed="rId3"/>
                <a:stretch>
                  <a:fillRect l="-2436" t="-2381"/>
                </a:stretch>
              </a:blipFill>
              <a:ln w="25400" cmpd="dbl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Bent Arrow 32"/>
          <p:cNvSpPr/>
          <p:nvPr/>
        </p:nvSpPr>
        <p:spPr>
          <a:xfrm rot="5400000">
            <a:off x="7365929" y="106805"/>
            <a:ext cx="679822" cy="905314"/>
          </a:xfrm>
          <a:prstGeom prst="bentArrow">
            <a:avLst>
              <a:gd name="adj1" fmla="val 25000"/>
              <a:gd name="adj2" fmla="val 23433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45894" y="1211576"/>
                <a:ext cx="4219773" cy="1384995"/>
              </a:xfrm>
              <a:prstGeom prst="rect">
                <a:avLst/>
              </a:prstGeom>
              <a:noFill/>
              <a:ln w="25400" cmpd="dbl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smtClean="0">
                        <a:latin typeface="Cambria Math"/>
                        <a:ea typeface="Cambria Math"/>
                      </a:rPr>
                      <m:t>𝐈𝐅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𝐻</m:t>
                    </m:r>
                    <m:r>
                      <a:rPr lang="en-US" sz="2800" i="1" smtClean="0">
                        <a:latin typeface="Cambria Math"/>
                        <a:ea typeface="Cambria Math"/>
                      </a:rPr>
                      <m:t>≪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sz="2800" dirty="0">
                    <a:ea typeface="Cambria Math"/>
                  </a:rPr>
                  <a:t> </a:t>
                </a:r>
                <a:r>
                  <a:rPr lang="en-US" sz="2800" dirty="0" smtClean="0">
                    <a:ea typeface="Cambria Math"/>
                  </a:rPr>
                  <a:t>(low gain, open loop</a:t>
                </a:r>
                <a:r>
                  <a:rPr lang="en-US" sz="2800" dirty="0">
                    <a:ea typeface="Cambria Math"/>
                  </a:rPr>
                  <a:t>, </a:t>
                </a:r>
                <a:r>
                  <a:rPr lang="en-US" sz="2800" dirty="0" smtClean="0">
                    <a:ea typeface="Cambria Math"/>
                  </a:rPr>
                  <a:t>or no feedback)</a:t>
                </a:r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𝐻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𝐾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𝐺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𝐻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94" y="1211576"/>
                <a:ext cx="4219773" cy="1384995"/>
              </a:xfrm>
              <a:prstGeom prst="rect">
                <a:avLst/>
              </a:prstGeom>
              <a:blipFill rotWithShape="1">
                <a:blip r:embed="rId4"/>
                <a:stretch>
                  <a:fillRect l="-2582" t="-3030"/>
                </a:stretch>
              </a:blipFill>
              <a:ln w="25400" cmpd="dbl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Bent Arrow 42"/>
          <p:cNvSpPr/>
          <p:nvPr/>
        </p:nvSpPr>
        <p:spPr>
          <a:xfrm rot="5400000" flipV="1">
            <a:off x="1255389" y="304561"/>
            <a:ext cx="679822" cy="1116146"/>
          </a:xfrm>
          <a:prstGeom prst="bentArrow">
            <a:avLst>
              <a:gd name="adj1" fmla="val 25000"/>
              <a:gd name="adj2" fmla="val 23433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86331" y="3094106"/>
                <a:ext cx="35373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u="sng" dirty="0" smtClean="0"/>
                  <a:t>Force </a:t>
                </a:r>
                <a14:m>
                  <m:oMath xmlns:m="http://schemas.openxmlformats.org/officeDocument/2006/math">
                    <m:r>
                      <a:rPr lang="en-US" sz="2000" b="0" i="1" u="sng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000" dirty="0" smtClean="0"/>
                  <a:t>: at regime, it does not depend on the gain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sz="2000" dirty="0" smtClean="0"/>
                  <a:t> while proportional to angle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331" y="3094106"/>
                <a:ext cx="3537300" cy="1015663"/>
              </a:xfrm>
              <a:prstGeom prst="rect">
                <a:avLst/>
              </a:prstGeom>
              <a:blipFill rotWithShape="1">
                <a:blip r:embed="rId5"/>
                <a:stretch>
                  <a:fillRect l="-1897" t="-3012" b="-10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33" grpId="0" animBg="1"/>
      <p:bldP spid="42" grpId="0" animBg="1"/>
      <p:bldP spid="43" grpId="0" animBg="1"/>
      <p:bldP spid="4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67" y="1487608"/>
            <a:ext cx="6159122" cy="461934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84495" y="163773"/>
                <a:ext cx="8229600" cy="87172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Plotting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𝐺𝐻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𝐺𝐻</m:t>
                        </m:r>
                      </m:num>
                      <m:den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𝐺𝐻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84495" y="163773"/>
                <a:ext cx="8229600" cy="871728"/>
              </a:xfrm>
              <a:blipFill rotWithShape="1">
                <a:blip r:embed="rId3"/>
                <a:stretch>
                  <a:fillRect t="-7692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0" y="1146412"/>
                <a:ext cx="3944203" cy="552734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O</a:t>
                </a:r>
                <a:r>
                  <a:rPr lang="en-US" dirty="0" smtClean="0"/>
                  <a:t>pen loop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𝐺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𝐻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Closed loop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𝑣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𝐻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1+</m:t>
                          </m:r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𝐻</m:t>
                          </m:r>
                        </m:den>
                      </m:f>
                      <m:r>
                        <a:rPr lang="en-US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Setting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𝐻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𝑘𝑔</m:t>
                    </m:r>
                    <m:r>
                      <a:rPr lang="en-US" i="1">
                        <a:latin typeface="Cambria Math"/>
                      </a:rPr>
                      <m:t>/</m:t>
                    </m:r>
                    <m:r>
                      <a:rPr lang="en-US" i="1">
                        <a:latin typeface="Cambria Math"/>
                      </a:rPr>
                      <m:t>𝑠</m:t>
                    </m:r>
                  </m:oMath>
                </a14:m>
                <a:endParaRPr lang="en-US" i="1" dirty="0"/>
              </a:p>
              <a:p>
                <a:r>
                  <a:rPr lang="en-US" dirty="0" smtClean="0"/>
                  <a:t>Plotting the open loop transfer function vs. time and the closed loop transfer function vs. time</a:t>
                </a:r>
              </a:p>
              <a:p>
                <a:r>
                  <a:rPr lang="en-US" dirty="0" smtClean="0"/>
                  <a:t>Notice the rapid rise time for the closed loop case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0" y="1146412"/>
                <a:ext cx="3944203" cy="5527343"/>
              </a:xfrm>
              <a:blipFill rotWithShape="1">
                <a:blip r:embed="rId4"/>
                <a:stretch>
                  <a:fillRect l="-2318" t="-882" r="-4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 rot="5400000">
            <a:off x="6855296" y="3987283"/>
            <a:ext cx="4305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cruisefeedback_timedomain2.m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31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2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552" y="1490472"/>
            <a:ext cx="6163056" cy="462229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error signal </a:t>
            </a:r>
            <a:r>
              <a:rPr lang="en-US" i="1" dirty="0" smtClean="0"/>
              <a:t>e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0" y="1337482"/>
                <a:ext cx="4039737" cy="4788682"/>
              </a:xfrm>
            </p:spPr>
            <p:txBody>
              <a:bodyPr/>
              <a:lstStyle/>
              <a:p>
                <a:r>
                  <a:rPr lang="en-US" dirty="0" smtClean="0"/>
                  <a:t>Plot of error signal </a:t>
                </a:r>
                <a:r>
                  <a:rPr lang="en-US" i="1" dirty="0" smtClean="0"/>
                  <a:t>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vs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time</a:t>
                </a:r>
              </a:p>
              <a:p>
                <a:r>
                  <a:rPr lang="en-US" dirty="0" smtClean="0"/>
                  <a:t>Error signal decreases to 3 m/s.</a:t>
                </a:r>
              </a:p>
              <a:p>
                <a:r>
                  <a:rPr lang="en-US" dirty="0" smtClean="0">
                    <a:ea typeface="Cambria Math"/>
                  </a:rPr>
                  <a:t>Notice a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10%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i="1" dirty="0" smtClean="0"/>
                  <a:t>steady state error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0" y="1337482"/>
                <a:ext cx="4039737" cy="4788682"/>
              </a:xfrm>
              <a:blipFill rotWithShape="1">
                <a:blip r:embed="rId3"/>
                <a:stretch>
                  <a:fillRect l="-2564" t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 rot="5400000">
            <a:off x="6841648" y="3987283"/>
            <a:ext cx="4305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cruisefeedback_timedomain2.m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32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0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28" y="1173714"/>
            <a:ext cx="7562013" cy="567151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20976" y="165454"/>
                <a:ext cx="7649582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Open and closed loop TF with</a:t>
                </a:r>
                <a:br>
                  <a:rPr lang="en-US" dirty="0" smtClean="0"/>
                </a:b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𝐻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𝑘𝑔</m:t>
                    </m:r>
                    <m:r>
                      <a:rPr lang="en-US" i="1">
                        <a:latin typeface="Cambria Math"/>
                      </a:rPr>
                      <m:t>/</m:t>
                    </m:r>
                    <m:r>
                      <a:rPr lang="en-US" i="1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0976" y="165454"/>
                <a:ext cx="7649582" cy="1143000"/>
              </a:xfrm>
              <a:blipFill rotWithShape="1">
                <a:blip r:embed="rId3"/>
                <a:stretch>
                  <a:fillRect t="-17021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33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8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" y="1170432"/>
            <a:ext cx="7562088" cy="5671566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56270"/>
                <a:ext cx="91440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Error signal </a:t>
                </a:r>
                <a:r>
                  <a:rPr lang="en-US" i="1" dirty="0"/>
                  <a:t>e</a:t>
                </a:r>
                <a:r>
                  <a:rPr lang="en-US" dirty="0"/>
                  <a:t> with</a:t>
                </a:r>
                <a:br>
                  <a:rPr lang="en-US" dirty="0"/>
                </a:b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𝐻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𝑘𝑔</m:t>
                    </m:r>
                    <m:r>
                      <a:rPr lang="en-US" i="1">
                        <a:latin typeface="Cambria Math"/>
                      </a:rPr>
                      <m:t>/</m:t>
                    </m:r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56270"/>
                <a:ext cx="9144000" cy="1143000"/>
              </a:xfrm>
              <a:blipFill rotWithShape="1">
                <a:blip r:embed="rId3"/>
                <a:stretch>
                  <a:fillRect t="-17021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34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7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Cruise control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First-order differential equation</a:t>
            </a:r>
          </a:p>
          <a:p>
            <a:r>
              <a:rPr lang="en-US" dirty="0" smtClean="0"/>
              <a:t>Simplest controller: simply a gain with no time constants involved</a:t>
            </a:r>
          </a:p>
          <a:p>
            <a:r>
              <a:rPr lang="en-US" dirty="0" smtClean="0"/>
              <a:t>How to handle more complicated problems?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35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8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/>
          <p:cNvGrpSpPr/>
          <p:nvPr/>
        </p:nvGrpSpPr>
        <p:grpSpPr>
          <a:xfrm>
            <a:off x="476530" y="1597668"/>
            <a:ext cx="3054260" cy="699721"/>
            <a:chOff x="763138" y="710548"/>
            <a:chExt cx="3054260" cy="699721"/>
          </a:xfrm>
        </p:grpSpPr>
        <p:sp>
          <p:nvSpPr>
            <p:cNvPr id="6" name="Rectangle 5"/>
            <p:cNvSpPr/>
            <p:nvPr/>
          </p:nvSpPr>
          <p:spPr>
            <a:xfrm>
              <a:off x="1494998" y="721924"/>
              <a:ext cx="53823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34226" y="803214"/>
              <a:ext cx="5399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P</a:t>
              </a:r>
              <a:r>
                <a:rPr lang="en-US" sz="2800" baseline="-25000" dirty="0" smtClean="0"/>
                <a:t>1</a:t>
              </a:r>
              <a:endParaRPr lang="en-US" sz="2800" baseline="-25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3138" y="776543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98298" y="784424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2033228" y="1049633"/>
              <a:ext cx="43815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2452630" y="710548"/>
              <a:ext cx="53823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91858" y="791838"/>
              <a:ext cx="5399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P</a:t>
              </a:r>
              <a:r>
                <a:rPr lang="en-US" sz="2800" baseline="-25000" dirty="0"/>
                <a:t>2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1052844" y="1051905"/>
              <a:ext cx="43815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3006780" y="1054177"/>
              <a:ext cx="43815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5638379" y="1513833"/>
            <a:ext cx="2520008" cy="688345"/>
            <a:chOff x="5143500" y="721924"/>
            <a:chExt cx="2520008" cy="688345"/>
          </a:xfrm>
        </p:grpSpPr>
        <p:sp>
          <p:nvSpPr>
            <p:cNvPr id="13" name="Rectangle 12"/>
            <p:cNvSpPr/>
            <p:nvPr/>
          </p:nvSpPr>
          <p:spPr>
            <a:xfrm>
              <a:off x="5943600" y="721924"/>
              <a:ext cx="921224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38566" y="841314"/>
              <a:ext cx="8262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P</a:t>
              </a:r>
              <a:r>
                <a:rPr lang="en-US" sz="2800" baseline="-25000" dirty="0" smtClean="0"/>
                <a:t>1</a:t>
              </a:r>
              <a:r>
                <a:rPr lang="en-US" sz="2800" dirty="0" smtClean="0"/>
                <a:t>P</a:t>
              </a:r>
              <a:r>
                <a:rPr lang="en-US" sz="2800" baseline="-25000" dirty="0" smtClean="0"/>
                <a:t>2</a:t>
              </a:r>
              <a:endParaRPr lang="en-US" sz="2800" baseline="-25000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6864824" y="1081202"/>
              <a:ext cx="43815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5505450" y="1073128"/>
              <a:ext cx="43815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244408" y="812643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143500" y="819592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71416" y="2745748"/>
            <a:ext cx="3333187" cy="1849023"/>
            <a:chOff x="962744" y="2268068"/>
            <a:chExt cx="3333187" cy="1849023"/>
          </a:xfrm>
        </p:grpSpPr>
        <p:sp>
          <p:nvSpPr>
            <p:cNvPr id="30" name="Rectangle 29"/>
            <p:cNvSpPr/>
            <p:nvPr/>
          </p:nvSpPr>
          <p:spPr>
            <a:xfrm>
              <a:off x="1926620" y="2348282"/>
              <a:ext cx="53823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993144" y="2429572"/>
              <a:ext cx="5399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P</a:t>
              </a:r>
              <a:r>
                <a:rPr lang="en-US" sz="2800" baseline="-25000" dirty="0" smtClean="0"/>
                <a:t>1</a:t>
              </a:r>
              <a:endParaRPr lang="en-US" sz="2800" baseline="-25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62744" y="2402901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76831" y="2429572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cxnSp>
          <p:nvCxnSpPr>
            <p:cNvPr id="34" name="Straight Arrow Connector 33"/>
            <p:cNvCxnSpPr>
              <a:endCxn id="47" idx="2"/>
            </p:cNvCxnSpPr>
            <p:nvPr/>
          </p:nvCxnSpPr>
          <p:spPr>
            <a:xfrm flipV="1">
              <a:off x="2464850" y="2691182"/>
              <a:ext cx="566954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1915244" y="3428746"/>
              <a:ext cx="53823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968120" y="3510036"/>
              <a:ext cx="5399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P</a:t>
              </a:r>
              <a:r>
                <a:rPr lang="en-US" sz="2800" baseline="-25000" dirty="0"/>
                <a:t>2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1252450" y="2664510"/>
              <a:ext cx="662794" cy="1375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35" idx="3"/>
              <a:endCxn id="47" idx="4"/>
            </p:cNvCxnSpPr>
            <p:nvPr/>
          </p:nvCxnSpPr>
          <p:spPr>
            <a:xfrm flipV="1">
              <a:off x="2453474" y="2919782"/>
              <a:ext cx="806930" cy="853137"/>
            </a:xfrm>
            <a:prstGeom prst="bentConnector2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endCxn id="35" idx="1"/>
            </p:cNvCxnSpPr>
            <p:nvPr/>
          </p:nvCxnSpPr>
          <p:spPr>
            <a:xfrm rot="16200000" flipH="1">
              <a:off x="1121850" y="2979524"/>
              <a:ext cx="1108407" cy="478382"/>
            </a:xfrm>
            <a:prstGeom prst="bentConnector2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oup 45"/>
            <p:cNvGrpSpPr/>
            <p:nvPr/>
          </p:nvGrpSpPr>
          <p:grpSpPr>
            <a:xfrm>
              <a:off x="3031804" y="2462582"/>
              <a:ext cx="457200" cy="457200"/>
              <a:chOff x="4800600" y="2362200"/>
              <a:chExt cx="457200" cy="457200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4800600" y="2362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Straight Connector 47"/>
              <p:cNvCxnSpPr>
                <a:endCxn id="47" idx="5"/>
              </p:cNvCxnSpPr>
              <p:nvPr/>
            </p:nvCxnSpPr>
            <p:spPr>
              <a:xfrm>
                <a:off x="4876800" y="2438400"/>
                <a:ext cx="314045" cy="31404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47" idx="7"/>
              </p:cNvCxnSpPr>
              <p:nvPr/>
            </p:nvCxnSpPr>
            <p:spPr>
              <a:xfrm flipH="1">
                <a:off x="4876800" y="2429155"/>
                <a:ext cx="314045" cy="3232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Arrow Connector 60"/>
            <p:cNvCxnSpPr/>
            <p:nvPr/>
          </p:nvCxnSpPr>
          <p:spPr>
            <a:xfrm flipV="1">
              <a:off x="3514028" y="2694209"/>
              <a:ext cx="43815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3281149" y="2763641"/>
                  <a:ext cx="4191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±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1149" y="2763641"/>
                  <a:ext cx="419100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2789821" y="2268068"/>
                  <a:ext cx="4191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9821" y="2268068"/>
                  <a:ext cx="419100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/>
          <p:cNvGrpSpPr/>
          <p:nvPr/>
        </p:nvGrpSpPr>
        <p:grpSpPr>
          <a:xfrm>
            <a:off x="5637670" y="3286110"/>
            <a:ext cx="2520008" cy="688345"/>
            <a:chOff x="5200934" y="2576414"/>
            <a:chExt cx="2520008" cy="688345"/>
          </a:xfrm>
        </p:grpSpPr>
        <p:sp>
          <p:nvSpPr>
            <p:cNvPr id="64" name="Rectangle 63"/>
            <p:cNvSpPr/>
            <p:nvPr/>
          </p:nvSpPr>
          <p:spPr>
            <a:xfrm>
              <a:off x="6001034" y="2576414"/>
              <a:ext cx="921224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959520" y="2654860"/>
              <a:ext cx="1148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P</a:t>
              </a:r>
              <a:r>
                <a:rPr lang="en-US" sz="2800" baseline="-25000" dirty="0" smtClean="0"/>
                <a:t>1 </a:t>
              </a:r>
              <a:r>
                <a:rPr lang="en-US" sz="2800" dirty="0" smtClean="0"/>
                <a:t>±P</a:t>
              </a:r>
              <a:r>
                <a:rPr lang="en-US" sz="2800" baseline="-25000" dirty="0" smtClean="0"/>
                <a:t>2</a:t>
              </a:r>
              <a:endParaRPr lang="en-US" sz="2800" baseline="-25000" dirty="0"/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flipV="1">
              <a:off x="6935906" y="2935692"/>
              <a:ext cx="43815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V="1">
              <a:off x="5562884" y="2927618"/>
              <a:ext cx="43815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7301842" y="2626189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200934" y="2674082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52792" y="4798982"/>
            <a:ext cx="3556224" cy="1858871"/>
            <a:chOff x="602920" y="4553318"/>
            <a:chExt cx="3556224" cy="1858871"/>
          </a:xfrm>
        </p:grpSpPr>
        <p:sp>
          <p:nvSpPr>
            <p:cNvPr id="76" name="Rectangle 75"/>
            <p:cNvSpPr/>
            <p:nvPr/>
          </p:nvSpPr>
          <p:spPr>
            <a:xfrm>
              <a:off x="2267513" y="4643380"/>
              <a:ext cx="53823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279445" y="4724670"/>
              <a:ext cx="5399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P</a:t>
              </a:r>
              <a:r>
                <a:rPr lang="en-US" sz="2800" baseline="-25000" dirty="0" smtClean="0"/>
                <a:t>1</a:t>
              </a:r>
              <a:endParaRPr lang="en-US" sz="2800" baseline="-250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02920" y="4674688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740044" y="4670078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 flipV="1">
              <a:off x="862643" y="4962784"/>
              <a:ext cx="566954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/>
            <p:cNvSpPr/>
            <p:nvPr/>
          </p:nvSpPr>
          <p:spPr>
            <a:xfrm>
              <a:off x="2297081" y="5723844"/>
              <a:ext cx="53823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349957" y="5805134"/>
              <a:ext cx="5399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P</a:t>
              </a:r>
              <a:r>
                <a:rPr lang="en-US" sz="2800" baseline="-25000" dirty="0"/>
                <a:t>2</a:t>
              </a:r>
            </a:p>
          </p:txBody>
        </p:sp>
        <p:cxnSp>
          <p:nvCxnSpPr>
            <p:cNvPr id="84" name="Straight Arrow Connector 37"/>
            <p:cNvCxnSpPr>
              <a:endCxn id="87" idx="4"/>
            </p:cNvCxnSpPr>
            <p:nvPr/>
          </p:nvCxnSpPr>
          <p:spPr>
            <a:xfrm rot="16200000" flipV="1">
              <a:off x="1536021" y="5299362"/>
              <a:ext cx="853138" cy="664478"/>
            </a:xfrm>
            <a:prstGeom prst="bentConnector3">
              <a:avLst>
                <a:gd name="adj1" fmla="val -1191"/>
              </a:avLst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38"/>
            <p:cNvCxnSpPr/>
            <p:nvPr/>
          </p:nvCxnSpPr>
          <p:spPr>
            <a:xfrm rot="5400000">
              <a:off x="2505706" y="5329534"/>
              <a:ext cx="1080463" cy="393956"/>
            </a:xfrm>
            <a:prstGeom prst="bentConnector2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Group 85"/>
            <p:cNvGrpSpPr/>
            <p:nvPr/>
          </p:nvGrpSpPr>
          <p:grpSpPr>
            <a:xfrm>
              <a:off x="1401751" y="4747832"/>
              <a:ext cx="457200" cy="457200"/>
              <a:chOff x="4800600" y="2362200"/>
              <a:chExt cx="457200" cy="457200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4800600" y="2362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8" name="Straight Connector 87"/>
              <p:cNvCxnSpPr>
                <a:endCxn id="87" idx="5"/>
              </p:cNvCxnSpPr>
              <p:nvPr/>
            </p:nvCxnSpPr>
            <p:spPr>
              <a:xfrm>
                <a:off x="4876800" y="2438400"/>
                <a:ext cx="314045" cy="31404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>
                <a:stCxn id="87" idx="7"/>
              </p:cNvCxnSpPr>
              <p:nvPr/>
            </p:nvCxnSpPr>
            <p:spPr>
              <a:xfrm flipH="1">
                <a:off x="4876800" y="2429155"/>
                <a:ext cx="314045" cy="3232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0" name="Straight Arrow Connector 89"/>
            <p:cNvCxnSpPr/>
            <p:nvPr/>
          </p:nvCxnSpPr>
          <p:spPr>
            <a:xfrm flipV="1">
              <a:off x="1856679" y="4979459"/>
              <a:ext cx="43815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1705688" y="5076187"/>
                  <a:ext cx="2755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5688" y="5076187"/>
                  <a:ext cx="275524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3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1159768" y="4553318"/>
                  <a:ext cx="33122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9768" y="4553318"/>
                  <a:ext cx="331226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18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9" name="Straight Arrow Connector 98"/>
            <p:cNvCxnSpPr/>
            <p:nvPr/>
          </p:nvCxnSpPr>
          <p:spPr>
            <a:xfrm>
              <a:off x="2804900" y="4979459"/>
              <a:ext cx="1012498" cy="809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5696528" y="5293753"/>
            <a:ext cx="2847560" cy="868845"/>
            <a:chOff x="5177904" y="4775129"/>
            <a:chExt cx="2847560" cy="868845"/>
          </a:xfrm>
        </p:grpSpPr>
        <p:sp>
          <p:nvSpPr>
            <p:cNvPr id="106" name="Rectangle 105"/>
            <p:cNvSpPr/>
            <p:nvPr/>
          </p:nvSpPr>
          <p:spPr>
            <a:xfrm>
              <a:off x="5923411" y="4775129"/>
              <a:ext cx="1300809" cy="866556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/>
                <p:cNvSpPr txBox="1"/>
                <p:nvPr/>
              </p:nvSpPr>
              <p:spPr>
                <a:xfrm>
                  <a:off x="5922842" y="4799769"/>
                  <a:ext cx="1148408" cy="8442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±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2842" y="4799769"/>
                  <a:ext cx="1148408" cy="84420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53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8" name="Straight Arrow Connector 107"/>
            <p:cNvCxnSpPr/>
            <p:nvPr/>
          </p:nvCxnSpPr>
          <p:spPr>
            <a:xfrm flipV="1">
              <a:off x="7240428" y="5230729"/>
              <a:ext cx="43815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flipV="1">
              <a:off x="5485262" y="5236303"/>
              <a:ext cx="43815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7606364" y="4921226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177904" y="4969119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</p:grpSp>
      <p:sp>
        <p:nvSpPr>
          <p:cNvPr id="114" name="Title 1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diagram reduction</a:t>
            </a:r>
            <a:endParaRPr lang="en-US" dirty="0"/>
          </a:p>
        </p:txBody>
      </p:sp>
      <p:sp>
        <p:nvSpPr>
          <p:cNvPr id="115" name="Striped Right Arrow 114"/>
          <p:cNvSpPr/>
          <p:nvPr/>
        </p:nvSpPr>
        <p:spPr>
          <a:xfrm>
            <a:off x="4176215" y="1473961"/>
            <a:ext cx="1064525" cy="989476"/>
          </a:xfrm>
          <a:prstGeom prst="stripedRightArrow">
            <a:avLst>
              <a:gd name="adj1" fmla="val 71929"/>
              <a:gd name="adj2" fmla="val 609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triped Right Arrow 115"/>
          <p:cNvSpPr/>
          <p:nvPr/>
        </p:nvSpPr>
        <p:spPr>
          <a:xfrm>
            <a:off x="4176214" y="3059315"/>
            <a:ext cx="1064525" cy="989476"/>
          </a:xfrm>
          <a:prstGeom prst="stripedRightArrow">
            <a:avLst>
              <a:gd name="adj1" fmla="val 71929"/>
              <a:gd name="adj2" fmla="val 609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Striped Right Arrow 116"/>
          <p:cNvSpPr/>
          <p:nvPr/>
        </p:nvSpPr>
        <p:spPr>
          <a:xfrm>
            <a:off x="4176215" y="5069696"/>
            <a:ext cx="1064525" cy="989476"/>
          </a:xfrm>
          <a:prstGeom prst="stripedRightArrow">
            <a:avLst>
              <a:gd name="adj1" fmla="val 71929"/>
              <a:gd name="adj2" fmla="val 609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36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8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66" y="95534"/>
            <a:ext cx="8229600" cy="858080"/>
          </a:xfrm>
        </p:spPr>
        <p:txBody>
          <a:bodyPr>
            <a:normAutofit/>
          </a:bodyPr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72955" y="1600200"/>
            <a:ext cx="8666329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Determine the output C in terms of inputs U and R.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1291649" y="2648051"/>
            <a:ext cx="6679448" cy="1782507"/>
            <a:chOff x="459121" y="2511571"/>
            <a:chExt cx="6679448" cy="1782507"/>
          </a:xfrm>
        </p:grpSpPr>
        <p:sp>
          <p:nvSpPr>
            <p:cNvPr id="39" name="Rectangle 38"/>
            <p:cNvSpPr/>
            <p:nvPr/>
          </p:nvSpPr>
          <p:spPr>
            <a:xfrm>
              <a:off x="5385969" y="3408897"/>
              <a:ext cx="99060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6376569" y="3749252"/>
              <a:ext cx="76200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452519" y="2511571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U</a:t>
              </a:r>
              <a:endParaRPr lang="en-US" sz="28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528969" y="3182842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cxnSp>
          <p:nvCxnSpPr>
            <p:cNvPr id="10" name="Straight Arrow Connector 9"/>
            <p:cNvCxnSpPr>
              <a:stCxn id="12" idx="3"/>
            </p:cNvCxnSpPr>
            <p:nvPr/>
          </p:nvCxnSpPr>
          <p:spPr>
            <a:xfrm flipV="1">
              <a:off x="3419562" y="3748550"/>
              <a:ext cx="1013907" cy="2544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2467062" y="3406921"/>
              <a:ext cx="95250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528203" y="3748549"/>
              <a:ext cx="62865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59121" y="3233212"/>
              <a:ext cx="4143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R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765601" y="3497068"/>
                  <a:ext cx="381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5601" y="3497068"/>
                  <a:ext cx="381000" cy="52322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26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7" name="Group 26"/>
            <p:cNvGrpSpPr/>
            <p:nvPr/>
          </p:nvGrpSpPr>
          <p:grpSpPr>
            <a:xfrm>
              <a:off x="4414419" y="3508496"/>
              <a:ext cx="457200" cy="457200"/>
              <a:chOff x="4800600" y="2362200"/>
              <a:chExt cx="457200" cy="4572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4800600" y="2362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/>
              <p:cNvCxnSpPr>
                <a:endCxn id="36" idx="5"/>
              </p:cNvCxnSpPr>
              <p:nvPr/>
            </p:nvCxnSpPr>
            <p:spPr>
              <a:xfrm>
                <a:off x="4876800" y="2438400"/>
                <a:ext cx="314045" cy="31404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36" idx="7"/>
              </p:cNvCxnSpPr>
              <p:nvPr/>
            </p:nvCxnSpPr>
            <p:spPr>
              <a:xfrm flipH="1">
                <a:off x="4876800" y="2429155"/>
                <a:ext cx="314045" cy="3232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Arrow Connector 27"/>
            <p:cNvCxnSpPr/>
            <p:nvPr/>
          </p:nvCxnSpPr>
          <p:spPr>
            <a:xfrm>
              <a:off x="4623969" y="3034791"/>
              <a:ext cx="1" cy="473705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4871619" y="3737096"/>
              <a:ext cx="51435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4185819" y="3259042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719219" y="3120314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+</a:t>
              </a:r>
            </a:p>
          </p:txBody>
        </p:sp>
        <p:cxnSp>
          <p:nvCxnSpPr>
            <p:cNvPr id="17" name="Straight Arrow Connector 44"/>
            <p:cNvCxnSpPr/>
            <p:nvPr/>
          </p:nvCxnSpPr>
          <p:spPr>
            <a:xfrm rot="10800000" flipV="1">
              <a:off x="1385970" y="3754259"/>
              <a:ext cx="5301753" cy="231157"/>
            </a:xfrm>
            <a:prstGeom prst="bentConnector4">
              <a:avLst>
                <a:gd name="adj1" fmla="val -294"/>
                <a:gd name="adj2" fmla="val 570853"/>
              </a:avLst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1157369" y="3528217"/>
              <a:ext cx="457200" cy="457200"/>
              <a:chOff x="4800600" y="2362200"/>
              <a:chExt cx="457200" cy="4572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4800600" y="2362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/>
              <p:cNvCxnSpPr>
                <a:endCxn id="24" idx="5"/>
              </p:cNvCxnSpPr>
              <p:nvPr/>
            </p:nvCxnSpPr>
            <p:spPr>
              <a:xfrm>
                <a:off x="4876800" y="2438400"/>
                <a:ext cx="314045" cy="31404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24" idx="7"/>
              </p:cNvCxnSpPr>
              <p:nvPr/>
            </p:nvCxnSpPr>
            <p:spPr>
              <a:xfrm flipH="1">
                <a:off x="4876800" y="2429155"/>
                <a:ext cx="314045" cy="3232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Arrow Connector 18"/>
            <p:cNvCxnSpPr>
              <a:endCxn id="12" idx="1"/>
            </p:cNvCxnSpPr>
            <p:nvPr/>
          </p:nvCxnSpPr>
          <p:spPr>
            <a:xfrm>
              <a:off x="1614569" y="3747507"/>
              <a:ext cx="852493" cy="358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020595" y="3770858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97763" y="3197642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5693041" y="3492459"/>
                  <a:ext cx="381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3041" y="3492459"/>
                  <a:ext cx="381000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9059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66" y="95534"/>
            <a:ext cx="8229600" cy="858080"/>
          </a:xfrm>
        </p:spPr>
        <p:txBody>
          <a:bodyPr>
            <a:normAutofit/>
          </a:bodyPr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586854" y="928048"/>
                <a:ext cx="7929350" cy="519811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Determine the output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 in terms of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6854" y="928048"/>
                <a:ext cx="7929350" cy="5198115"/>
              </a:xfrm>
              <a:blipFill rotWithShape="1">
                <a:blip r:embed="rId2"/>
                <a:stretch>
                  <a:fillRect l="-1922" t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718433" y="2006595"/>
            <a:ext cx="6679448" cy="3566295"/>
            <a:chOff x="718433" y="2006595"/>
            <a:chExt cx="6679448" cy="3566295"/>
          </a:xfrm>
        </p:grpSpPr>
        <p:sp>
          <p:nvSpPr>
            <p:cNvPr id="9" name="Rectangle 8"/>
            <p:cNvSpPr/>
            <p:nvPr/>
          </p:nvSpPr>
          <p:spPr>
            <a:xfrm>
              <a:off x="5645281" y="2835681"/>
              <a:ext cx="99060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6635881" y="3176036"/>
              <a:ext cx="76200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670887" y="2006595"/>
              <a:ext cx="628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U</a:t>
              </a:r>
              <a:r>
                <a:rPr lang="en-US" sz="2800" baseline="-25000" dirty="0" smtClean="0"/>
                <a:t>1</a:t>
              </a:r>
              <a:endParaRPr lang="en-US" sz="2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88281" y="2609626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cxnSp>
          <p:nvCxnSpPr>
            <p:cNvPr id="13" name="Straight Arrow Connector 12"/>
            <p:cNvCxnSpPr>
              <a:stCxn id="14" idx="3"/>
            </p:cNvCxnSpPr>
            <p:nvPr/>
          </p:nvCxnSpPr>
          <p:spPr>
            <a:xfrm flipV="1">
              <a:off x="3678874" y="3175334"/>
              <a:ext cx="1013907" cy="2544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2726374" y="2833705"/>
              <a:ext cx="95250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787515" y="3175333"/>
              <a:ext cx="62865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18433" y="2659996"/>
              <a:ext cx="4143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R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024913" y="2923852"/>
                  <a:ext cx="381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4913" y="2923852"/>
                  <a:ext cx="381000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126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" name="Group 17"/>
            <p:cNvGrpSpPr/>
            <p:nvPr/>
          </p:nvGrpSpPr>
          <p:grpSpPr>
            <a:xfrm>
              <a:off x="4673731" y="2935280"/>
              <a:ext cx="457200" cy="457200"/>
              <a:chOff x="4800600" y="2362200"/>
              <a:chExt cx="457200" cy="4572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4800600" y="2362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32"/>
              <p:cNvCxnSpPr>
                <a:endCxn id="32" idx="5"/>
              </p:cNvCxnSpPr>
              <p:nvPr/>
            </p:nvCxnSpPr>
            <p:spPr>
              <a:xfrm>
                <a:off x="4876800" y="2438400"/>
                <a:ext cx="314045" cy="31404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32" idx="7"/>
              </p:cNvCxnSpPr>
              <p:nvPr/>
            </p:nvCxnSpPr>
            <p:spPr>
              <a:xfrm flipH="1">
                <a:off x="4876800" y="2429155"/>
                <a:ext cx="314045" cy="3232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Arrow Connector 18"/>
            <p:cNvCxnSpPr/>
            <p:nvPr/>
          </p:nvCxnSpPr>
          <p:spPr>
            <a:xfrm>
              <a:off x="4883281" y="2461575"/>
              <a:ext cx="1" cy="473705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5130931" y="3163880"/>
              <a:ext cx="51435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382067" y="3111508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83935" y="2547098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+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416681" y="2955001"/>
              <a:ext cx="457200" cy="457200"/>
              <a:chOff x="4800600" y="2362200"/>
              <a:chExt cx="457200" cy="45720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4800600" y="2362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/>
              <p:cNvCxnSpPr>
                <a:endCxn id="29" idx="5"/>
              </p:cNvCxnSpPr>
              <p:nvPr/>
            </p:nvCxnSpPr>
            <p:spPr>
              <a:xfrm>
                <a:off x="4876800" y="2438400"/>
                <a:ext cx="314045" cy="31404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29" idx="7"/>
              </p:cNvCxnSpPr>
              <p:nvPr/>
            </p:nvCxnSpPr>
            <p:spPr>
              <a:xfrm flipH="1">
                <a:off x="4876800" y="2429155"/>
                <a:ext cx="314045" cy="3232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Arrow Connector 24"/>
            <p:cNvCxnSpPr>
              <a:endCxn id="14" idx="1"/>
            </p:cNvCxnSpPr>
            <p:nvPr/>
          </p:nvCxnSpPr>
          <p:spPr>
            <a:xfrm>
              <a:off x="1873881" y="3174291"/>
              <a:ext cx="852493" cy="358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279907" y="3197642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57075" y="2624426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952353" y="2919243"/>
                  <a:ext cx="381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2353" y="2919243"/>
                  <a:ext cx="381000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126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ctangle 34"/>
            <p:cNvSpPr/>
            <p:nvPr/>
          </p:nvSpPr>
          <p:spPr>
            <a:xfrm>
              <a:off x="5674849" y="4066273"/>
              <a:ext cx="99060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719791" y="5049670"/>
              <a:ext cx="552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U</a:t>
              </a:r>
              <a:r>
                <a:rPr lang="en-US" sz="2800" baseline="-25000" dirty="0" smtClean="0"/>
                <a:t>2</a:t>
              </a:r>
              <a:endParaRPr lang="en-US" sz="2800" dirty="0"/>
            </a:p>
          </p:txBody>
        </p:sp>
        <p:cxnSp>
          <p:nvCxnSpPr>
            <p:cNvPr id="39" name="Straight Arrow Connector 38"/>
            <p:cNvCxnSpPr>
              <a:stCxn id="40" idx="3"/>
            </p:cNvCxnSpPr>
            <p:nvPr/>
          </p:nvCxnSpPr>
          <p:spPr>
            <a:xfrm flipV="1">
              <a:off x="3708442" y="4405926"/>
              <a:ext cx="1013907" cy="2544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2755942" y="4064297"/>
              <a:ext cx="95250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3054481" y="4154444"/>
                  <a:ext cx="381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4481" y="4154444"/>
                  <a:ext cx="381000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/>
            <p:cNvGrpSpPr/>
            <p:nvPr/>
          </p:nvGrpSpPr>
          <p:grpSpPr>
            <a:xfrm>
              <a:off x="4703299" y="4165872"/>
              <a:ext cx="457200" cy="457200"/>
              <a:chOff x="4800600" y="2362200"/>
              <a:chExt cx="457200" cy="45720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4800600" y="2362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Connector 43"/>
              <p:cNvCxnSpPr>
                <a:endCxn id="43" idx="5"/>
              </p:cNvCxnSpPr>
              <p:nvPr/>
            </p:nvCxnSpPr>
            <p:spPr>
              <a:xfrm>
                <a:off x="4876800" y="2438400"/>
                <a:ext cx="314045" cy="31404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43" idx="7"/>
              </p:cNvCxnSpPr>
              <p:nvPr/>
            </p:nvCxnSpPr>
            <p:spPr>
              <a:xfrm flipH="1">
                <a:off x="4876800" y="2429155"/>
                <a:ext cx="314045" cy="3232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Straight Arrow Connector 45"/>
            <p:cNvCxnSpPr>
              <a:endCxn id="43" idx="4"/>
            </p:cNvCxnSpPr>
            <p:nvPr/>
          </p:nvCxnSpPr>
          <p:spPr>
            <a:xfrm flipV="1">
              <a:off x="4931899" y="4623072"/>
              <a:ext cx="0" cy="508486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5160499" y="4394472"/>
              <a:ext cx="51435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4474699" y="3916418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976567" y="4439862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+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5981921" y="4149835"/>
                  <a:ext cx="381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1921" y="4149835"/>
                  <a:ext cx="381000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Arrow Connector 52"/>
            <p:cNvCxnSpPr>
              <a:stCxn id="40" idx="1"/>
              <a:endCxn id="29" idx="4"/>
            </p:cNvCxnSpPr>
            <p:nvPr/>
          </p:nvCxnSpPr>
          <p:spPr>
            <a:xfrm rot="10800000">
              <a:off x="1645282" y="3412202"/>
              <a:ext cx="1110661" cy="996269"/>
            </a:xfrm>
            <a:prstGeom prst="bentConnector2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52"/>
            <p:cNvCxnSpPr>
              <a:endCxn id="35" idx="3"/>
            </p:cNvCxnSpPr>
            <p:nvPr/>
          </p:nvCxnSpPr>
          <p:spPr>
            <a:xfrm rot="5400000">
              <a:off x="6226369" y="3619933"/>
              <a:ext cx="1229593" cy="351432"/>
            </a:xfrm>
            <a:prstGeom prst="bentConnector2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086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138" y="-12946"/>
            <a:ext cx="3513485" cy="818359"/>
          </a:xfrm>
        </p:spPr>
        <p:txBody>
          <a:bodyPr>
            <a:normAutofit/>
          </a:bodyPr>
          <a:lstStyle/>
          <a:p>
            <a:r>
              <a:rPr lang="en-US" dirty="0" smtClean="0"/>
              <a:t>More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5" y="1392076"/>
            <a:ext cx="4245102" cy="49115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Determine </a:t>
            </a:r>
            <a:r>
              <a:rPr lang="en-US" dirty="0" smtClean="0"/>
              <a:t>C/R for the following systems.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39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77140" y="246828"/>
            <a:ext cx="709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(a)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29510" y="3310510"/>
            <a:ext cx="709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(b)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81096" y="3200921"/>
            <a:ext cx="709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(c)</a:t>
            </a:r>
            <a:endParaRPr lang="en-US" sz="32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grpSp>
        <p:nvGrpSpPr>
          <p:cNvPr id="64" name="Group 63"/>
          <p:cNvGrpSpPr>
            <a:grpSpLocks noChangeAspect="1"/>
          </p:cNvGrpSpPr>
          <p:nvPr/>
        </p:nvGrpSpPr>
        <p:grpSpPr>
          <a:xfrm>
            <a:off x="4391713" y="157643"/>
            <a:ext cx="4010582" cy="2548243"/>
            <a:chOff x="676775" y="2560649"/>
            <a:chExt cx="4768349" cy="3029713"/>
          </a:xfrm>
        </p:grpSpPr>
        <p:sp>
          <p:nvSpPr>
            <p:cNvPr id="12" name="Rectangle 11"/>
            <p:cNvSpPr/>
            <p:nvPr/>
          </p:nvSpPr>
          <p:spPr>
            <a:xfrm>
              <a:off x="2676172" y="4902017"/>
              <a:ext cx="99060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>
              <a:stCxn id="17" idx="3"/>
              <a:endCxn id="35" idx="2"/>
            </p:cNvCxnSpPr>
            <p:nvPr/>
          </p:nvCxnSpPr>
          <p:spPr>
            <a:xfrm flipV="1">
              <a:off x="3637216" y="3873576"/>
              <a:ext cx="584941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2684716" y="3543401"/>
              <a:ext cx="95250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745857" y="3885029"/>
              <a:ext cx="62865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76775" y="3369692"/>
              <a:ext cx="4143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R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908275" y="3614803"/>
                  <a:ext cx="381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8275" y="3614803"/>
                  <a:ext cx="381000" cy="52322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33962"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" name="Group 20"/>
            <p:cNvGrpSpPr/>
            <p:nvPr/>
          </p:nvGrpSpPr>
          <p:grpSpPr>
            <a:xfrm>
              <a:off x="4222157" y="3644976"/>
              <a:ext cx="457200" cy="457200"/>
              <a:chOff x="4800600" y="2362200"/>
              <a:chExt cx="457200" cy="457200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4800600" y="2362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>
                <a:endCxn id="35" idx="5"/>
              </p:cNvCxnSpPr>
              <p:nvPr/>
            </p:nvCxnSpPr>
            <p:spPr>
              <a:xfrm>
                <a:off x="4876800" y="2438400"/>
                <a:ext cx="314045" cy="31404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35" idx="7"/>
              </p:cNvCxnSpPr>
              <p:nvPr/>
            </p:nvCxnSpPr>
            <p:spPr>
              <a:xfrm flipH="1">
                <a:off x="4876800" y="2429155"/>
                <a:ext cx="314045" cy="3232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Arrow Connector 21"/>
            <p:cNvCxnSpPr>
              <a:stCxn id="38" idx="3"/>
              <a:endCxn id="35" idx="0"/>
            </p:cNvCxnSpPr>
            <p:nvPr/>
          </p:nvCxnSpPr>
          <p:spPr>
            <a:xfrm>
              <a:off x="3647722" y="2904822"/>
              <a:ext cx="803035" cy="740154"/>
            </a:xfrm>
            <a:prstGeom prst="bentConnector2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4679357" y="3857342"/>
              <a:ext cx="765767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962025" y="3816608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14383" y="3248994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+</a:t>
              </a:r>
            </a:p>
          </p:txBody>
        </p:sp>
        <p:cxnSp>
          <p:nvCxnSpPr>
            <p:cNvPr id="26" name="Straight Arrow Connector 44"/>
            <p:cNvCxnSpPr>
              <a:endCxn id="12" idx="3"/>
            </p:cNvCxnSpPr>
            <p:nvPr/>
          </p:nvCxnSpPr>
          <p:spPr>
            <a:xfrm rot="5400000">
              <a:off x="3609538" y="3914576"/>
              <a:ext cx="1388848" cy="1274380"/>
            </a:xfrm>
            <a:prstGeom prst="bentConnector2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>
              <a:off x="1375023" y="3664697"/>
              <a:ext cx="457200" cy="457200"/>
              <a:chOff x="4800600" y="2362200"/>
              <a:chExt cx="457200" cy="4572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4800600" y="2362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32"/>
              <p:cNvCxnSpPr>
                <a:endCxn id="32" idx="5"/>
              </p:cNvCxnSpPr>
              <p:nvPr/>
            </p:nvCxnSpPr>
            <p:spPr>
              <a:xfrm>
                <a:off x="4876800" y="2438400"/>
                <a:ext cx="314045" cy="31404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32" idx="7"/>
              </p:cNvCxnSpPr>
              <p:nvPr/>
            </p:nvCxnSpPr>
            <p:spPr>
              <a:xfrm flipH="1">
                <a:off x="4876800" y="2429155"/>
                <a:ext cx="314045" cy="3232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Arrow Connector 27"/>
            <p:cNvCxnSpPr>
              <a:endCxn id="17" idx="1"/>
            </p:cNvCxnSpPr>
            <p:nvPr/>
          </p:nvCxnSpPr>
          <p:spPr>
            <a:xfrm>
              <a:off x="1832223" y="3883987"/>
              <a:ext cx="852493" cy="358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144525" y="3907339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+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59183" y="3296633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2908275" y="2598782"/>
                  <a:ext cx="381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8275" y="2598782"/>
                  <a:ext cx="381000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33962"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37"/>
            <p:cNvSpPr/>
            <p:nvPr/>
          </p:nvSpPr>
          <p:spPr>
            <a:xfrm>
              <a:off x="2695222" y="2560649"/>
              <a:ext cx="95250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Arrow Connector 44"/>
            <p:cNvCxnSpPr>
              <a:endCxn id="38" idx="1"/>
            </p:cNvCxnSpPr>
            <p:nvPr/>
          </p:nvCxnSpPr>
          <p:spPr>
            <a:xfrm rot="5400000" flipH="1" flipV="1">
              <a:off x="2000585" y="3162706"/>
              <a:ext cx="952520" cy="436753"/>
            </a:xfrm>
            <a:prstGeom prst="bentConnector2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5029689" y="3817465"/>
              <a:ext cx="4143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2897057" y="4999930"/>
                  <a:ext cx="381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7057" y="4999930"/>
                  <a:ext cx="381000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42308" b="-27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Arrow Connector 44"/>
            <p:cNvCxnSpPr>
              <a:stCxn id="12" idx="1"/>
              <a:endCxn id="32" idx="4"/>
            </p:cNvCxnSpPr>
            <p:nvPr/>
          </p:nvCxnSpPr>
          <p:spPr>
            <a:xfrm rot="10800000">
              <a:off x="1603624" y="4121898"/>
              <a:ext cx="1072549" cy="1124293"/>
            </a:xfrm>
            <a:prstGeom prst="bentConnector2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>
            <a:grpSpLocks noChangeAspect="1"/>
          </p:cNvGrpSpPr>
          <p:nvPr/>
        </p:nvGrpSpPr>
        <p:grpSpPr>
          <a:xfrm>
            <a:off x="4868202" y="3716977"/>
            <a:ext cx="3684989" cy="2341368"/>
            <a:chOff x="929191" y="3387160"/>
            <a:chExt cx="4768349" cy="3029713"/>
          </a:xfrm>
        </p:grpSpPr>
        <p:sp>
          <p:nvSpPr>
            <p:cNvPr id="66" name="Rectangle 65"/>
            <p:cNvSpPr/>
            <p:nvPr/>
          </p:nvSpPr>
          <p:spPr>
            <a:xfrm>
              <a:off x="2928588" y="5728528"/>
              <a:ext cx="99060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Arrow Connector 66"/>
            <p:cNvCxnSpPr>
              <a:stCxn id="68" idx="3"/>
              <a:endCxn id="91" idx="2"/>
            </p:cNvCxnSpPr>
            <p:nvPr/>
          </p:nvCxnSpPr>
          <p:spPr>
            <a:xfrm flipV="1">
              <a:off x="3889632" y="4700087"/>
              <a:ext cx="584941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/>
            <p:cNvSpPr/>
            <p:nvPr/>
          </p:nvSpPr>
          <p:spPr>
            <a:xfrm>
              <a:off x="2937132" y="4369912"/>
              <a:ext cx="95250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flipV="1">
              <a:off x="998273" y="4711540"/>
              <a:ext cx="62865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929191" y="4114599"/>
              <a:ext cx="414338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R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3154067" y="4398855"/>
                  <a:ext cx="381001" cy="523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4067" y="4398855"/>
                  <a:ext cx="381001" cy="52321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45833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2" name="Group 71"/>
            <p:cNvGrpSpPr/>
            <p:nvPr/>
          </p:nvGrpSpPr>
          <p:grpSpPr>
            <a:xfrm>
              <a:off x="4474573" y="4471487"/>
              <a:ext cx="457200" cy="457200"/>
              <a:chOff x="4800600" y="2362200"/>
              <a:chExt cx="457200" cy="457200"/>
            </a:xfrm>
          </p:grpSpPr>
          <p:sp>
            <p:nvSpPr>
              <p:cNvPr id="91" name="Oval 90"/>
              <p:cNvSpPr/>
              <p:nvPr/>
            </p:nvSpPr>
            <p:spPr>
              <a:xfrm>
                <a:off x="4800600" y="2362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2" name="Straight Connector 91"/>
              <p:cNvCxnSpPr>
                <a:endCxn id="91" idx="5"/>
              </p:cNvCxnSpPr>
              <p:nvPr/>
            </p:nvCxnSpPr>
            <p:spPr>
              <a:xfrm>
                <a:off x="4876800" y="2438400"/>
                <a:ext cx="314045" cy="31404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>
                <a:stCxn id="91" idx="7"/>
              </p:cNvCxnSpPr>
              <p:nvPr/>
            </p:nvCxnSpPr>
            <p:spPr>
              <a:xfrm flipH="1">
                <a:off x="4876800" y="2429155"/>
                <a:ext cx="314045" cy="3232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3" name="Straight Arrow Connector 21"/>
            <p:cNvCxnSpPr>
              <a:stCxn id="83" idx="3"/>
              <a:endCxn id="91" idx="0"/>
            </p:cNvCxnSpPr>
            <p:nvPr/>
          </p:nvCxnSpPr>
          <p:spPr>
            <a:xfrm>
              <a:off x="3900139" y="3731332"/>
              <a:ext cx="803035" cy="740155"/>
            </a:xfrm>
            <a:prstGeom prst="bentConnector2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flipV="1">
              <a:off x="4931773" y="4683853"/>
              <a:ext cx="765767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4214441" y="4643119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751367" y="4051792"/>
              <a:ext cx="361950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+</a:t>
              </a:r>
            </a:p>
          </p:txBody>
        </p:sp>
        <p:cxnSp>
          <p:nvCxnSpPr>
            <p:cNvPr id="77" name="Straight Arrow Connector 44"/>
            <p:cNvCxnSpPr>
              <a:endCxn id="66" idx="3"/>
            </p:cNvCxnSpPr>
            <p:nvPr/>
          </p:nvCxnSpPr>
          <p:spPr>
            <a:xfrm rot="5400000">
              <a:off x="3356221" y="5246820"/>
              <a:ext cx="1388848" cy="262914"/>
            </a:xfrm>
            <a:prstGeom prst="bentConnector2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/>
            <p:nvPr/>
          </p:nvGrpSpPr>
          <p:grpSpPr>
            <a:xfrm>
              <a:off x="1627439" y="4491208"/>
              <a:ext cx="457200" cy="457200"/>
              <a:chOff x="4800600" y="2362200"/>
              <a:chExt cx="457200" cy="457200"/>
            </a:xfrm>
          </p:grpSpPr>
          <p:sp>
            <p:nvSpPr>
              <p:cNvPr id="88" name="Oval 87"/>
              <p:cNvSpPr/>
              <p:nvPr/>
            </p:nvSpPr>
            <p:spPr>
              <a:xfrm>
                <a:off x="4800600" y="2362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9" name="Straight Connector 88"/>
              <p:cNvCxnSpPr>
                <a:endCxn id="88" idx="5"/>
              </p:cNvCxnSpPr>
              <p:nvPr/>
            </p:nvCxnSpPr>
            <p:spPr>
              <a:xfrm>
                <a:off x="4876800" y="2438400"/>
                <a:ext cx="314045" cy="31404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>
                <a:stCxn id="88" idx="7"/>
              </p:cNvCxnSpPr>
              <p:nvPr/>
            </p:nvCxnSpPr>
            <p:spPr>
              <a:xfrm flipH="1">
                <a:off x="4876800" y="2429155"/>
                <a:ext cx="314045" cy="3232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Arrow Connector 78"/>
            <p:cNvCxnSpPr>
              <a:endCxn id="68" idx="1"/>
            </p:cNvCxnSpPr>
            <p:nvPr/>
          </p:nvCxnSpPr>
          <p:spPr>
            <a:xfrm>
              <a:off x="2084639" y="4710498"/>
              <a:ext cx="852493" cy="358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1368258" y="4733849"/>
              <a:ext cx="361950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+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327030" y="4099429"/>
              <a:ext cx="361950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3174468" y="3420324"/>
                  <a:ext cx="381001" cy="523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4468" y="3420324"/>
                  <a:ext cx="381001" cy="52321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44898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Rectangle 82"/>
            <p:cNvSpPr/>
            <p:nvPr/>
          </p:nvSpPr>
          <p:spPr>
            <a:xfrm>
              <a:off x="2947639" y="3387160"/>
              <a:ext cx="95250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Arrow Connector 44"/>
            <p:cNvCxnSpPr>
              <a:endCxn id="83" idx="1"/>
            </p:cNvCxnSpPr>
            <p:nvPr/>
          </p:nvCxnSpPr>
          <p:spPr>
            <a:xfrm rot="5400000" flipH="1" flipV="1">
              <a:off x="2253001" y="3989217"/>
              <a:ext cx="952520" cy="436754"/>
            </a:xfrm>
            <a:prstGeom prst="bentConnector2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5020203" y="4597153"/>
              <a:ext cx="414338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3139536" y="5765238"/>
                  <a:ext cx="381001" cy="523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9536" y="5765238"/>
                  <a:ext cx="381001" cy="52321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54167" b="-119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Arrow Connector 44"/>
            <p:cNvCxnSpPr>
              <a:stCxn id="66" idx="1"/>
              <a:endCxn id="88" idx="4"/>
            </p:cNvCxnSpPr>
            <p:nvPr/>
          </p:nvCxnSpPr>
          <p:spPr>
            <a:xfrm rot="10800000">
              <a:off x="1856040" y="4948409"/>
              <a:ext cx="1072549" cy="1124293"/>
            </a:xfrm>
            <a:prstGeom prst="bentConnector2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>
            <a:grpSpLocks noChangeAspect="1"/>
          </p:cNvGrpSpPr>
          <p:nvPr/>
        </p:nvGrpSpPr>
        <p:grpSpPr>
          <a:xfrm>
            <a:off x="263601" y="3716977"/>
            <a:ext cx="4031901" cy="2574913"/>
            <a:chOff x="701079" y="2560649"/>
            <a:chExt cx="4744045" cy="3029713"/>
          </a:xfrm>
        </p:grpSpPr>
        <p:sp>
          <p:nvSpPr>
            <p:cNvPr id="97" name="Rectangle 96"/>
            <p:cNvSpPr/>
            <p:nvPr/>
          </p:nvSpPr>
          <p:spPr>
            <a:xfrm>
              <a:off x="2676172" y="4902017"/>
              <a:ext cx="99060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Arrow Connector 97"/>
            <p:cNvCxnSpPr>
              <a:stCxn id="99" idx="3"/>
              <a:endCxn id="122" idx="2"/>
            </p:cNvCxnSpPr>
            <p:nvPr/>
          </p:nvCxnSpPr>
          <p:spPr>
            <a:xfrm flipV="1">
              <a:off x="3637216" y="3873576"/>
              <a:ext cx="584941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/>
            <p:cNvSpPr/>
            <p:nvPr/>
          </p:nvSpPr>
          <p:spPr>
            <a:xfrm>
              <a:off x="2684716" y="3543401"/>
              <a:ext cx="95250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Straight Arrow Connector 99"/>
            <p:cNvCxnSpPr/>
            <p:nvPr/>
          </p:nvCxnSpPr>
          <p:spPr>
            <a:xfrm flipV="1">
              <a:off x="745857" y="3885029"/>
              <a:ext cx="62865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701079" y="3891250"/>
              <a:ext cx="4143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R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2927603" y="3577896"/>
                  <a:ext cx="381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7603" y="3577896"/>
                  <a:ext cx="381000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32075" b="-27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3" name="Group 102"/>
            <p:cNvGrpSpPr/>
            <p:nvPr/>
          </p:nvGrpSpPr>
          <p:grpSpPr>
            <a:xfrm>
              <a:off x="4222157" y="3644976"/>
              <a:ext cx="457200" cy="457200"/>
              <a:chOff x="4800600" y="2362200"/>
              <a:chExt cx="457200" cy="457200"/>
            </a:xfrm>
          </p:grpSpPr>
          <p:sp>
            <p:nvSpPr>
              <p:cNvPr id="122" name="Oval 121"/>
              <p:cNvSpPr/>
              <p:nvPr/>
            </p:nvSpPr>
            <p:spPr>
              <a:xfrm>
                <a:off x="4800600" y="2362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3" name="Straight Connector 122"/>
              <p:cNvCxnSpPr>
                <a:endCxn id="122" idx="5"/>
              </p:cNvCxnSpPr>
              <p:nvPr/>
            </p:nvCxnSpPr>
            <p:spPr>
              <a:xfrm>
                <a:off x="4876800" y="2438400"/>
                <a:ext cx="314045" cy="31404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>
                <a:stCxn id="122" idx="7"/>
              </p:cNvCxnSpPr>
              <p:nvPr/>
            </p:nvCxnSpPr>
            <p:spPr>
              <a:xfrm flipH="1">
                <a:off x="4876800" y="2429155"/>
                <a:ext cx="314045" cy="3232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4" name="Straight Arrow Connector 21"/>
            <p:cNvCxnSpPr>
              <a:stCxn id="114" idx="3"/>
              <a:endCxn id="122" idx="0"/>
            </p:cNvCxnSpPr>
            <p:nvPr/>
          </p:nvCxnSpPr>
          <p:spPr>
            <a:xfrm>
              <a:off x="3647722" y="2904822"/>
              <a:ext cx="803035" cy="740154"/>
            </a:xfrm>
            <a:prstGeom prst="bentConnector2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flipV="1">
              <a:off x="4679357" y="3857342"/>
              <a:ext cx="765767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3962025" y="3816608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458149" y="3286484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+</a:t>
              </a:r>
            </a:p>
          </p:txBody>
        </p:sp>
        <p:cxnSp>
          <p:nvCxnSpPr>
            <p:cNvPr id="108" name="Straight Arrow Connector 44"/>
            <p:cNvCxnSpPr>
              <a:endCxn id="97" idx="3"/>
            </p:cNvCxnSpPr>
            <p:nvPr/>
          </p:nvCxnSpPr>
          <p:spPr>
            <a:xfrm rot="5400000">
              <a:off x="3110933" y="4427437"/>
              <a:ext cx="1374592" cy="262914"/>
            </a:xfrm>
            <a:prstGeom prst="bentConnector2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" name="Group 108"/>
            <p:cNvGrpSpPr/>
            <p:nvPr/>
          </p:nvGrpSpPr>
          <p:grpSpPr>
            <a:xfrm>
              <a:off x="1375023" y="3664697"/>
              <a:ext cx="457200" cy="457200"/>
              <a:chOff x="4800600" y="2362200"/>
              <a:chExt cx="457200" cy="457200"/>
            </a:xfrm>
          </p:grpSpPr>
          <p:sp>
            <p:nvSpPr>
              <p:cNvPr id="119" name="Oval 118"/>
              <p:cNvSpPr/>
              <p:nvPr/>
            </p:nvSpPr>
            <p:spPr>
              <a:xfrm>
                <a:off x="4800600" y="2362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0" name="Straight Connector 119"/>
              <p:cNvCxnSpPr>
                <a:endCxn id="119" idx="5"/>
              </p:cNvCxnSpPr>
              <p:nvPr/>
            </p:nvCxnSpPr>
            <p:spPr>
              <a:xfrm>
                <a:off x="4876800" y="2438400"/>
                <a:ext cx="314045" cy="31404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>
                <a:stCxn id="119" idx="7"/>
              </p:cNvCxnSpPr>
              <p:nvPr/>
            </p:nvCxnSpPr>
            <p:spPr>
              <a:xfrm flipH="1">
                <a:off x="4876800" y="2429155"/>
                <a:ext cx="314045" cy="3232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0" name="Straight Arrow Connector 109"/>
            <p:cNvCxnSpPr>
              <a:endCxn id="99" idx="1"/>
            </p:cNvCxnSpPr>
            <p:nvPr/>
          </p:nvCxnSpPr>
          <p:spPr>
            <a:xfrm>
              <a:off x="1832223" y="3883987"/>
              <a:ext cx="852493" cy="358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1145496" y="3907338"/>
              <a:ext cx="361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+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059764" y="3334121"/>
              <a:ext cx="361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/>
                <p:cNvSpPr txBox="1"/>
                <p:nvPr/>
              </p:nvSpPr>
              <p:spPr>
                <a:xfrm>
                  <a:off x="2927603" y="2636465"/>
                  <a:ext cx="381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3" name="TextBox 1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7603" y="2636465"/>
                  <a:ext cx="381000" cy="52322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33962" b="-27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Rectangle 113"/>
            <p:cNvSpPr/>
            <p:nvPr/>
          </p:nvSpPr>
          <p:spPr>
            <a:xfrm>
              <a:off x="2695222" y="2560649"/>
              <a:ext cx="95250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Arrow Connector 44"/>
            <p:cNvCxnSpPr>
              <a:stCxn id="101" idx="0"/>
              <a:endCxn id="114" idx="1"/>
            </p:cNvCxnSpPr>
            <p:nvPr/>
          </p:nvCxnSpPr>
          <p:spPr>
            <a:xfrm rot="5400000" flipH="1" flipV="1">
              <a:off x="1308521" y="2504549"/>
              <a:ext cx="986428" cy="1786974"/>
            </a:xfrm>
            <a:prstGeom prst="bentConnector2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/>
            <p:cNvSpPr txBox="1"/>
            <p:nvPr/>
          </p:nvSpPr>
          <p:spPr>
            <a:xfrm>
              <a:off x="4825243" y="3312519"/>
              <a:ext cx="4143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/>
                <p:cNvSpPr txBox="1"/>
                <p:nvPr/>
              </p:nvSpPr>
              <p:spPr>
                <a:xfrm>
                  <a:off x="2916773" y="4981380"/>
                  <a:ext cx="381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7" name="TextBox 1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6773" y="4981380"/>
                  <a:ext cx="381000" cy="52322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r="-41509" b="-27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8" name="Straight Arrow Connector 44"/>
            <p:cNvCxnSpPr>
              <a:stCxn id="97" idx="1"/>
              <a:endCxn id="119" idx="4"/>
            </p:cNvCxnSpPr>
            <p:nvPr/>
          </p:nvCxnSpPr>
          <p:spPr>
            <a:xfrm rot="10800000">
              <a:off x="1603624" y="4121898"/>
              <a:ext cx="1072549" cy="1124293"/>
            </a:xfrm>
            <a:prstGeom prst="bentConnector2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03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899" y="1645796"/>
            <a:ext cx="4258101" cy="27624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7836" y="13646"/>
            <a:ext cx="5725235" cy="803488"/>
          </a:xfrm>
        </p:spPr>
        <p:txBody>
          <a:bodyPr>
            <a:normAutofit/>
          </a:bodyPr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22830" y="627800"/>
                <a:ext cx="5581930" cy="607325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Digital Signal Processing</a:t>
                </a:r>
              </a:p>
              <a:p>
                <a:r>
                  <a:rPr lang="en-US" dirty="0" smtClean="0"/>
                  <a:t>Measure and filter an analog signal</a:t>
                </a:r>
              </a:p>
              <a:p>
                <a:r>
                  <a:rPr lang="en-US" dirty="0" smtClean="0"/>
                  <a:t>Digital signal</a:t>
                </a:r>
              </a:p>
              <a:p>
                <a:pPr lvl="1"/>
                <a:r>
                  <a:rPr lang="en-US" dirty="0" smtClean="0"/>
                  <a:t>Created by sampling an analog signal</a:t>
                </a:r>
              </a:p>
              <a:p>
                <a:pPr lvl="1"/>
                <a:r>
                  <a:rPr lang="en-US" dirty="0" smtClean="0"/>
                  <a:t>Can be stored</a:t>
                </a:r>
              </a:p>
              <a:p>
                <a:r>
                  <a:rPr lang="en-US" dirty="0" smtClean="0"/>
                  <a:t>Analog filters</a:t>
                </a:r>
              </a:p>
              <a:p>
                <a:pPr lvl="1"/>
                <a:r>
                  <a:rPr lang="en-US" dirty="0" smtClean="0"/>
                  <a:t>Cheap, fast and have a large dynamic range in both amplitude and frequency</a:t>
                </a:r>
              </a:p>
              <a:p>
                <a:r>
                  <a:rPr lang="en-US" dirty="0" smtClean="0"/>
                  <a:t>Digital filters</a:t>
                </a:r>
              </a:p>
              <a:p>
                <a:pPr lvl="1"/>
                <a:r>
                  <a:rPr lang="en-US" dirty="0"/>
                  <a:t>Can be </a:t>
                </a:r>
                <a:r>
                  <a:rPr lang="en-US" dirty="0" smtClean="0"/>
                  <a:t>designed and implemented “on-the-fly”</a:t>
                </a:r>
              </a:p>
              <a:p>
                <a:pPr lvl="1"/>
                <a:r>
                  <a:rPr lang="en-US" dirty="0" smtClean="0"/>
                  <a:t>Superior level of performance.</a:t>
                </a:r>
              </a:p>
              <a:p>
                <a:pPr lvl="2"/>
                <a:r>
                  <a:rPr lang="en-US" dirty="0" smtClean="0"/>
                  <a:t>Example: a low pass digital filter can have a gain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±0.0002</m:t>
                    </m:r>
                  </m:oMath>
                </a14:m>
                <a:r>
                  <a:rPr lang="en-US" dirty="0" smtClean="0"/>
                  <a:t>, a frequency cutoff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1000 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Hz</m:t>
                    </m:r>
                  </m:oMath>
                </a14:m>
                <a:r>
                  <a:rPr lang="en-US" dirty="0" smtClean="0"/>
                  <a:t>, and a gain of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0.0002</m:t>
                    </m:r>
                  </m:oMath>
                </a14:m>
                <a:r>
                  <a:rPr lang="en-US" dirty="0" smtClean="0"/>
                  <a:t> for frequencies above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1001 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Hz</m:t>
                    </m:r>
                  </m:oMath>
                </a14:m>
                <a:r>
                  <a:rPr lang="en-US" dirty="0" smtClean="0"/>
                  <a:t>. A transition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Hz</m:t>
                    </m:r>
                  </m:oMath>
                </a14:m>
                <a:r>
                  <a:rPr lang="en-US" dirty="0" smtClean="0"/>
                  <a:t>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22830" y="627800"/>
                <a:ext cx="5581930" cy="6073254"/>
              </a:xfrm>
              <a:blipFill rotWithShape="1">
                <a:blip r:embed="rId3"/>
                <a:stretch>
                  <a:fillRect l="-1856" t="-1506" r="-1419" b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51129" y="6492830"/>
            <a:ext cx="6455390" cy="365125"/>
          </a:xfrm>
        </p:spPr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1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114" y="56270"/>
            <a:ext cx="732884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we MEASURE the OL TF of a system when the loop is closed?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2890"/>
                <a:ext cx="8229600" cy="5104262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Add an injection point in a closed loop system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Inject signal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and read signal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(just before the injection)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(right after the injection)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Solve for the ratio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2890"/>
                <a:ext cx="8229600" cy="5104262"/>
              </a:xfrm>
              <a:blipFill rotWithShape="1">
                <a:blip r:embed="rId2"/>
                <a:stretch>
                  <a:fillRect l="-1926" t="-1790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40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940490" y="5075161"/>
            <a:ext cx="1373841" cy="219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6295281" y="4848756"/>
            <a:ext cx="457200" cy="4572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504831" y="4375051"/>
            <a:ext cx="1" cy="47370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752481" y="5069103"/>
            <a:ext cx="1258755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376666" y="4923920"/>
            <a:ext cx="314045" cy="31404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376666" y="4914675"/>
            <a:ext cx="314045" cy="32329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273175" y="3896535"/>
                <a:ext cx="50808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175" y="3896535"/>
                <a:ext cx="508088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5729167" y="5087019"/>
            <a:ext cx="1" cy="47370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199053" y="5069103"/>
            <a:ext cx="1" cy="47370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402414" y="5475003"/>
                <a:ext cx="67512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414" y="5475003"/>
                <a:ext cx="675121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861492" y="5475003"/>
                <a:ext cx="68461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1492" y="5475003"/>
                <a:ext cx="684611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525881" y="4512182"/>
            <a:ext cx="723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036825" y="4992134"/>
            <a:ext cx="723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8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495" y="218364"/>
            <a:ext cx="8229600" cy="776193"/>
          </a:xfrm>
        </p:spPr>
        <p:txBody>
          <a:bodyPr/>
          <a:lstStyle/>
          <a:p>
            <a:r>
              <a:rPr lang="en-US" dirty="0" smtClean="0"/>
              <a:t>So far…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0878"/>
                <a:ext cx="8229600" cy="550004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Control theory builds on differential equations</a:t>
                </a:r>
              </a:p>
              <a:p>
                <a:r>
                  <a:rPr lang="en-US" dirty="0" smtClean="0"/>
                  <a:t>Block diagrams help visualize the signal flow in a physical system</a:t>
                </a:r>
              </a:p>
              <a:p>
                <a:r>
                  <a:rPr lang="en-US" dirty="0" smtClean="0"/>
                  <a:t>The cause-and-effect relationship between variables is referred to as a transfer function (TF)</a:t>
                </a:r>
              </a:p>
              <a:p>
                <a:r>
                  <a:rPr lang="en-US" dirty="0" smtClean="0"/>
                  <a:t>The system’s open-loop TF is the product of transfer functions</a:t>
                </a:r>
              </a:p>
              <a:p>
                <a:pPr lvl="1"/>
                <a:r>
                  <a:rPr lang="en-US" dirty="0" smtClean="0"/>
                  <a:t>cruise control example: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𝐻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Two cases: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𝐻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≪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𝐻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≫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MATLAB implementation</a:t>
                </a:r>
              </a:p>
              <a:p>
                <a:pPr lvl="1"/>
                <a:r>
                  <a:rPr lang="en-US" dirty="0"/>
                  <a:t>Functions used: </a:t>
                </a:r>
                <a:r>
                  <a:rPr lang="en-US" dirty="0" err="1" smtClean="0"/>
                  <a:t>dsolve</a:t>
                </a: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0878"/>
                <a:ext cx="8229600" cy="5500047"/>
              </a:xfrm>
              <a:blipFill rotWithShape="1">
                <a:blip r:embed="rId2"/>
                <a:stretch>
                  <a:fillRect l="-1481" t="-2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41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2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Laplace </a:t>
            </a:r>
            <a:r>
              <a:rPr lang="en-US" dirty="0" smtClean="0"/>
              <a:t>Transforms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technique of Laplace </a:t>
            </a:r>
            <a:r>
              <a:rPr lang="en-US" dirty="0" smtClean="0"/>
              <a:t>transform (and its inverse) facilitates the solution of ordinary differential equations (ODE).</a:t>
            </a:r>
          </a:p>
          <a:p>
            <a:r>
              <a:rPr lang="en-US" dirty="0" smtClean="0"/>
              <a:t>Transformation </a:t>
            </a:r>
            <a:r>
              <a:rPr lang="en-US" dirty="0"/>
              <a:t>from the </a:t>
            </a:r>
            <a:r>
              <a:rPr lang="en-US" dirty="0" smtClean="0"/>
              <a:t>time-domain </a:t>
            </a:r>
            <a:r>
              <a:rPr lang="en-US" dirty="0"/>
              <a:t>to the </a:t>
            </a:r>
            <a:r>
              <a:rPr lang="en-US" dirty="0" smtClean="0"/>
              <a:t>frequency-domain.</a:t>
            </a:r>
          </a:p>
          <a:p>
            <a:r>
              <a:rPr lang="en-US" dirty="0"/>
              <a:t>F</a:t>
            </a:r>
            <a:r>
              <a:rPr lang="en-US" dirty="0" smtClean="0"/>
              <a:t>unctions are complex, often described in terms of magnitude and phase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42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3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848" y="95534"/>
            <a:ext cx="8229600" cy="803488"/>
          </a:xfrm>
        </p:spPr>
        <p:txBody>
          <a:bodyPr/>
          <a:lstStyle/>
          <a:p>
            <a:r>
              <a:rPr lang="en-US" dirty="0" smtClean="0"/>
              <a:t>Linear systems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1"/>
                <a:ext cx="8229600" cy="562287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To map a model to frequency space</a:t>
                </a:r>
              </a:p>
              <a:p>
                <a:pPr lvl="1"/>
                <a:r>
                  <a:rPr lang="en-US" dirty="0" smtClean="0"/>
                  <a:t>System must be linear</a:t>
                </a:r>
              </a:p>
              <a:p>
                <a:pPr lvl="1"/>
                <a:r>
                  <a:rPr lang="en-US" dirty="0" smtClean="0"/>
                  <a:t>Output proportional to input</a:t>
                </a:r>
              </a:p>
              <a:p>
                <a:r>
                  <a:rPr lang="en-US" dirty="0" smtClean="0"/>
                  <a:t>Given system P</a:t>
                </a:r>
              </a:p>
              <a:p>
                <a:pPr lvl="1"/>
                <a:r>
                  <a:rPr lang="en-US" dirty="0" smtClean="0"/>
                  <a:t>Input signals: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Output signals (response):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 smtClean="0"/>
                  <a:t>System P is linear</a:t>
                </a:r>
              </a:p>
              <a:p>
                <a:pPr lvl="1"/>
                <a:r>
                  <a:rPr lang="en-US" dirty="0" smtClean="0"/>
                  <a:t>If input signal: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Then output signal: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Superposition principle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1"/>
                <a:ext cx="8229600" cy="5622878"/>
              </a:xfrm>
              <a:blipFill rotWithShape="1">
                <a:blip r:embed="rId2"/>
                <a:stretch>
                  <a:fillRect l="-1630" t="-1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5182537" y="2414113"/>
            <a:ext cx="3137647" cy="865742"/>
            <a:chOff x="2806890" y="5303293"/>
            <a:chExt cx="3137647" cy="865742"/>
          </a:xfrm>
        </p:grpSpPr>
        <p:sp>
          <p:nvSpPr>
            <p:cNvPr id="4" name="Rectangle 3"/>
            <p:cNvSpPr/>
            <p:nvPr/>
          </p:nvSpPr>
          <p:spPr>
            <a:xfrm>
              <a:off x="3683190" y="5480690"/>
              <a:ext cx="148590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>
              <a:endCxn id="4" idx="1"/>
            </p:cNvCxnSpPr>
            <p:nvPr/>
          </p:nvCxnSpPr>
          <p:spPr>
            <a:xfrm>
              <a:off x="2806890" y="5823590"/>
              <a:ext cx="876300" cy="127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5182537" y="5827059"/>
              <a:ext cx="76200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4254690" y="556198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P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48000" y="5303293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x</a:t>
              </a:r>
              <a:endParaRPr lang="en-US" sz="28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34000" y="5338470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y</a:t>
              </a:r>
              <a:endParaRPr lang="en-US" sz="2800" dirty="0"/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43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8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 smtClean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dirty="0" smtClean="0"/>
                  <a:t>  a linear system?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dirty="0" smtClean="0"/>
                  <a:t>Knowing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>
                  <a:buFont typeface="Wingdings" pitchFamily="2" charset="2"/>
                  <a:buChar char="Ø"/>
                </a:pPr>
                <a:r>
                  <a:rPr lang="en-US" dirty="0" smtClean="0"/>
                  <a:t>If input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output is</a:t>
                </a:r>
              </a:p>
              <a:p>
                <a:pPr marL="85725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85725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85725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lvl="1">
                  <a:buFont typeface="Wingdings" pitchFamily="2" charset="2"/>
                  <a:buChar char="Ø"/>
                </a:pPr>
                <a:r>
                  <a:rPr lang="en-US" dirty="0" smtClean="0"/>
                  <a:t>System is linear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44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7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 smtClean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a linear system?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dirty="0" smtClean="0"/>
                  <a:t>Knowing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>
                  <a:buFont typeface="Wingdings" pitchFamily="2" charset="2"/>
                  <a:buChar char="Ø"/>
                </a:pPr>
                <a:r>
                  <a:rPr lang="en-US" dirty="0" smtClean="0"/>
                  <a:t>If input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output is</a:t>
                </a:r>
              </a:p>
              <a:p>
                <a:pPr marL="85725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 smtClean="0">
                          <a:latin typeface="Cambria Math"/>
                          <a:ea typeface="Cambria Math"/>
                        </a:rPr>
                        <m:t>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lvl="1">
                  <a:buFont typeface="Wingdings" pitchFamily="2" charset="2"/>
                  <a:buChar char="Ø"/>
                </a:pPr>
                <a:r>
                  <a:rPr lang="en-US" dirty="0" smtClean="0"/>
                  <a:t>System is not linear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45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1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general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noFill/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nary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            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rved Right Arrow 3"/>
          <p:cNvSpPr/>
          <p:nvPr/>
        </p:nvSpPr>
        <p:spPr>
          <a:xfrm>
            <a:off x="537884" y="2904565"/>
            <a:ext cx="914400" cy="220531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24326" y="1062320"/>
            <a:ext cx="5336238" cy="1416426"/>
            <a:chOff x="1824326" y="1062320"/>
            <a:chExt cx="5336238" cy="1416426"/>
          </a:xfrm>
        </p:grpSpPr>
        <p:sp>
          <p:nvSpPr>
            <p:cNvPr id="6" name="Oval 5"/>
            <p:cNvSpPr/>
            <p:nvPr/>
          </p:nvSpPr>
          <p:spPr>
            <a:xfrm>
              <a:off x="6257373" y="2008099"/>
              <a:ext cx="416858" cy="470647"/>
            </a:xfrm>
            <a:prstGeom prst="ellipse">
              <a:avLst/>
            </a:prstGeom>
            <a:noFill/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>
              <a:stCxn id="20" idx="2"/>
              <a:endCxn id="6" idx="0"/>
            </p:cNvCxnSpPr>
            <p:nvPr/>
          </p:nvCxnSpPr>
          <p:spPr>
            <a:xfrm>
              <a:off x="6460200" y="1585540"/>
              <a:ext cx="5602" cy="422559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1824326" y="1687615"/>
              <a:ext cx="416858" cy="470647"/>
            </a:xfrm>
            <a:prstGeom prst="ellipse">
              <a:avLst/>
            </a:prstGeom>
            <a:noFill/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316514" y="1689852"/>
              <a:ext cx="416858" cy="470647"/>
            </a:xfrm>
            <a:prstGeom prst="ellipse">
              <a:avLst/>
            </a:prstGeom>
            <a:noFill/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>
              <a:endCxn id="14" idx="6"/>
            </p:cNvCxnSpPr>
            <p:nvPr/>
          </p:nvCxnSpPr>
          <p:spPr>
            <a:xfrm flipH="1">
              <a:off x="2241184" y="1452282"/>
              <a:ext cx="3518652" cy="470657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15" idx="6"/>
            </p:cNvCxnSpPr>
            <p:nvPr/>
          </p:nvCxnSpPr>
          <p:spPr>
            <a:xfrm flipH="1">
              <a:off x="4733372" y="1548650"/>
              <a:ext cx="1304357" cy="376526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759836" y="1062320"/>
              <a:ext cx="14007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92D050"/>
                  </a:solidFill>
                </a:rPr>
                <a:t>Output</a:t>
              </a:r>
              <a:endParaRPr lang="en-US" sz="2800" dirty="0">
                <a:solidFill>
                  <a:srgbClr val="92D05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316942" y="2680447"/>
            <a:ext cx="4966446" cy="1612423"/>
            <a:chOff x="3316942" y="2680447"/>
            <a:chExt cx="4966446" cy="1612423"/>
          </a:xfrm>
        </p:grpSpPr>
        <p:sp>
          <p:nvSpPr>
            <p:cNvPr id="5" name="Oval 4"/>
            <p:cNvSpPr/>
            <p:nvPr/>
          </p:nvSpPr>
          <p:spPr>
            <a:xfrm>
              <a:off x="7866530" y="2985247"/>
              <a:ext cx="416858" cy="470647"/>
            </a:xfrm>
            <a:prstGeom prst="ellipse">
              <a:avLst/>
            </a:prstGeom>
            <a:noFill/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>
              <a:endCxn id="5" idx="3"/>
            </p:cNvCxnSpPr>
            <p:nvPr/>
          </p:nvCxnSpPr>
          <p:spPr>
            <a:xfrm flipV="1">
              <a:off x="5435691" y="3386969"/>
              <a:ext cx="2491886" cy="644291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5921197" y="2680447"/>
              <a:ext cx="416858" cy="470647"/>
            </a:xfrm>
            <a:prstGeom prst="ellipse">
              <a:avLst/>
            </a:prstGeom>
            <a:noFill/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316942" y="2689412"/>
              <a:ext cx="416858" cy="470647"/>
            </a:xfrm>
            <a:prstGeom prst="ellipse">
              <a:avLst/>
            </a:prstGeom>
            <a:noFill/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>
              <a:stCxn id="37" idx="0"/>
              <a:endCxn id="26" idx="3"/>
            </p:cNvCxnSpPr>
            <p:nvPr/>
          </p:nvCxnSpPr>
          <p:spPr>
            <a:xfrm flipV="1">
              <a:off x="4889138" y="3082169"/>
              <a:ext cx="1093106" cy="687481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endCxn id="27" idx="5"/>
            </p:cNvCxnSpPr>
            <p:nvPr/>
          </p:nvCxnSpPr>
          <p:spPr>
            <a:xfrm flipH="1" flipV="1">
              <a:off x="3672753" y="3091134"/>
              <a:ext cx="719972" cy="821961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392725" y="3769650"/>
              <a:ext cx="9928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92D050"/>
                  </a:solidFill>
                </a:rPr>
                <a:t>Input</a:t>
              </a:r>
              <a:endParaRPr lang="en-US" sz="2800" dirty="0">
                <a:solidFill>
                  <a:srgbClr val="92D050"/>
                </a:solidFill>
              </a:endParaRP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46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01301" y="5109882"/>
            <a:ext cx="2142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stable system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7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9023"/>
          </a:xfrm>
        </p:spPr>
        <p:txBody>
          <a:bodyPr/>
          <a:lstStyle/>
          <a:p>
            <a:r>
              <a:rPr lang="en-US" dirty="0" smtClean="0"/>
              <a:t>Laplace Transform </a:t>
            </a:r>
            <a:r>
              <a:rPr lang="en-US" dirty="0" smtClean="0">
                <a:latin typeface="Script MT Bold" pitchFamily="66" charset="0"/>
              </a:rPr>
              <a:t>L</a:t>
            </a:r>
            <a:endParaRPr lang="en-US" dirty="0">
              <a:latin typeface="Script MT Bold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0719" y="996287"/>
                <a:ext cx="8400197" cy="5424075"/>
              </a:xfrm>
            </p:spPr>
            <p:txBody>
              <a:bodyPr/>
              <a:lstStyle/>
              <a:p>
                <a:r>
                  <a:rPr lang="en-US" dirty="0" smtClean="0"/>
                  <a:t>Transforms a </a:t>
                </a:r>
                <a:r>
                  <a:rPr lang="en-US" i="1" dirty="0" smtClean="0"/>
                  <a:t>linear differential equation</a:t>
                </a:r>
                <a:r>
                  <a:rPr lang="en-US" dirty="0" smtClean="0"/>
                  <a:t> into an </a:t>
                </a:r>
                <a:r>
                  <a:rPr lang="en-US" i="1" dirty="0" smtClean="0"/>
                  <a:t>algebraic equation</a:t>
                </a:r>
              </a:p>
              <a:p>
                <a:r>
                  <a:rPr lang="en-US" dirty="0" smtClean="0"/>
                  <a:t>Tool in solving differential equations</a:t>
                </a:r>
              </a:p>
              <a:p>
                <a:r>
                  <a:rPr lang="en-US" dirty="0" smtClean="0"/>
                  <a:t>Laplace transform of function </a:t>
                </a:r>
                <a:r>
                  <a:rPr lang="en-US" i="1" dirty="0" smtClean="0"/>
                  <a:t>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latin typeface="Script MT Bold" pitchFamily="66" charset="0"/>
                          <a:ea typeface="Cambria Math"/>
                        </a:rPr>
                        <m:t>L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r>
                  <a:rPr lang="en-US" b="0" dirty="0" smtClean="0"/>
                  <a:t>Laplace inverse transform of function </a:t>
                </a:r>
                <a:r>
                  <a:rPr lang="en-US" b="0" i="1" dirty="0" smtClean="0"/>
                  <a:t>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) =</m:t>
                      </m:r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Script MT Bold" pitchFamily="66" charset="0"/>
                            </a:rPr>
                            <m:t>L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	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r>
                  <a:rPr lang="en-US" dirty="0" smtClean="0"/>
                  <a:t> is the transform variable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719" y="996287"/>
                <a:ext cx="8400197" cy="5424075"/>
              </a:xfrm>
              <a:blipFill rotWithShape="1">
                <a:blip r:embed="rId2"/>
                <a:stretch>
                  <a:fillRect l="-1669" t="-1461" r="-2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182766" y="4930309"/>
            <a:ext cx="3180466" cy="1123856"/>
            <a:chOff x="346542" y="5558117"/>
            <a:chExt cx="3180466" cy="1123856"/>
          </a:xfrm>
        </p:grpSpPr>
        <p:sp>
          <p:nvSpPr>
            <p:cNvPr id="5" name="Oval 4"/>
            <p:cNvSpPr/>
            <p:nvPr/>
          </p:nvSpPr>
          <p:spPr>
            <a:xfrm>
              <a:off x="3318579" y="5558117"/>
              <a:ext cx="208429" cy="470647"/>
            </a:xfrm>
            <a:prstGeom prst="ellipse">
              <a:avLst/>
            </a:prstGeom>
            <a:noFill/>
            <a:ln w="127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>
              <a:endCxn id="5" idx="3"/>
            </p:cNvCxnSpPr>
            <p:nvPr/>
          </p:nvCxnSpPr>
          <p:spPr>
            <a:xfrm flipV="1">
              <a:off x="2540891" y="5959839"/>
              <a:ext cx="808212" cy="41406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46542" y="6158753"/>
              <a:ext cx="24369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92D050"/>
                  </a:solidFill>
                </a:rPr>
                <a:t>Imaginary unit</a:t>
              </a:r>
              <a:endParaRPr lang="en-US" sz="2800" dirty="0">
                <a:solidFill>
                  <a:srgbClr val="92D05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96199" y="4943755"/>
            <a:ext cx="3044510" cy="1063953"/>
            <a:chOff x="3419031" y="5571563"/>
            <a:chExt cx="3044510" cy="1063953"/>
          </a:xfrm>
        </p:grpSpPr>
        <p:sp>
          <p:nvSpPr>
            <p:cNvPr id="4" name="Oval 3"/>
            <p:cNvSpPr/>
            <p:nvPr/>
          </p:nvSpPr>
          <p:spPr>
            <a:xfrm>
              <a:off x="3419031" y="5571563"/>
              <a:ext cx="361400" cy="470647"/>
            </a:xfrm>
            <a:prstGeom prst="ellipse">
              <a:avLst/>
            </a:prstGeom>
            <a:noFill/>
            <a:ln w="127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>
              <a:endCxn id="4" idx="5"/>
            </p:cNvCxnSpPr>
            <p:nvPr/>
          </p:nvCxnSpPr>
          <p:spPr>
            <a:xfrm flipH="1" flipV="1">
              <a:off x="3727505" y="5973285"/>
              <a:ext cx="1852022" cy="400622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647765" y="6112296"/>
                  <a:ext cx="81577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92D05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92D05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sz="2800" b="0" i="1" smtClean="0">
                            <a:solidFill>
                              <a:srgbClr val="92D050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</m:oMath>
                    </m:oMathPara>
                  </a14:m>
                  <a:endParaRPr lang="en-US" sz="2800" dirty="0">
                    <a:solidFill>
                      <a:srgbClr val="92D05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7765" y="6112296"/>
                  <a:ext cx="815776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47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5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domain ↔ Laplace domain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544674" y="1377331"/>
            <a:ext cx="3942415" cy="931821"/>
            <a:chOff x="2921190" y="2439644"/>
            <a:chExt cx="3942415" cy="931821"/>
          </a:xfrm>
        </p:grpSpPr>
        <p:sp>
          <p:nvSpPr>
            <p:cNvPr id="5" name="Rectangle 4"/>
            <p:cNvSpPr/>
            <p:nvPr/>
          </p:nvSpPr>
          <p:spPr>
            <a:xfrm>
              <a:off x="3797489" y="2643381"/>
              <a:ext cx="2250797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>
              <a:endCxn id="5" idx="1"/>
            </p:cNvCxnSpPr>
            <p:nvPr/>
          </p:nvCxnSpPr>
          <p:spPr>
            <a:xfrm>
              <a:off x="2921190" y="2986281"/>
              <a:ext cx="876299" cy="127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5" idx="3"/>
            </p:cNvCxnSpPr>
            <p:nvPr/>
          </p:nvCxnSpPr>
          <p:spPr>
            <a:xfrm flipV="1">
              <a:off x="6048286" y="2986281"/>
              <a:ext cx="736875" cy="127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679295" y="2617091"/>
                  <a:ext cx="2660224" cy="7543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type m:val="skw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𝑑𝑡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9295" y="2617091"/>
                  <a:ext cx="2660224" cy="754374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933701" y="2465984"/>
                  <a:ext cx="83147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y</m:t>
                        </m:r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3701" y="2465984"/>
                  <a:ext cx="831476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045576" y="2439644"/>
                  <a:ext cx="81802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f</m:t>
                        </m:r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5576" y="2439644"/>
                  <a:ext cx="818029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2535710" y="3936744"/>
            <a:ext cx="3942415" cy="892082"/>
            <a:chOff x="2535710" y="3936744"/>
            <a:chExt cx="3942415" cy="892082"/>
          </a:xfrm>
        </p:grpSpPr>
        <p:sp>
          <p:nvSpPr>
            <p:cNvPr id="19" name="Rectangle 18"/>
            <p:cNvSpPr/>
            <p:nvPr/>
          </p:nvSpPr>
          <p:spPr>
            <a:xfrm>
              <a:off x="3412009" y="4140481"/>
              <a:ext cx="2250797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>
              <a:endCxn id="19" idx="1"/>
            </p:cNvCxnSpPr>
            <p:nvPr/>
          </p:nvCxnSpPr>
          <p:spPr>
            <a:xfrm>
              <a:off x="2535710" y="4483381"/>
              <a:ext cx="876299" cy="127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9" idx="3"/>
            </p:cNvCxnSpPr>
            <p:nvPr/>
          </p:nvCxnSpPr>
          <p:spPr>
            <a:xfrm flipV="1">
              <a:off x="5662806" y="4483381"/>
              <a:ext cx="736875" cy="127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3402396" y="4235214"/>
                  <a:ext cx="230075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2396" y="4235214"/>
                  <a:ext cx="2300751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548221" y="3963084"/>
                  <a:ext cx="83147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𝑌</m:t>
                        </m:r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8221" y="3963084"/>
                  <a:ext cx="831476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5660096" y="3936744"/>
                  <a:ext cx="81802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F</m:t>
                        </m:r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0096" y="3936744"/>
                  <a:ext cx="818029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Curved Right Arrow 24"/>
          <p:cNvSpPr/>
          <p:nvPr/>
        </p:nvSpPr>
        <p:spPr>
          <a:xfrm>
            <a:off x="578228" y="1801504"/>
            <a:ext cx="1717031" cy="3133566"/>
          </a:xfrm>
          <a:prstGeom prst="curvedRightArrow">
            <a:avLst>
              <a:gd name="adj1" fmla="val 12267"/>
              <a:gd name="adj2" fmla="val 49211"/>
              <a:gd name="adj3" fmla="val 296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1716772" y="2841807"/>
            <a:ext cx="992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2D050"/>
                </a:solidFill>
              </a:rPr>
              <a:t>Input</a:t>
            </a:r>
            <a:endParaRPr lang="en-US" sz="2800" b="1" dirty="0">
              <a:solidFill>
                <a:srgbClr val="92D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5982834" y="2708167"/>
            <a:ext cx="1400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2D050"/>
                </a:solidFill>
              </a:rPr>
              <a:t>Output</a:t>
            </a:r>
            <a:endParaRPr lang="en-US" sz="2800" b="1" dirty="0">
              <a:solidFill>
                <a:srgbClr val="92D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48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6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Laplace Transform </a:t>
            </a:r>
            <a:r>
              <a:rPr lang="en-US" dirty="0">
                <a:latin typeface="Script MT Bold" pitchFamily="66" charset="0"/>
              </a:rPr>
              <a:t>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>
                          <a:latin typeface="Script MT Bold" pitchFamily="66" charset="0"/>
                          <a:ea typeface="Cambria Math"/>
                        </a:rPr>
                        <m:t>L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𝑠𝑡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>
                              <a:latin typeface="Script MT Bold" pitchFamily="66" charset="0"/>
                            </a:rPr>
                            <m:t>L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den>
                      </m:f>
                      <m:nary>
                        <m:nary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𝑠𝑡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49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1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Control Theory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Given a physical system</a:t>
            </a:r>
          </a:p>
          <a:p>
            <a:pPr lvl="1"/>
            <a:r>
              <a:rPr lang="en-US" dirty="0" smtClean="0"/>
              <a:t>Objective: </a:t>
            </a:r>
            <a:r>
              <a:rPr lang="en-US" u="sng" dirty="0" smtClean="0"/>
              <a:t>sense</a:t>
            </a:r>
            <a:r>
              <a:rPr lang="en-US" dirty="0" smtClean="0"/>
              <a:t> and </a:t>
            </a:r>
            <a:r>
              <a:rPr lang="en-US" u="sng" dirty="0" smtClean="0"/>
              <a:t>control</a:t>
            </a:r>
            <a:r>
              <a:rPr lang="en-US" dirty="0" smtClean="0"/>
              <a:t> a variable in the system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As basic as</a:t>
            </a:r>
          </a:p>
          <a:p>
            <a:pPr lvl="2"/>
            <a:r>
              <a:rPr lang="en-US" dirty="0" smtClean="0"/>
              <a:t>a car’s cruise control (SISO) or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ot so basic as</a:t>
            </a:r>
          </a:p>
          <a:p>
            <a:pPr lvl="2"/>
            <a:r>
              <a:rPr lang="en-US" dirty="0" smtClean="0"/>
              <a:t>Locking the full LIGO interferometer (MIMO)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5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001" y="76200"/>
            <a:ext cx="7062710" cy="8080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(Some) Laplace transform pairs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08895518"/>
                  </p:ext>
                </p:extLst>
              </p:nvPr>
            </p:nvGraphicFramePr>
            <p:xfrm>
              <a:off x="368494" y="974172"/>
              <a:ext cx="8536674" cy="546484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66696"/>
                    <a:gridCol w="3506053"/>
                    <a:gridCol w="3063925"/>
                  </a:tblGrid>
                  <a:tr h="615219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𝒇</m:t>
                                </m:r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𝒕</m:t>
                                </m:r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𝒔</m:t>
                                </m:r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</a:tr>
                  <a:tr h="485069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Unit step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</a:tr>
                  <a:tr h="58970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Unit ramp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</a:tr>
                  <a:tr h="591820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Exponential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𝑎𝑡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d>
                                      <m:dPr>
                                        <m:begChr m:val=""/>
                                        <m:endChr m:val=""/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ctrlPr>
                                              <a:rPr lang="en-US" sz="2800" b="0" i="1" smtClean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800" b="0" i="1" smtClean="0">
                                                <a:latin typeface="Cambria Math"/>
                                              </a:rPr>
                                              <m:t>𝑠</m:t>
                                            </m:r>
                                            <m:r>
                                              <a:rPr lang="en-US" sz="2800" b="0" i="1" smtClean="0"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2800" b="0" i="1" smtClean="0">
                                                <a:latin typeface="Cambria Math"/>
                                              </a:rPr>
                                              <m:t>𝑎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</a:tr>
                  <a:tr h="52478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Sinusoid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⁡(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80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 smtClean="0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num>
                                  <m:den>
                                    <m:d>
                                      <m:dPr>
                                        <m:begChr m:val=""/>
                                        <m:endChr m:val=""/>
                                        <m:ctrlPr>
                                          <a:rPr lang="en-US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ctrlPr>
                                              <a:rPr lang="en-US" sz="28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2800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800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800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28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+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2800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2800" b="0" i="1" smtClean="0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800" b="0" i="1" smtClean="0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𝜔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800" b="0" i="1" smtClean="0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0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  <m:sup>
                                                <m:r>
                                                  <a:rPr lang="en-US" sz="2800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</a:tr>
                  <a:tr h="524786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8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1/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US" sz="28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1−</m:t>
                                    </m:r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𝑎𝑡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d>
                                      <m:dPr>
                                        <m:begChr m:val=""/>
                                        <m:endChr m:val=""/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𝑠</m:t>
                                        </m:r>
                                        <m:d>
                                          <m:dPr>
                                            <m:ctrlPr>
                                              <a:rPr lang="en-US" sz="2800" b="0" i="1" smtClean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800" b="0" i="1" smtClean="0">
                                                <a:latin typeface="Cambria Math"/>
                                              </a:rPr>
                                              <m:t>𝑠</m:t>
                                            </m:r>
                                            <m:r>
                                              <a:rPr lang="en-US" sz="2800" b="0" i="1" smtClean="0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800" b="0" i="1" smtClean="0">
                                                <a:latin typeface="Cambria Math"/>
                                              </a:rPr>
                                              <m:t>𝑎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</a:tr>
                  <a:tr h="1159897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SHO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8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 smtClean="0">
                                            <a:latin typeface="Cambria Math"/>
                                            <a:ea typeface="Cambria Math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8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1−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800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8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𝛿</m:t>
                                            </m:r>
                                          </m:e>
                                          <m:sup>
                                            <m:r>
                                              <a:rPr lang="en-US" sz="28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</m:den>
                                </m:f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𝛿</m:t>
                                    </m:r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en-US" sz="2800" b="0" i="1" dirty="0" smtClean="0">
                            <a:latin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      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×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1−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800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8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𝛿</m:t>
                                            </m:r>
                                          </m:e>
                                          <m:sup>
                                            <m:r>
                                              <a:rPr lang="en-US" sz="28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</m:e>
                                    </m:rad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𝑡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80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sz="280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80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+2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𝛿</m:t>
                                    </m:r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 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sz="28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08895518"/>
                  </p:ext>
                </p:extLst>
              </p:nvPr>
            </p:nvGraphicFramePr>
            <p:xfrm>
              <a:off x="368494" y="974172"/>
              <a:ext cx="8536674" cy="546484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66696"/>
                    <a:gridCol w="3506053"/>
                    <a:gridCol w="3063925"/>
                  </a:tblGrid>
                  <a:tr h="615219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6174" t="-990" r="-87478" b="-7881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78529" t="-990" b="-788119"/>
                          </a:stretch>
                        </a:blipFill>
                      </a:tcPr>
                    </a:tc>
                  </a:tr>
                  <a:tr h="578104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Unit step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6174" t="-107368" r="-87478" b="-73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78529" t="-107368" b="-737895"/>
                          </a:stretch>
                        </a:blipFill>
                      </a:tcPr>
                    </a:tc>
                  </a:tr>
                  <a:tr h="680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Unit ramp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6174" t="-177477" r="-87478" b="-531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78529" t="-177477" b="-531532"/>
                          </a:stretch>
                        </a:blipFill>
                      </a:tcPr>
                    </a:tc>
                  </a:tr>
                  <a:tr h="735775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Exponential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6174" t="-254545" r="-87478" b="-3876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78529" t="-254545" b="-387603"/>
                          </a:stretch>
                        </a:blipFill>
                      </a:tcPr>
                    </a:tc>
                  </a:tr>
                  <a:tr h="685483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Sinusoid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6174" t="-383036" r="-87478" b="-3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78529" t="-383036" b="-318750"/>
                          </a:stretch>
                        </a:blipFill>
                      </a:tcPr>
                    </a:tc>
                  </a:tr>
                  <a:tr h="735775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6174" t="-447107" r="-87478" b="-195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78529" t="-447107" b="-195041"/>
                          </a:stretch>
                        </a:blipFill>
                      </a:tcPr>
                    </a:tc>
                  </a:tr>
                  <a:tr h="1434211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SHO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6174" t="-281702" r="-87478" b="-4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78529" t="-281702" b="-42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50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3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468" y="27294"/>
            <a:ext cx="7246962" cy="830784"/>
          </a:xfrm>
        </p:spPr>
        <p:txBody>
          <a:bodyPr/>
          <a:lstStyle/>
          <a:p>
            <a:r>
              <a:rPr lang="en-US" dirty="0" smtClean="0"/>
              <a:t>Laplace transform properties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78173"/>
                <a:ext cx="8229600" cy="539086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Linearity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Script MT Bold" pitchFamily="66" charset="0"/>
                        </a:rPr>
                        <m:t>L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Derivatives</a:t>
                </a:r>
              </a:p>
              <a:p>
                <a:pPr lvl="1"/>
                <a:r>
                  <a:rPr lang="en-US" dirty="0" smtClean="0"/>
                  <a:t>First-order: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Script MT Bold" pitchFamily="66" charset="0"/>
                      </a:rPr>
                      <m:t>L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𝑑𝑓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𝑑𝑡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𝑠𝐹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Second-order: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Script MT Bold" pitchFamily="66" charset="0"/>
                      </a:rPr>
                      <m:t>L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𝑑𝑡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𝐹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Integral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Script MT Bold" pitchFamily="66" charset="0"/>
                        </a:rPr>
                        <m:t>L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𝑑𝑡</m:t>
                              </m:r>
                            </m:e>
                          </m:nary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𝐹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𝑠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8173"/>
                <a:ext cx="8229600" cy="5390865"/>
              </a:xfrm>
              <a:blipFill rotWithShape="1">
                <a:blip r:embed="rId2"/>
                <a:stretch>
                  <a:fillRect l="-1630" t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51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41696" y="1555846"/>
            <a:ext cx="7192370" cy="627797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50192" y="2729553"/>
            <a:ext cx="2604447" cy="818865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31827" y="4751695"/>
            <a:ext cx="3596185" cy="1144137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to 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Laplace transform the system’s 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Solve the algebraic equation in 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Inverse transform back to the time domain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52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0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>
              <a:xfrm>
                <a:off x="1593328" y="109182"/>
                <a:ext cx="6481610" cy="844432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Transfer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93328" y="109182"/>
                <a:ext cx="6481610" cy="844432"/>
              </a:xfrm>
              <a:blipFill rotWithShape="1">
                <a:blip r:embed="rId2"/>
                <a:stretch>
                  <a:fillRect t="-9420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103244" y="1130300"/>
                <a:ext cx="5089791" cy="14371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32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i="1">
                              <a:latin typeface="Cambria Math"/>
                            </a:rPr>
                            <m:t>𝑖</m:t>
                          </m:r>
                          <m:r>
                            <a:rPr lang="en-US" sz="3200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32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sz="3200" i="1">
                              <a:latin typeface="Cambria Math"/>
                            </a:rPr>
                            <m:t>𝑦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3200" i="1"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3200" i="1">
                                  <a:latin typeface="Cambria Math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244" y="1130300"/>
                <a:ext cx="5089791" cy="14371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103244" y="2524636"/>
                <a:ext cx="5300297" cy="14371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𝑌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32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nary>
                        </m:e>
                      </m:nary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244" y="2524636"/>
                <a:ext cx="5300297" cy="143712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103244" y="4438600"/>
                <a:ext cx="4542526" cy="12167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3200" b="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3200" b="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244" y="4438600"/>
                <a:ext cx="4542526" cy="12167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rved Right Arrow 9"/>
          <p:cNvSpPr/>
          <p:nvPr/>
        </p:nvSpPr>
        <p:spPr>
          <a:xfrm>
            <a:off x="1066818" y="1628004"/>
            <a:ext cx="1025237" cy="161519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Right Arrow 10"/>
          <p:cNvSpPr/>
          <p:nvPr/>
        </p:nvSpPr>
        <p:spPr>
          <a:xfrm>
            <a:off x="1080710" y="3326328"/>
            <a:ext cx="1025237" cy="205625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5892318"/>
            <a:ext cx="2133600" cy="365125"/>
          </a:xfrm>
        </p:spPr>
        <p:txBody>
          <a:bodyPr/>
          <a:lstStyle/>
          <a:p>
            <a:fld id="{B887C7D0-28E8-4A62-8977-27BE979CBDD1}" type="slidenum">
              <a:rPr lang="en-US" smtClean="0"/>
              <a:t>53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29264" y="2167934"/>
            <a:ext cx="1691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Using derivative property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523631" y="4016607"/>
            <a:ext cx="2688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Algebraic equation in s, the ratio of 2 polynomials in s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9182" y="5682639"/>
                <a:ext cx="84752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Transfer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800" dirty="0" smtClean="0"/>
                  <a:t> relates input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800" dirty="0" smtClean="0"/>
                  <a:t> to output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𝑌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82" y="5682639"/>
                <a:ext cx="8475260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1511" t="-10465" r="-719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0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5" grpId="0"/>
      <p:bldP spid="12" grpId="0"/>
      <p:bldP spid="1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>
              <a:xfrm>
                <a:off x="1593328" y="109182"/>
                <a:ext cx="6481610" cy="844432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Transfer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93328" y="109182"/>
                <a:ext cx="6481610" cy="844432"/>
              </a:xfrm>
              <a:blipFill rotWithShape="1">
                <a:blip r:embed="rId2"/>
                <a:stretch>
                  <a:fillRect t="-9420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247032" y="2844889"/>
                <a:ext cx="4542526" cy="12167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3200" b="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3200" b="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032" y="2844889"/>
                <a:ext cx="4542526" cy="12167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5892318"/>
            <a:ext cx="2133600" cy="365125"/>
          </a:xfrm>
        </p:spPr>
        <p:txBody>
          <a:bodyPr/>
          <a:lstStyle/>
          <a:p>
            <a:fld id="{B887C7D0-28E8-4A62-8977-27BE979CBDD1}" type="slidenum">
              <a:rPr lang="en-US" smtClean="0"/>
              <a:t>54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244221" y="1135604"/>
            <a:ext cx="7736006" cy="1853256"/>
            <a:chOff x="1244221" y="1135604"/>
            <a:chExt cx="7736006" cy="1853256"/>
          </a:xfrm>
        </p:grpSpPr>
        <p:sp>
          <p:nvSpPr>
            <p:cNvPr id="14" name="TextBox 13"/>
            <p:cNvSpPr txBox="1"/>
            <p:nvPr/>
          </p:nvSpPr>
          <p:spPr>
            <a:xfrm>
              <a:off x="1244221" y="1135604"/>
              <a:ext cx="77360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The roots of the numerator are referred to as </a:t>
              </a:r>
              <a:r>
                <a:rPr lang="en-US" sz="2800" i="1" dirty="0" smtClean="0"/>
                <a:t>zeros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4817660" y="1658824"/>
              <a:ext cx="2224585" cy="133003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18763" y="4061632"/>
            <a:ext cx="8475260" cy="2001407"/>
            <a:chOff x="218763" y="4061632"/>
            <a:chExt cx="8475260" cy="2001407"/>
          </a:xfrm>
        </p:grpSpPr>
        <p:sp>
          <p:nvSpPr>
            <p:cNvPr id="13" name="TextBox 12"/>
            <p:cNvSpPr txBox="1"/>
            <p:nvPr/>
          </p:nvSpPr>
          <p:spPr>
            <a:xfrm>
              <a:off x="218763" y="5539819"/>
              <a:ext cx="84752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The roots of the denominator are referred to as </a:t>
              </a:r>
              <a:r>
                <a:rPr lang="en-US" sz="2800" i="1" dirty="0" smtClean="0"/>
                <a:t>poles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cxnSp>
          <p:nvCxnSpPr>
            <p:cNvPr id="16" name="Straight Arrow Connector 15"/>
            <p:cNvCxnSpPr>
              <a:stCxn id="13" idx="0"/>
            </p:cNvCxnSpPr>
            <p:nvPr/>
          </p:nvCxnSpPr>
          <p:spPr>
            <a:xfrm flipV="1">
              <a:off x="4456393" y="4061632"/>
              <a:ext cx="2585852" cy="14781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62286" y="2596801"/>
                <a:ext cx="4052986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Transfer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800" dirty="0" smtClean="0"/>
                  <a:t> can be defined by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800" dirty="0" smtClean="0"/>
                  <a:t>The coefficients of </a:t>
                </a:r>
                <a:r>
                  <a:rPr lang="en-US" sz="2800" i="1" dirty="0" smtClean="0"/>
                  <a:t>s</a:t>
                </a:r>
                <a:r>
                  <a:rPr lang="en-US" sz="2800" dirty="0" smtClean="0"/>
                  <a:t> or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800" dirty="0" smtClean="0"/>
                  <a:t>Its poles and zeros</a:t>
                </a:r>
                <a:endParaRPr lang="en-US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86" y="2596801"/>
                <a:ext cx="4052986" cy="1815882"/>
              </a:xfrm>
              <a:prstGeom prst="rect">
                <a:avLst/>
              </a:prstGeom>
              <a:blipFill rotWithShape="1">
                <a:blip r:embed="rId4"/>
                <a:stretch>
                  <a:fillRect l="-3008" t="-3020" r="-3910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112125" y="40941"/>
                <a:ext cx="7308544" cy="984392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 smtClean="0"/>
                  <a:t>Let’s apply it to the cruise control example: transfer function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3200" dirty="0" smtClean="0"/>
                  <a:t> (the car’s body)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12125" y="40941"/>
                <a:ext cx="7308544" cy="984392"/>
              </a:xfrm>
              <a:blipFill rotWithShape="1">
                <a:blip r:embed="rId2"/>
                <a:stretch>
                  <a:fillRect l="-1835" t="-12422" r="-3169" b="-25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343400" y="1175461"/>
                <a:ext cx="4595884" cy="5375463"/>
              </a:xfrm>
              <a:ln>
                <a:noFill/>
              </a:ln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𝑑𝑣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)−</m:t>
                          </m:r>
                          <m:r>
                            <a:rPr lang="en-US" i="1">
                              <a:latin typeface="Cambria Math"/>
                            </a:rPr>
                            <m:t>𝑏𝑣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 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where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343400" y="1175461"/>
                <a:ext cx="4595884" cy="5375463"/>
              </a:xfrm>
              <a:blipFill rotWithShape="1">
                <a:blip r:embed="rId3"/>
                <a:stretch>
                  <a:fillRect l="-5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883541" y="2846933"/>
            <a:ext cx="3200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645541" y="2542133"/>
            <a:ext cx="304800" cy="3048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36141" y="2542133"/>
            <a:ext cx="304800" cy="3048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340741" y="1932533"/>
            <a:ext cx="2057400" cy="609600"/>
            <a:chOff x="678867" y="1676400"/>
            <a:chExt cx="2057400" cy="6096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78867" y="2286000"/>
              <a:ext cx="20574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678867" y="2057400"/>
              <a:ext cx="0" cy="2286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2736267" y="2057400"/>
              <a:ext cx="0" cy="2286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78867" y="2019300"/>
              <a:ext cx="342900" cy="381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382103" y="2019300"/>
              <a:ext cx="342900" cy="381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026405" y="1676400"/>
              <a:ext cx="338262" cy="3429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364667" y="1676400"/>
              <a:ext cx="674536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039203" y="1676400"/>
              <a:ext cx="342900" cy="3429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Arrow Connector 17"/>
          <p:cNvCxnSpPr/>
          <p:nvPr/>
        </p:nvCxnSpPr>
        <p:spPr>
          <a:xfrm>
            <a:off x="320040" y="852296"/>
            <a:ext cx="685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0040" y="852296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Direction of motion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532916" y="2383036"/>
            <a:ext cx="181048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33400" y="2383036"/>
            <a:ext cx="180139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97066" y="1487652"/>
            <a:ext cx="1238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Engine force (</a:t>
            </a:r>
            <a:r>
              <a:rPr lang="en-US" sz="2400" i="1" dirty="0"/>
              <a:t>f</a:t>
            </a:r>
            <a:r>
              <a:rPr lang="en-US" sz="2400" i="1" dirty="0" smtClean="0"/>
              <a:t>)</a:t>
            </a:r>
            <a:endParaRPr lang="en-US" sz="24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1544836"/>
            <a:ext cx="1490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Friction force (</a:t>
            </a:r>
            <a:r>
              <a:rPr lang="en-US" sz="2400" dirty="0" err="1"/>
              <a:t>f</a:t>
            </a:r>
            <a:r>
              <a:rPr lang="en-US" sz="2400" baseline="-25000" dirty="0" err="1" smtClean="0"/>
              <a:t>fr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787435" y="3313047"/>
            <a:ext cx="3276600" cy="865742"/>
            <a:chOff x="2747749" y="4851803"/>
            <a:chExt cx="3276600" cy="865742"/>
          </a:xfrm>
        </p:grpSpPr>
        <p:sp>
          <p:nvSpPr>
            <p:cNvPr id="25" name="Rectangle 24"/>
            <p:cNvSpPr/>
            <p:nvPr/>
          </p:nvSpPr>
          <p:spPr>
            <a:xfrm>
              <a:off x="3624049" y="5029200"/>
              <a:ext cx="148590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2747749" y="5369555"/>
              <a:ext cx="876300" cy="127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5109949" y="5369555"/>
              <a:ext cx="76200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041447" y="5124138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G(t)</a:t>
              </a:r>
              <a:endParaRPr lang="en-US" sz="28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23949" y="4851803"/>
              <a:ext cx="7239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f</a:t>
              </a:r>
              <a:r>
                <a:rPr lang="en-US" sz="2800" dirty="0" smtClean="0"/>
                <a:t>(t)</a:t>
              </a:r>
              <a:endParaRPr lang="en-US" sz="28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186149" y="4886980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v</a:t>
              </a:r>
              <a:r>
                <a:rPr lang="en-US" sz="2800" dirty="0" smtClean="0"/>
                <a:t>(t)</a:t>
              </a:r>
              <a:endParaRPr lang="en-US" sz="2800" dirty="0"/>
            </a:p>
          </p:txBody>
        </p:sp>
      </p:grpSp>
      <p:sp>
        <p:nvSpPr>
          <p:cNvPr id="31" name="Down Arrow 30"/>
          <p:cNvSpPr/>
          <p:nvPr/>
        </p:nvSpPr>
        <p:spPr>
          <a:xfrm>
            <a:off x="6141493" y="2139061"/>
            <a:ext cx="873456" cy="7959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6141493" y="3780833"/>
            <a:ext cx="873456" cy="7959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789707" y="5144151"/>
            <a:ext cx="3276600" cy="865742"/>
            <a:chOff x="2747749" y="4851803"/>
            <a:chExt cx="3276600" cy="865742"/>
          </a:xfrm>
        </p:grpSpPr>
        <p:sp>
          <p:nvSpPr>
            <p:cNvPr id="35" name="Rectangle 34"/>
            <p:cNvSpPr/>
            <p:nvPr/>
          </p:nvSpPr>
          <p:spPr>
            <a:xfrm>
              <a:off x="3624049" y="5029200"/>
              <a:ext cx="148590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2747749" y="5369555"/>
              <a:ext cx="876300" cy="127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5109949" y="5369555"/>
              <a:ext cx="76200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027627" y="5110490"/>
              <a:ext cx="7735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G(s)</a:t>
              </a:r>
              <a:endParaRPr lang="en-US" sz="28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823949" y="4851803"/>
              <a:ext cx="7239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F</a:t>
              </a:r>
              <a:r>
                <a:rPr lang="en-US" sz="2800" dirty="0" smtClean="0"/>
                <a:t>(s)</a:t>
              </a:r>
              <a:endParaRPr lang="en-US" sz="28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186149" y="4886980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V(s)</a:t>
              </a:r>
              <a:endParaRPr lang="en-US" sz="2800" dirty="0"/>
            </a:p>
          </p:txBody>
        </p:sp>
      </p:grpSp>
      <p:sp>
        <p:nvSpPr>
          <p:cNvPr id="41" name="Down Arrow 40"/>
          <p:cNvSpPr/>
          <p:nvPr/>
        </p:nvSpPr>
        <p:spPr>
          <a:xfrm>
            <a:off x="2014993" y="4350672"/>
            <a:ext cx="873456" cy="7959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343400" y="4972529"/>
            <a:ext cx="4722125" cy="1659221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55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296912" y="6190416"/>
                <a:ext cx="27180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Pole at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−</m:t>
                    </m:r>
                    <m:f>
                      <m:fPr>
                        <m:type m:val="lin"/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912" y="6190416"/>
                <a:ext cx="2718037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4709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33" name="Date Placeholder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41" grpId="0" animBg="1"/>
      <p:bldP spid="42" grpId="0" animBg="1"/>
      <p:bldP spid="4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122" y="13648"/>
            <a:ext cx="702177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Dynamic response: using lookup tables to inverse transform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50126" y="1337481"/>
                <a:ext cx="2688608" cy="552051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Laplace inverse transform using lookup tables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"/>
                              <m:endChr m:val="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𝑎𝑡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0126" y="1337481"/>
                <a:ext cx="2688608" cy="5520519"/>
              </a:xfrm>
              <a:blipFill rotWithShape="1">
                <a:blip r:embed="rId2"/>
                <a:stretch>
                  <a:fillRect l="-4762" t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893325" y="1201004"/>
                <a:ext cx="6250675" cy="565699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0" dirty="0" smtClean="0">
                    <a:latin typeface="Cambria Math"/>
                  </a:rPr>
                  <a:t>Input: step function, amplitude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b="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>
                          <a:latin typeface="Script MT Bold" pitchFamily="66" charset="0"/>
                        </a:rPr>
                        <m:t>L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b="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mbria Math"/>
                  </a:rPr>
                  <a:t>The response (in frequency space) is</a:t>
                </a:r>
                <a:endParaRPr lang="en-US" b="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1/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>
                    <a:latin typeface="Cambria Math"/>
                  </a:rPr>
                  <a:t>The </a:t>
                </a:r>
                <a:r>
                  <a:rPr lang="en-US" dirty="0" smtClean="0">
                    <a:latin typeface="Cambria Math"/>
                  </a:rPr>
                  <a:t>time-domain response is</a:t>
                </a:r>
                <a:endParaRPr lang="en-US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>
                              <a:latin typeface="Script MT Bold" pitchFamily="66" charset="0"/>
                            </a:rPr>
                            <m:t>L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>
                              <a:latin typeface="Script MT Bold" pitchFamily="66" charset="0"/>
                            </a:rPr>
                            <m:t>L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 (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type m:val="lin"/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893325" y="1201004"/>
                <a:ext cx="6250675" cy="5656996"/>
              </a:xfrm>
              <a:blipFill rotWithShape="1">
                <a:blip r:embed="rId3"/>
                <a:stretch>
                  <a:fillRect l="-2049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Up-Down Arrow 4"/>
          <p:cNvSpPr/>
          <p:nvPr/>
        </p:nvSpPr>
        <p:spPr>
          <a:xfrm>
            <a:off x="1050865" y="3889610"/>
            <a:ext cx="941696" cy="140572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56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0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890" y="1678"/>
            <a:ext cx="6905767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Dynamic response: using lookup tables to inverse </a:t>
            </a:r>
            <a:r>
              <a:rPr lang="en-US" dirty="0" smtClean="0"/>
              <a:t>transform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50126" y="1337481"/>
                <a:ext cx="2688608" cy="552051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Laplace inverse transform using lookup tables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"/>
                              <m:endChr m:val="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𝑎𝑡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0126" y="1337481"/>
                <a:ext cx="2688608" cy="5520519"/>
              </a:xfrm>
              <a:blipFill rotWithShape="1">
                <a:blip r:embed="rId2"/>
                <a:stretch>
                  <a:fillRect l="-4762" t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893326" y="1201004"/>
                <a:ext cx="5936776" cy="543180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>
                              <a:latin typeface="Script MT Bold" pitchFamily="66" charset="0"/>
                            </a:rPr>
                            <m:t>L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 (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type m:val="lin"/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>
                              <a:latin typeface="Script MT Bold" pitchFamily="66" charset="0"/>
                            </a:rPr>
                            <m:t>L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 (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893326" y="1201004"/>
                <a:ext cx="5936776" cy="5431808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Up-Down Arrow 4"/>
          <p:cNvSpPr/>
          <p:nvPr/>
        </p:nvSpPr>
        <p:spPr>
          <a:xfrm>
            <a:off x="1050865" y="3889610"/>
            <a:ext cx="941696" cy="140572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022376" y="3370995"/>
            <a:ext cx="1146412" cy="10099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48668" y="4565175"/>
            <a:ext cx="3985146" cy="1173707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57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606722" y="5882184"/>
            <a:ext cx="5445457" cy="801630"/>
            <a:chOff x="2606722" y="5882184"/>
            <a:chExt cx="3234519" cy="8016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344419" y="5882184"/>
                  <a:ext cx="2496822" cy="8016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Pole </a:t>
                  </a:r>
                  <a14:m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𝑎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den>
                      </m:f>
                    </m:oMath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4419" y="5882184"/>
                  <a:ext cx="2496822" cy="80163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3623" b="-106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ight Arrow 10"/>
            <p:cNvSpPr/>
            <p:nvPr/>
          </p:nvSpPr>
          <p:spPr>
            <a:xfrm>
              <a:off x="2606722" y="6005015"/>
              <a:ext cx="591779" cy="6675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3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96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First-order system step response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" y="1308927"/>
            <a:ext cx="7219669" cy="541475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455390" y="1600200"/>
                <a:ext cx="2524837" cy="452596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455390" y="1600200"/>
                <a:ext cx="2524837" cy="4525963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>
            <a:off x="1951630" y="2292824"/>
            <a:ext cx="464024" cy="10645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83642" y="1876146"/>
            <a:ext cx="1078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63 %</a:t>
            </a:r>
            <a:endParaRPr lang="en-US" sz="28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662382" y="4353636"/>
            <a:ext cx="1212376" cy="94397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836093" y="3916879"/>
            <a:ext cx="1078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Pole p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370908" y="3732212"/>
            <a:ext cx="1370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firstorder.m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58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318910" y="2976999"/>
                <a:ext cx="26476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𝑝</m:t>
                    </m:r>
                    <m:r>
                      <a:rPr lang="en-US" sz="2000" b="0" i="1" smtClean="0">
                        <a:latin typeface="Cambria Math"/>
                      </a:rPr>
                      <m:t>=5 </m:t>
                    </m:r>
                    <m:r>
                      <a:rPr lang="en-US" sz="2000" b="0" i="1" smtClean="0">
                        <a:latin typeface="Cambria Math"/>
                      </a:rPr>
                      <m:t>𝑟𝑎𝑑</m:t>
                    </m:r>
                    <m:r>
                      <a:rPr lang="en-US" sz="2000" b="0" i="1" smtClean="0">
                        <a:latin typeface="Cambria Math"/>
                      </a:rPr>
                      <m:t>/</m:t>
                    </m:r>
                    <m:r>
                      <a:rPr lang="en-US" sz="2000" b="0" i="1" smtClean="0">
                        <a:latin typeface="Cambria Math"/>
                      </a:rPr>
                      <m:t>𝑠</m:t>
                    </m:r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=0.2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910" y="2976999"/>
                <a:ext cx="2647666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7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MATLAB implementation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The step response of transfer function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  <m:r>
                            <a:rPr lang="en-US" i="1">
                              <a:latin typeface="Cambria Math"/>
                            </a:rPr>
                            <m:t>+5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latin typeface="Courier" pitchFamily="49" charset="0"/>
                  </a:rPr>
                  <a:t>&gt;&gt; G=</a:t>
                </a:r>
                <a:r>
                  <a:rPr lang="en-US" dirty="0" err="1" smtClean="0">
                    <a:latin typeface="Courier" pitchFamily="49" charset="0"/>
                  </a:rPr>
                  <a:t>tf</a:t>
                </a:r>
                <a:r>
                  <a:rPr lang="en-US" dirty="0" smtClean="0">
                    <a:latin typeface="Courier" pitchFamily="49" charset="0"/>
                  </a:rPr>
                  <a:t>(5, [1 5]);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ourier" pitchFamily="49" charset="0"/>
                  </a:rPr>
                  <a:t>&gt;&gt; step(G);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59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1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Cruise </a:t>
            </a:r>
            <a:r>
              <a:rPr lang="en-US" dirty="0"/>
              <a:t>C</a:t>
            </a:r>
            <a:r>
              <a:rPr lang="en-US" dirty="0" smtClean="0"/>
              <a:t>ontrol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733800" cy="4525963"/>
          </a:xfrm>
        </p:spPr>
        <p:txBody>
          <a:bodyPr/>
          <a:lstStyle/>
          <a:p>
            <a:r>
              <a:rPr lang="en-US" dirty="0" smtClean="0"/>
              <a:t>Objective</a:t>
            </a:r>
          </a:p>
          <a:p>
            <a:pPr lvl="1"/>
            <a:r>
              <a:rPr lang="en-US" dirty="0" smtClean="0"/>
              <a:t>Car needs to maintain a given speed</a:t>
            </a:r>
          </a:p>
          <a:p>
            <a:r>
              <a:rPr lang="en-US" dirty="0" smtClean="0"/>
              <a:t>Physical system includes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ar’s inertia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riction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83541" y="3774997"/>
            <a:ext cx="3200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645541" y="3470197"/>
            <a:ext cx="304800" cy="3048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36141" y="3470197"/>
            <a:ext cx="304800" cy="3048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1340741" y="2860597"/>
            <a:ext cx="2057400" cy="609600"/>
            <a:chOff x="678867" y="1676400"/>
            <a:chExt cx="2057400" cy="6096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78867" y="2286000"/>
              <a:ext cx="20574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78867" y="2057400"/>
              <a:ext cx="0" cy="2286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2736267" y="2057400"/>
              <a:ext cx="0" cy="2286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678867" y="2019300"/>
              <a:ext cx="342900" cy="381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382103" y="2019300"/>
              <a:ext cx="342900" cy="381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026405" y="1676400"/>
              <a:ext cx="338262" cy="3429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364667" y="1676400"/>
              <a:ext cx="674536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039203" y="1676400"/>
              <a:ext cx="342900" cy="3429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Arrow Connector 32"/>
          <p:cNvCxnSpPr/>
          <p:nvPr/>
        </p:nvCxnSpPr>
        <p:spPr>
          <a:xfrm>
            <a:off x="323920" y="1237565"/>
            <a:ext cx="685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20040" y="123444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Direction of motion</a:t>
            </a: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532916" y="3311100"/>
            <a:ext cx="181048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533400" y="3311100"/>
            <a:ext cx="180139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410996" y="3387300"/>
            <a:ext cx="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2410996" y="2549100"/>
            <a:ext cx="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857410" y="1752600"/>
            <a:ext cx="1315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Normal force (</a:t>
            </a:r>
            <a:r>
              <a:rPr lang="en-US" sz="2400" i="1" dirty="0" smtClean="0"/>
              <a:t>n)</a:t>
            </a:r>
            <a:endParaRPr lang="en-US" sz="2400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3638266" y="2415716"/>
            <a:ext cx="1695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</a:t>
            </a:r>
            <a:r>
              <a:rPr lang="en-US" sz="2400" dirty="0" smtClean="0"/>
              <a:t>orce from engine (</a:t>
            </a:r>
            <a:r>
              <a:rPr lang="en-US" sz="2400" i="1" dirty="0"/>
              <a:t>f</a:t>
            </a:r>
            <a:r>
              <a:rPr lang="en-US" sz="2400" i="1" dirty="0" smtClean="0"/>
              <a:t>)</a:t>
            </a:r>
            <a:endParaRPr lang="en-US" sz="2400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2039771" y="4080303"/>
            <a:ext cx="1236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Weight (</a:t>
            </a:r>
            <a:r>
              <a:rPr lang="en-US" sz="2400" i="1" dirty="0" smtClean="0"/>
              <a:t>mg)</a:t>
            </a:r>
            <a:endParaRPr lang="en-US" sz="2400" i="1" dirty="0"/>
          </a:p>
        </p:txBody>
      </p:sp>
      <p:sp>
        <p:nvSpPr>
          <p:cNvPr id="52" name="TextBox 51"/>
          <p:cNvSpPr txBox="1"/>
          <p:nvPr/>
        </p:nvSpPr>
        <p:spPr>
          <a:xfrm>
            <a:off x="0" y="2472900"/>
            <a:ext cx="1490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Friction force (</a:t>
            </a:r>
            <a:r>
              <a:rPr lang="en-US" sz="2400" dirty="0" err="1"/>
              <a:t>f</a:t>
            </a:r>
            <a:r>
              <a:rPr lang="en-US" sz="2400" baseline="-25000" dirty="0" err="1" smtClean="0"/>
              <a:t>fr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784088" y="4045162"/>
            <a:ext cx="6954193" cy="2394186"/>
            <a:chOff x="784088" y="4045162"/>
            <a:chExt cx="6954193" cy="2394186"/>
          </a:xfrm>
        </p:grpSpPr>
        <p:sp>
          <p:nvSpPr>
            <p:cNvPr id="55" name="TextBox 54"/>
            <p:cNvSpPr txBox="1"/>
            <p:nvPr/>
          </p:nvSpPr>
          <p:spPr>
            <a:xfrm>
              <a:off x="1763295" y="5485241"/>
              <a:ext cx="597498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Force or free body diagram</a:t>
              </a:r>
              <a:r>
                <a:rPr lang="en-US" sz="2800" dirty="0" smtClean="0"/>
                <a:t>: allows to analyze the forces at play</a:t>
              </a:r>
              <a:endParaRPr lang="en-US" sz="2800" dirty="0"/>
            </a:p>
          </p:txBody>
        </p:sp>
        <p:sp>
          <p:nvSpPr>
            <p:cNvPr id="7" name="Bent-Up Arrow 6"/>
            <p:cNvSpPr/>
            <p:nvPr/>
          </p:nvSpPr>
          <p:spPr>
            <a:xfrm rot="3419988" flipH="1">
              <a:off x="614438" y="4214812"/>
              <a:ext cx="1752600" cy="1413300"/>
            </a:xfrm>
            <a:prstGeom prst="bentUpArrow">
              <a:avLst>
                <a:gd name="adj1" fmla="val 25000"/>
                <a:gd name="adj2" fmla="val 25000"/>
                <a:gd name="adj3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1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0847" y="163772"/>
            <a:ext cx="8229600" cy="817137"/>
          </a:xfrm>
        </p:spPr>
        <p:txBody>
          <a:bodyPr>
            <a:normAutofit/>
          </a:bodyPr>
          <a:lstStyle/>
          <a:p>
            <a:r>
              <a:rPr lang="en-US" dirty="0" smtClean="0"/>
              <a:t>Partial fraction expansion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28047"/>
                <a:ext cx="8229600" cy="5636525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Reduce a complex function to a collection of simpler ones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Then use </a:t>
                </a:r>
                <a:r>
                  <a:rPr lang="en-US" dirty="0" smtClean="0"/>
                  <a:t>lookup table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𝑄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400">
                              <a:latin typeface="Script MT Bold" pitchFamily="66" charset="0"/>
                            </a:rPr>
                            <m:t>L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+…+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400">
                              <a:latin typeface="Script MT Bold" pitchFamily="66" charset="0"/>
                            </a:rPr>
                            <m:t>L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28047"/>
                <a:ext cx="8229600" cy="5636525"/>
              </a:xfrm>
              <a:blipFill rotWithShape="1">
                <a:blip r:embed="rId2"/>
                <a:stretch>
                  <a:fillRect l="-1926" t="-1622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rved Right Arrow 6"/>
          <p:cNvSpPr/>
          <p:nvPr/>
        </p:nvSpPr>
        <p:spPr>
          <a:xfrm>
            <a:off x="668740" y="2988860"/>
            <a:ext cx="1078173" cy="143301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Right Arrow 7"/>
          <p:cNvSpPr/>
          <p:nvPr/>
        </p:nvSpPr>
        <p:spPr>
          <a:xfrm flipH="1">
            <a:off x="7235588" y="4014716"/>
            <a:ext cx="939422" cy="143301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79679" y="4913194"/>
            <a:ext cx="3466531" cy="1378424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517409" y="2198132"/>
            <a:ext cx="1803780" cy="531420"/>
            <a:chOff x="4517409" y="2198132"/>
            <a:chExt cx="1803780" cy="531420"/>
          </a:xfrm>
        </p:grpSpPr>
        <p:sp>
          <p:nvSpPr>
            <p:cNvPr id="10" name="TextBox 9"/>
            <p:cNvSpPr txBox="1"/>
            <p:nvPr/>
          </p:nvSpPr>
          <p:spPr>
            <a:xfrm>
              <a:off x="5229368" y="2198132"/>
              <a:ext cx="10918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Order m</a:t>
              </a:r>
              <a:endParaRPr lang="en-US" dirty="0"/>
            </a:p>
          </p:txBody>
        </p:sp>
        <p:cxnSp>
          <p:nvCxnSpPr>
            <p:cNvPr id="13" name="Straight Arrow Connector 12"/>
            <p:cNvCxnSpPr>
              <a:stCxn id="10" idx="1"/>
            </p:cNvCxnSpPr>
            <p:nvPr/>
          </p:nvCxnSpPr>
          <p:spPr>
            <a:xfrm flipH="1">
              <a:off x="4517409" y="2382798"/>
              <a:ext cx="711959" cy="34675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2022146" y="3365605"/>
            <a:ext cx="1662751" cy="369332"/>
            <a:chOff x="2022146" y="3365605"/>
            <a:chExt cx="1662751" cy="369332"/>
          </a:xfrm>
        </p:grpSpPr>
        <p:sp>
          <p:nvSpPr>
            <p:cNvPr id="11" name="TextBox 10"/>
            <p:cNvSpPr txBox="1"/>
            <p:nvPr/>
          </p:nvSpPr>
          <p:spPr>
            <a:xfrm>
              <a:off x="2022146" y="3365605"/>
              <a:ext cx="9667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Order n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2879679" y="3365605"/>
              <a:ext cx="805218" cy="1846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235588" y="2696472"/>
                <a:ext cx="153992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𝑚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𝑛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588" y="2696472"/>
                <a:ext cx="1539922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60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9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Comments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1" y="1600200"/>
                <a:ext cx="8250072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b="0" i="0" smtClean="0">
                          <a:latin typeface="Cambria Math"/>
                        </a:rPr>
                        <m:t>                   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Poles of </a:t>
                </a:r>
                <a:r>
                  <a:rPr lang="en-US" i="1" dirty="0" smtClean="0"/>
                  <a:t>F(s)</a:t>
                </a:r>
                <a:r>
                  <a:rPr lang="en-US" dirty="0" smtClean="0"/>
                  <a:t> determine the time evolution of </a:t>
                </a:r>
                <a:r>
                  <a:rPr lang="en-US" i="1" dirty="0" smtClean="0"/>
                  <a:t>f(t)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Zeros of </a:t>
                </a:r>
                <a:r>
                  <a:rPr lang="en-US" i="1" dirty="0" smtClean="0"/>
                  <a:t>F(s)</a:t>
                </a:r>
                <a:r>
                  <a:rPr lang="en-US" dirty="0" smtClean="0"/>
                  <a:t> affect coefficients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Poles closer to origin → larger time constants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1" y="1600200"/>
                <a:ext cx="8250072" cy="4525963"/>
              </a:xfrm>
              <a:blipFill rotWithShape="1">
                <a:blip r:embed="rId2"/>
                <a:stretch>
                  <a:fillRect l="-1922" r="-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-Right Arrow 2"/>
          <p:cNvSpPr/>
          <p:nvPr/>
        </p:nvSpPr>
        <p:spPr>
          <a:xfrm>
            <a:off x="3794076" y="1978935"/>
            <a:ext cx="1296537" cy="70968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084393" y="1967572"/>
            <a:ext cx="5406786" cy="1212357"/>
            <a:chOff x="3084393" y="1967572"/>
            <a:chExt cx="5406786" cy="1212357"/>
          </a:xfrm>
        </p:grpSpPr>
        <p:sp>
          <p:nvSpPr>
            <p:cNvPr id="4" name="Oval 3"/>
            <p:cNvSpPr/>
            <p:nvPr/>
          </p:nvSpPr>
          <p:spPr>
            <a:xfrm>
              <a:off x="3084393" y="2333777"/>
              <a:ext cx="627795" cy="586844"/>
            </a:xfrm>
            <a:prstGeom prst="ellipse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863384" y="1967572"/>
              <a:ext cx="627795" cy="586844"/>
            </a:xfrm>
            <a:prstGeom prst="ellipse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712188" y="2538485"/>
              <a:ext cx="4367287" cy="641444"/>
            </a:xfrm>
            <a:custGeom>
              <a:avLst/>
              <a:gdLst>
                <a:gd name="connsiteX0" fmla="*/ 0 w 4572000"/>
                <a:gd name="connsiteY0" fmla="*/ 272955 h 1716105"/>
                <a:gd name="connsiteX1" fmla="*/ 818866 w 4572000"/>
                <a:gd name="connsiteY1" fmla="*/ 1392071 h 1716105"/>
                <a:gd name="connsiteX2" fmla="*/ 2047164 w 4572000"/>
                <a:gd name="connsiteY2" fmla="*/ 1651379 h 1716105"/>
                <a:gd name="connsiteX3" fmla="*/ 3534770 w 4572000"/>
                <a:gd name="connsiteY3" fmla="*/ 1692322 h 1716105"/>
                <a:gd name="connsiteX4" fmla="*/ 4135272 w 4572000"/>
                <a:gd name="connsiteY4" fmla="*/ 1337480 h 1716105"/>
                <a:gd name="connsiteX5" fmla="*/ 4326340 w 4572000"/>
                <a:gd name="connsiteY5" fmla="*/ 928047 h 1716105"/>
                <a:gd name="connsiteX6" fmla="*/ 4531057 w 4572000"/>
                <a:gd name="connsiteY6" fmla="*/ 341194 h 1716105"/>
                <a:gd name="connsiteX7" fmla="*/ 4572000 w 4572000"/>
                <a:gd name="connsiteY7" fmla="*/ 0 h 1716105"/>
                <a:gd name="connsiteX8" fmla="*/ 4572000 w 4572000"/>
                <a:gd name="connsiteY8" fmla="*/ 0 h 1716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00" h="1716105">
                  <a:moveTo>
                    <a:pt x="0" y="272955"/>
                  </a:moveTo>
                  <a:cubicBezTo>
                    <a:pt x="238836" y="717644"/>
                    <a:pt x="477672" y="1162334"/>
                    <a:pt x="818866" y="1392071"/>
                  </a:cubicBezTo>
                  <a:cubicBezTo>
                    <a:pt x="1160060" y="1621808"/>
                    <a:pt x="1594513" y="1601337"/>
                    <a:pt x="2047164" y="1651379"/>
                  </a:cubicBezTo>
                  <a:cubicBezTo>
                    <a:pt x="2499815" y="1701421"/>
                    <a:pt x="3186752" y="1744638"/>
                    <a:pt x="3534770" y="1692322"/>
                  </a:cubicBezTo>
                  <a:cubicBezTo>
                    <a:pt x="3882788" y="1640006"/>
                    <a:pt x="4003344" y="1464859"/>
                    <a:pt x="4135272" y="1337480"/>
                  </a:cubicBezTo>
                  <a:cubicBezTo>
                    <a:pt x="4267200" y="1210101"/>
                    <a:pt x="4260376" y="1094095"/>
                    <a:pt x="4326340" y="928047"/>
                  </a:cubicBezTo>
                  <a:cubicBezTo>
                    <a:pt x="4392304" y="761999"/>
                    <a:pt x="4490114" y="495869"/>
                    <a:pt x="4531057" y="341194"/>
                  </a:cubicBezTo>
                  <a:cubicBezTo>
                    <a:pt x="4572000" y="186519"/>
                    <a:pt x="4572000" y="0"/>
                    <a:pt x="4572000" y="0"/>
                  </a:cubicBezTo>
                  <a:lnTo>
                    <a:pt x="4572000" y="0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61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8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847" y="0"/>
            <a:ext cx="8229600" cy="776193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23331"/>
                <a:ext cx="8229600" cy="5964071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of the Laplace transform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−12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−4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Sol: Using MATLAB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pt-BR" dirty="0">
                    <a:latin typeface="Courier" pitchFamily="49" charset="0"/>
                  </a:rPr>
                  <a:t>&gt;&gt; [R,P,K]=residue([6 0 -12],[1 1 -4 -4])</a:t>
                </a:r>
              </a:p>
              <a:p>
                <a:pPr marL="0" indent="0">
                  <a:buNone/>
                </a:pPr>
                <a:r>
                  <a:rPr lang="pt-BR" dirty="0" smtClean="0">
                    <a:latin typeface="Courier" pitchFamily="49" charset="0"/>
                  </a:rPr>
                  <a:t>R </a:t>
                </a:r>
                <a:r>
                  <a:rPr lang="pt-BR" dirty="0">
                    <a:latin typeface="Courier" pitchFamily="49" charset="0"/>
                  </a:rPr>
                  <a:t>=</a:t>
                </a:r>
              </a:p>
              <a:p>
                <a:pPr marL="0" indent="0">
                  <a:buNone/>
                </a:pPr>
                <a:r>
                  <a:rPr lang="pt-BR" dirty="0" smtClean="0">
                    <a:latin typeface="Courier" pitchFamily="49" charset="0"/>
                  </a:rPr>
                  <a:t>    </a:t>
                </a:r>
                <a:r>
                  <a:rPr lang="pt-BR" dirty="0">
                    <a:latin typeface="Courier" pitchFamily="49" charset="0"/>
                  </a:rPr>
                  <a:t>3.0000</a:t>
                </a:r>
              </a:p>
              <a:p>
                <a:pPr marL="0" indent="0">
                  <a:buNone/>
                </a:pPr>
                <a:r>
                  <a:rPr lang="pt-BR" dirty="0">
                    <a:latin typeface="Courier" pitchFamily="49" charset="0"/>
                  </a:rPr>
                  <a:t>    1.0000</a:t>
                </a:r>
              </a:p>
              <a:p>
                <a:pPr marL="0" indent="0">
                  <a:buNone/>
                </a:pPr>
                <a:r>
                  <a:rPr lang="pt-BR" dirty="0">
                    <a:latin typeface="Courier" pitchFamily="49" charset="0"/>
                  </a:rPr>
                  <a:t>    2.0000</a:t>
                </a:r>
              </a:p>
              <a:p>
                <a:pPr marL="0" indent="0">
                  <a:buNone/>
                </a:pPr>
                <a:r>
                  <a:rPr lang="pt-BR" dirty="0" smtClean="0">
                    <a:latin typeface="Courier" pitchFamily="49" charset="0"/>
                  </a:rPr>
                  <a:t>P </a:t>
                </a:r>
                <a:r>
                  <a:rPr lang="pt-BR" dirty="0">
                    <a:latin typeface="Courier" pitchFamily="49" charset="0"/>
                  </a:rPr>
                  <a:t>=</a:t>
                </a:r>
              </a:p>
              <a:p>
                <a:pPr marL="0" indent="0">
                  <a:buNone/>
                </a:pPr>
                <a:r>
                  <a:rPr lang="pt-BR" dirty="0" smtClean="0">
                    <a:latin typeface="Courier" pitchFamily="49" charset="0"/>
                  </a:rPr>
                  <a:t>   </a:t>
                </a:r>
                <a:r>
                  <a:rPr lang="pt-BR" dirty="0">
                    <a:latin typeface="Courier" pitchFamily="49" charset="0"/>
                  </a:rPr>
                  <a:t>-2.0000</a:t>
                </a:r>
              </a:p>
              <a:p>
                <a:pPr marL="0" indent="0">
                  <a:buNone/>
                </a:pPr>
                <a:r>
                  <a:rPr lang="pt-BR" dirty="0">
                    <a:latin typeface="Courier" pitchFamily="49" charset="0"/>
                  </a:rPr>
                  <a:t>    2.0000</a:t>
                </a:r>
              </a:p>
              <a:p>
                <a:pPr marL="0" indent="0">
                  <a:buNone/>
                </a:pPr>
                <a:r>
                  <a:rPr lang="pt-BR" dirty="0">
                    <a:latin typeface="Courier" pitchFamily="49" charset="0"/>
                  </a:rPr>
                  <a:t>   -1.0000</a:t>
                </a:r>
              </a:p>
              <a:p>
                <a:pPr marL="0" indent="0">
                  <a:buNone/>
                </a:pPr>
                <a:r>
                  <a:rPr lang="pt-BR" dirty="0" smtClean="0">
                    <a:latin typeface="Courier" pitchFamily="49" charset="0"/>
                  </a:rPr>
                  <a:t>K </a:t>
                </a:r>
                <a:r>
                  <a:rPr lang="pt-BR" dirty="0">
                    <a:latin typeface="Courier" pitchFamily="49" charset="0"/>
                  </a:rPr>
                  <a:t>=</a:t>
                </a:r>
              </a:p>
              <a:p>
                <a:pPr marL="0" indent="0">
                  <a:buNone/>
                </a:pPr>
                <a:r>
                  <a:rPr lang="pt-BR" dirty="0" smtClean="0">
                    <a:latin typeface="Courier" pitchFamily="49" charset="0"/>
                  </a:rPr>
                  <a:t>     </a:t>
                </a:r>
                <a:r>
                  <a:rPr lang="pt-BR" dirty="0">
                    <a:latin typeface="Courier" pitchFamily="49" charset="0"/>
                  </a:rPr>
                  <a:t>[]</a:t>
                </a:r>
                <a:endParaRPr lang="en-US" dirty="0">
                  <a:latin typeface="Courier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23331"/>
                <a:ext cx="8229600" cy="5964071"/>
              </a:xfrm>
              <a:blipFill rotWithShape="1">
                <a:blip r:embed="rId2"/>
                <a:stretch>
                  <a:fillRect l="-889" t="-1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62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622079" y="3162452"/>
                <a:ext cx="4044697" cy="7923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079" y="3162452"/>
                <a:ext cx="4044697" cy="7923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42872" y="5638898"/>
                <a:ext cx="45057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=3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+2 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872" y="5638898"/>
                <a:ext cx="4505792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/>
          <p:cNvSpPr/>
          <p:nvPr/>
        </p:nvSpPr>
        <p:spPr>
          <a:xfrm>
            <a:off x="2947916" y="3098042"/>
            <a:ext cx="1419368" cy="928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305266" y="4189863"/>
            <a:ext cx="968991" cy="11600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24339" y="5651361"/>
            <a:ext cx="3771294" cy="461665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4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 animBg="1"/>
      <p:bldP spid="1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853" y="0"/>
            <a:ext cx="8229600" cy="844432"/>
          </a:xfrm>
        </p:spPr>
        <p:txBody>
          <a:bodyPr/>
          <a:lstStyle/>
          <a:p>
            <a:r>
              <a:rPr lang="en-US" dirty="0" smtClean="0"/>
              <a:t>Example: LRC circuit</a:t>
            </a:r>
            <a:endParaRPr lang="en-US" dirty="0"/>
          </a:p>
        </p:txBody>
      </p:sp>
      <p:grpSp>
        <p:nvGrpSpPr>
          <p:cNvPr id="59" name="Group 58"/>
          <p:cNvGrpSpPr/>
          <p:nvPr/>
        </p:nvGrpSpPr>
        <p:grpSpPr>
          <a:xfrm>
            <a:off x="2419977" y="1726647"/>
            <a:ext cx="4195353" cy="1482437"/>
            <a:chOff x="1648102" y="2722951"/>
            <a:chExt cx="4195353" cy="1482437"/>
          </a:xfrm>
        </p:grpSpPr>
        <p:grpSp>
          <p:nvGrpSpPr>
            <p:cNvPr id="19" name="Group 18"/>
            <p:cNvGrpSpPr/>
            <p:nvPr/>
          </p:nvGrpSpPr>
          <p:grpSpPr>
            <a:xfrm>
              <a:off x="2439415" y="2722952"/>
              <a:ext cx="844780" cy="310731"/>
              <a:chOff x="4529478" y="3732352"/>
              <a:chExt cx="844780" cy="310731"/>
            </a:xfrm>
          </p:grpSpPr>
          <p:sp>
            <p:nvSpPr>
              <p:cNvPr id="11" name="Arc 10"/>
              <p:cNvSpPr/>
              <p:nvPr/>
            </p:nvSpPr>
            <p:spPr>
              <a:xfrm rot="16200000">
                <a:off x="4502850" y="3770946"/>
                <a:ext cx="298765" cy="245509"/>
              </a:xfrm>
              <a:prstGeom prst="arc">
                <a:avLst>
                  <a:gd name="adj1" fmla="val 16200000"/>
                  <a:gd name="adj2" fmla="val 5125594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Arc 11"/>
              <p:cNvSpPr/>
              <p:nvPr/>
            </p:nvSpPr>
            <p:spPr>
              <a:xfrm rot="16200000">
                <a:off x="4704648" y="3766543"/>
                <a:ext cx="298765" cy="245509"/>
              </a:xfrm>
              <a:prstGeom prst="arc">
                <a:avLst>
                  <a:gd name="adj1" fmla="val 16200000"/>
                  <a:gd name="adj2" fmla="val 5125594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Arc 12"/>
              <p:cNvSpPr/>
              <p:nvPr/>
            </p:nvSpPr>
            <p:spPr>
              <a:xfrm rot="16200000">
                <a:off x="4904006" y="3763782"/>
                <a:ext cx="298765" cy="245509"/>
              </a:xfrm>
              <a:prstGeom prst="arc">
                <a:avLst>
                  <a:gd name="adj1" fmla="val 16200000"/>
                  <a:gd name="adj2" fmla="val 5125594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Arc 13"/>
              <p:cNvSpPr/>
              <p:nvPr/>
            </p:nvSpPr>
            <p:spPr>
              <a:xfrm rot="16200000">
                <a:off x="5102121" y="3758980"/>
                <a:ext cx="298765" cy="245509"/>
              </a:xfrm>
              <a:prstGeom prst="arc">
                <a:avLst>
                  <a:gd name="adj1" fmla="val 16200000"/>
                  <a:gd name="adj2" fmla="val 5125594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Arc 14"/>
              <p:cNvSpPr/>
              <p:nvPr/>
            </p:nvSpPr>
            <p:spPr>
              <a:xfrm rot="5400000">
                <a:off x="4690961" y="3861036"/>
                <a:ext cx="122284" cy="45719"/>
              </a:xfrm>
              <a:prstGeom prst="arc">
                <a:avLst>
                  <a:gd name="adj1" fmla="val 16200000"/>
                  <a:gd name="adj2" fmla="val 4744617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Arc 15"/>
              <p:cNvSpPr/>
              <p:nvPr/>
            </p:nvSpPr>
            <p:spPr>
              <a:xfrm rot="5400000">
                <a:off x="4892406" y="3854761"/>
                <a:ext cx="122284" cy="45719"/>
              </a:xfrm>
              <a:prstGeom prst="arc">
                <a:avLst>
                  <a:gd name="adj1" fmla="val 16200000"/>
                  <a:gd name="adj2" fmla="val 4744617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Arc 16"/>
              <p:cNvSpPr/>
              <p:nvPr/>
            </p:nvSpPr>
            <p:spPr>
              <a:xfrm rot="5400000">
                <a:off x="5090966" y="3854256"/>
                <a:ext cx="122284" cy="45719"/>
              </a:xfrm>
              <a:prstGeom prst="arc">
                <a:avLst>
                  <a:gd name="adj1" fmla="val 16200000"/>
                  <a:gd name="adj2" fmla="val 4744617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1650670" y="2879308"/>
              <a:ext cx="78663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287445" y="2877333"/>
              <a:ext cx="78663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/>
            <p:cNvGrpSpPr/>
            <p:nvPr/>
          </p:nvGrpSpPr>
          <p:grpSpPr>
            <a:xfrm>
              <a:off x="4057718" y="2722951"/>
              <a:ext cx="1009859" cy="310732"/>
              <a:chOff x="4461468" y="2806076"/>
              <a:chExt cx="1009859" cy="310732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flipV="1">
                <a:off x="4461468" y="2806076"/>
                <a:ext cx="140677" cy="14938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602145" y="2806076"/>
                <a:ext cx="125604" cy="29876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4727749" y="2818042"/>
                <a:ext cx="122252" cy="29876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4850001" y="2812780"/>
                <a:ext cx="125604" cy="29876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4975605" y="2814698"/>
                <a:ext cx="122252" cy="29876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097857" y="2814460"/>
                <a:ext cx="125604" cy="29876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5226805" y="2814698"/>
                <a:ext cx="122252" cy="29876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 flipV="1">
                <a:off x="5347377" y="2817805"/>
                <a:ext cx="123950" cy="13957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>
              <a:off x="5056820" y="2865458"/>
              <a:ext cx="78663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648102" y="4205388"/>
              <a:ext cx="419535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/>
            <p:cNvGrpSpPr/>
            <p:nvPr/>
          </p:nvGrpSpPr>
          <p:grpSpPr>
            <a:xfrm>
              <a:off x="5102345" y="3433483"/>
              <a:ext cx="610485" cy="203850"/>
              <a:chOff x="3439845" y="3112858"/>
              <a:chExt cx="512663" cy="203850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3439845" y="3112858"/>
                <a:ext cx="502763" cy="395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3449745" y="3312758"/>
                <a:ext cx="502763" cy="395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flipH="1" flipV="1">
              <a:off x="5401693" y="3633384"/>
              <a:ext cx="0" cy="57200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5399718" y="2859534"/>
              <a:ext cx="0" cy="57200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Oval 60"/>
          <p:cNvSpPr/>
          <p:nvPr/>
        </p:nvSpPr>
        <p:spPr>
          <a:xfrm>
            <a:off x="6624314" y="3158030"/>
            <a:ext cx="95003" cy="9500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622339" y="1814180"/>
            <a:ext cx="95003" cy="9500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309739" y="3165955"/>
            <a:ext cx="95003" cy="9500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331514" y="1822105"/>
            <a:ext cx="95003" cy="9500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852428" y="2169876"/>
                <a:ext cx="14027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𝑖𝑛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(</m:t>
                      </m:r>
                      <m:r>
                        <a:rPr lang="en-US" sz="3600" b="0" i="1" smtClean="0">
                          <a:latin typeface="Cambria Math"/>
                        </a:rPr>
                        <m:t>𝑡</m:t>
                      </m:r>
                      <m:r>
                        <a:rPr lang="en-US" sz="3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28" y="2169876"/>
                <a:ext cx="1402719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837787" y="2140601"/>
                <a:ext cx="14027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𝑜𝑢𝑡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(</m:t>
                      </m:r>
                      <m:r>
                        <a:rPr lang="en-US" sz="3600" b="0" i="1" smtClean="0">
                          <a:latin typeface="Cambria Math"/>
                        </a:rPr>
                        <m:t>𝑡</m:t>
                      </m:r>
                      <m:r>
                        <a:rPr lang="en-US" sz="3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787" y="2140601"/>
                <a:ext cx="1402719" cy="646331"/>
              </a:xfrm>
              <a:prstGeom prst="rect">
                <a:avLst/>
              </a:prstGeom>
              <a:blipFill rotWithShape="1">
                <a:blip r:embed="rId3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302126" y="1158488"/>
                <a:ext cx="6018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126" y="1158488"/>
                <a:ext cx="601841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022026" y="1156513"/>
                <a:ext cx="6018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026" y="1156513"/>
                <a:ext cx="601841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272379" y="2222323"/>
                <a:ext cx="6018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379" y="2222323"/>
                <a:ext cx="601841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1369675" y="3466422"/>
                <a:ext cx="56562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𝑖𝑛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320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3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675" y="3466422"/>
                <a:ext cx="5656228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2525132" y="3965287"/>
                <a:ext cx="6050824" cy="15704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𝐿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𝑖</m:t>
                      </m:r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</a:rPr>
                        <m:t>𝑡</m:t>
                      </m:r>
                      <m:r>
                        <a:rPr lang="en-US" sz="3200" b="0" i="1" smtClean="0">
                          <a:latin typeface="Cambria Math"/>
                        </a:rPr>
                        <m:t>)+</m:t>
                      </m:r>
                      <m:r>
                        <a:rPr lang="en-US" sz="3200" b="0" i="1" smtClean="0">
                          <a:latin typeface="Cambria Math"/>
                        </a:rPr>
                        <m:t>𝑅</m:t>
                      </m:r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</a:rPr>
                        <m:t>𝑖</m:t>
                      </m:r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</a:rPr>
                        <m:t>𝑡</m:t>
                      </m:r>
                      <m:r>
                        <a:rPr lang="en-US" sz="3200" b="0" i="1" smtClean="0">
                          <a:latin typeface="Cambria Math"/>
                        </a:rPr>
                        <m:t>) +</m:t>
                      </m:r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𝐶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2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𝑡</m:t>
                          </m:r>
                        </m:sup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𝑖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sz="32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132" y="3965287"/>
                <a:ext cx="6050824" cy="157043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2526611" y="5402953"/>
                <a:ext cx="5397760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𝐿</m:t>
                      </m:r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</a:rPr>
                        <m:t>𝐷</m:t>
                      </m:r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</a:rPr>
                        <m:t>𝑖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3200" i="1">
                          <a:latin typeface="Cambria Math"/>
                        </a:rPr>
                        <m:t>+</m:t>
                      </m:r>
                      <m:r>
                        <a:rPr lang="en-US" sz="3200" b="0" i="1" smtClean="0">
                          <a:latin typeface="Cambria Math"/>
                        </a:rPr>
                        <m:t>𝑅</m:t>
                      </m:r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</a:rPr>
                        <m:t>𝑖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32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𝐶</m:t>
                          </m:r>
                        </m:den>
                      </m:f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𝐷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𝑖</m:t>
                      </m:r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</a:rPr>
                        <m:t>𝑡</m:t>
                      </m:r>
                      <m:r>
                        <a:rPr lang="en-US" sz="3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611" y="5402953"/>
                <a:ext cx="5397760" cy="101752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>
            <a:off x="2174296" y="1917108"/>
            <a:ext cx="0" cy="12627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857752" y="1878191"/>
            <a:ext cx="0" cy="12627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63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9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LRC circuit</a:t>
            </a:r>
            <a:endParaRPr lang="en-US" dirty="0"/>
          </a:p>
        </p:txBody>
      </p:sp>
      <p:grpSp>
        <p:nvGrpSpPr>
          <p:cNvPr id="59" name="Group 58"/>
          <p:cNvGrpSpPr/>
          <p:nvPr/>
        </p:nvGrpSpPr>
        <p:grpSpPr>
          <a:xfrm>
            <a:off x="2419977" y="1726647"/>
            <a:ext cx="4195353" cy="1482437"/>
            <a:chOff x="1648102" y="2722951"/>
            <a:chExt cx="4195353" cy="1482437"/>
          </a:xfrm>
        </p:grpSpPr>
        <p:grpSp>
          <p:nvGrpSpPr>
            <p:cNvPr id="19" name="Group 18"/>
            <p:cNvGrpSpPr/>
            <p:nvPr/>
          </p:nvGrpSpPr>
          <p:grpSpPr>
            <a:xfrm>
              <a:off x="2439415" y="2722952"/>
              <a:ext cx="844780" cy="310731"/>
              <a:chOff x="4529478" y="3732352"/>
              <a:chExt cx="844780" cy="310731"/>
            </a:xfrm>
          </p:grpSpPr>
          <p:sp>
            <p:nvSpPr>
              <p:cNvPr id="11" name="Arc 10"/>
              <p:cNvSpPr/>
              <p:nvPr/>
            </p:nvSpPr>
            <p:spPr>
              <a:xfrm rot="16200000">
                <a:off x="4502850" y="3770946"/>
                <a:ext cx="298765" cy="245509"/>
              </a:xfrm>
              <a:prstGeom prst="arc">
                <a:avLst>
                  <a:gd name="adj1" fmla="val 16200000"/>
                  <a:gd name="adj2" fmla="val 5125594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Arc 11"/>
              <p:cNvSpPr/>
              <p:nvPr/>
            </p:nvSpPr>
            <p:spPr>
              <a:xfrm rot="16200000">
                <a:off x="4704648" y="3766543"/>
                <a:ext cx="298765" cy="245509"/>
              </a:xfrm>
              <a:prstGeom prst="arc">
                <a:avLst>
                  <a:gd name="adj1" fmla="val 16200000"/>
                  <a:gd name="adj2" fmla="val 5125594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Arc 12"/>
              <p:cNvSpPr/>
              <p:nvPr/>
            </p:nvSpPr>
            <p:spPr>
              <a:xfrm rot="16200000">
                <a:off x="4904006" y="3763782"/>
                <a:ext cx="298765" cy="245509"/>
              </a:xfrm>
              <a:prstGeom prst="arc">
                <a:avLst>
                  <a:gd name="adj1" fmla="val 16200000"/>
                  <a:gd name="adj2" fmla="val 5125594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Arc 13"/>
              <p:cNvSpPr/>
              <p:nvPr/>
            </p:nvSpPr>
            <p:spPr>
              <a:xfrm rot="16200000">
                <a:off x="5102121" y="3758980"/>
                <a:ext cx="298765" cy="245509"/>
              </a:xfrm>
              <a:prstGeom prst="arc">
                <a:avLst>
                  <a:gd name="adj1" fmla="val 16200000"/>
                  <a:gd name="adj2" fmla="val 5125594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Arc 14"/>
              <p:cNvSpPr/>
              <p:nvPr/>
            </p:nvSpPr>
            <p:spPr>
              <a:xfrm rot="5400000">
                <a:off x="4690961" y="3861036"/>
                <a:ext cx="122284" cy="45719"/>
              </a:xfrm>
              <a:prstGeom prst="arc">
                <a:avLst>
                  <a:gd name="adj1" fmla="val 16200000"/>
                  <a:gd name="adj2" fmla="val 4744617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Arc 15"/>
              <p:cNvSpPr/>
              <p:nvPr/>
            </p:nvSpPr>
            <p:spPr>
              <a:xfrm rot="5400000">
                <a:off x="4892406" y="3854761"/>
                <a:ext cx="122284" cy="45719"/>
              </a:xfrm>
              <a:prstGeom prst="arc">
                <a:avLst>
                  <a:gd name="adj1" fmla="val 16200000"/>
                  <a:gd name="adj2" fmla="val 4744617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Arc 16"/>
              <p:cNvSpPr/>
              <p:nvPr/>
            </p:nvSpPr>
            <p:spPr>
              <a:xfrm rot="5400000">
                <a:off x="5090966" y="3854256"/>
                <a:ext cx="122284" cy="45719"/>
              </a:xfrm>
              <a:prstGeom prst="arc">
                <a:avLst>
                  <a:gd name="adj1" fmla="val 16200000"/>
                  <a:gd name="adj2" fmla="val 4744617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1650670" y="2879308"/>
              <a:ext cx="78663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287445" y="2877333"/>
              <a:ext cx="78663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/>
            <p:cNvGrpSpPr/>
            <p:nvPr/>
          </p:nvGrpSpPr>
          <p:grpSpPr>
            <a:xfrm>
              <a:off x="4057718" y="2722951"/>
              <a:ext cx="1009859" cy="310732"/>
              <a:chOff x="4461468" y="2806076"/>
              <a:chExt cx="1009859" cy="310732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flipV="1">
                <a:off x="4461468" y="2806076"/>
                <a:ext cx="140677" cy="14938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602145" y="2806076"/>
                <a:ext cx="125604" cy="29876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4727749" y="2818042"/>
                <a:ext cx="122252" cy="29876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4850001" y="2812780"/>
                <a:ext cx="125604" cy="29876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4975605" y="2814698"/>
                <a:ext cx="122252" cy="29876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097857" y="2814460"/>
                <a:ext cx="125604" cy="29876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5226805" y="2814698"/>
                <a:ext cx="122252" cy="29876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 flipV="1">
                <a:off x="5347377" y="2817805"/>
                <a:ext cx="123950" cy="13957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>
              <a:off x="5056820" y="2865458"/>
              <a:ext cx="78663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648102" y="4205388"/>
              <a:ext cx="419535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/>
            <p:cNvGrpSpPr/>
            <p:nvPr/>
          </p:nvGrpSpPr>
          <p:grpSpPr>
            <a:xfrm>
              <a:off x="5102345" y="3433483"/>
              <a:ext cx="610485" cy="203850"/>
              <a:chOff x="3439845" y="3112858"/>
              <a:chExt cx="512663" cy="203850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3439845" y="3112858"/>
                <a:ext cx="502763" cy="395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3449745" y="3312758"/>
                <a:ext cx="502763" cy="395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flipH="1" flipV="1">
              <a:off x="5401693" y="3633384"/>
              <a:ext cx="0" cy="57200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5399718" y="2859534"/>
              <a:ext cx="0" cy="57200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Oval 60"/>
          <p:cNvSpPr/>
          <p:nvPr/>
        </p:nvSpPr>
        <p:spPr>
          <a:xfrm>
            <a:off x="6624314" y="3158030"/>
            <a:ext cx="95003" cy="9500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622339" y="1814180"/>
            <a:ext cx="95003" cy="9500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309739" y="3165955"/>
            <a:ext cx="95003" cy="9500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331514" y="1822105"/>
            <a:ext cx="95003" cy="9500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907020" y="2169876"/>
                <a:ext cx="14027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𝑖𝑛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(</m:t>
                      </m:r>
                      <m:r>
                        <a:rPr lang="en-US" sz="3600" b="0" i="1" smtClean="0">
                          <a:latin typeface="Cambria Math"/>
                        </a:rPr>
                        <m:t>𝑡</m:t>
                      </m:r>
                      <m:r>
                        <a:rPr lang="en-US" sz="3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020" y="2169876"/>
                <a:ext cx="1402719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687659" y="2195193"/>
                <a:ext cx="14027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𝑜𝑢𝑡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(</m:t>
                      </m:r>
                      <m:r>
                        <a:rPr lang="en-US" sz="3600" b="0" i="1" smtClean="0">
                          <a:latin typeface="Cambria Math"/>
                        </a:rPr>
                        <m:t>𝑡</m:t>
                      </m:r>
                      <m:r>
                        <a:rPr lang="en-US" sz="3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659" y="2195193"/>
                <a:ext cx="1402719" cy="646331"/>
              </a:xfrm>
              <a:prstGeom prst="rect">
                <a:avLst/>
              </a:prstGeom>
              <a:blipFill rotWithShape="1">
                <a:blip r:embed="rId3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302126" y="1158488"/>
                <a:ext cx="6018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126" y="1158488"/>
                <a:ext cx="601841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022026" y="1156513"/>
                <a:ext cx="6018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026" y="1156513"/>
                <a:ext cx="601841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272379" y="2222323"/>
                <a:ext cx="6018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379" y="2222323"/>
                <a:ext cx="601841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1403659" y="3273900"/>
                <a:ext cx="6698629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𝑖𝑛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</a:rPr>
                        <m:t>𝑡</m:t>
                      </m:r>
                      <m:r>
                        <a:rPr lang="en-US" sz="3200" b="0" i="1" smtClean="0">
                          <a:latin typeface="Cambria Math"/>
                        </a:rPr>
                        <m:t>)=</m:t>
                      </m:r>
                      <m:r>
                        <a:rPr lang="en-US" sz="3200" b="0" i="1" smtClean="0">
                          <a:latin typeface="Cambria Math"/>
                        </a:rPr>
                        <m:t>𝐿</m:t>
                      </m:r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</a:rPr>
                        <m:t>𝐷</m:t>
                      </m:r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</a:rPr>
                        <m:t>𝑖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3200" i="1">
                          <a:latin typeface="Cambria Math"/>
                        </a:rPr>
                        <m:t>+</m:t>
                      </m:r>
                      <m:r>
                        <a:rPr lang="en-US" sz="3200" b="0" i="1" smtClean="0">
                          <a:latin typeface="Cambria Math"/>
                        </a:rPr>
                        <m:t>𝑅</m:t>
                      </m:r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</a:rPr>
                        <m:t>𝑖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32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𝐶</m:t>
                          </m:r>
                        </m:den>
                      </m:f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𝐷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𝑖</m:t>
                      </m:r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</a:rPr>
                        <m:t>𝑡</m:t>
                      </m:r>
                      <m:r>
                        <a:rPr lang="en-US" sz="3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59" y="3273900"/>
                <a:ext cx="6698629" cy="101752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755202" y="4217858"/>
                <a:ext cx="6062364" cy="1027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𝑖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320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𝐶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𝑜𝑢𝑡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𝐶</m:t>
                      </m:r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</a:rPr>
                        <m:t>𝐷</m:t>
                      </m:r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𝑜𝑢𝑡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32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202" y="4217858"/>
                <a:ext cx="6062364" cy="102733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rved Down Arrow 3"/>
          <p:cNvSpPr/>
          <p:nvPr/>
        </p:nvSpPr>
        <p:spPr>
          <a:xfrm rot="5400000" flipV="1">
            <a:off x="188734" y="4596795"/>
            <a:ext cx="2060807" cy="53727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472805" y="5422615"/>
                <a:ext cx="692151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𝑖𝑛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320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𝐿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𝐷</m:t>
                          </m:r>
                          <m:r>
                            <a:rPr lang="en-US" sz="3200" i="1">
                              <a:latin typeface="Cambria Math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𝑜𝑢𝑡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</a:rPr>
                        <m:t>𝑡</m:t>
                      </m:r>
                      <m:r>
                        <a:rPr lang="en-US" sz="3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805" y="5422615"/>
                <a:ext cx="6921510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Curved Down Arrow 46"/>
          <p:cNvSpPr/>
          <p:nvPr/>
        </p:nvSpPr>
        <p:spPr>
          <a:xfrm rot="16200000" flipV="1">
            <a:off x="7831555" y="4118832"/>
            <a:ext cx="1165176" cy="53727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64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3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44" grpId="0"/>
      <p:bldP spid="4" grpId="0" animBg="1"/>
      <p:bldP spid="46" grpId="0"/>
      <p:bldP spid="4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LRC circuit</a:t>
            </a:r>
            <a:endParaRPr lang="en-US" dirty="0"/>
          </a:p>
        </p:txBody>
      </p:sp>
      <p:grpSp>
        <p:nvGrpSpPr>
          <p:cNvPr id="59" name="Group 58"/>
          <p:cNvGrpSpPr/>
          <p:nvPr/>
        </p:nvGrpSpPr>
        <p:grpSpPr>
          <a:xfrm>
            <a:off x="2419977" y="1726647"/>
            <a:ext cx="4195353" cy="1482437"/>
            <a:chOff x="1648102" y="2722951"/>
            <a:chExt cx="4195353" cy="1482437"/>
          </a:xfrm>
        </p:grpSpPr>
        <p:grpSp>
          <p:nvGrpSpPr>
            <p:cNvPr id="19" name="Group 18"/>
            <p:cNvGrpSpPr/>
            <p:nvPr/>
          </p:nvGrpSpPr>
          <p:grpSpPr>
            <a:xfrm>
              <a:off x="2439415" y="2722952"/>
              <a:ext cx="844780" cy="310731"/>
              <a:chOff x="4529478" y="3732352"/>
              <a:chExt cx="844780" cy="310731"/>
            </a:xfrm>
          </p:grpSpPr>
          <p:sp>
            <p:nvSpPr>
              <p:cNvPr id="11" name="Arc 10"/>
              <p:cNvSpPr/>
              <p:nvPr/>
            </p:nvSpPr>
            <p:spPr>
              <a:xfrm rot="16200000">
                <a:off x="4502850" y="3770946"/>
                <a:ext cx="298765" cy="245509"/>
              </a:xfrm>
              <a:prstGeom prst="arc">
                <a:avLst>
                  <a:gd name="adj1" fmla="val 16200000"/>
                  <a:gd name="adj2" fmla="val 5125594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Arc 11"/>
              <p:cNvSpPr/>
              <p:nvPr/>
            </p:nvSpPr>
            <p:spPr>
              <a:xfrm rot="16200000">
                <a:off x="4704648" y="3766543"/>
                <a:ext cx="298765" cy="245509"/>
              </a:xfrm>
              <a:prstGeom prst="arc">
                <a:avLst>
                  <a:gd name="adj1" fmla="val 16200000"/>
                  <a:gd name="adj2" fmla="val 5125594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Arc 12"/>
              <p:cNvSpPr/>
              <p:nvPr/>
            </p:nvSpPr>
            <p:spPr>
              <a:xfrm rot="16200000">
                <a:off x="4904006" y="3763782"/>
                <a:ext cx="298765" cy="245509"/>
              </a:xfrm>
              <a:prstGeom prst="arc">
                <a:avLst>
                  <a:gd name="adj1" fmla="val 16200000"/>
                  <a:gd name="adj2" fmla="val 5125594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Arc 13"/>
              <p:cNvSpPr/>
              <p:nvPr/>
            </p:nvSpPr>
            <p:spPr>
              <a:xfrm rot="16200000">
                <a:off x="5102121" y="3758980"/>
                <a:ext cx="298765" cy="245509"/>
              </a:xfrm>
              <a:prstGeom prst="arc">
                <a:avLst>
                  <a:gd name="adj1" fmla="val 16200000"/>
                  <a:gd name="adj2" fmla="val 5125594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Arc 14"/>
              <p:cNvSpPr/>
              <p:nvPr/>
            </p:nvSpPr>
            <p:spPr>
              <a:xfrm rot="5400000">
                <a:off x="4690961" y="3861036"/>
                <a:ext cx="122284" cy="45719"/>
              </a:xfrm>
              <a:prstGeom prst="arc">
                <a:avLst>
                  <a:gd name="adj1" fmla="val 16200000"/>
                  <a:gd name="adj2" fmla="val 4744617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Arc 15"/>
              <p:cNvSpPr/>
              <p:nvPr/>
            </p:nvSpPr>
            <p:spPr>
              <a:xfrm rot="5400000">
                <a:off x="4892406" y="3854761"/>
                <a:ext cx="122284" cy="45719"/>
              </a:xfrm>
              <a:prstGeom prst="arc">
                <a:avLst>
                  <a:gd name="adj1" fmla="val 16200000"/>
                  <a:gd name="adj2" fmla="val 4744617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Arc 16"/>
              <p:cNvSpPr/>
              <p:nvPr/>
            </p:nvSpPr>
            <p:spPr>
              <a:xfrm rot="5400000">
                <a:off x="5090966" y="3854256"/>
                <a:ext cx="122284" cy="45719"/>
              </a:xfrm>
              <a:prstGeom prst="arc">
                <a:avLst>
                  <a:gd name="adj1" fmla="val 16200000"/>
                  <a:gd name="adj2" fmla="val 4744617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1650670" y="2879308"/>
              <a:ext cx="78663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287445" y="2877333"/>
              <a:ext cx="78663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/>
            <p:cNvGrpSpPr/>
            <p:nvPr/>
          </p:nvGrpSpPr>
          <p:grpSpPr>
            <a:xfrm>
              <a:off x="4057718" y="2722951"/>
              <a:ext cx="1009859" cy="310732"/>
              <a:chOff x="4461468" y="2806076"/>
              <a:chExt cx="1009859" cy="310732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flipV="1">
                <a:off x="4461468" y="2806076"/>
                <a:ext cx="140677" cy="14938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602145" y="2806076"/>
                <a:ext cx="125604" cy="29876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4727749" y="2818042"/>
                <a:ext cx="122252" cy="29876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4850001" y="2812780"/>
                <a:ext cx="125604" cy="29876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4975605" y="2814698"/>
                <a:ext cx="122252" cy="29876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097857" y="2814460"/>
                <a:ext cx="125604" cy="29876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5226805" y="2814698"/>
                <a:ext cx="122252" cy="29876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 flipV="1">
                <a:off x="5347377" y="2817805"/>
                <a:ext cx="123950" cy="13957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>
              <a:off x="5056820" y="2865458"/>
              <a:ext cx="78663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648102" y="4205388"/>
              <a:ext cx="419535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/>
            <p:cNvGrpSpPr/>
            <p:nvPr/>
          </p:nvGrpSpPr>
          <p:grpSpPr>
            <a:xfrm>
              <a:off x="5102345" y="3433483"/>
              <a:ext cx="610485" cy="203850"/>
              <a:chOff x="3439845" y="3112858"/>
              <a:chExt cx="512663" cy="203850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3439845" y="3112858"/>
                <a:ext cx="502763" cy="395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3449745" y="3312758"/>
                <a:ext cx="502763" cy="395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flipH="1" flipV="1">
              <a:off x="5401693" y="3633384"/>
              <a:ext cx="0" cy="57200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5399718" y="2859534"/>
              <a:ext cx="0" cy="57200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Oval 60"/>
          <p:cNvSpPr/>
          <p:nvPr/>
        </p:nvSpPr>
        <p:spPr>
          <a:xfrm>
            <a:off x="6624314" y="3158030"/>
            <a:ext cx="95003" cy="9500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622339" y="1814180"/>
            <a:ext cx="95003" cy="9500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309739" y="3165955"/>
            <a:ext cx="95003" cy="9500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331514" y="1822105"/>
            <a:ext cx="95003" cy="9500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907020" y="2169876"/>
                <a:ext cx="14027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𝑖𝑛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(</m:t>
                      </m:r>
                      <m:r>
                        <a:rPr lang="en-US" sz="3600" b="0" i="1" smtClean="0">
                          <a:latin typeface="Cambria Math"/>
                        </a:rPr>
                        <m:t>𝑡</m:t>
                      </m:r>
                      <m:r>
                        <a:rPr lang="en-US" sz="3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020" y="2169876"/>
                <a:ext cx="1402719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687659" y="2195193"/>
                <a:ext cx="14027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𝑜𝑢𝑡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(</m:t>
                      </m:r>
                      <m:r>
                        <a:rPr lang="en-US" sz="3600" b="0" i="1" smtClean="0">
                          <a:latin typeface="Cambria Math"/>
                        </a:rPr>
                        <m:t>𝑡</m:t>
                      </m:r>
                      <m:r>
                        <a:rPr lang="en-US" sz="3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659" y="2195193"/>
                <a:ext cx="1402719" cy="646331"/>
              </a:xfrm>
              <a:prstGeom prst="rect">
                <a:avLst/>
              </a:prstGeom>
              <a:blipFill rotWithShape="1">
                <a:blip r:embed="rId3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302126" y="1158488"/>
                <a:ext cx="6018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126" y="1158488"/>
                <a:ext cx="601841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022026" y="1156513"/>
                <a:ext cx="6018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026" y="1156513"/>
                <a:ext cx="601841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272379" y="2222323"/>
                <a:ext cx="6018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379" y="2222323"/>
                <a:ext cx="601841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349973" y="3266231"/>
                <a:ext cx="692151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𝑖𝑛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320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𝐿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𝐷</m:t>
                          </m:r>
                          <m:r>
                            <a:rPr lang="en-US" sz="3200" i="1">
                              <a:latin typeface="Cambria Math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𝑜𝑢𝑡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</a:rPr>
                        <m:t>𝑡</m:t>
                      </m:r>
                      <m:r>
                        <a:rPr lang="en-US" sz="3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973" y="3266231"/>
                <a:ext cx="6921510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385200" y="4926431"/>
                <a:ext cx="675364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𝑖𝑛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20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𝐿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3200" i="1">
                              <a:latin typeface="Cambria Math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𝑜𝑢𝑡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</a:rPr>
                        <m:t>𝑠</m:t>
                      </m:r>
                      <m:r>
                        <a:rPr lang="en-US" sz="3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200" y="4926431"/>
                <a:ext cx="6753644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91760" y="3575718"/>
            <a:ext cx="1255072" cy="1787855"/>
            <a:chOff x="191760" y="3575718"/>
            <a:chExt cx="1255072" cy="1787855"/>
          </a:xfrm>
        </p:grpSpPr>
        <p:sp>
          <p:nvSpPr>
            <p:cNvPr id="4" name="Curved Down Arrow 3"/>
            <p:cNvSpPr/>
            <p:nvPr/>
          </p:nvSpPr>
          <p:spPr>
            <a:xfrm rot="5400000" flipV="1">
              <a:off x="284266" y="4201008"/>
              <a:ext cx="1787855" cy="537276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191760" y="3971455"/>
                  <a:ext cx="715260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800">
                            <a:latin typeface="Script MT Bold" pitchFamily="66" charset="0"/>
                          </a:rPr>
                          <m:t>L</m:t>
                        </m:r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760" y="3971455"/>
                  <a:ext cx="715260" cy="83099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65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8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LRC circuit: transfer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𝑜𝑢𝑡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en-US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𝑖𝑛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Setting L </a:t>
                </a:r>
                <a:r>
                  <a:rPr lang="en-US" dirty="0"/>
                  <a:t>= 1 </a:t>
                </a:r>
                <a:r>
                  <a:rPr lang="en-US" dirty="0" smtClean="0"/>
                  <a:t>H, </a:t>
                </a:r>
                <a:r>
                  <a:rPr lang="en-US" dirty="0"/>
                  <a:t>C = 1 </a:t>
                </a:r>
                <a:r>
                  <a:rPr lang="en-US" dirty="0" smtClean="0"/>
                  <a:t>F and </a:t>
                </a:r>
                <a:r>
                  <a:rPr lang="en-US" dirty="0"/>
                  <a:t>R = 1 </a:t>
                </a:r>
                <a:r>
                  <a:rPr lang="el-GR" dirty="0" smtClean="0"/>
                  <a:t>Ω</a:t>
                </a:r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𝑜𝑢𝑡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en-US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𝑖𝑛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66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5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LRC circuit: dynamic response to step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Setting the input to a step of amplitude 1 V</a:t>
                </a: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𝑖𝑛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The unit step response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𝑜𝑢𝑡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en-US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67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2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219" y="191069"/>
            <a:ext cx="5247562" cy="78984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LRC circuit: dynamic response to step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3837"/>
                <a:ext cx="8229600" cy="517250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𝑜𝑢𝑡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Using MATLAB for the solution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400050" lvl="1" indent="0">
                  <a:buNone/>
                </a:pPr>
                <a:r>
                  <a:rPr lang="en-US" dirty="0" smtClean="0">
                    <a:latin typeface="Courier" pitchFamily="49" charset="0"/>
                  </a:rPr>
                  <a:t>&gt;&gt; n = [1];</a:t>
                </a:r>
              </a:p>
              <a:p>
                <a:pPr marL="400050" lvl="1" indent="0">
                  <a:buNone/>
                </a:pPr>
                <a:r>
                  <a:rPr lang="en-US" dirty="0" smtClean="0">
                    <a:latin typeface="Courier" pitchFamily="49" charset="0"/>
                  </a:rPr>
                  <a:t>&gt;&gt; d = [1 1 1 0];</a:t>
                </a:r>
              </a:p>
              <a:p>
                <a:pPr marL="400050" lvl="1" indent="0">
                  <a:buNone/>
                </a:pPr>
                <a:r>
                  <a:rPr lang="en-US" dirty="0" smtClean="0">
                    <a:latin typeface="Courier" pitchFamily="49" charset="0"/>
                  </a:rPr>
                  <a:t>&gt;&gt; [</a:t>
                </a:r>
                <a:r>
                  <a:rPr lang="el-GR" dirty="0" smtClean="0"/>
                  <a:t>α</a:t>
                </a:r>
                <a:r>
                  <a:rPr lang="en-US" dirty="0" smtClean="0">
                    <a:latin typeface="Courier" pitchFamily="49" charset="0"/>
                  </a:rPr>
                  <a:t>, a, k] = residue(n, d);</a:t>
                </a:r>
              </a:p>
              <a:p>
                <a:pPr marL="400050" lvl="1" indent="0">
                  <a:buNone/>
                </a:pPr>
                <a:endParaRPr lang="en-US" dirty="0" smtClean="0">
                  <a:latin typeface="Courier" pitchFamily="49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𝑜𝑢𝑡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Courier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3837"/>
                <a:ext cx="8229600" cy="5172502"/>
              </a:xfrm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3029797" y="3098052"/>
            <a:ext cx="4490091" cy="707886"/>
            <a:chOff x="3357349" y="2634020"/>
            <a:chExt cx="4490091" cy="707886"/>
          </a:xfrm>
        </p:grpSpPr>
        <p:sp>
          <p:nvSpPr>
            <p:cNvPr id="4" name="TextBox 3"/>
            <p:cNvSpPr txBox="1"/>
            <p:nvPr/>
          </p:nvSpPr>
          <p:spPr>
            <a:xfrm>
              <a:off x="4981410" y="2634020"/>
              <a:ext cx="28660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Coefficient vector for polynomial at numerator</a:t>
              </a:r>
              <a:endParaRPr lang="en-US" sz="2000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3357349" y="2987963"/>
              <a:ext cx="1624061" cy="35394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299040" y="3821858"/>
            <a:ext cx="4490111" cy="707886"/>
            <a:chOff x="4572000" y="3398770"/>
            <a:chExt cx="4490111" cy="707886"/>
          </a:xfrm>
        </p:grpSpPr>
        <p:sp>
          <p:nvSpPr>
            <p:cNvPr id="5" name="TextBox 4"/>
            <p:cNvSpPr txBox="1"/>
            <p:nvPr/>
          </p:nvSpPr>
          <p:spPr>
            <a:xfrm>
              <a:off x="5952674" y="3398770"/>
              <a:ext cx="31094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Coefficient vector for polynomial at denominator</a:t>
              </a:r>
              <a:endParaRPr lang="en-US" sz="2000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4572000" y="3767289"/>
              <a:ext cx="1380675" cy="17697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68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2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98" y="920358"/>
            <a:ext cx="7916855" cy="593764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01003" y="68228"/>
            <a:ext cx="6960358" cy="8034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Plotting results of two methods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671259" y="1333017"/>
            <a:ext cx="5691112" cy="1077218"/>
            <a:chOff x="3302763" y="1333017"/>
            <a:chExt cx="5691112" cy="1077218"/>
          </a:xfrm>
        </p:grpSpPr>
        <p:sp>
          <p:nvSpPr>
            <p:cNvPr id="10" name="Rectangle 9"/>
            <p:cNvSpPr/>
            <p:nvPr/>
          </p:nvSpPr>
          <p:spPr>
            <a:xfrm>
              <a:off x="3602986" y="1333017"/>
              <a:ext cx="5158853" cy="9598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302763" y="1333017"/>
              <a:ext cx="5691112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00050" lvl="1"/>
              <a:r>
                <a:rPr lang="en-US" sz="3200" dirty="0" smtClean="0">
                  <a:latin typeface="Courier" pitchFamily="49" charset="0"/>
                </a:rPr>
                <a:t>&gt;&gt; y=</a:t>
              </a:r>
              <a:r>
                <a:rPr lang="el-GR" sz="3200" dirty="0" smtClean="0">
                  <a:latin typeface="Calibri"/>
                  <a:cs typeface="Calibri"/>
                </a:rPr>
                <a:t>α</a:t>
              </a:r>
              <a:r>
                <a:rPr lang="en-US" sz="3200" dirty="0" smtClean="0">
                  <a:latin typeface="Courier" pitchFamily="49" charset="0"/>
                </a:rPr>
                <a:t>.'*</a:t>
              </a:r>
              <a:r>
                <a:rPr lang="en-US" sz="3200" dirty="0" err="1" smtClean="0">
                  <a:latin typeface="Courier" pitchFamily="49" charset="0"/>
                </a:rPr>
                <a:t>exp</a:t>
              </a:r>
              <a:r>
                <a:rPr lang="en-US" sz="3200" dirty="0" smtClean="0">
                  <a:latin typeface="Courier" pitchFamily="49" charset="0"/>
                </a:rPr>
                <a:t>(a*t);</a:t>
              </a:r>
            </a:p>
            <a:p>
              <a:pPr marL="400050" lvl="1"/>
              <a:r>
                <a:rPr lang="en-US" sz="3200" dirty="0" smtClean="0">
                  <a:latin typeface="Courier" pitchFamily="49" charset="0"/>
                </a:rPr>
                <a:t>&gt;&gt; plot(t</a:t>
              </a:r>
              <a:r>
                <a:rPr lang="en-US" sz="3200" dirty="0">
                  <a:latin typeface="Courier" pitchFamily="49" charset="0"/>
                </a:rPr>
                <a:t>, y, </a:t>
              </a:r>
              <a:r>
                <a:rPr lang="en-US" sz="3200" dirty="0" smtClean="0">
                  <a:latin typeface="Courier" pitchFamily="49" charset="0"/>
                </a:rPr>
                <a:t>'</a:t>
              </a:r>
              <a:r>
                <a:rPr lang="en-US" sz="3200" dirty="0" err="1" smtClean="0">
                  <a:latin typeface="Courier" pitchFamily="49" charset="0"/>
                </a:rPr>
                <a:t>bo</a:t>
              </a:r>
              <a:r>
                <a:rPr lang="en-US" sz="3200" dirty="0" smtClean="0">
                  <a:latin typeface="Courier" pitchFamily="49" charset="0"/>
                </a:rPr>
                <a:t>');</a:t>
              </a:r>
              <a:endParaRPr lang="en-US" sz="3200" dirty="0">
                <a:latin typeface="Courier" pitchFamily="49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38229" y="4558360"/>
            <a:ext cx="6496334" cy="1184199"/>
            <a:chOff x="2538485" y="4094328"/>
            <a:chExt cx="6496334" cy="1184199"/>
          </a:xfrm>
        </p:grpSpPr>
        <p:sp>
          <p:nvSpPr>
            <p:cNvPr id="12" name="Rectangle 11"/>
            <p:cNvSpPr/>
            <p:nvPr/>
          </p:nvSpPr>
          <p:spPr>
            <a:xfrm>
              <a:off x="2784143" y="4094328"/>
              <a:ext cx="6250676" cy="10508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538485" y="4201309"/>
              <a:ext cx="649633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00050" lvl="1"/>
              <a:r>
                <a:rPr lang="en-US" sz="3200" dirty="0">
                  <a:latin typeface="Courier" pitchFamily="49" charset="0"/>
                </a:rPr>
                <a:t>&gt;&gt; </a:t>
              </a:r>
              <a:r>
                <a:rPr lang="en-US" sz="3200" dirty="0" smtClean="0">
                  <a:latin typeface="Courier" pitchFamily="49" charset="0"/>
                </a:rPr>
                <a:t>y2=step(1</a:t>
              </a:r>
              <a:r>
                <a:rPr lang="en-US" sz="3200" dirty="0">
                  <a:latin typeface="Courier" pitchFamily="49" charset="0"/>
                </a:rPr>
                <a:t>,[1 1 1</a:t>
              </a:r>
              <a:r>
                <a:rPr lang="en-US" sz="3200" dirty="0" smtClean="0">
                  <a:latin typeface="Courier" pitchFamily="49" charset="0"/>
                </a:rPr>
                <a:t>],t);</a:t>
              </a:r>
            </a:p>
            <a:p>
              <a:pPr marL="400050" lvl="1"/>
              <a:r>
                <a:rPr lang="en-US" sz="3200" dirty="0" smtClean="0">
                  <a:latin typeface="Courier" pitchFamily="49" charset="0"/>
                </a:rPr>
                <a:t>&gt;&gt; plot(t, y2, ‘r.’);</a:t>
              </a:r>
              <a:endParaRPr lang="en-US" sz="3200" dirty="0">
                <a:latin typeface="Courier" pitchFamily="49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4585624" y="2871799"/>
            <a:ext cx="17091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OR</a:t>
            </a:r>
            <a:endParaRPr lang="en-US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69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2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5535"/>
            <a:ext cx="8229600" cy="830783"/>
          </a:xfrm>
        </p:spPr>
        <p:txBody>
          <a:bodyPr>
            <a:normAutofit/>
          </a:bodyPr>
          <a:lstStyle/>
          <a:p>
            <a:r>
              <a:rPr lang="en-US" dirty="0" smtClean="0"/>
              <a:t>Physical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776716" y="873457"/>
                <a:ext cx="4367284" cy="575935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Physical system described by the following equation of motion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∥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𝑡𝑜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𝑟𝑜𝑎𝑑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𝑓𝑟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Simplifying and assuming friction force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𝑓𝑟</m:t>
                        </m:r>
                      </m:sub>
                    </m:sSub>
                  </m:oMath>
                </a14:m>
                <a:r>
                  <a:rPr lang="en-US" dirty="0" smtClean="0"/>
                  <a:t> is proportional to speed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𝑓𝑟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𝑏𝑣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i="1" smtClean="0">
                              <a:latin typeface="Cambria Math"/>
                            </a:rPr>
                          </m:ctrlPr>
                        </m:borderBoxPr>
                        <m:e>
                          <m:r>
                            <a:rPr lang="en-US" b="0" i="1" smtClean="0">
                              <a:latin typeface="Cambria Math"/>
                            </a:rPr>
                            <m:t>𝑚𝑎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𝑏𝑣</m:t>
                          </m:r>
                        </m:e>
                      </m:borderBox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776716" y="873457"/>
                <a:ext cx="4367284" cy="5759355"/>
              </a:xfrm>
              <a:blipFill rotWithShape="1">
                <a:blip r:embed="rId2"/>
                <a:stretch>
                  <a:fillRect l="-2514" t="-952" r="-1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883541" y="3774997"/>
            <a:ext cx="3200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645541" y="3470197"/>
            <a:ext cx="304800" cy="3048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36141" y="3470197"/>
            <a:ext cx="304800" cy="3048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1340741" y="2860597"/>
            <a:ext cx="2057400" cy="609600"/>
            <a:chOff x="678867" y="1676400"/>
            <a:chExt cx="2057400" cy="6096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78867" y="2286000"/>
              <a:ext cx="20574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78867" y="2057400"/>
              <a:ext cx="0" cy="2286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2736267" y="2057400"/>
              <a:ext cx="0" cy="2286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678867" y="2019300"/>
              <a:ext cx="342900" cy="381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382103" y="2019300"/>
              <a:ext cx="342900" cy="381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026405" y="1676400"/>
              <a:ext cx="338262" cy="3429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364667" y="1676400"/>
              <a:ext cx="674536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039203" y="1676400"/>
              <a:ext cx="342900" cy="3429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Arrow Connector 32"/>
          <p:cNvCxnSpPr/>
          <p:nvPr/>
        </p:nvCxnSpPr>
        <p:spPr>
          <a:xfrm>
            <a:off x="320040" y="1234440"/>
            <a:ext cx="685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20040" y="123444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Direction of motion</a:t>
            </a: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532916" y="3311100"/>
            <a:ext cx="181048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533400" y="3311100"/>
            <a:ext cx="180139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638266" y="2415716"/>
            <a:ext cx="1848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</a:t>
            </a:r>
            <a:r>
              <a:rPr lang="en-US" sz="2400" dirty="0" smtClean="0"/>
              <a:t>orce from engine (</a:t>
            </a:r>
            <a:r>
              <a:rPr lang="en-US" sz="2400" i="1" dirty="0" smtClean="0"/>
              <a:t>f)</a:t>
            </a:r>
            <a:endParaRPr lang="en-US" sz="2400" i="1" dirty="0"/>
          </a:p>
        </p:txBody>
      </p:sp>
      <p:grpSp>
        <p:nvGrpSpPr>
          <p:cNvPr id="3" name="Group 2"/>
          <p:cNvGrpSpPr/>
          <p:nvPr/>
        </p:nvGrpSpPr>
        <p:grpSpPr>
          <a:xfrm>
            <a:off x="1857410" y="1752600"/>
            <a:ext cx="1419190" cy="3158700"/>
            <a:chOff x="1857410" y="1752600"/>
            <a:chExt cx="1419190" cy="3158700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2410996" y="3387300"/>
              <a:ext cx="0" cy="8382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2410996" y="2549100"/>
              <a:ext cx="0" cy="685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1857410" y="1752600"/>
              <a:ext cx="13155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Normal force (</a:t>
              </a:r>
              <a:r>
                <a:rPr lang="en-US" sz="2400" i="1" dirty="0"/>
                <a:t>n</a:t>
              </a:r>
              <a:r>
                <a:rPr lang="en-US" sz="2400" i="1" dirty="0" smtClean="0"/>
                <a:t>)</a:t>
              </a:r>
              <a:endParaRPr lang="en-US" sz="2400" i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039771" y="4080303"/>
              <a:ext cx="12368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Weight (</a:t>
              </a:r>
              <a:r>
                <a:rPr lang="en-US" sz="2400" i="1" dirty="0" smtClean="0"/>
                <a:t>mg)</a:t>
              </a:r>
              <a:endParaRPr lang="en-US" sz="2400" i="1" dirty="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0" y="2472900"/>
            <a:ext cx="1490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Friction force (</a:t>
            </a:r>
            <a:r>
              <a:rPr lang="en-US" sz="2400" dirty="0" err="1"/>
              <a:t>f</a:t>
            </a:r>
            <a:r>
              <a:rPr lang="en-US" sz="2400" baseline="-25000" dirty="0" err="1" smtClean="0"/>
              <a:t>fr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5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41" y="904165"/>
            <a:ext cx="8065827" cy="604937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3828" y="-11970"/>
            <a:ext cx="712413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Second-order system step response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070746" y="1446664"/>
            <a:ext cx="4162564" cy="1323833"/>
            <a:chOff x="3070746" y="1351128"/>
            <a:chExt cx="4162564" cy="1323833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3070746" y="1351128"/>
              <a:ext cx="13648" cy="1323833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3070746" y="1719618"/>
              <a:ext cx="1555845" cy="293426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585644" y="1446660"/>
              <a:ext cx="26476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Overshoot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786412" y="2770497"/>
            <a:ext cx="3600740" cy="1447696"/>
            <a:chOff x="2786412" y="2674961"/>
            <a:chExt cx="3600740" cy="1447696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3084394" y="2674961"/>
              <a:ext cx="3302758" cy="0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3534770" y="2674961"/>
              <a:ext cx="1050874" cy="627797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786412" y="3168550"/>
              <a:ext cx="17310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Period of oscillation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997108" y="2620372"/>
            <a:ext cx="5454570" cy="3671248"/>
            <a:chOff x="1997108" y="2524836"/>
            <a:chExt cx="5454570" cy="3671248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704765" y="2524836"/>
              <a:ext cx="1746913" cy="27295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693389" y="2827364"/>
              <a:ext cx="1746913" cy="27295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145206" y="4067035"/>
              <a:ext cx="548184" cy="444689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997108" y="4358173"/>
                  <a:ext cx="3666713" cy="18364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C00000"/>
                      </a:solidFill>
                    </a:rPr>
                    <a:t>Settling time: time to settle to ±5% of final value (determined by the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𝛿𝜔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a14:m>
                  <a:r>
                    <a:rPr lang="en-US" sz="2800" dirty="0" smtClean="0">
                      <a:solidFill>
                        <a:srgbClr val="C00000"/>
                      </a:solidFill>
                    </a:rPr>
                    <a:t> term)</a:t>
                  </a:r>
                  <a:endParaRPr lang="en-US" sz="28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7108" y="4358173"/>
                  <a:ext cx="3666713" cy="18364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3494" t="-2990" b="-86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Connector 25"/>
            <p:cNvCxnSpPr/>
            <p:nvPr/>
          </p:nvCxnSpPr>
          <p:spPr>
            <a:xfrm>
              <a:off x="5693388" y="2827364"/>
              <a:ext cx="11377" cy="336872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 rot="16200000">
            <a:off x="-492302" y="3706353"/>
            <a:ext cx="1613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secondorder.m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51886"/>
            <a:ext cx="2133600" cy="365125"/>
          </a:xfrm>
        </p:spPr>
        <p:txBody>
          <a:bodyPr/>
          <a:lstStyle/>
          <a:p>
            <a:fld id="{B887C7D0-28E8-4A62-8977-27BE979CBDD1}" type="slidenum">
              <a:rPr lang="en-US" smtClean="0"/>
              <a:t>70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09477" y="3534772"/>
            <a:ext cx="31389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Note</a:t>
            </a:r>
            <a:r>
              <a:rPr lang="en-US" sz="2800" dirty="0" smtClean="0"/>
              <a:t>: often the response of a high-order system is similar to the second-order one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6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904" y="-3"/>
            <a:ext cx="8229600" cy="914403"/>
          </a:xfrm>
        </p:spPr>
        <p:txBody>
          <a:bodyPr>
            <a:normAutofit/>
          </a:bodyPr>
          <a:lstStyle/>
          <a:p>
            <a:r>
              <a:rPr lang="en-US" dirty="0" smtClean="0"/>
              <a:t>Verify the following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8368" y="1064525"/>
                <a:ext cx="8543496" cy="567064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6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−12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−4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=2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+3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6</m:t>
                          </m:r>
                          <m:r>
                            <a:rPr lang="en-US" sz="2800" i="1">
                              <a:latin typeface="Cambria Math"/>
                            </a:rPr>
                            <m:t>𝑠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</a:rPr>
                            <m:t>−4</m:t>
                          </m:r>
                          <m:r>
                            <a:rPr lang="en-US" sz="2800" i="1">
                              <a:latin typeface="Cambria Math"/>
                            </a:rPr>
                            <m:t>𝑠</m:t>
                          </m:r>
                          <m:r>
                            <a:rPr lang="en-US" sz="2800" i="1">
                              <a:latin typeface="Cambria Math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en-US" sz="280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3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−6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−2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8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3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−3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en-US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+5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+4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+13</m:t>
                          </m:r>
                        </m:den>
                      </m:f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2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800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3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−2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800" i="1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en-US" sz="24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8368" y="1064525"/>
                <a:ext cx="8543496" cy="5670644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71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416" y="274638"/>
            <a:ext cx="725664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 to cruise control: system’s step response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9432" y="1600200"/>
                <a:ext cx="8734567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𝐻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1+</m:t>
                          </m:r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𝐻</m:t>
                          </m:r>
                        </m:den>
                      </m:f>
                      <m:r>
                        <a:rPr lang="en-US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en-US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Cambria Math"/>
                        </a:rPr>
                        <m:t>where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  <m:r>
                            <a:rPr lang="en-US" i="1">
                              <a:latin typeface="Cambria Math"/>
                            </a:rPr>
                            <m:t>/</m:t>
                          </m:r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and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𝑔𝑎𝑖𝑛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9432" y="1600200"/>
                <a:ext cx="8734567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>
            <a:grpSpLocks noChangeAspect="1"/>
          </p:cNvGrpSpPr>
          <p:nvPr/>
        </p:nvGrpSpPr>
        <p:grpSpPr>
          <a:xfrm>
            <a:off x="3394332" y="3249502"/>
            <a:ext cx="5295900" cy="3126708"/>
            <a:chOff x="1186360" y="2133600"/>
            <a:chExt cx="7026192" cy="4148276"/>
          </a:xfrm>
        </p:grpSpPr>
        <p:grpSp>
          <p:nvGrpSpPr>
            <p:cNvPr id="4" name="Group 3"/>
            <p:cNvGrpSpPr/>
            <p:nvPr/>
          </p:nvGrpSpPr>
          <p:grpSpPr>
            <a:xfrm>
              <a:off x="6231352" y="3733800"/>
              <a:ext cx="1981200" cy="914400"/>
              <a:chOff x="6096000" y="4341424"/>
              <a:chExt cx="1981200" cy="9144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6096000" y="4567479"/>
                <a:ext cx="990600" cy="688345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>
                <a:off x="7086600" y="4907834"/>
                <a:ext cx="762000" cy="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6400800" y="4648769"/>
                <a:ext cx="38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G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239000" y="4341424"/>
                <a:ext cx="838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v</a:t>
                </a:r>
                <a:endParaRPr lang="en-US" sz="2800" dirty="0"/>
              </a:p>
            </p:txBody>
          </p:sp>
        </p:grpSp>
        <p:cxnSp>
          <p:nvCxnSpPr>
            <p:cNvPr id="9" name="Straight Arrow Connector 8"/>
            <p:cNvCxnSpPr/>
            <p:nvPr/>
          </p:nvCxnSpPr>
          <p:spPr>
            <a:xfrm>
              <a:off x="4402552" y="4298234"/>
              <a:ext cx="876300" cy="127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587936" y="3780482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f</a:t>
              </a:r>
              <a:endParaRPr lang="en-US" sz="2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916652" y="3957879"/>
              <a:ext cx="148590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>
              <a:stCxn id="29" idx="6"/>
            </p:cNvCxnSpPr>
            <p:nvPr/>
          </p:nvCxnSpPr>
          <p:spPr>
            <a:xfrm flipV="1">
              <a:off x="2459952" y="4299507"/>
              <a:ext cx="456700" cy="826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186360" y="4005828"/>
              <a:ext cx="578954" cy="694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v</a:t>
              </a:r>
              <a:r>
                <a:rPr lang="en-US" sz="2800" baseline="-25000" dirty="0" err="1" smtClean="0"/>
                <a:t>r</a:t>
              </a:r>
              <a:endParaRPr lang="en-US" sz="28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88152" y="3993434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H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031202" y="2133600"/>
              <a:ext cx="1200150" cy="2383054"/>
              <a:chOff x="7391400" y="2743200"/>
              <a:chExt cx="1200150" cy="2383054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7620000" y="4669054"/>
                <a:ext cx="457200" cy="457200"/>
                <a:chOff x="4800600" y="2362200"/>
                <a:chExt cx="457200" cy="457200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4800600" y="2362200"/>
                  <a:ext cx="457200" cy="457200"/>
                </a:xfrm>
                <a:prstGeom prst="ellipse">
                  <a:avLst/>
                </a:prstGeom>
                <a:noFill/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6" name="Straight Connector 25"/>
                <p:cNvCxnSpPr>
                  <a:endCxn id="25" idx="5"/>
                </p:cNvCxnSpPr>
                <p:nvPr/>
              </p:nvCxnSpPr>
              <p:spPr>
                <a:xfrm>
                  <a:off x="4876800" y="2438400"/>
                  <a:ext cx="314045" cy="314045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>
                  <a:stCxn id="25" idx="7"/>
                </p:cNvCxnSpPr>
                <p:nvPr/>
              </p:nvCxnSpPr>
              <p:spPr>
                <a:xfrm flipH="1">
                  <a:off x="4876800" y="2429155"/>
                  <a:ext cx="314045" cy="323290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Straight Arrow Connector 16"/>
              <p:cNvCxnSpPr/>
              <p:nvPr/>
            </p:nvCxnSpPr>
            <p:spPr>
              <a:xfrm>
                <a:off x="7829550" y="4195349"/>
                <a:ext cx="1" cy="473705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7410450" y="3502655"/>
                <a:ext cx="895350" cy="688345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639336" y="3591580"/>
                <a:ext cx="4664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K</a:t>
                </a: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>
                <a:off x="7845261" y="3031495"/>
                <a:ext cx="0" cy="473705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7832889" y="2743200"/>
                <a:ext cx="3776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800" dirty="0" smtClean="0"/>
                  <a:t>θ</a:t>
                </a:r>
                <a:endParaRPr lang="en-US" sz="2800" dirty="0"/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flipV="1">
                <a:off x="8077200" y="4897654"/>
                <a:ext cx="514350" cy="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7391400" y="4419600"/>
                <a:ext cx="3619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+</a:t>
                </a:r>
                <a:endParaRPr lang="en-US" sz="28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924800" y="4280872"/>
                <a:ext cx="3619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2002752" y="4079175"/>
              <a:ext cx="457200" cy="457200"/>
              <a:chOff x="4800600" y="2362200"/>
              <a:chExt cx="457200" cy="45720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4800600" y="2362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/>
              <p:cNvCxnSpPr>
                <a:endCxn id="29" idx="5"/>
              </p:cNvCxnSpPr>
              <p:nvPr/>
            </p:nvCxnSpPr>
            <p:spPr>
              <a:xfrm>
                <a:off x="4876800" y="2438400"/>
                <a:ext cx="314045" cy="31404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29" idx="7"/>
              </p:cNvCxnSpPr>
              <p:nvPr/>
            </p:nvCxnSpPr>
            <p:spPr>
              <a:xfrm flipH="1">
                <a:off x="4876800" y="2429155"/>
                <a:ext cx="314045" cy="3232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Straight Arrow Connector 31"/>
            <p:cNvCxnSpPr/>
            <p:nvPr/>
          </p:nvCxnSpPr>
          <p:spPr>
            <a:xfrm>
              <a:off x="1531888" y="4298465"/>
              <a:ext cx="45670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599376" y="5758656"/>
              <a:ext cx="3783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445264" y="3686432"/>
              <a:ext cx="3931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e</a:t>
              </a:r>
              <a:endParaRPr lang="en-US" sz="28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865978" y="4321816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65314" y="3812442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cxnSp>
          <p:nvCxnSpPr>
            <p:cNvPr id="39" name="Straight Arrow Connector 44"/>
            <p:cNvCxnSpPr>
              <a:endCxn id="29" idx="4"/>
            </p:cNvCxnSpPr>
            <p:nvPr/>
          </p:nvCxnSpPr>
          <p:spPr>
            <a:xfrm rot="10800000" flipV="1">
              <a:off x="2231353" y="4293843"/>
              <a:ext cx="5304023" cy="242532"/>
            </a:xfrm>
            <a:prstGeom prst="bentConnector4">
              <a:avLst>
                <a:gd name="adj1" fmla="val -15"/>
                <a:gd name="adj2" fmla="val 638805"/>
              </a:avLst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72</a:t>
            </a:fld>
            <a:endParaRPr lang="en-US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41" name="Date Placeholder 4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response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3773" y="1600200"/>
                <a:ext cx="8830101" cy="486883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𝐻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1+</m:t>
                          </m:r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𝐻</m:t>
                          </m:r>
                        </m:den>
                      </m:f>
                      <m:r>
                        <a:rPr lang="en-US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f>
                            <m:fPr>
                              <m:type m:val="skw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𝑔𝑎𝑖𝑛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𝑔𝑎𝑖𝑛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b="0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en-US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en-US" b="0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𝑔𝑎𝑖𝑛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𝑔𝑎𝑖𝑛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sup>
                          </m:sSup>
                        </m:e>
                      </m:d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with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τ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𝑔𝑎𝑖𝑛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3" y="1600200"/>
                <a:ext cx="8830101" cy="4868839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rved Right Arrow 3"/>
          <p:cNvSpPr/>
          <p:nvPr/>
        </p:nvSpPr>
        <p:spPr>
          <a:xfrm rot="1278215">
            <a:off x="97552" y="1862189"/>
            <a:ext cx="1131710" cy="247216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304" y="4435525"/>
            <a:ext cx="8720923" cy="1214651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73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8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38" y="750627"/>
            <a:ext cx="8150024" cy="611251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143" y="204717"/>
            <a:ext cx="8229600" cy="830784"/>
          </a:xfrm>
        </p:spPr>
        <p:txBody>
          <a:bodyPr/>
          <a:lstStyle/>
          <a:p>
            <a:r>
              <a:rPr lang="en-US" dirty="0" smtClean="0"/>
              <a:t>Back to cruise control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00901" y="2203061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 lvl="1" indent="0">
              <a:buNone/>
            </a:pPr>
            <a:r>
              <a:rPr lang="en-US" dirty="0">
                <a:latin typeface="Courier" pitchFamily="49" charset="0"/>
              </a:rPr>
              <a:t>&gt;&gt; n = </a:t>
            </a:r>
            <a:r>
              <a:rPr lang="en-US" dirty="0" smtClean="0">
                <a:latin typeface="Courier" pitchFamily="49" charset="0"/>
              </a:rPr>
              <a:t>[k/m];</a:t>
            </a:r>
            <a:endParaRPr lang="en-US" dirty="0">
              <a:latin typeface="Courier" pitchFamily="49" charset="0"/>
            </a:endParaRPr>
          </a:p>
          <a:p>
            <a:pPr marL="400050" lvl="1" indent="0">
              <a:buNone/>
            </a:pPr>
            <a:r>
              <a:rPr lang="en-US" dirty="0">
                <a:latin typeface="Courier" pitchFamily="49" charset="0"/>
              </a:rPr>
              <a:t>&gt;&gt; d = [1 </a:t>
            </a:r>
            <a:r>
              <a:rPr lang="en-US" dirty="0" smtClean="0">
                <a:latin typeface="Courier" pitchFamily="49" charset="0"/>
              </a:rPr>
              <a:t>(</a:t>
            </a:r>
            <a:r>
              <a:rPr lang="en-US" dirty="0" err="1" smtClean="0">
                <a:latin typeface="Courier" pitchFamily="49" charset="0"/>
              </a:rPr>
              <a:t>b+k</a:t>
            </a:r>
            <a:r>
              <a:rPr lang="en-US" dirty="0" smtClean="0">
                <a:latin typeface="Courier" pitchFamily="49" charset="0"/>
              </a:rPr>
              <a:t>)/m 0];</a:t>
            </a:r>
            <a:endParaRPr lang="en-US" dirty="0">
              <a:latin typeface="Courier" pitchFamily="49" charset="0"/>
            </a:endParaRPr>
          </a:p>
          <a:p>
            <a:pPr marL="400050" lvl="1" indent="0">
              <a:buNone/>
            </a:pPr>
            <a:r>
              <a:rPr lang="en-US" dirty="0">
                <a:latin typeface="Courier" pitchFamily="49" charset="0"/>
              </a:rPr>
              <a:t>&gt;&gt; [</a:t>
            </a:r>
            <a:r>
              <a:rPr lang="el-GR" dirty="0"/>
              <a:t>α</a:t>
            </a:r>
            <a:r>
              <a:rPr lang="en-US" dirty="0">
                <a:latin typeface="Courier" pitchFamily="49" charset="0"/>
              </a:rPr>
              <a:t>, a, k] = residue(n, d</a:t>
            </a:r>
            <a:r>
              <a:rPr lang="en-US" dirty="0" smtClean="0">
                <a:latin typeface="Courier" pitchFamily="49" charset="0"/>
              </a:rPr>
              <a:t>);</a:t>
            </a:r>
          </a:p>
          <a:p>
            <a:pPr marL="400050" lvl="1"/>
            <a:r>
              <a:rPr lang="en-US" dirty="0">
                <a:latin typeface="Courier" pitchFamily="49" charset="0"/>
              </a:rPr>
              <a:t>&gt;&gt; y=</a:t>
            </a:r>
            <a:r>
              <a:rPr lang="el-GR" dirty="0">
                <a:cs typeface="Calibri"/>
              </a:rPr>
              <a:t>α</a:t>
            </a:r>
            <a:r>
              <a:rPr lang="en-US" dirty="0">
                <a:latin typeface="Courier" pitchFamily="49" charset="0"/>
              </a:rPr>
              <a:t>.'*</a:t>
            </a:r>
            <a:r>
              <a:rPr lang="en-US" dirty="0" err="1">
                <a:latin typeface="Courier" pitchFamily="49" charset="0"/>
              </a:rPr>
              <a:t>exp</a:t>
            </a:r>
            <a:r>
              <a:rPr lang="en-US" dirty="0">
                <a:latin typeface="Courier" pitchFamily="49" charset="0"/>
              </a:rPr>
              <a:t>(a*t);</a:t>
            </a:r>
          </a:p>
          <a:p>
            <a:pPr marL="400050" lvl="1"/>
            <a:r>
              <a:rPr lang="en-US" dirty="0">
                <a:latin typeface="Courier" pitchFamily="49" charset="0"/>
              </a:rPr>
              <a:t>&gt;&gt; plot(t, y, '</a:t>
            </a:r>
            <a:r>
              <a:rPr lang="en-US" dirty="0" err="1">
                <a:latin typeface="Courier" pitchFamily="49" charset="0"/>
              </a:rPr>
              <a:t>bo</a:t>
            </a:r>
            <a:r>
              <a:rPr lang="en-US" dirty="0" smtClean="0">
                <a:latin typeface="Courier" pitchFamily="49" charset="0"/>
              </a:rPr>
              <a:t>');</a:t>
            </a:r>
            <a:endParaRPr lang="en-US" dirty="0">
              <a:latin typeface="Courier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81409" y="3868085"/>
            <a:ext cx="17091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OR</a:t>
            </a:r>
            <a:endParaRPr lang="en-US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74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38" y="750627"/>
            <a:ext cx="8150024" cy="611251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143" y="204717"/>
            <a:ext cx="8229600" cy="830784"/>
          </a:xfrm>
        </p:spPr>
        <p:txBody>
          <a:bodyPr/>
          <a:lstStyle/>
          <a:p>
            <a:r>
              <a:rPr lang="en-US" dirty="0" smtClean="0"/>
              <a:t>Back to cruise control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88859" y="2926392"/>
            <a:ext cx="49677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en-US" dirty="0">
                <a:latin typeface="Courier" pitchFamily="49" charset="0"/>
              </a:rPr>
              <a:t>&gt;&gt; </a:t>
            </a:r>
            <a:r>
              <a:rPr lang="en-US" dirty="0" smtClean="0">
                <a:latin typeface="Courier" pitchFamily="49" charset="0"/>
              </a:rPr>
              <a:t>G  = </a:t>
            </a:r>
            <a:r>
              <a:rPr lang="en-US" dirty="0" err="1" smtClean="0">
                <a:latin typeface="Courier" pitchFamily="49" charset="0"/>
              </a:rPr>
              <a:t>tf</a:t>
            </a:r>
            <a:r>
              <a:rPr lang="en-US" dirty="0">
                <a:latin typeface="Courier" pitchFamily="49" charset="0"/>
              </a:rPr>
              <a:t>([1/m],[1 b/m]);</a:t>
            </a:r>
          </a:p>
          <a:p>
            <a:pPr marL="400050" lvl="1" indent="0">
              <a:buNone/>
            </a:pPr>
            <a:r>
              <a:rPr lang="en-US" dirty="0" smtClean="0">
                <a:latin typeface="Courier" pitchFamily="49" charset="0"/>
              </a:rPr>
              <a:t>&gt;&gt; H  = k;</a:t>
            </a:r>
            <a:endParaRPr lang="en-US" dirty="0">
              <a:latin typeface="Courier" pitchFamily="49" charset="0"/>
            </a:endParaRPr>
          </a:p>
          <a:p>
            <a:pPr marL="400050" lvl="1" indent="0">
              <a:buNone/>
            </a:pPr>
            <a:r>
              <a:rPr lang="en-US" dirty="0" smtClean="0">
                <a:latin typeface="Courier" pitchFamily="49" charset="0"/>
              </a:rPr>
              <a:t>&gt;&gt; CL = G </a:t>
            </a:r>
            <a:r>
              <a:rPr lang="en-US" dirty="0">
                <a:latin typeface="Courier" pitchFamily="49" charset="0"/>
              </a:rPr>
              <a:t>* </a:t>
            </a:r>
            <a:r>
              <a:rPr lang="en-US" dirty="0" smtClean="0">
                <a:latin typeface="Courier" pitchFamily="49" charset="0"/>
              </a:rPr>
              <a:t>H </a:t>
            </a:r>
            <a:r>
              <a:rPr lang="en-US" dirty="0">
                <a:latin typeface="Courier" pitchFamily="49" charset="0"/>
              </a:rPr>
              <a:t>/ (1 + </a:t>
            </a:r>
            <a:r>
              <a:rPr lang="en-US" dirty="0" smtClean="0">
                <a:latin typeface="Courier" pitchFamily="49" charset="0"/>
              </a:rPr>
              <a:t>G </a:t>
            </a:r>
            <a:r>
              <a:rPr lang="en-US" dirty="0">
                <a:latin typeface="Courier" pitchFamily="49" charset="0"/>
              </a:rPr>
              <a:t>* </a:t>
            </a:r>
            <a:r>
              <a:rPr lang="en-US" dirty="0" smtClean="0">
                <a:latin typeface="Courier" pitchFamily="49" charset="0"/>
              </a:rPr>
              <a:t>H);</a:t>
            </a:r>
          </a:p>
          <a:p>
            <a:pPr marL="400050" lvl="1" indent="0">
              <a:buNone/>
            </a:pPr>
            <a:r>
              <a:rPr lang="en-US" dirty="0" smtClean="0">
                <a:latin typeface="Courier" pitchFamily="49" charset="0"/>
              </a:rPr>
              <a:t>&gt;&gt; [</a:t>
            </a:r>
            <a:r>
              <a:rPr lang="en-US" dirty="0">
                <a:latin typeface="Courier" pitchFamily="49" charset="0"/>
              </a:rPr>
              <a:t>y, t] </a:t>
            </a:r>
            <a:r>
              <a:rPr lang="en-US" dirty="0" smtClean="0">
                <a:latin typeface="Courier" pitchFamily="49" charset="0"/>
              </a:rPr>
              <a:t>= step(CL);</a:t>
            </a:r>
          </a:p>
          <a:p>
            <a:pPr marL="400050" lvl="1"/>
            <a:r>
              <a:rPr lang="en-US" dirty="0" smtClean="0">
                <a:latin typeface="Courier" pitchFamily="49" charset="0"/>
              </a:rPr>
              <a:t>&gt;&gt; </a:t>
            </a:r>
            <a:r>
              <a:rPr lang="en-US" dirty="0">
                <a:latin typeface="Courier" pitchFamily="49" charset="0"/>
              </a:rPr>
              <a:t>plot(t, y, </a:t>
            </a:r>
            <a:r>
              <a:rPr lang="en-US" dirty="0" smtClean="0">
                <a:latin typeface="Courier" pitchFamily="49" charset="0"/>
              </a:rPr>
              <a:t>'b.');</a:t>
            </a:r>
            <a:endParaRPr lang="en-US" dirty="0">
              <a:latin typeface="Courier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75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8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function, poles and zeros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1003"/>
                <a:ext cx="8229600" cy="524073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It is convenient to express a transfer function G(s) in terms of its poles and zeros: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…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… 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i="1" dirty="0" smtClean="0"/>
              </a:p>
              <a:p>
                <a:r>
                  <a:rPr lang="en-US" i="1" dirty="0" smtClean="0"/>
                  <a:t>k</a:t>
                </a:r>
                <a:r>
                  <a:rPr lang="en-US" dirty="0" smtClean="0"/>
                  <a:t> is the gain of the transfer function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1003"/>
                <a:ext cx="8229600" cy="5240739"/>
              </a:xfrm>
              <a:blipFill rotWithShape="1">
                <a:blip r:embed="rId2"/>
                <a:stretch>
                  <a:fillRect l="-1630" t="-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050880" y="2743199"/>
            <a:ext cx="7110482" cy="2265528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76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4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936"/>
            <a:ext cx="8229600" cy="980910"/>
          </a:xfrm>
        </p:spPr>
        <p:txBody>
          <a:bodyPr/>
          <a:lstStyle/>
          <a:p>
            <a:r>
              <a:rPr lang="en-US" dirty="0" smtClean="0"/>
              <a:t>Summary of pole characteristics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5534" y="1064525"/>
                <a:ext cx="8952934" cy="5431809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b="1" i="1" u="sng" dirty="0" smtClean="0"/>
                  <a:t>Real distinct poles (often negative)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    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↔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   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r>
                  <a:rPr lang="en-US" b="1" i="1" u="sng" dirty="0" smtClean="0"/>
                  <a:t>Real poles, repeated m times (often negative)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,2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,2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+…+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,3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,3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:r>
                  <a:rPr lang="en-US" dirty="0" smtClean="0">
                    <a:latin typeface="Cambria Math"/>
                  </a:rPr>
                  <a:t>↕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2!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,3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+…+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!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534" y="1064525"/>
                <a:ext cx="8952934" cy="5431809"/>
              </a:xfrm>
              <a:blipFill rotWithShape="1">
                <a:blip r:embed="rId2"/>
                <a:stretch>
                  <a:fillRect l="-1158" t="-1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77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8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712" y="-8"/>
            <a:ext cx="7185543" cy="9809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 of pole characteristics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5534" y="750627"/>
                <a:ext cx="8952934" cy="5991367"/>
              </a:xfrm>
            </p:spPr>
            <p:txBody>
              <a:bodyPr>
                <a:normAutofit/>
              </a:bodyPr>
              <a:lstStyle/>
              <a:p>
                <a:r>
                  <a:rPr lang="en-US" b="1" i="1" u="sng" dirty="0" smtClean="0"/>
                  <a:t>Complex-conjugate poles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     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↔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   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often re-written as a second-order term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+2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𝛿𝜔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↔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m:rPr>
                          <m:nor/>
                        </m:rPr>
                        <a:rPr lang="en-US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r>
                  <a:rPr lang="en-US" b="1" i="1" u="sng" dirty="0"/>
                  <a:t>Poles on imaginary axis</a:t>
                </a:r>
              </a:p>
              <a:p>
                <a:pPr lvl="1"/>
                <a:r>
                  <a:rPr lang="en-US" dirty="0"/>
                  <a:t>Sinusoid</a:t>
                </a:r>
              </a:p>
              <a:p>
                <a:pPr lvl="1"/>
                <a:r>
                  <a:rPr lang="en-US" dirty="0"/>
                  <a:t>Pole at zero: </a:t>
                </a:r>
                <a:r>
                  <a:rPr lang="en-US" dirty="0" smtClean="0"/>
                  <a:t>step function</a:t>
                </a:r>
                <a:endParaRPr lang="en-US" dirty="0"/>
              </a:p>
              <a:p>
                <a:r>
                  <a:rPr lang="en-US" b="1" i="1" u="sng" dirty="0"/>
                  <a:t>Poles with a positive real part</a:t>
                </a:r>
              </a:p>
              <a:p>
                <a:pPr lvl="1"/>
                <a:r>
                  <a:rPr lang="en-US" dirty="0"/>
                  <a:t>Unstable time-domain solution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400050" lvl="1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534" y="750627"/>
                <a:ext cx="8952934" cy="5991367"/>
              </a:xfrm>
              <a:blipFill rotWithShape="1">
                <a:blip r:embed="rId2"/>
                <a:stretch>
                  <a:fillRect l="-1567" t="-1322" b="-1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78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2830" y="5486400"/>
            <a:ext cx="5773003" cy="1241946"/>
          </a:xfrm>
          <a:prstGeom prst="rect">
            <a:avLst/>
          </a:prstGeom>
          <a:solidFill>
            <a:schemeClr val="accent6">
              <a:lumMod val="60000"/>
              <a:lumOff val="40000"/>
              <a:alpha val="1000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534"/>
            <a:ext cx="8229600" cy="776193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69" y="832512"/>
            <a:ext cx="8775509" cy="575935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Laplace transform is a tool to facilitate solving for ODEs.</a:t>
            </a:r>
          </a:p>
          <a:p>
            <a:r>
              <a:rPr lang="en-US" dirty="0" smtClean="0"/>
              <a:t>Systems need to be linear</a:t>
            </a:r>
          </a:p>
          <a:p>
            <a:r>
              <a:rPr lang="en-US" dirty="0" smtClean="0"/>
              <a:t>No need to do the transform (integral)</a:t>
            </a:r>
          </a:p>
          <a:p>
            <a:pPr lvl="1"/>
            <a:r>
              <a:rPr lang="en-US" dirty="0" smtClean="0"/>
              <a:t>Use transform pairs, transform tables</a:t>
            </a:r>
          </a:p>
          <a:p>
            <a:pPr lvl="1"/>
            <a:r>
              <a:rPr lang="en-US" dirty="0" smtClean="0"/>
              <a:t>Laplace transform properties: linearity, derivatives</a:t>
            </a:r>
            <a:r>
              <a:rPr lang="en-US" dirty="0"/>
              <a:t> </a:t>
            </a:r>
            <a:r>
              <a:rPr lang="en-US" dirty="0" smtClean="0"/>
              <a:t>and integrals.</a:t>
            </a:r>
          </a:p>
          <a:p>
            <a:r>
              <a:rPr lang="en-US" dirty="0" smtClean="0"/>
              <a:t>Once in the Laplace domain, a TF is simply the ratio of two polynomials in s. Carry out algebra to solve the problem.</a:t>
            </a:r>
          </a:p>
          <a:p>
            <a:r>
              <a:rPr lang="en-US" dirty="0" smtClean="0"/>
              <a:t>No need to do the inverse transform</a:t>
            </a:r>
          </a:p>
          <a:p>
            <a:pPr lvl="1"/>
            <a:r>
              <a:rPr lang="en-US" dirty="0"/>
              <a:t>Use transform pairs, transform tables</a:t>
            </a:r>
          </a:p>
          <a:p>
            <a:pPr lvl="1"/>
            <a:r>
              <a:rPr lang="en-US" dirty="0" smtClean="0"/>
              <a:t>For high-order TFs, use the partial-fraction expansion to reduce the problem to simpler parts</a:t>
            </a:r>
          </a:p>
          <a:p>
            <a:r>
              <a:rPr lang="en-US" u="sng" dirty="0" smtClean="0"/>
              <a:t>IMPORTANT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Poles of a transfer function determine the time evolution of the system</a:t>
            </a:r>
          </a:p>
          <a:p>
            <a:pPr lvl="1"/>
            <a:r>
              <a:rPr lang="en-US" dirty="0" smtClean="0"/>
              <a:t>Poles with a real positive part correspond to unstable and unphysical systems</a:t>
            </a:r>
          </a:p>
          <a:p>
            <a:pPr lvl="1"/>
            <a:r>
              <a:rPr lang="en-US" dirty="0" smtClean="0"/>
              <a:t>The system TF needs to have poles with a negative </a:t>
            </a:r>
            <a:r>
              <a:rPr lang="en-US" smtClean="0"/>
              <a:t>real part</a:t>
            </a:r>
            <a:endParaRPr lang="en-US" dirty="0" smtClean="0"/>
          </a:p>
          <a:p>
            <a:r>
              <a:rPr lang="en-US" dirty="0" smtClean="0"/>
              <a:t>MATLAB implementation</a:t>
            </a:r>
          </a:p>
          <a:p>
            <a:pPr lvl="1"/>
            <a:r>
              <a:rPr lang="en-US" dirty="0" smtClean="0"/>
              <a:t>Functions used: step, residue, </a:t>
            </a:r>
            <a:r>
              <a:rPr lang="en-US" dirty="0" err="1" smtClean="0"/>
              <a:t>tf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79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0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First-order differential equation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724400" y="1491016"/>
                <a:ext cx="4267200" cy="45259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Solving for first-order differential equation (assuming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is a constant)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𝑑𝑣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𝑏𝑣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400050" lvl="1" indent="0">
                  <a:buNone/>
                </a:pPr>
                <a:r>
                  <a:rPr lang="en-US" sz="2800" dirty="0" smtClean="0"/>
                  <a:t>yields the solution</a:t>
                </a:r>
              </a:p>
              <a:p>
                <a:pPr marL="400050" lvl="1" indent="0">
                  <a:buNone/>
                </a:pPr>
                <a:endParaRPr lang="en-US" sz="2800" dirty="0" smtClean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𝑣</m:t>
                      </m:r>
                      <m:r>
                        <a:rPr lang="en-US" sz="2800" b="0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 smtClean="0"/>
              </a:p>
              <a:p>
                <a:pPr marL="400050" lvl="1" indent="0">
                  <a:buNone/>
                </a:pPr>
                <a:endParaRPr lang="en-US" dirty="0" smtClean="0"/>
              </a:p>
              <a:p>
                <a:pPr marL="40005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724400" y="1491016"/>
                <a:ext cx="4267200" cy="4525963"/>
              </a:xfrm>
              <a:blipFill rotWithShape="1">
                <a:blip r:embed="rId2"/>
                <a:stretch>
                  <a:fillRect l="-2429" t="-2156" r="-2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883541" y="3774997"/>
            <a:ext cx="3200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645541" y="3470197"/>
            <a:ext cx="304800" cy="3048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36141" y="3470197"/>
            <a:ext cx="304800" cy="3048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1340741" y="2860597"/>
            <a:ext cx="2057400" cy="609600"/>
            <a:chOff x="678867" y="1676400"/>
            <a:chExt cx="2057400" cy="6096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78867" y="2286000"/>
              <a:ext cx="20574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78867" y="2057400"/>
              <a:ext cx="0" cy="2286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2736267" y="2057400"/>
              <a:ext cx="0" cy="2286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678867" y="2019300"/>
              <a:ext cx="342900" cy="381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382103" y="2019300"/>
              <a:ext cx="342900" cy="381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026405" y="1676400"/>
              <a:ext cx="338262" cy="3429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364667" y="1676400"/>
              <a:ext cx="674536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039203" y="1676400"/>
              <a:ext cx="342900" cy="3429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Arrow Connector 32"/>
          <p:cNvCxnSpPr/>
          <p:nvPr/>
        </p:nvCxnSpPr>
        <p:spPr>
          <a:xfrm>
            <a:off x="320040" y="1234440"/>
            <a:ext cx="685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20040" y="123444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Direction of motion</a:t>
            </a: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532916" y="3311100"/>
            <a:ext cx="181048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533400" y="3311100"/>
            <a:ext cx="180139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638266" y="2415716"/>
            <a:ext cx="1238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Engine force (</a:t>
            </a:r>
            <a:r>
              <a:rPr lang="en-US" sz="2400" i="1" dirty="0"/>
              <a:t>f</a:t>
            </a:r>
            <a:r>
              <a:rPr lang="en-US" sz="2400" i="1" dirty="0" smtClean="0"/>
              <a:t>)</a:t>
            </a:r>
            <a:endParaRPr lang="en-US" sz="2400" i="1" dirty="0"/>
          </a:p>
        </p:txBody>
      </p:sp>
      <p:sp>
        <p:nvSpPr>
          <p:cNvPr id="52" name="TextBox 51"/>
          <p:cNvSpPr txBox="1"/>
          <p:nvPr/>
        </p:nvSpPr>
        <p:spPr>
          <a:xfrm>
            <a:off x="0" y="2472900"/>
            <a:ext cx="1490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Friction force (</a:t>
            </a:r>
            <a:r>
              <a:rPr lang="en-US" sz="2400" dirty="0" err="1"/>
              <a:t>f</a:t>
            </a:r>
            <a:r>
              <a:rPr lang="en-US" sz="2400" baseline="-25000" dirty="0" err="1" smtClean="0"/>
              <a:t>fr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2701077" y="4080303"/>
            <a:ext cx="3606459" cy="1821782"/>
            <a:chOff x="3069573" y="4080303"/>
            <a:chExt cx="3606459" cy="1821782"/>
          </a:xfrm>
        </p:grpSpPr>
        <p:sp>
          <p:nvSpPr>
            <p:cNvPr id="3" name="Oval 2"/>
            <p:cNvSpPr/>
            <p:nvPr/>
          </p:nvSpPr>
          <p:spPr>
            <a:xfrm>
              <a:off x="6295032" y="5451651"/>
              <a:ext cx="381000" cy="450434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endCxn id="3" idx="1"/>
            </p:cNvCxnSpPr>
            <p:nvPr/>
          </p:nvCxnSpPr>
          <p:spPr>
            <a:xfrm>
              <a:off x="4466232" y="4710752"/>
              <a:ext cx="1884596" cy="806864"/>
            </a:xfrm>
            <a:prstGeom prst="line">
              <a:avLst/>
            </a:prstGeom>
            <a:ln w="38100">
              <a:solidFill>
                <a:srgbClr val="FFC000"/>
              </a:solidFill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069573" y="4080303"/>
                  <a:ext cx="1730241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FFC000"/>
                      </a:solidFill>
                    </a:rPr>
                    <a:t>Speed at regime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𝑏</m:t>
                      </m:r>
                    </m:oMath>
                  </a14:m>
                  <a:endParaRPr lang="en-US" sz="2800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9573" y="4080303"/>
                  <a:ext cx="1730241" cy="138499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7042" t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/>
          <p:cNvGrpSpPr/>
          <p:nvPr/>
        </p:nvGrpSpPr>
        <p:grpSpPr>
          <a:xfrm>
            <a:off x="1105926" y="4841624"/>
            <a:ext cx="6809775" cy="1534152"/>
            <a:chOff x="1296998" y="4787032"/>
            <a:chExt cx="6809775" cy="1534152"/>
          </a:xfrm>
        </p:grpSpPr>
        <p:sp>
          <p:nvSpPr>
            <p:cNvPr id="35" name="Oval 34"/>
            <p:cNvSpPr/>
            <p:nvPr/>
          </p:nvSpPr>
          <p:spPr>
            <a:xfrm>
              <a:off x="7847466" y="5268035"/>
              <a:ext cx="259307" cy="406021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 flipH="1">
              <a:off x="5644488" y="5635041"/>
              <a:ext cx="2266950" cy="686143"/>
            </a:xfrm>
            <a:prstGeom prst="line">
              <a:avLst/>
            </a:prstGeom>
            <a:ln w="38100">
              <a:solidFill>
                <a:srgbClr val="FFC000"/>
              </a:solidFill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1296998" y="4787032"/>
                  <a:ext cx="1597368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FFC000"/>
                      </a:solidFill>
                    </a:rPr>
                    <a:t>Time constant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</m:oMath>
                  </a14:m>
                  <a:endParaRPr lang="en-US" sz="2800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6998" y="4787032"/>
                  <a:ext cx="1597368" cy="138499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7634" t="-3965" r="-26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/>
            <p:cNvCxnSpPr/>
            <p:nvPr/>
          </p:nvCxnSpPr>
          <p:spPr>
            <a:xfrm>
              <a:off x="2796613" y="5482984"/>
              <a:ext cx="2861523" cy="838200"/>
            </a:xfrm>
            <a:prstGeom prst="line">
              <a:avLst/>
            </a:prstGeom>
            <a:ln w="38100">
              <a:solidFill>
                <a:srgbClr val="FFC000"/>
              </a:solidFill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7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80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2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66" y="95534"/>
            <a:ext cx="8229600" cy="858080"/>
          </a:xfrm>
        </p:spPr>
        <p:txBody>
          <a:bodyPr>
            <a:normAutofit/>
          </a:bodyPr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272955" y="1600200"/>
                <a:ext cx="8666329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Determine the output C in terms of inputs U and R.</a:t>
                </a:r>
              </a:p>
              <a:p>
                <a:pPr marL="0" indent="0">
                  <a:buNone/>
                </a:pPr>
                <a:r>
                  <a:rPr lang="en-US" dirty="0" smtClean="0"/>
                  <a:t>Sol: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2955" y="1600200"/>
                <a:ext cx="8666329" cy="4525963"/>
              </a:xfrm>
              <a:blipFill rotWithShape="1">
                <a:blip r:embed="rId2"/>
                <a:stretch>
                  <a:fillRect l="-1830" t="-1752" r="-1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81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291649" y="3753539"/>
            <a:ext cx="6679448" cy="1782507"/>
            <a:chOff x="459121" y="2511571"/>
            <a:chExt cx="6679448" cy="1782507"/>
          </a:xfrm>
        </p:grpSpPr>
        <p:sp>
          <p:nvSpPr>
            <p:cNvPr id="9" name="Rectangle 8"/>
            <p:cNvSpPr/>
            <p:nvPr/>
          </p:nvSpPr>
          <p:spPr>
            <a:xfrm>
              <a:off x="5385969" y="3408897"/>
              <a:ext cx="99060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6376569" y="3749252"/>
              <a:ext cx="76200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452519" y="2511571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U</a:t>
              </a:r>
              <a:endParaRPr lang="en-US" sz="2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28969" y="3182842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cxnSp>
          <p:nvCxnSpPr>
            <p:cNvPr id="13" name="Straight Arrow Connector 12"/>
            <p:cNvCxnSpPr>
              <a:stCxn id="14" idx="3"/>
            </p:cNvCxnSpPr>
            <p:nvPr/>
          </p:nvCxnSpPr>
          <p:spPr>
            <a:xfrm flipV="1">
              <a:off x="3419562" y="3748550"/>
              <a:ext cx="1013907" cy="2544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2467062" y="3406921"/>
              <a:ext cx="95250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528203" y="3748549"/>
              <a:ext cx="62865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59121" y="3233212"/>
              <a:ext cx="4143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R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765601" y="3497068"/>
                  <a:ext cx="381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5601" y="3497068"/>
                  <a:ext cx="381000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126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" name="Group 17"/>
            <p:cNvGrpSpPr/>
            <p:nvPr/>
          </p:nvGrpSpPr>
          <p:grpSpPr>
            <a:xfrm>
              <a:off x="4414419" y="3508496"/>
              <a:ext cx="457200" cy="457200"/>
              <a:chOff x="4800600" y="2362200"/>
              <a:chExt cx="457200" cy="4572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4800600" y="2362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32"/>
              <p:cNvCxnSpPr>
                <a:endCxn id="32" idx="5"/>
              </p:cNvCxnSpPr>
              <p:nvPr/>
            </p:nvCxnSpPr>
            <p:spPr>
              <a:xfrm>
                <a:off x="4876800" y="2438400"/>
                <a:ext cx="314045" cy="31404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32" idx="7"/>
              </p:cNvCxnSpPr>
              <p:nvPr/>
            </p:nvCxnSpPr>
            <p:spPr>
              <a:xfrm flipH="1">
                <a:off x="4876800" y="2429155"/>
                <a:ext cx="314045" cy="3232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Arrow Connector 18"/>
            <p:cNvCxnSpPr/>
            <p:nvPr/>
          </p:nvCxnSpPr>
          <p:spPr>
            <a:xfrm>
              <a:off x="4623969" y="3034791"/>
              <a:ext cx="1" cy="473705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4871619" y="3737096"/>
              <a:ext cx="51435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185819" y="3259042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19219" y="3120314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+</a:t>
              </a:r>
            </a:p>
          </p:txBody>
        </p:sp>
        <p:cxnSp>
          <p:nvCxnSpPr>
            <p:cNvPr id="23" name="Straight Arrow Connector 44"/>
            <p:cNvCxnSpPr/>
            <p:nvPr/>
          </p:nvCxnSpPr>
          <p:spPr>
            <a:xfrm rot="10800000" flipV="1">
              <a:off x="1385970" y="3754259"/>
              <a:ext cx="5301753" cy="231157"/>
            </a:xfrm>
            <a:prstGeom prst="bentConnector4">
              <a:avLst>
                <a:gd name="adj1" fmla="val -294"/>
                <a:gd name="adj2" fmla="val 570853"/>
              </a:avLst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/>
          </p:nvGrpSpPr>
          <p:grpSpPr>
            <a:xfrm>
              <a:off x="1157369" y="3528217"/>
              <a:ext cx="457200" cy="457200"/>
              <a:chOff x="4800600" y="2362200"/>
              <a:chExt cx="457200" cy="45720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4800600" y="2362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/>
              <p:cNvCxnSpPr>
                <a:endCxn id="29" idx="5"/>
              </p:cNvCxnSpPr>
              <p:nvPr/>
            </p:nvCxnSpPr>
            <p:spPr>
              <a:xfrm>
                <a:off x="4876800" y="2438400"/>
                <a:ext cx="314045" cy="31404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29" idx="7"/>
              </p:cNvCxnSpPr>
              <p:nvPr/>
            </p:nvCxnSpPr>
            <p:spPr>
              <a:xfrm flipH="1">
                <a:off x="4876800" y="2429155"/>
                <a:ext cx="314045" cy="3232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Arrow Connector 24"/>
            <p:cNvCxnSpPr>
              <a:endCxn id="14" idx="1"/>
            </p:cNvCxnSpPr>
            <p:nvPr/>
          </p:nvCxnSpPr>
          <p:spPr>
            <a:xfrm>
              <a:off x="1614569" y="3747507"/>
              <a:ext cx="852493" cy="358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020595" y="3770858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97763" y="3197642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693041" y="3492459"/>
                  <a:ext cx="381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3041" y="3492459"/>
                  <a:ext cx="381000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5008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66" y="95534"/>
            <a:ext cx="8229600" cy="858080"/>
          </a:xfrm>
        </p:spPr>
        <p:txBody>
          <a:bodyPr>
            <a:normAutofit/>
          </a:bodyPr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271534" y="928048"/>
                <a:ext cx="8557146" cy="519811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Determine the output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 in terms of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Sol: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𝐶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1534" y="928048"/>
                <a:ext cx="8557146" cy="5198115"/>
              </a:xfrm>
              <a:blipFill rotWithShape="1">
                <a:blip r:embed="rId2"/>
                <a:stretch>
                  <a:fillRect l="-1853" t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82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1017987" y="3141747"/>
            <a:ext cx="6679448" cy="3566295"/>
            <a:chOff x="718433" y="2006595"/>
            <a:chExt cx="6679448" cy="3566295"/>
          </a:xfrm>
        </p:grpSpPr>
        <p:sp>
          <p:nvSpPr>
            <p:cNvPr id="51" name="Rectangle 50"/>
            <p:cNvSpPr/>
            <p:nvPr/>
          </p:nvSpPr>
          <p:spPr>
            <a:xfrm>
              <a:off x="5645281" y="2835681"/>
              <a:ext cx="99060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6635881" y="3176036"/>
              <a:ext cx="76200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4670887" y="2006595"/>
              <a:ext cx="628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U</a:t>
              </a:r>
              <a:r>
                <a:rPr lang="en-US" sz="2800" baseline="-25000" dirty="0" smtClean="0"/>
                <a:t>1</a:t>
              </a:r>
              <a:endParaRPr lang="en-US" sz="28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788281" y="2609626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cxnSp>
          <p:nvCxnSpPr>
            <p:cNvPr id="55" name="Straight Arrow Connector 54"/>
            <p:cNvCxnSpPr>
              <a:stCxn id="56" idx="3"/>
            </p:cNvCxnSpPr>
            <p:nvPr/>
          </p:nvCxnSpPr>
          <p:spPr>
            <a:xfrm flipV="1">
              <a:off x="3678874" y="3175334"/>
              <a:ext cx="1013907" cy="2544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2726374" y="2833705"/>
              <a:ext cx="95250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 flipV="1">
              <a:off x="787515" y="3175333"/>
              <a:ext cx="62865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718433" y="2659996"/>
              <a:ext cx="4143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R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3024913" y="2923852"/>
                  <a:ext cx="381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4913" y="2923852"/>
                  <a:ext cx="381000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126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0" name="Group 59"/>
            <p:cNvGrpSpPr/>
            <p:nvPr/>
          </p:nvGrpSpPr>
          <p:grpSpPr>
            <a:xfrm>
              <a:off x="4673731" y="2935280"/>
              <a:ext cx="457200" cy="457200"/>
              <a:chOff x="4800600" y="2362200"/>
              <a:chExt cx="457200" cy="457200"/>
            </a:xfrm>
          </p:grpSpPr>
          <p:sp>
            <p:nvSpPr>
              <p:cNvPr id="89" name="Oval 88"/>
              <p:cNvSpPr/>
              <p:nvPr/>
            </p:nvSpPr>
            <p:spPr>
              <a:xfrm>
                <a:off x="4800600" y="2362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0" name="Straight Connector 89"/>
              <p:cNvCxnSpPr>
                <a:endCxn id="89" idx="5"/>
              </p:cNvCxnSpPr>
              <p:nvPr/>
            </p:nvCxnSpPr>
            <p:spPr>
              <a:xfrm>
                <a:off x="4876800" y="2438400"/>
                <a:ext cx="314045" cy="31404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>
                <a:stCxn id="89" idx="7"/>
              </p:cNvCxnSpPr>
              <p:nvPr/>
            </p:nvCxnSpPr>
            <p:spPr>
              <a:xfrm flipH="1">
                <a:off x="4876800" y="2429155"/>
                <a:ext cx="314045" cy="3232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Arrow Connector 60"/>
            <p:cNvCxnSpPr/>
            <p:nvPr/>
          </p:nvCxnSpPr>
          <p:spPr>
            <a:xfrm>
              <a:off x="4883281" y="2461575"/>
              <a:ext cx="1" cy="473705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5130931" y="3163880"/>
              <a:ext cx="51435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4382067" y="3111508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83935" y="2547098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+</a:t>
              </a: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1416681" y="2955001"/>
              <a:ext cx="457200" cy="457200"/>
              <a:chOff x="4800600" y="2362200"/>
              <a:chExt cx="457200" cy="457200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4800600" y="2362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7" name="Straight Connector 86"/>
              <p:cNvCxnSpPr>
                <a:endCxn id="86" idx="5"/>
              </p:cNvCxnSpPr>
              <p:nvPr/>
            </p:nvCxnSpPr>
            <p:spPr>
              <a:xfrm>
                <a:off x="4876800" y="2438400"/>
                <a:ext cx="314045" cy="31404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>
                <a:stCxn id="86" idx="7"/>
              </p:cNvCxnSpPr>
              <p:nvPr/>
            </p:nvCxnSpPr>
            <p:spPr>
              <a:xfrm flipH="1">
                <a:off x="4876800" y="2429155"/>
                <a:ext cx="314045" cy="3232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Arrow Connector 65"/>
            <p:cNvCxnSpPr>
              <a:endCxn id="56" idx="1"/>
            </p:cNvCxnSpPr>
            <p:nvPr/>
          </p:nvCxnSpPr>
          <p:spPr>
            <a:xfrm>
              <a:off x="1873881" y="3174291"/>
              <a:ext cx="852493" cy="358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1279907" y="3197642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157075" y="2624426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5952353" y="2919243"/>
                  <a:ext cx="381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2353" y="2919243"/>
                  <a:ext cx="381000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145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Rectangle 69"/>
            <p:cNvSpPr/>
            <p:nvPr/>
          </p:nvSpPr>
          <p:spPr>
            <a:xfrm>
              <a:off x="5674849" y="4066273"/>
              <a:ext cx="99060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719791" y="5049670"/>
              <a:ext cx="552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U</a:t>
              </a:r>
              <a:r>
                <a:rPr lang="en-US" sz="2800" baseline="-25000" dirty="0" smtClean="0"/>
                <a:t>2</a:t>
              </a:r>
              <a:endParaRPr lang="en-US" sz="2800" dirty="0"/>
            </a:p>
          </p:txBody>
        </p:sp>
        <p:cxnSp>
          <p:nvCxnSpPr>
            <p:cNvPr id="72" name="Straight Arrow Connector 71"/>
            <p:cNvCxnSpPr>
              <a:stCxn id="73" idx="3"/>
            </p:cNvCxnSpPr>
            <p:nvPr/>
          </p:nvCxnSpPr>
          <p:spPr>
            <a:xfrm flipV="1">
              <a:off x="3708442" y="4405926"/>
              <a:ext cx="1013907" cy="2544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2755942" y="4064297"/>
              <a:ext cx="95250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3054481" y="4154444"/>
                  <a:ext cx="381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4481" y="4154444"/>
                  <a:ext cx="381000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5" name="Group 74"/>
            <p:cNvGrpSpPr/>
            <p:nvPr/>
          </p:nvGrpSpPr>
          <p:grpSpPr>
            <a:xfrm>
              <a:off x="4703299" y="4165872"/>
              <a:ext cx="457200" cy="457200"/>
              <a:chOff x="4800600" y="2362200"/>
              <a:chExt cx="457200" cy="457200"/>
            </a:xfrm>
          </p:grpSpPr>
          <p:sp>
            <p:nvSpPr>
              <p:cNvPr id="83" name="Oval 82"/>
              <p:cNvSpPr/>
              <p:nvPr/>
            </p:nvSpPr>
            <p:spPr>
              <a:xfrm>
                <a:off x="4800600" y="2362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4" name="Straight Connector 83"/>
              <p:cNvCxnSpPr>
                <a:endCxn id="83" idx="5"/>
              </p:cNvCxnSpPr>
              <p:nvPr/>
            </p:nvCxnSpPr>
            <p:spPr>
              <a:xfrm>
                <a:off x="4876800" y="2438400"/>
                <a:ext cx="314045" cy="31404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>
                <a:stCxn id="83" idx="7"/>
              </p:cNvCxnSpPr>
              <p:nvPr/>
            </p:nvCxnSpPr>
            <p:spPr>
              <a:xfrm flipH="1">
                <a:off x="4876800" y="2429155"/>
                <a:ext cx="314045" cy="3232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6" name="Straight Arrow Connector 75"/>
            <p:cNvCxnSpPr>
              <a:endCxn id="83" idx="4"/>
            </p:cNvCxnSpPr>
            <p:nvPr/>
          </p:nvCxnSpPr>
          <p:spPr>
            <a:xfrm flipV="1">
              <a:off x="4931899" y="4623072"/>
              <a:ext cx="0" cy="508486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5160499" y="4394472"/>
              <a:ext cx="51435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4474699" y="3916418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976567" y="4439862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+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5981921" y="4149835"/>
                  <a:ext cx="381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1921" y="4149835"/>
                  <a:ext cx="381000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1" name="Straight Arrow Connector 52"/>
            <p:cNvCxnSpPr>
              <a:stCxn id="73" idx="1"/>
              <a:endCxn id="86" idx="4"/>
            </p:cNvCxnSpPr>
            <p:nvPr/>
          </p:nvCxnSpPr>
          <p:spPr>
            <a:xfrm rot="10800000">
              <a:off x="1645282" y="3412202"/>
              <a:ext cx="1110661" cy="996269"/>
            </a:xfrm>
            <a:prstGeom prst="bentConnector2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52"/>
            <p:cNvCxnSpPr>
              <a:endCxn id="70" idx="3"/>
            </p:cNvCxnSpPr>
            <p:nvPr/>
          </p:nvCxnSpPr>
          <p:spPr>
            <a:xfrm rot="5400000">
              <a:off x="6226369" y="3619933"/>
              <a:ext cx="1229593" cy="351432"/>
            </a:xfrm>
            <a:prstGeom prst="bentConnector2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742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138" y="-12946"/>
            <a:ext cx="3513485" cy="818359"/>
          </a:xfrm>
        </p:spPr>
        <p:txBody>
          <a:bodyPr>
            <a:normAutofit/>
          </a:bodyPr>
          <a:lstStyle/>
          <a:p>
            <a:r>
              <a:rPr lang="en-US" dirty="0" smtClean="0"/>
              <a:t>More practice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4715" y="847696"/>
                <a:ext cx="4245102" cy="54558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Determine </a:t>
                </a:r>
                <a:r>
                  <a:rPr lang="en-US" sz="2000" dirty="0" smtClean="0"/>
                  <a:t>C/R for the following systems. Sol:</a:t>
                </a:r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𝐶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sz="2000" i="1" dirty="0">
                  <a:latin typeface="Cambria Math"/>
                </a:endParaRPr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𝐶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US" sz="2000" i="1" dirty="0">
                  <a:latin typeface="Cambria Math"/>
                </a:endParaRPr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𝐶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4715" y="847696"/>
                <a:ext cx="4245102" cy="5455892"/>
              </a:xfrm>
              <a:blipFill rotWithShape="1">
                <a:blip r:embed="rId2"/>
                <a:stretch>
                  <a:fillRect l="-1580" t="-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83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77140" y="246828"/>
            <a:ext cx="709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(a)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29510" y="3310510"/>
            <a:ext cx="709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(b)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81096" y="3200921"/>
            <a:ext cx="709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(c)</a:t>
            </a:r>
            <a:endParaRPr lang="en-US" sz="32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grpSp>
        <p:nvGrpSpPr>
          <p:cNvPr id="64" name="Group 63"/>
          <p:cNvGrpSpPr>
            <a:grpSpLocks noChangeAspect="1"/>
          </p:cNvGrpSpPr>
          <p:nvPr/>
        </p:nvGrpSpPr>
        <p:grpSpPr>
          <a:xfrm>
            <a:off x="4391713" y="157643"/>
            <a:ext cx="4010582" cy="2548243"/>
            <a:chOff x="676775" y="2560649"/>
            <a:chExt cx="4768349" cy="3029713"/>
          </a:xfrm>
        </p:grpSpPr>
        <p:sp>
          <p:nvSpPr>
            <p:cNvPr id="12" name="Rectangle 11"/>
            <p:cNvSpPr/>
            <p:nvPr/>
          </p:nvSpPr>
          <p:spPr>
            <a:xfrm>
              <a:off x="2676172" y="4902017"/>
              <a:ext cx="99060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>
              <a:stCxn id="17" idx="3"/>
              <a:endCxn id="35" idx="2"/>
            </p:cNvCxnSpPr>
            <p:nvPr/>
          </p:nvCxnSpPr>
          <p:spPr>
            <a:xfrm flipV="1">
              <a:off x="3637216" y="3873576"/>
              <a:ext cx="584941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2684716" y="3543401"/>
              <a:ext cx="95250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745857" y="3885029"/>
              <a:ext cx="62865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76775" y="3369692"/>
              <a:ext cx="4143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R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908275" y="3614803"/>
                  <a:ext cx="381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8275" y="3614803"/>
                  <a:ext cx="381000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33962"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" name="Group 20"/>
            <p:cNvGrpSpPr/>
            <p:nvPr/>
          </p:nvGrpSpPr>
          <p:grpSpPr>
            <a:xfrm>
              <a:off x="4222157" y="3644976"/>
              <a:ext cx="457200" cy="457200"/>
              <a:chOff x="4800600" y="2362200"/>
              <a:chExt cx="457200" cy="457200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4800600" y="2362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>
                <a:endCxn id="35" idx="5"/>
              </p:cNvCxnSpPr>
              <p:nvPr/>
            </p:nvCxnSpPr>
            <p:spPr>
              <a:xfrm>
                <a:off x="4876800" y="2438400"/>
                <a:ext cx="314045" cy="31404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35" idx="7"/>
              </p:cNvCxnSpPr>
              <p:nvPr/>
            </p:nvCxnSpPr>
            <p:spPr>
              <a:xfrm flipH="1">
                <a:off x="4876800" y="2429155"/>
                <a:ext cx="314045" cy="3232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Arrow Connector 21"/>
            <p:cNvCxnSpPr>
              <a:stCxn id="38" idx="3"/>
              <a:endCxn id="35" idx="0"/>
            </p:cNvCxnSpPr>
            <p:nvPr/>
          </p:nvCxnSpPr>
          <p:spPr>
            <a:xfrm>
              <a:off x="3647722" y="2904822"/>
              <a:ext cx="803035" cy="740154"/>
            </a:xfrm>
            <a:prstGeom prst="bentConnector2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4679357" y="3857342"/>
              <a:ext cx="765767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962025" y="3816608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14383" y="3248994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+</a:t>
              </a:r>
            </a:p>
          </p:txBody>
        </p:sp>
        <p:cxnSp>
          <p:nvCxnSpPr>
            <p:cNvPr id="26" name="Straight Arrow Connector 44"/>
            <p:cNvCxnSpPr>
              <a:endCxn id="12" idx="3"/>
            </p:cNvCxnSpPr>
            <p:nvPr/>
          </p:nvCxnSpPr>
          <p:spPr>
            <a:xfrm rot="5400000">
              <a:off x="3609538" y="3914576"/>
              <a:ext cx="1388848" cy="1274380"/>
            </a:xfrm>
            <a:prstGeom prst="bentConnector2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>
              <a:off x="1375023" y="3664697"/>
              <a:ext cx="457200" cy="457200"/>
              <a:chOff x="4800600" y="2362200"/>
              <a:chExt cx="457200" cy="4572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4800600" y="2362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32"/>
              <p:cNvCxnSpPr>
                <a:endCxn id="32" idx="5"/>
              </p:cNvCxnSpPr>
              <p:nvPr/>
            </p:nvCxnSpPr>
            <p:spPr>
              <a:xfrm>
                <a:off x="4876800" y="2438400"/>
                <a:ext cx="314045" cy="31404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32" idx="7"/>
              </p:cNvCxnSpPr>
              <p:nvPr/>
            </p:nvCxnSpPr>
            <p:spPr>
              <a:xfrm flipH="1">
                <a:off x="4876800" y="2429155"/>
                <a:ext cx="314045" cy="3232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Arrow Connector 27"/>
            <p:cNvCxnSpPr>
              <a:endCxn id="17" idx="1"/>
            </p:cNvCxnSpPr>
            <p:nvPr/>
          </p:nvCxnSpPr>
          <p:spPr>
            <a:xfrm>
              <a:off x="1832223" y="3883987"/>
              <a:ext cx="852493" cy="358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144525" y="3907339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+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59183" y="3296633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2908275" y="2598782"/>
                  <a:ext cx="381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8275" y="2598782"/>
                  <a:ext cx="381000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33962"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37"/>
            <p:cNvSpPr/>
            <p:nvPr/>
          </p:nvSpPr>
          <p:spPr>
            <a:xfrm>
              <a:off x="2695222" y="2560649"/>
              <a:ext cx="95250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Arrow Connector 44"/>
            <p:cNvCxnSpPr>
              <a:endCxn id="38" idx="1"/>
            </p:cNvCxnSpPr>
            <p:nvPr/>
          </p:nvCxnSpPr>
          <p:spPr>
            <a:xfrm rot="5400000" flipH="1" flipV="1">
              <a:off x="2000585" y="3162706"/>
              <a:ext cx="952520" cy="436753"/>
            </a:xfrm>
            <a:prstGeom prst="bentConnector2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5029689" y="3817465"/>
              <a:ext cx="4143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2897057" y="4999930"/>
                  <a:ext cx="381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7057" y="4999930"/>
                  <a:ext cx="381000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42308" b="-27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Arrow Connector 44"/>
            <p:cNvCxnSpPr>
              <a:stCxn id="12" idx="1"/>
              <a:endCxn id="32" idx="4"/>
            </p:cNvCxnSpPr>
            <p:nvPr/>
          </p:nvCxnSpPr>
          <p:spPr>
            <a:xfrm rot="10800000">
              <a:off x="1603624" y="4121898"/>
              <a:ext cx="1072549" cy="1124293"/>
            </a:xfrm>
            <a:prstGeom prst="bentConnector2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>
            <a:grpSpLocks noChangeAspect="1"/>
          </p:cNvGrpSpPr>
          <p:nvPr/>
        </p:nvGrpSpPr>
        <p:grpSpPr>
          <a:xfrm>
            <a:off x="4868202" y="3716977"/>
            <a:ext cx="3684989" cy="2341368"/>
            <a:chOff x="929191" y="3387160"/>
            <a:chExt cx="4768349" cy="3029713"/>
          </a:xfrm>
        </p:grpSpPr>
        <p:sp>
          <p:nvSpPr>
            <p:cNvPr id="66" name="Rectangle 65"/>
            <p:cNvSpPr/>
            <p:nvPr/>
          </p:nvSpPr>
          <p:spPr>
            <a:xfrm>
              <a:off x="2928588" y="5728528"/>
              <a:ext cx="99060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Arrow Connector 66"/>
            <p:cNvCxnSpPr>
              <a:stCxn id="68" idx="3"/>
              <a:endCxn id="91" idx="2"/>
            </p:cNvCxnSpPr>
            <p:nvPr/>
          </p:nvCxnSpPr>
          <p:spPr>
            <a:xfrm flipV="1">
              <a:off x="3889632" y="4700087"/>
              <a:ext cx="584941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/>
            <p:cNvSpPr/>
            <p:nvPr/>
          </p:nvSpPr>
          <p:spPr>
            <a:xfrm>
              <a:off x="2937132" y="4369912"/>
              <a:ext cx="95250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flipV="1">
              <a:off x="998273" y="4711540"/>
              <a:ext cx="62865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929191" y="4114599"/>
              <a:ext cx="414338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R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3154067" y="4398855"/>
                  <a:ext cx="381001" cy="523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4067" y="4398855"/>
                  <a:ext cx="381001" cy="52321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45833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2" name="Group 71"/>
            <p:cNvGrpSpPr/>
            <p:nvPr/>
          </p:nvGrpSpPr>
          <p:grpSpPr>
            <a:xfrm>
              <a:off x="4474573" y="4471487"/>
              <a:ext cx="457200" cy="457200"/>
              <a:chOff x="4800600" y="2362200"/>
              <a:chExt cx="457200" cy="457200"/>
            </a:xfrm>
          </p:grpSpPr>
          <p:sp>
            <p:nvSpPr>
              <p:cNvPr id="91" name="Oval 90"/>
              <p:cNvSpPr/>
              <p:nvPr/>
            </p:nvSpPr>
            <p:spPr>
              <a:xfrm>
                <a:off x="4800600" y="2362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2" name="Straight Connector 91"/>
              <p:cNvCxnSpPr>
                <a:endCxn id="91" idx="5"/>
              </p:cNvCxnSpPr>
              <p:nvPr/>
            </p:nvCxnSpPr>
            <p:spPr>
              <a:xfrm>
                <a:off x="4876800" y="2438400"/>
                <a:ext cx="314045" cy="31404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>
                <a:stCxn id="91" idx="7"/>
              </p:cNvCxnSpPr>
              <p:nvPr/>
            </p:nvCxnSpPr>
            <p:spPr>
              <a:xfrm flipH="1">
                <a:off x="4876800" y="2429155"/>
                <a:ext cx="314045" cy="3232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3" name="Straight Arrow Connector 21"/>
            <p:cNvCxnSpPr>
              <a:stCxn id="83" idx="3"/>
              <a:endCxn id="91" idx="0"/>
            </p:cNvCxnSpPr>
            <p:nvPr/>
          </p:nvCxnSpPr>
          <p:spPr>
            <a:xfrm>
              <a:off x="3900139" y="3731332"/>
              <a:ext cx="803035" cy="740155"/>
            </a:xfrm>
            <a:prstGeom prst="bentConnector2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flipV="1">
              <a:off x="4931773" y="4683853"/>
              <a:ext cx="765767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4214441" y="4643119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751367" y="4051792"/>
              <a:ext cx="361950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+</a:t>
              </a:r>
            </a:p>
          </p:txBody>
        </p:sp>
        <p:cxnSp>
          <p:nvCxnSpPr>
            <p:cNvPr id="77" name="Straight Arrow Connector 44"/>
            <p:cNvCxnSpPr>
              <a:endCxn id="66" idx="3"/>
            </p:cNvCxnSpPr>
            <p:nvPr/>
          </p:nvCxnSpPr>
          <p:spPr>
            <a:xfrm rot="5400000">
              <a:off x="3356221" y="5246820"/>
              <a:ext cx="1388848" cy="262914"/>
            </a:xfrm>
            <a:prstGeom prst="bentConnector2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/>
            <p:nvPr/>
          </p:nvGrpSpPr>
          <p:grpSpPr>
            <a:xfrm>
              <a:off x="1627439" y="4491208"/>
              <a:ext cx="457200" cy="457200"/>
              <a:chOff x="4800600" y="2362200"/>
              <a:chExt cx="457200" cy="457200"/>
            </a:xfrm>
          </p:grpSpPr>
          <p:sp>
            <p:nvSpPr>
              <p:cNvPr id="88" name="Oval 87"/>
              <p:cNvSpPr/>
              <p:nvPr/>
            </p:nvSpPr>
            <p:spPr>
              <a:xfrm>
                <a:off x="4800600" y="2362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9" name="Straight Connector 88"/>
              <p:cNvCxnSpPr>
                <a:endCxn id="88" idx="5"/>
              </p:cNvCxnSpPr>
              <p:nvPr/>
            </p:nvCxnSpPr>
            <p:spPr>
              <a:xfrm>
                <a:off x="4876800" y="2438400"/>
                <a:ext cx="314045" cy="31404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>
                <a:stCxn id="88" idx="7"/>
              </p:cNvCxnSpPr>
              <p:nvPr/>
            </p:nvCxnSpPr>
            <p:spPr>
              <a:xfrm flipH="1">
                <a:off x="4876800" y="2429155"/>
                <a:ext cx="314045" cy="3232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Arrow Connector 78"/>
            <p:cNvCxnSpPr>
              <a:endCxn id="68" idx="1"/>
            </p:cNvCxnSpPr>
            <p:nvPr/>
          </p:nvCxnSpPr>
          <p:spPr>
            <a:xfrm>
              <a:off x="2084639" y="4710498"/>
              <a:ext cx="852493" cy="358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1368258" y="4733849"/>
              <a:ext cx="361950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+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327030" y="4099429"/>
              <a:ext cx="361950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3174468" y="3420324"/>
                  <a:ext cx="381001" cy="523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4468" y="3420324"/>
                  <a:ext cx="381001" cy="52321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44898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Rectangle 82"/>
            <p:cNvSpPr/>
            <p:nvPr/>
          </p:nvSpPr>
          <p:spPr>
            <a:xfrm>
              <a:off x="2947639" y="3387160"/>
              <a:ext cx="95250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Arrow Connector 44"/>
            <p:cNvCxnSpPr>
              <a:endCxn id="83" idx="1"/>
            </p:cNvCxnSpPr>
            <p:nvPr/>
          </p:nvCxnSpPr>
          <p:spPr>
            <a:xfrm rot="5400000" flipH="1" flipV="1">
              <a:off x="2253001" y="3989217"/>
              <a:ext cx="952520" cy="436754"/>
            </a:xfrm>
            <a:prstGeom prst="bentConnector2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5020203" y="4597153"/>
              <a:ext cx="414338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3139536" y="5765238"/>
                  <a:ext cx="381001" cy="523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9536" y="5765238"/>
                  <a:ext cx="381001" cy="523219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54167" b="-119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Arrow Connector 44"/>
            <p:cNvCxnSpPr>
              <a:stCxn id="66" idx="1"/>
              <a:endCxn id="88" idx="4"/>
            </p:cNvCxnSpPr>
            <p:nvPr/>
          </p:nvCxnSpPr>
          <p:spPr>
            <a:xfrm rot="10800000">
              <a:off x="1856040" y="4948409"/>
              <a:ext cx="1072549" cy="1124293"/>
            </a:xfrm>
            <a:prstGeom prst="bentConnector2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>
            <a:grpSpLocks noChangeAspect="1"/>
          </p:cNvGrpSpPr>
          <p:nvPr/>
        </p:nvGrpSpPr>
        <p:grpSpPr>
          <a:xfrm>
            <a:off x="263601" y="3716977"/>
            <a:ext cx="4031901" cy="2574913"/>
            <a:chOff x="701079" y="2560649"/>
            <a:chExt cx="4744045" cy="3029713"/>
          </a:xfrm>
        </p:grpSpPr>
        <p:sp>
          <p:nvSpPr>
            <p:cNvPr id="97" name="Rectangle 96"/>
            <p:cNvSpPr/>
            <p:nvPr/>
          </p:nvSpPr>
          <p:spPr>
            <a:xfrm>
              <a:off x="2676172" y="4902017"/>
              <a:ext cx="99060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Arrow Connector 97"/>
            <p:cNvCxnSpPr>
              <a:stCxn id="99" idx="3"/>
              <a:endCxn id="122" idx="2"/>
            </p:cNvCxnSpPr>
            <p:nvPr/>
          </p:nvCxnSpPr>
          <p:spPr>
            <a:xfrm flipV="1">
              <a:off x="3637216" y="3873576"/>
              <a:ext cx="584941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/>
            <p:cNvSpPr/>
            <p:nvPr/>
          </p:nvSpPr>
          <p:spPr>
            <a:xfrm>
              <a:off x="2684716" y="3543401"/>
              <a:ext cx="95250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Straight Arrow Connector 99"/>
            <p:cNvCxnSpPr/>
            <p:nvPr/>
          </p:nvCxnSpPr>
          <p:spPr>
            <a:xfrm flipV="1">
              <a:off x="745857" y="3885029"/>
              <a:ext cx="62865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701079" y="3891250"/>
              <a:ext cx="4143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R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2927603" y="3577896"/>
                  <a:ext cx="381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7603" y="3577896"/>
                  <a:ext cx="381000" cy="52322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32075" b="-27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3" name="Group 102"/>
            <p:cNvGrpSpPr/>
            <p:nvPr/>
          </p:nvGrpSpPr>
          <p:grpSpPr>
            <a:xfrm>
              <a:off x="4222157" y="3644976"/>
              <a:ext cx="457200" cy="457200"/>
              <a:chOff x="4800600" y="2362200"/>
              <a:chExt cx="457200" cy="457200"/>
            </a:xfrm>
          </p:grpSpPr>
          <p:sp>
            <p:nvSpPr>
              <p:cNvPr id="122" name="Oval 121"/>
              <p:cNvSpPr/>
              <p:nvPr/>
            </p:nvSpPr>
            <p:spPr>
              <a:xfrm>
                <a:off x="4800600" y="2362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3" name="Straight Connector 122"/>
              <p:cNvCxnSpPr>
                <a:endCxn id="122" idx="5"/>
              </p:cNvCxnSpPr>
              <p:nvPr/>
            </p:nvCxnSpPr>
            <p:spPr>
              <a:xfrm>
                <a:off x="4876800" y="2438400"/>
                <a:ext cx="314045" cy="31404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>
                <a:stCxn id="122" idx="7"/>
              </p:cNvCxnSpPr>
              <p:nvPr/>
            </p:nvCxnSpPr>
            <p:spPr>
              <a:xfrm flipH="1">
                <a:off x="4876800" y="2429155"/>
                <a:ext cx="314045" cy="3232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4" name="Straight Arrow Connector 21"/>
            <p:cNvCxnSpPr>
              <a:stCxn id="114" idx="3"/>
              <a:endCxn id="122" idx="0"/>
            </p:cNvCxnSpPr>
            <p:nvPr/>
          </p:nvCxnSpPr>
          <p:spPr>
            <a:xfrm>
              <a:off x="3647722" y="2904822"/>
              <a:ext cx="803035" cy="740154"/>
            </a:xfrm>
            <a:prstGeom prst="bentConnector2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flipV="1">
              <a:off x="4679357" y="3857342"/>
              <a:ext cx="765767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3962025" y="3816608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458149" y="3286484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+</a:t>
              </a:r>
            </a:p>
          </p:txBody>
        </p:sp>
        <p:cxnSp>
          <p:nvCxnSpPr>
            <p:cNvPr id="108" name="Straight Arrow Connector 44"/>
            <p:cNvCxnSpPr>
              <a:endCxn id="97" idx="3"/>
            </p:cNvCxnSpPr>
            <p:nvPr/>
          </p:nvCxnSpPr>
          <p:spPr>
            <a:xfrm rot="5400000">
              <a:off x="3110933" y="4427437"/>
              <a:ext cx="1374592" cy="262914"/>
            </a:xfrm>
            <a:prstGeom prst="bentConnector2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" name="Group 108"/>
            <p:cNvGrpSpPr/>
            <p:nvPr/>
          </p:nvGrpSpPr>
          <p:grpSpPr>
            <a:xfrm>
              <a:off x="1375023" y="3664697"/>
              <a:ext cx="457200" cy="457200"/>
              <a:chOff x="4800600" y="2362200"/>
              <a:chExt cx="457200" cy="457200"/>
            </a:xfrm>
          </p:grpSpPr>
          <p:sp>
            <p:nvSpPr>
              <p:cNvPr id="119" name="Oval 118"/>
              <p:cNvSpPr/>
              <p:nvPr/>
            </p:nvSpPr>
            <p:spPr>
              <a:xfrm>
                <a:off x="4800600" y="2362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0" name="Straight Connector 119"/>
              <p:cNvCxnSpPr>
                <a:endCxn id="119" idx="5"/>
              </p:cNvCxnSpPr>
              <p:nvPr/>
            </p:nvCxnSpPr>
            <p:spPr>
              <a:xfrm>
                <a:off x="4876800" y="2438400"/>
                <a:ext cx="314045" cy="31404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>
                <a:stCxn id="119" idx="7"/>
              </p:cNvCxnSpPr>
              <p:nvPr/>
            </p:nvCxnSpPr>
            <p:spPr>
              <a:xfrm flipH="1">
                <a:off x="4876800" y="2429155"/>
                <a:ext cx="314045" cy="3232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0" name="Straight Arrow Connector 109"/>
            <p:cNvCxnSpPr>
              <a:endCxn id="99" idx="1"/>
            </p:cNvCxnSpPr>
            <p:nvPr/>
          </p:nvCxnSpPr>
          <p:spPr>
            <a:xfrm>
              <a:off x="1832223" y="3883987"/>
              <a:ext cx="852493" cy="358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1145496" y="3907338"/>
              <a:ext cx="361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+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059764" y="3334121"/>
              <a:ext cx="361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/>
                <p:cNvSpPr txBox="1"/>
                <p:nvPr/>
              </p:nvSpPr>
              <p:spPr>
                <a:xfrm>
                  <a:off x="2927603" y="2636465"/>
                  <a:ext cx="381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3" name="TextBox 1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7603" y="2636465"/>
                  <a:ext cx="381000" cy="52322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r="-33962" b="-27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Rectangle 113"/>
            <p:cNvSpPr/>
            <p:nvPr/>
          </p:nvSpPr>
          <p:spPr>
            <a:xfrm>
              <a:off x="2695222" y="2560649"/>
              <a:ext cx="95250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Arrow Connector 44"/>
            <p:cNvCxnSpPr>
              <a:stCxn id="101" idx="0"/>
              <a:endCxn id="114" idx="1"/>
            </p:cNvCxnSpPr>
            <p:nvPr/>
          </p:nvCxnSpPr>
          <p:spPr>
            <a:xfrm rot="5400000" flipH="1" flipV="1">
              <a:off x="1308521" y="2504549"/>
              <a:ext cx="986428" cy="1786974"/>
            </a:xfrm>
            <a:prstGeom prst="bentConnector2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/>
            <p:cNvSpPr txBox="1"/>
            <p:nvPr/>
          </p:nvSpPr>
          <p:spPr>
            <a:xfrm>
              <a:off x="4825243" y="3312519"/>
              <a:ext cx="4143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/>
                <p:cNvSpPr txBox="1"/>
                <p:nvPr/>
              </p:nvSpPr>
              <p:spPr>
                <a:xfrm>
                  <a:off x="2916773" y="4981380"/>
                  <a:ext cx="381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7" name="TextBox 1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6773" y="4981380"/>
                  <a:ext cx="381000" cy="52322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r="-41509" b="-27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8" name="Straight Arrow Connector 44"/>
            <p:cNvCxnSpPr>
              <a:stCxn id="97" idx="1"/>
              <a:endCxn id="119" idx="4"/>
            </p:cNvCxnSpPr>
            <p:nvPr/>
          </p:nvCxnSpPr>
          <p:spPr>
            <a:xfrm rot="10800000">
              <a:off x="1603624" y="4121898"/>
              <a:ext cx="1072549" cy="1124293"/>
            </a:xfrm>
            <a:prstGeom prst="bentConnector2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441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114" y="56270"/>
            <a:ext cx="732884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we MEASURE the OL TF of a system when the loop is closed?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2890"/>
                <a:ext cx="8229600" cy="5104262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Add an injection point in a closed loop system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Inject signal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and read signal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(just before the injection)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(right after the injection)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Solve for the ratio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2890"/>
                <a:ext cx="8229600" cy="5104262"/>
              </a:xfrm>
              <a:blipFill rotWithShape="1">
                <a:blip r:embed="rId2"/>
                <a:stretch>
                  <a:fillRect l="-1926" t="-1790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84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940490" y="5075161"/>
            <a:ext cx="1373841" cy="219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6295281" y="4848756"/>
            <a:ext cx="457200" cy="4572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504831" y="4375051"/>
            <a:ext cx="1" cy="47370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752481" y="5069103"/>
            <a:ext cx="1258755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376666" y="4923920"/>
            <a:ext cx="314045" cy="31404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376666" y="4914675"/>
            <a:ext cx="314045" cy="32329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273175" y="3896535"/>
                <a:ext cx="50808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175" y="3896535"/>
                <a:ext cx="508088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5729167" y="5087019"/>
            <a:ext cx="1" cy="47370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199053" y="5069103"/>
            <a:ext cx="1" cy="47370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402414" y="5475003"/>
                <a:ext cx="67512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414" y="5475003"/>
                <a:ext cx="675121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861492" y="5475003"/>
                <a:ext cx="68461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1492" y="5475003"/>
                <a:ext cx="684611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57691" y="4980444"/>
                <a:ext cx="3451971" cy="9891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/>
                  <a:t>Sol: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4000" b="0" i="1" smtClean="0">
                        <a:latin typeface="Cambria Math"/>
                      </a:rPr>
                      <m:t>=−</m:t>
                    </m:r>
                    <m:sSub>
                      <m:sSub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</a:rPr>
                          <m:t>𝑂𝐿</m:t>
                        </m:r>
                      </m:sub>
                    </m:sSub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91" y="4980444"/>
                <a:ext cx="3451971" cy="989117"/>
              </a:xfrm>
              <a:prstGeom prst="rect">
                <a:avLst/>
              </a:prstGeom>
              <a:blipFill rotWithShape="1">
                <a:blip r:embed="rId6"/>
                <a:stretch>
                  <a:fillRect l="-6173" t="-3086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525881" y="4512182"/>
            <a:ext cx="723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6036825" y="4992134"/>
            <a:ext cx="723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1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Partial-fraction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Denominator: has distinct, real roots</a:t>
            </a:r>
          </a:p>
          <a:p>
            <a:pPr lvl="1"/>
            <a:r>
              <a:rPr lang="en-US" dirty="0" smtClean="0"/>
              <a:t>Example 2.4, 2.5, 2.6</a:t>
            </a:r>
          </a:p>
          <a:p>
            <a:r>
              <a:rPr lang="en-US" dirty="0" smtClean="0"/>
              <a:t>Denominator: complex roots</a:t>
            </a:r>
          </a:p>
          <a:p>
            <a:pPr lvl="1"/>
            <a:r>
              <a:rPr lang="en-US" dirty="0" smtClean="0"/>
              <a:t>Example 2.7, 2.8</a:t>
            </a:r>
          </a:p>
          <a:p>
            <a:r>
              <a:rPr lang="en-US" dirty="0" smtClean="0"/>
              <a:t>Denominator: repeated roots</a:t>
            </a:r>
          </a:p>
          <a:p>
            <a:pPr lvl="1"/>
            <a:r>
              <a:rPr lang="en-US" dirty="0" smtClean="0"/>
              <a:t>Example 2.9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85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9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904" y="-3"/>
            <a:ext cx="8229600" cy="805221"/>
          </a:xfrm>
        </p:spPr>
        <p:txBody>
          <a:bodyPr>
            <a:normAutofit/>
          </a:bodyPr>
          <a:lstStyle/>
          <a:p>
            <a:r>
              <a:rPr lang="en-US" dirty="0" smtClean="0"/>
              <a:t>Practice: verify the following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2831" y="846161"/>
                <a:ext cx="8911989" cy="588900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+1)(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+2)(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+3)</m:t>
                          </m:r>
                        </m:den>
                      </m:f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3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800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6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−2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8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3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−3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80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sz="28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+5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+4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+13</m:t>
                          </m:r>
                        </m:den>
                      </m:f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rad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(3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en-US" sz="28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+2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=2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−2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2831" y="846161"/>
                <a:ext cx="8911989" cy="588900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86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2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99023"/>
          </a:xfrm>
        </p:spPr>
        <p:txBody>
          <a:bodyPr>
            <a:normAutofit/>
          </a:bodyPr>
          <a:lstStyle/>
          <a:p>
            <a:r>
              <a:rPr lang="en-US" dirty="0" smtClean="0"/>
              <a:t>MATLAB implementation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483740" y="941696"/>
                <a:ext cx="6660259" cy="5704764"/>
              </a:xfrm>
            </p:spPr>
            <p:txBody>
              <a:bodyPr>
                <a:normAutofit fontScale="92500" lnSpcReduction="20000"/>
              </a:bodyPr>
              <a:lstStyle/>
              <a:p>
                <a:pPr marL="0" lvl="1" indent="0">
                  <a:buNone/>
                </a:pPr>
                <a:r>
                  <a:rPr lang="en-US" sz="2800" dirty="0" smtClean="0"/>
                  <a:t>The linear differential equation describing the dynamics of the system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𝑚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𝑑𝑣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𝑓</m:t>
                      </m:r>
                      <m:r>
                        <a:rPr lang="en-US" sz="2800" i="1">
                          <a:latin typeface="Cambria Math"/>
                        </a:rPr>
                        <m:t>−</m:t>
                      </m:r>
                      <m:r>
                        <a:rPr lang="en-US" sz="2800" i="1">
                          <a:latin typeface="Cambria Math"/>
                        </a:rPr>
                        <m:t>𝑏𝑣</m:t>
                      </m:r>
                    </m:oMath>
                  </m:oMathPara>
                </a14:m>
                <a:endParaRPr lang="en-US" sz="2800" dirty="0"/>
              </a:p>
              <a:p>
                <a:pPr marL="0" lvl="1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Using MATLAB’s Symbolic </a:t>
                </a:r>
                <a:r>
                  <a:rPr lang="en-US" dirty="0"/>
                  <a:t>M</a:t>
                </a:r>
                <a:r>
                  <a:rPr lang="en-US" dirty="0" smtClean="0"/>
                  <a:t>ath Toolbox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>
                    <a:latin typeface="Courier" pitchFamily="49" charset="0"/>
                  </a:rPr>
                  <a:t>&gt;&gt; </a:t>
                </a:r>
                <a:r>
                  <a:rPr lang="en-US" dirty="0" err="1">
                    <a:latin typeface="Courier" pitchFamily="49" charset="0"/>
                  </a:rPr>
                  <a:t>dsolve</a:t>
                </a:r>
                <a:r>
                  <a:rPr lang="en-US" dirty="0">
                    <a:latin typeface="Courier" pitchFamily="49" charset="0"/>
                  </a:rPr>
                  <a:t>('m*</a:t>
                </a:r>
                <a:r>
                  <a:rPr lang="en-US" dirty="0" err="1">
                    <a:latin typeface="Courier" pitchFamily="49" charset="0"/>
                  </a:rPr>
                  <a:t>Dy</a:t>
                </a:r>
                <a:r>
                  <a:rPr lang="en-US" dirty="0">
                    <a:latin typeface="Courier" pitchFamily="49" charset="0"/>
                  </a:rPr>
                  <a:t>=f-b*</a:t>
                </a:r>
                <a:r>
                  <a:rPr lang="en-US" dirty="0" err="1">
                    <a:latin typeface="Courier" pitchFamily="49" charset="0"/>
                  </a:rPr>
                  <a:t>y','y</a:t>
                </a:r>
                <a:r>
                  <a:rPr lang="en-US" dirty="0">
                    <a:latin typeface="Courier" pitchFamily="49" charset="0"/>
                  </a:rPr>
                  <a:t>(0)=0</a:t>
                </a:r>
                <a:r>
                  <a:rPr lang="en-US" dirty="0" smtClean="0">
                    <a:latin typeface="Courier" pitchFamily="49" charset="0"/>
                  </a:rPr>
                  <a:t>')</a:t>
                </a:r>
                <a:endParaRPr lang="en-US" dirty="0">
                  <a:latin typeface="Courier" pitchFamily="49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latin typeface="Courier" pitchFamily="49" charset="0"/>
                  </a:rPr>
                  <a:t>ans</a:t>
                </a:r>
                <a:r>
                  <a:rPr lang="en-US" dirty="0">
                    <a:latin typeface="Courier" pitchFamily="49" charset="0"/>
                  </a:rPr>
                  <a:t> </a:t>
                </a:r>
                <a:r>
                  <a:rPr lang="en-US" dirty="0" smtClean="0">
                    <a:latin typeface="Courier" pitchFamily="49" charset="0"/>
                  </a:rPr>
                  <a:t>=</a:t>
                </a:r>
                <a:endParaRPr lang="en-US" dirty="0">
                  <a:latin typeface="Courier" pitchFamily="49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ourier" pitchFamily="49" charset="0"/>
                  </a:rPr>
                  <a:t>(f - f/</a:t>
                </a:r>
                <a:r>
                  <a:rPr lang="en-US" dirty="0" err="1">
                    <a:latin typeface="Courier" pitchFamily="49" charset="0"/>
                  </a:rPr>
                  <a:t>exp</a:t>
                </a:r>
                <a:r>
                  <a:rPr lang="en-US" dirty="0">
                    <a:latin typeface="Courier" pitchFamily="49" charset="0"/>
                  </a:rPr>
                  <a:t>((b*t)/m))/</a:t>
                </a:r>
                <a:r>
                  <a:rPr lang="en-US" dirty="0" smtClean="0">
                    <a:latin typeface="Courier" pitchFamily="49" charset="0"/>
                  </a:rPr>
                  <a:t>b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400050" lvl="1" indent="0">
                  <a:buNone/>
                </a:pPr>
                <a:endParaRPr lang="en-US" sz="2800" dirty="0" smtClean="0"/>
              </a:p>
              <a:p>
                <a:pPr marL="400050" lvl="1" indent="0">
                  <a:buNone/>
                </a:pPr>
                <a:endParaRPr lang="en-US" dirty="0" smtClean="0"/>
              </a:p>
              <a:p>
                <a:pPr marL="40005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483740" y="941696"/>
                <a:ext cx="6660259" cy="5704764"/>
              </a:xfrm>
              <a:blipFill rotWithShape="1">
                <a:blip r:embed="rId2"/>
                <a:stretch>
                  <a:fillRect l="-1555" t="-2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883541" y="3774997"/>
            <a:ext cx="3200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645541" y="3470197"/>
            <a:ext cx="304800" cy="3048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36141" y="3470197"/>
            <a:ext cx="304800" cy="3048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1340741" y="2860597"/>
            <a:ext cx="2057400" cy="609600"/>
            <a:chOff x="678867" y="1676400"/>
            <a:chExt cx="2057400" cy="6096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78867" y="2286000"/>
              <a:ext cx="20574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78867" y="2057400"/>
              <a:ext cx="0" cy="2286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2736267" y="2057400"/>
              <a:ext cx="0" cy="2286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678867" y="2019300"/>
              <a:ext cx="342900" cy="381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382103" y="2019300"/>
              <a:ext cx="342900" cy="381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026405" y="1676400"/>
              <a:ext cx="338262" cy="3429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364667" y="1676400"/>
              <a:ext cx="674536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039203" y="1676400"/>
              <a:ext cx="342900" cy="3429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Arrow Connector 32"/>
          <p:cNvCxnSpPr/>
          <p:nvPr/>
        </p:nvCxnSpPr>
        <p:spPr>
          <a:xfrm>
            <a:off x="320040" y="1234440"/>
            <a:ext cx="685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20040" y="123444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Direction of motion</a:t>
            </a: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532916" y="3311100"/>
            <a:ext cx="181048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533400" y="3311100"/>
            <a:ext cx="180139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638266" y="2415716"/>
            <a:ext cx="1238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Engine force (</a:t>
            </a:r>
            <a:r>
              <a:rPr lang="en-US" sz="2400" i="1" dirty="0"/>
              <a:t>f</a:t>
            </a:r>
            <a:r>
              <a:rPr lang="en-US" sz="2400" i="1" dirty="0" smtClean="0"/>
              <a:t>)</a:t>
            </a:r>
            <a:endParaRPr lang="en-US" sz="2400" i="1" dirty="0"/>
          </a:p>
        </p:txBody>
      </p:sp>
      <p:sp>
        <p:nvSpPr>
          <p:cNvPr id="52" name="TextBox 51"/>
          <p:cNvSpPr txBox="1"/>
          <p:nvPr/>
        </p:nvSpPr>
        <p:spPr>
          <a:xfrm>
            <a:off x="0" y="2472900"/>
            <a:ext cx="1490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Friction force (</a:t>
            </a:r>
            <a:r>
              <a:rPr lang="en-US" sz="2400" dirty="0" err="1"/>
              <a:t>f</a:t>
            </a:r>
            <a:r>
              <a:rPr lang="en-US" sz="2400" baseline="-25000" dirty="0" err="1" smtClean="0"/>
              <a:t>fr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(1)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9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3273</TotalTime>
  <Words>8240</Words>
  <Application>Microsoft Office PowerPoint</Application>
  <PresentationFormat>On-screen Show (4:3)</PresentationFormat>
  <Paragraphs>1236</Paragraphs>
  <Slides>86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7" baseType="lpstr">
      <vt:lpstr>Office Theme</vt:lpstr>
      <vt:lpstr>An Overview of Control Theory and Digital Signal Processing</vt:lpstr>
      <vt:lpstr>Syllabus (tentative)</vt:lpstr>
      <vt:lpstr>Objective</vt:lpstr>
      <vt:lpstr>Objective</vt:lpstr>
      <vt:lpstr>Control Theory 1</vt:lpstr>
      <vt:lpstr>Example: Cruise Control</vt:lpstr>
      <vt:lpstr>Physical model</vt:lpstr>
      <vt:lpstr>First-order differential equation</vt:lpstr>
      <vt:lpstr>MATLAB implementation</vt:lpstr>
      <vt:lpstr>Results: v=v_r∙(1-e^(-t/τ) )</vt:lpstr>
      <vt:lpstr>Block diagram: representing the physical system</vt:lpstr>
      <vt:lpstr>Car’s body</vt:lpstr>
      <vt:lpstr>Setting the desired speed</vt:lpstr>
      <vt:lpstr>Plotting results</vt:lpstr>
      <vt:lpstr>Introducing a disturbance – a hill</vt:lpstr>
      <vt:lpstr>Introducing a disturbance – a hill</vt:lpstr>
      <vt:lpstr>Modifying the block diagram</vt:lpstr>
      <vt:lpstr>Modifying the block diagram</vt:lpstr>
      <vt:lpstr>Plotting results</vt:lpstr>
      <vt:lpstr>Negative Feedback</vt:lpstr>
      <vt:lpstr>Negative Feedback</vt:lpstr>
      <vt:lpstr>Negative feedback</vt:lpstr>
      <vt:lpstr>Negative feedback</vt:lpstr>
      <vt:lpstr>Signal flow and block diagrams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Plotting GH and GH∕(1+GH) </vt:lpstr>
      <vt:lpstr>The error signal e</vt:lpstr>
      <vt:lpstr>Open and closed loop TF with  H=〖10〗^4  kg/s </vt:lpstr>
      <vt:lpstr>Error signal e with  H=〖10〗^4  kg/s  </vt:lpstr>
      <vt:lpstr>Cruise control example</vt:lpstr>
      <vt:lpstr>Block diagram reduction</vt:lpstr>
      <vt:lpstr>Practice</vt:lpstr>
      <vt:lpstr>Practice</vt:lpstr>
      <vt:lpstr>More practice</vt:lpstr>
      <vt:lpstr>How do we MEASURE the OL TF of a system when the loop is closed?</vt:lpstr>
      <vt:lpstr>So far…</vt:lpstr>
      <vt:lpstr>Laplace Transforms</vt:lpstr>
      <vt:lpstr>Linear systems</vt:lpstr>
      <vt:lpstr>Example</vt:lpstr>
      <vt:lpstr>Example</vt:lpstr>
      <vt:lpstr>In general</vt:lpstr>
      <vt:lpstr>Laplace Transform L</vt:lpstr>
      <vt:lpstr>Time domain ↔ Laplace domain</vt:lpstr>
      <vt:lpstr>Laplace Transform L</vt:lpstr>
      <vt:lpstr>(Some) Laplace transform pairs</vt:lpstr>
      <vt:lpstr>Laplace transform properties</vt:lpstr>
      <vt:lpstr>Solution to ODEs</vt:lpstr>
      <vt:lpstr>Transfer Function G(s)</vt:lpstr>
      <vt:lpstr>Transfer Function G(s)</vt:lpstr>
      <vt:lpstr>Let’s apply it to the cruise control example: transfer function G (the car’s body)</vt:lpstr>
      <vt:lpstr>Dynamic response: using lookup tables to inverse transform</vt:lpstr>
      <vt:lpstr>Dynamic response: using lookup tables to inverse transform</vt:lpstr>
      <vt:lpstr>First-order system step response</vt:lpstr>
      <vt:lpstr>MATLAB implementation</vt:lpstr>
      <vt:lpstr>Partial fraction expansion</vt:lpstr>
      <vt:lpstr>Comments</vt:lpstr>
      <vt:lpstr>Example</vt:lpstr>
      <vt:lpstr>Example: LRC circuit</vt:lpstr>
      <vt:lpstr>Example: LRC circuit</vt:lpstr>
      <vt:lpstr>Example: LRC circuit</vt:lpstr>
      <vt:lpstr>LRC circuit: transfer function</vt:lpstr>
      <vt:lpstr>LRC circuit: dynamic response to step</vt:lpstr>
      <vt:lpstr>LRC circuit: dynamic response to step</vt:lpstr>
      <vt:lpstr>Plotting results of two methods</vt:lpstr>
      <vt:lpstr>Second-order system step response</vt:lpstr>
      <vt:lpstr>Verify the following</vt:lpstr>
      <vt:lpstr>Back to cruise control: system’s step response</vt:lpstr>
      <vt:lpstr>Step response</vt:lpstr>
      <vt:lpstr>Back to cruise control</vt:lpstr>
      <vt:lpstr>Back to cruise control</vt:lpstr>
      <vt:lpstr>Transfer function, poles and zeros</vt:lpstr>
      <vt:lpstr>Summary of pole characteristics</vt:lpstr>
      <vt:lpstr>Summary of pole characteristics</vt:lpstr>
      <vt:lpstr>Summary</vt:lpstr>
      <vt:lpstr>Solutions</vt:lpstr>
      <vt:lpstr>Practice</vt:lpstr>
      <vt:lpstr>Practice</vt:lpstr>
      <vt:lpstr>More practice</vt:lpstr>
      <vt:lpstr>How do we MEASURE the OL TF of a system when the loop is closed?</vt:lpstr>
      <vt:lpstr>Partial-fraction examples</vt:lpstr>
      <vt:lpstr>Practice: verify the following</vt:lpstr>
    </vt:vector>
  </TitlesOfParts>
  <Company>GECo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Overview of Control Theory and Digital Signal Processing</dc:title>
  <dc:creator/>
  <cp:lastModifiedBy>lmatone</cp:lastModifiedBy>
  <cp:revision>260</cp:revision>
  <dcterms:created xsi:type="dcterms:W3CDTF">2011-06-08T20:04:26Z</dcterms:created>
  <dcterms:modified xsi:type="dcterms:W3CDTF">2011-08-10T13:51:40Z</dcterms:modified>
</cp:coreProperties>
</file>