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410" r:id="rId2"/>
    <p:sldId id="468" r:id="rId3"/>
    <p:sldId id="488" r:id="rId4"/>
    <p:sldId id="490" r:id="rId5"/>
    <p:sldId id="489" r:id="rId6"/>
    <p:sldId id="491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471" r:id="rId23"/>
    <p:sldId id="472" r:id="rId24"/>
    <p:sldId id="473" r:id="rId25"/>
    <p:sldId id="474" r:id="rId26"/>
    <p:sldId id="475" r:id="rId27"/>
    <p:sldId id="476" r:id="rId28"/>
    <p:sldId id="519" r:id="rId29"/>
    <p:sldId id="520" r:id="rId30"/>
    <p:sldId id="521" r:id="rId31"/>
    <p:sldId id="508" r:id="rId32"/>
    <p:sldId id="509" r:id="rId33"/>
    <p:sldId id="510" r:id="rId34"/>
    <p:sldId id="511" r:id="rId35"/>
    <p:sldId id="512" r:id="rId36"/>
    <p:sldId id="522" r:id="rId37"/>
    <p:sldId id="523" r:id="rId38"/>
    <p:sldId id="513" r:id="rId39"/>
    <p:sldId id="478" r:id="rId40"/>
    <p:sldId id="526" r:id="rId41"/>
    <p:sldId id="480" r:id="rId42"/>
    <p:sldId id="481" r:id="rId43"/>
    <p:sldId id="484" r:id="rId44"/>
    <p:sldId id="514" r:id="rId45"/>
    <p:sldId id="515" r:id="rId46"/>
    <p:sldId id="516" r:id="rId47"/>
    <p:sldId id="517" r:id="rId48"/>
    <p:sldId id="524" r:id="rId49"/>
    <p:sldId id="525" r:id="rId50"/>
    <p:sldId id="482" r:id="rId51"/>
    <p:sldId id="483" r:id="rId52"/>
    <p:sldId id="485" r:id="rId53"/>
    <p:sldId id="486" r:id="rId54"/>
    <p:sldId id="51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6" autoAdjust="0"/>
    <p:restoredTop sz="94660"/>
  </p:normalViewPr>
  <p:slideViewPr>
    <p:cSldViewPr snapToGrid="0">
      <p:cViewPr>
        <p:scale>
          <a:sx n="60" d="100"/>
          <a:sy n="60" d="100"/>
        </p:scale>
        <p:origin x="-133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79B29-49E0-48F8-B93F-E2C02F99FD93}" type="datetimeFigureOut">
              <a:rPr lang="en-US" smtClean="0"/>
              <a:t>8/11/2011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4A44-7C1B-4C08-B107-49B500064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0667" y="6489984"/>
            <a:ext cx="5142147" cy="367972"/>
          </a:xfrm>
        </p:spPr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6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64" y="6492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1129" y="6492830"/>
            <a:ext cx="6455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6288" y="6492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7C7D0-28E8-4A62-8977-27BE979CBDD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40944"/>
            <a:ext cx="873457" cy="81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987654" y="5363570"/>
            <a:ext cx="1392071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18" descr="LSC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" y="40943"/>
            <a:ext cx="1204214" cy="5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45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0.png"/><Relationship Id="rId4" Type="http://schemas.openxmlformats.org/officeDocument/2006/relationships/image" Target="../media/image3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15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1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802783"/>
          </a:xfrm>
        </p:spPr>
        <p:txBody>
          <a:bodyPr/>
          <a:lstStyle/>
          <a:p>
            <a:r>
              <a:rPr lang="en-US" dirty="0" smtClean="0"/>
              <a:t>To 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889" y="961696"/>
                <a:ext cx="8844455" cy="575441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system’s TF is a complex function</a:t>
                </a:r>
              </a:p>
              <a:p>
                <a:pPr lvl="1"/>
                <a:r>
                  <a:rPr lang="en-US" dirty="0"/>
                  <a:t>R</a:t>
                </a:r>
                <a:r>
                  <a:rPr lang="en-US" dirty="0" smtClean="0"/>
                  <a:t>epresented in terms of its magnitude and phase</a:t>
                </a:r>
              </a:p>
              <a:p>
                <a:r>
                  <a:rPr lang="en-US" dirty="0" smtClean="0"/>
                  <a:t>Bode plots</a:t>
                </a:r>
              </a:p>
              <a:p>
                <a:pPr lvl="1"/>
                <a:r>
                  <a:rPr lang="en-US" dirty="0" smtClean="0"/>
                  <a:t>plot of magnitude and phase</a:t>
                </a:r>
              </a:p>
              <a:p>
                <a:r>
                  <a:rPr lang="en-US" dirty="0" smtClean="0"/>
                  <a:t>Bode plots of complex TFs can be expressed in terms of simpler terms</a:t>
                </a:r>
              </a:p>
              <a:p>
                <a:r>
                  <a:rPr lang="en-US" dirty="0"/>
                  <a:t>Stability criteria:</a:t>
                </a:r>
              </a:p>
              <a:p>
                <a:pPr lvl="1"/>
                <a:r>
                  <a:rPr lang="en-US" dirty="0"/>
                  <a:t>The feedback control system is </a:t>
                </a:r>
                <a:r>
                  <a:rPr lang="en-US" u="sng" dirty="0"/>
                  <a:t>stable</a:t>
                </a:r>
                <a:r>
                  <a:rPr lang="en-US" dirty="0"/>
                  <a:t> if and only if all the </a:t>
                </a:r>
                <a:r>
                  <a:rPr lang="en-US" i="1" dirty="0"/>
                  <a:t>poles of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closed loop transfer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𝐶𝐿</m:t>
                        </m:r>
                      </m:sub>
                    </m:sSub>
                  </m:oMath>
                </a14:m>
                <a:r>
                  <a:rPr lang="en-US" dirty="0"/>
                  <a:t> have a negative real part. Otherwise the system is unstable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889" y="961696"/>
                <a:ext cx="8844455" cy="5754413"/>
              </a:xfrm>
              <a:blipFill rotWithShape="1">
                <a:blip r:embed="rId2"/>
                <a:stretch>
                  <a:fillRect l="-1516" t="-1377" r="-2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881610"/>
          </a:xfrm>
        </p:spPr>
        <p:txBody>
          <a:bodyPr/>
          <a:lstStyle/>
          <a:p>
            <a:r>
              <a:rPr lang="en-US" dirty="0" smtClean="0"/>
              <a:t>Building 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867103"/>
                <a:ext cx="3846786" cy="577017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Add another </a:t>
                </a:r>
                <a:r>
                  <a:rPr lang="en-US" i="1" dirty="0" smtClean="0"/>
                  <a:t>Gain</a:t>
                </a:r>
                <a:r>
                  <a:rPr lang="en-US" dirty="0" smtClean="0"/>
                  <a:t> block, and change its orientation by selecting it, clicking on Format → Flip block</a:t>
                </a:r>
              </a:p>
              <a:p>
                <a:r>
                  <a:rPr lang="en-US" dirty="0" smtClean="0"/>
                  <a:t>Double-click on it, set the gain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and click ok.</a:t>
                </a:r>
              </a:p>
              <a:p>
                <a:r>
                  <a:rPr lang="en-US" dirty="0" smtClean="0"/>
                  <a:t>Double-click right under the block and re-name 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Connect the output of the integrator to the input gain block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Connect the output of gain block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with the negative input of the add block.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867103"/>
                <a:ext cx="3846786" cy="5770179"/>
              </a:xfrm>
              <a:blipFill rotWithShape="1">
                <a:blip r:embed="rId2"/>
                <a:stretch>
                  <a:fillRect l="-2060" t="-1478" r="-1743" b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10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4" y="1438843"/>
            <a:ext cx="5470634" cy="4017693"/>
          </a:xfrm>
        </p:spPr>
      </p:pic>
    </p:spTree>
    <p:extLst>
      <p:ext uri="{BB962C8B-B14F-4D97-AF65-F5344CB8AC3E}">
        <p14:creationId xmlns:p14="http://schemas.microsoft.com/office/powerpoint/2010/main" val="359192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881610"/>
          </a:xfrm>
        </p:spPr>
        <p:txBody>
          <a:bodyPr/>
          <a:lstStyle/>
          <a:p>
            <a:r>
              <a:rPr lang="en-US" dirty="0" smtClean="0"/>
              <a:t>Building the model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867103"/>
            <a:ext cx="3626069" cy="577017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the library browser, under the sources section, select and drag the </a:t>
            </a:r>
            <a:r>
              <a:rPr lang="en-US" i="1" dirty="0" smtClean="0"/>
              <a:t>Step</a:t>
            </a:r>
            <a:r>
              <a:rPr lang="en-US" dirty="0" smtClean="0"/>
              <a:t> block.</a:t>
            </a:r>
          </a:p>
          <a:p>
            <a:r>
              <a:rPr lang="en-US" dirty="0" smtClean="0"/>
              <a:t>Connect the step block to the add block.</a:t>
            </a:r>
          </a:p>
          <a:p>
            <a:r>
              <a:rPr lang="en-US" dirty="0" smtClean="0"/>
              <a:t>Double-click on the step block and set the final value to 500 (the same value we had used before)</a:t>
            </a:r>
          </a:p>
          <a:p>
            <a:r>
              <a:rPr lang="en-US" dirty="0" smtClean="0"/>
              <a:t>In the Sinks section, select Scope and drag it to the window. Connect it to the output of the step block.</a:t>
            </a:r>
          </a:p>
          <a:p>
            <a:r>
              <a:rPr lang="en-US" dirty="0" smtClean="0"/>
              <a:t>Select and drag a second scope and connect it to the integrator’s output</a:t>
            </a:r>
          </a:p>
          <a:p>
            <a:r>
              <a:rPr lang="en-US" dirty="0" smtClean="0"/>
              <a:t>We are ready for the simulation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11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58" y="1102117"/>
            <a:ext cx="5628290" cy="410923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7587" y="5311274"/>
                <a:ext cx="3308213" cy="1027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𝑓</m:t>
                          </m:r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𝑏𝑣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587" y="5311274"/>
                <a:ext cx="3308213" cy="10273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4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52" y="1711657"/>
            <a:ext cx="6195848" cy="403374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88161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" y="945931"/>
            <a:ext cx="3310758" cy="569135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At the MATLAB prompt set the parameters</a:t>
            </a:r>
          </a:p>
          <a:p>
            <a:pPr marL="400050" lvl="1" indent="0">
              <a:buNone/>
            </a:pPr>
            <a:r>
              <a:rPr lang="en-US" sz="1800" dirty="0">
                <a:latin typeface="Courier" pitchFamily="49" charset="0"/>
              </a:rPr>
              <a:t>&gt;&gt; </a:t>
            </a:r>
            <a:r>
              <a:rPr lang="en-US" sz="1800" dirty="0" smtClean="0">
                <a:latin typeface="Courier" pitchFamily="49" charset="0"/>
              </a:rPr>
              <a:t>f=500;b=50;m=1000</a:t>
            </a:r>
            <a:r>
              <a:rPr lang="en-US" sz="1800" dirty="0">
                <a:latin typeface="Courier" pitchFamily="49" charset="0"/>
              </a:rPr>
              <a:t>;</a:t>
            </a:r>
          </a:p>
          <a:p>
            <a:r>
              <a:rPr lang="en-US" sz="2000" dirty="0" smtClean="0"/>
              <a:t>Under the Simulations tab, click Configuration parameters, set the end time to 100 and click ok.</a:t>
            </a:r>
          </a:p>
          <a:p>
            <a:r>
              <a:rPr lang="en-US" sz="2000" dirty="0" smtClean="0"/>
              <a:t>Under </a:t>
            </a:r>
            <a:r>
              <a:rPr lang="en-US" sz="2000" dirty="0"/>
              <a:t>the Simulations tab, click </a:t>
            </a:r>
            <a:r>
              <a:rPr lang="en-US" sz="2000" dirty="0" smtClean="0"/>
              <a:t> Start.</a:t>
            </a:r>
          </a:p>
          <a:p>
            <a:r>
              <a:rPr lang="en-US" sz="2000" dirty="0" smtClean="0"/>
              <a:t>Once the simulation is finished, double-click on each scope, and graphing windows appear</a:t>
            </a:r>
            <a:r>
              <a:rPr lang="en-US" sz="2000" dirty="0"/>
              <a:t> </a:t>
            </a:r>
            <a:r>
              <a:rPr lang="en-US" sz="2000" dirty="0" smtClean="0"/>
              <a:t>(you probably need to </a:t>
            </a:r>
            <a:r>
              <a:rPr lang="en-US" sz="2000" dirty="0" err="1" smtClean="0"/>
              <a:t>autoscale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The time evolution is identical to the one we had obtained before.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20862" y="1319783"/>
            <a:ext cx="225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cruiseG.mdl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399" y="31526"/>
            <a:ext cx="2664373" cy="6766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599091"/>
                <a:ext cx="4367047" cy="603819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000" dirty="0" smtClean="0"/>
                  <a:t>SIMULINK is a time-domain simulation and handles linear and non-linear systems. The frequency-domain analysis presented so far can only handle linear models. To produce bode plots we need to linearize the model.</a:t>
                </a:r>
              </a:p>
              <a:p>
                <a:r>
                  <a:rPr lang="en-US" sz="2000" dirty="0" smtClean="0"/>
                  <a:t>Erase the two scopes and the step block.</a:t>
                </a:r>
              </a:p>
              <a:p>
                <a:r>
                  <a:rPr lang="en-US" sz="2000" dirty="0" smtClean="0"/>
                  <a:t>In the Sources section, add an </a:t>
                </a:r>
                <a:r>
                  <a:rPr lang="en-US" sz="2000" i="1" dirty="0" smtClean="0"/>
                  <a:t>In</a:t>
                </a:r>
                <a:r>
                  <a:rPr lang="en-US" sz="2000" dirty="0" smtClean="0"/>
                  <a:t> block and connect it to the add block.</a:t>
                </a:r>
              </a:p>
              <a:p>
                <a:r>
                  <a:rPr lang="en-US" sz="2000" dirty="0" smtClean="0"/>
                  <a:t>In the Sinks section, add an </a:t>
                </a:r>
                <a:r>
                  <a:rPr lang="en-US" sz="2000" i="1" dirty="0" smtClean="0"/>
                  <a:t>Out</a:t>
                </a:r>
                <a:r>
                  <a:rPr lang="en-US" sz="2000" dirty="0" smtClean="0"/>
                  <a:t> block and connect it to the output of the integrator.</a:t>
                </a:r>
              </a:p>
              <a:p>
                <a:r>
                  <a:rPr lang="en-US" sz="2000" dirty="0" smtClean="0"/>
                  <a:t>Save </a:t>
                </a:r>
                <a:r>
                  <a:rPr lang="en-US" sz="2000" dirty="0"/>
                  <a:t>the model as “</a:t>
                </a:r>
                <a:r>
                  <a:rPr lang="en-US" sz="2000" dirty="0" err="1"/>
                  <a:t>SubsystemG.mdl</a:t>
                </a:r>
                <a:r>
                  <a:rPr lang="en-US" sz="2000" dirty="0" smtClean="0"/>
                  <a:t>”</a:t>
                </a:r>
              </a:p>
              <a:p>
                <a:r>
                  <a:rPr lang="en-US" sz="2000" dirty="0" smtClean="0"/>
                  <a:t>At the MATLAB prompt type the commands on the right which reproduce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transfer function we were using before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599091"/>
                <a:ext cx="4367047" cy="6038192"/>
              </a:xfrm>
              <a:blipFill rotWithShape="1">
                <a:blip r:embed="rId2"/>
                <a:stretch>
                  <a:fillRect l="-978" t="-505" r="-1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13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96" y="31499"/>
            <a:ext cx="4835504" cy="3515721"/>
          </a:xfrm>
        </p:spPr>
      </p:pic>
      <p:sp>
        <p:nvSpPr>
          <p:cNvPr id="10" name="Rectangle 9"/>
          <p:cNvSpPr/>
          <p:nvPr/>
        </p:nvSpPr>
        <p:spPr>
          <a:xfrm>
            <a:off x="4256693" y="3613689"/>
            <a:ext cx="48873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" pitchFamily="49" charset="0"/>
              </a:rPr>
              <a:t>&gt;&gt; [A,B,C,D]=</a:t>
            </a:r>
            <a:r>
              <a:rPr lang="en-US" dirty="0" err="1">
                <a:latin typeface="Courier" pitchFamily="49" charset="0"/>
              </a:rPr>
              <a:t>linmod</a:t>
            </a:r>
            <a:r>
              <a:rPr lang="en-US" dirty="0">
                <a:latin typeface="Courier" pitchFamily="49" charset="0"/>
              </a:rPr>
              <a:t>('</a:t>
            </a:r>
            <a:r>
              <a:rPr lang="en-US" dirty="0" err="1">
                <a:latin typeface="Courier" pitchFamily="49" charset="0"/>
              </a:rPr>
              <a:t>subsystemG</a:t>
            </a:r>
            <a:r>
              <a:rPr lang="en-US" dirty="0">
                <a:latin typeface="Courier" pitchFamily="49" charset="0"/>
              </a:rPr>
              <a:t>');</a:t>
            </a:r>
          </a:p>
          <a:p>
            <a:r>
              <a:rPr lang="en-US" dirty="0">
                <a:latin typeface="Courier" pitchFamily="49" charset="0"/>
              </a:rPr>
              <a:t>&gt;&gt; [</a:t>
            </a:r>
            <a:r>
              <a:rPr lang="en-US" dirty="0" err="1">
                <a:latin typeface="Courier" pitchFamily="49" charset="0"/>
              </a:rPr>
              <a:t>num,den</a:t>
            </a:r>
            <a:r>
              <a:rPr lang="en-US" dirty="0">
                <a:latin typeface="Courier" pitchFamily="49" charset="0"/>
              </a:rPr>
              <a:t>]=ss2tf(A,B,C,D</a:t>
            </a:r>
            <a:r>
              <a:rPr lang="en-US" dirty="0" smtClean="0">
                <a:latin typeface="Courier" pitchFamily="49" charset="0"/>
              </a:rPr>
              <a:t>);</a:t>
            </a:r>
          </a:p>
          <a:p>
            <a:r>
              <a:rPr lang="pt-BR" dirty="0">
                <a:latin typeface="Courier" pitchFamily="49" charset="0"/>
              </a:rPr>
              <a:t>&gt;&gt; H=tf(num,den)</a:t>
            </a:r>
          </a:p>
          <a:p>
            <a:r>
              <a:rPr lang="pt-BR" dirty="0">
                <a:latin typeface="Courier" pitchFamily="49" charset="0"/>
              </a:rPr>
              <a:t> </a:t>
            </a:r>
            <a:r>
              <a:rPr lang="pt-BR" dirty="0" smtClean="0">
                <a:latin typeface="Courier" pitchFamily="49" charset="0"/>
              </a:rPr>
              <a:t>Transfer </a:t>
            </a:r>
            <a:r>
              <a:rPr lang="pt-BR" dirty="0">
                <a:latin typeface="Courier" pitchFamily="49" charset="0"/>
              </a:rPr>
              <a:t>function:</a:t>
            </a:r>
          </a:p>
          <a:p>
            <a:r>
              <a:rPr lang="pt-BR" dirty="0">
                <a:latin typeface="Courier" pitchFamily="49" charset="0"/>
              </a:rPr>
              <a:t> 0.001</a:t>
            </a:r>
          </a:p>
          <a:p>
            <a:r>
              <a:rPr lang="pt-BR" dirty="0">
                <a:latin typeface="Courier" pitchFamily="49" charset="0"/>
              </a:rPr>
              <a:t>--------</a:t>
            </a:r>
          </a:p>
          <a:p>
            <a:r>
              <a:rPr lang="pt-BR" dirty="0">
                <a:latin typeface="Courier" pitchFamily="49" charset="0"/>
              </a:rPr>
              <a:t>s + 0.05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2069" y="5338572"/>
            <a:ext cx="323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A, B, C, D is a state space representation of the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 new model calling it “</a:t>
            </a:r>
            <a:r>
              <a:rPr lang="en-US" dirty="0" err="1" smtClean="0"/>
              <a:t>cruise_control.mdl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Select and drag from the library the Ports &amp; Subsystems → Subsystem block.</a:t>
            </a:r>
          </a:p>
          <a:p>
            <a:r>
              <a:rPr lang="en-US" dirty="0" smtClean="0"/>
              <a:t>Double-click on the subsystem block, erase the contents</a:t>
            </a:r>
          </a:p>
          <a:p>
            <a:r>
              <a:rPr lang="en-US" dirty="0" smtClean="0"/>
              <a:t>Double-click on the </a:t>
            </a:r>
            <a:r>
              <a:rPr lang="en-US" dirty="0" err="1" smtClean="0"/>
              <a:t>subsystemG.mdl</a:t>
            </a:r>
            <a:r>
              <a:rPr lang="en-US" dirty="0" smtClean="0"/>
              <a:t> model, select all and copy. Paste in the subsystem block.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15762"/>
            <a:ext cx="8229600" cy="739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Implementing feedback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5" y="762857"/>
            <a:ext cx="8066463" cy="6009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5400000">
            <a:off x="7910927" y="3011214"/>
            <a:ext cx="209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ruise_control.mdl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8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29" y="0"/>
            <a:ext cx="71744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setup a SIMULINK model of the accelerometer shown before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79245" y="1292772"/>
                <a:ext cx="8964755" cy="48333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Position </a:t>
                </a:r>
                <a:r>
                  <a:rPr lang="en-US" i="1" dirty="0"/>
                  <a:t>y</a:t>
                </a:r>
                <a:r>
                  <a:rPr lang="en-US" dirty="0"/>
                  <a:t> is with respect of the case, the case’s position is </a:t>
                </a:r>
                <a:r>
                  <a:rPr lang="en-US" i="1" dirty="0"/>
                  <a:t>x</a:t>
                </a:r>
                <a:r>
                  <a:rPr lang="en-US" dirty="0"/>
                  <a:t>. What is the transfer function between the input acceleration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the output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?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245" y="1292772"/>
                <a:ext cx="8964755" cy="4833391"/>
              </a:xfrm>
              <a:blipFill rotWithShape="1">
                <a:blip r:embed="rId2"/>
                <a:stretch>
                  <a:fillRect l="-1700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9245" y="3763019"/>
            <a:ext cx="5065692" cy="2871675"/>
            <a:chOff x="311489" y="3774787"/>
            <a:chExt cx="5065692" cy="2871675"/>
          </a:xfrm>
        </p:grpSpPr>
        <p:grpSp>
          <p:nvGrpSpPr>
            <p:cNvPr id="8" name="Group 7"/>
            <p:cNvGrpSpPr/>
            <p:nvPr/>
          </p:nvGrpSpPr>
          <p:grpSpPr>
            <a:xfrm>
              <a:off x="368453" y="3903260"/>
              <a:ext cx="5008728" cy="2238233"/>
              <a:chOff x="368453" y="3903260"/>
              <a:chExt cx="5008728" cy="223823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68453" y="3903260"/>
                <a:ext cx="5008728" cy="22382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4019" y="3971494"/>
                <a:ext cx="4833545" cy="20903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464019" y="4861319"/>
                <a:ext cx="2423410" cy="310731"/>
                <a:chOff x="4520221" y="4281158"/>
                <a:chExt cx="2423410" cy="310731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5308966" y="4281158"/>
                  <a:ext cx="844780" cy="310731"/>
                  <a:chOff x="4529478" y="3732352"/>
                  <a:chExt cx="844780" cy="310731"/>
                </a:xfrm>
              </p:grpSpPr>
              <p:sp>
                <p:nvSpPr>
                  <p:cNvPr id="30" name="Arc 29"/>
                  <p:cNvSpPr/>
                  <p:nvPr/>
                </p:nvSpPr>
                <p:spPr>
                  <a:xfrm rot="16200000">
                    <a:off x="4502850" y="3770946"/>
                    <a:ext cx="298765" cy="245509"/>
                  </a:xfrm>
                  <a:prstGeom prst="arc">
                    <a:avLst>
                      <a:gd name="adj1" fmla="val 16200000"/>
                      <a:gd name="adj2" fmla="val 5125594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Arc 30"/>
                  <p:cNvSpPr/>
                  <p:nvPr/>
                </p:nvSpPr>
                <p:spPr>
                  <a:xfrm rot="16200000">
                    <a:off x="4704648" y="3766543"/>
                    <a:ext cx="298765" cy="245509"/>
                  </a:xfrm>
                  <a:prstGeom prst="arc">
                    <a:avLst>
                      <a:gd name="adj1" fmla="val 16200000"/>
                      <a:gd name="adj2" fmla="val 5125594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Arc 31"/>
                  <p:cNvSpPr/>
                  <p:nvPr/>
                </p:nvSpPr>
                <p:spPr>
                  <a:xfrm rot="16200000">
                    <a:off x="4904006" y="3763782"/>
                    <a:ext cx="298765" cy="245509"/>
                  </a:xfrm>
                  <a:prstGeom prst="arc">
                    <a:avLst>
                      <a:gd name="adj1" fmla="val 16200000"/>
                      <a:gd name="adj2" fmla="val 5125594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Arc 32"/>
                  <p:cNvSpPr/>
                  <p:nvPr/>
                </p:nvSpPr>
                <p:spPr>
                  <a:xfrm rot="16200000">
                    <a:off x="5102121" y="3758980"/>
                    <a:ext cx="298765" cy="245509"/>
                  </a:xfrm>
                  <a:prstGeom prst="arc">
                    <a:avLst>
                      <a:gd name="adj1" fmla="val 16200000"/>
                      <a:gd name="adj2" fmla="val 5125594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Arc 33"/>
                  <p:cNvSpPr/>
                  <p:nvPr/>
                </p:nvSpPr>
                <p:spPr>
                  <a:xfrm rot="5400000">
                    <a:off x="4690961" y="3861036"/>
                    <a:ext cx="122284" cy="45719"/>
                  </a:xfrm>
                  <a:prstGeom prst="arc">
                    <a:avLst>
                      <a:gd name="adj1" fmla="val 16200000"/>
                      <a:gd name="adj2" fmla="val 4744617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Arc 34"/>
                  <p:cNvSpPr/>
                  <p:nvPr/>
                </p:nvSpPr>
                <p:spPr>
                  <a:xfrm rot="5400000">
                    <a:off x="4892406" y="3854761"/>
                    <a:ext cx="122284" cy="45719"/>
                  </a:xfrm>
                  <a:prstGeom prst="arc">
                    <a:avLst>
                      <a:gd name="adj1" fmla="val 16200000"/>
                      <a:gd name="adj2" fmla="val 4744617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Arc 35"/>
                  <p:cNvSpPr/>
                  <p:nvPr/>
                </p:nvSpPr>
                <p:spPr>
                  <a:xfrm rot="5400000">
                    <a:off x="5090966" y="3854256"/>
                    <a:ext cx="122284" cy="45719"/>
                  </a:xfrm>
                  <a:prstGeom prst="arc">
                    <a:avLst>
                      <a:gd name="adj1" fmla="val 16200000"/>
                      <a:gd name="adj2" fmla="val 4744617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520221" y="4437514"/>
                  <a:ext cx="78663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156996" y="4435539"/>
                  <a:ext cx="78663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ectangle 19"/>
              <p:cNvSpPr/>
              <p:nvPr/>
            </p:nvSpPr>
            <p:spPr>
              <a:xfrm>
                <a:off x="2887429" y="4640239"/>
                <a:ext cx="961240" cy="764274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3835021" y="5022376"/>
                <a:ext cx="600501" cy="29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435522" y="4873285"/>
                <a:ext cx="0" cy="29876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324350" y="4880369"/>
                <a:ext cx="333375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324350" y="5172050"/>
                <a:ext cx="333375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657725" y="4866121"/>
                <a:ext cx="0" cy="305929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18" idx="3"/>
              </p:cNvCxnSpPr>
              <p:nvPr/>
            </p:nvCxnSpPr>
            <p:spPr>
              <a:xfrm flipV="1">
                <a:off x="4657725" y="5016686"/>
                <a:ext cx="639839" cy="2399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/>
            <p:cNvCxnSpPr/>
            <p:nvPr/>
          </p:nvCxnSpPr>
          <p:spPr>
            <a:xfrm>
              <a:off x="464019" y="4305300"/>
              <a:ext cx="24087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124200" y="4706815"/>
              <a:ext cx="34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M</a:t>
              </a:r>
              <a:endParaRPr lang="en-US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4628" y="3774787"/>
              <a:ext cx="34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y</a:t>
              </a:r>
              <a:endParaRPr lang="en-US" sz="3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872817" y="4210050"/>
              <a:ext cx="0" cy="430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518429" y="4987537"/>
              <a:ext cx="34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k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30142" y="4288956"/>
              <a:ext cx="34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68453" y="6141493"/>
              <a:ext cx="0" cy="450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1489" y="6061687"/>
              <a:ext cx="34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x</a:t>
              </a:r>
              <a:endParaRPr 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97564" y="3557793"/>
                <a:ext cx="3846436" cy="1774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𝑘𝑦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564" y="3557793"/>
                <a:ext cx="3846436" cy="17749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5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thumb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For a system represented by an nth </a:t>
                </a:r>
                <a:r>
                  <a:rPr lang="en-US" u="sng" dirty="0"/>
                  <a:t>order input/output ordinary differential equation it is necessary to integrate the highest derivative n times to obtain the output</a:t>
                </a:r>
                <a:r>
                  <a:rPr lang="en-US" u="sng" dirty="0" smtClean="0"/>
                  <a:t>.</a:t>
                </a:r>
              </a:p>
              <a:p>
                <a:r>
                  <a:rPr lang="en-US" dirty="0" smtClean="0"/>
                  <a:t>Rearranging terms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𝑀𝑎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5" y="0"/>
            <a:ext cx="8229600" cy="771252"/>
          </a:xfrm>
        </p:spPr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6" y="888782"/>
            <a:ext cx="8450317" cy="53837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7698093" y="3263462"/>
            <a:ext cx="252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cc.mdl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" y="0"/>
            <a:ext cx="8229600" cy="850079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8634"/>
            <a:ext cx="8229600" cy="52275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>
                <a:latin typeface="Courier" pitchFamily="49" charset="0"/>
              </a:rPr>
              <a:t>&gt;&gt; m=1;k=1;B=1;</a:t>
            </a:r>
          </a:p>
          <a:p>
            <a:pPr marL="0" indent="0">
              <a:buNone/>
            </a:pPr>
            <a:r>
              <a:rPr lang="pt-BR" dirty="0">
                <a:latin typeface="Courier" pitchFamily="49" charset="0"/>
              </a:rPr>
              <a:t>&gt;&gt; [A,B,C,D]=linmod('acc');</a:t>
            </a:r>
          </a:p>
          <a:p>
            <a:pPr marL="0" indent="0">
              <a:buNone/>
            </a:pPr>
            <a:r>
              <a:rPr lang="pt-BR" dirty="0">
                <a:latin typeface="Courier" pitchFamily="49" charset="0"/>
              </a:rPr>
              <a:t>&gt;&gt; [num,den]=ss2tf(A,B,C,D);</a:t>
            </a:r>
          </a:p>
          <a:p>
            <a:pPr marL="0" indent="0">
              <a:buNone/>
            </a:pPr>
            <a:r>
              <a:rPr lang="pt-BR" dirty="0">
                <a:latin typeface="Courier" pitchFamily="49" charset="0"/>
              </a:rPr>
              <a:t>&gt;&gt; H=tf(num,den)</a:t>
            </a:r>
          </a:p>
          <a:p>
            <a:pPr marL="0" indent="0">
              <a:buNone/>
            </a:pPr>
            <a:r>
              <a:rPr lang="pt-BR" dirty="0">
                <a:latin typeface="Courier" pitchFamily="49" charset="0"/>
              </a:rPr>
              <a:t> </a:t>
            </a:r>
          </a:p>
          <a:p>
            <a:pPr marL="0" indent="0">
              <a:buNone/>
            </a:pPr>
            <a:r>
              <a:rPr lang="pt-BR" dirty="0">
                <a:latin typeface="Courier" pitchFamily="49" charset="0"/>
              </a:rPr>
              <a:t>Transfer function:</a:t>
            </a:r>
          </a:p>
          <a:p>
            <a:pPr marL="0" indent="0">
              <a:buNone/>
            </a:pPr>
            <a:r>
              <a:rPr lang="pt-BR" dirty="0">
                <a:latin typeface="Courier" pitchFamily="49" charset="0"/>
              </a:rPr>
              <a:t>     1</a:t>
            </a:r>
          </a:p>
          <a:p>
            <a:pPr marL="0" indent="0">
              <a:buNone/>
            </a:pPr>
            <a:r>
              <a:rPr lang="pt-BR" dirty="0" smtClean="0">
                <a:latin typeface="Courier" pitchFamily="49" charset="0"/>
              </a:rPr>
              <a:t>-----------</a:t>
            </a:r>
            <a:endParaRPr lang="pt-BR" dirty="0">
              <a:latin typeface="Courier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" pitchFamily="49" charset="0"/>
              </a:rPr>
              <a:t>s^2 + s + </a:t>
            </a:r>
            <a:r>
              <a:rPr lang="pt-BR" dirty="0" smtClean="0">
                <a:latin typeface="Courier" pitchFamily="49" charset="0"/>
              </a:rPr>
              <a:t>1</a:t>
            </a:r>
          </a:p>
          <a:p>
            <a:pPr marL="0" indent="0">
              <a:buNone/>
            </a:pPr>
            <a:endParaRPr lang="pt-BR" dirty="0" smtClean="0">
              <a:latin typeface="Courier" pitchFamily="49" charset="0"/>
            </a:endParaRPr>
          </a:p>
          <a:p>
            <a:pPr marL="0" indent="0">
              <a:buNone/>
            </a:pPr>
            <a:r>
              <a:rPr lang="pt-BR" dirty="0" smtClean="0"/>
              <a:t>Which confirms our previous finding.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5" y="0"/>
            <a:ext cx="8229600" cy="928907"/>
          </a:xfrm>
        </p:spPr>
        <p:txBody>
          <a:bodyPr/>
          <a:lstStyle/>
          <a:p>
            <a:r>
              <a:rPr lang="en-US" dirty="0" smtClean="0"/>
              <a:t>To 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82869"/>
                <a:ext cx="8229600" cy="56125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Stability in terms of the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open loop gain</a:t>
                </a:r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/>
                  <a:t>closed loop system is stable if the unity gain frequency is lower than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−180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crossing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Rule of thumb: the </a:t>
                </a:r>
                <a:r>
                  <a:rPr lang="en-US" dirty="0"/>
                  <a:t>system is (almost always) stable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𝑂𝐿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dirty="0"/>
                  <a:t> at the unity gain </a:t>
                </a:r>
                <a:r>
                  <a:rPr lang="en-US" dirty="0" smtClean="0"/>
                  <a:t>frequency</a:t>
                </a:r>
              </a:p>
              <a:p>
                <a:r>
                  <a:rPr lang="en-US" dirty="0"/>
                  <a:t>How close to instability is a system? </a:t>
                </a:r>
              </a:p>
              <a:p>
                <a:pPr lvl="1"/>
                <a:r>
                  <a:rPr lang="en-US" dirty="0"/>
                  <a:t>Gain and phase margin</a:t>
                </a:r>
              </a:p>
              <a:p>
                <a:r>
                  <a:rPr lang="en-US" dirty="0"/>
                  <a:t>Typical compensators</a:t>
                </a:r>
              </a:p>
              <a:p>
                <a:pPr lvl="1"/>
                <a:r>
                  <a:rPr lang="en-US" dirty="0"/>
                  <a:t>Phase-lag</a:t>
                </a:r>
              </a:p>
              <a:p>
                <a:pPr lvl="1"/>
                <a:r>
                  <a:rPr lang="en-US" dirty="0"/>
                  <a:t>Phase-lead</a:t>
                </a:r>
              </a:p>
              <a:p>
                <a:pPr lvl="1"/>
                <a:r>
                  <a:rPr lang="en-US" dirty="0"/>
                  <a:t>“Boost</a:t>
                </a:r>
                <a:r>
                  <a:rPr lang="en-US" dirty="0" smtClean="0"/>
                  <a:t>”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82869"/>
                <a:ext cx="8229600" cy="5612523"/>
              </a:xfrm>
              <a:blipFill rotWithShape="1">
                <a:blip r:embed="rId2"/>
                <a:stretch>
                  <a:fillRect l="-1630" t="-2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8" y="126112"/>
            <a:ext cx="8229600" cy="897376"/>
          </a:xfrm>
        </p:spPr>
        <p:txBody>
          <a:bodyPr/>
          <a:lstStyle/>
          <a:p>
            <a:r>
              <a:rPr lang="en-US" dirty="0" smtClean="0"/>
              <a:t>Model the following LRC circuit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20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87598" y="1242661"/>
            <a:ext cx="7388078" cy="2104445"/>
            <a:chOff x="687598" y="3179626"/>
            <a:chExt cx="7388078" cy="2104445"/>
          </a:xfrm>
        </p:grpSpPr>
        <p:grpSp>
          <p:nvGrpSpPr>
            <p:cNvPr id="7" name="Group 6"/>
            <p:cNvGrpSpPr/>
            <p:nvPr/>
          </p:nvGrpSpPr>
          <p:grpSpPr>
            <a:xfrm>
              <a:off x="2255147" y="3749760"/>
              <a:ext cx="4195353" cy="1482437"/>
              <a:chOff x="1648102" y="2722951"/>
              <a:chExt cx="4195353" cy="148243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439415" y="2722952"/>
                <a:ext cx="844780" cy="310731"/>
                <a:chOff x="4529478" y="3732352"/>
                <a:chExt cx="844780" cy="310731"/>
              </a:xfrm>
            </p:grpSpPr>
            <p:sp>
              <p:nvSpPr>
                <p:cNvPr id="27" name="Arc 26"/>
                <p:cNvSpPr/>
                <p:nvPr/>
              </p:nvSpPr>
              <p:spPr>
                <a:xfrm rot="16200000">
                  <a:off x="4502850" y="3770946"/>
                  <a:ext cx="298765" cy="245509"/>
                </a:xfrm>
                <a:prstGeom prst="arc">
                  <a:avLst>
                    <a:gd name="adj1" fmla="val 16200000"/>
                    <a:gd name="adj2" fmla="val 5125594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Arc 27"/>
                <p:cNvSpPr/>
                <p:nvPr/>
              </p:nvSpPr>
              <p:spPr>
                <a:xfrm rot="16200000">
                  <a:off x="4704648" y="3766543"/>
                  <a:ext cx="298765" cy="245509"/>
                </a:xfrm>
                <a:prstGeom prst="arc">
                  <a:avLst>
                    <a:gd name="adj1" fmla="val 16200000"/>
                    <a:gd name="adj2" fmla="val 5125594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Arc 28"/>
                <p:cNvSpPr/>
                <p:nvPr/>
              </p:nvSpPr>
              <p:spPr>
                <a:xfrm rot="16200000">
                  <a:off x="4904006" y="3763782"/>
                  <a:ext cx="298765" cy="245509"/>
                </a:xfrm>
                <a:prstGeom prst="arc">
                  <a:avLst>
                    <a:gd name="adj1" fmla="val 16200000"/>
                    <a:gd name="adj2" fmla="val 5125594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Arc 29"/>
                <p:cNvSpPr/>
                <p:nvPr/>
              </p:nvSpPr>
              <p:spPr>
                <a:xfrm rot="16200000">
                  <a:off x="5102121" y="3758980"/>
                  <a:ext cx="298765" cy="245509"/>
                </a:xfrm>
                <a:prstGeom prst="arc">
                  <a:avLst>
                    <a:gd name="adj1" fmla="val 16200000"/>
                    <a:gd name="adj2" fmla="val 5125594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Arc 30"/>
                <p:cNvSpPr/>
                <p:nvPr/>
              </p:nvSpPr>
              <p:spPr>
                <a:xfrm rot="5400000">
                  <a:off x="4690961" y="3861036"/>
                  <a:ext cx="122284" cy="45719"/>
                </a:xfrm>
                <a:prstGeom prst="arc">
                  <a:avLst>
                    <a:gd name="adj1" fmla="val 16200000"/>
                    <a:gd name="adj2" fmla="val 474461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Arc 31"/>
                <p:cNvSpPr/>
                <p:nvPr/>
              </p:nvSpPr>
              <p:spPr>
                <a:xfrm rot="5400000">
                  <a:off x="4892406" y="3854761"/>
                  <a:ext cx="122284" cy="45719"/>
                </a:xfrm>
                <a:prstGeom prst="arc">
                  <a:avLst>
                    <a:gd name="adj1" fmla="val 16200000"/>
                    <a:gd name="adj2" fmla="val 474461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Arc 32"/>
                <p:cNvSpPr/>
                <p:nvPr/>
              </p:nvSpPr>
              <p:spPr>
                <a:xfrm rot="5400000">
                  <a:off x="5090966" y="3854256"/>
                  <a:ext cx="122284" cy="45719"/>
                </a:xfrm>
                <a:prstGeom prst="arc">
                  <a:avLst>
                    <a:gd name="adj1" fmla="val 16200000"/>
                    <a:gd name="adj2" fmla="val 474461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1650670" y="2879308"/>
                <a:ext cx="78663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287445" y="2877333"/>
                <a:ext cx="78663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4057718" y="2722951"/>
                <a:ext cx="1009859" cy="310732"/>
                <a:chOff x="4461468" y="2806076"/>
                <a:chExt cx="1009859" cy="310732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4461468" y="2806076"/>
                  <a:ext cx="140677" cy="14938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602145" y="2806076"/>
                  <a:ext cx="125604" cy="298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4727749" y="2818042"/>
                  <a:ext cx="122252" cy="298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850001" y="2812780"/>
                  <a:ext cx="125604" cy="298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4975605" y="2814698"/>
                  <a:ext cx="122252" cy="298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097857" y="2814460"/>
                  <a:ext cx="125604" cy="298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5226805" y="2814698"/>
                  <a:ext cx="122252" cy="298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5347377" y="2817805"/>
                  <a:ext cx="123950" cy="13957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5056820" y="2865458"/>
                <a:ext cx="78663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48102" y="4205388"/>
                <a:ext cx="419535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5102345" y="3433483"/>
                <a:ext cx="610485" cy="203850"/>
                <a:chOff x="3439845" y="3112858"/>
                <a:chExt cx="512663" cy="20385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439845" y="3112858"/>
                  <a:ext cx="502763" cy="39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449745" y="3312758"/>
                  <a:ext cx="502763" cy="39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5401693" y="3633384"/>
                <a:ext cx="0" cy="5720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5399718" y="2859534"/>
                <a:ext cx="0" cy="5720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/>
            <p:cNvSpPr/>
            <p:nvPr/>
          </p:nvSpPr>
          <p:spPr>
            <a:xfrm>
              <a:off x="6459484" y="5181143"/>
              <a:ext cx="95003" cy="9500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57509" y="3837293"/>
              <a:ext cx="95003" cy="9500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144909" y="5189068"/>
              <a:ext cx="95003" cy="9500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66684" y="3845218"/>
              <a:ext cx="95003" cy="9500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87598" y="4192989"/>
                  <a:ext cx="140271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6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98" y="4192989"/>
                  <a:ext cx="1402719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672957" y="4163714"/>
                  <a:ext cx="140271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6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2957" y="4163714"/>
                  <a:ext cx="1402719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137296" y="3181601"/>
                  <a:ext cx="6018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7296" y="3181601"/>
                  <a:ext cx="601841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857196" y="3179626"/>
                  <a:ext cx="6018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7196" y="3179626"/>
                  <a:ext cx="601841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107549" y="4245436"/>
                  <a:ext cx="6018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7549" y="4245436"/>
                  <a:ext cx="601841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/>
            <p:nvPr/>
          </p:nvCxnSpPr>
          <p:spPr>
            <a:xfrm>
              <a:off x="2009466" y="3940221"/>
              <a:ext cx="0" cy="12627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692922" y="3901304"/>
              <a:ext cx="0" cy="12627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87598" y="3965287"/>
                <a:ext cx="7468178" cy="1991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𝑅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𝐶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98" y="3965287"/>
                <a:ext cx="7468178" cy="19917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8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8" y="126112"/>
            <a:ext cx="8229600" cy="897376"/>
          </a:xfrm>
        </p:spPr>
        <p:txBody>
          <a:bodyPr/>
          <a:lstStyle/>
          <a:p>
            <a:r>
              <a:rPr lang="en-US" dirty="0" smtClean="0"/>
              <a:t>Model the following LRC circuit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21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87598" y="769681"/>
            <a:ext cx="7388078" cy="2104445"/>
            <a:chOff x="687598" y="3179626"/>
            <a:chExt cx="7388078" cy="2104445"/>
          </a:xfrm>
        </p:grpSpPr>
        <p:grpSp>
          <p:nvGrpSpPr>
            <p:cNvPr id="7" name="Group 6"/>
            <p:cNvGrpSpPr/>
            <p:nvPr/>
          </p:nvGrpSpPr>
          <p:grpSpPr>
            <a:xfrm>
              <a:off x="2255147" y="3749760"/>
              <a:ext cx="4195353" cy="1482437"/>
              <a:chOff x="1648102" y="2722951"/>
              <a:chExt cx="4195353" cy="148243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439415" y="2722952"/>
                <a:ext cx="844780" cy="310731"/>
                <a:chOff x="4529478" y="3732352"/>
                <a:chExt cx="844780" cy="310731"/>
              </a:xfrm>
            </p:grpSpPr>
            <p:sp>
              <p:nvSpPr>
                <p:cNvPr id="27" name="Arc 26"/>
                <p:cNvSpPr/>
                <p:nvPr/>
              </p:nvSpPr>
              <p:spPr>
                <a:xfrm rot="16200000">
                  <a:off x="4502850" y="3770946"/>
                  <a:ext cx="298765" cy="245509"/>
                </a:xfrm>
                <a:prstGeom prst="arc">
                  <a:avLst>
                    <a:gd name="adj1" fmla="val 16200000"/>
                    <a:gd name="adj2" fmla="val 5125594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Arc 27"/>
                <p:cNvSpPr/>
                <p:nvPr/>
              </p:nvSpPr>
              <p:spPr>
                <a:xfrm rot="16200000">
                  <a:off x="4704648" y="3766543"/>
                  <a:ext cx="298765" cy="245509"/>
                </a:xfrm>
                <a:prstGeom prst="arc">
                  <a:avLst>
                    <a:gd name="adj1" fmla="val 16200000"/>
                    <a:gd name="adj2" fmla="val 5125594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Arc 28"/>
                <p:cNvSpPr/>
                <p:nvPr/>
              </p:nvSpPr>
              <p:spPr>
                <a:xfrm rot="16200000">
                  <a:off x="4904006" y="3763782"/>
                  <a:ext cx="298765" cy="245509"/>
                </a:xfrm>
                <a:prstGeom prst="arc">
                  <a:avLst>
                    <a:gd name="adj1" fmla="val 16200000"/>
                    <a:gd name="adj2" fmla="val 5125594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Arc 29"/>
                <p:cNvSpPr/>
                <p:nvPr/>
              </p:nvSpPr>
              <p:spPr>
                <a:xfrm rot="16200000">
                  <a:off x="5102121" y="3758980"/>
                  <a:ext cx="298765" cy="245509"/>
                </a:xfrm>
                <a:prstGeom prst="arc">
                  <a:avLst>
                    <a:gd name="adj1" fmla="val 16200000"/>
                    <a:gd name="adj2" fmla="val 5125594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Arc 30"/>
                <p:cNvSpPr/>
                <p:nvPr/>
              </p:nvSpPr>
              <p:spPr>
                <a:xfrm rot="5400000">
                  <a:off x="4690961" y="3861036"/>
                  <a:ext cx="122284" cy="45719"/>
                </a:xfrm>
                <a:prstGeom prst="arc">
                  <a:avLst>
                    <a:gd name="adj1" fmla="val 16200000"/>
                    <a:gd name="adj2" fmla="val 474461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Arc 31"/>
                <p:cNvSpPr/>
                <p:nvPr/>
              </p:nvSpPr>
              <p:spPr>
                <a:xfrm rot="5400000">
                  <a:off x="4892406" y="3854761"/>
                  <a:ext cx="122284" cy="45719"/>
                </a:xfrm>
                <a:prstGeom prst="arc">
                  <a:avLst>
                    <a:gd name="adj1" fmla="val 16200000"/>
                    <a:gd name="adj2" fmla="val 474461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Arc 32"/>
                <p:cNvSpPr/>
                <p:nvPr/>
              </p:nvSpPr>
              <p:spPr>
                <a:xfrm rot="5400000">
                  <a:off x="5090966" y="3854256"/>
                  <a:ext cx="122284" cy="45719"/>
                </a:xfrm>
                <a:prstGeom prst="arc">
                  <a:avLst>
                    <a:gd name="adj1" fmla="val 16200000"/>
                    <a:gd name="adj2" fmla="val 474461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1650670" y="2879308"/>
                <a:ext cx="78663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287445" y="2877333"/>
                <a:ext cx="78663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4057718" y="2722951"/>
                <a:ext cx="1009859" cy="310732"/>
                <a:chOff x="4461468" y="2806076"/>
                <a:chExt cx="1009859" cy="310732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4461468" y="2806076"/>
                  <a:ext cx="140677" cy="14938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602145" y="2806076"/>
                  <a:ext cx="125604" cy="298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4727749" y="2818042"/>
                  <a:ext cx="122252" cy="298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850001" y="2812780"/>
                  <a:ext cx="125604" cy="298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4975605" y="2814698"/>
                  <a:ext cx="122252" cy="298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097857" y="2814460"/>
                  <a:ext cx="125604" cy="298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5226805" y="2814698"/>
                  <a:ext cx="122252" cy="298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5347377" y="2817805"/>
                  <a:ext cx="123950" cy="13957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5056820" y="2865458"/>
                <a:ext cx="78663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48102" y="4205388"/>
                <a:ext cx="419535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5102345" y="3433483"/>
                <a:ext cx="610485" cy="203850"/>
                <a:chOff x="3439845" y="3112858"/>
                <a:chExt cx="512663" cy="20385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439845" y="3112858"/>
                  <a:ext cx="502763" cy="39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449745" y="3312758"/>
                  <a:ext cx="502763" cy="39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5401693" y="3633384"/>
                <a:ext cx="0" cy="5720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5399718" y="2859534"/>
                <a:ext cx="0" cy="5720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/>
            <p:cNvSpPr/>
            <p:nvPr/>
          </p:nvSpPr>
          <p:spPr>
            <a:xfrm>
              <a:off x="6459484" y="5181143"/>
              <a:ext cx="95003" cy="9500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57509" y="3837293"/>
              <a:ext cx="95003" cy="9500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144909" y="5189068"/>
              <a:ext cx="95003" cy="9500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66684" y="3845218"/>
              <a:ext cx="95003" cy="9500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87598" y="4192989"/>
                  <a:ext cx="140271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6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98" y="4192989"/>
                  <a:ext cx="1402719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672957" y="4163714"/>
                  <a:ext cx="140271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6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2957" y="4163714"/>
                  <a:ext cx="1402719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137296" y="3181601"/>
                  <a:ext cx="6018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7296" y="3181601"/>
                  <a:ext cx="601841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857196" y="3179626"/>
                  <a:ext cx="6018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7196" y="3179626"/>
                  <a:ext cx="601841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107549" y="4245436"/>
                  <a:ext cx="6018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7549" y="4245436"/>
                  <a:ext cx="601841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/>
            <p:nvPr/>
          </p:nvCxnSpPr>
          <p:spPr>
            <a:xfrm>
              <a:off x="2009466" y="3940221"/>
              <a:ext cx="0" cy="12627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692922" y="3901304"/>
              <a:ext cx="0" cy="12627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87598" y="2924731"/>
                <a:ext cx="7468178" cy="2457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𝑖</m:t>
                      </m:r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)+</m:t>
                      </m:r>
                      <m:r>
                        <a:rPr lang="en-US" sz="3200" b="0" i="1" smtClean="0">
                          <a:latin typeface="Cambria Math"/>
                        </a:rPr>
                        <m:t>𝑅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𝑖</m:t>
                      </m:r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) 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𝐶</m:t>
                      </m:r>
                      <m:r>
                        <a:rPr lang="en-US" sz="32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  <m:r>
                            <a:rPr lang="en-US" sz="3200" i="1">
                              <a:latin typeface="Cambria Math"/>
                            </a:rPr>
                            <m:t>𝑡</m:t>
                          </m:r>
                          <m:r>
                            <a:rPr lang="en-US" sz="3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latin typeface="Cambria Math"/>
                </a:endParaRPr>
              </a:p>
              <a:p>
                <a:endParaRPr lang="en-US" sz="3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98" y="2924731"/>
                <a:ext cx="7468178" cy="24577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53718" y="4992620"/>
                <a:ext cx="7468178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𝐿𝐶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𝑅𝐶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18" y="4992620"/>
                <a:ext cx="7468178" cy="10175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rved Right Arrow 2"/>
          <p:cNvSpPr/>
          <p:nvPr/>
        </p:nvSpPr>
        <p:spPr>
          <a:xfrm>
            <a:off x="687598" y="3594538"/>
            <a:ext cx="701359" cy="20337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1847850"/>
            <a:ext cx="5359400" cy="40195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en-US" dirty="0" smtClean="0"/>
              <a:t>Digital Signal Processing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6200" y="1219200"/>
                <a:ext cx="46482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Moving to the digital world</a:t>
                </a:r>
              </a:p>
              <a:p>
                <a:r>
                  <a:rPr lang="en-US" dirty="0" smtClean="0"/>
                  <a:t>Two classes of signals</a:t>
                </a:r>
              </a:p>
              <a:p>
                <a:pPr lvl="1"/>
                <a:r>
                  <a:rPr lang="en-US" dirty="0" smtClean="0"/>
                  <a:t>Analog</a:t>
                </a:r>
              </a:p>
              <a:p>
                <a:pPr lvl="1"/>
                <a:r>
                  <a:rPr lang="en-US" dirty="0" smtClean="0"/>
                  <a:t>Discrete</a:t>
                </a:r>
              </a:p>
              <a:p>
                <a:r>
                  <a:rPr lang="en-US" dirty="0" smtClean="0"/>
                  <a:t>Analog signal</a:t>
                </a:r>
              </a:p>
              <a:p>
                <a:pPr lvl="1"/>
                <a:r>
                  <a:rPr lang="en-US" b="0" dirty="0" smtClean="0"/>
                  <a:t>Denoted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represents time in seconds</a:t>
                </a:r>
              </a:p>
              <a:p>
                <a:r>
                  <a:rPr lang="en-US" dirty="0" smtClean="0"/>
                  <a:t>Discrete signal</a:t>
                </a:r>
              </a:p>
              <a:p>
                <a:pPr lvl="1"/>
                <a:r>
                  <a:rPr lang="en-US" dirty="0" smtClean="0"/>
                  <a:t>Number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is an integer, represents discrete instances in </a:t>
                </a:r>
                <a:r>
                  <a:rPr lang="en-US" dirty="0" smtClean="0"/>
                  <a:t>time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6200" y="1219200"/>
                <a:ext cx="4648200" cy="5410200"/>
              </a:xfrm>
              <a:blipFill rotWithShape="1">
                <a:blip r:embed="rId3"/>
                <a:stretch>
                  <a:fillRect l="-2362" t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086600" y="624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digsig.m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2" y="2133600"/>
            <a:ext cx="6400498" cy="480037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960438"/>
          </a:xfrm>
        </p:spPr>
        <p:txBody>
          <a:bodyPr/>
          <a:lstStyle/>
          <a:p>
            <a:r>
              <a:rPr lang="en-US" dirty="0" smtClean="0"/>
              <a:t>Types of sequences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199" y="924906"/>
                <a:ext cx="5265683" cy="5059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Unit sample sequence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1,  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0,  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199" y="924906"/>
                <a:ext cx="5265683" cy="5059363"/>
              </a:xfrm>
              <a:blipFill rotWithShape="1">
                <a:blip r:embed="rId3"/>
                <a:stretch>
                  <a:fillRect l="-2315" t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rot="5400000">
            <a:off x="7880866" y="28633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equences.m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2" y="2133600"/>
            <a:ext cx="6400498" cy="48003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960438"/>
          </a:xfrm>
        </p:spPr>
        <p:txBody>
          <a:bodyPr/>
          <a:lstStyle/>
          <a:p>
            <a:r>
              <a:rPr lang="en-US" dirty="0" smtClean="0"/>
              <a:t>Types of sequences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199" y="987970"/>
                <a:ext cx="6637283" cy="5059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Unit step sequence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1,  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0,  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199" y="987970"/>
                <a:ext cx="6637283" cy="5059363"/>
              </a:xfrm>
              <a:blipFill rotWithShape="1">
                <a:blip r:embed="rId3"/>
                <a:stretch>
                  <a:fillRect l="-1837" t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rot="5400000">
            <a:off x="7880866" y="28633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equences.m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05719"/>
                <a:ext cx="8229600" cy="4885899"/>
              </a:xfrm>
            </p:spPr>
            <p:txBody>
              <a:bodyPr/>
              <a:lstStyle/>
              <a:p>
                <a:r>
                  <a:rPr lang="en-US" dirty="0" smtClean="0"/>
                  <a:t>Linear time-invariant (LTI) system </a:t>
                </a:r>
                <a:r>
                  <a:rPr lang="en-US" dirty="0" smtClean="0">
                    <a:latin typeface="Lucida Calligraphy" pitchFamily="66" charset="0"/>
                  </a:rPr>
                  <a:t>L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Lucida Calligraphy" pitchFamily="66" charset="0"/>
                      </a:rPr>
                      <m:t>L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Satisfies the principle of superposition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Lucida Calligraphy" pitchFamily="66" charset="0"/>
                        </a:rPr>
                        <m:t>L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latin typeface="Lucida Calligraphy" pitchFamily="66" charset="0"/>
                        </a:rPr>
                        <m:t>L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latin typeface="Lucida Calligraphy" pitchFamily="66" charset="0"/>
                        </a:rPr>
                        <m:t>L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input-output pair,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is invariant to a shift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Lucida Calligraphy" pitchFamily="66" charset="0"/>
                        </a:rPr>
                        <m:t>L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05719"/>
                <a:ext cx="8229600" cy="4885899"/>
              </a:xfrm>
              <a:blipFill rotWithShape="1">
                <a:blip r:embed="rId2"/>
                <a:stretch>
                  <a:fillRect l="-1630" t="-1873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250"/>
            <a:ext cx="8229600" cy="858080"/>
          </a:xfrm>
        </p:spPr>
        <p:txBody>
          <a:bodyPr/>
          <a:lstStyle/>
          <a:p>
            <a:r>
              <a:rPr lang="en-US" dirty="0" smtClean="0"/>
              <a:t>Discrete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77922"/>
                <a:ext cx="8229600" cy="578665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Any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can be written in terms of scaled and delayed unit sample sequences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response of an (LTI) system can then be re-written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Lucida Calligraphy" pitchFamily="66" charset="0"/>
                        </a:rPr>
                        <m:t>L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Lucida Calligraphy" pitchFamily="66" charset="0"/>
                        </a:rPr>
                        <m:t>L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n-US" b="0" i="0" smtClean="0">
                          <a:latin typeface="Lucida Calligraphy" pitchFamily="66" charset="0"/>
                        </a:rPr>
                        <m:t>L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77922"/>
                <a:ext cx="8229600" cy="5786651"/>
              </a:xfrm>
              <a:blipFill rotWithShape="1">
                <a:blip r:embed="rId2"/>
                <a:stretch>
                  <a:fillRect l="-1704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3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250"/>
            <a:ext cx="8229600" cy="858080"/>
          </a:xfrm>
        </p:spPr>
        <p:txBody>
          <a:bodyPr/>
          <a:lstStyle/>
          <a:p>
            <a:r>
              <a:rPr lang="en-US" dirty="0" smtClean="0"/>
              <a:t>Discrete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77922"/>
                <a:ext cx="8229600" cy="57866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n-US" b="0" i="0" smtClean="0">
                          <a:latin typeface="Lucida Calligraphy" pitchFamily="66" charset="0"/>
                        </a:rPr>
                        <m:t>L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is the </a:t>
                </a:r>
                <a:r>
                  <a:rPr lang="en-US" i="1" dirty="0" smtClean="0"/>
                  <a:t>unit sample </a:t>
                </a:r>
                <a:r>
                  <a:rPr lang="en-US" dirty="0" smtClean="0"/>
                  <a:t>or </a:t>
                </a:r>
                <a:r>
                  <a:rPr lang="en-US" i="1" dirty="0" smtClean="0"/>
                  <a:t>impulse</a:t>
                </a:r>
                <a:r>
                  <a:rPr lang="en-US" dirty="0" smtClean="0"/>
                  <a:t> response of LTI system</a:t>
                </a:r>
              </a:p>
              <a:p>
                <a:r>
                  <a:rPr lang="en-US" dirty="0" smtClean="0"/>
                  <a:t>Convolution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77922"/>
                <a:ext cx="8229600" cy="5786651"/>
              </a:xfrm>
              <a:blipFill rotWithShape="1">
                <a:blip r:embed="rId2"/>
                <a:stretch>
                  <a:fillRect l="-1630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25218" y="5143096"/>
            <a:ext cx="7601803" cy="136477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0667" y="6449040"/>
            <a:ext cx="5142147" cy="367972"/>
          </a:xfrm>
        </p:spPr>
        <p:txBody>
          <a:bodyPr/>
          <a:lstStyle/>
          <a:p>
            <a:r>
              <a:rPr lang="en-US" dirty="0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compute the convolution between two sequences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162567" y="1600200"/>
                <a:ext cx="4776717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Let’s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1,2,3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</a:t>
                </a:r>
                <a:r>
                  <a:rPr lang="en-US" dirty="0" smtClean="0"/>
                  <a:t>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,2,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and let’s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62567" y="1600200"/>
                <a:ext cx="4776717" cy="4525963"/>
              </a:xfrm>
              <a:blipFill rotWithShape="1">
                <a:blip r:embed="rId2"/>
                <a:stretch>
                  <a:fillRect l="-2682" t="-1213" r="-3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25948"/>
              </p:ext>
            </p:extLst>
          </p:nvPr>
        </p:nvGraphicFramePr>
        <p:xfrm>
          <a:off x="420414" y="1743842"/>
          <a:ext cx="38362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81409"/>
              </p:ext>
            </p:extLst>
          </p:nvPr>
        </p:nvGraphicFramePr>
        <p:xfrm>
          <a:off x="785343" y="1746367"/>
          <a:ext cx="62536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3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x(k)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536510"/>
              </p:ext>
            </p:extLst>
          </p:nvPr>
        </p:nvGraphicFramePr>
        <p:xfrm>
          <a:off x="1412760" y="1744390"/>
          <a:ext cx="62536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3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y(k)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671226"/>
              </p:ext>
            </p:extLst>
          </p:nvPr>
        </p:nvGraphicFramePr>
        <p:xfrm>
          <a:off x="2432081" y="1742411"/>
          <a:ext cx="62536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3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y(-k)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47381"/>
              </p:ext>
            </p:extLst>
          </p:nvPr>
        </p:nvGraphicFramePr>
        <p:xfrm>
          <a:off x="2045357" y="1741863"/>
          <a:ext cx="38362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819237"/>
              </p:ext>
            </p:extLst>
          </p:nvPr>
        </p:nvGraphicFramePr>
        <p:xfrm>
          <a:off x="3066643" y="1741863"/>
          <a:ext cx="97097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x(k)y(-k)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7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compute the convolution between two sequences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21875" y="1600200"/>
                <a:ext cx="4517409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Let’s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1,2,3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</a:t>
                </a:r>
                <a:r>
                  <a:rPr lang="en-US" dirty="0" smtClean="0"/>
                  <a:t>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,2,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and let’s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21875" y="1600200"/>
                <a:ext cx="4517409" cy="4525963"/>
              </a:xfrm>
              <a:blipFill rotWithShape="1">
                <a:blip r:embed="rId2"/>
                <a:stretch>
                  <a:fillRect l="-269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905819"/>
              </p:ext>
            </p:extLst>
          </p:nvPr>
        </p:nvGraphicFramePr>
        <p:xfrm>
          <a:off x="106510" y="1743842"/>
          <a:ext cx="38362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21805"/>
              </p:ext>
            </p:extLst>
          </p:nvPr>
        </p:nvGraphicFramePr>
        <p:xfrm>
          <a:off x="471439" y="1746367"/>
          <a:ext cx="62536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3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x(k)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761357"/>
              </p:ext>
            </p:extLst>
          </p:nvPr>
        </p:nvGraphicFramePr>
        <p:xfrm>
          <a:off x="1098856" y="1744390"/>
          <a:ext cx="62536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3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y(k)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790367"/>
              </p:ext>
            </p:extLst>
          </p:nvPr>
        </p:nvGraphicFramePr>
        <p:xfrm>
          <a:off x="2241009" y="1742411"/>
          <a:ext cx="84337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3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y(1-k)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551077"/>
              </p:ext>
            </p:extLst>
          </p:nvPr>
        </p:nvGraphicFramePr>
        <p:xfrm>
          <a:off x="1731453" y="1741863"/>
          <a:ext cx="50677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628694"/>
              </p:ext>
            </p:extLst>
          </p:nvPr>
        </p:nvGraphicFramePr>
        <p:xfrm>
          <a:off x="3093939" y="1741863"/>
          <a:ext cx="131428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x(k)y(1-k)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1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718" y="47294"/>
            <a:ext cx="6463924" cy="898634"/>
          </a:xfrm>
        </p:spPr>
        <p:txBody>
          <a:bodyPr>
            <a:normAutofit/>
          </a:bodyPr>
          <a:lstStyle/>
          <a:p>
            <a:r>
              <a:rPr lang="en-US" dirty="0" smtClean="0"/>
              <a:t>SIMULINK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2055"/>
                <a:ext cx="8229600" cy="53121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Simulating systems in the time-domain </a:t>
                </a:r>
                <a:endParaRPr lang="en-US" dirty="0" smtClean="0"/>
              </a:p>
              <a:p>
                <a:r>
                  <a:rPr lang="en-US" dirty="0" smtClean="0"/>
                  <a:t>Let’s refer back to the cruise control example</a:t>
                </a:r>
              </a:p>
              <a:p>
                <a:r>
                  <a:rPr lang="en-US" dirty="0" smtClean="0"/>
                  <a:t>Parameters used previously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=1000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=1000 </m:t>
                    </m:r>
                    <m:r>
                      <a:rPr lang="en-US" b="0" i="1" smtClean="0">
                        <a:latin typeface="Cambria Math"/>
                      </a:rPr>
                      <m:t>𝑘𝑔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=50 </m:t>
                    </m:r>
                    <m:r>
                      <a:rPr lang="en-US" b="0" i="1" smtClean="0">
                        <a:latin typeface="Cambria Math"/>
                      </a:rPr>
                      <m:t>𝑘𝑔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2055"/>
                <a:ext cx="8229600" cy="5312121"/>
              </a:xfrm>
              <a:blipFill rotWithShape="1">
                <a:blip r:embed="rId2"/>
                <a:stretch>
                  <a:fillRect l="-163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933390" y="3292591"/>
            <a:ext cx="5060482" cy="3091586"/>
            <a:chOff x="925776" y="996168"/>
            <a:chExt cx="6829576" cy="4172372"/>
          </a:xfrm>
        </p:grpSpPr>
        <p:grpSp>
          <p:nvGrpSpPr>
            <p:cNvPr id="8" name="Group 7"/>
            <p:cNvGrpSpPr/>
            <p:nvPr/>
          </p:nvGrpSpPr>
          <p:grpSpPr>
            <a:xfrm>
              <a:off x="6002752" y="2829714"/>
              <a:ext cx="1752600" cy="914400"/>
              <a:chOff x="6096000" y="4341424"/>
              <a:chExt cx="1752600" cy="9144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096000" y="4567479"/>
                <a:ext cx="99060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7086600" y="4907834"/>
                <a:ext cx="76200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6345542" y="4556673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239000" y="4341424"/>
                <a:ext cx="419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v</a:t>
                </a:r>
                <a:endParaRPr lang="en-US" sz="2800" dirty="0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4173952" y="3394148"/>
              <a:ext cx="876300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359335" y="2821138"/>
              <a:ext cx="403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en-US" sz="2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88052" y="3053793"/>
              <a:ext cx="14859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144986" y="3395421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25776" y="2705434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v</a:t>
              </a:r>
              <a:r>
                <a:rPr lang="en-US" sz="2800" baseline="-25000" dirty="0" err="1" smtClean="0"/>
                <a:t>r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67456" y="3052509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728926" y="996168"/>
              <a:ext cx="1273826" cy="2616400"/>
              <a:chOff x="7317724" y="2509854"/>
              <a:chExt cx="1273826" cy="261640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620000" y="4669054"/>
                <a:ext cx="457200" cy="457200"/>
                <a:chOff x="4800600" y="2362200"/>
                <a:chExt cx="457200" cy="45720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4800600" y="2362200"/>
                  <a:ext cx="457200" cy="457200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/>
                <p:cNvCxnSpPr>
                  <a:endCxn id="35" idx="5"/>
                </p:cNvCxnSpPr>
                <p:nvPr/>
              </p:nvCxnSpPr>
              <p:spPr>
                <a:xfrm>
                  <a:off x="4876800" y="2438400"/>
                  <a:ext cx="314045" cy="314045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35" idx="7"/>
                </p:cNvCxnSpPr>
                <p:nvPr/>
              </p:nvCxnSpPr>
              <p:spPr>
                <a:xfrm flipH="1">
                  <a:off x="4876800" y="2429155"/>
                  <a:ext cx="314045" cy="32329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Arrow Connector 26"/>
              <p:cNvCxnSpPr/>
              <p:nvPr/>
            </p:nvCxnSpPr>
            <p:spPr>
              <a:xfrm>
                <a:off x="7829550" y="4195349"/>
                <a:ext cx="1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7410450" y="3502655"/>
                <a:ext cx="89535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625688" y="3545199"/>
                <a:ext cx="4779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K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7845261" y="3031495"/>
                <a:ext cx="0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7600207" y="2509854"/>
                <a:ext cx="377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/>
                  <a:t>θ</a:t>
                </a:r>
                <a:endParaRPr lang="en-US" sz="2800" dirty="0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V="1">
                <a:off x="8077200" y="4897654"/>
                <a:ext cx="51435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7317724" y="4290665"/>
                <a:ext cx="3619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924800" y="4280872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</a:p>
            </p:txBody>
          </p:sp>
        </p:grpSp>
        <p:cxnSp>
          <p:nvCxnSpPr>
            <p:cNvPr id="16" name="Straight Arrow Connector 44"/>
            <p:cNvCxnSpPr/>
            <p:nvPr/>
          </p:nvCxnSpPr>
          <p:spPr>
            <a:xfrm rot="10800000" flipV="1">
              <a:off x="2002753" y="3401131"/>
              <a:ext cx="5301753" cy="231157"/>
            </a:xfrm>
            <a:prstGeom prst="bentConnector4">
              <a:avLst>
                <a:gd name="adj1" fmla="val -294"/>
                <a:gd name="adj2" fmla="val 570853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1774152" y="3175089"/>
              <a:ext cx="457200" cy="457200"/>
              <a:chOff x="4800600" y="2362200"/>
              <a:chExt cx="457200" cy="457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endCxn id="23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3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>
              <a:off x="2231352" y="3394379"/>
              <a:ext cx="4567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142987" y="2721652"/>
              <a:ext cx="393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82121" y="3417730"/>
              <a:ext cx="36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14545" y="2752419"/>
              <a:ext cx="36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82822" y="4645320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04710" y="5038874"/>
                <a:ext cx="3473643" cy="792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𝑂𝐿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+2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∙8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mHz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10" y="5038874"/>
                <a:ext cx="3473643" cy="7923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160718" y="2579025"/>
                <a:ext cx="4932605" cy="792396"/>
              </a:xfrm>
              <a:prstGeom prst="rect">
                <a:avLst/>
              </a:prstGeom>
              <a:noFill/>
              <a:ln w="25400" cmpd="dbl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𝑒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18" y="2579025"/>
                <a:ext cx="4932605" cy="7923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7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compute the convolution between two sequences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384644" y="1750328"/>
                <a:ext cx="5704763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Let’s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1,2,3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</a:t>
                </a:r>
                <a:r>
                  <a:rPr lang="en-US" dirty="0" smtClean="0"/>
                  <a:t>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,2,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and let’s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Using </a:t>
                </a:r>
                <a:r>
                  <a:rPr lang="en-US" dirty="0"/>
                  <a:t>MATLAB </a:t>
                </a:r>
                <a:r>
                  <a:rPr lang="en-US" dirty="0" smtClean="0"/>
                  <a:t>to confirm results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fr-FR" dirty="0">
                    <a:latin typeface="Courier" pitchFamily="49" charset="0"/>
                  </a:rPr>
                  <a:t>&gt;&gt; </a:t>
                </a:r>
                <a:r>
                  <a:rPr lang="fr-FR" dirty="0" err="1">
                    <a:latin typeface="Courier" pitchFamily="49" charset="0"/>
                  </a:rPr>
                  <a:t>conv</a:t>
                </a:r>
                <a:r>
                  <a:rPr lang="fr-FR" dirty="0">
                    <a:latin typeface="Courier" pitchFamily="49" charset="0"/>
                  </a:rPr>
                  <a:t>([3 2 1],[1 2 3])</a:t>
                </a:r>
              </a:p>
              <a:p>
                <a:pPr marL="0" indent="0">
                  <a:buNone/>
                </a:pPr>
                <a:r>
                  <a:rPr lang="fr-FR" dirty="0" smtClean="0">
                    <a:latin typeface="Courier" pitchFamily="49" charset="0"/>
                  </a:rPr>
                  <a:t>ans =</a:t>
                </a:r>
                <a:endParaRPr lang="fr-FR" dirty="0">
                  <a:latin typeface="Courier" pitchFamily="49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Courier" pitchFamily="49" charset="0"/>
                  </a:rPr>
                  <a:t>     3     8    14     8     </a:t>
                </a:r>
                <a:r>
                  <a:rPr lang="fr-FR" dirty="0" smtClean="0">
                    <a:latin typeface="Courier" pitchFamily="49" charset="0"/>
                  </a:rPr>
                  <a:t>3</a:t>
                </a:r>
                <a:endParaRPr lang="en-US" dirty="0"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384644" y="1750328"/>
                <a:ext cx="5704763" cy="4525963"/>
              </a:xfrm>
              <a:blipFill rotWithShape="1">
                <a:blip r:embed="rId2"/>
                <a:stretch>
                  <a:fillRect l="-1603" t="-1884" r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4370376"/>
                  </p:ext>
                </p:extLst>
              </p:nvPr>
            </p:nvGraphicFramePr>
            <p:xfrm>
              <a:off x="300250" y="1929262"/>
              <a:ext cx="2920622" cy="4116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1320"/>
                    <a:gridCol w="2429302"/>
                  </a:tblGrid>
                  <a:tr h="686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𝒛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)⋆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686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86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86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86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86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4370376"/>
                  </p:ext>
                </p:extLst>
              </p:nvPr>
            </p:nvGraphicFramePr>
            <p:xfrm>
              <a:off x="300250" y="1929262"/>
              <a:ext cx="2920622" cy="4116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1320"/>
                    <a:gridCol w="2429302"/>
                  </a:tblGrid>
                  <a:tr h="686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352" r="-251" b="-498230"/>
                          </a:stretch>
                        </a:blipFill>
                      </a:tcPr>
                    </a:tc>
                  </a:tr>
                  <a:tr h="686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86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86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86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86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6210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An LTI system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Lucida Calligraphy" pitchFamily="66" charset="0"/>
                      </a:rPr>
                      <m:t>L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stable if and only if its impulse response is absolutely </a:t>
                </a:r>
                <a:r>
                  <a:rPr lang="en-US" dirty="0" err="1" smtClean="0"/>
                  <a:t>summable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&lt;∞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9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of sequences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correlation between two sequences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</a:rPr>
                        <m:t>)⋆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is the correlation (degree to which the two signals are similar) and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/>
                  <a:t> is the lag.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62" y="1655374"/>
            <a:ext cx="6736857" cy="5052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40"/>
            <a:ext cx="8229600" cy="731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8119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Generating two identical random sequences, one of them shifted by 50 samples.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7576488" y="3594539"/>
            <a:ext cx="242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onv_example2.m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62" y="1655374"/>
            <a:ext cx="6736857" cy="5052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40"/>
            <a:ext cx="8229600" cy="731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21" y="811924"/>
            <a:ext cx="880167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Taking the correlation between them using MATLAB’s </a:t>
            </a:r>
            <a:r>
              <a:rPr lang="en-US" dirty="0" err="1" smtClean="0">
                <a:latin typeface="Courier" pitchFamily="49" charset="0"/>
              </a:rPr>
              <a:t>xcorr</a:t>
            </a:r>
            <a:r>
              <a:rPr lang="en-US" dirty="0" smtClean="0"/>
              <a:t> command we find highest correlation at lag 50.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7576488" y="3594539"/>
            <a:ext cx="242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onv_example2.m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076497" y="2333297"/>
            <a:ext cx="283779" cy="3468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62" y="1655374"/>
            <a:ext cx="6736857" cy="5052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40"/>
            <a:ext cx="8229600" cy="731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8119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Using MATLAB’s </a:t>
            </a:r>
            <a:r>
              <a:rPr lang="en-US" dirty="0" err="1" smtClean="0">
                <a:latin typeface="Courier" pitchFamily="49" charset="0"/>
              </a:rPr>
              <a:t>xcorr</a:t>
            </a:r>
            <a:r>
              <a:rPr lang="en-US" dirty="0" smtClean="0"/>
              <a:t> or </a:t>
            </a:r>
            <a:r>
              <a:rPr lang="en-US" dirty="0" err="1" smtClean="0">
                <a:latin typeface="Courier" pitchFamily="49" charset="0"/>
              </a:rPr>
              <a:t>conv</a:t>
            </a:r>
            <a:r>
              <a:rPr lang="en-US" dirty="0" smtClean="0"/>
              <a:t> command.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7576488" y="3594539"/>
            <a:ext cx="242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onv_example2.m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084499"/>
            <a:ext cx="6069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 pitchFamily="49" charset="0"/>
              </a:rPr>
              <a:t>&gt;&gt; [</a:t>
            </a:r>
            <a:r>
              <a:rPr lang="en-US" sz="2400" dirty="0" err="1">
                <a:latin typeface="Courier" pitchFamily="49" charset="0"/>
              </a:rPr>
              <a:t>r,lags</a:t>
            </a:r>
            <a:r>
              <a:rPr lang="en-US" sz="2400" dirty="0" smtClean="0">
                <a:latin typeface="Courier" pitchFamily="49" charset="0"/>
              </a:rPr>
              <a:t>]=</a:t>
            </a:r>
            <a:r>
              <a:rPr lang="en-US" sz="2400" dirty="0" err="1" smtClean="0">
                <a:latin typeface="Courier" pitchFamily="49" charset="0"/>
              </a:rPr>
              <a:t>xcorr</a:t>
            </a:r>
            <a:r>
              <a:rPr lang="en-US" sz="2400" dirty="0" smtClean="0">
                <a:latin typeface="Courier" pitchFamily="49" charset="0"/>
              </a:rPr>
              <a:t>(</a:t>
            </a:r>
            <a:r>
              <a:rPr lang="en-US" sz="2400" dirty="0" err="1" smtClean="0">
                <a:latin typeface="Courier" pitchFamily="49" charset="0"/>
              </a:rPr>
              <a:t>x,y</a:t>
            </a:r>
            <a:r>
              <a:rPr lang="en-US" sz="2400" dirty="0" smtClean="0">
                <a:latin typeface="Courier" pitchFamily="49" charset="0"/>
              </a:rPr>
              <a:t>);</a:t>
            </a:r>
          </a:p>
          <a:p>
            <a:r>
              <a:rPr lang="en-US" sz="2400" dirty="0" smtClean="0">
                <a:latin typeface="Courier" pitchFamily="49" charset="0"/>
              </a:rPr>
              <a:t>&gt;&gt; plot(lags,r</a:t>
            </a:r>
            <a:r>
              <a:rPr lang="en-US" sz="2400" dirty="0">
                <a:latin typeface="Courier" pitchFamily="49" charset="0"/>
              </a:rPr>
              <a:t>,'</a:t>
            </a:r>
            <a:r>
              <a:rPr lang="en-US" sz="2400" dirty="0" err="1">
                <a:latin typeface="Courier" pitchFamily="49" charset="0"/>
              </a:rPr>
              <a:t>bo</a:t>
            </a:r>
            <a:r>
              <a:rPr lang="en-US" sz="2400" dirty="0">
                <a:latin typeface="Courier" pitchFamily="49" charset="0"/>
              </a:rPr>
              <a:t>')</a:t>
            </a:r>
          </a:p>
          <a:p>
            <a:endParaRPr lang="en-US" sz="2400" dirty="0">
              <a:latin typeface="Courier" pitchFamily="49" charset="0"/>
            </a:endParaRPr>
          </a:p>
          <a:p>
            <a:endParaRPr lang="en-US" sz="2400" dirty="0">
              <a:latin typeface="Courier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40321"/>
            <a:ext cx="6069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</a:t>
            </a:r>
          </a:p>
          <a:p>
            <a:r>
              <a:rPr lang="en-US" sz="2400" dirty="0" smtClean="0">
                <a:latin typeface="Courier" pitchFamily="49" charset="0"/>
              </a:rPr>
              <a:t>&gt;&gt; 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r2=</a:t>
            </a:r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conv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x,fliplr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(y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),</a:t>
            </a:r>
            <a:r>
              <a:rPr lang="en-US" sz="2400" dirty="0">
                <a:solidFill>
                  <a:srgbClr val="A020F0"/>
                </a:solidFill>
                <a:latin typeface="Courier New"/>
              </a:rPr>
              <a:t>'same</a:t>
            </a:r>
            <a:r>
              <a:rPr lang="en-US" sz="2400" dirty="0" smtClean="0">
                <a:solidFill>
                  <a:srgbClr val="A020F0"/>
                </a:solidFill>
                <a:latin typeface="Courier New"/>
              </a:rPr>
              <a:t>'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sz="24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1728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77922"/>
                <a:ext cx="8229600" cy="534824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 a certain concert hall, echoes of the original audio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are generated due to reflections at the walls and ceiling. The audio signal experienced by the listener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a combination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its echoes. Let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k is the amount of delay in samples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dirty="0" smtClean="0"/>
                  <a:t> is its relative strength.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Estimate the delay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assuming the original signal is a Sine-</a:t>
                </a:r>
                <a:r>
                  <a:rPr lang="en-US" dirty="0"/>
                  <a:t>G</a:t>
                </a:r>
                <a:r>
                  <a:rPr lang="en-US" dirty="0" smtClean="0"/>
                  <a:t>aussian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0.05 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=200</m:t>
                    </m:r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=50</m:t>
                    </m:r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∝=50%</m:t>
                    </m:r>
                  </m:oMath>
                </a14:m>
                <a:r>
                  <a:rPr lang="en-US" b="0" dirty="0" smtClean="0"/>
                  <a:t>.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77922"/>
                <a:ext cx="8229600" cy="5348241"/>
              </a:xfrm>
              <a:blipFill rotWithShape="1">
                <a:blip r:embed="rId2"/>
                <a:stretch>
                  <a:fillRect l="-1333" t="-2281" b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7642749" y="3507475"/>
            <a:ext cx="255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x28.m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Energy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energy of a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Differential</a:t>
            </a:r>
            <a:r>
              <a:rPr lang="en-US" dirty="0" smtClean="0"/>
              <a:t> to </a:t>
            </a:r>
            <a:r>
              <a:rPr lang="en-US" i="1" dirty="0" smtClean="0"/>
              <a:t>difference</a:t>
            </a:r>
            <a:r>
              <a:rPr lang="en-US" dirty="0" smtClean="0"/>
              <a:t>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 the analog world: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108448" y="4369950"/>
            <a:ext cx="3276600" cy="865742"/>
            <a:chOff x="2747749" y="4851803"/>
            <a:chExt cx="3276600" cy="865742"/>
          </a:xfrm>
        </p:grpSpPr>
        <p:sp>
          <p:nvSpPr>
            <p:cNvPr id="8" name="Rectangle 7"/>
            <p:cNvSpPr/>
            <p:nvPr/>
          </p:nvSpPr>
          <p:spPr>
            <a:xfrm>
              <a:off x="3624049" y="5029200"/>
              <a:ext cx="14859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747749" y="5369555"/>
              <a:ext cx="876300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109949" y="5369555"/>
              <a:ext cx="76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024099" y="4988140"/>
                  <a:ext cx="704850" cy="675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099" y="4988140"/>
                  <a:ext cx="704850" cy="6753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2823949" y="4851803"/>
              <a:ext cx="723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  <a:r>
                <a:rPr lang="en-US" sz="2800" dirty="0" smtClean="0"/>
                <a:t>(t)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6149" y="488698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dirty="0" smtClean="0"/>
                <a:t>(t)</a:t>
              </a:r>
              <a:endParaRPr lang="en-US" sz="28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7" y="545913"/>
            <a:ext cx="8380325" cy="62852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5" y="40941"/>
            <a:ext cx="8229600" cy="858080"/>
          </a:xfrm>
        </p:spPr>
        <p:txBody>
          <a:bodyPr>
            <a:normAutofit/>
          </a:bodyPr>
          <a:lstStyle/>
          <a:p>
            <a:r>
              <a:rPr lang="en-US" dirty="0" smtClean="0"/>
              <a:t>OL TF bode plot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47074" y="3944206"/>
                <a:ext cx="4038600" cy="1185673"/>
              </a:xfrm>
              <a:solidFill>
                <a:schemeClr val="accent1">
                  <a:alpha val="10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𝑂𝐿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∙8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mHz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47074" y="3944206"/>
                <a:ext cx="4038600" cy="1185673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487606" y="1624083"/>
            <a:ext cx="2054823" cy="3344574"/>
            <a:chOff x="1487606" y="1624083"/>
            <a:chExt cx="2054823" cy="3344574"/>
          </a:xfrm>
        </p:grpSpPr>
        <p:grpSp>
          <p:nvGrpSpPr>
            <p:cNvPr id="13" name="Group 12"/>
            <p:cNvGrpSpPr/>
            <p:nvPr/>
          </p:nvGrpSpPr>
          <p:grpSpPr>
            <a:xfrm>
              <a:off x="1487606" y="1624083"/>
              <a:ext cx="1937984" cy="3344574"/>
              <a:chOff x="1487606" y="1624083"/>
              <a:chExt cx="1937984" cy="3344574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425590" y="1624083"/>
                <a:ext cx="0" cy="334457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1487606" y="4968657"/>
                <a:ext cx="1937984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2444051" y="3367166"/>
                  <a:ext cx="10983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mHz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4051" y="3367166"/>
                  <a:ext cx="109837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1476230" y="2445224"/>
            <a:ext cx="6523645" cy="1208481"/>
            <a:chOff x="1476230" y="2445224"/>
            <a:chExt cx="6523645" cy="1208481"/>
          </a:xfrm>
        </p:grpSpPr>
        <p:grpSp>
          <p:nvGrpSpPr>
            <p:cNvPr id="18" name="Group 17"/>
            <p:cNvGrpSpPr/>
            <p:nvPr/>
          </p:nvGrpSpPr>
          <p:grpSpPr>
            <a:xfrm>
              <a:off x="1476230" y="2445224"/>
              <a:ext cx="4667540" cy="734704"/>
              <a:chOff x="1476230" y="2445224"/>
              <a:chExt cx="4667540" cy="73470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6143770" y="2445224"/>
                <a:ext cx="0" cy="73470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1476230" y="2445224"/>
                <a:ext cx="4667540" cy="825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5843515" y="3192040"/>
              <a:ext cx="21563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UGF @160 </a:t>
              </a:r>
              <a:r>
                <a:rPr lang="en-US" sz="2400" dirty="0" err="1" smtClean="0"/>
                <a:t>mHz</a:t>
              </a:r>
              <a:endParaRPr lang="en-US" sz="2400" dirty="0"/>
            </a:p>
          </p:txBody>
        </p:sp>
      </p:grpSp>
      <p:sp>
        <p:nvSpPr>
          <p:cNvPr id="23" name="TextBox 22"/>
          <p:cNvSpPr txBox="1"/>
          <p:nvPr/>
        </p:nvSpPr>
        <p:spPr>
          <a:xfrm rot="5400000">
            <a:off x="7140059" y="1854958"/>
            <a:ext cx="234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ruise_freqdomain.m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Differential</a:t>
            </a:r>
            <a:r>
              <a:rPr lang="en-US" dirty="0" smtClean="0"/>
              <a:t> to </a:t>
            </a:r>
            <a:r>
              <a:rPr lang="en-US" i="1" dirty="0" smtClean="0"/>
              <a:t>difference</a:t>
            </a:r>
            <a:r>
              <a:rPr lang="en-US" dirty="0" smtClean="0"/>
              <a:t> equations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89216" y="16002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 the digital world: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−∆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216" y="1600200"/>
                <a:ext cx="8229600" cy="4525963"/>
              </a:xfrm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522264" y="3142130"/>
                <a:ext cx="3577198" cy="1048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∆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2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264" y="3142130"/>
                <a:ext cx="3577198" cy="10480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400040" y="4419600"/>
                <a:ext cx="71491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             (∆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040" y="4419600"/>
                <a:ext cx="714913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409620" y="4446988"/>
            <a:ext cx="7086600" cy="584775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94824" y="4572000"/>
            <a:ext cx="8056720" cy="1752600"/>
            <a:chOff x="594824" y="4572000"/>
            <a:chExt cx="8056720" cy="1752600"/>
          </a:xfrm>
        </p:grpSpPr>
        <p:sp>
          <p:nvSpPr>
            <p:cNvPr id="15" name="TextBox 14"/>
            <p:cNvSpPr txBox="1"/>
            <p:nvPr/>
          </p:nvSpPr>
          <p:spPr>
            <a:xfrm>
              <a:off x="1419376" y="5247382"/>
              <a:ext cx="72321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The original </a:t>
              </a:r>
              <a:r>
                <a:rPr lang="en-US" sz="3200" i="1" dirty="0" smtClean="0"/>
                <a:t>differential</a:t>
              </a:r>
              <a:r>
                <a:rPr lang="en-US" sz="3200" dirty="0" smtClean="0"/>
                <a:t> equation is approximated by a </a:t>
              </a:r>
              <a:r>
                <a:rPr lang="en-US" sz="3200" i="1" dirty="0" smtClean="0"/>
                <a:t>difference</a:t>
              </a:r>
              <a:r>
                <a:rPr lang="en-US" sz="3200" dirty="0" smtClean="0"/>
                <a:t> equation</a:t>
              </a:r>
              <a:endParaRPr lang="en-US" sz="3200" dirty="0"/>
            </a:p>
          </p:txBody>
        </p:sp>
        <p:sp>
          <p:nvSpPr>
            <p:cNvPr id="17" name="Curved Right Arrow 16"/>
            <p:cNvSpPr/>
            <p:nvPr/>
          </p:nvSpPr>
          <p:spPr>
            <a:xfrm flipV="1">
              <a:off x="594824" y="4572000"/>
              <a:ext cx="762000" cy="131302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6200000">
                <a:off x="-1299552" y="2861789"/>
                <a:ext cx="35135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In the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320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99552" y="2861789"/>
                <a:ext cx="3513503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2500" r="-34375" b="-4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2" y="1360423"/>
            <a:ext cx="7330102" cy="54975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257068" y="854478"/>
                <a:ext cx="44633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068" y="854478"/>
                <a:ext cx="446333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7200" y="493653"/>
                <a:ext cx="2539991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3653"/>
                <a:ext cx="2539991" cy="10303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52391" y="1903979"/>
                <a:ext cx="27834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33CC"/>
                          </a:solidFill>
                          <a:latin typeface="Cambria Math"/>
                        </a:rPr>
                        <m:t>cos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⁡(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391" y="1903979"/>
                <a:ext cx="278345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rved Up Arrow 12"/>
          <p:cNvSpPr/>
          <p:nvPr/>
        </p:nvSpPr>
        <p:spPr>
          <a:xfrm flipV="1">
            <a:off x="1600200" y="76200"/>
            <a:ext cx="3962400" cy="5715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91228" y="3524436"/>
                <a:ext cx="30098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66FF33"/>
                          </a:solidFill>
                          <a:latin typeface="Cambria Math"/>
                        </a:rPr>
                        <m:t>y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66FF33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66FF33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66FF33"/>
                          </a:solidFill>
                          <a:latin typeface="Cambria Math"/>
                        </a:rPr>
                        <m:t>sin</m:t>
                      </m:r>
                      <m:r>
                        <a:rPr lang="en-US" sz="3200" b="0" i="1" smtClean="0">
                          <a:solidFill>
                            <a:srgbClr val="66FF33"/>
                          </a:solidFill>
                          <a:latin typeface="Cambria Math"/>
                        </a:rPr>
                        <m:t>⁡(</m:t>
                      </m:r>
                      <m:r>
                        <a:rPr lang="en-US" sz="3200" b="0" i="1" smtClean="0">
                          <a:solidFill>
                            <a:srgbClr val="66FF33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66FF33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solidFill>
                    <a:srgbClr val="66FF33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228" y="3524436"/>
                <a:ext cx="300986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rot="5400000">
            <a:off x="7880866" y="28633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ifference.m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6200000">
                <a:off x="-1299552" y="2861789"/>
                <a:ext cx="35135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In the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320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99552" y="2861789"/>
                <a:ext cx="3513503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12500" r="-34375" b="-4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861285" y="179071"/>
            <a:ext cx="252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" pitchFamily="49" charset="0"/>
              </a:rPr>
              <a:t>&gt;&gt; diff(x)</a:t>
            </a:r>
            <a:endParaRPr lang="en-US" sz="2800" dirty="0">
              <a:latin typeface="Courier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  <p:bldP spid="7" grpId="0"/>
      <p:bldP spid="10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2" y="1360423"/>
            <a:ext cx="7330102" cy="54975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925982" y="728350"/>
                <a:ext cx="44633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982" y="728350"/>
                <a:ext cx="446333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7200" y="493653"/>
                <a:ext cx="2539991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3653"/>
                <a:ext cx="2539991" cy="10303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52391" y="1903979"/>
                <a:ext cx="27834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33CC"/>
                          </a:solidFill>
                          <a:latin typeface="Cambria Math"/>
                        </a:rPr>
                        <m:t>cos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⁡(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391" y="1903979"/>
                <a:ext cx="278345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rved Up Arrow 12"/>
          <p:cNvSpPr/>
          <p:nvPr/>
        </p:nvSpPr>
        <p:spPr>
          <a:xfrm flipV="1">
            <a:off x="1600200" y="76200"/>
            <a:ext cx="3962400" cy="5715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7880866" y="28633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ifference.m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191228" y="3524436"/>
                <a:ext cx="30098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66FF33"/>
                          </a:solidFill>
                          <a:latin typeface="Cambria Math"/>
                        </a:rPr>
                        <m:t>y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66FF33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66FF33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66FF33"/>
                          </a:solidFill>
                          <a:latin typeface="Cambria Math"/>
                        </a:rPr>
                        <m:t>sin</m:t>
                      </m:r>
                      <m:r>
                        <a:rPr lang="en-US" sz="3200" b="0" i="1" smtClean="0">
                          <a:solidFill>
                            <a:srgbClr val="66FF33"/>
                          </a:solidFill>
                          <a:latin typeface="Cambria Math"/>
                        </a:rPr>
                        <m:t>⁡(</m:t>
                      </m:r>
                      <m:r>
                        <a:rPr lang="en-US" sz="3200" b="0" i="1" smtClean="0">
                          <a:solidFill>
                            <a:srgbClr val="66FF33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66FF33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solidFill>
                    <a:srgbClr val="66FF33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228" y="3524436"/>
                <a:ext cx="300986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6200000">
                <a:off x="-1299552" y="2861789"/>
                <a:ext cx="35135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In the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320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99552" y="2861789"/>
                <a:ext cx="3513503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12500" r="-34375" b="-4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002703" y="179071"/>
            <a:ext cx="252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" pitchFamily="49" charset="0"/>
              </a:rPr>
              <a:t>&gt;&gt; diff(x)</a:t>
            </a:r>
            <a:endParaRPr lang="en-US" sz="2800" dirty="0">
              <a:latin typeface="Courier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7376"/>
          </a:xfrm>
        </p:spPr>
        <p:txBody>
          <a:bodyPr/>
          <a:lstStyle/>
          <a:p>
            <a:r>
              <a:rPr lang="en-US" dirty="0" smtClean="0"/>
              <a:t>Difference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1077" y="867103"/>
                <a:ext cx="8513378" cy="562923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 general, a difference equation is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input sequence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output sequence and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are the coefficients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respectively.</a:t>
                </a:r>
                <a:endParaRPr lang="en-US" dirty="0"/>
              </a:p>
              <a:p>
                <a:r>
                  <a:rPr lang="en-US" dirty="0" smtClean="0"/>
                  <a:t>The MATLAB </a:t>
                </a:r>
                <a:r>
                  <a:rPr lang="en-US" dirty="0" smtClean="0">
                    <a:latin typeface="Courier" pitchFamily="49" charset="0"/>
                  </a:rPr>
                  <a:t>filter</a:t>
                </a:r>
                <a:r>
                  <a:rPr lang="en-US" dirty="0" smtClean="0"/>
                  <a:t> command solves the difference equations numerically – </a:t>
                </a:r>
                <a:r>
                  <a:rPr lang="en-US" i="1" dirty="0" smtClean="0"/>
                  <a:t>filtering</a:t>
                </a:r>
                <a:r>
                  <a:rPr lang="en-US" dirty="0" smtClean="0"/>
                  <a:t> input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>
                    <a:latin typeface="Courier" pitchFamily="49" charset="0"/>
                  </a:rPr>
                  <a:t>&gt;&gt; y = filter(b, a, x)</a:t>
                </a:r>
                <a:endParaRPr lang="en-US" dirty="0"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077" y="867103"/>
                <a:ext cx="8513378" cy="5629231"/>
              </a:xfrm>
              <a:blipFill rotWithShape="1">
                <a:blip r:embed="rId2"/>
                <a:stretch>
                  <a:fillRect l="-1432" t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Impulse response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533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To generate the impulse response of an LTI system described by the difference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u</a:t>
                </a:r>
                <a:r>
                  <a:rPr lang="en-US" dirty="0" smtClean="0"/>
                  <a:t>se the </a:t>
                </a:r>
                <a:r>
                  <a:rPr lang="en-US" dirty="0" smtClean="0">
                    <a:latin typeface="Courier" pitchFamily="49" charset="0"/>
                  </a:rPr>
                  <a:t>filter</a:t>
                </a:r>
                <a:r>
                  <a:rPr lang="en-US" dirty="0" smtClean="0"/>
                  <a:t> command: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" pitchFamily="49" charset="0"/>
                  </a:rPr>
                  <a:t>&gt;&gt; </a:t>
                </a:r>
                <a:r>
                  <a:rPr lang="en-US" dirty="0" smtClean="0">
                    <a:latin typeface="Courier" pitchFamily="49" charset="0"/>
                  </a:rPr>
                  <a:t>h </a:t>
                </a:r>
                <a:r>
                  <a:rPr lang="en-US" dirty="0">
                    <a:latin typeface="Courier" pitchFamily="49" charset="0"/>
                  </a:rPr>
                  <a:t>= filter(b, a, </a:t>
                </a:r>
                <a:r>
                  <a:rPr lang="en-US" dirty="0" smtClean="0">
                    <a:latin typeface="Courier" pitchFamily="49" charset="0"/>
                  </a:rPr>
                  <a:t>delta)</a:t>
                </a:r>
              </a:p>
              <a:p>
                <a:pPr marL="0" indent="0">
                  <a:buNone/>
                </a:pPr>
                <a:r>
                  <a:rPr lang="en-US" dirty="0" smtClean="0"/>
                  <a:t>By plotting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you can visualize if the system is stable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53303"/>
              </a:xfrm>
              <a:blipFill rotWithShape="1">
                <a:blip r:embed="rId3"/>
                <a:stretch>
                  <a:fillRect l="-1852" t="-1669" b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An LTI system is described by the following difference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+0.9 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Plot the impulse response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≤100</m:t>
                    </m:r>
                  </m:oMath>
                </a14:m>
                <a:r>
                  <a:rPr lang="en-US" dirty="0" smtClean="0"/>
                  <a:t> and determine if system is stable.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11" y="1433048"/>
            <a:ext cx="5782843" cy="43371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69" y="15759"/>
            <a:ext cx="8229600" cy="7397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3421" y="583324"/>
                <a:ext cx="4322379" cy="58805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An LTI system is described by the following difference equation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+0.9 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Plot the impulse response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≤100</m:t>
                    </m:r>
                  </m:oMath>
                </a14:m>
                <a:r>
                  <a:rPr lang="en-US" sz="2400" dirty="0" smtClean="0"/>
                  <a:t> and determine if system is stable.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Generating the delta function with MATLAB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ourier" pitchFamily="49" charset="0"/>
                  </a:rPr>
                  <a:t>&gt;&gt; x </a:t>
                </a:r>
                <a:r>
                  <a:rPr lang="en-US" sz="2400" dirty="0">
                    <a:latin typeface="Courier" pitchFamily="49" charset="0"/>
                  </a:rPr>
                  <a:t>= zeros(1,100</a:t>
                </a:r>
                <a:r>
                  <a:rPr lang="en-US" sz="2400" dirty="0" smtClean="0">
                    <a:latin typeface="Courier" pitchFamily="49" charset="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ourier" pitchFamily="49" charset="0"/>
                  </a:rPr>
                  <a:t>&gt;&gt; x(1</a:t>
                </a:r>
                <a:r>
                  <a:rPr lang="en-US" sz="2400" dirty="0">
                    <a:latin typeface="Courier" pitchFamily="49" charset="0"/>
                  </a:rPr>
                  <a:t>) = 1;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ourier" pitchFamily="49" charset="0"/>
                  </a:rPr>
                  <a:t>&gt;&gt; </a:t>
                </a:r>
                <a:r>
                  <a:rPr lang="en-US" sz="2400" dirty="0">
                    <a:latin typeface="Courier" pitchFamily="49" charset="0"/>
                  </a:rPr>
                  <a:t>plot(x,</a:t>
                </a:r>
                <a:r>
                  <a:rPr lang="en-US" sz="2400" dirty="0" smtClean="0">
                    <a:latin typeface="Courier" pitchFamily="49" charset="0"/>
                  </a:rPr>
                  <a:t>'</a:t>
                </a:r>
                <a:r>
                  <a:rPr lang="en-US" sz="2400" dirty="0" err="1" smtClean="0">
                    <a:latin typeface="Courier" pitchFamily="49" charset="0"/>
                  </a:rPr>
                  <a:t>bo</a:t>
                </a:r>
                <a:r>
                  <a:rPr lang="en-US" sz="2400" dirty="0" smtClean="0">
                    <a:latin typeface="Courier" pitchFamily="49" charset="0"/>
                  </a:rPr>
                  <a:t>-')</a:t>
                </a:r>
                <a:endParaRPr lang="en-US" sz="2400" dirty="0"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3421" y="583324"/>
                <a:ext cx="4322379" cy="5880538"/>
              </a:xfrm>
              <a:blipFill rotWithShape="1">
                <a:blip r:embed="rId3"/>
                <a:stretch>
                  <a:fillRect l="-2113" t="-1452" r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78717" y="6006663"/>
            <a:ext cx="192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x29.m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56" y="1669531"/>
            <a:ext cx="5782842" cy="43371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69" y="15759"/>
            <a:ext cx="8229600" cy="7397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3421" y="583324"/>
                <a:ext cx="4322379" cy="58805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An LTI system is described by the following difference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+0.9 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Plot the impulse response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≤100</m:t>
                    </m:r>
                  </m:oMath>
                </a14:m>
                <a:r>
                  <a:rPr lang="en-US" sz="2400" dirty="0" smtClean="0"/>
                  <a:t> and determine if system is stable.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Generating the response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ourier" pitchFamily="49" charset="0"/>
                  </a:rPr>
                  <a:t>&gt;&gt;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ourier New"/>
                  </a:rPr>
                  <a:t>b=1</a:t>
                </a:r>
                <a:r>
                  <a:rPr lang="en-US" sz="2400" dirty="0">
                    <a:solidFill>
                      <a:srgbClr val="000000"/>
                    </a:solidFill>
                    <a:latin typeface="Courier New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latin typeface="Courier New"/>
                  </a:rPr>
                  <a:t>&gt;&gt; a=[</a:t>
                </a:r>
                <a:r>
                  <a:rPr lang="en-US" sz="2400" dirty="0">
                    <a:solidFill>
                      <a:srgbClr val="000000"/>
                    </a:solidFill>
                    <a:latin typeface="Courier New"/>
                  </a:rPr>
                  <a:t>1 -1 0.9];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ourier" pitchFamily="49" charset="0"/>
                  </a:rPr>
                  <a:t>&gt;&gt; h=filter(</a:t>
                </a:r>
                <a:r>
                  <a:rPr lang="en-US" sz="2400" dirty="0" err="1" smtClean="0">
                    <a:latin typeface="Courier" pitchFamily="49" charset="0"/>
                  </a:rPr>
                  <a:t>b,a,x</a:t>
                </a:r>
                <a:r>
                  <a:rPr lang="en-US" sz="2400" dirty="0" smtClean="0">
                    <a:latin typeface="Courier" pitchFamily="49" charset="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ourier" pitchFamily="49" charset="0"/>
                  </a:rPr>
                  <a:t>&gt;&gt; plot(</a:t>
                </a:r>
                <a:r>
                  <a:rPr lang="en-US" sz="2400" dirty="0">
                    <a:latin typeface="Courier" pitchFamily="49" charset="0"/>
                  </a:rPr>
                  <a:t>h</a:t>
                </a:r>
                <a:r>
                  <a:rPr lang="en-US" sz="2400" dirty="0" smtClean="0">
                    <a:latin typeface="Courier" pitchFamily="49" charset="0"/>
                  </a:rPr>
                  <a:t>,'</a:t>
                </a:r>
                <a:r>
                  <a:rPr lang="en-US" sz="2400" dirty="0" err="1" smtClean="0">
                    <a:latin typeface="Courier" pitchFamily="49" charset="0"/>
                  </a:rPr>
                  <a:t>bo</a:t>
                </a:r>
                <a:r>
                  <a:rPr lang="en-US" sz="2400" dirty="0" smtClean="0">
                    <a:latin typeface="Courier" pitchFamily="49" charset="0"/>
                  </a:rPr>
                  <a:t>-')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System is stable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3421" y="583324"/>
                <a:ext cx="4322379" cy="5880538"/>
              </a:xfrm>
              <a:blipFill rotWithShape="1">
                <a:blip r:embed="rId3"/>
                <a:stretch>
                  <a:fillRect l="-2113" t="-830" r="-1549" b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78717" y="6006663"/>
            <a:ext cx="192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x29.m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An LTI system is described by the difference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−0.5 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+0.25 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+2 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−3)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Plot its impulse response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and determine the stability of the system.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4" y="842528"/>
            <a:ext cx="7888403" cy="591630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07967" y="4121330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Generating the response</a:t>
                </a:r>
              </a:p>
              <a:p>
                <a:r>
                  <a:rPr lang="en-US" dirty="0">
                    <a:latin typeface="Courier" pitchFamily="49" charset="0"/>
                  </a:rPr>
                  <a:t>&gt;&gt; </a:t>
                </a:r>
                <a:r>
                  <a:rPr lang="en-US" dirty="0">
                    <a:solidFill>
                      <a:srgbClr val="000000"/>
                    </a:solidFill>
                    <a:latin typeface="Courier New"/>
                  </a:rPr>
                  <a:t>b</a:t>
                </a:r>
                <a:r>
                  <a:rPr lang="en-US" dirty="0" smtClean="0">
                    <a:solidFill>
                      <a:srgbClr val="000000"/>
                    </a:solidFill>
                    <a:latin typeface="Courier New"/>
                  </a:rPr>
                  <a:t>=[1 2 0 1];</a:t>
                </a:r>
                <a:endParaRPr lang="en-US" dirty="0">
                  <a:solidFill>
                    <a:srgbClr val="000000"/>
                  </a:solidFill>
                  <a:latin typeface="Courier New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Courier New"/>
                  </a:rPr>
                  <a:t>&gt;&gt; a=[1 </a:t>
                </a:r>
                <a:r>
                  <a:rPr lang="en-US" dirty="0" smtClean="0">
                    <a:solidFill>
                      <a:srgbClr val="000000"/>
                    </a:solidFill>
                    <a:latin typeface="Courier New"/>
                  </a:rPr>
                  <a:t>-0.5 0.25];</a:t>
                </a:r>
                <a:endParaRPr lang="en-US" dirty="0">
                  <a:solidFill>
                    <a:srgbClr val="000000"/>
                  </a:solidFill>
                  <a:latin typeface="Courier New"/>
                </a:endParaRPr>
              </a:p>
              <a:p>
                <a:r>
                  <a:rPr lang="en-US" dirty="0">
                    <a:latin typeface="Courier" pitchFamily="49" charset="0"/>
                  </a:rPr>
                  <a:t>&gt;&gt; </a:t>
                </a:r>
                <a:r>
                  <a:rPr lang="en-US" dirty="0" smtClean="0">
                    <a:latin typeface="Courier" pitchFamily="49" charset="0"/>
                  </a:rPr>
                  <a:t>h=filter(</a:t>
                </a:r>
                <a:r>
                  <a:rPr lang="en-US" dirty="0" err="1" smtClean="0">
                    <a:latin typeface="Courier" pitchFamily="49" charset="0"/>
                  </a:rPr>
                  <a:t>b,a</a:t>
                </a:r>
                <a:r>
                  <a:rPr lang="en-US" dirty="0" smtClean="0">
                    <a:latin typeface="Courier" pitchFamily="49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 smtClean="0">
                    <a:latin typeface="Courier" pitchFamily="49" charset="0"/>
                  </a:rPr>
                  <a:t>);</a:t>
                </a:r>
                <a:endParaRPr lang="en-US" dirty="0">
                  <a:latin typeface="Courier" pitchFamily="49" charset="0"/>
                </a:endParaRPr>
              </a:p>
              <a:p>
                <a:r>
                  <a:rPr lang="en-US" dirty="0">
                    <a:latin typeface="Courier" pitchFamily="49" charset="0"/>
                  </a:rPr>
                  <a:t>&gt;&gt; plot(</a:t>
                </a:r>
                <a:r>
                  <a:rPr lang="en-US" dirty="0" err="1">
                    <a:latin typeface="Courier" pitchFamily="49" charset="0"/>
                  </a:rPr>
                  <a:t>h,</a:t>
                </a:r>
                <a:r>
                  <a:rPr lang="en-US" dirty="0" err="1" smtClean="0">
                    <a:latin typeface="Courier" pitchFamily="49" charset="0"/>
                  </a:rPr>
                  <a:t>'b</a:t>
                </a:r>
                <a:r>
                  <a:rPr lang="en-US" dirty="0" smtClean="0">
                    <a:latin typeface="Courier" pitchFamily="49" charset="0"/>
                  </a:rPr>
                  <a:t>-')</a:t>
                </a:r>
                <a:endParaRPr lang="en-US" dirty="0"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967" y="4121330"/>
                <a:ext cx="4572000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200" t="-2066" b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rot="5400000">
            <a:off x="7718270" y="2671039"/>
            <a:ext cx="192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ex216.m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2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First we need to model the response of the car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to an input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This was previously described by transfer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was derived from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𝑏𝑣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SIMULINK simulates this differential equation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2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Cruise control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029200" y="1600200"/>
                <a:ext cx="4114800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Physical system described by the following equation of motion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𝑟𝑜𝑎𝑑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Simplifying and assuming friction force is proportional to speed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i="1" smtClean="0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𝑏𝑣</m:t>
                          </m:r>
                        </m:e>
                      </m:border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29200" y="1600200"/>
                <a:ext cx="4114800" cy="4525963"/>
              </a:xfrm>
              <a:blipFill rotWithShape="1">
                <a:blip r:embed="rId2"/>
                <a:stretch>
                  <a:fillRect l="-2222" t="-1078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883541" y="3774997"/>
            <a:ext cx="3200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645541" y="3470197"/>
            <a:ext cx="304800" cy="3048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36141" y="3470197"/>
            <a:ext cx="304800" cy="3048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340741" y="2860597"/>
            <a:ext cx="2057400" cy="609600"/>
            <a:chOff x="678867" y="1676400"/>
            <a:chExt cx="2057400" cy="609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78867" y="2286000"/>
              <a:ext cx="2057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78867" y="2057400"/>
              <a:ext cx="0" cy="228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736267" y="2057400"/>
              <a:ext cx="0" cy="228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78867" y="2019300"/>
              <a:ext cx="342900" cy="38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382103" y="2019300"/>
              <a:ext cx="342900" cy="38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026405" y="1676400"/>
              <a:ext cx="338262" cy="3429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64667" y="1676400"/>
              <a:ext cx="67453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039203" y="1676400"/>
              <a:ext cx="342900" cy="3429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>
            <a:off x="320040" y="123444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0040" y="123444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 of motion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532916" y="3311100"/>
            <a:ext cx="18104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33400" y="3311100"/>
            <a:ext cx="180139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638266" y="2415716"/>
            <a:ext cx="1848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orce from engine (</a:t>
            </a:r>
            <a:r>
              <a:rPr lang="en-US" sz="2400" i="1" dirty="0" smtClean="0"/>
              <a:t>f)</a:t>
            </a:r>
            <a:endParaRPr lang="en-US" sz="2400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857410" y="1752600"/>
            <a:ext cx="1419190" cy="3158700"/>
            <a:chOff x="1857410" y="1752600"/>
            <a:chExt cx="1419190" cy="315870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2410996" y="3387300"/>
              <a:ext cx="0" cy="838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2410996" y="25491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857410" y="1752600"/>
              <a:ext cx="1315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Normal force (</a:t>
              </a:r>
              <a:r>
                <a:rPr lang="en-US" sz="2400" i="1" dirty="0"/>
                <a:t>n</a:t>
              </a:r>
              <a:r>
                <a:rPr lang="en-US" sz="2400" i="1" dirty="0" smtClean="0"/>
                <a:t>)</a:t>
              </a:r>
              <a:endParaRPr lang="en-US" sz="2400" i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39771" y="4080303"/>
              <a:ext cx="1236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Weight (</a:t>
              </a:r>
              <a:r>
                <a:rPr lang="en-US" sz="2400" i="1" dirty="0" smtClean="0"/>
                <a:t>mg)</a:t>
              </a:r>
              <a:endParaRPr lang="en-US" sz="2400" i="1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0" y="2472900"/>
            <a:ext cx="149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Friction force (</a:t>
            </a:r>
            <a:r>
              <a:rPr lang="en-US" sz="2400" dirty="0" err="1"/>
              <a:t>f</a:t>
            </a:r>
            <a:r>
              <a:rPr lang="en-US" sz="2400" baseline="-25000" dirty="0" err="1" smtClean="0"/>
              <a:t>fr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digital world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6483" y="1600200"/>
                <a:ext cx="8718331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𝑏𝑦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1050 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−1000 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   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483" y="1600200"/>
                <a:ext cx="8718331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>
            <a:off x="3862316" y="2988860"/>
            <a:ext cx="1201003" cy="1228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72348" y="1560787"/>
            <a:ext cx="4599296" cy="1201003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306" y="4709960"/>
            <a:ext cx="8407021" cy="887105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4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3" y="805218"/>
            <a:ext cx="8066988" cy="60502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878"/>
            <a:ext cx="8229600" cy="885375"/>
          </a:xfrm>
        </p:spPr>
        <p:txBody>
          <a:bodyPr/>
          <a:lstStyle/>
          <a:p>
            <a:r>
              <a:rPr lang="en-US" dirty="0" smtClean="0"/>
              <a:t>Numerical solution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7880866" y="28633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difference2.m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16200000">
                <a:off x="-1299552" y="2861789"/>
                <a:ext cx="35135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In the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320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99552" y="2861789"/>
                <a:ext cx="351350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2500" r="-34375" b="-4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3" y="805218"/>
            <a:ext cx="8066988" cy="60502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878"/>
            <a:ext cx="8229600" cy="885375"/>
          </a:xfrm>
        </p:spPr>
        <p:txBody>
          <a:bodyPr/>
          <a:lstStyle/>
          <a:p>
            <a:r>
              <a:rPr lang="en-US" dirty="0" smtClean="0"/>
              <a:t>Numerical solution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7880866" y="28633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difference2.m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16200000">
                <a:off x="-1299552" y="2861789"/>
                <a:ext cx="35135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In the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320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99552" y="2861789"/>
                <a:ext cx="351350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2500" r="-34375" b="-4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8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834314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77915"/>
                <a:ext cx="8434552" cy="5975131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SIMULINK – time domain simulation, can handle non-linear systems.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utorial</a:t>
                </a:r>
              </a:p>
              <a:p>
                <a:pPr lvl="1"/>
                <a:r>
                  <a:rPr lang="en-US" dirty="0" smtClean="0"/>
                  <a:t>A suggestion for re-writing the differential equation is given in order to facilitates designing the model</a:t>
                </a:r>
              </a:p>
              <a:p>
                <a:r>
                  <a:rPr lang="en-US" dirty="0" smtClean="0"/>
                  <a:t>Analog to digital</a:t>
                </a:r>
              </a:p>
              <a:p>
                <a:pPr lvl="1"/>
                <a:r>
                  <a:rPr lang="en-US" dirty="0" smtClean="0"/>
                  <a:t>Signals to sequences</a:t>
                </a:r>
              </a:p>
              <a:p>
                <a:pPr lvl="1"/>
                <a:r>
                  <a:rPr lang="en-US" dirty="0" smtClean="0"/>
                  <a:t>Impulse response of a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n-US">
                          <a:latin typeface="Lucida Calligraphy" pitchFamily="66" charset="0"/>
                        </a:rPr>
                        <m:t>L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Convolution </a:t>
                </a:r>
                <a:r>
                  <a:rPr lang="en-US" dirty="0" smtClean="0"/>
                  <a:t>and correlation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900" i="1">
                          <a:latin typeface="Cambria Math"/>
                        </a:rPr>
                        <m:t>=</m:t>
                      </m:r>
                      <m:r>
                        <a:rPr lang="en-US" sz="2900" i="1">
                          <a:latin typeface="Cambria Math"/>
                        </a:rPr>
                        <m:t>𝑥</m:t>
                      </m:r>
                      <m:r>
                        <a:rPr lang="en-US" sz="2900" i="1">
                          <a:latin typeface="Cambria Math"/>
                        </a:rPr>
                        <m:t>(</m:t>
                      </m:r>
                      <m:r>
                        <a:rPr lang="en-US" sz="2900" i="1">
                          <a:latin typeface="Cambria Math"/>
                        </a:rPr>
                        <m:t>𝑛</m:t>
                      </m:r>
                      <m:r>
                        <a:rPr lang="en-US" sz="2900" i="1">
                          <a:latin typeface="Cambria Math"/>
                        </a:rPr>
                        <m:t>)⋆</m:t>
                      </m:r>
                      <m:r>
                        <a:rPr lang="en-US" sz="29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9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9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9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9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𝑙</m:t>
                      </m:r>
                      <m:r>
                        <a:rPr lang="en-US" i="1">
                          <a:latin typeface="Cambria Math"/>
                        </a:rPr>
                        <m:t>)⋆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/>
                  <a:t>Condition of stability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&lt;∞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Differential </a:t>
                </a:r>
                <a:r>
                  <a:rPr lang="en-US" dirty="0" smtClean="0"/>
                  <a:t>to difference equations</a:t>
                </a:r>
              </a:p>
              <a:p>
                <a:pPr lvl="1"/>
                <a:r>
                  <a:rPr lang="en-US" dirty="0" smtClean="0"/>
                  <a:t>General form of a difference equation</a:t>
                </a:r>
              </a:p>
              <a:p>
                <a:pPr lvl="1"/>
                <a:r>
                  <a:rPr lang="en-US" dirty="0" smtClean="0"/>
                  <a:t>MATLAB’s</a:t>
                </a:r>
                <a:r>
                  <a:rPr lang="en-US" dirty="0">
                    <a:latin typeface="Courier" pitchFamily="49" charset="0"/>
                  </a:rPr>
                  <a:t> </a:t>
                </a:r>
                <a:r>
                  <a:rPr lang="en-US" dirty="0" smtClean="0">
                    <a:latin typeface="Courier" pitchFamily="49" charset="0"/>
                  </a:rPr>
                  <a:t>filter</a:t>
                </a:r>
                <a:r>
                  <a:rPr lang="en-US" dirty="0" smtClean="0"/>
                  <a:t> to numerically solve difference equations</a:t>
                </a:r>
              </a:p>
              <a:p>
                <a:pPr lvl="1"/>
                <a:r>
                  <a:rPr lang="en-US" dirty="0" smtClean="0"/>
                  <a:t>Impulse response can be determined by using the filter command and setting the input to a delta sequence.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77915"/>
                <a:ext cx="8434552" cy="5975131"/>
              </a:xfrm>
              <a:blipFill rotWithShape="1">
                <a:blip r:embed="rId2"/>
                <a:stretch>
                  <a:fillRect l="-578" t="-1429" r="-939" b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881610"/>
          </a:xfrm>
        </p:spPr>
        <p:txBody>
          <a:bodyPr/>
          <a:lstStyle/>
          <a:p>
            <a:r>
              <a:rPr lang="en-US" dirty="0" smtClean="0"/>
              <a:t>Building the model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867104"/>
            <a:ext cx="3941379" cy="5470634"/>
          </a:xfrm>
        </p:spPr>
        <p:txBody>
          <a:bodyPr>
            <a:normAutofit/>
          </a:bodyPr>
          <a:lstStyle/>
          <a:p>
            <a:r>
              <a:rPr lang="en-US" dirty="0" smtClean="0"/>
              <a:t>Type </a:t>
            </a:r>
            <a:r>
              <a:rPr lang="en-US" dirty="0" err="1" smtClean="0"/>
              <a:t>simulink</a:t>
            </a:r>
            <a:r>
              <a:rPr lang="en-US" dirty="0" smtClean="0"/>
              <a:t> at the MATLAB prompt</a:t>
            </a:r>
          </a:p>
          <a:p>
            <a:pPr marL="400050" lvl="1" indent="0">
              <a:buNone/>
            </a:pPr>
            <a:r>
              <a:rPr lang="en-US" dirty="0" smtClean="0">
                <a:latin typeface="Courier" pitchFamily="49" charset="0"/>
              </a:rPr>
              <a:t>&gt;&gt; </a:t>
            </a:r>
            <a:r>
              <a:rPr lang="en-US" dirty="0" err="1" smtClean="0">
                <a:latin typeface="Courier" pitchFamily="49" charset="0"/>
              </a:rPr>
              <a:t>simulink</a:t>
            </a:r>
            <a:endParaRPr lang="en-US" dirty="0" smtClean="0">
              <a:latin typeface="Courier" pitchFamily="49" charset="0"/>
            </a:endParaRPr>
          </a:p>
          <a:p>
            <a:r>
              <a:rPr lang="en-US" dirty="0" smtClean="0"/>
              <a:t>The “Simulink Library Browser” window opens.</a:t>
            </a:r>
          </a:p>
          <a:p>
            <a:r>
              <a:rPr lang="en-US" dirty="0" smtClean="0"/>
              <a:t>File → New → Model</a:t>
            </a:r>
          </a:p>
          <a:p>
            <a:r>
              <a:rPr lang="en-US" dirty="0" smtClean="0"/>
              <a:t>The model window opens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52" y="1595599"/>
            <a:ext cx="5470634" cy="399413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881610"/>
          </a:xfrm>
        </p:spPr>
        <p:txBody>
          <a:bodyPr/>
          <a:lstStyle/>
          <a:p>
            <a:r>
              <a:rPr lang="en-US" dirty="0" smtClean="0"/>
              <a:t>Building 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867104"/>
                <a:ext cx="3752193" cy="547063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The relationship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𝑑𝑣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/>
                  <a:t> is simply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𝑑𝑣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 smtClean="0"/>
                  <a:t>. Add the </a:t>
                </a:r>
                <a:r>
                  <a:rPr lang="en-US" i="1" dirty="0" smtClean="0"/>
                  <a:t>Integrator</a:t>
                </a:r>
                <a:r>
                  <a:rPr lang="en-US" dirty="0" smtClean="0"/>
                  <a:t> block by selecting it and dragging it to the model window. The integrator block is in the </a:t>
                </a:r>
                <a:r>
                  <a:rPr lang="en-US" dirty="0" err="1" smtClean="0"/>
                  <a:t>simulink</a:t>
                </a:r>
                <a:r>
                  <a:rPr lang="en-US" dirty="0" smtClean="0"/>
                  <a:t> library browser under the continuous section.</a:t>
                </a:r>
              </a:p>
              <a:p>
                <a:r>
                  <a:rPr lang="en-US" dirty="0" smtClean="0"/>
                  <a:t>Extend the signal in and signal out lines, double click on top of each line and label them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𝑑𝑣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867104"/>
                <a:ext cx="3752193" cy="5470634"/>
              </a:xfrm>
              <a:blipFill rotWithShape="1">
                <a:blip r:embed="rId2"/>
                <a:stretch>
                  <a:fillRect l="-2435" t="-2227"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24" y="1529255"/>
            <a:ext cx="5240190" cy="3848453"/>
          </a:xfrm>
        </p:spPr>
      </p:pic>
    </p:spTree>
    <p:extLst>
      <p:ext uri="{BB962C8B-B14F-4D97-AF65-F5344CB8AC3E}">
        <p14:creationId xmlns:p14="http://schemas.microsoft.com/office/powerpoint/2010/main" val="11546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881610"/>
          </a:xfrm>
        </p:spPr>
        <p:txBody>
          <a:bodyPr/>
          <a:lstStyle/>
          <a:p>
            <a:r>
              <a:rPr lang="en-US" dirty="0" smtClean="0"/>
              <a:t>Building 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867103"/>
                <a:ext cx="3846786" cy="577017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Re-arranging terms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𝑑𝑣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𝑏𝑣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: the change in velocity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times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𝑏𝑣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r>
                  <a:rPr lang="en-US" dirty="0" smtClean="0"/>
                  <a:t> In the library browser, under the math operations section, select and drag the </a:t>
                </a:r>
                <a:r>
                  <a:rPr lang="en-US" i="1" dirty="0" smtClean="0"/>
                  <a:t>Gain</a:t>
                </a:r>
                <a:r>
                  <a:rPr lang="en-US" dirty="0" smtClean="0"/>
                  <a:t> block.</a:t>
                </a:r>
              </a:p>
              <a:p>
                <a:r>
                  <a:rPr lang="en-US" dirty="0" smtClean="0"/>
                  <a:t>Connect its output to the integrator’s input.</a:t>
                </a:r>
              </a:p>
              <a:p>
                <a:r>
                  <a:rPr lang="en-US" dirty="0" smtClean="0"/>
                  <a:t>Double-click on the gain block, set the gain value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, and click ok.</a:t>
                </a:r>
              </a:p>
              <a:p>
                <a:r>
                  <a:rPr lang="en-US" dirty="0" smtClean="0"/>
                  <a:t>Double-click right under the gain block and label 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867103"/>
                <a:ext cx="3846786" cy="5770179"/>
              </a:xfrm>
              <a:blipFill rotWithShape="1">
                <a:blip r:embed="rId2"/>
                <a:stretch>
                  <a:fillRect l="-2060" t="-1478" r="-3487" b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83" y="1450428"/>
            <a:ext cx="5343033" cy="3878599"/>
          </a:xfrm>
        </p:spPr>
      </p:pic>
    </p:spTree>
    <p:extLst>
      <p:ext uri="{BB962C8B-B14F-4D97-AF65-F5344CB8AC3E}">
        <p14:creationId xmlns:p14="http://schemas.microsoft.com/office/powerpoint/2010/main" val="348054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881610"/>
          </a:xfrm>
        </p:spPr>
        <p:txBody>
          <a:bodyPr/>
          <a:lstStyle/>
          <a:p>
            <a:r>
              <a:rPr lang="en-US" dirty="0" smtClean="0"/>
              <a:t>Building 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867103"/>
                <a:ext cx="3846786" cy="577017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Under the math operations section, select and drag the </a:t>
                </a:r>
                <a:r>
                  <a:rPr lang="en-US" i="1" dirty="0" smtClean="0"/>
                  <a:t>Add</a:t>
                </a:r>
                <a:r>
                  <a:rPr lang="en-US" dirty="0" smtClean="0"/>
                  <a:t> block.</a:t>
                </a:r>
              </a:p>
              <a:p>
                <a:r>
                  <a:rPr lang="en-US" dirty="0" smtClean="0"/>
                  <a:t>Connect the add block with the gain block</a:t>
                </a:r>
              </a:p>
              <a:p>
                <a:r>
                  <a:rPr lang="en-US" dirty="0" smtClean="0"/>
                  <a:t>Double-click the add block and change the sign as shown in figure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𝑏𝑣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One input to the add block will be the engine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while the other will be the friction force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𝑏𝑣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867103"/>
                <a:ext cx="3846786" cy="5770179"/>
              </a:xfrm>
              <a:blipFill rotWithShape="1">
                <a:blip r:embed="rId2"/>
                <a:stretch>
                  <a:fillRect l="-2377" t="-1584" r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9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13" y="1355834"/>
            <a:ext cx="5474887" cy="4022494"/>
          </a:xfrm>
        </p:spPr>
      </p:pic>
    </p:spTree>
    <p:extLst>
      <p:ext uri="{BB962C8B-B14F-4D97-AF65-F5344CB8AC3E}">
        <p14:creationId xmlns:p14="http://schemas.microsoft.com/office/powerpoint/2010/main" val="31572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4176</TotalTime>
  <Words>4405</Words>
  <Application>Microsoft Office PowerPoint</Application>
  <PresentationFormat>On-screen Show (4:3)</PresentationFormat>
  <Paragraphs>679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To recap</vt:lpstr>
      <vt:lpstr>To recap</vt:lpstr>
      <vt:lpstr>SIMULINK</vt:lpstr>
      <vt:lpstr>OL TF bode plot</vt:lpstr>
      <vt:lpstr>Building the model</vt:lpstr>
      <vt:lpstr>Building the model</vt:lpstr>
      <vt:lpstr>Building the model</vt:lpstr>
      <vt:lpstr>Building the model</vt:lpstr>
      <vt:lpstr>Building the model</vt:lpstr>
      <vt:lpstr>Building the model</vt:lpstr>
      <vt:lpstr>Building the model</vt:lpstr>
      <vt:lpstr>Results</vt:lpstr>
      <vt:lpstr>Results</vt:lpstr>
      <vt:lpstr>Implementing feedback</vt:lpstr>
      <vt:lpstr>Implementing feedback</vt:lpstr>
      <vt:lpstr>Let’s setup a SIMULINK model of the accelerometer shown before</vt:lpstr>
      <vt:lpstr>Rule of thumb</vt:lpstr>
      <vt:lpstr>The model</vt:lpstr>
      <vt:lpstr>Results</vt:lpstr>
      <vt:lpstr>Model the following LRC circuit</vt:lpstr>
      <vt:lpstr>Model the following LRC circuit</vt:lpstr>
      <vt:lpstr>Digital Signal Processing 1</vt:lpstr>
      <vt:lpstr>Types of sequences</vt:lpstr>
      <vt:lpstr>Types of sequences</vt:lpstr>
      <vt:lpstr>Discrete systems</vt:lpstr>
      <vt:lpstr>Discrete systems</vt:lpstr>
      <vt:lpstr>Discrete systems</vt:lpstr>
      <vt:lpstr>Let’s compute the convolution between two sequences</vt:lpstr>
      <vt:lpstr>Let’s compute the convolution between two sequences</vt:lpstr>
      <vt:lpstr>Let’s compute the convolution between two sequences</vt:lpstr>
      <vt:lpstr>Stability</vt:lpstr>
      <vt:lpstr>Correlation of sequences</vt:lpstr>
      <vt:lpstr>Example</vt:lpstr>
      <vt:lpstr>Example</vt:lpstr>
      <vt:lpstr>Example</vt:lpstr>
      <vt:lpstr>Exercise</vt:lpstr>
      <vt:lpstr>PowerPoint Presentation</vt:lpstr>
      <vt:lpstr>Signal Energy</vt:lpstr>
      <vt:lpstr>Differential to difference equations</vt:lpstr>
      <vt:lpstr>Differential to difference equations</vt:lpstr>
      <vt:lpstr>PowerPoint Presentation</vt:lpstr>
      <vt:lpstr>PowerPoint Presentation</vt:lpstr>
      <vt:lpstr>Difference equations</vt:lpstr>
      <vt:lpstr>Impulse response h(n)</vt:lpstr>
      <vt:lpstr>Example</vt:lpstr>
      <vt:lpstr>Example</vt:lpstr>
      <vt:lpstr>Example</vt:lpstr>
      <vt:lpstr>Exercise</vt:lpstr>
      <vt:lpstr>PowerPoint Presentation</vt:lpstr>
      <vt:lpstr>Cruise control case</vt:lpstr>
      <vt:lpstr>In the digital world</vt:lpstr>
      <vt:lpstr>Numerical solution</vt:lpstr>
      <vt:lpstr>Numerical solution</vt:lpstr>
      <vt:lpstr>Summary</vt:lpstr>
    </vt:vector>
  </TitlesOfParts>
  <Company>GECo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Control Theory and Digital Signal Processing</dc:title>
  <dc:creator/>
  <cp:lastModifiedBy>lmatone</cp:lastModifiedBy>
  <cp:revision>351</cp:revision>
  <dcterms:created xsi:type="dcterms:W3CDTF">2011-06-08T20:04:26Z</dcterms:created>
  <dcterms:modified xsi:type="dcterms:W3CDTF">2011-08-11T19:23:08Z</dcterms:modified>
</cp:coreProperties>
</file>