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315" r:id="rId2"/>
    <p:sldId id="295" r:id="rId3"/>
    <p:sldId id="296" r:id="rId4"/>
    <p:sldId id="297" r:id="rId5"/>
    <p:sldId id="299" r:id="rId6"/>
    <p:sldId id="305" r:id="rId7"/>
    <p:sldId id="306" r:id="rId8"/>
    <p:sldId id="307" r:id="rId9"/>
    <p:sldId id="300" r:id="rId10"/>
    <p:sldId id="316" r:id="rId11"/>
    <p:sldId id="303" r:id="rId12"/>
    <p:sldId id="301" r:id="rId13"/>
    <p:sldId id="302" r:id="rId14"/>
    <p:sldId id="304" r:id="rId15"/>
    <p:sldId id="308" r:id="rId16"/>
    <p:sldId id="309" r:id="rId17"/>
    <p:sldId id="310" r:id="rId18"/>
    <p:sldId id="311" r:id="rId19"/>
    <p:sldId id="312" r:id="rId20"/>
    <p:sldId id="317" r:id="rId21"/>
    <p:sldId id="319" r:id="rId22"/>
    <p:sldId id="320" r:id="rId23"/>
    <p:sldId id="321" r:id="rId24"/>
    <p:sldId id="294" r:id="rId25"/>
    <p:sldId id="323" r:id="rId26"/>
    <p:sldId id="324" r:id="rId27"/>
    <p:sldId id="259" r:id="rId28"/>
    <p:sldId id="260" r:id="rId29"/>
    <p:sldId id="261" r:id="rId30"/>
    <p:sldId id="265" r:id="rId31"/>
    <p:sldId id="266" r:id="rId32"/>
    <p:sldId id="267" r:id="rId33"/>
    <p:sldId id="287" r:id="rId34"/>
    <p:sldId id="257" r:id="rId35"/>
    <p:sldId id="288" r:id="rId36"/>
    <p:sldId id="289" r:id="rId37"/>
    <p:sldId id="290" r:id="rId38"/>
    <p:sldId id="292" r:id="rId39"/>
    <p:sldId id="269" r:id="rId40"/>
    <p:sldId id="270" r:id="rId41"/>
    <p:sldId id="271" r:id="rId42"/>
    <p:sldId id="273" r:id="rId43"/>
    <p:sldId id="285" r:id="rId44"/>
    <p:sldId id="286" r:id="rId45"/>
    <p:sldId id="32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901" autoAdjust="0"/>
    <p:restoredTop sz="94660"/>
  </p:normalViewPr>
  <p:slideViewPr>
    <p:cSldViewPr snapToGrid="0">
      <p:cViewPr varScale="1">
        <p:scale>
          <a:sx n="71" d="100"/>
          <a:sy n="71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19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99644-97E0-46D8-BAAC-B7FDDF8FE8F2}" type="datetimeFigureOut">
              <a:rPr lang="en-US" smtClean="0"/>
              <a:t>8/4/2011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9B400-D964-4D04-B873-7ED745E6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5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72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17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3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43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17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9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02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8" y="64675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221" y="6467563"/>
            <a:ext cx="4843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8052" y="64799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A7D8-B2F8-4B19-9124-60E8800A1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90.png"/><Relationship Id="rId7" Type="http://schemas.openxmlformats.org/officeDocument/2006/relationships/image" Target="../media/image15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094" y="0"/>
            <a:ext cx="8229600" cy="812520"/>
          </a:xfrm>
        </p:spPr>
        <p:txBody>
          <a:bodyPr/>
          <a:lstStyle/>
          <a:p>
            <a:r>
              <a:rPr lang="en-US" dirty="0" smtClean="0"/>
              <a:t>So far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26141"/>
                <a:ext cx="8229600" cy="598394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have introduced the </a:t>
                </a:r>
                <a:r>
                  <a:rPr lang="en-US" dirty="0" smtClean="0">
                    <a:latin typeface="Lucida Calligraphy" pitchFamily="66" charset="0"/>
                  </a:rPr>
                  <a:t>Z </a:t>
                </a:r>
                <a:r>
                  <a:rPr lang="en-US" dirty="0" smtClean="0"/>
                  <a:t>transform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digital equivalent of the Laplace </a:t>
                </a:r>
                <a:r>
                  <a:rPr lang="en-US" dirty="0" smtClean="0"/>
                  <a:t>transform</a:t>
                </a:r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facilitates the solving of </a:t>
                </a:r>
                <a:r>
                  <a:rPr lang="en-US" dirty="0" smtClean="0"/>
                  <a:t>difference equations</a:t>
                </a:r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allows to easily evaluate the system’s </a:t>
                </a:r>
                <a:r>
                  <a:rPr lang="en-US" dirty="0" smtClean="0"/>
                  <a:t>response</a:t>
                </a:r>
              </a:p>
              <a:p>
                <a:pPr lvl="1"/>
                <a:r>
                  <a:rPr lang="en-US" dirty="0" smtClean="0"/>
                  <a:t>It </a:t>
                </a:r>
                <a:r>
                  <a:rPr lang="en-US" dirty="0"/>
                  <a:t>is critical in designing linear </a:t>
                </a:r>
                <a:r>
                  <a:rPr lang="en-US" dirty="0" smtClean="0"/>
                  <a:t>filters</a:t>
                </a:r>
              </a:p>
              <a:p>
                <a:r>
                  <a:rPr lang="en-US" dirty="0"/>
                  <a:t>The Discrete-time Fourier Transform (DTFT)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𝑧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in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Lucida Calligraphy" pitchFamily="66" charset="0"/>
                      </a:rPr>
                      <m:t>Z</m:t>
                    </m:r>
                  </m:oMath>
                </a14:m>
                <a:r>
                  <a:rPr lang="en-US" dirty="0"/>
                  <a:t> transform</a:t>
                </a:r>
              </a:p>
              <a:p>
                <a:pPr lvl="1"/>
                <a:r>
                  <a:rPr lang="en-US" dirty="0" smtClean="0"/>
                  <a:t>Mapping </a:t>
                </a:r>
                <a:r>
                  <a:rPr lang="en-US" dirty="0"/>
                  <a:t>into frequency </a:t>
                </a:r>
                <a:r>
                  <a:rPr lang="en-US" dirty="0" smtClean="0"/>
                  <a:t>space</a:t>
                </a:r>
              </a:p>
              <a:p>
                <a:r>
                  <a:rPr lang="en-US" dirty="0"/>
                  <a:t>The Discrete Fourier Transform (DFT)</a:t>
                </a:r>
              </a:p>
              <a:p>
                <a:pPr lvl="1"/>
                <a:r>
                  <a:rPr lang="en-US" dirty="0" smtClean="0"/>
                  <a:t>The sampling of the DTFT </a:t>
                </a:r>
                <a:r>
                  <a:rPr lang="en-US" dirty="0"/>
                  <a:t>in the frequency domain</a:t>
                </a:r>
              </a:p>
              <a:p>
                <a:pPr lvl="1"/>
                <a:r>
                  <a:rPr lang="en-US" dirty="0"/>
                  <a:t>FFT: Fast Fourier Transform</a:t>
                </a:r>
              </a:p>
              <a:p>
                <a:pPr lvl="2"/>
                <a:r>
                  <a:rPr lang="en-US" dirty="0"/>
                  <a:t>Algorithm for the efficient computation of </a:t>
                </a:r>
                <a:r>
                  <a:rPr lang="en-US" dirty="0" smtClean="0"/>
                  <a:t>DFTs</a:t>
                </a:r>
                <a:endParaRPr lang="en-US" dirty="0"/>
              </a:p>
              <a:p>
                <a:r>
                  <a:rPr lang="en-US" dirty="0"/>
                  <a:t>Sampling principle</a:t>
                </a:r>
              </a:p>
              <a:p>
                <a:pPr lvl="1"/>
                <a:r>
                  <a:rPr lang="en-US" dirty="0"/>
                  <a:t>The signal’s 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must be less than the </a:t>
                </a:r>
                <a:r>
                  <a:rPr lang="en-US" dirty="0" err="1"/>
                  <a:t>Nyquist</a:t>
                </a:r>
                <a:r>
                  <a:rPr lang="en-US" dirty="0"/>
                  <a:t>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r>
                  <a:rPr lang="en-US" dirty="0"/>
                  <a:t> in order to avoid </a:t>
                </a:r>
                <a:r>
                  <a:rPr lang="en-US" i="1" dirty="0" smtClean="0"/>
                  <a:t>aliasing</a:t>
                </a:r>
                <a:endParaRPr lang="en-US" i="1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26141"/>
                <a:ext cx="8229600" cy="5983941"/>
              </a:xfrm>
              <a:blipFill rotWithShape="1">
                <a:blip r:embed="rId2"/>
                <a:stretch>
                  <a:fillRect l="-1185" t="-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86" y="1438836"/>
            <a:ext cx="6470960" cy="485322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3752" y="0"/>
            <a:ext cx="8229600" cy="7587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apply the filter to a data stream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61365" y="781105"/>
            <a:ext cx="5136776" cy="580795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Step function imbedded in noise is shown to the right.</a:t>
            </a:r>
          </a:p>
          <a:p>
            <a:r>
              <a:rPr lang="en-US" dirty="0" smtClean="0"/>
              <a:t>Let’s apply the N=2 moving average filter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&gt;&gt; a=1; </a:t>
            </a:r>
            <a:endParaRPr lang="en-US" dirty="0" smtClean="0">
              <a:latin typeface="Courier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" pitchFamily="49" charset="0"/>
              </a:rPr>
              <a:t>&gt;&gt; b</a:t>
            </a:r>
            <a:r>
              <a:rPr lang="en-US" dirty="0">
                <a:latin typeface="Courier" pitchFamily="49" charset="0"/>
              </a:rPr>
              <a:t>=[1/2 1/2</a:t>
            </a:r>
            <a:r>
              <a:rPr lang="en-US" dirty="0" smtClean="0">
                <a:latin typeface="Courier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latin typeface="Courier" pitchFamily="49" charset="0"/>
              </a:rPr>
              <a:t>&gt;&gt; y = filter(b, a, x</a:t>
            </a:r>
            <a:r>
              <a:rPr lang="en-US" dirty="0" smtClean="0">
                <a:latin typeface="Courier" pitchFamily="49" charset="0"/>
              </a:rPr>
              <a:t>);</a:t>
            </a:r>
            <a:endParaRPr lang="en-US" dirty="0">
              <a:latin typeface="Courier" pitchFamily="49" charset="0"/>
            </a:endParaRPr>
          </a:p>
          <a:p>
            <a:pPr marL="0" indent="0">
              <a:buNone/>
            </a:pPr>
            <a:endParaRPr lang="en-US" dirty="0">
              <a:latin typeface="Courier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60607" y="6025332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50" y="0"/>
            <a:ext cx="9157349" cy="6868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7701882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MA_example.m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4" y="590268"/>
            <a:ext cx="8356977" cy="6267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8229600" cy="89902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impulse response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8229600" cy="899023"/>
              </a:xfrm>
              <a:blipFill rotWithShape="1">
                <a:blip r:embed="rId3"/>
                <a:stretch>
                  <a:fillRect t="-6122" b="-2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0944" y="3568226"/>
            <a:ext cx="6603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ourier" pitchFamily="49" charset="0"/>
              </a:rPr>
              <a:t>&gt;&gt; </a:t>
            </a:r>
            <a:r>
              <a:rPr lang="en-US" sz="3200" dirty="0" smtClean="0">
                <a:latin typeface="Courier" pitchFamily="49" charset="0"/>
              </a:rPr>
              <a:t>h </a:t>
            </a:r>
            <a:r>
              <a:rPr lang="en-US" sz="3200" dirty="0">
                <a:latin typeface="Courier" pitchFamily="49" charset="0"/>
              </a:rPr>
              <a:t>= filter(b, a, </a:t>
            </a:r>
            <a:r>
              <a:rPr lang="en-US" sz="3200" dirty="0" smtClean="0">
                <a:latin typeface="Courier" pitchFamily="49" charset="0"/>
              </a:rPr>
              <a:t>delta)</a:t>
            </a:r>
            <a:endParaRPr lang="en-US" sz="3200" dirty="0">
              <a:latin typeface="Courier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7701882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MA_example.m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5449" y="996285"/>
                <a:ext cx="36848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449" y="996285"/>
                <a:ext cx="368489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497541" y="0"/>
                <a:ext cx="8229600" cy="839414"/>
              </a:xfrm>
            </p:spPr>
            <p:txBody>
              <a:bodyPr/>
              <a:lstStyle/>
              <a:p>
                <a:r>
                  <a:rPr lang="en-US" dirty="0"/>
                  <a:t>The impulse response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h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97541" y="0"/>
                <a:ext cx="8229600" cy="839414"/>
              </a:xfrm>
              <a:blipFill rotWithShape="1">
                <a:blip r:embed="rId2"/>
                <a:stretch>
                  <a:fillRect t="-10145" b="-29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93376"/>
                <a:ext cx="8229600" cy="55939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From the </a:t>
                </a:r>
                <a:r>
                  <a:rPr lang="en-US" dirty="0" smtClean="0">
                    <a:latin typeface="Courier" pitchFamily="49" charset="0"/>
                  </a:rPr>
                  <a:t>filter</a:t>
                </a:r>
                <a:r>
                  <a:rPr lang="en-US" dirty="0" smtClean="0"/>
                  <a:t> command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 system’s response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/>
                        </a:rPr>
                        <m:t>with</m:t>
                      </m:r>
                      <m:r>
                        <a:rPr lang="en-US" sz="24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  <m:r>
                            <a:rPr lang="en-US" sz="2400" i="1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93376"/>
                <a:ext cx="8229600" cy="5593977"/>
              </a:xfrm>
              <a:blipFill rotWithShape="1">
                <a:blip r:embed="rId3"/>
                <a:stretch>
                  <a:fillRect l="-1852" t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Bent Arrow 4"/>
          <p:cNvSpPr/>
          <p:nvPr/>
        </p:nvSpPr>
        <p:spPr>
          <a:xfrm rot="10800000" flipH="1">
            <a:off x="995083" y="3832409"/>
            <a:ext cx="2380129" cy="189242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7" y="696040"/>
            <a:ext cx="8229297" cy="6171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05217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the </a:t>
            </a:r>
            <a:r>
              <a:rPr lang="en-US" sz="3200" dirty="0" smtClean="0">
                <a:latin typeface="Courier" pitchFamily="49" charset="0"/>
              </a:rPr>
              <a:t>filter</a:t>
            </a:r>
            <a:r>
              <a:rPr lang="en-US" sz="3200" dirty="0" smtClean="0"/>
              <a:t> output with convolution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735096" y="5779167"/>
            <a:ext cx="5862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Courier" pitchFamily="49" charset="0"/>
              </a:rPr>
              <a:t>&gt;&gt; </a:t>
            </a:r>
            <a:r>
              <a:rPr lang="en-US" sz="3200" dirty="0" smtClean="0">
                <a:latin typeface="Courier" pitchFamily="49" charset="0"/>
              </a:rPr>
              <a:t>y </a:t>
            </a:r>
            <a:r>
              <a:rPr lang="en-US" sz="3200" dirty="0">
                <a:latin typeface="Courier" pitchFamily="49" charset="0"/>
              </a:rPr>
              <a:t>= </a:t>
            </a:r>
            <a:r>
              <a:rPr lang="en-US" sz="3200" dirty="0" err="1" smtClean="0">
                <a:latin typeface="Courier" pitchFamily="49" charset="0"/>
              </a:rPr>
              <a:t>conv</a:t>
            </a:r>
            <a:r>
              <a:rPr lang="en-US" sz="3200" dirty="0" smtClean="0">
                <a:latin typeface="Courier" pitchFamily="49" charset="0"/>
              </a:rPr>
              <a:t>(</a:t>
            </a:r>
            <a:r>
              <a:rPr lang="en-US" sz="3200" dirty="0" err="1" smtClean="0">
                <a:latin typeface="Courier" pitchFamily="49" charset="0"/>
              </a:rPr>
              <a:t>x,h,’same</a:t>
            </a:r>
            <a:r>
              <a:rPr lang="en-US" sz="3200" dirty="0" smtClean="0">
                <a:latin typeface="Courier" pitchFamily="49" charset="0"/>
              </a:rPr>
              <a:t>’)</a:t>
            </a:r>
            <a:endParaRPr lang="en-US" sz="3200" dirty="0">
              <a:latin typeface="Courier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701882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MA_example.m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2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7" y="696040"/>
            <a:ext cx="8229296" cy="6171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77" y="0"/>
            <a:ext cx="8229600" cy="805217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filter order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701882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MA_exampleB.m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0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1" y="534676"/>
            <a:ext cx="8229296" cy="6171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77" y="0"/>
            <a:ext cx="8229600" cy="805217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filter order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701882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MA_exampleB.m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4114" y="30564"/>
            <a:ext cx="9641444" cy="7231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77" y="0"/>
            <a:ext cx="8229600" cy="805217"/>
          </a:xfrm>
        </p:spPr>
        <p:txBody>
          <a:bodyPr>
            <a:normAutofit/>
          </a:bodyPr>
          <a:lstStyle/>
          <a:p>
            <a:r>
              <a:rPr lang="en-US" dirty="0" smtClean="0"/>
              <a:t>Increasing filter order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798867" y="3206753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MA_exampleB.m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25363" y="6467190"/>
            <a:ext cx="4843849" cy="365125"/>
          </a:xfrm>
        </p:spPr>
        <p:txBody>
          <a:bodyPr/>
          <a:lstStyle/>
          <a:p>
            <a:r>
              <a:rPr lang="en-US" dirty="0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1" y="499390"/>
            <a:ext cx="8693323" cy="6519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42"/>
            <a:ext cx="9143999" cy="805217"/>
          </a:xfrm>
        </p:spPr>
        <p:txBody>
          <a:bodyPr>
            <a:noAutofit/>
          </a:bodyPr>
          <a:lstStyle/>
          <a:p>
            <a:r>
              <a:rPr lang="en-US" sz="3600" dirty="0" smtClean="0"/>
              <a:t>Frequency response of moving average filter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701882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MA_exampleB.m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7275" y="3499984"/>
            <a:ext cx="7298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ourier" pitchFamily="49" charset="0"/>
              </a:rPr>
              <a:t>&gt;&gt; </a:t>
            </a:r>
            <a:r>
              <a:rPr lang="en-US" sz="3200" dirty="0">
                <a:solidFill>
                  <a:srgbClr val="000000"/>
                </a:solidFill>
                <a:latin typeface="Courier New"/>
              </a:rPr>
              <a:t>[H, f</a:t>
            </a:r>
            <a:r>
              <a:rPr lang="en-US" sz="3200" dirty="0" smtClean="0">
                <a:solidFill>
                  <a:srgbClr val="000000"/>
                </a:solidFill>
                <a:latin typeface="Courier New"/>
              </a:rPr>
              <a:t>]= </a:t>
            </a:r>
            <a:r>
              <a:rPr lang="en-US" sz="3200" dirty="0" err="1" smtClean="0">
                <a:solidFill>
                  <a:srgbClr val="000000"/>
                </a:solidFill>
                <a:latin typeface="Courier New"/>
              </a:rPr>
              <a:t>freqz</a:t>
            </a:r>
            <a:r>
              <a:rPr lang="en-US" sz="3200" dirty="0" smtClean="0">
                <a:solidFill>
                  <a:srgbClr val="000000"/>
                </a:solidFill>
                <a:latin typeface="Courier New"/>
              </a:rPr>
              <a:t>(b,a,1000,Fs)</a:t>
            </a:r>
            <a:endParaRPr lang="en-US" sz="320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77" y="696040"/>
            <a:ext cx="8229296" cy="6171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677" y="0"/>
            <a:ext cx="8229600" cy="805217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uppression </a:t>
            </a:r>
            <a:r>
              <a:rPr lang="en-US" dirty="0"/>
              <a:t>but </a:t>
            </a:r>
            <a:r>
              <a:rPr lang="en-US" dirty="0" smtClean="0"/>
              <a:t>with phase </a:t>
            </a:r>
            <a:r>
              <a:rPr lang="en-US" dirty="0"/>
              <a:t>delay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7701882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MA_exampleC.m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32592"/>
            <a:ext cx="8229600" cy="1433138"/>
          </a:xfrm>
        </p:spPr>
        <p:txBody>
          <a:bodyPr>
            <a:normAutofit/>
          </a:bodyPr>
          <a:lstStyle/>
          <a:p>
            <a:r>
              <a:rPr lang="en-US" dirty="0" smtClean="0"/>
              <a:t>Digital Signal Processing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Digital Filters</a:t>
            </a:r>
          </a:p>
          <a:p>
            <a:r>
              <a:rPr lang="en-US" dirty="0" smtClean="0"/>
              <a:t>An LTI system to frequency select or discriminate</a:t>
            </a:r>
          </a:p>
          <a:p>
            <a:r>
              <a:rPr lang="en-US" dirty="0" smtClean="0"/>
              <a:t>Two classes</a:t>
            </a:r>
          </a:p>
          <a:p>
            <a:pPr lvl="1"/>
            <a:r>
              <a:rPr lang="en-US" dirty="0" smtClean="0"/>
              <a:t>Finite-duration impulse response (FIR) Filters</a:t>
            </a:r>
          </a:p>
          <a:p>
            <a:pPr lvl="1"/>
            <a:r>
              <a:rPr lang="en-US" dirty="0" smtClean="0"/>
              <a:t>Infinite-duration </a:t>
            </a:r>
            <a:r>
              <a:rPr lang="en-US" dirty="0"/>
              <a:t>impulse response </a:t>
            </a:r>
            <a:r>
              <a:rPr lang="en-US" dirty="0" smtClean="0"/>
              <a:t>(IIR</a:t>
            </a:r>
            <a:r>
              <a:rPr lang="en-US" dirty="0"/>
              <a:t>) Filters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3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1" y="0"/>
            <a:ext cx="8229600" cy="772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Analog-to-digital filter transformation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0952"/>
            <a:ext cx="8229600" cy="5620871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First, we design an analog filter that satisfies the specifications.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Then we transform it into the digital domain.</a:t>
            </a:r>
          </a:p>
          <a:p>
            <a:pPr marL="0" indent="0">
              <a:buNone/>
            </a:pPr>
            <a:r>
              <a:rPr lang="en-US" dirty="0" smtClean="0"/>
              <a:t>Many transformations are available</a:t>
            </a:r>
          </a:p>
          <a:p>
            <a:pPr lvl="1"/>
            <a:r>
              <a:rPr lang="en-US" i="1" dirty="0" smtClean="0"/>
              <a:t>Impulse invariance</a:t>
            </a:r>
          </a:p>
          <a:p>
            <a:pPr lvl="2"/>
            <a:r>
              <a:rPr lang="en-US" dirty="0" smtClean="0"/>
              <a:t>Designed to preserve the shape of the impulse response from analog to digital</a:t>
            </a:r>
          </a:p>
          <a:p>
            <a:pPr lvl="1"/>
            <a:r>
              <a:rPr lang="en-US" i="1" dirty="0" smtClean="0"/>
              <a:t>Finite difference approximation</a:t>
            </a:r>
          </a:p>
          <a:p>
            <a:pPr lvl="2"/>
            <a:r>
              <a:rPr lang="en-US" dirty="0" smtClean="0"/>
              <a:t>Specifically designed to convert a differential equation representation to a difference equation representation</a:t>
            </a:r>
          </a:p>
          <a:p>
            <a:pPr lvl="1"/>
            <a:r>
              <a:rPr lang="en-US" i="1" dirty="0" smtClean="0"/>
              <a:t>Step invariance</a:t>
            </a:r>
          </a:p>
          <a:p>
            <a:pPr lvl="2"/>
            <a:r>
              <a:rPr lang="en-US" dirty="0" smtClean="0"/>
              <a:t>Designed to preserve the shape of the step response</a:t>
            </a:r>
          </a:p>
          <a:p>
            <a:pPr marL="0" indent="0">
              <a:buNone/>
            </a:pPr>
            <a:r>
              <a:rPr lang="en-US" i="1" u="sng" dirty="0" smtClean="0"/>
              <a:t>Bilinear transformation</a:t>
            </a:r>
          </a:p>
          <a:p>
            <a:pPr marL="857250" lvl="1" indent="-457200"/>
            <a:r>
              <a:rPr lang="en-US" dirty="0" smtClean="0"/>
              <a:t>Most popular technique</a:t>
            </a:r>
          </a:p>
          <a:p>
            <a:pPr marL="857250" lvl="1" indent="-457200"/>
            <a:r>
              <a:rPr lang="en-US" dirty="0" smtClean="0"/>
              <a:t>Preserves the system’s function representation from analog to digital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91" y="26894"/>
            <a:ext cx="9116461" cy="651156"/>
          </a:xfrm>
        </p:spPr>
        <p:txBody>
          <a:bodyPr>
            <a:noAutofit/>
          </a:bodyPr>
          <a:lstStyle/>
          <a:p>
            <a:r>
              <a:rPr lang="en-US" sz="3600" dirty="0"/>
              <a:t>Filter stability in the analog and digital domain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21</a:t>
            </a:fld>
            <a:endParaRPr lang="en-US"/>
          </a:p>
        </p:txBody>
      </p:sp>
      <p:sp>
        <p:nvSpPr>
          <p:cNvPr id="17" name="Slide Number Placeholder 6"/>
          <p:cNvSpPr txBox="1">
            <a:spLocks noChangeAspect="1"/>
          </p:cNvSpPr>
          <p:nvPr/>
        </p:nvSpPr>
        <p:spPr>
          <a:xfrm>
            <a:off x="6770742" y="6393578"/>
            <a:ext cx="1916057" cy="327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7C7D0-28E8-4A62-8977-27BE979CBDD1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" y="1951214"/>
            <a:ext cx="4746082" cy="4297185"/>
            <a:chOff x="1" y="1951214"/>
            <a:chExt cx="4746082" cy="4297185"/>
          </a:xfrm>
        </p:grpSpPr>
        <p:sp>
          <p:nvSpPr>
            <p:cNvPr id="23" name="Oval 22"/>
            <p:cNvSpPr/>
            <p:nvPr/>
          </p:nvSpPr>
          <p:spPr>
            <a:xfrm>
              <a:off x="1591790" y="3708315"/>
              <a:ext cx="1128365" cy="1128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61326" y="4264076"/>
              <a:ext cx="3688239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130714" y="2462062"/>
              <a:ext cx="2" cy="26247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Im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Re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" y="1951214"/>
              <a:ext cx="2147010" cy="429718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5632" y="724399"/>
            <a:ext cx="315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Analog domain</a:t>
            </a:r>
          </a:p>
          <a:p>
            <a:pPr algn="ctr"/>
            <a:r>
              <a:rPr lang="en-US" sz="3600" b="1" dirty="0" smtClean="0"/>
              <a:t>(s-plane)</a:t>
            </a:r>
            <a:endParaRPr lang="en-US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71243" y="720786"/>
            <a:ext cx="299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Digital domain</a:t>
            </a:r>
          </a:p>
          <a:p>
            <a:pPr algn="ctr"/>
            <a:r>
              <a:rPr lang="en-US" sz="3600" b="1" dirty="0" smtClean="0"/>
              <a:t>(z-plane)</a:t>
            </a:r>
            <a:endParaRPr lang="en-US" sz="3600" b="1" dirty="0"/>
          </a:p>
        </p:txBody>
      </p:sp>
      <p:grpSp>
        <p:nvGrpSpPr>
          <p:cNvPr id="42" name="Group 41"/>
          <p:cNvGrpSpPr/>
          <p:nvPr/>
        </p:nvGrpSpPr>
        <p:grpSpPr>
          <a:xfrm>
            <a:off x="1378474" y="2462061"/>
            <a:ext cx="5103008" cy="1296273"/>
            <a:chOff x="1378474" y="2462061"/>
            <a:chExt cx="5103008" cy="1296273"/>
          </a:xfrm>
        </p:grpSpPr>
        <p:sp>
          <p:nvSpPr>
            <p:cNvPr id="33" name="TextBox 32"/>
            <p:cNvSpPr txBox="1"/>
            <p:nvPr/>
          </p:nvSpPr>
          <p:spPr>
            <a:xfrm>
              <a:off x="3169152" y="2462061"/>
              <a:ext cx="277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Region of stability</a:t>
              </a:r>
              <a:endParaRPr lang="en-US" sz="2800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>
              <a:off x="1378474" y="2877671"/>
              <a:ext cx="1863126" cy="816789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5836024" y="2877671"/>
              <a:ext cx="645458" cy="88066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7538" y="4468223"/>
            <a:ext cx="20779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Poles must have a negative real part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011044" y="4549338"/>
                <a:ext cx="167575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Poles are inside the unit circle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044" y="4549338"/>
                <a:ext cx="1675755" cy="1815882"/>
              </a:xfrm>
              <a:prstGeom prst="rect">
                <a:avLst/>
              </a:prstGeom>
              <a:blipFill rotWithShape="1">
                <a:blip r:embed="rId4"/>
                <a:stretch>
                  <a:fillRect l="-7273" t="-3020" r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902964" y="1951214"/>
            <a:ext cx="4373917" cy="3612625"/>
            <a:chOff x="4902964" y="1951214"/>
            <a:chExt cx="4373917" cy="3612625"/>
          </a:xfrm>
        </p:grpSpPr>
        <p:grpSp>
          <p:nvGrpSpPr>
            <p:cNvPr id="21" name="Group 20"/>
            <p:cNvGrpSpPr/>
            <p:nvPr/>
          </p:nvGrpSpPr>
          <p:grpSpPr>
            <a:xfrm>
              <a:off x="4902964" y="1951214"/>
              <a:ext cx="4373917" cy="3612625"/>
              <a:chOff x="3934780" y="2154143"/>
              <a:chExt cx="4373917" cy="36126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265244" y="3897389"/>
                <a:ext cx="1128365" cy="1128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934780" y="4453150"/>
                <a:ext cx="3688239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804170" y="2651135"/>
                <a:ext cx="0" cy="311563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051927" y="2154143"/>
                    <a:ext cx="1504483" cy="645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1927" y="2154143"/>
                    <a:ext cx="1504483" cy="64565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804214" y="3919698"/>
                    <a:ext cx="1504483" cy="645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4214" y="3919698"/>
                    <a:ext cx="1504483" cy="64565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/>
              <p:cNvSpPr/>
              <p:nvPr/>
            </p:nvSpPr>
            <p:spPr>
              <a:xfrm>
                <a:off x="4767705" y="3402109"/>
                <a:ext cx="2103744" cy="210312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769857" y="2823883"/>
              <a:ext cx="1002278" cy="1426338"/>
              <a:chOff x="6769857" y="2823883"/>
              <a:chExt cx="1002278" cy="142633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6797610" y="3199180"/>
                <a:ext cx="213434" cy="10510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69857" y="2823883"/>
                    <a:ext cx="100227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9857" y="2823883"/>
                    <a:ext cx="1002278" cy="400110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300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3" grpId="0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91" y="26894"/>
            <a:ext cx="9116461" cy="651156"/>
          </a:xfrm>
        </p:spPr>
        <p:txBody>
          <a:bodyPr>
            <a:noAutofit/>
          </a:bodyPr>
          <a:lstStyle/>
          <a:p>
            <a:r>
              <a:rPr lang="en-US" sz="3600" dirty="0" smtClean="0"/>
              <a:t>Bilinear transformation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22</a:t>
            </a:fld>
            <a:endParaRPr lang="en-US"/>
          </a:p>
        </p:txBody>
      </p:sp>
      <p:sp>
        <p:nvSpPr>
          <p:cNvPr id="17" name="Slide Number Placeholder 6"/>
          <p:cNvSpPr txBox="1">
            <a:spLocks noChangeAspect="1"/>
          </p:cNvSpPr>
          <p:nvPr/>
        </p:nvSpPr>
        <p:spPr>
          <a:xfrm>
            <a:off x="6770742" y="6393578"/>
            <a:ext cx="1916057" cy="327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7C7D0-28E8-4A62-8977-27BE979CBDD1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" y="1951214"/>
            <a:ext cx="4746082" cy="4297185"/>
            <a:chOff x="1" y="1951214"/>
            <a:chExt cx="4746082" cy="4297185"/>
          </a:xfrm>
        </p:grpSpPr>
        <p:sp>
          <p:nvSpPr>
            <p:cNvPr id="23" name="Oval 22"/>
            <p:cNvSpPr/>
            <p:nvPr/>
          </p:nvSpPr>
          <p:spPr>
            <a:xfrm>
              <a:off x="1591790" y="3708315"/>
              <a:ext cx="1128365" cy="1128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61326" y="4264076"/>
              <a:ext cx="3688239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130714" y="2462062"/>
              <a:ext cx="2" cy="26247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Im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Re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" y="1951214"/>
              <a:ext cx="2147010" cy="429718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5632" y="724399"/>
            <a:ext cx="315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Analog domain</a:t>
            </a:r>
          </a:p>
          <a:p>
            <a:pPr algn="ctr"/>
            <a:r>
              <a:rPr lang="en-US" sz="3600" b="1" dirty="0" smtClean="0"/>
              <a:t>(s-plane)</a:t>
            </a:r>
            <a:endParaRPr lang="en-US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71243" y="720786"/>
            <a:ext cx="299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Digital domain</a:t>
            </a:r>
          </a:p>
          <a:p>
            <a:pPr algn="ctr"/>
            <a:r>
              <a:rPr lang="en-US" sz="3600" b="1" dirty="0" smtClean="0"/>
              <a:t>(z-plane)</a:t>
            </a:r>
            <a:endParaRPr lang="en-US" sz="36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902964" y="1951214"/>
            <a:ext cx="4373917" cy="3612625"/>
            <a:chOff x="4902964" y="1951214"/>
            <a:chExt cx="4373917" cy="3612625"/>
          </a:xfrm>
        </p:grpSpPr>
        <p:grpSp>
          <p:nvGrpSpPr>
            <p:cNvPr id="21" name="Group 20"/>
            <p:cNvGrpSpPr/>
            <p:nvPr/>
          </p:nvGrpSpPr>
          <p:grpSpPr>
            <a:xfrm>
              <a:off x="4902964" y="1951214"/>
              <a:ext cx="4373917" cy="3612625"/>
              <a:chOff x="3934780" y="2154143"/>
              <a:chExt cx="4373917" cy="36126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265244" y="3897389"/>
                <a:ext cx="1128365" cy="1128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934780" y="4453150"/>
                <a:ext cx="3688239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804170" y="2651135"/>
                <a:ext cx="0" cy="311563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051927" y="2154143"/>
                    <a:ext cx="1504483" cy="645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1927" y="2154143"/>
                    <a:ext cx="1504483" cy="64565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804214" y="3919698"/>
                    <a:ext cx="1504483" cy="645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4214" y="3919698"/>
                    <a:ext cx="1504483" cy="64565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/>
              <p:cNvSpPr/>
              <p:nvPr/>
            </p:nvSpPr>
            <p:spPr>
              <a:xfrm>
                <a:off x="4767705" y="3402109"/>
                <a:ext cx="2103744" cy="210312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769857" y="2823883"/>
              <a:ext cx="1002278" cy="1426338"/>
              <a:chOff x="6769857" y="2823883"/>
              <a:chExt cx="1002278" cy="142633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6797610" y="3199180"/>
                <a:ext cx="213434" cy="10510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69857" y="2823883"/>
                    <a:ext cx="100227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9857" y="2823883"/>
                    <a:ext cx="1002278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4" name="Group 73"/>
          <p:cNvGrpSpPr/>
          <p:nvPr/>
        </p:nvGrpSpPr>
        <p:grpSpPr>
          <a:xfrm>
            <a:off x="914398" y="4681053"/>
            <a:ext cx="6679821" cy="1749165"/>
            <a:chOff x="860610" y="4842417"/>
            <a:chExt cx="6679821" cy="1749165"/>
          </a:xfrm>
        </p:grpSpPr>
        <p:sp>
          <p:nvSpPr>
            <p:cNvPr id="70" name="Bent Arrow 69"/>
            <p:cNvSpPr/>
            <p:nvPr/>
          </p:nvSpPr>
          <p:spPr>
            <a:xfrm rot="5400000" flipH="1" flipV="1">
              <a:off x="1073084" y="4629943"/>
              <a:ext cx="1296279" cy="172122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Bent Arrow 71"/>
            <p:cNvSpPr/>
            <p:nvPr/>
          </p:nvSpPr>
          <p:spPr>
            <a:xfrm rot="5400000" flipH="1">
              <a:off x="5912340" y="4511706"/>
              <a:ext cx="1296279" cy="1959903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48486" y="5206587"/>
              <a:ext cx="26975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Mapping between the two stability regions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543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91" y="26894"/>
            <a:ext cx="9116461" cy="651156"/>
          </a:xfrm>
        </p:spPr>
        <p:txBody>
          <a:bodyPr>
            <a:noAutofit/>
          </a:bodyPr>
          <a:lstStyle/>
          <a:p>
            <a:r>
              <a:rPr lang="en-US" sz="3600" dirty="0" smtClean="0"/>
              <a:t>Bilinear transformation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23</a:t>
            </a:fld>
            <a:endParaRPr lang="en-US"/>
          </a:p>
        </p:txBody>
      </p:sp>
      <p:sp>
        <p:nvSpPr>
          <p:cNvPr id="17" name="Slide Number Placeholder 6"/>
          <p:cNvSpPr txBox="1">
            <a:spLocks noChangeAspect="1"/>
          </p:cNvSpPr>
          <p:nvPr/>
        </p:nvSpPr>
        <p:spPr>
          <a:xfrm>
            <a:off x="6770742" y="6393578"/>
            <a:ext cx="1916057" cy="3278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87C7D0-28E8-4A62-8977-27BE979CBDD1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" y="1951214"/>
            <a:ext cx="4746082" cy="4297185"/>
            <a:chOff x="1" y="1951214"/>
            <a:chExt cx="4746082" cy="4297185"/>
          </a:xfrm>
        </p:grpSpPr>
        <p:sp>
          <p:nvSpPr>
            <p:cNvPr id="23" name="Oval 22"/>
            <p:cNvSpPr/>
            <p:nvPr/>
          </p:nvSpPr>
          <p:spPr>
            <a:xfrm>
              <a:off x="1591790" y="3708315"/>
              <a:ext cx="1128365" cy="1128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261326" y="4264076"/>
              <a:ext cx="3688239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130714" y="2462062"/>
              <a:ext cx="2" cy="262472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Im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8473" y="1965069"/>
                  <a:ext cx="150448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smtClean="0">
                            <a:latin typeface="Lucida Calligraphy" pitchFamily="66" charset="0"/>
                          </a:rPr>
                          <m:t>Re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1600" y="3758334"/>
                  <a:ext cx="1504483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/>
            <p:cNvSpPr/>
            <p:nvPr/>
          </p:nvSpPr>
          <p:spPr>
            <a:xfrm>
              <a:off x="1" y="1951214"/>
              <a:ext cx="2147010" cy="4297185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65632" y="724399"/>
            <a:ext cx="3159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Analog domain</a:t>
            </a:r>
          </a:p>
          <a:p>
            <a:pPr algn="ctr"/>
            <a:r>
              <a:rPr lang="en-US" sz="3600" b="1" dirty="0" smtClean="0"/>
              <a:t>(s-plane)</a:t>
            </a:r>
            <a:endParaRPr lang="en-US" sz="3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71243" y="720786"/>
            <a:ext cx="2991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Digital domain</a:t>
            </a:r>
          </a:p>
          <a:p>
            <a:pPr algn="ctr"/>
            <a:r>
              <a:rPr lang="en-US" sz="3600" b="1" dirty="0" smtClean="0"/>
              <a:t>(z-plane)</a:t>
            </a:r>
            <a:endParaRPr lang="en-US" sz="36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4902964" y="1951214"/>
            <a:ext cx="4373917" cy="3612625"/>
            <a:chOff x="4902964" y="1951214"/>
            <a:chExt cx="4373917" cy="3612625"/>
          </a:xfrm>
        </p:grpSpPr>
        <p:grpSp>
          <p:nvGrpSpPr>
            <p:cNvPr id="21" name="Group 20"/>
            <p:cNvGrpSpPr/>
            <p:nvPr/>
          </p:nvGrpSpPr>
          <p:grpSpPr>
            <a:xfrm>
              <a:off x="4902964" y="1951214"/>
              <a:ext cx="4373917" cy="3612625"/>
              <a:chOff x="3934780" y="2154143"/>
              <a:chExt cx="4373917" cy="3612625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5265244" y="3897389"/>
                <a:ext cx="1128365" cy="112836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934780" y="4453150"/>
                <a:ext cx="3688239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804170" y="2651135"/>
                <a:ext cx="0" cy="3115633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051927" y="2154143"/>
                    <a:ext cx="1504483" cy="645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Im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51927" y="2154143"/>
                    <a:ext cx="1504483" cy="645651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804214" y="3919698"/>
                    <a:ext cx="1504483" cy="645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b="0" i="0" smtClean="0">
                              <a:latin typeface="Lucida Calligraphy" pitchFamily="66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4214" y="3919698"/>
                    <a:ext cx="1504483" cy="64565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Oval 18"/>
              <p:cNvSpPr/>
              <p:nvPr/>
            </p:nvSpPr>
            <p:spPr>
              <a:xfrm>
                <a:off x="4767705" y="3402109"/>
                <a:ext cx="2103744" cy="210312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6769857" y="2823883"/>
              <a:ext cx="1002278" cy="1426338"/>
              <a:chOff x="6769857" y="2823883"/>
              <a:chExt cx="1002278" cy="1426338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6797610" y="3199180"/>
                <a:ext cx="213434" cy="105104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769857" y="2823883"/>
                    <a:ext cx="1002278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69857" y="2823883"/>
                    <a:ext cx="1002278" cy="40011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70" name="Bent Arrow 69"/>
          <p:cNvSpPr/>
          <p:nvPr/>
        </p:nvSpPr>
        <p:spPr>
          <a:xfrm rot="5400000" flipH="1" flipV="1">
            <a:off x="1126872" y="4468579"/>
            <a:ext cx="1296279" cy="172122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Bent Arrow 71"/>
          <p:cNvSpPr/>
          <p:nvPr/>
        </p:nvSpPr>
        <p:spPr>
          <a:xfrm rot="5400000" flipH="1">
            <a:off x="5966128" y="4350342"/>
            <a:ext cx="1296279" cy="195990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10509" y="4437911"/>
                <a:ext cx="2639441" cy="1028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𝑠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509" y="4437911"/>
                <a:ext cx="2639441" cy="10288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809119" y="5533418"/>
                <a:ext cx="2397515" cy="983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𝑧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/2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119" y="5533418"/>
                <a:ext cx="2397515" cy="9833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635627" y="4437911"/>
            <a:ext cx="2998690" cy="2078853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92390" y="2827331"/>
                <a:ext cx="30211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0" dirty="0" smtClean="0"/>
                  <a:t>Sampling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90" y="2827331"/>
                <a:ext cx="3021148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504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92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Transformation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Transform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+6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 smtClean="0"/>
                  <a:t>nto a digital filter with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 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Sol.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0.1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3+2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20+4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9" y="400562"/>
            <a:ext cx="8584390" cy="64382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073"/>
          </a:xfrm>
        </p:spPr>
        <p:txBody>
          <a:bodyPr/>
          <a:lstStyle/>
          <a:p>
            <a:r>
              <a:rPr lang="en-US" dirty="0"/>
              <a:t>Transformation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543182" y="3185337"/>
            <a:ext cx="22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ilinearexample.m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9" y="400562"/>
            <a:ext cx="8584390" cy="64382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9073"/>
          </a:xfrm>
        </p:spPr>
        <p:txBody>
          <a:bodyPr/>
          <a:lstStyle/>
          <a:p>
            <a:r>
              <a:rPr lang="en-US" dirty="0"/>
              <a:t>Transformation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7543182" y="3185337"/>
            <a:ext cx="22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bilinearexample3.m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US" dirty="0" smtClean="0"/>
              <a:t>Filter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Filter specifications</a:t>
            </a:r>
          </a:p>
          <a:p>
            <a:pPr lvl="1"/>
            <a:r>
              <a:rPr lang="en-US" dirty="0" smtClean="0"/>
              <a:t>Constraints on the suppression factor</a:t>
            </a:r>
          </a:p>
          <a:p>
            <a:pPr lvl="1"/>
            <a:r>
              <a:rPr lang="en-US" dirty="0" smtClean="0"/>
              <a:t>Constraints on the phase response</a:t>
            </a:r>
          </a:p>
          <a:p>
            <a:pPr lvl="1"/>
            <a:r>
              <a:rPr lang="en-US" dirty="0" smtClean="0"/>
              <a:t>Constraints on the impulse response</a:t>
            </a:r>
          </a:p>
          <a:p>
            <a:pPr lvl="1"/>
            <a:r>
              <a:rPr lang="en-US" dirty="0" smtClean="0"/>
              <a:t>Constraints on the step response</a:t>
            </a:r>
          </a:p>
          <a:p>
            <a:pPr lvl="1"/>
            <a:r>
              <a:rPr lang="en-US" dirty="0" smtClean="0"/>
              <a:t>FIR or IIR</a:t>
            </a:r>
          </a:p>
          <a:p>
            <a:pPr lvl="1"/>
            <a:r>
              <a:rPr lang="en-US" dirty="0" smtClean="0"/>
              <a:t>Filter order</a:t>
            </a:r>
          </a:p>
          <a:p>
            <a:r>
              <a:rPr lang="en-US" dirty="0" smtClean="0"/>
              <a:t>Typical filters</a:t>
            </a:r>
          </a:p>
          <a:p>
            <a:pPr lvl="1"/>
            <a:r>
              <a:rPr lang="en-US" dirty="0" smtClean="0"/>
              <a:t>Low pass, High pass, Band pass and Band stop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90"/>
            <a:ext cx="8229600" cy="906649"/>
          </a:xfrm>
        </p:spPr>
        <p:txBody>
          <a:bodyPr/>
          <a:lstStyle/>
          <a:p>
            <a:r>
              <a:rPr lang="en-US" dirty="0" smtClean="0"/>
              <a:t>FIR or IIR?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635"/>
            <a:ext cx="8229600" cy="549536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Advantages of FIR filters over IIR</a:t>
            </a:r>
          </a:p>
          <a:p>
            <a:pPr lvl="1"/>
            <a:r>
              <a:rPr lang="en-US" dirty="0" smtClean="0"/>
              <a:t>Can be designed to have a “linear phase”. This would “delay” the input signal but would not distort it</a:t>
            </a:r>
          </a:p>
          <a:p>
            <a:pPr lvl="1"/>
            <a:r>
              <a:rPr lang="en-US" dirty="0" smtClean="0"/>
              <a:t>Simple to implement</a:t>
            </a:r>
          </a:p>
          <a:p>
            <a:pPr lvl="1"/>
            <a:r>
              <a:rPr lang="en-US" dirty="0" smtClean="0"/>
              <a:t>Always stable</a:t>
            </a:r>
          </a:p>
          <a:p>
            <a:r>
              <a:rPr lang="en-US" dirty="0" smtClean="0"/>
              <a:t>Disadvantages </a:t>
            </a:r>
          </a:p>
          <a:p>
            <a:pPr lvl="1"/>
            <a:r>
              <a:rPr lang="en-US" dirty="0" smtClean="0"/>
              <a:t>IIR filters are better in approximating </a:t>
            </a:r>
            <a:r>
              <a:rPr lang="en-US" dirty="0"/>
              <a:t>analog systems</a:t>
            </a:r>
            <a:endParaRPr lang="en-US" dirty="0" smtClean="0"/>
          </a:p>
          <a:p>
            <a:pPr lvl="1"/>
            <a:r>
              <a:rPr lang="en-US" dirty="0" smtClean="0"/>
              <a:t>For a given magnitude response specification, IIR filters often require much less computation than an equivalent FIR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9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60438"/>
          </a:xfrm>
        </p:spPr>
        <p:txBody>
          <a:bodyPr/>
          <a:lstStyle/>
          <a:p>
            <a:r>
              <a:rPr lang="en-US" dirty="0" smtClean="0"/>
              <a:t>Low pass (LP) filter specifications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" y="1731134"/>
            <a:ext cx="4902345" cy="390766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1910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LP filter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frequencies </a:t>
            </a:r>
            <a:r>
              <a:rPr lang="en-US" dirty="0" smtClean="0"/>
              <a:t>pass, high frequencies are attenuated.</a:t>
            </a:r>
            <a:endParaRPr lang="en-US" dirty="0"/>
          </a:p>
          <a:p>
            <a:r>
              <a:rPr lang="en-US" dirty="0" smtClean="0"/>
              <a:t>Include</a:t>
            </a:r>
          </a:p>
          <a:p>
            <a:pPr lvl="1"/>
            <a:r>
              <a:rPr lang="en-US" dirty="0" smtClean="0"/>
              <a:t>target magnitude response</a:t>
            </a:r>
          </a:p>
          <a:p>
            <a:pPr lvl="1"/>
            <a:r>
              <a:rPr lang="en-US" dirty="0" smtClean="0"/>
              <a:t>phase response, and </a:t>
            </a:r>
          </a:p>
          <a:p>
            <a:pPr lvl="1"/>
            <a:r>
              <a:rPr lang="en-US" dirty="0" smtClean="0"/>
              <a:t>the allowable deviation for each</a:t>
            </a:r>
          </a:p>
          <a:p>
            <a:r>
              <a:rPr lang="en-US" dirty="0" smtClean="0"/>
              <a:t>Transition band</a:t>
            </a:r>
          </a:p>
          <a:p>
            <a:pPr lvl="1"/>
            <a:r>
              <a:rPr lang="en-US" dirty="0" smtClean="0"/>
              <a:t>frequency </a:t>
            </a:r>
            <a:r>
              <a:rPr lang="en-US" dirty="0"/>
              <a:t>range from the </a:t>
            </a:r>
            <a:r>
              <a:rPr lang="en-US" dirty="0" err="1"/>
              <a:t>passband</a:t>
            </a:r>
            <a:r>
              <a:rPr lang="en-US" dirty="0"/>
              <a:t> edge frequency to the </a:t>
            </a:r>
            <a:r>
              <a:rPr lang="en-US" dirty="0" err="1"/>
              <a:t>stopband</a:t>
            </a:r>
            <a:r>
              <a:rPr lang="en-US" dirty="0"/>
              <a:t> edge frequency </a:t>
            </a:r>
            <a:endParaRPr lang="en-US" dirty="0" smtClean="0"/>
          </a:p>
          <a:p>
            <a:r>
              <a:rPr lang="en-US" dirty="0" smtClean="0"/>
              <a:t>Ripples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filter </a:t>
            </a:r>
            <a:r>
              <a:rPr lang="en-US" dirty="0" err="1"/>
              <a:t>passband</a:t>
            </a:r>
            <a:r>
              <a:rPr lang="en-US" dirty="0"/>
              <a:t> and </a:t>
            </a:r>
            <a:r>
              <a:rPr lang="en-US" dirty="0" err="1"/>
              <a:t>stopband</a:t>
            </a:r>
            <a:r>
              <a:rPr lang="en-US" dirty="0"/>
              <a:t> can contain oscillations, </a:t>
            </a:r>
            <a:r>
              <a:rPr lang="en-US" dirty="0" smtClean="0"/>
              <a:t>referred to as ripples. Peak-to-peak value, usually expressed in </a:t>
            </a:r>
            <a:r>
              <a:rPr lang="en-US" dirty="0" err="1" smtClean="0"/>
              <a:t>dB.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905" y="81880"/>
            <a:ext cx="8229600" cy="789842"/>
          </a:xfrm>
        </p:spPr>
        <p:txBody>
          <a:bodyPr/>
          <a:lstStyle/>
          <a:p>
            <a:r>
              <a:rPr lang="en-US" dirty="0" smtClean="0"/>
              <a:t>FIR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28048"/>
                <a:ext cx="8229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filter’s unit impulse response is of finite duration</a:t>
                </a:r>
              </a:p>
              <a:p>
                <a:pPr lvl="1"/>
                <a:r>
                  <a:rPr lang="en-US" dirty="0" smtClean="0"/>
                  <a:t>Its response settles to zero in a finite time</a:t>
                </a:r>
              </a:p>
              <a:p>
                <a:pPr lvl="1"/>
                <a:r>
                  <a:rPr lang="en-US" dirty="0" smtClean="0"/>
                  <a:t>There is no “feedback”</a:t>
                </a:r>
              </a:p>
              <a:p>
                <a:r>
                  <a:rPr lang="en-US" dirty="0" smtClean="0"/>
                  <a:t>Difference equation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Also referred to as </a:t>
                </a:r>
                <a:r>
                  <a:rPr lang="en-US" i="1" dirty="0" smtClean="0"/>
                  <a:t>recursive</a:t>
                </a:r>
                <a:r>
                  <a:rPr lang="en-US" dirty="0" smtClean="0"/>
                  <a:t> or </a:t>
                </a:r>
                <a:r>
                  <a:rPr lang="en-US" i="1" dirty="0" smtClean="0"/>
                  <a:t>moving average </a:t>
                </a:r>
                <a:r>
                  <a:rPr lang="en-US" dirty="0" smtClean="0"/>
                  <a:t>filters</a:t>
                </a:r>
                <a:r>
                  <a:rPr lang="en-US" i="1" dirty="0" smtClean="0"/>
                  <a:t>.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28048"/>
                <a:ext cx="8229600" cy="5486400"/>
              </a:xfrm>
              <a:blipFill rotWithShape="1">
                <a:blip r:embed="rId2"/>
                <a:stretch>
                  <a:fillRect l="-1630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60438"/>
          </a:xfrm>
        </p:spPr>
        <p:txBody>
          <a:bodyPr/>
          <a:lstStyle/>
          <a:p>
            <a:r>
              <a:rPr lang="en-US" dirty="0" smtClean="0"/>
              <a:t>High pass (HP) filter specifications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" y="1766361"/>
            <a:ext cx="4902345" cy="383721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191000" cy="5791200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P filter</a:t>
            </a:r>
          </a:p>
          <a:p>
            <a:pPr lvl="1"/>
            <a:r>
              <a:rPr lang="en-US" dirty="0" smtClean="0"/>
              <a:t>High frequencies pass, low frequencies are attenuated.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9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60438"/>
          </a:xfrm>
        </p:spPr>
        <p:txBody>
          <a:bodyPr/>
          <a:lstStyle/>
          <a:p>
            <a:r>
              <a:rPr lang="en-US" dirty="0" smtClean="0"/>
              <a:t>Band pass (BP) filter specifications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" y="2222959"/>
            <a:ext cx="4902345" cy="292401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191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BP filter</a:t>
            </a:r>
          </a:p>
          <a:p>
            <a:pPr lvl="1"/>
            <a:r>
              <a:rPr lang="en-US" dirty="0" smtClean="0"/>
              <a:t>a certain band of frequencies pass while  lower and higher frequencies are attenuated.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6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60438"/>
          </a:xfrm>
        </p:spPr>
        <p:txBody>
          <a:bodyPr/>
          <a:lstStyle/>
          <a:p>
            <a:r>
              <a:rPr lang="en-US" dirty="0" smtClean="0"/>
              <a:t>Band stop (BS) filter specifications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5" y="2222959"/>
            <a:ext cx="4859024" cy="292401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914400"/>
            <a:ext cx="4191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BS filter</a:t>
            </a:r>
          </a:p>
          <a:p>
            <a:pPr lvl="1"/>
            <a:r>
              <a:rPr lang="en-US" dirty="0" smtClean="0"/>
              <a:t>attenuates </a:t>
            </a:r>
            <a:r>
              <a:rPr lang="en-US" dirty="0"/>
              <a:t>a certain band of frequencies and passes all frequencies not within the band</a:t>
            </a:r>
            <a:r>
              <a:rPr lang="en-US" dirty="0" smtClean="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5" y="0"/>
            <a:ext cx="8229600" cy="960438"/>
          </a:xfrm>
        </p:spPr>
        <p:txBody>
          <a:bodyPr/>
          <a:lstStyle/>
          <a:p>
            <a:r>
              <a:rPr lang="en-US" dirty="0" smtClean="0"/>
              <a:t>A few types of IIR filters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0954"/>
            <a:ext cx="8229600" cy="5499846"/>
          </a:xfrm>
        </p:spPr>
        <p:txBody>
          <a:bodyPr>
            <a:normAutofit/>
          </a:bodyPr>
          <a:lstStyle/>
          <a:p>
            <a:r>
              <a:rPr lang="en-US" dirty="0" smtClean="0"/>
              <a:t>Butterworth</a:t>
            </a:r>
          </a:p>
          <a:p>
            <a:pPr lvl="1"/>
            <a:r>
              <a:rPr lang="en-US" dirty="0" smtClean="0"/>
              <a:t>Designed to have as flat a frequency response as possible in the </a:t>
            </a:r>
            <a:r>
              <a:rPr lang="en-US" dirty="0" err="1" smtClean="0"/>
              <a:t>passband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Chebyshev</a:t>
            </a:r>
            <a:r>
              <a:rPr lang="en-US" dirty="0" smtClean="0"/>
              <a:t> Type 1</a:t>
            </a:r>
          </a:p>
          <a:p>
            <a:pPr lvl="1"/>
            <a:r>
              <a:rPr lang="en-US" dirty="0" smtClean="0"/>
              <a:t>Steeper roll-off but more pass band ripple</a:t>
            </a:r>
            <a:endParaRPr lang="en-US" dirty="0"/>
          </a:p>
          <a:p>
            <a:r>
              <a:rPr lang="en-US" dirty="0" err="1" smtClean="0"/>
              <a:t>Chebyshev</a:t>
            </a:r>
            <a:r>
              <a:rPr lang="en-US" dirty="0" smtClean="0"/>
              <a:t> Type 2</a:t>
            </a:r>
          </a:p>
          <a:p>
            <a:pPr lvl="1"/>
            <a:r>
              <a:rPr lang="en-US" dirty="0" smtClean="0"/>
              <a:t>Steeper roll-off but more stop band ripple</a:t>
            </a:r>
          </a:p>
          <a:p>
            <a:r>
              <a:rPr lang="en-US" dirty="0" smtClean="0"/>
              <a:t>Elliptic</a:t>
            </a:r>
          </a:p>
          <a:p>
            <a:pPr lvl="1"/>
            <a:r>
              <a:rPr lang="en-US" dirty="0" smtClean="0"/>
              <a:t>Fastest transition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3" y="1056715"/>
            <a:ext cx="7758955" cy="581921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8410" y="13448"/>
            <a:ext cx="2998694" cy="651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0"/>
            <a:ext cx="9143999" cy="6575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Sampling frequency set to 16384 Hz</a:t>
            </a:r>
          </a:p>
          <a:p>
            <a:pPr marL="0" indent="0">
              <a:buNone/>
            </a:pPr>
            <a:r>
              <a:rPr lang="en-US" sz="2400" dirty="0" smtClean="0"/>
              <a:t>Filter order set to </a:t>
            </a:r>
            <a:r>
              <a:rPr lang="en-US" sz="2400" dirty="0" smtClean="0"/>
              <a:t>10, cutoff </a:t>
            </a:r>
            <a:r>
              <a:rPr lang="en-US" sz="2400" dirty="0" smtClean="0"/>
              <a:t>set at </a:t>
            </a:r>
            <a:r>
              <a:rPr lang="en-US" sz="2400" dirty="0" smtClean="0"/>
              <a:t>1 kHz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Difficult </a:t>
            </a:r>
            <a:r>
              <a:rPr lang="en-US" sz="2400" dirty="0" smtClean="0"/>
              <a:t>comparison: </a:t>
            </a:r>
            <a:r>
              <a:rPr lang="en-US" sz="2400" dirty="0"/>
              <a:t>s</a:t>
            </a:r>
            <a:r>
              <a:rPr lang="en-US" sz="2400" dirty="0" smtClean="0"/>
              <a:t>pecifications </a:t>
            </a:r>
            <a:r>
              <a:rPr lang="en-US" sz="2400" dirty="0" smtClean="0"/>
              <a:t>for each filter can be very different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7476565" y="3368026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ilter_plots.m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13" y="685798"/>
            <a:ext cx="8092141" cy="606910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60349" y="40341"/>
            <a:ext cx="4266792" cy="6914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-53788" y="1627"/>
            <a:ext cx="2944906" cy="680258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err="1"/>
              <a:t>Chebyshev</a:t>
            </a:r>
            <a:r>
              <a:rPr lang="en-US" sz="2400" dirty="0"/>
              <a:t> </a:t>
            </a:r>
            <a:r>
              <a:rPr lang="en-US" sz="2400" dirty="0" smtClean="0"/>
              <a:t>filter has a steeper roll-off with respect to the Butterworth </a:t>
            </a:r>
            <a:r>
              <a:rPr lang="en-US" sz="2400" dirty="0" smtClean="0"/>
              <a:t>filter</a:t>
            </a:r>
            <a:endParaRPr lang="en-US" sz="2400" dirty="0" smtClean="0"/>
          </a:p>
          <a:p>
            <a:r>
              <a:rPr lang="en-US" sz="2400" dirty="0" smtClean="0"/>
              <a:t>The elliptical filter has the fastest </a:t>
            </a:r>
            <a:r>
              <a:rPr lang="en-US" sz="2400" dirty="0" smtClean="0"/>
              <a:t>roll-off</a:t>
            </a:r>
          </a:p>
          <a:p>
            <a:r>
              <a:rPr lang="en-US" sz="2400" dirty="0" err="1" smtClean="0"/>
              <a:t>Elliptical’s</a:t>
            </a:r>
            <a:r>
              <a:rPr lang="en-US" sz="2400" dirty="0" smtClean="0"/>
              <a:t> </a:t>
            </a:r>
            <a:r>
              <a:rPr lang="en-US" sz="2400" dirty="0" smtClean="0"/>
              <a:t>attenuation factor at high frequency is constant, unlike the others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Elliptical </a:t>
            </a:r>
            <a:r>
              <a:rPr lang="en-US" sz="2400" dirty="0" smtClean="0"/>
              <a:t>has the least phase delay with respect to the </a:t>
            </a:r>
            <a:r>
              <a:rPr lang="en-US" sz="2400" dirty="0" smtClean="0"/>
              <a:t>others</a:t>
            </a:r>
          </a:p>
          <a:p>
            <a:r>
              <a:rPr lang="en-US" sz="2400" dirty="0" smtClean="0"/>
              <a:t>Notice</a:t>
            </a:r>
            <a:r>
              <a:rPr lang="en-US" sz="2400" dirty="0" smtClean="0"/>
              <a:t>: the performance of a FIR window filter of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is also shown. For it to achieve the same performance as the others, the filter order must be increased significantly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19165" y="3489049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ilter_plots.m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494" y="712694"/>
            <a:ext cx="7608047" cy="570603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647" y="0"/>
            <a:ext cx="8229600" cy="852862"/>
          </a:xfrm>
        </p:spPr>
        <p:txBody>
          <a:bodyPr/>
          <a:lstStyle/>
          <a:p>
            <a:r>
              <a:rPr lang="en-US" dirty="0" smtClean="0"/>
              <a:t>Comments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" y="860612"/>
            <a:ext cx="2891117" cy="571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Butterworth filter has a </a:t>
            </a:r>
            <a:r>
              <a:rPr lang="en-US" sz="2400" dirty="0" smtClean="0"/>
              <a:t>flattest </a:t>
            </a:r>
            <a:r>
              <a:rPr lang="en-US" sz="2400" dirty="0" smtClean="0"/>
              <a:t>response when compared to the others.</a:t>
            </a:r>
          </a:p>
          <a:p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here is a trade off</a:t>
            </a:r>
          </a:p>
          <a:p>
            <a:pPr lvl="1"/>
            <a:r>
              <a:rPr lang="en-US" sz="2000" dirty="0" smtClean="0"/>
              <a:t>The faster the roll-offs</a:t>
            </a:r>
            <a:r>
              <a:rPr lang="en-US" sz="2000" dirty="0" smtClean="0"/>
              <a:t>, </a:t>
            </a:r>
            <a:r>
              <a:rPr lang="en-US" sz="2000" dirty="0" smtClean="0"/>
              <a:t>the greater the ripples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867836" y="3394920"/>
            <a:ext cx="267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</a:t>
            </a:r>
            <a:r>
              <a:rPr lang="en-US" dirty="0" err="1" smtClean="0"/>
              <a:t>ilter_plots.m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1" y="1299144"/>
            <a:ext cx="6104965" cy="474217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3" y="0"/>
            <a:ext cx="8229600" cy="906650"/>
          </a:xfrm>
        </p:spPr>
        <p:txBody>
          <a:bodyPr/>
          <a:lstStyle/>
          <a:p>
            <a:r>
              <a:rPr lang="en-US" dirty="0" smtClean="0"/>
              <a:t>MATLAB’s </a:t>
            </a:r>
            <a:r>
              <a:rPr lang="en-US" dirty="0" err="1" smtClean="0"/>
              <a:t>fdatool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0953"/>
            <a:ext cx="3065929" cy="5822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Filter Design and Analysis </a:t>
            </a:r>
            <a:r>
              <a:rPr lang="en-US" dirty="0" smtClean="0"/>
              <a:t>Tool</a:t>
            </a:r>
          </a:p>
          <a:p>
            <a:r>
              <a:rPr lang="en-US" dirty="0" smtClean="0"/>
              <a:t>Allows you to design (visually) a digital filter</a:t>
            </a:r>
          </a:p>
          <a:p>
            <a:r>
              <a:rPr lang="en-US" dirty="0" smtClean="0"/>
              <a:t>Can export the filter into different formats</a:t>
            </a:r>
          </a:p>
          <a:p>
            <a:pPr lvl="1"/>
            <a:r>
              <a:rPr lang="en-US" dirty="0" smtClean="0"/>
              <a:t>Filter coefficients</a:t>
            </a:r>
          </a:p>
          <a:p>
            <a:pPr lvl="1"/>
            <a:r>
              <a:rPr lang="en-US" dirty="0" smtClean="0"/>
              <a:t>MATLAB’s transfer function object</a:t>
            </a:r>
          </a:p>
          <a:p>
            <a:pPr lvl="1"/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>
                <a:latin typeface="Courier" pitchFamily="49" charset="0"/>
              </a:rPr>
              <a:t>&gt;&gt; </a:t>
            </a:r>
            <a:r>
              <a:rPr lang="en-US" dirty="0" err="1" smtClean="0">
                <a:latin typeface="Courier" pitchFamily="49" charset="0"/>
              </a:rPr>
              <a:t>fdatool</a:t>
            </a:r>
            <a:r>
              <a:rPr lang="en-US" dirty="0" smtClean="0">
                <a:latin typeface="Courier" pitchFamily="49" charset="0"/>
              </a:rPr>
              <a:t> </a:t>
            </a:r>
            <a:endParaRPr lang="en-US" dirty="0">
              <a:latin typeface="Courier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883" y="0"/>
            <a:ext cx="8229600" cy="906650"/>
          </a:xfrm>
        </p:spPr>
        <p:txBody>
          <a:bodyPr/>
          <a:lstStyle/>
          <a:p>
            <a:r>
              <a:rPr lang="en-US" dirty="0" smtClean="0"/>
              <a:t>MATLAB’s </a:t>
            </a:r>
            <a:r>
              <a:rPr lang="en-US" dirty="0" err="1" smtClean="0"/>
              <a:t>fdatool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00953"/>
            <a:ext cx="3603812" cy="56343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Exporting</a:t>
            </a:r>
          </a:p>
          <a:p>
            <a:r>
              <a:rPr lang="en-US" dirty="0" smtClean="0"/>
              <a:t>Coefficients </a:t>
            </a:r>
            <a:r>
              <a:rPr lang="en-US" dirty="0" smtClean="0">
                <a:latin typeface="Courier" pitchFamily="49" charset="0"/>
              </a:rPr>
              <a:t>a, b</a:t>
            </a:r>
          </a:p>
          <a:p>
            <a:r>
              <a:rPr lang="en-US" dirty="0" smtClean="0"/>
              <a:t>Transfer function object </a:t>
            </a:r>
            <a:r>
              <a:rPr lang="en-US" dirty="0" err="1" smtClean="0">
                <a:latin typeface="Courier" pitchFamily="49" charset="0"/>
              </a:rPr>
              <a:t>Hd</a:t>
            </a:r>
            <a:endParaRPr lang="en-US" dirty="0" smtClean="0">
              <a:latin typeface="Courier" pitchFamily="49" charset="0"/>
            </a:endParaRPr>
          </a:p>
          <a:p>
            <a:r>
              <a:rPr lang="en-US" dirty="0" smtClean="0"/>
              <a:t>Second-order-sections </a:t>
            </a:r>
            <a:r>
              <a:rPr lang="en-US" dirty="0" err="1" smtClean="0">
                <a:latin typeface="Courier" pitchFamily="49" charset="0"/>
              </a:rPr>
              <a:t>sos</a:t>
            </a:r>
            <a:endParaRPr lang="en-US" dirty="0" smtClean="0">
              <a:latin typeface="Courier" pitchFamily="49" charset="0"/>
            </a:endParaRPr>
          </a:p>
          <a:p>
            <a:pPr marL="514350" lvl="1" indent="0">
              <a:buNone/>
            </a:pPr>
            <a:r>
              <a:rPr lang="en-US" dirty="0" smtClean="0"/>
              <a:t>The system function H(z</a:t>
            </a:r>
            <a:r>
              <a:rPr lang="en-US" dirty="0"/>
              <a:t>) </a:t>
            </a:r>
            <a:r>
              <a:rPr lang="en-US" dirty="0" smtClean="0"/>
              <a:t>can be factored into </a:t>
            </a:r>
            <a:r>
              <a:rPr lang="en-US" dirty="0"/>
              <a:t>second-order-sections. The system is then represented as a product of these sections.</a:t>
            </a:r>
          </a:p>
          <a:p>
            <a:pPr lvl="1"/>
            <a:endParaRPr lang="en-US" dirty="0" smtClean="0">
              <a:latin typeface="Courier" pitchFamily="49" charset="0"/>
            </a:endParaRP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Assuming input signal </a:t>
            </a:r>
            <a:r>
              <a:rPr lang="en-US" dirty="0" smtClean="0">
                <a:latin typeface="Courier" pitchFamily="49" charset="0"/>
              </a:rPr>
              <a:t>x</a:t>
            </a:r>
            <a:r>
              <a:rPr lang="en-US" dirty="0" smtClean="0"/>
              <a:t>, the output y: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latin typeface="Courier" pitchFamily="49" charset="0"/>
              </a:rPr>
              <a:t>y</a:t>
            </a:r>
            <a:r>
              <a:rPr lang="en-US" dirty="0" smtClean="0">
                <a:latin typeface="Courier" pitchFamily="49" charset="0"/>
              </a:rPr>
              <a:t> = filter(</a:t>
            </a:r>
            <a:r>
              <a:rPr lang="en-US" dirty="0" err="1" smtClean="0">
                <a:latin typeface="Courier" pitchFamily="49" charset="0"/>
              </a:rPr>
              <a:t>Hd,x</a:t>
            </a:r>
            <a:r>
              <a:rPr lang="en-US" dirty="0" smtClean="0">
                <a:latin typeface="Courier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 smtClean="0">
                <a:latin typeface="Courier" pitchFamily="49" charset="0"/>
              </a:rPr>
              <a:t>y = filter(</a:t>
            </a:r>
            <a:r>
              <a:rPr lang="en-US" dirty="0" err="1" smtClean="0">
                <a:latin typeface="Courier" pitchFamily="49" charset="0"/>
              </a:rPr>
              <a:t>b,a,x</a:t>
            </a:r>
            <a:r>
              <a:rPr lang="en-US" dirty="0" smtClean="0">
                <a:latin typeface="Courier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>
                <a:latin typeface="Courier" pitchFamily="49" charset="0"/>
              </a:rPr>
              <a:t>y</a:t>
            </a:r>
            <a:r>
              <a:rPr lang="en-US" dirty="0" smtClean="0">
                <a:latin typeface="Courier" pitchFamily="49" charset="0"/>
              </a:rPr>
              <a:t> = </a:t>
            </a:r>
            <a:r>
              <a:rPr lang="en-US" dirty="0" err="1" smtClean="0">
                <a:latin typeface="Courier" pitchFamily="49" charset="0"/>
              </a:rPr>
              <a:t>sosfilt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sos,x</a:t>
            </a:r>
            <a:r>
              <a:rPr lang="en-US" dirty="0">
                <a:latin typeface="Courier" pitchFamily="49" charset="0"/>
              </a:rPr>
              <a:t>)</a:t>
            </a:r>
          </a:p>
          <a:p>
            <a:pPr marL="457200" lvl="1" indent="0">
              <a:buNone/>
            </a:pPr>
            <a:endParaRPr lang="en-US" dirty="0" smtClean="0">
              <a:latin typeface="Courier" pitchFamily="49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12" y="1758738"/>
            <a:ext cx="5513294" cy="42825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Sampling: Analog-to-Digital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Transforms analog signal to digital sequence</a:t>
            </a:r>
          </a:p>
          <a:p>
            <a:r>
              <a:rPr lang="en-US" dirty="0" smtClean="0"/>
              <a:t>Main components of an A/D converter</a:t>
            </a: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19951" y="2908170"/>
            <a:ext cx="8189257" cy="1515914"/>
            <a:chOff x="640974" y="2908170"/>
            <a:chExt cx="8189257" cy="1515914"/>
          </a:xfrm>
        </p:grpSpPr>
        <p:grpSp>
          <p:nvGrpSpPr>
            <p:cNvPr id="12" name="Group 11"/>
            <p:cNvGrpSpPr/>
            <p:nvPr/>
          </p:nvGrpSpPr>
          <p:grpSpPr>
            <a:xfrm>
              <a:off x="1757080" y="3693466"/>
              <a:ext cx="685800" cy="726133"/>
              <a:chOff x="1219200" y="3693466"/>
              <a:chExt cx="685800" cy="7261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19200" y="3693466"/>
                <a:ext cx="6858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19200" y="380553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C/D</a:t>
                </a:r>
                <a:endParaRPr lang="en-US" sz="2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563466" y="3693466"/>
              <a:ext cx="1524000" cy="726133"/>
              <a:chOff x="2514600" y="3693466"/>
              <a:chExt cx="1524000" cy="7261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14600" y="3825699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Quantizer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14600" y="3693466"/>
                <a:ext cx="15240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94610" y="3697951"/>
              <a:ext cx="1524000" cy="726133"/>
              <a:chOff x="5710518" y="3455905"/>
              <a:chExt cx="1524000" cy="72613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91200" y="3554968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Encoder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10518" y="3455905"/>
                <a:ext cx="15240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645459" y="4056533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451840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87452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718610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099980" y="2949392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325466" y="2949392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40974" y="3612348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974" y="3612348"/>
                  <a:ext cx="77544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71698" y="2940430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698" y="2940430"/>
                  <a:ext cx="3877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81825" y="3630278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825" y="3630278"/>
                  <a:ext cx="775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325466" y="2908170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5466" y="2908170"/>
                  <a:ext cx="38772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859801" y="3598012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801" y="3598012"/>
                  <a:ext cx="7754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25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411253" y="3954786"/>
            <a:ext cx="3135408" cy="2124595"/>
            <a:chOff x="411253" y="3954786"/>
            <a:chExt cx="3135408" cy="21245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1253" y="4879052"/>
                  <a:ext cx="313540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Analog signal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 u="sng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 u="sng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i="1" u="sng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sz="2400" i="1" u="sng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u="sng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2400" dirty="0" smtClean="0"/>
                    <a:t>: real valued function of a continuous variable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𝑡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253" y="4879052"/>
                  <a:ext cx="3135408" cy="1200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913" t="-4061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>
            <a:xfrm flipH="1" flipV="1">
              <a:off x="907676" y="3954786"/>
              <a:ext cx="728381" cy="92426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869639" y="3954786"/>
            <a:ext cx="3160059" cy="1907720"/>
            <a:chOff x="5869639" y="3954786"/>
            <a:chExt cx="3160059" cy="1907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869639" y="4662177"/>
                  <a:ext cx="316005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Bit stream </a:t>
                  </a:r>
                  <a14:m>
                    <m:oMath xmlns:m="http://schemas.openxmlformats.org/officeDocument/2006/math">
                      <m:r>
                        <a:rPr lang="en-US" sz="2400" b="0" i="1" u="sng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u="sng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u="sng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a14:m>
                  <a:r>
                    <a:rPr lang="en-US" sz="2400" dirty="0" smtClean="0"/>
                    <a:t>: corresponds to discrete time sequence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9639" y="4662177"/>
                  <a:ext cx="3160059" cy="120032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089" t="-4061" r="-2896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/>
            <p:cNvCxnSpPr/>
            <p:nvPr/>
          </p:nvCxnSpPr>
          <p:spPr>
            <a:xfrm flipV="1">
              <a:off x="7738778" y="3954786"/>
              <a:ext cx="235328" cy="7073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IR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09782"/>
              </a:xfrm>
            </p:spPr>
            <p:txBody>
              <a:bodyPr/>
              <a:lstStyle/>
              <a:p>
                <a:r>
                  <a:rPr lang="en-US" dirty="0" smtClean="0"/>
                  <a:t>The filter’s unit impulse response is of infinite duration</a:t>
                </a:r>
              </a:p>
              <a:p>
                <a:r>
                  <a:rPr lang="en-US" dirty="0" smtClean="0"/>
                  <a:t>Difference equation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Output is recursively computed from previous computed values → infinite duration response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09782"/>
              </a:xfrm>
              <a:blipFill rotWithShape="1">
                <a:blip r:embed="rId2"/>
                <a:stretch>
                  <a:fillRect l="-1630" t="-161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Sampling: Analog-to-Digital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Transforms analog signal to digital sequence</a:t>
            </a:r>
          </a:p>
          <a:p>
            <a:r>
              <a:rPr lang="en-US" dirty="0" smtClean="0"/>
              <a:t>Main components of an A/D converter</a:t>
            </a: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19951" y="2908170"/>
            <a:ext cx="8189257" cy="1515914"/>
            <a:chOff x="640974" y="2908170"/>
            <a:chExt cx="8189257" cy="1515914"/>
          </a:xfrm>
        </p:grpSpPr>
        <p:grpSp>
          <p:nvGrpSpPr>
            <p:cNvPr id="12" name="Group 11"/>
            <p:cNvGrpSpPr/>
            <p:nvPr/>
          </p:nvGrpSpPr>
          <p:grpSpPr>
            <a:xfrm>
              <a:off x="1757080" y="3693466"/>
              <a:ext cx="685800" cy="726133"/>
              <a:chOff x="1219200" y="3693466"/>
              <a:chExt cx="685800" cy="7261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19200" y="3693466"/>
                <a:ext cx="6858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19200" y="380553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C/D</a:t>
                </a:r>
                <a:endParaRPr lang="en-US" sz="2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563466" y="3693466"/>
              <a:ext cx="1524000" cy="726133"/>
              <a:chOff x="2514600" y="3693466"/>
              <a:chExt cx="1524000" cy="7261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14600" y="3825699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Quantizer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14600" y="3693466"/>
                <a:ext cx="15240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94610" y="3697951"/>
              <a:ext cx="1524000" cy="726133"/>
              <a:chOff x="5710518" y="3455905"/>
              <a:chExt cx="1524000" cy="72613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91200" y="3554968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Encoder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10518" y="3455905"/>
                <a:ext cx="15240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645459" y="4056533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451840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87452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718610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099980" y="2949392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325466" y="2949392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40974" y="3612348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974" y="3612348"/>
                  <a:ext cx="77544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71698" y="2940430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698" y="2940430"/>
                  <a:ext cx="3877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81825" y="3630278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825" y="3630278"/>
                  <a:ext cx="775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325466" y="2908170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5466" y="2908170"/>
                  <a:ext cx="38772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859801" y="3598012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801" y="3598012"/>
                  <a:ext cx="7754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25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155760" y="4424085"/>
            <a:ext cx="4436407" cy="1929998"/>
            <a:chOff x="411253" y="4424084"/>
            <a:chExt cx="3135408" cy="24368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11253" y="4879052"/>
                  <a:ext cx="3135408" cy="19818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Sampler C/D</a:t>
                  </a:r>
                  <a:r>
                    <a:rPr lang="en-US" sz="2400" dirty="0" smtClean="0"/>
                    <a:t>: continuous-to-discrete converter or an ideal A/D converter: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253" y="4879052"/>
                  <a:ext cx="3135408" cy="198187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2201" t="-3113" r="-1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/>
            <p:cNvCxnSpPr/>
            <p:nvPr/>
          </p:nvCxnSpPr>
          <p:spPr>
            <a:xfrm flipV="1">
              <a:off x="637314" y="4424084"/>
              <a:ext cx="747272" cy="4549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769221" y="4572001"/>
            <a:ext cx="3931027" cy="1929999"/>
            <a:chOff x="5715311" y="4424085"/>
            <a:chExt cx="3314387" cy="1807752"/>
          </a:xfrm>
        </p:grpSpPr>
        <p:sp>
          <p:nvSpPr>
            <p:cNvPr id="33" name="TextBox 32"/>
            <p:cNvSpPr txBox="1"/>
            <p:nvPr/>
          </p:nvSpPr>
          <p:spPr>
            <a:xfrm>
              <a:off x="5715311" y="4662177"/>
              <a:ext cx="33143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err="1" smtClean="0"/>
                <a:t>Quantizer</a:t>
              </a:r>
              <a:r>
                <a:rPr lang="en-US" sz="2400" dirty="0" smtClean="0"/>
                <a:t>: maps continuous range of possible amplitudes into a discrete set of amplitudes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 flipV="1">
              <a:off x="5776322" y="4424085"/>
              <a:ext cx="179453" cy="3603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495235" y="2175164"/>
            <a:ext cx="4534464" cy="1569660"/>
            <a:chOff x="4634247" y="4386552"/>
            <a:chExt cx="3347463" cy="13935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705804" y="4386552"/>
                  <a:ext cx="3275906" cy="1393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 smtClean="0"/>
                    <a:t>Quantization interval </a:t>
                  </a:r>
                  <a14:m>
                    <m:oMath xmlns:m="http://schemas.openxmlformats.org/officeDocument/2006/math">
                      <m:r>
                        <a:rPr lang="en-US" sz="2400" i="1" u="sng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a14:m>
                  <a:r>
                    <a:rPr lang="en-US" sz="2400" dirty="0" smtClean="0"/>
                    <a:t>: amplitude is integer multiple of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</m:oMath>
                  </a14:m>
                  <a:r>
                    <a:rPr lang="en-US" sz="2400" dirty="0" smtClean="0"/>
                    <a:t> (determined by the number of bits)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804" y="4386552"/>
                  <a:ext cx="3275906" cy="139352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060" t="-3113" b="-81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/>
            <p:nvPr/>
          </p:nvCxnSpPr>
          <p:spPr>
            <a:xfrm flipH="1">
              <a:off x="4634247" y="4657149"/>
              <a:ext cx="71557" cy="3801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3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Sampling: Analog-to-Digital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Transforms analog signal to digital sequence</a:t>
            </a:r>
          </a:p>
          <a:p>
            <a:r>
              <a:rPr lang="en-US" dirty="0" smtClean="0"/>
              <a:t>Main components of an A/D converter</a:t>
            </a:r>
          </a:p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19951" y="2908170"/>
            <a:ext cx="8189257" cy="1515914"/>
            <a:chOff x="640974" y="2908170"/>
            <a:chExt cx="8189257" cy="1515914"/>
          </a:xfrm>
        </p:grpSpPr>
        <p:grpSp>
          <p:nvGrpSpPr>
            <p:cNvPr id="12" name="Group 11"/>
            <p:cNvGrpSpPr/>
            <p:nvPr/>
          </p:nvGrpSpPr>
          <p:grpSpPr>
            <a:xfrm>
              <a:off x="1757080" y="3693466"/>
              <a:ext cx="685800" cy="726133"/>
              <a:chOff x="1219200" y="3693466"/>
              <a:chExt cx="685800" cy="7261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19200" y="3693466"/>
                <a:ext cx="6858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19200" y="380553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C/D</a:t>
                </a:r>
                <a:endParaRPr lang="en-US" sz="24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563466" y="3693466"/>
              <a:ext cx="1524000" cy="726133"/>
              <a:chOff x="2514600" y="3693466"/>
              <a:chExt cx="1524000" cy="72613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514600" y="3825699"/>
                <a:ext cx="1447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Quantizer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14600" y="3693466"/>
                <a:ext cx="15240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194610" y="3697951"/>
              <a:ext cx="1524000" cy="726133"/>
              <a:chOff x="5710518" y="3455905"/>
              <a:chExt cx="1524000" cy="72613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91200" y="3554968"/>
                <a:ext cx="1295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Encoder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10518" y="3455905"/>
                <a:ext cx="15240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645459" y="4056533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451840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5087452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718610" y="4061016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099980" y="2949392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325466" y="2949392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40974" y="3612348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974" y="3612348"/>
                  <a:ext cx="77544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171698" y="2940430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1698" y="2940430"/>
                  <a:ext cx="3877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581825" y="3630278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825" y="3630278"/>
                  <a:ext cx="775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325466" y="2908170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5466" y="2908170"/>
                  <a:ext cx="38772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859801" y="3598012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9801" y="3598012"/>
                  <a:ext cx="77544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25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4769224" y="4424083"/>
            <a:ext cx="2828364" cy="1602438"/>
            <a:chOff x="5715312" y="4285537"/>
            <a:chExt cx="2883373" cy="1500939"/>
          </a:xfrm>
        </p:grpSpPr>
        <p:sp>
          <p:nvSpPr>
            <p:cNvPr id="33" name="TextBox 32"/>
            <p:cNvSpPr txBox="1"/>
            <p:nvPr/>
          </p:nvSpPr>
          <p:spPr>
            <a:xfrm>
              <a:off x="5715312" y="4662177"/>
              <a:ext cx="2883373" cy="1124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/>
                <a:t>Encoder</a:t>
              </a:r>
              <a:r>
                <a:rPr lang="en-US" sz="2400" dirty="0" smtClean="0"/>
                <a:t>: produces a sequence of binary </a:t>
              </a:r>
              <a:r>
                <a:rPr lang="en-US" sz="2400" dirty="0" err="1" smtClean="0"/>
                <a:t>codewords</a:t>
              </a:r>
              <a:endParaRPr lang="en-US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6482972" y="4285537"/>
              <a:ext cx="456973" cy="3766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Sampling: Analog-to-Digital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Anti-aliasing filter</a:t>
            </a:r>
          </a:p>
          <a:p>
            <a:pPr lvl="1"/>
            <a:r>
              <a:rPr lang="en-US" dirty="0" smtClean="0"/>
              <a:t>Signals in physical systems will never be exactly </a:t>
            </a:r>
            <a:r>
              <a:rPr lang="en-US" dirty="0" err="1" smtClean="0"/>
              <a:t>bandlimited</a:t>
            </a:r>
            <a:r>
              <a:rPr lang="en-US" dirty="0" smtClean="0"/>
              <a:t>, aliasing can occur</a:t>
            </a:r>
          </a:p>
          <a:p>
            <a:pPr lvl="1"/>
            <a:r>
              <a:rPr lang="en-US" dirty="0" smtClean="0"/>
              <a:t>(Analog) </a:t>
            </a:r>
            <a:r>
              <a:rPr lang="en-US" dirty="0" err="1" smtClean="0"/>
              <a:t>lowpass</a:t>
            </a:r>
            <a:r>
              <a:rPr lang="en-US" dirty="0" smtClean="0"/>
              <a:t> at the </a:t>
            </a:r>
            <a:r>
              <a:rPr lang="en-US" dirty="0" err="1" smtClean="0"/>
              <a:t>Nyquist</a:t>
            </a:r>
            <a:r>
              <a:rPr lang="en-US" dirty="0" smtClean="0"/>
              <a:t> frequency.</a:t>
            </a:r>
          </a:p>
          <a:p>
            <a:pPr lvl="2"/>
            <a:r>
              <a:rPr lang="en-US" dirty="0" smtClean="0"/>
              <a:t>This minimizes signal energy above the </a:t>
            </a:r>
            <a:r>
              <a:rPr lang="en-US" dirty="0" err="1" smtClean="0"/>
              <a:t>Nyquist</a:t>
            </a:r>
            <a:r>
              <a:rPr lang="en-US" dirty="0" smtClean="0"/>
              <a:t> frequency, minimizing aliasing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47682" y="3783548"/>
            <a:ext cx="4728864" cy="1483652"/>
            <a:chOff x="1636061" y="3017065"/>
            <a:chExt cx="4728864" cy="1483652"/>
          </a:xfrm>
        </p:grpSpPr>
        <p:grpSp>
          <p:nvGrpSpPr>
            <p:cNvPr id="12" name="Group 11"/>
            <p:cNvGrpSpPr/>
            <p:nvPr/>
          </p:nvGrpSpPr>
          <p:grpSpPr>
            <a:xfrm>
              <a:off x="4558544" y="3770101"/>
              <a:ext cx="685800" cy="726133"/>
              <a:chOff x="1219200" y="3693466"/>
              <a:chExt cx="685800" cy="7261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19200" y="3693466"/>
                <a:ext cx="6858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19200" y="380553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C/D</a:t>
                </a:r>
                <a:endParaRPr lang="en-US" sz="2400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3446923" y="4133168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253304" y="4137651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01444" y="3026027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636061" y="3688983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061" y="3688983"/>
                  <a:ext cx="77544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73162" y="3017065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162" y="3017065"/>
                  <a:ext cx="3877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83289" y="3706913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289" y="3706913"/>
                  <a:ext cx="775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2747682" y="3774584"/>
              <a:ext cx="766482" cy="726133"/>
              <a:chOff x="1219200" y="3693466"/>
              <a:chExt cx="766482" cy="72613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219200" y="3693466"/>
                <a:ext cx="6858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9882" y="3832429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AA</a:t>
                </a:r>
                <a:endParaRPr lang="en-US" sz="24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1636061" y="4144379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615008" y="3706913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5008" y="3706913"/>
                  <a:ext cx="77544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4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Sampling: Analog-to-Digital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Anti-aliasing filter</a:t>
            </a:r>
          </a:p>
          <a:p>
            <a:pPr lvl="1"/>
            <a:r>
              <a:rPr lang="en-US" dirty="0" smtClean="0"/>
              <a:t>Signals in physical systems will never be exactly </a:t>
            </a:r>
            <a:r>
              <a:rPr lang="en-US" dirty="0" err="1" smtClean="0"/>
              <a:t>bandlimited</a:t>
            </a:r>
            <a:r>
              <a:rPr lang="en-US" dirty="0" smtClean="0"/>
              <a:t>, aliasing can occur</a:t>
            </a:r>
          </a:p>
          <a:p>
            <a:pPr lvl="1"/>
            <a:r>
              <a:rPr lang="en-US" dirty="0" smtClean="0"/>
              <a:t>Analog </a:t>
            </a:r>
            <a:r>
              <a:rPr lang="en-US" dirty="0" err="1" smtClean="0"/>
              <a:t>lowpass</a:t>
            </a:r>
            <a:r>
              <a:rPr lang="en-US" dirty="0" smtClean="0"/>
              <a:t> filter that minimizes signal energy above the </a:t>
            </a:r>
            <a:r>
              <a:rPr lang="en-US" dirty="0" err="1" smtClean="0"/>
              <a:t>Nyquist</a:t>
            </a:r>
            <a:r>
              <a:rPr lang="en-US" dirty="0" smtClean="0"/>
              <a:t> frequency</a:t>
            </a: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47682" y="3783548"/>
            <a:ext cx="4728864" cy="1483652"/>
            <a:chOff x="1636061" y="3017065"/>
            <a:chExt cx="4728864" cy="1483652"/>
          </a:xfrm>
        </p:grpSpPr>
        <p:grpSp>
          <p:nvGrpSpPr>
            <p:cNvPr id="12" name="Group 11"/>
            <p:cNvGrpSpPr/>
            <p:nvPr/>
          </p:nvGrpSpPr>
          <p:grpSpPr>
            <a:xfrm>
              <a:off x="4558544" y="3770101"/>
              <a:ext cx="685800" cy="726133"/>
              <a:chOff x="1219200" y="3693466"/>
              <a:chExt cx="685800" cy="726133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19200" y="3693466"/>
                <a:ext cx="6858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19200" y="3805535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C/D</a:t>
                </a:r>
                <a:endParaRPr lang="en-US" sz="2400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3446923" y="4133168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253304" y="4137651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01444" y="3026027"/>
              <a:ext cx="0" cy="75752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636061" y="3688983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061" y="3688983"/>
                  <a:ext cx="775449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973162" y="3017065"/>
                  <a:ext cx="3877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162" y="3017065"/>
                  <a:ext cx="38772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383289" y="3706913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3289" y="3706913"/>
                  <a:ext cx="775449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/>
            <p:cNvGrpSpPr/>
            <p:nvPr/>
          </p:nvGrpSpPr>
          <p:grpSpPr>
            <a:xfrm>
              <a:off x="2747682" y="3774584"/>
              <a:ext cx="766482" cy="726133"/>
              <a:chOff x="1219200" y="3693466"/>
              <a:chExt cx="766482" cy="72613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219200" y="3693466"/>
                <a:ext cx="685800" cy="72613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299882" y="3832429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AA</a:t>
                </a:r>
                <a:endParaRPr lang="en-US" sz="2400" dirty="0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>
              <a:off x="1636061" y="4144379"/>
              <a:ext cx="1111621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615008" y="3706913"/>
                  <a:ext cx="77544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5008" y="3706913"/>
                  <a:ext cx="775449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back: Digital-to-Analog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steps involved</a:t>
            </a:r>
          </a:p>
          <a:p>
            <a:r>
              <a:rPr lang="en-US" dirty="0" smtClean="0"/>
              <a:t>Conversion to rectangular pulses</a:t>
            </a:r>
          </a:p>
          <a:p>
            <a:r>
              <a:rPr lang="en-US" dirty="0" smtClean="0"/>
              <a:t>Pulses </a:t>
            </a:r>
            <a:r>
              <a:rPr lang="en-US" dirty="0"/>
              <a:t>cause multiple harmonics above the </a:t>
            </a:r>
            <a:r>
              <a:rPr lang="en-US" dirty="0" err="1"/>
              <a:t>Nyquist</a:t>
            </a:r>
            <a:r>
              <a:rPr lang="en-US" dirty="0"/>
              <a:t> </a:t>
            </a:r>
            <a:r>
              <a:rPr lang="en-US" dirty="0" smtClean="0"/>
              <a:t>frequency</a:t>
            </a:r>
          </a:p>
          <a:p>
            <a:r>
              <a:rPr lang="en-US" dirty="0" smtClean="0"/>
              <a:t>This excess noise is reduced with an (analog) low pass filter (or reconstruction filter)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95279" y="498436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Convert to impulses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568385" y="5043975"/>
            <a:ext cx="1524000" cy="726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199529" y="5048460"/>
            <a:ext cx="1524000" cy="726133"/>
            <a:chOff x="5710518" y="3455905"/>
            <a:chExt cx="1524000" cy="726133"/>
          </a:xfrm>
        </p:grpSpPr>
        <p:sp>
          <p:nvSpPr>
            <p:cNvPr id="19" name="TextBox 18"/>
            <p:cNvSpPr txBox="1"/>
            <p:nvPr/>
          </p:nvSpPr>
          <p:spPr>
            <a:xfrm>
              <a:off x="5791200" y="3554968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LP filter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10518" y="3455905"/>
              <a:ext cx="1524000" cy="7261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1438828" y="5426295"/>
            <a:ext cx="111162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092371" y="5411525"/>
            <a:ext cx="111162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723529" y="5411525"/>
            <a:ext cx="1111621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891614" y="4962857"/>
                <a:ext cx="775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614" y="4962857"/>
                <a:ext cx="77544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06913" y="5030526"/>
                <a:ext cx="775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913" y="5030526"/>
                <a:ext cx="77544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60456" y="4962857"/>
                <a:ext cx="775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456" y="4962857"/>
                <a:ext cx="7754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3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3A7D8-B2F8-4B19-9124-60E8800A10BE}" type="slidenum">
              <a:rPr lang="en-US" smtClean="0"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1461" y="2308432"/>
            <a:ext cx="848245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You!!</a:t>
            </a:r>
            <a:endParaRPr lang="en-US" sz="115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27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 filter example: </a:t>
            </a:r>
            <a:br>
              <a:rPr lang="en-US" dirty="0" smtClean="0"/>
            </a:br>
            <a:r>
              <a:rPr lang="en-US" dirty="0" smtClean="0"/>
              <a:t>Moving Average (MA)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In general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1">
                <a:blip r:embed="rId2"/>
                <a:stretch>
                  <a:fillRect l="-1852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the </a:t>
            </a:r>
            <a:r>
              <a:rPr lang="en-US" dirty="0">
                <a:latin typeface="Lucida Calligraphy" pitchFamily="66" charset="0"/>
              </a:rPr>
              <a:t>Z </a:t>
            </a:r>
            <a:r>
              <a:rPr lang="en-US" dirty="0" smtClean="0"/>
              <a:t>domain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462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Recall: when an LTI system is represented by the difference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46260"/>
              </a:xfrm>
              <a:blipFill rotWithShape="1">
                <a:blip r:embed="rId2"/>
                <a:stretch>
                  <a:fillRect l="-1852" t="-1572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System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Coefficients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and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are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=1,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With a pole at the origin, and a zero at -1.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021" y="-286860"/>
            <a:ext cx="9849210" cy="7386907"/>
          </a:xfrm>
        </p:spPr>
      </p:pic>
      <p:sp>
        <p:nvSpPr>
          <p:cNvPr id="5" name="Rectangle 4"/>
          <p:cNvSpPr/>
          <p:nvPr/>
        </p:nvSpPr>
        <p:spPr>
          <a:xfrm>
            <a:off x="1030689" y="4585034"/>
            <a:ext cx="44807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ourier" pitchFamily="49" charset="0"/>
              </a:rPr>
              <a:t>&gt;&gt; a=1; b=[1/2 1/2];</a:t>
            </a:r>
          </a:p>
          <a:p>
            <a:r>
              <a:rPr lang="en-US" sz="2800" dirty="0" smtClean="0">
                <a:latin typeface="Courier" pitchFamily="49" charset="0"/>
              </a:rPr>
              <a:t>&gt;&gt; </a:t>
            </a:r>
            <a:r>
              <a:rPr lang="en-US" sz="2800" dirty="0" err="1" smtClean="0">
                <a:latin typeface="Courier" pitchFamily="49" charset="0"/>
              </a:rPr>
              <a:t>zplane</a:t>
            </a:r>
            <a:r>
              <a:rPr lang="en-US" sz="2800" dirty="0" smtClean="0">
                <a:latin typeface="Courier" pitchFamily="49" charset="0"/>
              </a:rPr>
              <a:t>(</a:t>
            </a:r>
            <a:r>
              <a:rPr lang="en-US" sz="2800" dirty="0" err="1" smtClean="0">
                <a:latin typeface="Courier" pitchFamily="49" charset="0"/>
              </a:rPr>
              <a:t>b,a</a:t>
            </a:r>
            <a:r>
              <a:rPr lang="en-US" sz="2800" dirty="0" smtClean="0">
                <a:latin typeface="Courier" pitchFamily="49" charset="0"/>
              </a:rPr>
              <a:t>)</a:t>
            </a:r>
            <a:endParaRPr lang="en-US" sz="2800" dirty="0">
              <a:latin typeface="Courier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943928" y="3026638"/>
            <a:ext cx="188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MA_example.m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647" y="72933"/>
            <a:ext cx="821615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Recall: difference equation and the </a:t>
            </a:r>
            <a:r>
              <a:rPr lang="en-US" dirty="0" smtClean="0">
                <a:latin typeface="Courier" pitchFamily="49" charset="0"/>
              </a:rPr>
              <a:t>filter</a:t>
            </a:r>
            <a:r>
              <a:rPr lang="en-US" dirty="0" smtClean="0"/>
              <a:t> command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0576"/>
                <a:ext cx="8229600" cy="524575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general, a difference equation is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The MATLAB </a:t>
                </a:r>
                <a:r>
                  <a:rPr lang="en-US" dirty="0" smtClean="0">
                    <a:latin typeface="Courier" pitchFamily="49" charset="0"/>
                  </a:rPr>
                  <a:t>filter</a:t>
                </a:r>
                <a:r>
                  <a:rPr lang="en-US" dirty="0" smtClean="0"/>
                  <a:t> command solves the difference equations numerically</a:t>
                </a:r>
              </a:p>
              <a:p>
                <a:pPr lvl="1"/>
                <a:r>
                  <a:rPr lang="en-US" dirty="0" smtClean="0"/>
                  <a:t>Given the input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the output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computed using</a:t>
                </a:r>
              </a:p>
              <a:p>
                <a:pPr lvl="1"/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>
                    <a:latin typeface="Courier" pitchFamily="49" charset="0"/>
                  </a:rPr>
                  <a:t>&gt;&gt; y = filter(b, a, x)</a:t>
                </a:r>
                <a:endParaRPr lang="en-US" dirty="0">
                  <a:latin typeface="Courier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0576"/>
                <a:ext cx="8229600" cy="5245758"/>
              </a:xfrm>
              <a:blipFill rotWithShape="1">
                <a:blip r:embed="rId2"/>
                <a:stretch>
                  <a:fillRect l="-1630" t="-151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LIGO-G1100863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Matone: An Overview of Control Theory and Digital Signal Processing (5)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7C7D0-28E8-4A62-8977-27BE979CBD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2783</Words>
  <Application>Microsoft Office PowerPoint</Application>
  <PresentationFormat>On-screen Show (4:3)</PresentationFormat>
  <Paragraphs>461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So far</vt:lpstr>
      <vt:lpstr>Digital Signal Processing 3</vt:lpstr>
      <vt:lpstr>FIR filter</vt:lpstr>
      <vt:lpstr>IIR filter</vt:lpstr>
      <vt:lpstr>FIR filter example:  Moving Average (MA)</vt:lpstr>
      <vt:lpstr>To the Z domain</vt:lpstr>
      <vt:lpstr>System function H(z)</vt:lpstr>
      <vt:lpstr>PowerPoint Presentation</vt:lpstr>
      <vt:lpstr>Recall: difference equation and the filter command</vt:lpstr>
      <vt:lpstr>Let’s apply the filter to a data stream</vt:lpstr>
      <vt:lpstr>PowerPoint Presentation</vt:lpstr>
      <vt:lpstr>The impulse response function h</vt:lpstr>
      <vt:lpstr>The impulse response function h</vt:lpstr>
      <vt:lpstr>Comparing the filter output with convolution</vt:lpstr>
      <vt:lpstr>Increasing filter order</vt:lpstr>
      <vt:lpstr>Increasing filter order</vt:lpstr>
      <vt:lpstr>Increasing filter order</vt:lpstr>
      <vt:lpstr>Frequency response of moving average filter</vt:lpstr>
      <vt:lpstr>Suppression but with phase delay</vt:lpstr>
      <vt:lpstr>Analog-to-digital filter transformation</vt:lpstr>
      <vt:lpstr>Filter stability in the analog and digital domain</vt:lpstr>
      <vt:lpstr>Bilinear transformation</vt:lpstr>
      <vt:lpstr>Bilinear transformation</vt:lpstr>
      <vt:lpstr>Transformation example</vt:lpstr>
      <vt:lpstr>Transformation example</vt:lpstr>
      <vt:lpstr>Transformation example</vt:lpstr>
      <vt:lpstr>Filter Design</vt:lpstr>
      <vt:lpstr>FIR or IIR?</vt:lpstr>
      <vt:lpstr>Low pass (LP) filter specifications</vt:lpstr>
      <vt:lpstr>High pass (HP) filter specifications</vt:lpstr>
      <vt:lpstr>Band pass (BP) filter specifications</vt:lpstr>
      <vt:lpstr>Band stop (BS) filter specifications</vt:lpstr>
      <vt:lpstr>A few types of IIR filters</vt:lpstr>
      <vt:lpstr>Comparison </vt:lpstr>
      <vt:lpstr>Comments </vt:lpstr>
      <vt:lpstr>Comments </vt:lpstr>
      <vt:lpstr>MATLAB’s fdatool</vt:lpstr>
      <vt:lpstr>MATLAB’s fdatool</vt:lpstr>
      <vt:lpstr>Sampling: Analog-to-Digital conversion</vt:lpstr>
      <vt:lpstr>Sampling: Analog-to-Digital conversion</vt:lpstr>
      <vt:lpstr>Sampling: Analog-to-Digital conversion</vt:lpstr>
      <vt:lpstr>Sampling: Analog-to-Digital conversion</vt:lpstr>
      <vt:lpstr>Sampling: Analog-to-Digital conversion</vt:lpstr>
      <vt:lpstr>And back: Digital-to-Analog conversion</vt:lpstr>
      <vt:lpstr>PowerPoint Presentation</vt:lpstr>
    </vt:vector>
  </TitlesOfParts>
  <Company>GECo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Control Theory and Digital Signal Processing</dc:title>
  <dc:creator/>
  <cp:lastModifiedBy>lmatone</cp:lastModifiedBy>
  <cp:revision>60</cp:revision>
  <dcterms:created xsi:type="dcterms:W3CDTF">2011-07-08T21:54:54Z</dcterms:created>
  <dcterms:modified xsi:type="dcterms:W3CDTF">2011-08-04T16:41:10Z</dcterms:modified>
</cp:coreProperties>
</file>