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1" r:id="rId4"/>
    <p:sldId id="258" r:id="rId5"/>
    <p:sldId id="259" r:id="rId6"/>
    <p:sldId id="260" r:id="rId7"/>
    <p:sldId id="265" r:id="rId8"/>
    <p:sldId id="268" r:id="rId9"/>
    <p:sldId id="261" r:id="rId10"/>
    <p:sldId id="262" r:id="rId11"/>
    <p:sldId id="263" r:id="rId12"/>
    <p:sldId id="272" r:id="rId13"/>
    <p:sldId id="280" r:id="rId14"/>
    <p:sldId id="266" r:id="rId15"/>
    <p:sldId id="267" r:id="rId16"/>
    <p:sldId id="276" r:id="rId17"/>
    <p:sldId id="270" r:id="rId18"/>
    <p:sldId id="271" r:id="rId19"/>
    <p:sldId id="273" r:id="rId20"/>
    <p:sldId id="274" r:id="rId21"/>
    <p:sldId id="277" r:id="rId22"/>
    <p:sldId id="269" r:id="rId23"/>
    <p:sldId id="278" r:id="rId24"/>
    <p:sldId id="279" r:id="rId25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0EBE03-F4F4-4CB5-B1BC-B9D7E98A6E79}" type="doc">
      <dgm:prSet loTypeId="urn:microsoft.com/office/officeart/2005/8/layout/process2" loCatId="process" qsTypeId="urn:microsoft.com/office/officeart/2005/8/quickstyle/simple2" qsCatId="simple" csTypeId="urn:microsoft.com/office/officeart/2005/8/colors/accent5_1" csCatId="accent5" phldr="1"/>
      <dgm:spPr/>
    </dgm:pt>
    <dgm:pt modelId="{018AFE7F-A60F-4531-97EC-C70ABC6CF1CA}">
      <dgm:prSet phldrT="[テキスト]" custT="1"/>
      <dgm:spPr/>
      <dgm:t>
        <a:bodyPr/>
        <a:lstStyle/>
        <a:p>
          <a:r>
            <a:rPr kumimoji="1" lang="en-US" altLang="ja-JP" sz="2800" dirty="0" smtClean="0"/>
            <a:t>Data selection</a:t>
          </a:r>
          <a:endParaRPr kumimoji="1" lang="ja-JP" altLang="en-US" sz="2800" dirty="0"/>
        </a:p>
      </dgm:t>
    </dgm:pt>
    <dgm:pt modelId="{2B0EF75A-F006-468D-A91D-7191740DC69F}" type="parTrans" cxnId="{66BD4279-4035-4AC7-97AD-6FAAD5DF3C4F}">
      <dgm:prSet/>
      <dgm:spPr/>
      <dgm:t>
        <a:bodyPr/>
        <a:lstStyle/>
        <a:p>
          <a:endParaRPr kumimoji="1" lang="ja-JP" altLang="en-US"/>
        </a:p>
      </dgm:t>
    </dgm:pt>
    <dgm:pt modelId="{CACDD905-70AB-4931-8CE2-B8E562EC7AB8}" type="sibTrans" cxnId="{66BD4279-4035-4AC7-97AD-6FAAD5DF3C4F}">
      <dgm:prSet/>
      <dgm:spPr/>
      <dgm:t>
        <a:bodyPr/>
        <a:lstStyle/>
        <a:p>
          <a:endParaRPr kumimoji="1" lang="ja-JP" altLang="en-US"/>
        </a:p>
      </dgm:t>
    </dgm:pt>
    <dgm:pt modelId="{C0FFA58A-D966-4BDB-A3DE-AB3A9BC0CBA2}">
      <dgm:prSet phldrT="[テキスト]" custT="1"/>
      <dgm:spPr/>
      <dgm:t>
        <a:bodyPr/>
        <a:lstStyle/>
        <a:p>
          <a:r>
            <a:rPr kumimoji="1" lang="en-US" altLang="ja-JP" sz="2800" dirty="0" smtClean="0"/>
            <a:t>Calculate the cross correlation value</a:t>
          </a:r>
          <a:endParaRPr kumimoji="1" lang="ja-JP" altLang="en-US" sz="2800" dirty="0"/>
        </a:p>
      </dgm:t>
    </dgm:pt>
    <dgm:pt modelId="{3188C5FB-8EC0-44B1-80CD-1A390647EDFE}" type="parTrans" cxnId="{F70CCB06-F336-4F1B-8D15-EE5A4D29D22A}">
      <dgm:prSet/>
      <dgm:spPr/>
      <dgm:t>
        <a:bodyPr/>
        <a:lstStyle/>
        <a:p>
          <a:endParaRPr kumimoji="1" lang="ja-JP" altLang="en-US"/>
        </a:p>
      </dgm:t>
    </dgm:pt>
    <dgm:pt modelId="{D99570D2-FA19-46B5-AD38-92C15FA62790}" type="sibTrans" cxnId="{F70CCB06-F336-4F1B-8D15-EE5A4D29D22A}">
      <dgm:prSet/>
      <dgm:spPr/>
      <dgm:t>
        <a:bodyPr/>
        <a:lstStyle/>
        <a:p>
          <a:endParaRPr kumimoji="1" lang="ja-JP" altLang="en-US"/>
        </a:p>
      </dgm:t>
    </dgm:pt>
    <dgm:pt modelId="{5621BC0B-A069-4DFB-BA5D-714822FF1571}">
      <dgm:prSet phldrT="[テキスト]" custT="1"/>
      <dgm:spPr/>
      <dgm:t>
        <a:bodyPr/>
        <a:lstStyle/>
        <a:p>
          <a:r>
            <a:rPr kumimoji="1" lang="en-US" altLang="ja-JP" sz="2800" dirty="0" smtClean="0"/>
            <a:t>Detection test</a:t>
          </a:r>
          <a:endParaRPr kumimoji="1" lang="ja-JP" altLang="en-US" sz="2800" dirty="0"/>
        </a:p>
      </dgm:t>
    </dgm:pt>
    <dgm:pt modelId="{63265A79-3657-4700-9AE4-DDA90ED2BDD5}" type="parTrans" cxnId="{3534FD8D-4072-472C-8A7B-3820CED3D521}">
      <dgm:prSet/>
      <dgm:spPr/>
      <dgm:t>
        <a:bodyPr/>
        <a:lstStyle/>
        <a:p>
          <a:endParaRPr kumimoji="1" lang="ja-JP" altLang="en-US"/>
        </a:p>
      </dgm:t>
    </dgm:pt>
    <dgm:pt modelId="{87B3E731-B87D-4A04-A533-6CB84795F4CE}" type="sibTrans" cxnId="{3534FD8D-4072-472C-8A7B-3820CED3D521}">
      <dgm:prSet/>
      <dgm:spPr/>
      <dgm:t>
        <a:bodyPr/>
        <a:lstStyle/>
        <a:p>
          <a:endParaRPr kumimoji="1" lang="ja-JP" altLang="en-US"/>
        </a:p>
      </dgm:t>
    </dgm:pt>
    <dgm:pt modelId="{2689F6AE-C648-4698-A78A-4C6B9E5C5389}">
      <dgm:prSet phldrT="[テキスト]" custT="1"/>
      <dgm:spPr/>
      <dgm:t>
        <a:bodyPr/>
        <a:lstStyle/>
        <a:p>
          <a:r>
            <a:rPr kumimoji="1" lang="en-US" altLang="ja-JP" sz="2800" dirty="0" smtClean="0"/>
            <a:t>Set the upper limit</a:t>
          </a:r>
          <a:endParaRPr kumimoji="1" lang="ja-JP" altLang="en-US" sz="2800" dirty="0"/>
        </a:p>
      </dgm:t>
    </dgm:pt>
    <dgm:pt modelId="{72A3459E-191B-48B9-B9A3-F7E99BFCC74D}" type="parTrans" cxnId="{EF69049D-AD6E-4A28-8624-A9ABAAC89177}">
      <dgm:prSet/>
      <dgm:spPr/>
      <dgm:t>
        <a:bodyPr/>
        <a:lstStyle/>
        <a:p>
          <a:endParaRPr kumimoji="1" lang="ja-JP" altLang="en-US"/>
        </a:p>
      </dgm:t>
    </dgm:pt>
    <dgm:pt modelId="{BCC9D1C5-8FFD-4B16-9969-F8B0C09C3CA2}" type="sibTrans" cxnId="{EF69049D-AD6E-4A28-8624-A9ABAAC89177}">
      <dgm:prSet/>
      <dgm:spPr/>
      <dgm:t>
        <a:bodyPr/>
        <a:lstStyle/>
        <a:p>
          <a:endParaRPr kumimoji="1" lang="ja-JP" altLang="en-US"/>
        </a:p>
      </dgm:t>
    </dgm:pt>
    <dgm:pt modelId="{8D156E71-AFBF-419C-ABBE-D82E09C9FACC}" type="pres">
      <dgm:prSet presAssocID="{CF0EBE03-F4F4-4CB5-B1BC-B9D7E98A6E79}" presName="linearFlow" presStyleCnt="0">
        <dgm:presLayoutVars>
          <dgm:resizeHandles val="exact"/>
        </dgm:presLayoutVars>
      </dgm:prSet>
      <dgm:spPr/>
    </dgm:pt>
    <dgm:pt modelId="{DA5644F1-8011-4FE7-9FCD-B68E083464DC}" type="pres">
      <dgm:prSet presAssocID="{018AFE7F-A60F-4531-97EC-C70ABC6CF1CA}" presName="node" presStyleLbl="node1" presStyleIdx="0" presStyleCnt="4" custScaleX="259871" custScaleY="44316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47F7DB8-62CD-4C9F-96C7-7F2FEE15AC16}" type="pres">
      <dgm:prSet presAssocID="{CACDD905-70AB-4931-8CE2-B8E562EC7AB8}" presName="sibTrans" presStyleLbl="sibTrans2D1" presStyleIdx="0" presStyleCnt="3" custScaleX="109010" custScaleY="81776"/>
      <dgm:spPr/>
      <dgm:t>
        <a:bodyPr/>
        <a:lstStyle/>
        <a:p>
          <a:endParaRPr kumimoji="1" lang="ja-JP" altLang="en-US"/>
        </a:p>
      </dgm:t>
    </dgm:pt>
    <dgm:pt modelId="{7414AD53-65C3-4256-BD27-5A7BC8E87103}" type="pres">
      <dgm:prSet presAssocID="{CACDD905-70AB-4931-8CE2-B8E562EC7AB8}" presName="connectorText" presStyleLbl="sibTrans2D1" presStyleIdx="0" presStyleCnt="3"/>
      <dgm:spPr/>
      <dgm:t>
        <a:bodyPr/>
        <a:lstStyle/>
        <a:p>
          <a:endParaRPr kumimoji="1" lang="ja-JP" altLang="en-US"/>
        </a:p>
      </dgm:t>
    </dgm:pt>
    <dgm:pt modelId="{4CA5B1B4-7D8F-45A2-90C2-AE6CEFDCBDD3}" type="pres">
      <dgm:prSet presAssocID="{C0FFA58A-D966-4BDB-A3DE-AB3A9BC0CBA2}" presName="node" presStyleLbl="node1" presStyleIdx="1" presStyleCnt="4" custScaleX="259872" custScaleY="56656" custLinFactNeighborX="-4997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E32363C1-B22B-47D1-8F5B-F7720D2CCBBB}" type="pres">
      <dgm:prSet presAssocID="{D99570D2-FA19-46B5-AD38-92C15FA62790}" presName="sibTrans" presStyleLbl="sibTrans2D1" presStyleIdx="1" presStyleCnt="3" custScaleX="109020" custScaleY="81776"/>
      <dgm:spPr/>
      <dgm:t>
        <a:bodyPr/>
        <a:lstStyle/>
        <a:p>
          <a:endParaRPr kumimoji="1" lang="ja-JP" altLang="en-US"/>
        </a:p>
      </dgm:t>
    </dgm:pt>
    <dgm:pt modelId="{F07218E4-4F8F-494A-A1D3-32634525ED8E}" type="pres">
      <dgm:prSet presAssocID="{D99570D2-FA19-46B5-AD38-92C15FA62790}" presName="connectorText" presStyleLbl="sibTrans2D1" presStyleIdx="1" presStyleCnt="3"/>
      <dgm:spPr/>
      <dgm:t>
        <a:bodyPr/>
        <a:lstStyle/>
        <a:p>
          <a:endParaRPr kumimoji="1" lang="ja-JP" altLang="en-US"/>
        </a:p>
      </dgm:t>
    </dgm:pt>
    <dgm:pt modelId="{DBFB46E9-AA38-4743-B8F8-C204325134C8}" type="pres">
      <dgm:prSet presAssocID="{5621BC0B-A069-4DFB-BA5D-714822FF1571}" presName="node" presStyleLbl="node1" presStyleIdx="2" presStyleCnt="4" custScaleX="259871" custScaleY="48124" custLinFactNeighborX="-5649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6E9695D0-FC3D-4CD4-B22B-AF5927F8356E}" type="pres">
      <dgm:prSet presAssocID="{87B3E731-B87D-4A04-A533-6CB84795F4CE}" presName="sibTrans" presStyleLbl="sibTrans2D1" presStyleIdx="2" presStyleCnt="3" custScaleY="81776"/>
      <dgm:spPr/>
      <dgm:t>
        <a:bodyPr/>
        <a:lstStyle/>
        <a:p>
          <a:endParaRPr kumimoji="1" lang="ja-JP" altLang="en-US"/>
        </a:p>
      </dgm:t>
    </dgm:pt>
    <dgm:pt modelId="{A009865C-4A01-4244-93A6-A60EB7AF7BE4}" type="pres">
      <dgm:prSet presAssocID="{87B3E731-B87D-4A04-A533-6CB84795F4CE}" presName="connectorText" presStyleLbl="sibTrans2D1" presStyleIdx="2" presStyleCnt="3"/>
      <dgm:spPr/>
      <dgm:t>
        <a:bodyPr/>
        <a:lstStyle/>
        <a:p>
          <a:endParaRPr kumimoji="1" lang="ja-JP" altLang="en-US"/>
        </a:p>
      </dgm:t>
    </dgm:pt>
    <dgm:pt modelId="{A5E0900D-577E-40DB-ACBD-93CBAD2F5BDF}" type="pres">
      <dgm:prSet presAssocID="{2689F6AE-C648-4698-A78A-4C6B9E5C5389}" presName="node" presStyleLbl="node1" presStyleIdx="3" presStyleCnt="4" custScaleX="259872" custScaleY="49377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3534FD8D-4072-472C-8A7B-3820CED3D521}" srcId="{CF0EBE03-F4F4-4CB5-B1BC-B9D7E98A6E79}" destId="{5621BC0B-A069-4DFB-BA5D-714822FF1571}" srcOrd="2" destOrd="0" parTransId="{63265A79-3657-4700-9AE4-DDA90ED2BDD5}" sibTransId="{87B3E731-B87D-4A04-A533-6CB84795F4CE}"/>
    <dgm:cxn modelId="{FF22F96F-2129-43E2-9928-7D3555C5BBC8}" type="presOf" srcId="{D99570D2-FA19-46B5-AD38-92C15FA62790}" destId="{E32363C1-B22B-47D1-8F5B-F7720D2CCBBB}" srcOrd="0" destOrd="0" presId="urn:microsoft.com/office/officeart/2005/8/layout/process2"/>
    <dgm:cxn modelId="{EF69049D-AD6E-4A28-8624-A9ABAAC89177}" srcId="{CF0EBE03-F4F4-4CB5-B1BC-B9D7E98A6E79}" destId="{2689F6AE-C648-4698-A78A-4C6B9E5C5389}" srcOrd="3" destOrd="0" parTransId="{72A3459E-191B-48B9-B9A3-F7E99BFCC74D}" sibTransId="{BCC9D1C5-8FFD-4B16-9969-F8B0C09C3CA2}"/>
    <dgm:cxn modelId="{344C255D-8697-4ABD-A426-4E29461B8C26}" type="presOf" srcId="{018AFE7F-A60F-4531-97EC-C70ABC6CF1CA}" destId="{DA5644F1-8011-4FE7-9FCD-B68E083464DC}" srcOrd="0" destOrd="0" presId="urn:microsoft.com/office/officeart/2005/8/layout/process2"/>
    <dgm:cxn modelId="{88E6F8F8-7E6A-40F3-966D-BD73671E1FD4}" type="presOf" srcId="{87B3E731-B87D-4A04-A533-6CB84795F4CE}" destId="{A009865C-4A01-4244-93A6-A60EB7AF7BE4}" srcOrd="1" destOrd="0" presId="urn:microsoft.com/office/officeart/2005/8/layout/process2"/>
    <dgm:cxn modelId="{E7140076-201B-4682-B44B-55D951F57E15}" type="presOf" srcId="{D99570D2-FA19-46B5-AD38-92C15FA62790}" destId="{F07218E4-4F8F-494A-A1D3-32634525ED8E}" srcOrd="1" destOrd="0" presId="urn:microsoft.com/office/officeart/2005/8/layout/process2"/>
    <dgm:cxn modelId="{A1738774-D02D-44C4-8ECE-64C06B3A8AE4}" type="presOf" srcId="{5621BC0B-A069-4DFB-BA5D-714822FF1571}" destId="{DBFB46E9-AA38-4743-B8F8-C204325134C8}" srcOrd="0" destOrd="0" presId="urn:microsoft.com/office/officeart/2005/8/layout/process2"/>
    <dgm:cxn modelId="{587D2E92-D838-4C22-8D6C-04A88E59ACB9}" type="presOf" srcId="{87B3E731-B87D-4A04-A533-6CB84795F4CE}" destId="{6E9695D0-FC3D-4CD4-B22B-AF5927F8356E}" srcOrd="0" destOrd="0" presId="urn:microsoft.com/office/officeart/2005/8/layout/process2"/>
    <dgm:cxn modelId="{F70CCB06-F336-4F1B-8D15-EE5A4D29D22A}" srcId="{CF0EBE03-F4F4-4CB5-B1BC-B9D7E98A6E79}" destId="{C0FFA58A-D966-4BDB-A3DE-AB3A9BC0CBA2}" srcOrd="1" destOrd="0" parTransId="{3188C5FB-8EC0-44B1-80CD-1A390647EDFE}" sibTransId="{D99570D2-FA19-46B5-AD38-92C15FA62790}"/>
    <dgm:cxn modelId="{ABAAB19A-6165-4715-942C-8C0136A47099}" type="presOf" srcId="{CACDD905-70AB-4931-8CE2-B8E562EC7AB8}" destId="{D47F7DB8-62CD-4C9F-96C7-7F2FEE15AC16}" srcOrd="0" destOrd="0" presId="urn:microsoft.com/office/officeart/2005/8/layout/process2"/>
    <dgm:cxn modelId="{99297017-BAF9-482F-B68C-97B7486D7F9E}" type="presOf" srcId="{CF0EBE03-F4F4-4CB5-B1BC-B9D7E98A6E79}" destId="{8D156E71-AFBF-419C-ABBE-D82E09C9FACC}" srcOrd="0" destOrd="0" presId="urn:microsoft.com/office/officeart/2005/8/layout/process2"/>
    <dgm:cxn modelId="{66F7459D-FC8B-45F3-BDF9-772356788206}" type="presOf" srcId="{C0FFA58A-D966-4BDB-A3DE-AB3A9BC0CBA2}" destId="{4CA5B1B4-7D8F-45A2-90C2-AE6CEFDCBDD3}" srcOrd="0" destOrd="0" presId="urn:microsoft.com/office/officeart/2005/8/layout/process2"/>
    <dgm:cxn modelId="{2A3C324A-C453-4223-8EEA-C3B68DB696C6}" type="presOf" srcId="{CACDD905-70AB-4931-8CE2-B8E562EC7AB8}" destId="{7414AD53-65C3-4256-BD27-5A7BC8E87103}" srcOrd="1" destOrd="0" presId="urn:microsoft.com/office/officeart/2005/8/layout/process2"/>
    <dgm:cxn modelId="{B8788C73-322B-405C-8C97-7C3F6219C116}" type="presOf" srcId="{2689F6AE-C648-4698-A78A-4C6B9E5C5389}" destId="{A5E0900D-577E-40DB-ACBD-93CBAD2F5BDF}" srcOrd="0" destOrd="0" presId="urn:microsoft.com/office/officeart/2005/8/layout/process2"/>
    <dgm:cxn modelId="{66BD4279-4035-4AC7-97AD-6FAAD5DF3C4F}" srcId="{CF0EBE03-F4F4-4CB5-B1BC-B9D7E98A6E79}" destId="{018AFE7F-A60F-4531-97EC-C70ABC6CF1CA}" srcOrd="0" destOrd="0" parTransId="{2B0EF75A-F006-468D-A91D-7191740DC69F}" sibTransId="{CACDD905-70AB-4931-8CE2-B8E562EC7AB8}"/>
    <dgm:cxn modelId="{8FEA13AC-648B-49C4-9676-A54C6DCB9670}" type="presParOf" srcId="{8D156E71-AFBF-419C-ABBE-D82E09C9FACC}" destId="{DA5644F1-8011-4FE7-9FCD-B68E083464DC}" srcOrd="0" destOrd="0" presId="urn:microsoft.com/office/officeart/2005/8/layout/process2"/>
    <dgm:cxn modelId="{56B9D95E-6591-48FA-AB84-C38993DA61FA}" type="presParOf" srcId="{8D156E71-AFBF-419C-ABBE-D82E09C9FACC}" destId="{D47F7DB8-62CD-4C9F-96C7-7F2FEE15AC16}" srcOrd="1" destOrd="0" presId="urn:microsoft.com/office/officeart/2005/8/layout/process2"/>
    <dgm:cxn modelId="{B76D3730-F4E3-4243-A64B-77784758E71E}" type="presParOf" srcId="{D47F7DB8-62CD-4C9F-96C7-7F2FEE15AC16}" destId="{7414AD53-65C3-4256-BD27-5A7BC8E87103}" srcOrd="0" destOrd="0" presId="urn:microsoft.com/office/officeart/2005/8/layout/process2"/>
    <dgm:cxn modelId="{BD2D8987-2510-4D1E-8467-70098D11424F}" type="presParOf" srcId="{8D156E71-AFBF-419C-ABBE-D82E09C9FACC}" destId="{4CA5B1B4-7D8F-45A2-90C2-AE6CEFDCBDD3}" srcOrd="2" destOrd="0" presId="urn:microsoft.com/office/officeart/2005/8/layout/process2"/>
    <dgm:cxn modelId="{A5F1D383-2ACA-4084-92FF-8D42F7321E51}" type="presParOf" srcId="{8D156E71-AFBF-419C-ABBE-D82E09C9FACC}" destId="{E32363C1-B22B-47D1-8F5B-F7720D2CCBBB}" srcOrd="3" destOrd="0" presId="urn:microsoft.com/office/officeart/2005/8/layout/process2"/>
    <dgm:cxn modelId="{FDFCDC24-505C-42C4-B774-4238C564228B}" type="presParOf" srcId="{E32363C1-B22B-47D1-8F5B-F7720D2CCBBB}" destId="{F07218E4-4F8F-494A-A1D3-32634525ED8E}" srcOrd="0" destOrd="0" presId="urn:microsoft.com/office/officeart/2005/8/layout/process2"/>
    <dgm:cxn modelId="{D1FE024C-5E0A-4927-8374-5CDA545A157F}" type="presParOf" srcId="{8D156E71-AFBF-419C-ABBE-D82E09C9FACC}" destId="{DBFB46E9-AA38-4743-B8F8-C204325134C8}" srcOrd="4" destOrd="0" presId="urn:microsoft.com/office/officeart/2005/8/layout/process2"/>
    <dgm:cxn modelId="{AA43B042-52D0-43E7-BB8D-CC31EAEA13FB}" type="presParOf" srcId="{8D156E71-AFBF-419C-ABBE-D82E09C9FACC}" destId="{6E9695D0-FC3D-4CD4-B22B-AF5927F8356E}" srcOrd="5" destOrd="0" presId="urn:microsoft.com/office/officeart/2005/8/layout/process2"/>
    <dgm:cxn modelId="{A23A89B5-9400-41A7-B826-2E2BBFABD337}" type="presParOf" srcId="{6E9695D0-FC3D-4CD4-B22B-AF5927F8356E}" destId="{A009865C-4A01-4244-93A6-A60EB7AF7BE4}" srcOrd="0" destOrd="0" presId="urn:microsoft.com/office/officeart/2005/8/layout/process2"/>
    <dgm:cxn modelId="{D5200D8C-BF75-42A7-BF82-255D927091A3}" type="presParOf" srcId="{8D156E71-AFBF-419C-ABBE-D82E09C9FACC}" destId="{A5E0900D-577E-40DB-ACBD-93CBAD2F5BDF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5644F1-8011-4FE7-9FCD-B68E083464DC}">
      <dsp:nvSpPr>
        <dsp:cNvPr id="0" name=""/>
        <dsp:cNvSpPr/>
      </dsp:nvSpPr>
      <dsp:spPr>
        <a:xfrm>
          <a:off x="0" y="5960"/>
          <a:ext cx="4176464" cy="69444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800" kern="1200" dirty="0" smtClean="0"/>
            <a:t>Data selection</a:t>
          </a:r>
          <a:endParaRPr kumimoji="1" lang="ja-JP" altLang="en-US" sz="2800" kern="1200" dirty="0"/>
        </a:p>
      </dsp:txBody>
      <dsp:txXfrm>
        <a:off x="20340" y="26300"/>
        <a:ext cx="4135784" cy="653766"/>
      </dsp:txXfrm>
    </dsp:sp>
    <dsp:sp modelId="{D47F7DB8-62CD-4C9F-96C7-7F2FEE15AC16}">
      <dsp:nvSpPr>
        <dsp:cNvPr id="0" name=""/>
        <dsp:cNvSpPr/>
      </dsp:nvSpPr>
      <dsp:spPr>
        <a:xfrm rot="5400000">
          <a:off x="1767940" y="803837"/>
          <a:ext cx="640583" cy="5766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3300" kern="1200"/>
        </a:p>
      </dsp:txBody>
      <dsp:txXfrm rot="-5400000">
        <a:off x="1915235" y="771873"/>
        <a:ext cx="345993" cy="467587"/>
      </dsp:txXfrm>
    </dsp:sp>
    <dsp:sp modelId="{4CA5B1B4-7D8F-45A2-90C2-AE6CEFDCBDD3}">
      <dsp:nvSpPr>
        <dsp:cNvPr id="0" name=""/>
        <dsp:cNvSpPr/>
      </dsp:nvSpPr>
      <dsp:spPr>
        <a:xfrm>
          <a:off x="-8" y="1483923"/>
          <a:ext cx="4176480" cy="88781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800" kern="1200" dirty="0" smtClean="0"/>
            <a:t>Calculate the cross correlation value</a:t>
          </a:r>
          <a:endParaRPr kumimoji="1" lang="ja-JP" altLang="en-US" sz="2800" kern="1200" dirty="0"/>
        </a:p>
      </dsp:txBody>
      <dsp:txXfrm>
        <a:off x="25995" y="1509926"/>
        <a:ext cx="4124474" cy="835812"/>
      </dsp:txXfrm>
    </dsp:sp>
    <dsp:sp modelId="{E32363C1-B22B-47D1-8F5B-F7720D2CCBBB}">
      <dsp:nvSpPr>
        <dsp:cNvPr id="0" name=""/>
        <dsp:cNvSpPr/>
      </dsp:nvSpPr>
      <dsp:spPr>
        <a:xfrm rot="5400000">
          <a:off x="1767910" y="2475172"/>
          <a:ext cx="640642" cy="5766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3300" kern="1200"/>
        </a:p>
      </dsp:txBody>
      <dsp:txXfrm rot="-5400000">
        <a:off x="1915234" y="2443179"/>
        <a:ext cx="345993" cy="467646"/>
      </dsp:txXfrm>
    </dsp:sp>
    <dsp:sp modelId="{DBFB46E9-AA38-4743-B8F8-C204325134C8}">
      <dsp:nvSpPr>
        <dsp:cNvPr id="0" name=""/>
        <dsp:cNvSpPr/>
      </dsp:nvSpPr>
      <dsp:spPr>
        <a:xfrm>
          <a:off x="0" y="3155258"/>
          <a:ext cx="4176464" cy="75411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800" kern="1200" dirty="0" smtClean="0"/>
            <a:t>Detection test</a:t>
          </a:r>
          <a:endParaRPr kumimoji="1" lang="ja-JP" altLang="en-US" sz="2800" kern="1200" dirty="0"/>
        </a:p>
      </dsp:txBody>
      <dsp:txXfrm>
        <a:off x="22087" y="3177345"/>
        <a:ext cx="4132290" cy="709945"/>
      </dsp:txXfrm>
    </dsp:sp>
    <dsp:sp modelId="{6E9695D0-FC3D-4CD4-B22B-AF5927F8356E}">
      <dsp:nvSpPr>
        <dsp:cNvPr id="0" name=""/>
        <dsp:cNvSpPr/>
      </dsp:nvSpPr>
      <dsp:spPr>
        <a:xfrm rot="5400000">
          <a:off x="1794413" y="4012807"/>
          <a:ext cx="587637" cy="5766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2900" kern="1200"/>
        </a:p>
      </dsp:txBody>
      <dsp:txXfrm rot="-5400000">
        <a:off x="1915235" y="4007316"/>
        <a:ext cx="345993" cy="414641"/>
      </dsp:txXfrm>
    </dsp:sp>
    <dsp:sp modelId="{A5E0900D-577E-40DB-ACBD-93CBAD2F5BDF}">
      <dsp:nvSpPr>
        <dsp:cNvPr id="0" name=""/>
        <dsp:cNvSpPr/>
      </dsp:nvSpPr>
      <dsp:spPr>
        <a:xfrm>
          <a:off x="-8" y="4692893"/>
          <a:ext cx="4176480" cy="7737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800" kern="1200" dirty="0" smtClean="0"/>
            <a:t>Set the upper limit</a:t>
          </a:r>
          <a:endParaRPr kumimoji="1" lang="ja-JP" altLang="en-US" sz="2800" kern="1200" dirty="0"/>
        </a:p>
      </dsp:txBody>
      <dsp:txXfrm>
        <a:off x="22654" y="4715555"/>
        <a:ext cx="4131156" cy="7284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5" Type="http://schemas.openxmlformats.org/officeDocument/2006/relationships/image" Target="../media/image14.wmf"/><Relationship Id="rId4" Type="http://schemas.openxmlformats.org/officeDocument/2006/relationships/image" Target="../media/image38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4CC28-A918-410A-9F5F-B4CAE81FB48B}" type="datetimeFigureOut">
              <a:rPr kumimoji="1" lang="ja-JP" altLang="en-US" smtClean="0"/>
              <a:t>2012/5/18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C61A1-67D7-4663-AA2A-4B1767C2B5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8003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4CC28-A918-410A-9F5F-B4CAE81FB48B}" type="datetimeFigureOut">
              <a:rPr kumimoji="1" lang="ja-JP" altLang="en-US" smtClean="0"/>
              <a:t>2012/5/18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C61A1-67D7-4663-AA2A-4B1767C2B5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4779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4CC28-A918-410A-9F5F-B4CAE81FB48B}" type="datetimeFigureOut">
              <a:rPr kumimoji="1" lang="ja-JP" altLang="en-US" smtClean="0"/>
              <a:t>2012/5/18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C61A1-67D7-4663-AA2A-4B1767C2B5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0588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4CC28-A918-410A-9F5F-B4CAE81FB48B}" type="datetimeFigureOut">
              <a:rPr kumimoji="1" lang="ja-JP" altLang="en-US" smtClean="0"/>
              <a:t>2012/5/18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C61A1-67D7-4663-AA2A-4B1767C2B5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4568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4CC28-A918-410A-9F5F-B4CAE81FB48B}" type="datetimeFigureOut">
              <a:rPr kumimoji="1" lang="ja-JP" altLang="en-US" smtClean="0"/>
              <a:t>2012/5/18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C61A1-67D7-4663-AA2A-4B1767C2B5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2194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4CC28-A918-410A-9F5F-B4CAE81FB48B}" type="datetimeFigureOut">
              <a:rPr kumimoji="1" lang="ja-JP" altLang="en-US" smtClean="0"/>
              <a:t>2012/5/18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C61A1-67D7-4663-AA2A-4B1767C2B5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8752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4CC28-A918-410A-9F5F-B4CAE81FB48B}" type="datetimeFigureOut">
              <a:rPr kumimoji="1" lang="ja-JP" altLang="en-US" smtClean="0"/>
              <a:t>2012/5/18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C61A1-67D7-4663-AA2A-4B1767C2B5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6917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4CC28-A918-410A-9F5F-B4CAE81FB48B}" type="datetimeFigureOut">
              <a:rPr kumimoji="1" lang="ja-JP" altLang="en-US" smtClean="0"/>
              <a:t>2012/5/18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C61A1-67D7-4663-AA2A-4B1767C2B5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8961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4CC28-A918-410A-9F5F-B4CAE81FB48B}" type="datetimeFigureOut">
              <a:rPr kumimoji="1" lang="ja-JP" altLang="en-US" smtClean="0"/>
              <a:t>2012/5/18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C61A1-67D7-4663-AA2A-4B1767C2B5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0958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4CC28-A918-410A-9F5F-B4CAE81FB48B}" type="datetimeFigureOut">
              <a:rPr kumimoji="1" lang="ja-JP" altLang="en-US" smtClean="0"/>
              <a:t>2012/5/18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C61A1-67D7-4663-AA2A-4B1767C2B5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5723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 smtClean="0"/>
              <a:t>アイコンをクリックして図を追加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4CC28-A918-410A-9F5F-B4CAE81FB48B}" type="datetimeFigureOut">
              <a:rPr kumimoji="1" lang="ja-JP" altLang="en-US" smtClean="0"/>
              <a:t>2012/5/18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C61A1-67D7-4663-AA2A-4B1767C2B5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499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4CC28-A918-410A-9F5F-B4CAE81FB48B}" type="datetimeFigureOut">
              <a:rPr kumimoji="1" lang="ja-JP" altLang="en-US" smtClean="0"/>
              <a:t>2012/5/18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C61A1-67D7-4663-AA2A-4B1767C2B5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9751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20.png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19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23.jpeg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4.jpeg"/><Relationship Id="rId9" Type="http://schemas.openxmlformats.org/officeDocument/2006/relationships/oleObject" Target="../embeddings/oleObject1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1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6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38.wmf"/><Relationship Id="rId4" Type="http://schemas.openxmlformats.org/officeDocument/2006/relationships/image" Target="../media/image35.wmf"/><Relationship Id="rId9" Type="http://schemas.openxmlformats.org/officeDocument/2006/relationships/oleObject" Target="../embeddings/oleObject20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39.wmf"/><Relationship Id="rId4" Type="http://schemas.openxmlformats.org/officeDocument/2006/relationships/oleObject" Target="../embeddings/oleObject22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image" Target="../media/image44.wmf"/><Relationship Id="rId7" Type="http://schemas.openxmlformats.org/officeDocument/2006/relationships/image" Target="../media/image43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42.wmf"/><Relationship Id="rId4" Type="http://schemas.openxmlformats.org/officeDocument/2006/relationships/oleObject" Target="../embeddings/oleObject24.bin"/><Relationship Id="rId9" Type="http://schemas.openxmlformats.org/officeDocument/2006/relationships/oleObject" Target="../embeddings/oleObject27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67544" y="1628801"/>
            <a:ext cx="8206680" cy="1971650"/>
          </a:xfrm>
        </p:spPr>
        <p:txBody>
          <a:bodyPr>
            <a:normAutofit fontScale="90000"/>
          </a:bodyPr>
          <a:lstStyle/>
          <a:p>
            <a:r>
              <a:rPr lang="en-US" altLang="ja-JP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 from TOBAs</a:t>
            </a:r>
            <a:br>
              <a:rPr lang="en-US" altLang="ja-JP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ja-JP" sz="3100" dirty="0" smtClean="0">
                <a:solidFill>
                  <a:schemeClr val="accent5">
                    <a:lumMod val="50000"/>
                  </a:schemeClr>
                </a:solidFill>
              </a:rPr>
              <a:t> Cross correlation analysis to search for </a:t>
            </a:r>
            <a:br>
              <a:rPr lang="en-US" altLang="ja-JP" sz="31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altLang="ja-JP" sz="3100" dirty="0" smtClean="0">
                <a:solidFill>
                  <a:schemeClr val="accent5">
                    <a:lumMod val="50000"/>
                  </a:schemeClr>
                </a:solidFill>
              </a:rPr>
              <a:t>a Stochastic Gravitational Wave Background</a:t>
            </a:r>
            <a:endParaRPr kumimoji="1" lang="ja-JP" altLang="en-US" sz="3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4052664"/>
            <a:ext cx="6400800" cy="1752600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kumimoji="1" lang="en-US" altLang="ja-JP" sz="2400" dirty="0" smtClean="0">
                <a:solidFill>
                  <a:schemeClr val="tx1"/>
                </a:solidFill>
              </a:rPr>
              <a:t>University of Tokyo</a:t>
            </a:r>
          </a:p>
          <a:p>
            <a:pPr algn="r"/>
            <a:r>
              <a:rPr lang="en-US" altLang="ja-JP" sz="2400" dirty="0" err="1" smtClean="0">
                <a:solidFill>
                  <a:schemeClr val="tx1"/>
                </a:solidFill>
              </a:rPr>
              <a:t>Ayaka</a:t>
            </a:r>
            <a:r>
              <a:rPr lang="en-US" altLang="ja-JP" sz="2400" dirty="0" smtClean="0">
                <a:solidFill>
                  <a:schemeClr val="tx1"/>
                </a:solidFill>
              </a:rPr>
              <a:t> </a:t>
            </a:r>
            <a:r>
              <a:rPr lang="en-US" altLang="ja-JP" sz="2400" dirty="0" err="1" smtClean="0">
                <a:solidFill>
                  <a:schemeClr val="tx1"/>
                </a:solidFill>
              </a:rPr>
              <a:t>Shoda</a:t>
            </a:r>
            <a:endParaRPr lang="en-US" altLang="ja-JP" sz="2400" dirty="0" smtClean="0">
              <a:solidFill>
                <a:schemeClr val="tx1"/>
              </a:solidFill>
            </a:endParaRPr>
          </a:p>
          <a:p>
            <a:pPr algn="r"/>
            <a:endParaRPr kumimoji="1" lang="en-US" altLang="ja-JP" sz="2400" dirty="0">
              <a:solidFill>
                <a:schemeClr val="tx1"/>
              </a:solidFill>
            </a:endParaRPr>
          </a:p>
          <a:p>
            <a:pPr algn="r"/>
            <a:r>
              <a:rPr lang="en-US" altLang="ja-JP" sz="2400" dirty="0" smtClean="0">
                <a:solidFill>
                  <a:schemeClr val="tx1"/>
                </a:solidFill>
              </a:rPr>
              <a:t>M. Ando, K. Okada, K. </a:t>
            </a:r>
            <a:r>
              <a:rPr lang="en-US" altLang="ja-JP" sz="2400" dirty="0" err="1" smtClean="0">
                <a:solidFill>
                  <a:schemeClr val="tx1"/>
                </a:solidFill>
              </a:rPr>
              <a:t>Ishidoshiro</a:t>
            </a:r>
            <a:r>
              <a:rPr lang="en-US" altLang="ja-JP" sz="2400" dirty="0" smtClean="0">
                <a:solidFill>
                  <a:schemeClr val="tx1"/>
                </a:solidFill>
              </a:rPr>
              <a:t>,</a:t>
            </a:r>
            <a:br>
              <a:rPr lang="en-US" altLang="ja-JP" sz="2400" dirty="0" smtClean="0">
                <a:solidFill>
                  <a:schemeClr val="tx1"/>
                </a:solidFill>
              </a:rPr>
            </a:br>
            <a:r>
              <a:rPr lang="en-US" altLang="ja-JP" sz="2400" dirty="0" smtClean="0">
                <a:solidFill>
                  <a:schemeClr val="tx1"/>
                </a:solidFill>
              </a:rPr>
              <a:t> W. </a:t>
            </a:r>
            <a:r>
              <a:rPr lang="en-US" altLang="ja-JP" sz="2400" dirty="0" err="1" smtClean="0">
                <a:solidFill>
                  <a:schemeClr val="tx1"/>
                </a:solidFill>
              </a:rPr>
              <a:t>Kokuyama</a:t>
            </a:r>
            <a:r>
              <a:rPr lang="en-US" altLang="ja-JP" sz="2400" dirty="0" smtClean="0">
                <a:solidFill>
                  <a:schemeClr val="tx1"/>
                </a:solidFill>
              </a:rPr>
              <a:t>, Y. </a:t>
            </a:r>
            <a:r>
              <a:rPr lang="en-US" altLang="ja-JP" sz="2400" dirty="0" err="1" smtClean="0">
                <a:solidFill>
                  <a:schemeClr val="tx1"/>
                </a:solidFill>
              </a:rPr>
              <a:t>Aso</a:t>
            </a:r>
            <a:r>
              <a:rPr lang="en-US" altLang="ja-JP" sz="2400" dirty="0" smtClean="0">
                <a:solidFill>
                  <a:schemeClr val="tx1"/>
                </a:solidFill>
              </a:rPr>
              <a:t>, K. </a:t>
            </a:r>
            <a:r>
              <a:rPr lang="en-US" altLang="ja-JP" sz="2400" dirty="0" err="1" smtClean="0">
                <a:solidFill>
                  <a:schemeClr val="tx1"/>
                </a:solidFill>
              </a:rPr>
              <a:t>Tsubono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01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12776"/>
            <a:ext cx="6667500" cy="541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円/楕円 6"/>
          <p:cNvSpPr/>
          <p:nvPr/>
        </p:nvSpPr>
        <p:spPr>
          <a:xfrm>
            <a:off x="5327650" y="2516088"/>
            <a:ext cx="3313113" cy="158273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5108393"/>
              </p:ext>
            </p:extLst>
          </p:nvPr>
        </p:nvGraphicFramePr>
        <p:xfrm>
          <a:off x="6308725" y="3357463"/>
          <a:ext cx="1350963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3" name="数式" r:id="rId4" imgW="558558" imgH="203112" progId="Equation.3">
                  <p:embed/>
                </p:oleObj>
              </mc:Choice>
              <mc:Fallback>
                <p:oleObj name="数式" r:id="rId4" imgW="558558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8725" y="3357463"/>
                        <a:ext cx="1350963" cy="493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直線矢印コネクタ 8"/>
          <p:cNvCxnSpPr/>
          <p:nvPr/>
        </p:nvCxnSpPr>
        <p:spPr>
          <a:xfrm flipH="1">
            <a:off x="5940425" y="3959126"/>
            <a:ext cx="287338" cy="13255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>
            <a:spLocks noChangeArrowheads="1"/>
          </p:cNvSpPr>
          <p:nvPr/>
        </p:nvSpPr>
        <p:spPr bwMode="auto">
          <a:xfrm>
            <a:off x="5391306" y="2708920"/>
            <a:ext cx="318580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2000" dirty="0" smtClean="0">
                <a:latin typeface="+mn-lt"/>
              </a:rPr>
              <a:t>Detection threshold </a:t>
            </a:r>
          </a:p>
          <a:p>
            <a:pPr algn="ctr" eaLnBrk="1" hangingPunct="1"/>
            <a:r>
              <a:rPr lang="en-US" altLang="ja-JP" sz="2000" dirty="0" smtClean="0">
                <a:latin typeface="+mn-lt"/>
              </a:rPr>
              <a:t>for false </a:t>
            </a:r>
            <a:r>
              <a:rPr lang="en-US" altLang="ja-JP" sz="2000" dirty="0">
                <a:latin typeface="+mn-lt"/>
              </a:rPr>
              <a:t>alarm rate 5</a:t>
            </a:r>
            <a:r>
              <a:rPr lang="en-US" altLang="ja-JP" sz="2000" dirty="0" smtClean="0">
                <a:latin typeface="+mn-lt"/>
              </a:rPr>
              <a:t>%</a:t>
            </a:r>
            <a:endParaRPr lang="ja-JP" altLang="en-US" sz="2000" dirty="0">
              <a:latin typeface="+mn-lt"/>
            </a:endParaRPr>
          </a:p>
        </p:txBody>
      </p:sp>
      <p:cxnSp>
        <p:nvCxnSpPr>
          <p:cNvPr id="11" name="直線コネクタ 10"/>
          <p:cNvCxnSpPr/>
          <p:nvPr/>
        </p:nvCxnSpPr>
        <p:spPr>
          <a:xfrm>
            <a:off x="4643438" y="3306663"/>
            <a:ext cx="0" cy="2930525"/>
          </a:xfrm>
          <a:prstGeom prst="line">
            <a:avLst/>
          </a:prstGeom>
          <a:ln w="412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円/楕円 11"/>
          <p:cNvSpPr/>
          <p:nvPr/>
        </p:nvSpPr>
        <p:spPr>
          <a:xfrm>
            <a:off x="971550" y="2636738"/>
            <a:ext cx="3394075" cy="100806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graphicFrame>
        <p:nvGraphicFramePr>
          <p:cNvPr id="1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9942830"/>
              </p:ext>
            </p:extLst>
          </p:nvPr>
        </p:nvGraphicFramePr>
        <p:xfrm>
          <a:off x="1322388" y="2860576"/>
          <a:ext cx="2811462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4" name="数式" r:id="rId6" imgW="1205977" imgH="253890" progId="Equation.3">
                  <p:embed/>
                </p:oleObj>
              </mc:Choice>
              <mc:Fallback>
                <p:oleObj name="数式" r:id="rId6" imgW="1205977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2388" y="2860576"/>
                        <a:ext cx="2811462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直線矢印コネクタ 13"/>
          <p:cNvCxnSpPr/>
          <p:nvPr/>
        </p:nvCxnSpPr>
        <p:spPr>
          <a:xfrm>
            <a:off x="4087813" y="3400326"/>
            <a:ext cx="555625" cy="4905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角丸四角形 14"/>
          <p:cNvSpPr/>
          <p:nvPr/>
        </p:nvSpPr>
        <p:spPr>
          <a:xfrm>
            <a:off x="251520" y="4621435"/>
            <a:ext cx="3168352" cy="89614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800" dirty="0" smtClean="0"/>
              <a:t>NO SIGNAL</a:t>
            </a:r>
            <a:endParaRPr lang="ja-JP" altLang="en-US" sz="2800" dirty="0"/>
          </a:p>
        </p:txBody>
      </p:sp>
      <p:sp>
        <p:nvSpPr>
          <p:cNvPr id="16" name="下矢印 15"/>
          <p:cNvSpPr/>
          <p:nvPr/>
        </p:nvSpPr>
        <p:spPr>
          <a:xfrm>
            <a:off x="1311280" y="3890417"/>
            <a:ext cx="1048831" cy="88213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4365625" y="6453088"/>
            <a:ext cx="1214438" cy="379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graphicFrame>
        <p:nvGraphicFramePr>
          <p:cNvPr id="18" name="オブジェクト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4044584"/>
              </p:ext>
            </p:extLst>
          </p:nvPr>
        </p:nvGraphicFramePr>
        <p:xfrm>
          <a:off x="4630738" y="6421338"/>
          <a:ext cx="73342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5" name="数式" r:id="rId8" imgW="418918" imgH="253890" progId="Equation.3">
                  <p:embed/>
                </p:oleObj>
              </mc:Choice>
              <mc:Fallback>
                <p:oleObj name="数式" r:id="rId8" imgW="418918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0738" y="6421338"/>
                        <a:ext cx="733425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algn="l"/>
            <a:r>
              <a:rPr kumimoji="1" lang="en-US" altLang="ja-JP" dirty="0" smtClean="0"/>
              <a:t>Result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1124745"/>
            <a:ext cx="8229600" cy="5040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2400" dirty="0" smtClean="0"/>
              <a:t>Histogram and Cross correlation value</a:t>
            </a:r>
            <a:endParaRPr kumimoji="1" lang="ja-JP" altLang="en-US" sz="2400" dirty="0"/>
          </a:p>
        </p:txBody>
      </p:sp>
      <p:cxnSp>
        <p:nvCxnSpPr>
          <p:cNvPr id="6" name="直線コネクタ 5"/>
          <p:cNvCxnSpPr/>
          <p:nvPr/>
        </p:nvCxnSpPr>
        <p:spPr>
          <a:xfrm>
            <a:off x="3995936" y="5284688"/>
            <a:ext cx="0" cy="952500"/>
          </a:xfrm>
          <a:prstGeom prst="line">
            <a:avLst/>
          </a:prstGeom>
          <a:ln w="508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194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algn="l"/>
            <a:r>
              <a:rPr kumimoji="1" lang="en-US" altLang="ja-JP" dirty="0" smtClean="0"/>
              <a:t>Result –upper limit</a:t>
            </a:r>
            <a:endParaRPr kumimoji="1" lang="ja-JP" altLang="en-US" dirty="0"/>
          </a:p>
        </p:txBody>
      </p:sp>
      <p:pic>
        <p:nvPicPr>
          <p:cNvPr id="4" name="図 2" descr="UL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584325"/>
            <a:ext cx="6430963" cy="515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角丸四角形吹き出し 4"/>
          <p:cNvSpPr/>
          <p:nvPr/>
        </p:nvSpPr>
        <p:spPr>
          <a:xfrm>
            <a:off x="250825" y="2924175"/>
            <a:ext cx="4968875" cy="3744913"/>
          </a:xfrm>
          <a:prstGeom prst="wedgeRoundRectCallout">
            <a:avLst>
              <a:gd name="adj1" fmla="val 43947"/>
              <a:gd name="adj2" fmla="val -60316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pic>
        <p:nvPicPr>
          <p:cNvPr id="6" name="図 5" descr="ULs_bigのコピー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3141663"/>
            <a:ext cx="4416425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右矢印 6"/>
          <p:cNvSpPr/>
          <p:nvPr/>
        </p:nvSpPr>
        <p:spPr>
          <a:xfrm>
            <a:off x="684213" y="4868863"/>
            <a:ext cx="1366837" cy="8636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2400" dirty="0"/>
              <a:t>NEW!!</a:t>
            </a:r>
            <a:endParaRPr lang="ja-JP" altLang="en-US" sz="2400" dirty="0"/>
          </a:p>
        </p:txBody>
      </p:sp>
      <p:sp>
        <p:nvSpPr>
          <p:cNvPr id="8" name="円/楕円 7"/>
          <p:cNvSpPr/>
          <p:nvPr/>
        </p:nvSpPr>
        <p:spPr>
          <a:xfrm>
            <a:off x="5435600" y="3860800"/>
            <a:ext cx="3097213" cy="136842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9" name="左カーブ矢印 8"/>
          <p:cNvSpPr/>
          <p:nvPr/>
        </p:nvSpPr>
        <p:spPr>
          <a:xfrm>
            <a:off x="4427984" y="3789040"/>
            <a:ext cx="1080120" cy="1728192"/>
          </a:xfrm>
          <a:prstGeom prst="curved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0" name="テキスト ボックス 10"/>
          <p:cNvSpPr txBox="1">
            <a:spLocks noChangeArrowheads="1"/>
          </p:cNvSpPr>
          <p:nvPr/>
        </p:nvSpPr>
        <p:spPr bwMode="auto">
          <a:xfrm>
            <a:off x="5704803" y="4221088"/>
            <a:ext cx="26116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3200" dirty="0" smtClean="0">
                <a:latin typeface="+mn-ea"/>
                <a:ea typeface="+mn-ea"/>
              </a:rPr>
              <a:t>4 times better</a:t>
            </a:r>
            <a:endParaRPr lang="ja-JP" altLang="en-US" sz="3200" dirty="0">
              <a:latin typeface="+mn-ea"/>
              <a:ea typeface="+mn-ea"/>
            </a:endParaRPr>
          </a:p>
        </p:txBody>
      </p:sp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2268538" y="4892675"/>
          <a:ext cx="2087562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1" name="数式" r:id="rId5" imgW="1104900" imgH="254000" progId="Equation.3">
                  <p:embed/>
                </p:oleObj>
              </mc:Choice>
              <mc:Fallback>
                <p:oleObj name="数式" r:id="rId5" imgW="11049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4892675"/>
                        <a:ext cx="2087562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"/>
          <p:cNvGraphicFramePr>
            <a:graphicFrameLocks noChangeAspect="1"/>
          </p:cNvGraphicFramePr>
          <p:nvPr/>
        </p:nvGraphicFramePr>
        <p:xfrm>
          <a:off x="2268538" y="3019425"/>
          <a:ext cx="2085975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2" name="数式" r:id="rId7" imgW="1104900" imgH="254000" progId="Equation.3">
                  <p:embed/>
                </p:oleObj>
              </mc:Choice>
              <mc:Fallback>
                <p:oleObj name="数式" r:id="rId7" imgW="11049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3019425"/>
                        <a:ext cx="2085975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円/楕円 12"/>
          <p:cNvSpPr/>
          <p:nvPr/>
        </p:nvSpPr>
        <p:spPr>
          <a:xfrm>
            <a:off x="1619672" y="1556072"/>
            <a:ext cx="3262908" cy="151288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4" name="左右矢印 13"/>
          <p:cNvSpPr/>
          <p:nvPr/>
        </p:nvSpPr>
        <p:spPr>
          <a:xfrm>
            <a:off x="2195736" y="2852936"/>
            <a:ext cx="2088232" cy="648072"/>
          </a:xfrm>
          <a:prstGeom prst="left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5" name="テキスト ボックス 13"/>
          <p:cNvSpPr txBox="1">
            <a:spLocks noChangeArrowheads="1"/>
          </p:cNvSpPr>
          <p:nvPr/>
        </p:nvSpPr>
        <p:spPr bwMode="auto">
          <a:xfrm>
            <a:off x="1800171" y="1773238"/>
            <a:ext cx="293381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3200" dirty="0" smtClean="0">
                <a:latin typeface="+mn-ea"/>
                <a:ea typeface="+mn-ea"/>
              </a:rPr>
              <a:t>Extend explored</a:t>
            </a:r>
            <a:br>
              <a:rPr lang="en-US" altLang="ja-JP" sz="3200" dirty="0" smtClean="0">
                <a:latin typeface="+mn-ea"/>
                <a:ea typeface="+mn-ea"/>
              </a:rPr>
            </a:br>
            <a:r>
              <a:rPr lang="en-US" altLang="ja-JP" sz="3200" dirty="0" smtClean="0">
                <a:latin typeface="+mn-ea"/>
                <a:ea typeface="+mn-ea"/>
              </a:rPr>
              <a:t>frequency band</a:t>
            </a:r>
            <a:endParaRPr lang="ja-JP" altLang="en-US" sz="3200" dirty="0">
              <a:latin typeface="+mn-ea"/>
              <a:ea typeface="+mn-ea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4716016" y="1125116"/>
            <a:ext cx="3313112" cy="6477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7" name="テキスト ボックス 3"/>
          <p:cNvSpPr txBox="1">
            <a:spLocks noChangeArrowheads="1"/>
          </p:cNvSpPr>
          <p:nvPr/>
        </p:nvSpPr>
        <p:spPr bwMode="auto">
          <a:xfrm>
            <a:off x="909750" y="1167109"/>
            <a:ext cx="3673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400" dirty="0">
                <a:latin typeface="Calibri" pitchFamily="34" charset="0"/>
              </a:rPr>
              <a:t>95 % </a:t>
            </a:r>
            <a:r>
              <a:rPr lang="en-US" altLang="ja-JP" sz="2400" dirty="0" smtClean="0">
                <a:latin typeface="Calibri" pitchFamily="34" charset="0"/>
              </a:rPr>
              <a:t>confidence upper limit</a:t>
            </a:r>
            <a:endParaRPr lang="ja-JP" altLang="en-US" sz="2400" dirty="0">
              <a:latin typeface="Calibri" pitchFamily="34" charset="0"/>
            </a:endParaRPr>
          </a:p>
        </p:txBody>
      </p:sp>
      <p:graphicFrame>
        <p:nvGraphicFramePr>
          <p:cNvPr id="19" name="オブジェクト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000444"/>
              </p:ext>
            </p:extLst>
          </p:nvPr>
        </p:nvGraphicFramePr>
        <p:xfrm>
          <a:off x="4993828" y="1125116"/>
          <a:ext cx="2817813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3" name="数式" r:id="rId9" imgW="1104900" imgH="254000" progId="Equation.3">
                  <p:embed/>
                </p:oleObj>
              </mc:Choice>
              <mc:Fallback>
                <p:oleObj name="数式" r:id="rId9" imgW="11049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3828" y="1125116"/>
                        <a:ext cx="2817813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10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/>
      <p:bldP spid="13" grpId="0" animBg="1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algn="l"/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4032448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kumimoji="1" lang="en-US" altLang="ja-JP" dirty="0" smtClean="0"/>
              <a:t>Established the pipeline of the cross correlation analysis with TOBAs</a:t>
            </a:r>
          </a:p>
          <a:p>
            <a:pPr>
              <a:spcBef>
                <a:spcPts val="1800"/>
              </a:spcBef>
            </a:pPr>
            <a:r>
              <a:rPr lang="en-US" altLang="ja-JP" dirty="0" smtClean="0"/>
              <a:t>The stochastic GW background signal is not detected.</a:t>
            </a:r>
            <a:endParaRPr kumimoji="1" lang="en-US" altLang="ja-JP" dirty="0" smtClean="0"/>
          </a:p>
          <a:p>
            <a:pPr>
              <a:spcBef>
                <a:spcPts val="1800"/>
              </a:spcBef>
            </a:pPr>
            <a:r>
              <a:rPr lang="en-US" altLang="ja-JP" dirty="0" smtClean="0"/>
              <a:t>Update the upper limit on a stochastic GW background at 0.035~0.840 Hz: </a:t>
            </a:r>
          </a:p>
        </p:txBody>
      </p:sp>
      <p:graphicFrame>
        <p:nvGraphicFramePr>
          <p:cNvPr id="4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2870632"/>
              </p:ext>
            </p:extLst>
          </p:nvPr>
        </p:nvGraphicFramePr>
        <p:xfrm>
          <a:off x="4499992" y="4725144"/>
          <a:ext cx="2817813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3" name="数式" r:id="rId3" imgW="1104900" imgH="254000" progId="Equation.3">
                  <p:embed/>
                </p:oleObj>
              </mc:Choice>
              <mc:Fallback>
                <p:oleObj name="数式" r:id="rId3" imgW="1104900" imgH="254000" progId="Equation.3">
                  <p:embed/>
                  <p:pic>
                    <p:nvPicPr>
                      <p:cNvPr id="0" name="オブジェクト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9992" y="4725144"/>
                        <a:ext cx="2817813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545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algn="l"/>
            <a:r>
              <a:rPr kumimoji="1" lang="en-US" altLang="ja-JP" dirty="0" smtClean="0"/>
              <a:t>Backup slides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71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2" y="1268760"/>
            <a:ext cx="6933580" cy="4039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algn="l"/>
            <a:r>
              <a:rPr lang="en-US" altLang="ja-JP" dirty="0" smtClean="0"/>
              <a:t>Data Selection</a:t>
            </a:r>
            <a:endParaRPr kumimoji="1" lang="ja-JP" altLang="en-US" dirty="0"/>
          </a:p>
        </p:txBody>
      </p:sp>
      <p:sp>
        <p:nvSpPr>
          <p:cNvPr id="4" name="テキスト ボックス 24"/>
          <p:cNvSpPr txBox="1">
            <a:spLocks noChangeArrowheads="1"/>
          </p:cNvSpPr>
          <p:nvPr/>
        </p:nvSpPr>
        <p:spPr bwMode="auto">
          <a:xfrm>
            <a:off x="468313" y="5427663"/>
            <a:ext cx="8388350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altLang="ja-JP" sz="2800" dirty="0">
                <a:latin typeface="Calibri" pitchFamily="34" charset="0"/>
              </a:rPr>
              <a:t> Divide time series data into several segments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ja-JP" sz="2800" dirty="0">
                <a:latin typeface="Calibri" pitchFamily="34" charset="0"/>
              </a:rPr>
              <a:t> Remove the segments in which </a:t>
            </a:r>
            <a:r>
              <a:rPr lang="en-US" altLang="ja-JP" sz="2800" dirty="0" smtClean="0">
                <a:latin typeface="Calibri" pitchFamily="34" charset="0"/>
              </a:rPr>
              <a:t>RMS is big</a:t>
            </a:r>
            <a:endParaRPr lang="en-US" altLang="ja-JP" sz="2800" dirty="0">
              <a:latin typeface="Calibri" pitchFamily="34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altLang="ja-JP" sz="2800" dirty="0">
                <a:latin typeface="Calibri" pitchFamily="34" charset="0"/>
              </a:rPr>
              <a:t> Calculate cross correlation with the survived segments</a:t>
            </a:r>
            <a:endParaRPr lang="ja-JP" altLang="en-US" sz="2800" dirty="0">
              <a:latin typeface="Calibri" pitchFamily="34" charset="0"/>
            </a:endParaRPr>
          </a:p>
        </p:txBody>
      </p:sp>
      <p:cxnSp>
        <p:nvCxnSpPr>
          <p:cNvPr id="6" name="直線矢印コネクタ 5"/>
          <p:cNvCxnSpPr/>
          <p:nvPr/>
        </p:nvCxnSpPr>
        <p:spPr>
          <a:xfrm>
            <a:off x="2102915" y="4726980"/>
            <a:ext cx="576064" cy="0"/>
          </a:xfrm>
          <a:prstGeom prst="straightConnector1">
            <a:avLst/>
          </a:prstGeom>
          <a:ln w="317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 rot="5400000">
            <a:off x="2139203" y="3259844"/>
            <a:ext cx="3276000" cy="0"/>
          </a:xfrm>
          <a:prstGeom prst="line">
            <a:avLst/>
          </a:prstGeom>
          <a:ln w="22225">
            <a:solidFill>
              <a:srgbClr val="C00000">
                <a:alpha val="4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 rot="5400000">
            <a:off x="2715203" y="3259844"/>
            <a:ext cx="3276000" cy="0"/>
          </a:xfrm>
          <a:prstGeom prst="line">
            <a:avLst/>
          </a:prstGeom>
          <a:ln w="22225">
            <a:solidFill>
              <a:srgbClr val="C00000">
                <a:alpha val="4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 rot="5400000">
            <a:off x="3273227" y="3259844"/>
            <a:ext cx="3276000" cy="0"/>
          </a:xfrm>
          <a:prstGeom prst="line">
            <a:avLst/>
          </a:prstGeom>
          <a:ln w="22225">
            <a:solidFill>
              <a:srgbClr val="C00000">
                <a:alpha val="4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 rot="5400000">
            <a:off x="3903203" y="3259844"/>
            <a:ext cx="3276000" cy="0"/>
          </a:xfrm>
          <a:prstGeom prst="line">
            <a:avLst/>
          </a:prstGeom>
          <a:ln w="22225">
            <a:solidFill>
              <a:srgbClr val="C00000">
                <a:alpha val="4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 rot="5400000">
            <a:off x="4479203" y="3259844"/>
            <a:ext cx="3276000" cy="0"/>
          </a:xfrm>
          <a:prstGeom prst="line">
            <a:avLst/>
          </a:prstGeom>
          <a:ln w="22225">
            <a:solidFill>
              <a:srgbClr val="C00000">
                <a:alpha val="4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 rot="5400000">
            <a:off x="5055203" y="3259844"/>
            <a:ext cx="3276000" cy="0"/>
          </a:xfrm>
          <a:prstGeom prst="line">
            <a:avLst/>
          </a:prstGeom>
          <a:ln w="22225">
            <a:solidFill>
              <a:srgbClr val="C00000">
                <a:alpha val="4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 rot="5400000">
            <a:off x="5631203" y="3259844"/>
            <a:ext cx="3276000" cy="0"/>
          </a:xfrm>
          <a:prstGeom prst="line">
            <a:avLst/>
          </a:prstGeom>
          <a:ln w="22225">
            <a:solidFill>
              <a:srgbClr val="C00000">
                <a:alpha val="4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 rot="5400000">
            <a:off x="1040978" y="3268636"/>
            <a:ext cx="3276000" cy="0"/>
          </a:xfrm>
          <a:prstGeom prst="line">
            <a:avLst/>
          </a:prstGeom>
          <a:ln w="22225">
            <a:solidFill>
              <a:srgbClr val="C00000">
                <a:alpha val="4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 rot="5400000">
            <a:off x="1599203" y="3268636"/>
            <a:ext cx="3276000" cy="0"/>
          </a:xfrm>
          <a:prstGeom prst="line">
            <a:avLst/>
          </a:prstGeom>
          <a:ln w="22225">
            <a:solidFill>
              <a:srgbClr val="C00000">
                <a:alpha val="4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正方形/長方形 15"/>
          <p:cNvSpPr/>
          <p:nvPr/>
        </p:nvSpPr>
        <p:spPr>
          <a:xfrm>
            <a:off x="2030908" y="3142928"/>
            <a:ext cx="5976664" cy="215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030907" y="1527175"/>
            <a:ext cx="907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66CC"/>
                </a:solidFill>
              </a:rPr>
              <a:t>Tokyo</a:t>
            </a:r>
            <a:endParaRPr kumimoji="1" lang="ja-JP" altLang="en-US" sz="2400" dirty="0">
              <a:solidFill>
                <a:srgbClr val="0066CC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030907" y="3286820"/>
            <a:ext cx="891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9900"/>
                </a:solidFill>
              </a:rPr>
              <a:t>Kyoto</a:t>
            </a:r>
            <a:endParaRPr kumimoji="1" lang="ja-JP" altLang="en-US" sz="2400" dirty="0">
              <a:solidFill>
                <a:srgbClr val="009900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2030906" y="4943004"/>
            <a:ext cx="5976665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24"/>
          <p:cNvSpPr txBox="1">
            <a:spLocks noChangeArrowheads="1"/>
          </p:cNvSpPr>
          <p:nvPr/>
        </p:nvSpPr>
        <p:spPr bwMode="auto">
          <a:xfrm>
            <a:off x="2967011" y="5087020"/>
            <a:ext cx="119062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200" b="1" dirty="0" smtClean="0">
                <a:solidFill>
                  <a:srgbClr val="C00000"/>
                </a:solidFill>
                <a:latin typeface="Calibri" pitchFamily="34" charset="0"/>
              </a:rPr>
              <a:t>segment</a:t>
            </a:r>
            <a:endParaRPr lang="ja-JP" altLang="en-US" sz="22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cxnSp>
        <p:nvCxnSpPr>
          <p:cNvPr id="21" name="直線矢印コネクタ 20"/>
          <p:cNvCxnSpPr/>
          <p:nvPr/>
        </p:nvCxnSpPr>
        <p:spPr>
          <a:xfrm rot="10800000">
            <a:off x="2390947" y="4798988"/>
            <a:ext cx="576263" cy="50165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4551187" y="4830926"/>
            <a:ext cx="7158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Times New Roman" pitchFamily="18" charset="0"/>
                <a:cs typeface="Times New Roman" pitchFamily="18" charset="0"/>
              </a:rPr>
              <a:t>Time</a:t>
            </a:r>
            <a:endParaRPr kumimoji="1" lang="ja-JP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41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円/楕円 10"/>
          <p:cNvSpPr/>
          <p:nvPr/>
        </p:nvSpPr>
        <p:spPr>
          <a:xfrm>
            <a:off x="4276403" y="2984551"/>
            <a:ext cx="871661" cy="443333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algn="l"/>
            <a:r>
              <a:rPr lang="en-US" altLang="ja-JP" dirty="0" smtClean="0"/>
              <a:t>Cross Correlation Value</a:t>
            </a:r>
            <a:endParaRPr kumimoji="1" lang="ja-JP" altLang="en-US" dirty="0"/>
          </a:p>
        </p:txBody>
      </p:sp>
      <p:sp>
        <p:nvSpPr>
          <p:cNvPr id="4" name="円/楕円 3"/>
          <p:cNvSpPr/>
          <p:nvPr/>
        </p:nvSpPr>
        <p:spPr>
          <a:xfrm>
            <a:off x="3339778" y="1412776"/>
            <a:ext cx="936625" cy="79216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8291992"/>
              </p:ext>
            </p:extLst>
          </p:nvPr>
        </p:nvGraphicFramePr>
        <p:xfrm>
          <a:off x="323528" y="1412776"/>
          <a:ext cx="384492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8" name="数式" r:id="rId3" imgW="1714320" imgH="355320" progId="Equation.3">
                  <p:embed/>
                </p:oleObj>
              </mc:Choice>
              <mc:Fallback>
                <p:oleObj name="数式" r:id="rId3" imgW="171432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412776"/>
                        <a:ext cx="3844925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テキスト ボックス 15"/>
          <p:cNvSpPr txBox="1">
            <a:spLocks noChangeArrowheads="1"/>
          </p:cNvSpPr>
          <p:nvPr/>
        </p:nvSpPr>
        <p:spPr bwMode="auto">
          <a:xfrm>
            <a:off x="611560" y="2491780"/>
            <a:ext cx="2181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8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Optimal Filter</a:t>
            </a:r>
            <a:endParaRPr lang="ja-JP" altLang="en-US" sz="28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8" name="テキスト ボックス 16"/>
          <p:cNvSpPr txBox="1">
            <a:spLocks noChangeArrowheads="1"/>
          </p:cNvSpPr>
          <p:nvPr/>
        </p:nvSpPr>
        <p:spPr bwMode="auto">
          <a:xfrm>
            <a:off x="2699792" y="2522886"/>
            <a:ext cx="65527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2400" dirty="0">
                <a:latin typeface="Calibri" pitchFamily="34" charset="0"/>
              </a:rPr>
              <a:t>：</a:t>
            </a:r>
            <a:r>
              <a:rPr lang="en-US" altLang="ja-JP" sz="2400" dirty="0">
                <a:latin typeface="Calibri" pitchFamily="34" charset="0"/>
              </a:rPr>
              <a:t>a filter which </a:t>
            </a:r>
            <a:r>
              <a:rPr lang="en-US" altLang="ja-JP" sz="2400" dirty="0" smtClean="0">
                <a:latin typeface="Calibri" pitchFamily="34" charset="0"/>
              </a:rPr>
              <a:t>maximizes the </a:t>
            </a:r>
            <a:r>
              <a:rPr lang="en-US" altLang="ja-JP" sz="2400" dirty="0">
                <a:latin typeface="Calibri" pitchFamily="34" charset="0"/>
              </a:rPr>
              <a:t>signal-to-noise ratio</a:t>
            </a:r>
            <a:endParaRPr lang="ja-JP" altLang="en-US" sz="2400" dirty="0">
              <a:latin typeface="Calibri" pitchFamily="34" charset="0"/>
            </a:endParaRPr>
          </a:p>
        </p:txBody>
      </p:sp>
      <p:graphicFrame>
        <p:nvGraphicFramePr>
          <p:cNvPr id="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2048763"/>
              </p:ext>
            </p:extLst>
          </p:nvPr>
        </p:nvGraphicFramePr>
        <p:xfrm>
          <a:off x="2792785" y="3032356"/>
          <a:ext cx="2808287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9" name="数式" r:id="rId5" imgW="1549080" imgH="431640" progId="Equation.3">
                  <p:embed/>
                </p:oleObj>
              </mc:Choice>
              <mc:Fallback>
                <p:oleObj name="数式" r:id="rId5" imgW="15490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2785" y="3032356"/>
                        <a:ext cx="2808287" cy="782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テキスト ボックス 9"/>
          <p:cNvSpPr txBox="1"/>
          <p:nvPr/>
        </p:nvSpPr>
        <p:spPr>
          <a:xfrm>
            <a:off x="4067944" y="3889649"/>
            <a:ext cx="3384376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i="1" dirty="0">
                <a:latin typeface="Times New Roman" pitchFamily="18" charset="0"/>
                <a:ea typeface="+mn-ea"/>
                <a:cs typeface="Times New Roman" pitchFamily="18" charset="0"/>
              </a:rPr>
              <a:t>P</a:t>
            </a:r>
            <a:r>
              <a:rPr lang="en-US" altLang="ja-JP" i="1" baseline="-25000" dirty="0">
                <a:latin typeface="Times New Roman" pitchFamily="18" charset="0"/>
                <a:ea typeface="+mn-ea"/>
                <a:cs typeface="Times New Roman" pitchFamily="18" charset="0"/>
              </a:rPr>
              <a:t>i </a:t>
            </a:r>
            <a:r>
              <a:rPr lang="en-US" altLang="ja-JP" dirty="0">
                <a:latin typeface="Times New Roman" pitchFamily="18" charset="0"/>
                <a:ea typeface="+mn-ea"/>
                <a:cs typeface="Times New Roman" pitchFamily="18" charset="0"/>
              </a:rPr>
              <a:t>( </a:t>
            </a:r>
            <a:r>
              <a:rPr lang="en-US" altLang="ja-JP" i="1" dirty="0">
                <a:latin typeface="Times New Roman" pitchFamily="18" charset="0"/>
                <a:ea typeface="+mn-ea"/>
                <a:cs typeface="Times New Roman" pitchFamily="18" charset="0"/>
              </a:rPr>
              <a:t>f </a:t>
            </a:r>
            <a:r>
              <a:rPr lang="en-US" altLang="ja-JP" dirty="0">
                <a:latin typeface="Times New Roman" pitchFamily="18" charset="0"/>
                <a:ea typeface="+mn-ea"/>
                <a:cs typeface="Times New Roman" pitchFamily="18" charset="0"/>
              </a:rPr>
              <a:t>): </a:t>
            </a:r>
            <a:r>
              <a:rPr lang="en-US" altLang="ja-JP" dirty="0">
                <a:latin typeface="+mj-lt"/>
                <a:ea typeface="+mn-ea"/>
                <a:cs typeface="Times New Roman" pitchFamily="18" charset="0"/>
              </a:rPr>
              <a:t>PSD of </a:t>
            </a:r>
            <a:r>
              <a:rPr lang="en-US" altLang="ja-JP" dirty="0" err="1">
                <a:latin typeface="+mj-lt"/>
                <a:ea typeface="+mn-ea"/>
                <a:cs typeface="Times New Roman" pitchFamily="18" charset="0"/>
              </a:rPr>
              <a:t>i-th</a:t>
            </a:r>
            <a:r>
              <a:rPr lang="en-US" altLang="ja-JP" dirty="0">
                <a:latin typeface="+mj-lt"/>
                <a:ea typeface="+mn-ea"/>
                <a:cs typeface="Times New Roman" pitchFamily="18" charset="0"/>
              </a:rPr>
              <a:t> detector</a:t>
            </a:r>
            <a:endParaRPr lang="ja-JP" altLang="en-US" i="1" dirty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13" name="直線矢印コネクタ 12"/>
          <p:cNvCxnSpPr>
            <a:stCxn id="14" idx="0"/>
          </p:cNvCxnSpPr>
          <p:nvPr/>
        </p:nvCxnSpPr>
        <p:spPr>
          <a:xfrm flipV="1">
            <a:off x="2635865" y="3284984"/>
            <a:ext cx="1720111" cy="87517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611560" y="4160157"/>
            <a:ext cx="404860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Overlap reduction function</a:t>
            </a:r>
            <a:endParaRPr kumimoji="1" lang="ja-JP" altLang="en-US" sz="2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7" name="直線矢印コネクタ 16"/>
          <p:cNvCxnSpPr/>
          <p:nvPr/>
        </p:nvCxnSpPr>
        <p:spPr>
          <a:xfrm flipV="1">
            <a:off x="3093824" y="2094008"/>
            <a:ext cx="507653" cy="5417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2699793" y="4591044"/>
            <a:ext cx="6336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: a function which represents the difference of   </a:t>
            </a:r>
            <a:br>
              <a:rPr kumimoji="1" lang="en-US" altLang="ja-JP" sz="2000" dirty="0" smtClean="0"/>
            </a:br>
            <a:r>
              <a:rPr kumimoji="1" lang="en-US" altLang="ja-JP" sz="2000" dirty="0" smtClean="0"/>
              <a:t>  response to the GWs between two detectors</a:t>
            </a:r>
            <a:endParaRPr kumimoji="1" lang="ja-JP" altLang="en-US" sz="2000" dirty="0"/>
          </a:p>
        </p:txBody>
      </p:sp>
      <p:sp>
        <p:nvSpPr>
          <p:cNvPr id="20" name="左矢印 19"/>
          <p:cNvSpPr/>
          <p:nvPr/>
        </p:nvSpPr>
        <p:spPr>
          <a:xfrm>
            <a:off x="3304035" y="5523329"/>
            <a:ext cx="504055" cy="432048"/>
          </a:xfrm>
          <a:prstGeom prst="lef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808090" y="5385410"/>
            <a:ext cx="44676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In the case of TOBAs, </a:t>
            </a:r>
          </a:p>
          <a:p>
            <a:r>
              <a:rPr kumimoji="1" lang="en-US" altLang="ja-JP" sz="2000" dirty="0" smtClean="0"/>
              <a:t>same as the interferometer’s one</a:t>
            </a:r>
            <a:endParaRPr kumimoji="1" lang="ja-JP" altLang="en-US" sz="2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915816" y="6237312"/>
            <a:ext cx="3507692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In this case,             </a:t>
            </a:r>
            <a:endParaRPr kumimoji="1" lang="ja-JP" altLang="en-US" sz="2400" dirty="0"/>
          </a:p>
        </p:txBody>
      </p:sp>
      <p:graphicFrame>
        <p:nvGraphicFramePr>
          <p:cNvPr id="12" name="オブジェクト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2555576"/>
              </p:ext>
            </p:extLst>
          </p:nvPr>
        </p:nvGraphicFramePr>
        <p:xfrm>
          <a:off x="5112743" y="6237312"/>
          <a:ext cx="1166464" cy="4340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0" name="数式" r:id="rId7" imgW="545760" imgH="203040" progId="Equation.3">
                  <p:embed/>
                </p:oleObj>
              </mc:Choice>
              <mc:Fallback>
                <p:oleObj name="数式" r:id="rId7" imgW="54576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112743" y="6237312"/>
                        <a:ext cx="1166464" cy="4340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4331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 animBg="1"/>
      <p:bldP spid="7" grpId="0"/>
      <p:bldP spid="8" grpId="0"/>
      <p:bldP spid="10" grpId="0"/>
      <p:bldP spid="14" grpId="0"/>
      <p:bldP spid="19" grpId="0"/>
      <p:bldP spid="20" grpId="0" animBg="1"/>
      <p:bldP spid="21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algn="l"/>
            <a:r>
              <a:rPr kumimoji="1" lang="en-US" altLang="ja-JP" dirty="0" smtClean="0"/>
              <a:t>Optimal filter</a:t>
            </a:r>
            <a:endParaRPr kumimoji="1" lang="ja-JP" altLang="en-US" dirty="0"/>
          </a:p>
        </p:txBody>
      </p:sp>
      <p:pic>
        <p:nvPicPr>
          <p:cNvPr id="4" name="図 11" descr="optimalfilter_fin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168" y="1492164"/>
            <a:ext cx="7114232" cy="5335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円/楕円 4"/>
          <p:cNvSpPr/>
          <p:nvPr/>
        </p:nvSpPr>
        <p:spPr>
          <a:xfrm>
            <a:off x="2484438" y="4076700"/>
            <a:ext cx="6659562" cy="151288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6" name="テキスト ボックス 5"/>
          <p:cNvSpPr txBox="1">
            <a:spLocks noChangeArrowheads="1"/>
          </p:cNvSpPr>
          <p:nvPr/>
        </p:nvSpPr>
        <p:spPr bwMode="auto">
          <a:xfrm>
            <a:off x="3101975" y="4292600"/>
            <a:ext cx="56467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2400">
                <a:latin typeface="Calibri" pitchFamily="34" charset="0"/>
              </a:rPr>
              <a:t>The frequency band where the optimal filter is the biggest is chosen as </a:t>
            </a:r>
            <a:br>
              <a:rPr lang="en-US" altLang="ja-JP" sz="2400">
                <a:latin typeface="Calibri" pitchFamily="34" charset="0"/>
              </a:rPr>
            </a:br>
            <a:r>
              <a:rPr lang="en-US" altLang="ja-JP" sz="2400">
                <a:latin typeface="Calibri" pitchFamily="34" charset="0"/>
              </a:rPr>
              <a:t>the analyzed frequency band.</a:t>
            </a:r>
            <a:endParaRPr lang="ja-JP" altLang="en-US" sz="2400">
              <a:latin typeface="Calibri" pitchFamily="34" charset="0"/>
            </a:endParaRPr>
          </a:p>
        </p:txBody>
      </p:sp>
      <p:sp>
        <p:nvSpPr>
          <p:cNvPr id="7" name="右中かっこ 6"/>
          <p:cNvSpPr/>
          <p:nvPr/>
        </p:nvSpPr>
        <p:spPr>
          <a:xfrm rot="5400000">
            <a:off x="4248150" y="2816225"/>
            <a:ext cx="431800" cy="2089150"/>
          </a:xfrm>
          <a:prstGeom prst="rightBrace">
            <a:avLst>
              <a:gd name="adj1" fmla="val 58875"/>
              <a:gd name="adj2" fmla="val 50000"/>
            </a:avLst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91750" y="1138221"/>
            <a:ext cx="87129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Optimal filter =</a:t>
            </a:r>
            <a:br>
              <a:rPr kumimoji="1" lang="en-US" altLang="ja-JP" sz="2000" dirty="0" smtClean="0"/>
            </a:br>
            <a:r>
              <a:rPr kumimoji="1" lang="en-US" altLang="ja-JP" sz="2000" dirty="0" smtClean="0"/>
              <a:t>    big when the sensitivity to a stochastic GW background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is good</a:t>
            </a:r>
            <a:endParaRPr kumimoji="1" lang="en-US" altLang="ja-JP" sz="2000" dirty="0" smtClean="0"/>
          </a:p>
        </p:txBody>
      </p:sp>
    </p:spTree>
    <p:extLst>
      <p:ext uri="{BB962C8B-B14F-4D97-AF65-F5344CB8AC3E}">
        <p14:creationId xmlns:p14="http://schemas.microsoft.com/office/powerpoint/2010/main" val="359648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algn="l"/>
            <a:r>
              <a:rPr kumimoji="1" lang="en-US" altLang="ja-JP" dirty="0" smtClean="0"/>
              <a:t>Upper Limit</a:t>
            </a:r>
            <a:endParaRPr kumimoji="1" lang="ja-JP" altLang="en-US" dirty="0"/>
          </a:p>
        </p:txBody>
      </p:sp>
      <p:pic>
        <p:nvPicPr>
          <p:cNvPr id="4" name="Picture 2" descr="C:\Users\ayaka\Documents\ayaka_phys\tsubono lab\Torsion Antenna\data\graph\sampleG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665065"/>
            <a:ext cx="5040312" cy="377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31"/>
          <p:cNvSpPr txBox="1">
            <a:spLocks noChangeArrowheads="1"/>
          </p:cNvSpPr>
          <p:nvPr/>
        </p:nvSpPr>
        <p:spPr bwMode="auto">
          <a:xfrm>
            <a:off x="6294438" y="1557115"/>
            <a:ext cx="1662112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400">
                <a:latin typeface="Calibri" pitchFamily="34" charset="0"/>
              </a:rPr>
              <a:t>Mock signal</a:t>
            </a:r>
            <a:endParaRPr lang="ja-JP" altLang="en-US" sz="2400">
              <a:latin typeface="Calibri" pitchFamily="34" charset="0"/>
            </a:endParaRPr>
          </a:p>
        </p:txBody>
      </p:sp>
      <p:sp>
        <p:nvSpPr>
          <p:cNvPr id="6" name="左中かっこ 5"/>
          <p:cNvSpPr/>
          <p:nvPr/>
        </p:nvSpPr>
        <p:spPr>
          <a:xfrm>
            <a:off x="34925" y="2420715"/>
            <a:ext cx="360363" cy="2232025"/>
          </a:xfrm>
          <a:prstGeom prst="leftBrace">
            <a:avLst>
              <a:gd name="adj1" fmla="val 71165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7" name="テキスト ボックス 30"/>
          <p:cNvSpPr txBox="1">
            <a:spLocks noChangeArrowheads="1"/>
          </p:cNvSpPr>
          <p:nvPr/>
        </p:nvSpPr>
        <p:spPr bwMode="auto">
          <a:xfrm>
            <a:off x="179388" y="1196752"/>
            <a:ext cx="90233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400" dirty="0">
                <a:latin typeface="Calibri" pitchFamily="34" charset="0"/>
              </a:rPr>
              <a:t>How big a stochastic GW background can we detect if it would come to</a:t>
            </a:r>
            <a:br>
              <a:rPr lang="en-US" altLang="ja-JP" sz="2400" dirty="0">
                <a:latin typeface="Calibri" pitchFamily="34" charset="0"/>
              </a:rPr>
            </a:br>
            <a:r>
              <a:rPr lang="en-US" altLang="ja-JP" sz="2400" dirty="0">
                <a:latin typeface="Calibri" pitchFamily="34" charset="0"/>
              </a:rPr>
              <a:t>this data set?</a:t>
            </a:r>
            <a:endParaRPr lang="ja-JP" altLang="en-US" sz="2400" dirty="0">
              <a:latin typeface="Calibri" pitchFamily="34" charset="0"/>
            </a:endParaRPr>
          </a:p>
        </p:txBody>
      </p:sp>
      <p:pic>
        <p:nvPicPr>
          <p:cNvPr id="8" name="図 7" descr="deteceff_final_10%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763" y="1628552"/>
            <a:ext cx="5360987" cy="402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250825" y="2349277"/>
            <a:ext cx="3889375" cy="229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083" tIns="40042" rIns="80083" bIns="40042">
            <a:spAutoFit/>
          </a:bodyPr>
          <a:lstStyle>
            <a:lvl1pPr marL="400050" indent="-4000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 typeface="Calibri" pitchFamily="34" charset="0"/>
              <a:buAutoNum type="arabicPeriod"/>
            </a:pPr>
            <a:r>
              <a:rPr lang="en-US" altLang="ja-JP" sz="2400">
                <a:latin typeface="Calibri" pitchFamily="34" charset="0"/>
              </a:rPr>
              <a:t>Make a mock signal of a stochastic GW background</a:t>
            </a:r>
          </a:p>
          <a:p>
            <a:pPr eaLnBrk="1" hangingPunct="1">
              <a:buFont typeface="Calibri" pitchFamily="34" charset="0"/>
              <a:buAutoNum type="arabicPeriod"/>
            </a:pPr>
            <a:r>
              <a:rPr lang="en-US" altLang="ja-JP" sz="2400">
                <a:latin typeface="Calibri" pitchFamily="34" charset="0"/>
              </a:rPr>
              <a:t>Inject the signal into the observational data</a:t>
            </a:r>
          </a:p>
          <a:p>
            <a:pPr eaLnBrk="1" hangingPunct="1">
              <a:buFont typeface="Calibri" pitchFamily="34" charset="0"/>
              <a:buAutoNum type="arabicPeriod"/>
            </a:pPr>
            <a:r>
              <a:rPr lang="en-US" altLang="ja-JP" sz="2400">
                <a:latin typeface="Calibri" pitchFamily="34" charset="0"/>
              </a:rPr>
              <a:t>Perform same analysis as explained above</a:t>
            </a:r>
          </a:p>
        </p:txBody>
      </p:sp>
      <p:cxnSp>
        <p:nvCxnSpPr>
          <p:cNvPr id="10" name="直線コネクタ 9"/>
          <p:cNvCxnSpPr/>
          <p:nvPr/>
        </p:nvCxnSpPr>
        <p:spPr>
          <a:xfrm>
            <a:off x="4789488" y="2204815"/>
            <a:ext cx="2663825" cy="0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 rot="5400000" flipH="1" flipV="1">
            <a:off x="6012656" y="3716909"/>
            <a:ext cx="3024187" cy="0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>
            <a:spLocks noChangeArrowheads="1"/>
          </p:cNvSpPr>
          <p:nvPr/>
        </p:nvSpPr>
        <p:spPr bwMode="auto">
          <a:xfrm>
            <a:off x="7473950" y="4220940"/>
            <a:ext cx="16700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>
                <a:latin typeface="Calibri" pitchFamily="34" charset="0"/>
              </a:rPr>
              <a:t>95% confidence</a:t>
            </a:r>
            <a:br>
              <a:rPr lang="en-US" altLang="ja-JP">
                <a:latin typeface="Calibri" pitchFamily="34" charset="0"/>
              </a:rPr>
            </a:br>
            <a:r>
              <a:rPr lang="en-US" altLang="ja-JP">
                <a:latin typeface="Calibri" pitchFamily="34" charset="0"/>
              </a:rPr>
              <a:t> upper limit</a:t>
            </a:r>
            <a:endParaRPr lang="ja-JP" altLang="en-US">
              <a:latin typeface="Calibri" pitchFamily="34" charset="0"/>
            </a:endParaRPr>
          </a:p>
        </p:txBody>
      </p:sp>
      <p:sp>
        <p:nvSpPr>
          <p:cNvPr id="13" name="テキスト ボックス 23"/>
          <p:cNvSpPr txBox="1">
            <a:spLocks noChangeArrowheads="1"/>
          </p:cNvSpPr>
          <p:nvPr/>
        </p:nvSpPr>
        <p:spPr bwMode="auto">
          <a:xfrm>
            <a:off x="7938" y="4868640"/>
            <a:ext cx="47196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400">
                <a:latin typeface="Calibri" pitchFamily="34" charset="0"/>
              </a:rPr>
              <a:t>Repeat 1-3</a:t>
            </a:r>
            <a:r>
              <a:rPr lang="ja-JP" altLang="en-US" sz="2400">
                <a:latin typeface="Calibri" pitchFamily="34" charset="0"/>
              </a:rPr>
              <a:t> </a:t>
            </a:r>
            <a:r>
              <a:rPr lang="en-US" altLang="ja-JP" sz="2400">
                <a:latin typeface="Calibri" pitchFamily="34" charset="0"/>
              </a:rPr>
              <a:t>to compute the rate at </a:t>
            </a:r>
            <a:br>
              <a:rPr lang="en-US" altLang="ja-JP" sz="2400">
                <a:latin typeface="Calibri" pitchFamily="34" charset="0"/>
              </a:rPr>
            </a:br>
            <a:r>
              <a:rPr lang="en-US" altLang="ja-JP" sz="2400">
                <a:latin typeface="Calibri" pitchFamily="34" charset="0"/>
              </a:rPr>
              <a:t>which we detect the mock signal.</a:t>
            </a:r>
          </a:p>
        </p:txBody>
      </p:sp>
      <p:sp>
        <p:nvSpPr>
          <p:cNvPr id="14" name="等号 13"/>
          <p:cNvSpPr/>
          <p:nvPr/>
        </p:nvSpPr>
        <p:spPr>
          <a:xfrm>
            <a:off x="611560" y="5876503"/>
            <a:ext cx="530225" cy="504825"/>
          </a:xfrm>
          <a:prstGeom prst="mathEqual">
            <a:avLst>
              <a:gd name="adj1" fmla="val 11946"/>
              <a:gd name="adj2" fmla="val 150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5" name="テキスト ボックス 26"/>
          <p:cNvSpPr txBox="1">
            <a:spLocks noChangeArrowheads="1"/>
          </p:cNvSpPr>
          <p:nvPr/>
        </p:nvSpPr>
        <p:spPr bwMode="auto">
          <a:xfrm>
            <a:off x="1141785" y="5857453"/>
            <a:ext cx="35448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800" b="1" dirty="0">
                <a:solidFill>
                  <a:srgbClr val="CC3300"/>
                </a:solidFill>
                <a:latin typeface="Calibri" pitchFamily="34" charset="0"/>
              </a:rPr>
              <a:t>Detection efficiency</a:t>
            </a:r>
            <a:endParaRPr lang="ja-JP" altLang="en-US" sz="2800" b="1" dirty="0">
              <a:solidFill>
                <a:srgbClr val="CC3300"/>
              </a:solidFill>
              <a:latin typeface="Calibri" pitchFamily="34" charset="0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5653088" y="1628552"/>
            <a:ext cx="2160587" cy="360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7" name="テキスト ボックス 16"/>
          <p:cNvSpPr txBox="1">
            <a:spLocks noChangeArrowheads="1"/>
          </p:cNvSpPr>
          <p:nvPr/>
        </p:nvSpPr>
        <p:spPr bwMode="auto">
          <a:xfrm>
            <a:off x="5292725" y="1628552"/>
            <a:ext cx="3224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>
                <a:latin typeface="Times New Roman" pitchFamily="18" charset="0"/>
                <a:cs typeface="Times New Roman" pitchFamily="18" charset="0"/>
              </a:rPr>
              <a:t>Receiver operating characteristic</a:t>
            </a:r>
            <a:endParaRPr lang="ja-JP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テキスト ボックス 17"/>
          <p:cNvSpPr txBox="1">
            <a:spLocks noChangeArrowheads="1"/>
          </p:cNvSpPr>
          <p:nvPr/>
        </p:nvSpPr>
        <p:spPr bwMode="auto">
          <a:xfrm rot="16200000">
            <a:off x="3224213" y="3481165"/>
            <a:ext cx="20589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>
                <a:latin typeface="Times New Roman" pitchFamily="18" charset="0"/>
                <a:cs typeface="Times New Roman" pitchFamily="18" charset="0"/>
              </a:rPr>
              <a:t>Detection efficiency</a:t>
            </a:r>
            <a:endParaRPr lang="ja-JP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テキスト ボックス 18"/>
          <p:cNvSpPr txBox="1">
            <a:spLocks noChangeArrowheads="1"/>
          </p:cNvSpPr>
          <p:nvPr/>
        </p:nvSpPr>
        <p:spPr bwMode="auto">
          <a:xfrm>
            <a:off x="4211638" y="2060352"/>
            <a:ext cx="5889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0.95</a:t>
            </a:r>
            <a:endParaRPr lang="ja-JP" alt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直線矢印コネクタ 19"/>
          <p:cNvCxnSpPr/>
          <p:nvPr/>
        </p:nvCxnSpPr>
        <p:spPr>
          <a:xfrm rot="5400000">
            <a:off x="7452519" y="4940871"/>
            <a:ext cx="360362" cy="215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>
            <a:spLocks noChangeArrowheads="1"/>
          </p:cNvSpPr>
          <p:nvPr/>
        </p:nvSpPr>
        <p:spPr bwMode="auto">
          <a:xfrm>
            <a:off x="4787900" y="5373465"/>
            <a:ext cx="32781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>
                <a:latin typeface="Times New Roman" pitchFamily="18" charset="0"/>
                <a:cs typeface="Times New Roman" pitchFamily="18" charset="0"/>
              </a:rPr>
              <a:t>The amplitude of injected signals</a:t>
            </a:r>
            <a:endParaRPr lang="ja-JP" alt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8744666"/>
              </p:ext>
            </p:extLst>
          </p:nvPr>
        </p:nvGraphicFramePr>
        <p:xfrm>
          <a:off x="7962900" y="5373465"/>
          <a:ext cx="90646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7" name="数式" r:id="rId5" imgW="533160" imgH="253800" progId="Equation.3">
                  <p:embed/>
                </p:oleObj>
              </mc:Choice>
              <mc:Fallback>
                <p:oleObj name="数式" r:id="rId5" imgW="5331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2900" y="5373465"/>
                        <a:ext cx="906463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正方形/長方形 22"/>
          <p:cNvSpPr/>
          <p:nvPr/>
        </p:nvSpPr>
        <p:spPr>
          <a:xfrm>
            <a:off x="5292725" y="1699990"/>
            <a:ext cx="3311525" cy="288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53274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18" grpId="0"/>
      <p:bldP spid="19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円/楕円 6"/>
          <p:cNvSpPr/>
          <p:nvPr/>
        </p:nvSpPr>
        <p:spPr>
          <a:xfrm>
            <a:off x="1187624" y="4869160"/>
            <a:ext cx="6336704" cy="187220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1043608" y="2276872"/>
            <a:ext cx="6984776" cy="22322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algn="l"/>
            <a:r>
              <a:rPr kumimoji="1" lang="en-US" altLang="ja-JP" dirty="0" smtClean="0"/>
              <a:t>Parameter Tu</a:t>
            </a:r>
            <a:r>
              <a:rPr lang="en-US" altLang="ja-JP" dirty="0" smtClean="0"/>
              <a:t>ning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9361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2400" dirty="0" smtClean="0"/>
              <a:t>There are some parameters whose optimal values are depend on the data quality</a:t>
            </a:r>
            <a:endParaRPr kumimoji="1" lang="ja-JP" altLang="en-US" sz="2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259632" y="2400874"/>
            <a:ext cx="662473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800"/>
              </a:spcBef>
              <a:buFont typeface="Wingdings" pitchFamily="2" charset="2"/>
              <a:buChar char="Ø"/>
            </a:pPr>
            <a:r>
              <a:rPr kumimoji="1" lang="en-US" altLang="ja-JP" sz="2000" dirty="0" smtClean="0"/>
              <a:t>The length of the segments</a:t>
            </a:r>
          </a:p>
          <a:p>
            <a:pPr marL="285750" indent="-285750">
              <a:spcBef>
                <a:spcPts val="1800"/>
              </a:spcBef>
              <a:buFont typeface="Wingdings" pitchFamily="2" charset="2"/>
              <a:buChar char="Ø"/>
            </a:pPr>
            <a:r>
              <a:rPr lang="en-US" altLang="ja-JP" sz="2000" dirty="0" smtClean="0"/>
              <a:t>The amount of the segments removed by data selection</a:t>
            </a:r>
          </a:p>
          <a:p>
            <a:pPr marL="285750" indent="-285750">
              <a:spcBef>
                <a:spcPts val="1800"/>
              </a:spcBef>
              <a:buFont typeface="Wingdings" pitchFamily="2" charset="2"/>
              <a:buChar char="Ø"/>
            </a:pPr>
            <a:r>
              <a:rPr kumimoji="1" lang="en-US" altLang="ja-JP" sz="2000" dirty="0" smtClean="0"/>
              <a:t>The bandwidth of the analyzed frequency band</a:t>
            </a:r>
            <a:endParaRPr kumimoji="1" lang="ja-JP" altLang="en-US" sz="2000" dirty="0"/>
          </a:p>
        </p:txBody>
      </p:sp>
      <p:sp>
        <p:nvSpPr>
          <p:cNvPr id="6" name="上矢印 5"/>
          <p:cNvSpPr/>
          <p:nvPr/>
        </p:nvSpPr>
        <p:spPr>
          <a:xfrm>
            <a:off x="3635896" y="4339866"/>
            <a:ext cx="1368152" cy="673310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306824" y="5046275"/>
            <a:ext cx="40262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Determined </a:t>
            </a:r>
            <a:br>
              <a:rPr kumimoji="1" lang="en-US" altLang="ja-JP" sz="2400" dirty="0" smtClean="0"/>
            </a:br>
            <a:r>
              <a:rPr kumimoji="1" lang="en-US" altLang="ja-JP" sz="2400" dirty="0" smtClean="0"/>
              <a:t>by the time shifted data.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364088" y="2407424"/>
            <a:ext cx="1603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→</a:t>
            </a:r>
            <a:r>
              <a:rPr kumimoji="1" lang="en-US" altLang="ja-JP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 sec</a:t>
            </a:r>
            <a:endParaRPr kumimoji="1" lang="ja-JP" altLang="en-US" sz="24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364088" y="3255367"/>
            <a:ext cx="1236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→</a:t>
            </a:r>
            <a:r>
              <a:rPr lang="en-US" altLang="ja-JP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10 %</a:t>
            </a:r>
            <a:endParaRPr kumimoji="1" lang="ja-JP" altLang="en-US" sz="24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364088" y="4047455"/>
            <a:ext cx="1409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→</a:t>
            </a:r>
            <a:r>
              <a:rPr lang="en-US" altLang="ja-JP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0.8 Hz</a:t>
            </a:r>
            <a:endParaRPr kumimoji="1" lang="ja-JP" altLang="en-US" sz="24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358068" y="5805263"/>
            <a:ext cx="5950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The values which make the upper limit calculated with </a:t>
            </a:r>
            <a:r>
              <a:rPr lang="en-US" altLang="ja-JP" dirty="0" smtClean="0"/>
              <a:t>time shifted data best is used.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39442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algn="l"/>
            <a:r>
              <a:rPr kumimoji="1" lang="en-US" altLang="ja-JP" dirty="0" smtClean="0"/>
              <a:t>Summary of Analysis</a:t>
            </a:r>
            <a:endParaRPr kumimoji="1" lang="ja-JP" altLang="en-US" dirty="0"/>
          </a:p>
        </p:txBody>
      </p:sp>
      <p:pic>
        <p:nvPicPr>
          <p:cNvPr id="4" name="コンテンツ プレースホルダー 3" descr="flowchart.eps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6512" y="1118873"/>
            <a:ext cx="9367038" cy="562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15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algn="l"/>
            <a:r>
              <a:rPr lang="en-US" altLang="ja-JP" dirty="0" smtClean="0"/>
              <a:t>Prototype TOBA</a:t>
            </a:r>
            <a:endParaRPr kumimoji="1" lang="ja-JP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07753"/>
            <a:ext cx="4912128" cy="3650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グループ化 12"/>
          <p:cNvGrpSpPr>
            <a:grpSpLocks/>
          </p:cNvGrpSpPr>
          <p:nvPr/>
        </p:nvGrpSpPr>
        <p:grpSpPr bwMode="auto">
          <a:xfrm>
            <a:off x="5580063" y="1339850"/>
            <a:ext cx="3313112" cy="4105275"/>
            <a:chOff x="11264526" y="25094927"/>
            <a:chExt cx="3398149" cy="4536504"/>
          </a:xfrm>
        </p:grpSpPr>
        <p:pic>
          <p:nvPicPr>
            <p:cNvPr id="6" name="図 14" descr="antenna_photo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64526" y="25094927"/>
              <a:ext cx="3398149" cy="4536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直線矢印コネクタ 6"/>
            <p:cNvCxnSpPr/>
            <p:nvPr/>
          </p:nvCxnSpPr>
          <p:spPr>
            <a:xfrm>
              <a:off x="11769282" y="27687716"/>
              <a:ext cx="2087411" cy="179986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8" name="テキスト ボックス 7"/>
            <p:cNvSpPr txBox="1"/>
            <p:nvPr/>
          </p:nvSpPr>
          <p:spPr>
            <a:xfrm>
              <a:off x="11743230" y="28745533"/>
              <a:ext cx="1239095" cy="577149"/>
            </a:xfrm>
            <a:prstGeom prst="rect">
              <a:avLst/>
            </a:prstGeom>
            <a:solidFill>
              <a:schemeClr val="bg1">
                <a:alpha val="57000"/>
              </a:schemeClr>
            </a:solidFill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2800" dirty="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</a:rPr>
                <a:t>20cm</a:t>
              </a:r>
              <a:endParaRPr lang="ja-JP" altLang="en-US" sz="28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0" name="テキスト ボックス 9"/>
          <p:cNvSpPr txBox="1"/>
          <p:nvPr/>
        </p:nvSpPr>
        <p:spPr>
          <a:xfrm>
            <a:off x="467544" y="1201976"/>
            <a:ext cx="529023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kumimoji="1" lang="en-US" altLang="ja-JP" sz="2000" dirty="0" smtClean="0"/>
              <a:t>20-cm small torsion bar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altLang="ja-JP" sz="2000" dirty="0" smtClean="0"/>
              <a:t>Suspended by the flux pinning effect</a:t>
            </a:r>
            <a:br>
              <a:rPr lang="en-US" altLang="ja-JP" sz="2000" dirty="0" smtClean="0"/>
            </a:br>
            <a:r>
              <a:rPr lang="en-US" altLang="ja-JP" sz="2000" dirty="0" smtClean="0"/>
              <a:t>of the superconductor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altLang="ja-JP" sz="2000" dirty="0" smtClean="0"/>
              <a:t>Rotation monitor: </a:t>
            </a:r>
            <a:br>
              <a:rPr lang="en-US" altLang="ja-JP" sz="2000" dirty="0" smtClean="0"/>
            </a:br>
            <a:r>
              <a:rPr lang="en-US" altLang="ja-JP" sz="2000" dirty="0" smtClean="0"/>
              <a:t>         laser Michelson interferometer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kumimoji="1" lang="en-US" altLang="ja-JP" sz="2000" dirty="0" smtClean="0"/>
              <a:t>Actuator: coil-magnet actuator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7824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algn="l"/>
            <a:r>
              <a:rPr kumimoji="1" lang="en-US" altLang="ja-JP" dirty="0" smtClean="0"/>
              <a:t>Data selection</a:t>
            </a:r>
            <a:endParaRPr kumimoji="1" lang="ja-JP" altLang="en-US" dirty="0"/>
          </a:p>
        </p:txBody>
      </p:sp>
      <p:pic>
        <p:nvPicPr>
          <p:cNvPr id="4" name="図 3" descr="dataselec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44824"/>
            <a:ext cx="9144000" cy="4063414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3441313" y="2689756"/>
            <a:ext cx="16347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whitening</a:t>
            </a:r>
            <a:endParaRPr kumimoji="1" lang="ja-JP" altLang="en-US" sz="2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364088" y="5373216"/>
            <a:ext cx="38697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The analyzed frequency</a:t>
            </a:r>
            <a:br>
              <a:rPr lang="en-US" altLang="ja-JP" sz="2400" dirty="0" smtClean="0"/>
            </a:br>
            <a:r>
              <a:rPr lang="en-US" altLang="ja-JP" sz="2400" dirty="0" smtClean="0"/>
              <a:t>b</a:t>
            </a:r>
            <a:r>
              <a:rPr kumimoji="1" lang="en-US" altLang="ja-JP" sz="2400" dirty="0" smtClean="0"/>
              <a:t>and is excluded from</a:t>
            </a:r>
            <a:br>
              <a:rPr kumimoji="1" lang="en-US" altLang="ja-JP" sz="2400" dirty="0" smtClean="0"/>
            </a:br>
            <a:r>
              <a:rPr kumimoji="1" lang="en-US" altLang="ja-JP" sz="2400" dirty="0" smtClean="0"/>
              <a:t>RMS calculation </a:t>
            </a:r>
          </a:p>
        </p:txBody>
      </p:sp>
      <p:sp>
        <p:nvSpPr>
          <p:cNvPr id="7" name="円形吹き出し 6"/>
          <p:cNvSpPr/>
          <p:nvPr/>
        </p:nvSpPr>
        <p:spPr>
          <a:xfrm>
            <a:off x="323528" y="5157192"/>
            <a:ext cx="4824536" cy="1296144"/>
          </a:xfrm>
          <a:prstGeom prst="wedgeEllipseCallout">
            <a:avLst>
              <a:gd name="adj1" fmla="val 55919"/>
              <a:gd name="adj2" fmla="val 859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31091" y="1268760"/>
            <a:ext cx="7687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6">
                    <a:lumMod val="75000"/>
                  </a:schemeClr>
                </a:solidFill>
              </a:rPr>
              <a:t>The indicator of the noise level = Whitened RMS</a:t>
            </a:r>
            <a:endParaRPr kumimoji="1" lang="ja-JP" alt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97893" y="5389765"/>
            <a:ext cx="38758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Avoid making the result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en-US" altLang="ja-JP" sz="2400" dirty="0" smtClean="0"/>
              <a:t>intentionally better</a:t>
            </a:r>
            <a:endParaRPr kumimoji="1" lang="en-US" altLang="ja-JP" sz="2400" dirty="0" smtClean="0"/>
          </a:p>
        </p:txBody>
      </p:sp>
    </p:spTree>
    <p:extLst>
      <p:ext uri="{BB962C8B-B14F-4D97-AF65-F5344CB8AC3E}">
        <p14:creationId xmlns:p14="http://schemas.microsoft.com/office/powerpoint/2010/main" val="369295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algn="l"/>
            <a:r>
              <a:rPr lang="en-US" altLang="ja-JP" dirty="0" smtClean="0"/>
              <a:t>Cross correlation </a:t>
            </a:r>
            <a:r>
              <a:rPr lang="en-US" altLang="ja-JP" dirty="0" err="1" smtClean="0"/>
              <a:t>anlysis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450F2-806D-40B7-849B-992D7DA8DC04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3103759"/>
              </p:ext>
            </p:extLst>
          </p:nvPr>
        </p:nvGraphicFramePr>
        <p:xfrm>
          <a:off x="2682254" y="2132856"/>
          <a:ext cx="3107188" cy="7411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7" name="数式" r:id="rId3" imgW="1384200" imgH="330120" progId="Equation.3">
                  <p:embed/>
                </p:oleObj>
              </mc:Choice>
              <mc:Fallback>
                <p:oleObj name="数式" r:id="rId3" imgW="138420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2254" y="2132856"/>
                        <a:ext cx="3107188" cy="7411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"/>
          <p:cNvGraphicFramePr>
            <a:graphicFrameLocks noChangeAspect="1"/>
          </p:cNvGraphicFramePr>
          <p:nvPr/>
        </p:nvGraphicFramePr>
        <p:xfrm>
          <a:off x="539998" y="1124744"/>
          <a:ext cx="3240088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8" name="数式" r:id="rId5" imgW="1028520" imgH="203040" progId="Equation.3">
                  <p:embed/>
                </p:oleObj>
              </mc:Choice>
              <mc:Fallback>
                <p:oleObj name="数式" r:id="rId5" imgW="10285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998" y="1124744"/>
                        <a:ext cx="3240088" cy="417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テキスト ボックス 6"/>
          <p:cNvSpPr txBox="1">
            <a:spLocks noChangeArrowheads="1"/>
          </p:cNvSpPr>
          <p:nvPr/>
        </p:nvSpPr>
        <p:spPr bwMode="auto">
          <a:xfrm>
            <a:off x="395536" y="1485106"/>
            <a:ext cx="12239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dirty="0" smtClean="0">
                <a:latin typeface="Gill Sans MT" pitchFamily="34" charset="0"/>
              </a:rPr>
              <a:t>signal</a:t>
            </a:r>
            <a:endParaRPr lang="ja-JP" altLang="en-US" dirty="0">
              <a:latin typeface="Gill Sans MT" pitchFamily="34" charset="0"/>
            </a:endParaRPr>
          </a:p>
        </p:txBody>
      </p:sp>
      <p:sp>
        <p:nvSpPr>
          <p:cNvPr id="8" name="テキスト ボックス 7"/>
          <p:cNvSpPr txBox="1">
            <a:spLocks noChangeArrowheads="1"/>
          </p:cNvSpPr>
          <p:nvPr/>
        </p:nvSpPr>
        <p:spPr bwMode="auto">
          <a:xfrm>
            <a:off x="1692523" y="1485106"/>
            <a:ext cx="9350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dirty="0" smtClean="0">
                <a:latin typeface="Gill Sans MT" pitchFamily="34" charset="0"/>
              </a:rPr>
              <a:t>GW signal</a:t>
            </a:r>
            <a:endParaRPr lang="ja-JP" altLang="en-US" dirty="0">
              <a:latin typeface="Gill Sans MT" pitchFamily="34" charset="0"/>
            </a:endParaRPr>
          </a:p>
        </p:txBody>
      </p:sp>
      <p:sp>
        <p:nvSpPr>
          <p:cNvPr id="9" name="テキスト ボックス 8"/>
          <p:cNvSpPr txBox="1">
            <a:spLocks noChangeArrowheads="1"/>
          </p:cNvSpPr>
          <p:nvPr/>
        </p:nvSpPr>
        <p:spPr bwMode="auto">
          <a:xfrm>
            <a:off x="2916486" y="1548606"/>
            <a:ext cx="10080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dirty="0" smtClean="0">
                <a:latin typeface="Gill Sans MT" pitchFamily="34" charset="0"/>
              </a:rPr>
              <a:t>noise</a:t>
            </a:r>
            <a:endParaRPr lang="ja-JP" altLang="en-US" dirty="0">
              <a:latin typeface="Gill Sans MT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95536" y="2204864"/>
            <a:ext cx="2223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 smtClean="0"/>
              <a:t>Cross correlation </a:t>
            </a:r>
            <a:br>
              <a:rPr lang="en-US" altLang="ja-JP" dirty="0" smtClean="0"/>
            </a:br>
            <a:r>
              <a:rPr lang="en-US" altLang="ja-JP" dirty="0" smtClean="0"/>
              <a:t>value</a:t>
            </a:r>
            <a:endParaRPr kumimoji="1" lang="ja-JP" altLang="en-US" dirty="0"/>
          </a:p>
        </p:txBody>
      </p:sp>
      <p:graphicFrame>
        <p:nvGraphicFramePr>
          <p:cNvPr id="34918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8720527"/>
              </p:ext>
            </p:extLst>
          </p:nvPr>
        </p:nvGraphicFramePr>
        <p:xfrm>
          <a:off x="2682254" y="2905125"/>
          <a:ext cx="5418138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9" name="数式" r:id="rId7" imgW="2412720" imgH="330120" progId="Equation.3">
                  <p:embed/>
                </p:oleObj>
              </mc:Choice>
              <mc:Fallback>
                <p:oleObj name="数式" r:id="rId7" imgW="241272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2254" y="2905125"/>
                        <a:ext cx="5418138" cy="739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曲折矢印 12"/>
          <p:cNvSpPr/>
          <p:nvPr/>
        </p:nvSpPr>
        <p:spPr>
          <a:xfrm rot="16200000">
            <a:off x="5239033" y="2960453"/>
            <a:ext cx="431062" cy="1512169"/>
          </a:xfrm>
          <a:prstGeom prst="ben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4" name="曲折矢印 13"/>
          <p:cNvSpPr/>
          <p:nvPr/>
        </p:nvSpPr>
        <p:spPr>
          <a:xfrm rot="5400000">
            <a:off x="5779165" y="2853506"/>
            <a:ext cx="430914" cy="1728192"/>
          </a:xfrm>
          <a:prstGeom prst="bentArrow">
            <a:avLst/>
          </a:prstGeom>
          <a:solidFill>
            <a:schemeClr val="accent1"/>
          </a:soli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5" name="テキスト ボックス 12"/>
          <p:cNvSpPr txBox="1">
            <a:spLocks noChangeArrowheads="1"/>
          </p:cNvSpPr>
          <p:nvPr/>
        </p:nvSpPr>
        <p:spPr bwMode="auto">
          <a:xfrm>
            <a:off x="4842494" y="3861048"/>
            <a:ext cx="207249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200" dirty="0" smtClean="0">
                <a:latin typeface="Calibri" pitchFamily="34" charset="0"/>
              </a:rPr>
              <a:t>Noise is reduced</a:t>
            </a:r>
            <a:endParaRPr lang="en-US" altLang="ja-JP" sz="2200" dirty="0">
              <a:latin typeface="Calibri" pitchFamily="34" charset="0"/>
            </a:endParaRPr>
          </a:p>
        </p:txBody>
      </p:sp>
      <p:graphicFrame>
        <p:nvGraphicFramePr>
          <p:cNvPr id="34919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4406484"/>
              </p:ext>
            </p:extLst>
          </p:nvPr>
        </p:nvGraphicFramePr>
        <p:xfrm>
          <a:off x="2656308" y="4077072"/>
          <a:ext cx="3136900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0" name="数式" r:id="rId9" imgW="1396800" imgH="330120" progId="Equation.3">
                  <p:embed/>
                </p:oleObj>
              </mc:Choice>
              <mc:Fallback>
                <p:oleObj name="数式" r:id="rId9" imgW="139680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6308" y="4077072"/>
                        <a:ext cx="3136900" cy="739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円/楕円 17"/>
          <p:cNvSpPr/>
          <p:nvPr/>
        </p:nvSpPr>
        <p:spPr>
          <a:xfrm>
            <a:off x="467544" y="5085184"/>
            <a:ext cx="8352928" cy="158417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1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1828971"/>
              </p:ext>
            </p:extLst>
          </p:nvPr>
        </p:nvGraphicFramePr>
        <p:xfrm>
          <a:off x="3555702" y="5372100"/>
          <a:ext cx="4184650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1" name="数式" r:id="rId11" imgW="1600200" imgH="355320" progId="Equation.3">
                  <p:embed/>
                </p:oleObj>
              </mc:Choice>
              <mc:Fallback>
                <p:oleObj name="数式" r:id="rId11" imgW="160020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5702" y="5372100"/>
                        <a:ext cx="4184650" cy="1008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テキスト ボックス 19"/>
          <p:cNvSpPr txBox="1"/>
          <p:nvPr/>
        </p:nvSpPr>
        <p:spPr>
          <a:xfrm>
            <a:off x="1259632" y="5457418"/>
            <a:ext cx="23567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dirty="0" smtClean="0"/>
              <a:t>Cross correlation</a:t>
            </a:r>
            <a:br>
              <a:rPr lang="en-US" altLang="ja-JP" sz="2000" dirty="0" smtClean="0"/>
            </a:br>
            <a:r>
              <a:rPr lang="en-US" altLang="ja-JP" sz="2000" dirty="0" smtClean="0"/>
              <a:t>value</a:t>
            </a:r>
            <a:endParaRPr kumimoji="1" lang="ja-JP" altLang="en-US" sz="2000" dirty="0"/>
          </a:p>
        </p:txBody>
      </p:sp>
      <p:sp>
        <p:nvSpPr>
          <p:cNvPr id="24" name="下矢印 23"/>
          <p:cNvSpPr/>
          <p:nvPr/>
        </p:nvSpPr>
        <p:spPr>
          <a:xfrm>
            <a:off x="3203848" y="4869160"/>
            <a:ext cx="792088" cy="576064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923928" y="4941168"/>
            <a:ext cx="31650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Fourier transformation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05247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角丸四角形 26"/>
          <p:cNvSpPr/>
          <p:nvPr/>
        </p:nvSpPr>
        <p:spPr>
          <a:xfrm>
            <a:off x="2794387" y="5499996"/>
            <a:ext cx="4729941" cy="11693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algn="l"/>
            <a:r>
              <a:rPr kumimoji="1" lang="en-US" altLang="ja-JP" dirty="0" smtClean="0"/>
              <a:t>Detection Criteria</a:t>
            </a:r>
            <a:endParaRPr kumimoji="1" lang="ja-JP" altLang="en-US" dirty="0"/>
          </a:p>
        </p:txBody>
      </p:sp>
      <p:pic>
        <p:nvPicPr>
          <p:cNvPr id="8" name="図 20" descr="gaussia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696051"/>
            <a:ext cx="4428753" cy="3321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正方形/長方形 8"/>
          <p:cNvSpPr/>
          <p:nvPr/>
        </p:nvSpPr>
        <p:spPr>
          <a:xfrm>
            <a:off x="2794387" y="4697435"/>
            <a:ext cx="3755429" cy="2923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2411760" y="1572184"/>
            <a:ext cx="360363" cy="34559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1" name="テキスト ボックス 28"/>
          <p:cNvSpPr txBox="1">
            <a:spLocks noChangeArrowheads="1"/>
          </p:cNvSpPr>
          <p:nvPr/>
        </p:nvSpPr>
        <p:spPr bwMode="auto">
          <a:xfrm>
            <a:off x="3943722" y="4667521"/>
            <a:ext cx="1276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400" i="1" dirty="0">
                <a:latin typeface="Times New Roman" pitchFamily="18" charset="0"/>
                <a:cs typeface="Times New Roman" pitchFamily="18" charset="0"/>
              </a:rPr>
              <a:t>&lt;Y&gt;/</a:t>
            </a:r>
            <a:r>
              <a:rPr lang="en-US" altLang="ja-JP" sz="2400" i="1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ja-JP" sz="2400" i="1" baseline="-25000" dirty="0" err="1">
                <a:latin typeface="Times New Roman" pitchFamily="18" charset="0"/>
                <a:cs typeface="Times New Roman" pitchFamily="18" charset="0"/>
              </a:rPr>
              <a:t>seg</a:t>
            </a:r>
            <a:endParaRPr lang="ja-JP" alt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テキスト ボックス 29"/>
          <p:cNvSpPr txBox="1">
            <a:spLocks noChangeArrowheads="1"/>
          </p:cNvSpPr>
          <p:nvPr/>
        </p:nvSpPr>
        <p:spPr bwMode="auto">
          <a:xfrm>
            <a:off x="2303487" y="1601091"/>
            <a:ext cx="45042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400" dirty="0" smtClean="0">
                <a:latin typeface="Calibri" pitchFamily="34" charset="0"/>
              </a:rPr>
              <a:t>Probability distribution </a:t>
            </a:r>
            <a:r>
              <a:rPr lang="en-US" altLang="ja-JP" sz="2400" dirty="0">
                <a:latin typeface="Calibri" pitchFamily="34" charset="0"/>
              </a:rPr>
              <a:t>of </a:t>
            </a:r>
            <a:r>
              <a:rPr lang="en-US" altLang="ja-JP" sz="2400" i="1" dirty="0">
                <a:latin typeface="Calibri" pitchFamily="34" charset="0"/>
              </a:rPr>
              <a:t>&lt;Y&gt;/</a:t>
            </a:r>
            <a:r>
              <a:rPr lang="en-US" altLang="ja-JP" sz="2400" i="1" dirty="0" err="1">
                <a:latin typeface="Calibri" pitchFamily="34" charset="0"/>
              </a:rPr>
              <a:t>T</a:t>
            </a:r>
            <a:r>
              <a:rPr lang="en-US" altLang="ja-JP" sz="2400" i="1" baseline="-25000" dirty="0" err="1">
                <a:latin typeface="Calibri" pitchFamily="34" charset="0"/>
              </a:rPr>
              <a:t>seg</a:t>
            </a:r>
            <a:r>
              <a:rPr lang="en-US" altLang="ja-JP" sz="2400" dirty="0">
                <a:latin typeface="Calibri" pitchFamily="34" charset="0"/>
              </a:rPr>
              <a:t> </a:t>
            </a:r>
            <a:endParaRPr lang="ja-JP" altLang="en-US" sz="2400" dirty="0">
              <a:latin typeface="Calibri" pitchFamily="34" charset="0"/>
            </a:endParaRPr>
          </a:p>
        </p:txBody>
      </p:sp>
      <p:sp>
        <p:nvSpPr>
          <p:cNvPr id="13" name="テキスト ボックス 30"/>
          <p:cNvSpPr txBox="1">
            <a:spLocks noChangeArrowheads="1"/>
          </p:cNvSpPr>
          <p:nvPr/>
        </p:nvSpPr>
        <p:spPr bwMode="auto">
          <a:xfrm>
            <a:off x="5214419" y="4292871"/>
            <a:ext cx="3794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400" dirty="0">
                <a:latin typeface="Symbol" pitchFamily="18" charset="2"/>
              </a:rPr>
              <a:t>a</a:t>
            </a:r>
            <a:endParaRPr lang="ja-JP" altLang="en-US" sz="2400" dirty="0">
              <a:latin typeface="Symbol" pitchFamily="18" charset="2"/>
            </a:endParaRPr>
          </a:p>
        </p:txBody>
      </p:sp>
      <p:sp>
        <p:nvSpPr>
          <p:cNvPr id="15" name="テキスト ボックス 33"/>
          <p:cNvSpPr txBox="1">
            <a:spLocks noChangeArrowheads="1"/>
          </p:cNvSpPr>
          <p:nvPr/>
        </p:nvSpPr>
        <p:spPr bwMode="auto">
          <a:xfrm>
            <a:off x="5069956" y="3140346"/>
            <a:ext cx="4746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800" i="1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altLang="ja-JP" sz="2800" baseline="-25000">
                <a:latin typeface="Symbol" pitchFamily="18" charset="2"/>
                <a:cs typeface="Times New Roman" pitchFamily="18" charset="0"/>
              </a:rPr>
              <a:t>a</a:t>
            </a:r>
            <a:endParaRPr lang="ja-JP" alt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下矢印 15"/>
          <p:cNvSpPr/>
          <p:nvPr/>
        </p:nvSpPr>
        <p:spPr>
          <a:xfrm>
            <a:off x="5142981" y="3645171"/>
            <a:ext cx="287338" cy="431800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31123" y="1196068"/>
            <a:ext cx="4026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By the </a:t>
            </a:r>
            <a:r>
              <a:rPr kumimoji="1" lang="en-US" altLang="ja-JP" dirty="0" err="1" smtClean="0"/>
              <a:t>Neuman</a:t>
            </a:r>
            <a:r>
              <a:rPr lang="en-US" altLang="ja-JP" dirty="0" err="1" smtClean="0"/>
              <a:t>-Peason</a:t>
            </a:r>
            <a:r>
              <a:rPr lang="en-US" altLang="ja-JP" dirty="0" smtClean="0"/>
              <a:t> criterion,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80128" y="5130664"/>
            <a:ext cx="5872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Note: we do not know the sign of the two signal.</a:t>
            </a:r>
            <a:endParaRPr kumimoji="1" lang="ja-JP" altLang="en-US" dirty="0"/>
          </a:p>
        </p:txBody>
      </p:sp>
      <p:sp>
        <p:nvSpPr>
          <p:cNvPr id="6" name="右矢印 5"/>
          <p:cNvSpPr/>
          <p:nvPr/>
        </p:nvSpPr>
        <p:spPr>
          <a:xfrm>
            <a:off x="2123728" y="5805264"/>
            <a:ext cx="760664" cy="561256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2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9113460"/>
              </p:ext>
            </p:extLst>
          </p:nvPr>
        </p:nvGraphicFramePr>
        <p:xfrm>
          <a:off x="2957885" y="5532438"/>
          <a:ext cx="1930400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8" name="数式" r:id="rId4" imgW="876240" imgH="253800" progId="Equation.3">
                  <p:embed/>
                </p:oleObj>
              </mc:Choice>
              <mc:Fallback>
                <p:oleObj name="数式" r:id="rId4" imgW="8762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7885" y="5532438"/>
                        <a:ext cx="1930400" cy="560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9015724"/>
              </p:ext>
            </p:extLst>
          </p:nvPr>
        </p:nvGraphicFramePr>
        <p:xfrm>
          <a:off x="2957885" y="6092825"/>
          <a:ext cx="19304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9" name="数式" r:id="rId6" imgW="876240" imgH="253800" progId="Equation.3">
                  <p:embed/>
                </p:oleObj>
              </mc:Choice>
              <mc:Fallback>
                <p:oleObj name="数式" r:id="rId6" imgW="8762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7885" y="6092825"/>
                        <a:ext cx="1930400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テキスト ボックス 24"/>
          <p:cNvSpPr txBox="1">
            <a:spLocks noChangeArrowheads="1"/>
          </p:cNvSpPr>
          <p:nvPr/>
        </p:nvSpPr>
        <p:spPr bwMode="auto">
          <a:xfrm>
            <a:off x="5126042" y="5559623"/>
            <a:ext cx="23262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400" b="1" dirty="0">
                <a:solidFill>
                  <a:srgbClr val="C00000"/>
                </a:solidFill>
                <a:latin typeface="+mj-ea"/>
                <a:ea typeface="+mj-ea"/>
              </a:rPr>
              <a:t>Signal is present</a:t>
            </a:r>
            <a:endParaRPr lang="ja-JP" altLang="en-US" sz="2400" b="1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148064" y="6093296"/>
            <a:ext cx="220925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Signal is absent</a:t>
            </a:r>
            <a:endParaRPr lang="ja-JP" altLang="en-US" sz="2400" b="1" dirty="0">
              <a:solidFill>
                <a:schemeClr val="tx2">
                  <a:lumMod val="75000"/>
                </a:schemeClr>
              </a:solidFill>
              <a:latin typeface="+mn-ea"/>
            </a:endParaRPr>
          </a:p>
        </p:txBody>
      </p:sp>
      <p:cxnSp>
        <p:nvCxnSpPr>
          <p:cNvPr id="7" name="直線コネクタ 6"/>
          <p:cNvCxnSpPr/>
          <p:nvPr/>
        </p:nvCxnSpPr>
        <p:spPr>
          <a:xfrm>
            <a:off x="3779912" y="4292871"/>
            <a:ext cx="0" cy="404564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30"/>
          <p:cNvSpPr txBox="1">
            <a:spLocks noChangeArrowheads="1"/>
          </p:cNvSpPr>
          <p:nvPr/>
        </p:nvSpPr>
        <p:spPr bwMode="auto">
          <a:xfrm>
            <a:off x="3472508" y="4293096"/>
            <a:ext cx="3794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400" dirty="0">
                <a:latin typeface="Symbol" pitchFamily="18" charset="2"/>
              </a:rPr>
              <a:t>a</a:t>
            </a:r>
            <a:endParaRPr lang="ja-JP" altLang="en-US" sz="2400" dirty="0">
              <a:latin typeface="Symbol" pitchFamily="18" charset="2"/>
            </a:endParaRPr>
          </a:p>
        </p:txBody>
      </p:sp>
      <p:sp>
        <p:nvSpPr>
          <p:cNvPr id="22" name="テキスト ボックス 30"/>
          <p:cNvSpPr txBox="1">
            <a:spLocks noChangeArrowheads="1"/>
          </p:cNvSpPr>
          <p:nvPr/>
        </p:nvSpPr>
        <p:spPr bwMode="auto">
          <a:xfrm>
            <a:off x="6179375" y="4712220"/>
            <a:ext cx="25458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400" dirty="0" smtClean="0">
                <a:latin typeface="Symbol" pitchFamily="18" charset="2"/>
              </a:rPr>
              <a:t>a: </a:t>
            </a:r>
            <a:r>
              <a:rPr lang="en-US" altLang="ja-JP" sz="2400" dirty="0" smtClean="0">
                <a:latin typeface="+mn-ea"/>
                <a:ea typeface="+mn-ea"/>
              </a:rPr>
              <a:t>false alarm rate</a:t>
            </a:r>
            <a:endParaRPr lang="ja-JP" altLang="en-US" sz="2400" dirty="0">
              <a:latin typeface="Symbol" pitchFamily="18" charset="2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596458" y="2084479"/>
            <a:ext cx="44660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∝</a:t>
            </a:r>
            <a:r>
              <a:rPr lang="en-US" altLang="ja-JP" dirty="0" smtClean="0"/>
              <a:t>Histogram of </a:t>
            </a:r>
            <a:r>
              <a:rPr lang="en-US" altLang="ja-JP" i="1" dirty="0" smtClean="0"/>
              <a:t>&lt;Y&gt;/</a:t>
            </a:r>
            <a:r>
              <a:rPr lang="en-US" altLang="ja-JP" i="1" dirty="0" err="1" smtClean="0"/>
              <a:t>T</a:t>
            </a:r>
            <a:r>
              <a:rPr lang="en-US" altLang="ja-JP" baseline="-25000" dirty="0" err="1" smtClean="0"/>
              <a:t>seg</a:t>
            </a:r>
            <a:r>
              <a:rPr lang="en-US" altLang="ja-JP" i="1" dirty="0" smtClean="0"/>
              <a:t> </a:t>
            </a:r>
            <a:r>
              <a:rPr lang="en-US" altLang="ja-JP" dirty="0" smtClean="0"/>
              <a:t>calculated </a:t>
            </a:r>
            <a:br>
              <a:rPr lang="en-US" altLang="ja-JP" dirty="0" smtClean="0"/>
            </a:br>
            <a:r>
              <a:rPr lang="en-US" altLang="ja-JP" dirty="0" smtClean="0"/>
              <a:t>                    with time shifted data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034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図 20" descr="gaussia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55576" y="2348880"/>
            <a:ext cx="5543263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タイトル 1"/>
          <p:cNvSpPr>
            <a:spLocks noGrp="1"/>
          </p:cNvSpPr>
          <p:nvPr>
            <p:ph type="title"/>
          </p:nvPr>
        </p:nvSpPr>
        <p:spPr>
          <a:xfrm>
            <a:off x="457200" y="125759"/>
            <a:ext cx="8229600" cy="1143001"/>
          </a:xfrm>
        </p:spPr>
        <p:txBody>
          <a:bodyPr/>
          <a:lstStyle/>
          <a:p>
            <a:pPr algn="l" eaLnBrk="1" hangingPunct="1"/>
            <a:r>
              <a:rPr lang="en-US" altLang="ja-JP" dirty="0" smtClean="0"/>
              <a:t>Signal detection</a:t>
            </a:r>
            <a:endParaRPr lang="ja-JP" altLang="en-US" dirty="0" smtClean="0"/>
          </a:p>
        </p:txBody>
      </p:sp>
      <p:sp>
        <p:nvSpPr>
          <p:cNvPr id="5125" name="AutoShape 2" descr="http://133.11.4.65/koji_i/mag-lev/mag-lev_wiki/index.php?plugin=attach&amp;pcmd=open&amp;file=hist_150sec_f001-01%2B1-10t40k40_80bin.png&amp;refer=Analysis%20for%2011031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ja-JP" altLang="en-US">
              <a:latin typeface="Calibri" pitchFamily="34" charset="0"/>
            </a:endParaRPr>
          </a:p>
        </p:txBody>
      </p:sp>
      <p:sp>
        <p:nvSpPr>
          <p:cNvPr id="5126" name="テキスト ボックス 4"/>
          <p:cNvSpPr txBox="1">
            <a:spLocks noChangeArrowheads="1"/>
          </p:cNvSpPr>
          <p:nvPr/>
        </p:nvSpPr>
        <p:spPr bwMode="auto">
          <a:xfrm>
            <a:off x="287850" y="1095127"/>
            <a:ext cx="24839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latin typeface="Calibri" pitchFamily="34" charset="0"/>
              </a:rPr>
              <a:t>How to decide      :</a:t>
            </a:r>
            <a:endParaRPr lang="ja-JP" altLang="en-US" sz="2400" dirty="0">
              <a:latin typeface="Calibri" pitchFamily="34" charset="0"/>
            </a:endParaRPr>
          </a:p>
        </p:txBody>
      </p:sp>
      <p:graphicFrame>
        <p:nvGraphicFramePr>
          <p:cNvPr id="512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0975045"/>
              </p:ext>
            </p:extLst>
          </p:nvPr>
        </p:nvGraphicFramePr>
        <p:xfrm>
          <a:off x="2232066" y="1052736"/>
          <a:ext cx="39052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8" name="数式" r:id="rId4" imgW="177480" imgH="228600" progId="Equation.3">
                  <p:embed/>
                </p:oleObj>
              </mc:Choice>
              <mc:Fallback>
                <p:oleObj name="数式" r:id="rId4" imgW="177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2066" y="1052736"/>
                        <a:ext cx="390525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0" name="テキスト ボックス 28"/>
          <p:cNvSpPr txBox="1">
            <a:spLocks noChangeArrowheads="1"/>
          </p:cNvSpPr>
          <p:nvPr/>
        </p:nvSpPr>
        <p:spPr bwMode="auto">
          <a:xfrm>
            <a:off x="3022983" y="6396038"/>
            <a:ext cx="12763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i="1" dirty="0">
                <a:latin typeface="Times New Roman" pitchFamily="18" charset="0"/>
                <a:cs typeface="Times New Roman" pitchFamily="18" charset="0"/>
              </a:rPr>
              <a:t>&lt;Y&gt;/</a:t>
            </a:r>
            <a:r>
              <a:rPr lang="en-US" altLang="ja-JP" sz="2400" i="1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ja-JP" sz="2400" i="1" baseline="-25000" dirty="0" err="1">
                <a:latin typeface="Times New Roman" pitchFamily="18" charset="0"/>
                <a:cs typeface="Times New Roman" pitchFamily="18" charset="0"/>
              </a:rPr>
              <a:t>seg</a:t>
            </a:r>
            <a:endParaRPr lang="ja-JP" alt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4" name="テキスト ボックス 33"/>
          <p:cNvSpPr txBox="1">
            <a:spLocks noChangeArrowheads="1"/>
          </p:cNvSpPr>
          <p:nvPr/>
        </p:nvSpPr>
        <p:spPr bwMode="auto">
          <a:xfrm>
            <a:off x="3455031" y="3645024"/>
            <a:ext cx="4746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800" i="1" dirty="0" err="1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altLang="ja-JP" sz="2800" baseline="-25000" dirty="0" err="1">
                <a:latin typeface="Symbol" pitchFamily="18" charset="2"/>
                <a:cs typeface="Times New Roman" pitchFamily="18" charset="0"/>
              </a:rPr>
              <a:t>a</a:t>
            </a:r>
            <a:endParaRPr lang="ja-JP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下矢印 31"/>
          <p:cNvSpPr/>
          <p:nvPr/>
        </p:nvSpPr>
        <p:spPr>
          <a:xfrm>
            <a:off x="3527039" y="4221088"/>
            <a:ext cx="287338" cy="431800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899592" y="1556792"/>
            <a:ext cx="83009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kumimoji="1" lang="en-US" altLang="ja-JP" sz="2000" dirty="0" smtClean="0"/>
              <a:t>Calculate           with diversely time shifted data</a:t>
            </a:r>
          </a:p>
          <a:p>
            <a:pPr>
              <a:buFont typeface="Arial" pitchFamily="34" charset="0"/>
              <a:buChar char="•"/>
            </a:pPr>
            <a:r>
              <a:rPr kumimoji="1" lang="en-US" altLang="ja-JP" sz="2000" dirty="0" smtClean="0"/>
              <a:t>Histogram of calculated </a:t>
            </a:r>
            <a:r>
              <a:rPr kumimoji="1" lang="ja-JP" altLang="en-US" sz="2000" dirty="0" smtClean="0"/>
              <a:t>　　　　　</a:t>
            </a:r>
            <a:r>
              <a:rPr lang="en-US" altLang="ja-JP" sz="2000" dirty="0" smtClean="0"/>
              <a:t/>
            </a:r>
            <a:br>
              <a:rPr lang="en-US" altLang="ja-JP" sz="2000" dirty="0" smtClean="0"/>
            </a:br>
            <a:r>
              <a:rPr lang="en-US" altLang="ja-JP" sz="2000" dirty="0" smtClean="0"/>
              <a:t>		</a:t>
            </a:r>
            <a:r>
              <a:rPr lang="ja-JP" altLang="en-US" sz="2000" dirty="0" smtClean="0"/>
              <a:t>＝</a:t>
            </a:r>
            <a:r>
              <a:rPr lang="en-US" altLang="ja-JP" sz="2000" dirty="0" smtClean="0"/>
              <a:t>Histogram of           when the signal is absent.</a:t>
            </a:r>
            <a:endParaRPr kumimoji="1" lang="en-US" altLang="ja-JP" sz="2000" dirty="0" smtClean="0"/>
          </a:p>
        </p:txBody>
      </p:sp>
      <p:graphicFrame>
        <p:nvGraphicFramePr>
          <p:cNvPr id="26" name="オブジェクト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1762223"/>
              </p:ext>
            </p:extLst>
          </p:nvPr>
        </p:nvGraphicFramePr>
        <p:xfrm>
          <a:off x="2318150" y="1556792"/>
          <a:ext cx="885698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9" name="数式" r:id="rId6" imgW="520560" imgH="253800" progId="Equation.3">
                  <p:embed/>
                </p:oleObj>
              </mc:Choice>
              <mc:Fallback>
                <p:oleObj name="数式" r:id="rId6" imgW="5205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8150" y="1556792"/>
                        <a:ext cx="885698" cy="4320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09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596778"/>
              </p:ext>
            </p:extLst>
          </p:nvPr>
        </p:nvGraphicFramePr>
        <p:xfrm>
          <a:off x="4118223" y="1844824"/>
          <a:ext cx="8858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0" name="数式" r:id="rId8" imgW="520560" imgH="253800" progId="Equation.3">
                  <p:embed/>
                </p:oleObj>
              </mc:Choice>
              <mc:Fallback>
                <p:oleObj name="数式" r:id="rId8" imgW="5205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8223" y="1844824"/>
                        <a:ext cx="885825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09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5448625"/>
              </p:ext>
            </p:extLst>
          </p:nvPr>
        </p:nvGraphicFramePr>
        <p:xfrm>
          <a:off x="4716016" y="2132856"/>
          <a:ext cx="8858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1" name="数式" r:id="rId9" imgW="520560" imgH="253800" progId="Equation.3">
                  <p:embed/>
                </p:oleObj>
              </mc:Choice>
              <mc:Fallback>
                <p:oleObj name="数式" r:id="rId9" imgW="5205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2132856"/>
                        <a:ext cx="885825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テキスト ボックス 28"/>
          <p:cNvSpPr txBox="1"/>
          <p:nvPr/>
        </p:nvSpPr>
        <p:spPr>
          <a:xfrm>
            <a:off x="6012160" y="3789040"/>
            <a:ext cx="28479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Symbol" pitchFamily="18" charset="2"/>
              </a:rPr>
              <a:t>a</a:t>
            </a:r>
            <a:r>
              <a:rPr kumimoji="1" lang="en-US" altLang="ja-JP" sz="2400" dirty="0" smtClean="0"/>
              <a:t>: false alarm rate</a:t>
            </a:r>
          </a:p>
          <a:p>
            <a:r>
              <a:rPr lang="en-US" altLang="ja-JP" sz="2400" dirty="0" smtClean="0">
                <a:latin typeface="Symbol" pitchFamily="18" charset="2"/>
              </a:rPr>
              <a:t>b</a:t>
            </a:r>
            <a:r>
              <a:rPr lang="en-US" altLang="ja-JP" sz="2400" dirty="0" smtClean="0"/>
              <a:t>: false dismissal rate</a:t>
            </a:r>
            <a:endParaRPr kumimoji="1" lang="ja-JP" altLang="en-US" sz="2400" dirty="0"/>
          </a:p>
        </p:txBody>
      </p:sp>
      <p:sp>
        <p:nvSpPr>
          <p:cNvPr id="15" name="スライド番号プレースホル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450F2-806D-40B7-849B-992D7DA8DC04}" type="slidenum">
              <a:rPr kumimoji="1" lang="ja-JP" altLang="en-US" smtClean="0"/>
              <a:pPr/>
              <a:t>23</a:t>
            </a:fld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529825" y="3212976"/>
            <a:ext cx="1385991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No</a:t>
            </a:r>
          </a:p>
          <a:p>
            <a:pPr algn="ctr"/>
            <a:r>
              <a:rPr lang="en-US" altLang="ja-JP" dirty="0" smtClean="0"/>
              <a:t>GW signal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338137" y="3140968"/>
            <a:ext cx="1385991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with</a:t>
            </a:r>
            <a:endParaRPr kumimoji="1" lang="en-US" altLang="ja-JP" dirty="0" smtClean="0"/>
          </a:p>
          <a:p>
            <a:pPr algn="ctr"/>
            <a:r>
              <a:rPr lang="en-US" altLang="ja-JP" dirty="0" smtClean="0"/>
              <a:t>GW signal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2498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ULsfutu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2824795"/>
            <a:ext cx="5328592" cy="4033205"/>
          </a:xfrm>
          <a:prstGeom prst="rect">
            <a:avLst/>
          </a:prstGeom>
        </p:spPr>
      </p:pic>
      <p:sp>
        <p:nvSpPr>
          <p:cNvPr id="17" name="正方形/長方形 16"/>
          <p:cNvSpPr/>
          <p:nvPr/>
        </p:nvSpPr>
        <p:spPr>
          <a:xfrm>
            <a:off x="4446000" y="3114000"/>
            <a:ext cx="216024" cy="2736304"/>
          </a:xfrm>
          <a:prstGeom prst="rect">
            <a:avLst/>
          </a:prstGeom>
          <a:solidFill>
            <a:schemeClr val="accent6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algn="l"/>
            <a:r>
              <a:rPr lang="en-US" altLang="ja-JP" dirty="0" smtClean="0"/>
              <a:t>Future plan</a:t>
            </a:r>
            <a:endParaRPr kumimoji="1" lang="ja-JP" altLang="en-US" dirty="0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450F2-806D-40B7-849B-992D7DA8DC04}" type="slidenum">
              <a:rPr kumimoji="1" lang="ja-JP" altLang="en-US" smtClean="0"/>
              <a:pPr/>
              <a:t>24</a:t>
            </a:fld>
            <a:endParaRPr kumimoji="1" lang="ja-JP" alt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933" y="1143320"/>
            <a:ext cx="4465067" cy="1997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角丸四角形吹き出し 10"/>
          <p:cNvSpPr/>
          <p:nvPr/>
        </p:nvSpPr>
        <p:spPr>
          <a:xfrm>
            <a:off x="5292080" y="1340768"/>
            <a:ext cx="3528392" cy="1440160"/>
          </a:xfrm>
          <a:prstGeom prst="wedgeRoundRectCallout">
            <a:avLst>
              <a:gd name="adj1" fmla="val -17566"/>
              <a:gd name="adj2" fmla="val 44810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/>
              <a:t>This cross correlation analysis </a:t>
            </a:r>
            <a:endParaRPr kumimoji="1" lang="en-US" altLang="ja-JP" sz="2400" dirty="0" smtClean="0"/>
          </a:p>
        </p:txBody>
      </p:sp>
      <p:sp>
        <p:nvSpPr>
          <p:cNvPr id="12" name="加算記号 11"/>
          <p:cNvSpPr/>
          <p:nvPr/>
        </p:nvSpPr>
        <p:spPr>
          <a:xfrm>
            <a:off x="4499992" y="1700808"/>
            <a:ext cx="792088" cy="792088"/>
          </a:xfrm>
          <a:prstGeom prst="mathPlu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5868144" y="4869160"/>
            <a:ext cx="3024336" cy="172819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/>
              <a:t>1 year observation</a:t>
            </a:r>
            <a:endParaRPr kumimoji="1" lang="en-US" altLang="ja-JP" sz="2400" dirty="0" smtClean="0"/>
          </a:p>
          <a:p>
            <a:pPr algn="ctr"/>
            <a:endParaRPr lang="en-US" altLang="ja-JP" sz="2800" dirty="0" smtClean="0"/>
          </a:p>
          <a:p>
            <a:pPr algn="ctr"/>
            <a:endParaRPr lang="en-US" altLang="ja-JP" sz="2800" dirty="0" smtClean="0"/>
          </a:p>
        </p:txBody>
      </p:sp>
      <p:graphicFrame>
        <p:nvGraphicFramePr>
          <p:cNvPr id="1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6826513"/>
              </p:ext>
            </p:extLst>
          </p:nvPr>
        </p:nvGraphicFramePr>
        <p:xfrm>
          <a:off x="6453188" y="5733628"/>
          <a:ext cx="21082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3" name="数式" r:id="rId5" imgW="825480" imgH="253800" progId="Equation.3">
                  <p:embed/>
                </p:oleObj>
              </mc:Choice>
              <mc:Fallback>
                <p:oleObj name="数式" r:id="rId5" imgW="8254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3188" y="5733628"/>
                        <a:ext cx="210820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左矢印 15"/>
          <p:cNvSpPr/>
          <p:nvPr/>
        </p:nvSpPr>
        <p:spPr>
          <a:xfrm>
            <a:off x="4716016" y="5661248"/>
            <a:ext cx="1368152" cy="432048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843808" y="1340768"/>
            <a:ext cx="16278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schemeClr val="accent5">
                    <a:lumMod val="75000"/>
                  </a:schemeClr>
                </a:solidFill>
              </a:rPr>
              <a:t>Big </a:t>
            </a:r>
            <a:r>
              <a:rPr kumimoji="1" lang="en-US" altLang="ja-JP" sz="2400" b="1" dirty="0" smtClean="0">
                <a:solidFill>
                  <a:schemeClr val="accent5">
                    <a:lumMod val="75000"/>
                  </a:schemeClr>
                </a:solidFill>
              </a:rPr>
              <a:t>TOBA</a:t>
            </a:r>
            <a:endParaRPr kumimoji="1" lang="ja-JP" altLang="en-US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33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algn="l"/>
            <a:r>
              <a:rPr kumimoji="1" lang="en-US" altLang="ja-JP" dirty="0" smtClean="0"/>
              <a:t>Prototype TOBA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Picture 2" descr="D:\over_view_of_nejire_antenn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0"/>
            <a:ext cx="9613195" cy="6957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直線矢印コネクタ 4"/>
          <p:cNvCxnSpPr/>
          <p:nvPr/>
        </p:nvCxnSpPr>
        <p:spPr>
          <a:xfrm flipH="1">
            <a:off x="6029722" y="1052736"/>
            <a:ext cx="1008062" cy="13681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正方形/長方形 5"/>
          <p:cNvSpPr/>
          <p:nvPr/>
        </p:nvSpPr>
        <p:spPr>
          <a:xfrm>
            <a:off x="6228184" y="548680"/>
            <a:ext cx="2736403" cy="5760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dirty="0"/>
              <a:t>Superconductor</a:t>
            </a:r>
            <a:endParaRPr lang="ja-JP" altLang="en-US" sz="2400" dirty="0"/>
          </a:p>
        </p:txBody>
      </p:sp>
      <p:cxnSp>
        <p:nvCxnSpPr>
          <p:cNvPr id="7" name="直線矢印コネクタ 6"/>
          <p:cNvCxnSpPr/>
          <p:nvPr/>
        </p:nvCxnSpPr>
        <p:spPr>
          <a:xfrm flipH="1">
            <a:off x="6192043" y="2709503"/>
            <a:ext cx="1044253" cy="107727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正方形/長方形 7"/>
          <p:cNvSpPr/>
          <p:nvPr/>
        </p:nvSpPr>
        <p:spPr>
          <a:xfrm>
            <a:off x="6588224" y="2203190"/>
            <a:ext cx="2268537" cy="5063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dirty="0"/>
              <a:t>Test mass</a:t>
            </a:r>
            <a:endParaRPr lang="ja-JP" altLang="en-US" sz="2400" dirty="0"/>
          </a:p>
        </p:txBody>
      </p:sp>
      <p:sp>
        <p:nvSpPr>
          <p:cNvPr id="9" name="正方形/長方形 8"/>
          <p:cNvSpPr/>
          <p:nvPr/>
        </p:nvSpPr>
        <p:spPr>
          <a:xfrm>
            <a:off x="0" y="2708920"/>
            <a:ext cx="2124075" cy="6460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dirty="0"/>
              <a:t>Laser source</a:t>
            </a:r>
            <a:endParaRPr lang="ja-JP" altLang="en-US" sz="2400" dirty="0"/>
          </a:p>
        </p:txBody>
      </p:sp>
      <p:cxnSp>
        <p:nvCxnSpPr>
          <p:cNvPr id="10" name="直線矢印コネクタ 9"/>
          <p:cNvCxnSpPr/>
          <p:nvPr/>
        </p:nvCxnSpPr>
        <p:spPr>
          <a:xfrm rot="16200000" flipH="1">
            <a:off x="611362" y="3859014"/>
            <a:ext cx="1152525" cy="1444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251520" y="4975026"/>
            <a:ext cx="2088232" cy="251619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 flipV="1">
            <a:off x="251520" y="4581128"/>
            <a:ext cx="936104" cy="427038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3959696" y="5046775"/>
            <a:ext cx="738381" cy="71437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 flipH="1">
            <a:off x="4420054" y="5118697"/>
            <a:ext cx="278023" cy="228176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 flipH="1" flipV="1">
            <a:off x="4392613" y="5346873"/>
            <a:ext cx="1187499" cy="72231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 rot="5400000">
            <a:off x="5616575" y="5118695"/>
            <a:ext cx="215900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正方形/長方形 19"/>
          <p:cNvSpPr/>
          <p:nvPr/>
        </p:nvSpPr>
        <p:spPr>
          <a:xfrm>
            <a:off x="2627313" y="1736812"/>
            <a:ext cx="2664767" cy="6460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dirty="0" smtClean="0"/>
              <a:t>Interferometer</a:t>
            </a:r>
            <a:endParaRPr lang="ja-JP" altLang="en-US" sz="2400" dirty="0"/>
          </a:p>
        </p:txBody>
      </p:sp>
      <p:cxnSp>
        <p:nvCxnSpPr>
          <p:cNvPr id="21" name="直線矢印コネクタ 20"/>
          <p:cNvCxnSpPr/>
          <p:nvPr/>
        </p:nvCxnSpPr>
        <p:spPr>
          <a:xfrm>
            <a:off x="4841649" y="2382875"/>
            <a:ext cx="882876" cy="176620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 flipV="1">
            <a:off x="2339752" y="5100835"/>
            <a:ext cx="287561" cy="12581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/>
          <p:nvPr/>
        </p:nvCxnSpPr>
        <p:spPr>
          <a:xfrm flipH="1">
            <a:off x="5580112" y="5226645"/>
            <a:ext cx="139012" cy="192459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148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algn="l"/>
            <a:r>
              <a:rPr kumimoji="1" lang="en-US" altLang="ja-JP" dirty="0" smtClean="0"/>
              <a:t>Previous Result</a:t>
            </a:r>
            <a:endParaRPr kumimoji="1" lang="ja-JP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40768"/>
            <a:ext cx="6288910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円/楕円 4"/>
          <p:cNvSpPr/>
          <p:nvPr/>
        </p:nvSpPr>
        <p:spPr>
          <a:xfrm>
            <a:off x="5148064" y="2283594"/>
            <a:ext cx="2016125" cy="641350"/>
          </a:xfrm>
          <a:prstGeom prst="ellipse">
            <a:avLst/>
          </a:prstGeom>
          <a:solidFill>
            <a:schemeClr val="accent3">
              <a:lumMod val="20000"/>
              <a:lumOff val="80000"/>
              <a:alpha val="6000"/>
            </a:schemeClr>
          </a:solidFill>
          <a:ln w="34925" cmpd="thickThin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5536" y="6165304"/>
            <a:ext cx="85720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For the detection of a stochastic gravitational-wave background, </a:t>
            </a:r>
            <a:r>
              <a:rPr lang="en-US" altLang="ja-JP" sz="2000" dirty="0" smtClean="0"/>
              <a:t/>
            </a:r>
            <a:br>
              <a:rPr lang="en-US" altLang="ja-JP" sz="2000" dirty="0" smtClean="0"/>
            </a:br>
            <a:r>
              <a:rPr lang="en-US" altLang="ja-JP" sz="2000" dirty="0" smtClean="0"/>
              <a:t>simultaneous observation is necessary.</a:t>
            </a:r>
            <a:endParaRPr kumimoji="1" lang="en-US" altLang="ja-JP" sz="2000" dirty="0" smtClean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835696" y="1052736"/>
            <a:ext cx="57631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Upper limit on a stochastic GW background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8302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2"/>
          <p:cNvGrpSpPr>
            <a:grpSpLocks/>
          </p:cNvGrpSpPr>
          <p:nvPr/>
        </p:nvGrpSpPr>
        <p:grpSpPr bwMode="auto">
          <a:xfrm>
            <a:off x="1619672" y="-62657"/>
            <a:ext cx="5719763" cy="6804025"/>
            <a:chOff x="14545667" y="11485415"/>
            <a:chExt cx="9132813" cy="10076536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45667" y="11485415"/>
              <a:ext cx="9132813" cy="10076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下矢印 5"/>
            <p:cNvSpPr/>
            <p:nvPr/>
          </p:nvSpPr>
          <p:spPr>
            <a:xfrm>
              <a:off x="19586227" y="17318063"/>
              <a:ext cx="792088" cy="576064"/>
            </a:xfrm>
            <a:prstGeom prst="down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7" name="下矢印 6"/>
            <p:cNvSpPr/>
            <p:nvPr/>
          </p:nvSpPr>
          <p:spPr>
            <a:xfrm>
              <a:off x="17786027" y="17678103"/>
              <a:ext cx="720080" cy="648072"/>
            </a:xfrm>
            <a:prstGeom prst="down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8" name="テキスト ボックス 6"/>
            <p:cNvSpPr txBox="1">
              <a:spLocks noChangeArrowheads="1"/>
            </p:cNvSpPr>
            <p:nvPr/>
          </p:nvSpPr>
          <p:spPr bwMode="auto">
            <a:xfrm>
              <a:off x="19259485" y="16718543"/>
              <a:ext cx="1656183" cy="683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2400">
                  <a:solidFill>
                    <a:srgbClr val="C00000"/>
                  </a:solidFill>
                  <a:latin typeface="Calibri" pitchFamily="34" charset="0"/>
                </a:rPr>
                <a:t>Tokyo</a:t>
              </a:r>
              <a:endParaRPr lang="ja-JP" altLang="en-US" sz="240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9" name="テキスト ボックス 7"/>
            <p:cNvSpPr txBox="1">
              <a:spLocks noChangeArrowheads="1"/>
            </p:cNvSpPr>
            <p:nvPr/>
          </p:nvSpPr>
          <p:spPr bwMode="auto">
            <a:xfrm>
              <a:off x="17419946" y="17082380"/>
              <a:ext cx="1656183" cy="683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2400">
                  <a:solidFill>
                    <a:srgbClr val="C00000"/>
                  </a:solidFill>
                  <a:latin typeface="Calibri" pitchFamily="34" charset="0"/>
                </a:rPr>
                <a:t>Kyoto</a:t>
              </a:r>
              <a:endParaRPr lang="ja-JP" altLang="en-US" sz="240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cxnSp>
          <p:nvCxnSpPr>
            <p:cNvPr id="10" name="直線矢印コネクタ 9"/>
            <p:cNvCxnSpPr/>
            <p:nvPr/>
          </p:nvCxnSpPr>
          <p:spPr>
            <a:xfrm flipV="1">
              <a:off x="18218564" y="17894336"/>
              <a:ext cx="1728720" cy="432590"/>
            </a:xfrm>
            <a:prstGeom prst="straightConnector1">
              <a:avLst/>
            </a:prstGeom>
            <a:ln w="47625">
              <a:solidFill>
                <a:schemeClr val="accent2">
                  <a:lumMod val="75000"/>
                </a:schemeClr>
              </a:solidFill>
              <a:headEnd type="arrow"/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1" name="テキスト ボックス 10"/>
            <p:cNvSpPr txBox="1"/>
            <p:nvPr/>
          </p:nvSpPr>
          <p:spPr>
            <a:xfrm>
              <a:off x="18938441" y="18102849"/>
              <a:ext cx="2735739" cy="774872"/>
            </a:xfrm>
            <a:prstGeom prst="rect">
              <a:avLst/>
            </a:prstGeom>
            <a:solidFill>
              <a:schemeClr val="bg1">
                <a:alpha val="56000"/>
              </a:schemeClr>
            </a:solidFill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2800" dirty="0" smtClean="0">
                  <a:solidFill>
                    <a:schemeClr val="accent2">
                      <a:lumMod val="50000"/>
                    </a:schemeClr>
                  </a:solidFill>
                  <a:latin typeface="+mn-lt"/>
                  <a:ea typeface="+mn-ea"/>
                </a:rPr>
                <a:t>~370km</a:t>
              </a:r>
              <a:endParaRPr lang="ja-JP" altLang="en-US" sz="28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2" name="四角形吹き出し 11"/>
          <p:cNvSpPr/>
          <p:nvPr/>
        </p:nvSpPr>
        <p:spPr>
          <a:xfrm>
            <a:off x="179387" y="1341807"/>
            <a:ext cx="3240087" cy="2417805"/>
          </a:xfrm>
          <a:prstGeom prst="wedgeRectCallout">
            <a:avLst>
              <a:gd name="adj1" fmla="val 55532"/>
              <a:gd name="adj2" fmla="val 74038"/>
            </a:avLst>
          </a:prstGeom>
          <a:gradFill>
            <a:gsLst>
              <a:gs pos="0">
                <a:schemeClr val="accent4">
                  <a:tint val="65000"/>
                  <a:satMod val="270000"/>
                  <a:alpha val="30000"/>
                </a:schemeClr>
              </a:gs>
              <a:gs pos="25000">
                <a:schemeClr val="accent4">
                  <a:tint val="60000"/>
                  <a:satMod val="300000"/>
                  <a:alpha val="30000"/>
                </a:schemeClr>
              </a:gs>
              <a:gs pos="100000">
                <a:schemeClr val="accent4">
                  <a:tint val="29000"/>
                  <a:satMod val="400000"/>
                  <a:alpha val="30000"/>
                </a:schemeClr>
              </a:gs>
            </a:gsLst>
          </a:gra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80083" tIns="40042" rIns="80083" bIns="4004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800" dirty="0"/>
          </a:p>
        </p:txBody>
      </p:sp>
      <p:pic>
        <p:nvPicPr>
          <p:cNvPr id="13" name="図 9" descr="kyoto_antenn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4" y="1484682"/>
            <a:ext cx="304482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四角形吹き出し 13"/>
          <p:cNvSpPr/>
          <p:nvPr/>
        </p:nvSpPr>
        <p:spPr>
          <a:xfrm>
            <a:off x="5724971" y="1701081"/>
            <a:ext cx="3311525" cy="2520007"/>
          </a:xfrm>
          <a:prstGeom prst="wedgeRectCallout">
            <a:avLst>
              <a:gd name="adj1" fmla="val -65286"/>
              <a:gd name="adj2" fmla="val 38645"/>
            </a:avLst>
          </a:prstGeom>
          <a:gradFill>
            <a:gsLst>
              <a:gs pos="0">
                <a:schemeClr val="accent3">
                  <a:tint val="65000"/>
                  <a:satMod val="270000"/>
                  <a:alpha val="30000"/>
                </a:schemeClr>
              </a:gs>
              <a:gs pos="25000">
                <a:schemeClr val="accent3">
                  <a:tint val="60000"/>
                  <a:satMod val="300000"/>
                  <a:alpha val="30000"/>
                </a:schemeClr>
              </a:gs>
              <a:gs pos="100000">
                <a:schemeClr val="accent3">
                  <a:tint val="29000"/>
                  <a:satMod val="400000"/>
                  <a:alpha val="30000"/>
                </a:schemeClr>
              </a:gs>
            </a:gsLst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80083" tIns="40042" rIns="80083" bIns="4004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pic>
        <p:nvPicPr>
          <p:cNvPr id="15" name="Picture 2" descr="D:\over_view_of_nejire_antenn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409" y="1797918"/>
            <a:ext cx="3149600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テキスト ボックス 17"/>
          <p:cNvSpPr txBox="1"/>
          <p:nvPr/>
        </p:nvSpPr>
        <p:spPr>
          <a:xfrm>
            <a:off x="250823" y="1467220"/>
            <a:ext cx="1080816" cy="450198"/>
          </a:xfrm>
          <a:prstGeom prst="rect">
            <a:avLst/>
          </a:prstGeom>
          <a:solidFill>
            <a:schemeClr val="bg1"/>
          </a:solidFill>
        </p:spPr>
        <p:txBody>
          <a:bodyPr wrap="square" lIns="80083" tIns="40042" rIns="80083" bIns="40042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dirty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</a:rPr>
              <a:t>Kyoto</a:t>
            </a:r>
            <a:endParaRPr lang="ja-JP" altLang="en-US" sz="2400" dirty="0">
              <a:solidFill>
                <a:schemeClr val="accent4">
                  <a:lumMod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796408" y="1772518"/>
            <a:ext cx="1080294" cy="450198"/>
          </a:xfrm>
          <a:prstGeom prst="rect">
            <a:avLst/>
          </a:prstGeom>
          <a:solidFill>
            <a:schemeClr val="bg1"/>
          </a:solidFill>
        </p:spPr>
        <p:txBody>
          <a:bodyPr wrap="square" lIns="80083" tIns="40042" rIns="80083" bIns="40042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  <a:t>Tokyo</a:t>
            </a:r>
            <a:endParaRPr lang="ja-JP" altLang="en-US" sz="2400" dirty="0">
              <a:solidFill>
                <a:schemeClr val="accent3">
                  <a:lumMod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0" name="テキスト ボックス 18"/>
          <p:cNvSpPr txBox="1">
            <a:spLocks noChangeArrowheads="1"/>
          </p:cNvSpPr>
          <p:nvPr/>
        </p:nvSpPr>
        <p:spPr bwMode="auto">
          <a:xfrm>
            <a:off x="4597400" y="5157788"/>
            <a:ext cx="4302607" cy="450198"/>
          </a:xfrm>
          <a:prstGeom prst="rect">
            <a:avLst/>
          </a:prstGeom>
          <a:solidFill>
            <a:schemeClr val="accent1">
              <a:alpha val="3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083" tIns="40042" rIns="80083" bIns="40042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400" dirty="0">
                <a:latin typeface="Calibri" pitchFamily="34" charset="0"/>
              </a:rPr>
              <a:t>DATE: </a:t>
            </a:r>
            <a:r>
              <a:rPr lang="en-US" altLang="ja-JP" sz="2400" dirty="0" smtClean="0">
                <a:latin typeface="Calibri" pitchFamily="34" charset="0"/>
              </a:rPr>
              <a:t>21:30 – 7:30,</a:t>
            </a:r>
            <a:r>
              <a:rPr lang="ja-JP" altLang="en-US" sz="2400" dirty="0" smtClean="0">
                <a:latin typeface="Calibri" pitchFamily="34" charset="0"/>
              </a:rPr>
              <a:t> </a:t>
            </a:r>
            <a:r>
              <a:rPr lang="en-US" altLang="ja-JP" sz="2400" dirty="0" smtClean="0">
                <a:latin typeface="Calibri" pitchFamily="34" charset="0"/>
              </a:rPr>
              <a:t>Oct. 29, </a:t>
            </a:r>
            <a:r>
              <a:rPr lang="en-US" altLang="ja-JP" sz="2400" dirty="0">
                <a:latin typeface="Calibri" pitchFamily="34" charset="0"/>
              </a:rPr>
              <a:t>2011</a:t>
            </a:r>
            <a:endParaRPr lang="ja-JP" altLang="en-US" sz="2400" dirty="0">
              <a:latin typeface="Calibri" pitchFamily="34" charset="0"/>
            </a:endParaRPr>
          </a:p>
        </p:txBody>
      </p:sp>
      <p:sp>
        <p:nvSpPr>
          <p:cNvPr id="21" name="テキスト ボックス 19"/>
          <p:cNvSpPr txBox="1">
            <a:spLocks noChangeArrowheads="1"/>
          </p:cNvSpPr>
          <p:nvPr/>
        </p:nvSpPr>
        <p:spPr bwMode="auto">
          <a:xfrm>
            <a:off x="4586288" y="5656263"/>
            <a:ext cx="4418012" cy="1189037"/>
          </a:xfrm>
          <a:prstGeom prst="rect">
            <a:avLst/>
          </a:prstGeom>
          <a:solidFill>
            <a:schemeClr val="accent1">
              <a:alpha val="3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083" tIns="40042" rIns="80083" bIns="40042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400">
                <a:latin typeface="Calibri" pitchFamily="34" charset="0"/>
              </a:rPr>
              <a:t>Sampling frequency: 500 Hz, </a:t>
            </a:r>
            <a:br>
              <a:rPr lang="en-US" altLang="ja-JP" sz="2400">
                <a:latin typeface="Calibri" pitchFamily="34" charset="0"/>
              </a:rPr>
            </a:br>
            <a:r>
              <a:rPr lang="en-US" altLang="ja-JP" sz="2400">
                <a:latin typeface="Calibri" pitchFamily="34" charset="0"/>
              </a:rPr>
              <a:t>the direction of the test mass: </a:t>
            </a:r>
            <a:br>
              <a:rPr lang="en-US" altLang="ja-JP" sz="2400">
                <a:latin typeface="Calibri" pitchFamily="34" charset="0"/>
              </a:rPr>
            </a:br>
            <a:r>
              <a:rPr lang="en-US" altLang="ja-JP" sz="2400">
                <a:latin typeface="Calibri" pitchFamily="34" charset="0"/>
              </a:rPr>
              <a:t>                                        north-south</a:t>
            </a:r>
            <a:endParaRPr lang="ja-JP" altLang="en-US" sz="2400">
              <a:latin typeface="Calibri" pitchFamily="34" charset="0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algn="l"/>
            <a:r>
              <a:rPr kumimoji="1" lang="en-US" altLang="ja-JP" dirty="0" smtClean="0"/>
              <a:t>Simultaneous Observation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1983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dirty="0" smtClean="0"/>
              <a:t>Data Quality</a:t>
            </a:r>
            <a:endParaRPr kumimoji="1" lang="ja-JP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1201738"/>
            <a:ext cx="7286625" cy="546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テキスト ボックス 3"/>
          <p:cNvSpPr txBox="1">
            <a:spLocks noChangeArrowheads="1"/>
          </p:cNvSpPr>
          <p:nvPr/>
        </p:nvSpPr>
        <p:spPr bwMode="auto">
          <a:xfrm>
            <a:off x="2627784" y="1268413"/>
            <a:ext cx="41200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400" dirty="0" smtClean="0"/>
              <a:t>Equivalent Strain Noise Spectra</a:t>
            </a:r>
            <a:endParaRPr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205288" y="3548063"/>
            <a:ext cx="966787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rPr>
              <a:t>Tokyo</a:t>
            </a:r>
            <a:endParaRPr lang="ja-JP" alt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959350" y="4868863"/>
            <a:ext cx="954088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</a:rPr>
              <a:t>Kyoto</a:t>
            </a:r>
            <a:endParaRPr lang="ja-JP" altLang="en-US" sz="2400" dirty="0">
              <a:solidFill>
                <a:schemeClr val="accent3">
                  <a:lumMod val="75000"/>
                </a:schemeClr>
              </a:solidFill>
              <a:latin typeface="+mn-lt"/>
              <a:ea typeface="+mn-ea"/>
            </a:endParaRPr>
          </a:p>
        </p:txBody>
      </p:sp>
      <p:graphicFrame>
        <p:nvGraphicFramePr>
          <p:cNvPr id="8" name="オブジェクト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7153960"/>
              </p:ext>
            </p:extLst>
          </p:nvPr>
        </p:nvGraphicFramePr>
        <p:xfrm>
          <a:off x="5508104" y="5229200"/>
          <a:ext cx="1944402" cy="5044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" name="数式" r:id="rId4" imgW="977476" imgH="253890" progId="Equation.3">
                  <p:embed/>
                </p:oleObj>
              </mc:Choice>
              <mc:Fallback>
                <p:oleObj name="数式" r:id="rId4" imgW="977476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104" y="5229200"/>
                        <a:ext cx="1944402" cy="5044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オブジェクト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8979187"/>
              </p:ext>
            </p:extLst>
          </p:nvPr>
        </p:nvGraphicFramePr>
        <p:xfrm>
          <a:off x="3707903" y="5570765"/>
          <a:ext cx="1943597" cy="506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" name="数式" r:id="rId6" imgW="977476" imgH="253890" progId="Equation.3">
                  <p:embed/>
                </p:oleObj>
              </mc:Choice>
              <mc:Fallback>
                <p:oleObj name="数式" r:id="rId6" imgW="977476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3" y="5570765"/>
                        <a:ext cx="1943597" cy="5061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下矢印 9"/>
          <p:cNvSpPr/>
          <p:nvPr/>
        </p:nvSpPr>
        <p:spPr>
          <a:xfrm>
            <a:off x="6300788" y="2997200"/>
            <a:ext cx="719137" cy="550863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5580063" y="2060575"/>
            <a:ext cx="2160587" cy="9366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dirty="0" smtClean="0"/>
              <a:t>Seismic</a:t>
            </a:r>
            <a:endParaRPr lang="en-US" altLang="ja-JP" sz="2400" dirty="0"/>
          </a:p>
        </p:txBody>
      </p:sp>
      <p:sp>
        <p:nvSpPr>
          <p:cNvPr id="12" name="下矢印 11"/>
          <p:cNvSpPr/>
          <p:nvPr/>
        </p:nvSpPr>
        <p:spPr>
          <a:xfrm>
            <a:off x="3203575" y="2673350"/>
            <a:ext cx="576263" cy="468313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2411413" y="1773238"/>
            <a:ext cx="2277268" cy="935037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dirty="0" smtClean="0"/>
              <a:t>Magnetic coupling</a:t>
            </a:r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1717030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algn="l"/>
            <a:r>
              <a:rPr kumimoji="1" lang="en-US" altLang="ja-JP" dirty="0" smtClean="0"/>
              <a:t>Data Quality</a:t>
            </a:r>
            <a:endParaRPr kumimoji="1" lang="ja-JP" altLang="en-US" dirty="0"/>
          </a:p>
        </p:txBody>
      </p:sp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13210"/>
            <a:ext cx="4086225" cy="362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088" y="2069827"/>
            <a:ext cx="4876800" cy="366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正方形/長方形 12"/>
          <p:cNvSpPr/>
          <p:nvPr/>
        </p:nvSpPr>
        <p:spPr>
          <a:xfrm>
            <a:off x="8316913" y="2069678"/>
            <a:ext cx="647700" cy="3384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ts val="600"/>
              </a:spcBef>
              <a:defRPr/>
            </a:pPr>
            <a:r>
              <a:rPr lang="en-US" altLang="ja-JP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  <a:p>
            <a:pPr>
              <a:spcBef>
                <a:spcPts val="600"/>
              </a:spcBef>
              <a:defRPr/>
            </a:pPr>
            <a:r>
              <a:rPr lang="en-US" altLang="ja-JP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  <a:p>
            <a:pPr>
              <a:spcBef>
                <a:spcPts val="600"/>
              </a:spcBef>
              <a:defRPr/>
            </a:pPr>
            <a:r>
              <a:rPr lang="en-US" altLang="ja-JP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  <a:p>
            <a:pPr>
              <a:spcBef>
                <a:spcPts val="600"/>
              </a:spcBef>
              <a:defRPr/>
            </a:pPr>
            <a:r>
              <a:rPr lang="en-US" altLang="ja-JP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  <a:p>
            <a:pPr>
              <a:spcBef>
                <a:spcPts val="600"/>
              </a:spcBef>
              <a:defRPr/>
            </a:pPr>
            <a:r>
              <a:rPr lang="en-US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altLang="ja-JP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defRPr/>
            </a:pPr>
            <a:r>
              <a:rPr lang="en-US" altLang="ja-JP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  <a:p>
            <a:pPr>
              <a:spcBef>
                <a:spcPts val="600"/>
              </a:spcBef>
              <a:defRPr/>
            </a:pPr>
            <a:r>
              <a:rPr lang="en-US" altLang="ja-JP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pPr>
              <a:spcBef>
                <a:spcPts val="600"/>
              </a:spcBef>
              <a:defRPr/>
            </a:pPr>
            <a:r>
              <a:rPr lang="en-US" altLang="ja-JP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>
              <a:spcBef>
                <a:spcPts val="600"/>
              </a:spcBef>
              <a:defRPr/>
            </a:pPr>
            <a:r>
              <a:rPr lang="en-US" altLang="ja-JP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>
              <a:spcBef>
                <a:spcPts val="600"/>
              </a:spcBef>
              <a:defRPr/>
            </a:pPr>
            <a:r>
              <a:rPr lang="en-US" altLang="ja-JP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ja-JP" alt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テキスト ボックス 13"/>
          <p:cNvSpPr txBox="1">
            <a:spLocks noChangeArrowheads="1"/>
          </p:cNvSpPr>
          <p:nvPr/>
        </p:nvSpPr>
        <p:spPr bwMode="auto">
          <a:xfrm>
            <a:off x="8045450" y="1700808"/>
            <a:ext cx="8402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000" dirty="0"/>
              <a:t>×10</a:t>
            </a:r>
            <a:r>
              <a:rPr lang="en-US" altLang="ja-JP" sz="2000" baseline="30000" dirty="0"/>
              <a:t>-6</a:t>
            </a:r>
            <a:endParaRPr lang="ja-JP" altLang="en-US" sz="2000" baseline="300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275856" y="1124744"/>
            <a:ext cx="25059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Spectrogram</a:t>
            </a:r>
            <a:endParaRPr kumimoji="1" lang="ja-JP" altLang="en-US" sz="28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919900" y="1772816"/>
            <a:ext cx="851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Tokyo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073276" y="1743878"/>
            <a:ext cx="840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Kyoto</a:t>
            </a:r>
            <a:endParaRPr kumimoji="1" lang="ja-JP" altLang="en-US" dirty="0"/>
          </a:p>
        </p:txBody>
      </p:sp>
      <p:sp>
        <p:nvSpPr>
          <p:cNvPr id="18" name="円/楕円 17"/>
          <p:cNvSpPr/>
          <p:nvPr/>
        </p:nvSpPr>
        <p:spPr>
          <a:xfrm>
            <a:off x="3203848" y="5157192"/>
            <a:ext cx="4896544" cy="151216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Glitches</a:t>
            </a:r>
            <a:endParaRPr lang="en-US" altLang="ja-JP" sz="2400" dirty="0" smtClean="0"/>
          </a:p>
          <a:p>
            <a:pPr algn="ctr"/>
            <a:r>
              <a:rPr kumimoji="1" lang="ja-JP" altLang="en-US" sz="2400" dirty="0" smtClean="0"/>
              <a:t>→</a:t>
            </a:r>
            <a:r>
              <a:rPr lang="en-US" altLang="ja-JP" sz="2400" dirty="0" smtClean="0"/>
              <a:t>The data should </a:t>
            </a:r>
            <a:br>
              <a:rPr lang="en-US" altLang="ja-JP" sz="2400" dirty="0" smtClean="0"/>
            </a:br>
            <a:r>
              <a:rPr lang="en-US" altLang="ja-JP" sz="2400" dirty="0" smtClean="0"/>
              <a:t>be selected</a:t>
            </a:r>
            <a:endParaRPr kumimoji="1" lang="en-US" altLang="ja-JP" sz="2400" dirty="0" smtClean="0"/>
          </a:p>
        </p:txBody>
      </p:sp>
      <p:sp>
        <p:nvSpPr>
          <p:cNvPr id="19" name="左矢印 18"/>
          <p:cNvSpPr/>
          <p:nvPr/>
        </p:nvSpPr>
        <p:spPr>
          <a:xfrm rot="2573275">
            <a:off x="3200411" y="5043840"/>
            <a:ext cx="792088" cy="495052"/>
          </a:xfrm>
          <a:prstGeom prst="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5622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角丸四角形 5"/>
          <p:cNvSpPr/>
          <p:nvPr/>
        </p:nvSpPr>
        <p:spPr>
          <a:xfrm>
            <a:off x="251520" y="1736812"/>
            <a:ext cx="8640960" cy="15481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algn="l"/>
            <a:r>
              <a:rPr kumimoji="1" lang="en-US" altLang="ja-JP" dirty="0" smtClean="0"/>
              <a:t>Cross Correlation Analysis</a:t>
            </a:r>
            <a:endParaRPr kumimoji="1" lang="ja-JP" altLang="en-US" dirty="0"/>
          </a:p>
        </p:txBody>
      </p:sp>
      <p:sp>
        <p:nvSpPr>
          <p:cNvPr id="5" name="角丸四角形 4"/>
          <p:cNvSpPr/>
          <p:nvPr/>
        </p:nvSpPr>
        <p:spPr>
          <a:xfrm>
            <a:off x="467544" y="1484784"/>
            <a:ext cx="1728192" cy="50405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Concept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05980" y="2049578"/>
            <a:ext cx="87011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difficult to predict the waveform of a stochastic GW background</a:t>
            </a:r>
            <a:endParaRPr kumimoji="1" lang="ja-JP" altLang="en-US" sz="2000" dirty="0"/>
          </a:p>
        </p:txBody>
      </p:sp>
      <p:sp>
        <p:nvSpPr>
          <p:cNvPr id="8" name="右矢印 7"/>
          <p:cNvSpPr/>
          <p:nvPr/>
        </p:nvSpPr>
        <p:spPr>
          <a:xfrm>
            <a:off x="2987824" y="2603835"/>
            <a:ext cx="504056" cy="429097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491880" y="2402886"/>
            <a:ext cx="53158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schemeClr val="accent4">
                    <a:lumMod val="50000"/>
                  </a:schemeClr>
                </a:solidFill>
              </a:rPr>
              <a:t>Search</a:t>
            </a:r>
            <a:r>
              <a:rPr kumimoji="1" lang="en-US" altLang="ja-JP" sz="2400" b="1" dirty="0" smtClean="0">
                <a:solidFill>
                  <a:schemeClr val="accent4">
                    <a:lumMod val="50000"/>
                  </a:schemeClr>
                </a:solidFill>
              </a:rPr>
              <a:t> the coherent signal </a:t>
            </a:r>
          </a:p>
          <a:p>
            <a:r>
              <a:rPr kumimoji="1" lang="en-US" altLang="ja-JP" sz="2400" b="1" dirty="0" smtClean="0">
                <a:solidFill>
                  <a:schemeClr val="accent4">
                    <a:lumMod val="50000"/>
                  </a:schemeClr>
                </a:solidFill>
              </a:rPr>
              <a:t>on the data of </a:t>
            </a:r>
            <a:r>
              <a:rPr lang="en-US" altLang="ja-JP" sz="2400" b="1" dirty="0" smtClean="0">
                <a:solidFill>
                  <a:schemeClr val="accent4">
                    <a:lumMod val="50000"/>
                  </a:schemeClr>
                </a:solidFill>
              </a:rPr>
              <a:t>the two detectors.</a:t>
            </a:r>
            <a:endParaRPr kumimoji="1" lang="ja-JP" altLang="en-US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6122244"/>
              </p:ext>
            </p:extLst>
          </p:nvPr>
        </p:nvGraphicFramePr>
        <p:xfrm>
          <a:off x="4124732" y="4005064"/>
          <a:ext cx="4184650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2" name="数式" r:id="rId3" imgW="1600200" imgH="355320" progId="Equation.3">
                  <p:embed/>
                </p:oleObj>
              </mc:Choice>
              <mc:Fallback>
                <p:oleObj name="数式" r:id="rId3" imgW="160020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4732" y="4005064"/>
                        <a:ext cx="4184650" cy="1008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テキスト ボックス 11"/>
          <p:cNvSpPr txBox="1"/>
          <p:nvPr/>
        </p:nvSpPr>
        <p:spPr>
          <a:xfrm>
            <a:off x="539552" y="4216709"/>
            <a:ext cx="37248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/>
              <a:t>Correlation Value</a:t>
            </a:r>
            <a:endParaRPr kumimoji="1" lang="ja-JP" altLang="en-US" sz="32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577022" y="5221274"/>
            <a:ext cx="3387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: The signal of </a:t>
            </a:r>
            <a:r>
              <a:rPr lang="en-US" altLang="ja-JP" i="1" dirty="0" err="1" smtClean="0"/>
              <a:t>i</a:t>
            </a:r>
            <a:r>
              <a:rPr lang="en-US" altLang="ja-JP" dirty="0" err="1" smtClean="0"/>
              <a:t>-th</a:t>
            </a:r>
            <a:r>
              <a:rPr lang="en-US" altLang="ja-JP" dirty="0" smtClean="0"/>
              <a:t> detector</a:t>
            </a:r>
          </a:p>
        </p:txBody>
      </p:sp>
      <p:graphicFrame>
        <p:nvGraphicFramePr>
          <p:cNvPr id="14" name="オブジェクト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4514863"/>
              </p:ext>
            </p:extLst>
          </p:nvPr>
        </p:nvGraphicFramePr>
        <p:xfrm>
          <a:off x="4876492" y="5157192"/>
          <a:ext cx="807137" cy="5009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3" name="数式" r:id="rId5" imgW="368280" imgH="228600" progId="Equation.3">
                  <p:embed/>
                </p:oleObj>
              </mc:Choice>
              <mc:Fallback>
                <p:oleObj name="数式" r:id="rId5" imgW="36828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76492" y="5157192"/>
                        <a:ext cx="807137" cy="5009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5577022" y="5590606"/>
            <a:ext cx="27269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: The optimal filter</a:t>
            </a:r>
            <a:br>
              <a:rPr kumimoji="1" lang="en-US" altLang="ja-JP" dirty="0" smtClean="0"/>
            </a:br>
            <a:r>
              <a:rPr kumimoji="1" lang="en-US" altLang="ja-JP" dirty="0" smtClean="0"/>
              <a:t>  (Weighting function)</a:t>
            </a:r>
            <a:endParaRPr kumimoji="1" lang="ja-JP" altLang="en-US" dirty="0"/>
          </a:p>
        </p:txBody>
      </p:sp>
      <p:graphicFrame>
        <p:nvGraphicFramePr>
          <p:cNvPr id="4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7577210"/>
              </p:ext>
            </p:extLst>
          </p:nvPr>
        </p:nvGraphicFramePr>
        <p:xfrm>
          <a:off x="4856163" y="5510213"/>
          <a:ext cx="806450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4" name="数式" r:id="rId7" imgW="368280" imgH="241200" progId="Equation.3">
                  <p:embed/>
                </p:oleObj>
              </mc:Choice>
              <mc:Fallback>
                <p:oleObj name="数式" r:id="rId7" imgW="368280" imgH="241200" progId="Equation.3">
                  <p:embed/>
                  <p:pic>
                    <p:nvPicPr>
                      <p:cNvPr id="0" name="オブジェクト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6163" y="5510213"/>
                        <a:ext cx="806450" cy="528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218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algn="l"/>
            <a:r>
              <a:rPr kumimoji="1" lang="en-US" altLang="ja-JP" dirty="0" smtClean="0"/>
              <a:t>Cross Correlation Analysis</a:t>
            </a:r>
            <a:endParaRPr kumimoji="1" lang="ja-JP" altLang="en-US" dirty="0"/>
          </a:p>
        </p:txBody>
      </p:sp>
      <p:graphicFrame>
        <p:nvGraphicFramePr>
          <p:cNvPr id="5" name="図表 4"/>
          <p:cNvGraphicFramePr/>
          <p:nvPr>
            <p:extLst>
              <p:ext uri="{D42A27DB-BD31-4B8C-83A1-F6EECF244321}">
                <p14:modId xmlns:p14="http://schemas.microsoft.com/office/powerpoint/2010/main" val="3944837804"/>
              </p:ext>
            </p:extLst>
          </p:nvPr>
        </p:nvGraphicFramePr>
        <p:xfrm>
          <a:off x="107504" y="1124744"/>
          <a:ext cx="4176464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円形吹き出し 5"/>
          <p:cNvSpPr/>
          <p:nvPr/>
        </p:nvSpPr>
        <p:spPr>
          <a:xfrm>
            <a:off x="2555776" y="4869160"/>
            <a:ext cx="2339975" cy="1008063"/>
          </a:xfrm>
          <a:prstGeom prst="wedgeEllipseCallout">
            <a:avLst>
              <a:gd name="adj1" fmla="val -45017"/>
              <a:gd name="adj2" fmla="val -3836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dirty="0" smtClean="0"/>
              <a:t>If not detected</a:t>
            </a:r>
            <a:endParaRPr lang="ja-JP" altLang="en-US" sz="2400" dirty="0"/>
          </a:p>
        </p:txBody>
      </p:sp>
      <p:sp>
        <p:nvSpPr>
          <p:cNvPr id="3" name="四角形吹き出し 2"/>
          <p:cNvSpPr/>
          <p:nvPr/>
        </p:nvSpPr>
        <p:spPr>
          <a:xfrm>
            <a:off x="4427984" y="1124744"/>
            <a:ext cx="4680520" cy="1512168"/>
          </a:xfrm>
          <a:prstGeom prst="wedgeRectCallout">
            <a:avLst>
              <a:gd name="adj1" fmla="val -61521"/>
              <a:gd name="adj2" fmla="val -27394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kumimoji="1" lang="en-US" altLang="ja-JP" sz="2200" dirty="0" smtClean="0"/>
              <a:t>Divide the time series data into </a:t>
            </a:r>
            <a:r>
              <a:rPr kumimoji="1" lang="en-US" altLang="ja-JP" sz="22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200sec long segments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ja-JP" sz="22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Delete 10% </a:t>
            </a:r>
            <a:r>
              <a:rPr lang="en-US" altLang="ja-JP" sz="2200" dirty="0" smtClean="0"/>
              <a:t>of the segments whose noise level is worst</a:t>
            </a:r>
            <a:endParaRPr kumimoji="1" lang="ja-JP" altLang="en-US" sz="2200" dirty="0"/>
          </a:p>
        </p:txBody>
      </p:sp>
      <p:sp>
        <p:nvSpPr>
          <p:cNvPr id="7" name="四角形吹き出し 6"/>
          <p:cNvSpPr/>
          <p:nvPr/>
        </p:nvSpPr>
        <p:spPr>
          <a:xfrm>
            <a:off x="4427984" y="2852936"/>
            <a:ext cx="4680520" cy="1224136"/>
          </a:xfrm>
          <a:prstGeom prst="wedgeRectCallout">
            <a:avLst>
              <a:gd name="adj1" fmla="val -61521"/>
              <a:gd name="adj2" fmla="val -27394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kumimoji="1" lang="en-US" altLang="ja-JP" sz="2200" dirty="0" smtClean="0"/>
              <a:t>Choose the analyzed frequency band as </a:t>
            </a:r>
            <a:br>
              <a:rPr kumimoji="1" lang="en-US" altLang="ja-JP" sz="2200" dirty="0" smtClean="0"/>
            </a:br>
            <a:r>
              <a:rPr kumimoji="1" lang="en-US" altLang="ja-JP" sz="22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0.035 – 0.84 Hz</a:t>
            </a:r>
            <a:endParaRPr kumimoji="1" lang="ja-JP" altLang="en-US" sz="22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四角形吹き出し 7"/>
          <p:cNvSpPr/>
          <p:nvPr/>
        </p:nvSpPr>
        <p:spPr>
          <a:xfrm>
            <a:off x="4427984" y="5517232"/>
            <a:ext cx="4680520" cy="1224136"/>
          </a:xfrm>
          <a:prstGeom prst="wedgeRectCallout">
            <a:avLst>
              <a:gd name="adj1" fmla="val -58498"/>
              <a:gd name="adj2" fmla="val 8176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ja-JP" sz="22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Inject mock signals </a:t>
            </a:r>
            <a:r>
              <a:rPr lang="en-US" altLang="ja-JP" sz="2200" dirty="0" smtClean="0"/>
              <a:t>into the real data and calculate </a:t>
            </a:r>
            <a:br>
              <a:rPr lang="en-US" altLang="ja-JP" sz="2200" dirty="0" smtClean="0"/>
            </a:br>
            <a:r>
              <a:rPr lang="en-US" altLang="ja-JP" sz="2200" dirty="0" smtClean="0"/>
              <a:t>the detection efficiency</a:t>
            </a:r>
            <a:endParaRPr kumimoji="1" lang="ja-JP" altLang="en-US" sz="2200" dirty="0"/>
          </a:p>
        </p:txBody>
      </p:sp>
    </p:spTree>
    <p:extLst>
      <p:ext uri="{BB962C8B-B14F-4D97-AF65-F5344CB8AC3E}">
        <p14:creationId xmlns:p14="http://schemas.microsoft.com/office/powerpoint/2010/main" val="334306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テーマ1">
  <a:themeElements>
    <a:clrScheme name="ユーザー定義 1">
      <a:dk1>
        <a:sysClr val="windowText" lastClr="000000"/>
      </a:dk1>
      <a:lt1>
        <a:sysClr val="window" lastClr="FFFFFF"/>
      </a:lt1>
      <a:dk2>
        <a:srgbClr val="80003A"/>
      </a:dk2>
      <a:lt2>
        <a:srgbClr val="EEECE1"/>
      </a:lt2>
      <a:accent1>
        <a:srgbClr val="231F7D"/>
      </a:accent1>
      <a:accent2>
        <a:srgbClr val="FF5050"/>
      </a:accent2>
      <a:accent3>
        <a:srgbClr val="00B05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2">
      <a:majorFont>
        <a:latin typeface="MS Reference Sans Serif"/>
        <a:ea typeface="ＭＳ Ｐゴシック"/>
        <a:cs typeface=""/>
      </a:majorFont>
      <a:minorFont>
        <a:latin typeface="MS Reference Sans Serif"/>
        <a:ea typeface="ＭＳ Ｐゴシック"/>
        <a:cs typeface=""/>
      </a:minorFont>
    </a:fontScheme>
    <a:fmtScheme name="エコロジー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テーマ1</Template>
  <TotalTime>2289</TotalTime>
  <Words>638</Words>
  <Application>Microsoft Office PowerPoint</Application>
  <PresentationFormat>画面に合わせる (4:3)</PresentationFormat>
  <Paragraphs>171</Paragraphs>
  <Slides>24</Slides>
  <Notes>0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24</vt:i4>
      </vt:variant>
    </vt:vector>
  </HeadingPairs>
  <TitlesOfParts>
    <vt:vector size="26" baseType="lpstr">
      <vt:lpstr>テーマ1</vt:lpstr>
      <vt:lpstr>数式</vt:lpstr>
      <vt:lpstr>Results from TOBAs  Cross correlation analysis to search for  a Stochastic Gravitational Wave Background</vt:lpstr>
      <vt:lpstr>Prototype TOBA</vt:lpstr>
      <vt:lpstr>Prototype TOBA</vt:lpstr>
      <vt:lpstr>Previous Result</vt:lpstr>
      <vt:lpstr>Simultaneous Observation</vt:lpstr>
      <vt:lpstr>Data Quality</vt:lpstr>
      <vt:lpstr>Data Quality</vt:lpstr>
      <vt:lpstr>Cross Correlation Analysis</vt:lpstr>
      <vt:lpstr>Cross Correlation Analysis</vt:lpstr>
      <vt:lpstr>Result</vt:lpstr>
      <vt:lpstr>Result –upper limit</vt:lpstr>
      <vt:lpstr>Summary</vt:lpstr>
      <vt:lpstr>Backup slides</vt:lpstr>
      <vt:lpstr>Data Selection</vt:lpstr>
      <vt:lpstr>Cross Correlation Value</vt:lpstr>
      <vt:lpstr>Optimal filter</vt:lpstr>
      <vt:lpstr>Upper Limit</vt:lpstr>
      <vt:lpstr>Parameter Tuning</vt:lpstr>
      <vt:lpstr>Summary of Analysis</vt:lpstr>
      <vt:lpstr>Data selection</vt:lpstr>
      <vt:lpstr>Cross correlation anlysis</vt:lpstr>
      <vt:lpstr>Detection Criteria</vt:lpstr>
      <vt:lpstr>Signal detection</vt:lpstr>
      <vt:lpstr>Future plan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Results from TOBAs New Upper Limit on a Stochastic Gravitational Wave Background</dc:title>
  <dc:creator>ayaka</dc:creator>
  <cp:lastModifiedBy>ayaka</cp:lastModifiedBy>
  <cp:revision>50</cp:revision>
  <dcterms:created xsi:type="dcterms:W3CDTF">2012-05-07T05:55:14Z</dcterms:created>
  <dcterms:modified xsi:type="dcterms:W3CDTF">2012-05-17T18:06:05Z</dcterms:modified>
</cp:coreProperties>
</file>