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295" r:id="rId3"/>
    <p:sldId id="339" r:id="rId4"/>
    <p:sldId id="296" r:id="rId5"/>
    <p:sldId id="294" r:id="rId6"/>
    <p:sldId id="299" r:id="rId7"/>
    <p:sldId id="311" r:id="rId8"/>
    <p:sldId id="301" r:id="rId9"/>
    <p:sldId id="309" r:id="rId10"/>
    <p:sldId id="310" r:id="rId11"/>
    <p:sldId id="269" r:id="rId12"/>
    <p:sldId id="292" r:id="rId13"/>
    <p:sldId id="293" r:id="rId14"/>
    <p:sldId id="300" r:id="rId15"/>
    <p:sldId id="271" r:id="rId16"/>
    <p:sldId id="302" r:id="rId17"/>
    <p:sldId id="258" r:id="rId18"/>
    <p:sldId id="273" r:id="rId19"/>
    <p:sldId id="274" r:id="rId20"/>
    <p:sldId id="306" r:id="rId21"/>
    <p:sldId id="307" r:id="rId22"/>
    <p:sldId id="308" r:id="rId23"/>
    <p:sldId id="275" r:id="rId24"/>
    <p:sldId id="305" r:id="rId25"/>
    <p:sldId id="277" r:id="rId26"/>
    <p:sldId id="278" r:id="rId27"/>
    <p:sldId id="283" r:id="rId28"/>
    <p:sldId id="289" r:id="rId29"/>
    <p:sldId id="290" r:id="rId30"/>
    <p:sldId id="286" r:id="rId31"/>
    <p:sldId id="312" r:id="rId32"/>
    <p:sldId id="270" r:id="rId33"/>
    <p:sldId id="259" r:id="rId34"/>
    <p:sldId id="344" r:id="rId35"/>
    <p:sldId id="346" r:id="rId36"/>
    <p:sldId id="262" r:id="rId37"/>
    <p:sldId id="263" r:id="rId38"/>
    <p:sldId id="264" r:id="rId39"/>
    <p:sldId id="266" r:id="rId40"/>
    <p:sldId id="315" r:id="rId41"/>
    <p:sldId id="297" r:id="rId42"/>
    <p:sldId id="268" r:id="rId43"/>
    <p:sldId id="351" r:id="rId44"/>
    <p:sldId id="298" r:id="rId45"/>
    <p:sldId id="340" r:id="rId46"/>
    <p:sldId id="272" r:id="rId47"/>
    <p:sldId id="303" r:id="rId48"/>
    <p:sldId id="291" r:id="rId49"/>
    <p:sldId id="316" r:id="rId50"/>
    <p:sldId id="347" r:id="rId51"/>
    <p:sldId id="265" r:id="rId52"/>
    <p:sldId id="314" r:id="rId53"/>
    <p:sldId id="313" r:id="rId54"/>
    <p:sldId id="348" r:id="rId55"/>
    <p:sldId id="349" r:id="rId56"/>
    <p:sldId id="350" r:id="rId57"/>
    <p:sldId id="338" r:id="rId58"/>
    <p:sldId id="257" r:id="rId59"/>
    <p:sldId id="337" r:id="rId60"/>
    <p:sldId id="279" r:id="rId61"/>
    <p:sldId id="280" r:id="rId62"/>
    <p:sldId id="281" r:id="rId63"/>
    <p:sldId id="282" r:id="rId64"/>
    <p:sldId id="284" r:id="rId65"/>
    <p:sldId id="285" r:id="rId66"/>
    <p:sldId id="287" r:id="rId67"/>
    <p:sldId id="288" r:id="rId68"/>
    <p:sldId id="318" r:id="rId69"/>
    <p:sldId id="321" r:id="rId70"/>
    <p:sldId id="317" r:id="rId71"/>
    <p:sldId id="319" r:id="rId72"/>
    <p:sldId id="320"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52" r:id="rId86"/>
    <p:sldId id="335" r:id="rId87"/>
    <p:sldId id="336" r:id="rId88"/>
    <p:sldId id="341" r:id="rId89"/>
    <p:sldId id="342" r:id="rId90"/>
    <p:sldId id="343" r:id="rId91"/>
    <p:sldId id="334" r:id="rId92"/>
    <p:sldId id="345"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44" autoAdjust="0"/>
    <p:restoredTop sz="94660" autoAdjust="0"/>
  </p:normalViewPr>
  <p:slideViewPr>
    <p:cSldViewPr>
      <p:cViewPr>
        <p:scale>
          <a:sx n="80" d="100"/>
          <a:sy n="80" d="100"/>
        </p:scale>
        <p:origin x="-692" y="-68"/>
      </p:cViewPr>
      <p:guideLst>
        <p:guide orient="horz" pos="2160"/>
        <p:guide pos="2880"/>
      </p:guideLst>
    </p:cSldViewPr>
  </p:slideViewPr>
  <p:outlineViewPr>
    <p:cViewPr>
      <p:scale>
        <a:sx n="33" d="100"/>
        <a:sy n="33" d="100"/>
      </p:scale>
      <p:origin x="0" y="452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image" Target="../media/image176.wmf"/><Relationship Id="rId1" Type="http://schemas.openxmlformats.org/officeDocument/2006/relationships/image" Target="../media/image175.wmf"/><Relationship Id="rId5" Type="http://schemas.openxmlformats.org/officeDocument/2006/relationships/image" Target="../media/image179.wmf"/><Relationship Id="rId4" Type="http://schemas.openxmlformats.org/officeDocument/2006/relationships/image" Target="../media/image178.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93.wmf"/><Relationship Id="rId3" Type="http://schemas.openxmlformats.org/officeDocument/2006/relationships/image" Target="../media/image188.wmf"/><Relationship Id="rId7" Type="http://schemas.openxmlformats.org/officeDocument/2006/relationships/image" Target="../media/image192.wmf"/><Relationship Id="rId2" Type="http://schemas.openxmlformats.org/officeDocument/2006/relationships/image" Target="../media/image187.wmf"/><Relationship Id="rId1" Type="http://schemas.openxmlformats.org/officeDocument/2006/relationships/image" Target="../media/image186.wmf"/><Relationship Id="rId6" Type="http://schemas.openxmlformats.org/officeDocument/2006/relationships/image" Target="../media/image191.wmf"/><Relationship Id="rId5" Type="http://schemas.openxmlformats.org/officeDocument/2006/relationships/image" Target="../media/image190.wmf"/><Relationship Id="rId10" Type="http://schemas.openxmlformats.org/officeDocument/2006/relationships/image" Target="../media/image195.wmf"/><Relationship Id="rId4" Type="http://schemas.openxmlformats.org/officeDocument/2006/relationships/image" Target="../media/image189.wmf"/><Relationship Id="rId9" Type="http://schemas.openxmlformats.org/officeDocument/2006/relationships/image" Target="../media/image19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image" Target="../media/image176.wmf"/><Relationship Id="rId1" Type="http://schemas.openxmlformats.org/officeDocument/2006/relationships/image" Target="../media/image175.wmf"/><Relationship Id="rId5" Type="http://schemas.openxmlformats.org/officeDocument/2006/relationships/image" Target="../media/image179.wmf"/><Relationship Id="rId4" Type="http://schemas.openxmlformats.org/officeDocument/2006/relationships/image" Target="../media/image17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wmf"/><Relationship Id="rId1" Type="http://schemas.openxmlformats.org/officeDocument/2006/relationships/image" Target="../media/image19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image" Target="../media/image202.wmf"/><Relationship Id="rId1" Type="http://schemas.openxmlformats.org/officeDocument/2006/relationships/image" Target="../media/image20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wmf"/><Relationship Id="rId1" Type="http://schemas.openxmlformats.org/officeDocument/2006/relationships/image" Target="../media/image20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219.wmf"/><Relationship Id="rId3" Type="http://schemas.openxmlformats.org/officeDocument/2006/relationships/image" Target="../media/image214.wmf"/><Relationship Id="rId7" Type="http://schemas.openxmlformats.org/officeDocument/2006/relationships/image" Target="../media/image218.wmf"/><Relationship Id="rId2" Type="http://schemas.openxmlformats.org/officeDocument/2006/relationships/image" Target="../media/image213.wmf"/><Relationship Id="rId1" Type="http://schemas.openxmlformats.org/officeDocument/2006/relationships/image" Target="../media/image212.wmf"/><Relationship Id="rId6" Type="http://schemas.openxmlformats.org/officeDocument/2006/relationships/image" Target="../media/image217.wmf"/><Relationship Id="rId5" Type="http://schemas.openxmlformats.org/officeDocument/2006/relationships/image" Target="../media/image216.wmf"/><Relationship Id="rId10" Type="http://schemas.openxmlformats.org/officeDocument/2006/relationships/image" Target="../media/image221.wmf"/><Relationship Id="rId4" Type="http://schemas.openxmlformats.org/officeDocument/2006/relationships/image" Target="../media/image215.wmf"/><Relationship Id="rId9" Type="http://schemas.openxmlformats.org/officeDocument/2006/relationships/image" Target="../media/image22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image" Target="../media/image23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36.wmf"/><Relationship Id="rId1" Type="http://schemas.openxmlformats.org/officeDocument/2006/relationships/image" Target="../media/image23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37.wmf"/><Relationship Id="rId1" Type="http://schemas.openxmlformats.org/officeDocument/2006/relationships/image" Target="../media/image23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image" Target="../media/image238.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14.wmf"/><Relationship Id="rId13" Type="http://schemas.openxmlformats.org/officeDocument/2006/relationships/image" Target="../media/image119.wmf"/><Relationship Id="rId3" Type="http://schemas.openxmlformats.org/officeDocument/2006/relationships/image" Target="../media/image109.wmf"/><Relationship Id="rId7" Type="http://schemas.openxmlformats.org/officeDocument/2006/relationships/image" Target="../media/image113.wmf"/><Relationship Id="rId12" Type="http://schemas.openxmlformats.org/officeDocument/2006/relationships/image" Target="../media/image118.wmf"/><Relationship Id="rId2" Type="http://schemas.openxmlformats.org/officeDocument/2006/relationships/image" Target="../media/image108.wmf"/><Relationship Id="rId1" Type="http://schemas.openxmlformats.org/officeDocument/2006/relationships/image" Target="../media/image107.wmf"/><Relationship Id="rId6" Type="http://schemas.openxmlformats.org/officeDocument/2006/relationships/image" Target="../media/image112.wmf"/><Relationship Id="rId11" Type="http://schemas.openxmlformats.org/officeDocument/2006/relationships/image" Target="../media/image117.wmf"/><Relationship Id="rId5" Type="http://schemas.openxmlformats.org/officeDocument/2006/relationships/image" Target="../media/image111.wmf"/><Relationship Id="rId15" Type="http://schemas.openxmlformats.org/officeDocument/2006/relationships/image" Target="../media/image121.wmf"/><Relationship Id="rId10" Type="http://schemas.openxmlformats.org/officeDocument/2006/relationships/image" Target="../media/image116.wmf"/><Relationship Id="rId4" Type="http://schemas.openxmlformats.org/officeDocument/2006/relationships/image" Target="../media/image110.wmf"/><Relationship Id="rId9" Type="http://schemas.openxmlformats.org/officeDocument/2006/relationships/image" Target="../media/image115.wmf"/><Relationship Id="rId14" Type="http://schemas.openxmlformats.org/officeDocument/2006/relationships/image" Target="../media/image1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 Id="rId5" Type="http://schemas.openxmlformats.org/officeDocument/2006/relationships/image" Target="../media/image126.wmf"/><Relationship Id="rId4" Type="http://schemas.openxmlformats.org/officeDocument/2006/relationships/image" Target="../media/image12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7.wmf"/><Relationship Id="rId7" Type="http://schemas.openxmlformats.org/officeDocument/2006/relationships/image" Target="../media/image149.wmf"/><Relationship Id="rId2" Type="http://schemas.openxmlformats.org/officeDocument/2006/relationships/image" Target="../media/image146.wmf"/><Relationship Id="rId1" Type="http://schemas.openxmlformats.org/officeDocument/2006/relationships/image" Target="../media/image145.wmf"/><Relationship Id="rId6" Type="http://schemas.openxmlformats.org/officeDocument/2006/relationships/image" Target="../media/image148.wmf"/><Relationship Id="rId5" Type="http://schemas.openxmlformats.org/officeDocument/2006/relationships/image" Target="../media/image132.wmf"/><Relationship Id="rId4" Type="http://schemas.openxmlformats.org/officeDocument/2006/relationships/image" Target="../media/image1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60.wmf"/><Relationship Id="rId1" Type="http://schemas.openxmlformats.org/officeDocument/2006/relationships/image" Target="../media/image159.wmf"/><Relationship Id="rId4" Type="http://schemas.openxmlformats.org/officeDocument/2006/relationships/image" Target="../media/image1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E6B6C3-DA09-490C-887D-2CD542A87B56}" type="datetimeFigureOut">
              <a:rPr lang="en-US" smtClean="0"/>
              <a:pPr/>
              <a:t>5/3/2012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298EF6-A612-4BAE-8004-F56A42D1540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7E2B10-3F9C-4BCC-BCB7-704964CCCAC8}" type="slidenum">
              <a:rPr lang="en-GB"/>
              <a:pPr/>
              <a:t>7</a:t>
            </a:fld>
            <a:endParaRPr lang="en-GB"/>
          </a:p>
        </p:txBody>
      </p:sp>
      <p:sp>
        <p:nvSpPr>
          <p:cNvPr id="4097"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1" tIns="41026" rIns="82051" bIns="41026" anchor="ctr"/>
          <a:lstStyle/>
          <a:p>
            <a:endParaRPr lang="en-US"/>
          </a:p>
        </p:txBody>
      </p:sp>
      <p:sp>
        <p:nvSpPr>
          <p:cNvPr id="4098" name="Rectangle 2"/>
          <p:cNvSpPr txBox="1">
            <a:spLocks noGrp="1" noChangeArrowheads="1"/>
          </p:cNvSpPr>
          <p:nvPr>
            <p:ph type="body"/>
          </p:nvPr>
        </p:nvSpPr>
        <p:spPr bwMode="auto">
          <a:xfrm>
            <a:off x="686361" y="4342535"/>
            <a:ext cx="5479676" cy="4111625"/>
          </a:xfrm>
          <a:prstGeom prst="rect">
            <a:avLst/>
          </a:prstGeom>
          <a:noFill/>
          <a:ln>
            <a:round/>
            <a:headEnd/>
            <a:tailEnd/>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FF8C18-A80F-42CA-B2E8-66AF5CBFA8EF}" type="slidenum">
              <a:rPr lang="en-US" smtClean="0"/>
              <a:pPr/>
              <a:t>19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78279-7CEF-4302-B4E0-1564237C2BD5}" type="slidenum">
              <a:rPr lang="en-US" smtClean="0"/>
              <a:pPr/>
              <a:t>31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pPr eaLnBrk="1" hangingPunct="1"/>
            <a:r>
              <a:rPr lang="en-US" smtClean="0"/>
              <a:t>Yes it does but one can approach it in a few ways:</a:t>
            </a:r>
          </a:p>
          <a:p>
            <a:pPr eaLnBrk="1" hangingPunct="1">
              <a:buFontTx/>
              <a:buChar char="-"/>
            </a:pPr>
            <a:r>
              <a:rPr lang="en-US" smtClean="0"/>
              <a:t>Introduce the GW effects as part of the system state and use an observer to estimate it.</a:t>
            </a:r>
          </a:p>
          <a:p>
            <a:pPr eaLnBrk="1" hangingPunct="1">
              <a:buFontTx/>
              <a:buChar char="-"/>
            </a:pPr>
            <a:r>
              <a:rPr lang="en-US" smtClean="0"/>
              <a:t>- see what ‘s behind the box … x is multiplied by the (1 + PC) and if we focus on a frequency range, say through a band pass filter, one can attenuate all other signals</a:t>
            </a:r>
          </a:p>
          <a:p>
            <a:pPr eaLnBrk="1" hangingPunct="1">
              <a:buFontTx/>
              <a:buChar char="-"/>
            </a:pPr>
            <a:r>
              <a:rPr lang="en-US" smtClean="0"/>
              <a:t>And recover , in principle, the effects of GWs.  See next slide</a:t>
            </a:r>
          </a:p>
          <a:p>
            <a:pPr eaLnBrk="1" hangingPunct="1"/>
            <a:r>
              <a:rPr lang="en-US" smtClean="0"/>
              <a:t>   </a:t>
            </a:r>
          </a:p>
        </p:txBody>
      </p:sp>
      <p:sp>
        <p:nvSpPr>
          <p:cNvPr id="27652" name="Slide Number Placeholder 3"/>
          <p:cNvSpPr>
            <a:spLocks noGrp="1"/>
          </p:cNvSpPr>
          <p:nvPr>
            <p:ph type="sldNum" sz="quarter" idx="5"/>
          </p:nvPr>
        </p:nvSpPr>
        <p:spPr bwMode="auto">
          <a:noFill/>
          <a:ln>
            <a:miter lim="800000"/>
            <a:headEnd/>
            <a:tailEnd/>
          </a:ln>
        </p:spPr>
        <p:txBody>
          <a:bodyPr/>
          <a:lstStyle/>
          <a:p>
            <a:fld id="{5058F52E-D969-447D-A3B6-C5D351A3CE62}" type="slidenum">
              <a:rPr lang="en-US"/>
              <a:pPr/>
              <a:t>57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78279-7CEF-4302-B4E0-1564237C2BD5}" type="slidenum">
              <a:rPr lang="en-US" smtClean="0"/>
              <a:pPr/>
              <a:t>58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C6DF06-C3FD-4820-99E9-50DEF7B1B2B9}" type="datetime1">
              <a:rPr lang="en-US" smtClean="0"/>
              <a:pPr/>
              <a:t>5/3/2012</a:t>
            </a:fld>
            <a:endParaRPr lang="en-US"/>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794692-56F2-4FD0-9A6A-9B9133B270CC}" type="datetime1">
              <a:rPr lang="en-US" smtClean="0"/>
              <a:pPr/>
              <a:t>5/3/2012</a:t>
            </a:fld>
            <a:endParaRPr lang="en-US"/>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60B56E-4F77-4BDE-9098-A9BBE65B85B4}" type="datetime1">
              <a:rPr lang="en-US" smtClean="0"/>
              <a:pPr/>
              <a:t>5/3/2012</a:t>
            </a:fld>
            <a:endParaRPr lang="en-US"/>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A57E82-3177-4B32-9863-53EA76E27BB3}" type="datetime1">
              <a:rPr lang="en-US" smtClean="0"/>
              <a:pPr/>
              <a:t>5/3/2012</a:t>
            </a:fld>
            <a:endParaRPr lang="en-US"/>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595A0D-EDE6-4685-B9AF-00CA7A693E11}" type="datetime1">
              <a:rPr lang="en-US" smtClean="0"/>
              <a:pPr/>
              <a:t>5/3/2012</a:t>
            </a:fld>
            <a:endParaRPr lang="en-US"/>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159200-153B-4A8D-BC18-8BA77ECF8333}" type="datetime1">
              <a:rPr lang="en-US" smtClean="0"/>
              <a:pPr/>
              <a:t>5/3/2012</a:t>
            </a:fld>
            <a:endParaRPr lang="en-US"/>
          </a:p>
        </p:txBody>
      </p:sp>
      <p:sp>
        <p:nvSpPr>
          <p:cNvPr id="6" name="Footer Placeholder 5"/>
          <p:cNvSpPr>
            <a:spLocks noGrp="1"/>
          </p:cNvSpPr>
          <p:nvPr>
            <p:ph type="ftr" sz="quarter" idx="11"/>
          </p:nvPr>
        </p:nvSpPr>
        <p:spPr/>
        <p:txBody>
          <a:bodyPr/>
          <a:lstStyle/>
          <a:p>
            <a:r>
              <a:rPr lang="en-US" smtClean="0"/>
              <a:t>Thesis Defense - BNS - 20 April 2012</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3574D2-FCAA-43A4-A170-5091A24E79DA}" type="datetime1">
              <a:rPr lang="en-US" smtClean="0"/>
              <a:pPr/>
              <a:t>5/3/2012</a:t>
            </a:fld>
            <a:endParaRPr lang="en-US"/>
          </a:p>
        </p:txBody>
      </p:sp>
      <p:sp>
        <p:nvSpPr>
          <p:cNvPr id="8" name="Footer Placeholder 7"/>
          <p:cNvSpPr>
            <a:spLocks noGrp="1"/>
          </p:cNvSpPr>
          <p:nvPr>
            <p:ph type="ftr" sz="quarter" idx="11"/>
          </p:nvPr>
        </p:nvSpPr>
        <p:spPr/>
        <p:txBody>
          <a:bodyPr/>
          <a:lstStyle/>
          <a:p>
            <a:r>
              <a:rPr lang="en-US" smtClean="0"/>
              <a:t>Thesis Defense - BNS - 20 April 2012</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CA880E-E32A-4A1B-BC8B-1230B743032C}" type="datetime1">
              <a:rPr lang="en-US" smtClean="0"/>
              <a:pPr/>
              <a:t>5/3/2012</a:t>
            </a:fld>
            <a:endParaRPr lang="en-US"/>
          </a:p>
        </p:txBody>
      </p:sp>
      <p:sp>
        <p:nvSpPr>
          <p:cNvPr id="4" name="Footer Placeholder 3"/>
          <p:cNvSpPr>
            <a:spLocks noGrp="1"/>
          </p:cNvSpPr>
          <p:nvPr>
            <p:ph type="ftr" sz="quarter" idx="11"/>
          </p:nvPr>
        </p:nvSpPr>
        <p:spPr/>
        <p:txBody>
          <a:bodyPr/>
          <a:lstStyle/>
          <a:p>
            <a:r>
              <a:rPr lang="en-US" smtClean="0"/>
              <a:t>Thesis Defense - BNS - 20 April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2B761-270A-41A4-BE29-904F8D7361F5}" type="datetime1">
              <a:rPr lang="en-US" smtClean="0"/>
              <a:pPr/>
              <a:t>5/3/2012</a:t>
            </a:fld>
            <a:endParaRPr lang="en-US"/>
          </a:p>
        </p:txBody>
      </p:sp>
      <p:sp>
        <p:nvSpPr>
          <p:cNvPr id="3" name="Footer Placeholder 2"/>
          <p:cNvSpPr>
            <a:spLocks noGrp="1"/>
          </p:cNvSpPr>
          <p:nvPr>
            <p:ph type="ftr" sz="quarter" idx="11"/>
          </p:nvPr>
        </p:nvSpPr>
        <p:spPr/>
        <p:txBody>
          <a:bodyPr/>
          <a:lstStyle/>
          <a:p>
            <a:r>
              <a:rPr lang="en-US" smtClean="0"/>
              <a:t>Thesis Defense - BNS - 20 April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EC8C98-B2E3-4AA5-95D0-5D24232380ED}" type="datetime1">
              <a:rPr lang="en-US" smtClean="0"/>
              <a:pPr/>
              <a:t>5/3/2012</a:t>
            </a:fld>
            <a:endParaRPr lang="en-US"/>
          </a:p>
        </p:txBody>
      </p:sp>
      <p:sp>
        <p:nvSpPr>
          <p:cNvPr id="6" name="Footer Placeholder 5"/>
          <p:cNvSpPr>
            <a:spLocks noGrp="1"/>
          </p:cNvSpPr>
          <p:nvPr>
            <p:ph type="ftr" sz="quarter" idx="11"/>
          </p:nvPr>
        </p:nvSpPr>
        <p:spPr/>
        <p:txBody>
          <a:bodyPr/>
          <a:lstStyle/>
          <a:p>
            <a:r>
              <a:rPr lang="en-US" smtClean="0"/>
              <a:t>Thesis Defense - BNS - 20 April 2012</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D4C31-7276-45A5-BD2F-95835AFB61EA}" type="datetime1">
              <a:rPr lang="en-US" smtClean="0"/>
              <a:pPr/>
              <a:t>5/3/2012</a:t>
            </a:fld>
            <a:endParaRPr lang="en-US"/>
          </a:p>
        </p:txBody>
      </p:sp>
      <p:sp>
        <p:nvSpPr>
          <p:cNvPr id="6" name="Footer Placeholder 5"/>
          <p:cNvSpPr>
            <a:spLocks noGrp="1"/>
          </p:cNvSpPr>
          <p:nvPr>
            <p:ph type="ftr" sz="quarter" idx="11"/>
          </p:nvPr>
        </p:nvSpPr>
        <p:spPr/>
        <p:txBody>
          <a:bodyPr/>
          <a:lstStyle/>
          <a:p>
            <a:r>
              <a:rPr lang="en-US" smtClean="0"/>
              <a:t>Thesis Defense - BNS - 20 April 2012</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58681-6914-4484-AF6A-6231032A35BF}" type="datetime1">
              <a:rPr lang="en-US" smtClean="0"/>
              <a:pPr/>
              <a:t>5/3/2012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Thesis Defense - BNS - 20 April 2012</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9.emf"/><Relationship Id="rId1" Type="http://schemas.openxmlformats.org/officeDocument/2006/relationships/slideLayout" Target="../slideLayouts/slideLayout2.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 Id="rId5" Type="http://schemas.openxmlformats.org/officeDocument/2006/relationships/image" Target="../media/image99.emf"/><Relationship Id="rId4" Type="http://schemas.openxmlformats.org/officeDocument/2006/relationships/image" Target="../media/image98.emf"/></Relationships>
</file>

<file path=ppt/slides/_rels/slide1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oleObject" Target="../embeddings/oleObject14.bin"/><Relationship Id="rId3" Type="http://schemas.openxmlformats.org/officeDocument/2006/relationships/oleObject" Target="../embeddings/oleObject4.bin"/><Relationship Id="rId7" Type="http://schemas.openxmlformats.org/officeDocument/2006/relationships/oleObject" Target="../embeddings/oleObject8.bin"/><Relationship Id="rId12" Type="http://schemas.openxmlformats.org/officeDocument/2006/relationships/oleObject" Target="../embeddings/oleObject13.bin"/><Relationship Id="rId17" Type="http://schemas.openxmlformats.org/officeDocument/2006/relationships/oleObject" Target="../embeddings/oleObject18.bin"/><Relationship Id="rId2" Type="http://schemas.openxmlformats.org/officeDocument/2006/relationships/slideLayout" Target="../slideLayouts/slideLayout6.xml"/><Relationship Id="rId16" Type="http://schemas.openxmlformats.org/officeDocument/2006/relationships/oleObject" Target="../embeddings/oleObject17.bin"/><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oleObject" Target="../embeddings/oleObject12.bin"/><Relationship Id="rId5" Type="http://schemas.openxmlformats.org/officeDocument/2006/relationships/oleObject" Target="../embeddings/oleObject6.bin"/><Relationship Id="rId15" Type="http://schemas.openxmlformats.org/officeDocument/2006/relationships/oleObject" Target="../embeddings/oleObject16.bin"/><Relationship Id="rId10" Type="http://schemas.openxmlformats.org/officeDocument/2006/relationships/oleObject" Target="../embeddings/oleObject11.bin"/><Relationship Id="rId4" Type="http://schemas.openxmlformats.org/officeDocument/2006/relationships/oleObject" Target="../embeddings/oleObject5.bin"/><Relationship Id="rId9" Type="http://schemas.openxmlformats.org/officeDocument/2006/relationships/oleObject" Target="../embeddings/oleObject10.bin"/><Relationship Id="rId1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127.emf"/><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0.bin"/><Relationship Id="rId5" Type="http://schemas.openxmlformats.org/officeDocument/2006/relationships/oleObject" Target="../embeddings/oleObject19.bin"/><Relationship Id="rId10" Type="http://schemas.openxmlformats.org/officeDocument/2006/relationships/oleObject" Target="../embeddings/oleObject23.bin"/><Relationship Id="rId4" Type="http://schemas.openxmlformats.org/officeDocument/2006/relationships/image" Target="../media/image128.emf"/><Relationship Id="rId9" Type="http://schemas.openxmlformats.org/officeDocument/2006/relationships/oleObject" Target="../embeddings/oleObject22.bin"/></Relationships>
</file>

<file path=ppt/slides/_rels/slide2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4.bin"/><Relationship Id="rId5" Type="http://schemas.openxmlformats.org/officeDocument/2006/relationships/image" Target="../media/image130.png"/><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38.emf"/><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40.emf"/><Relationship Id="rId5" Type="http://schemas.openxmlformats.org/officeDocument/2006/relationships/oleObject" Target="../embeddings/oleObject26.bin"/><Relationship Id="rId4" Type="http://schemas.openxmlformats.org/officeDocument/2006/relationships/image" Target="../media/image139.emf"/></Relationships>
</file>

<file path=ppt/slides/_rels/slide2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5.bin"/><Relationship Id="rId3" Type="http://schemas.openxmlformats.org/officeDocument/2006/relationships/notesSlide" Target="../notesSlides/notesSlide4.xml"/><Relationship Id="rId7" Type="http://schemas.openxmlformats.org/officeDocument/2006/relationships/oleObject" Target="../embeddings/oleObject29.bin"/><Relationship Id="rId12"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30.png"/><Relationship Id="rId11" Type="http://schemas.openxmlformats.org/officeDocument/2006/relationships/oleObject" Target="../embeddings/oleObject33.bin"/><Relationship Id="rId5" Type="http://schemas.openxmlformats.org/officeDocument/2006/relationships/image" Target="../media/image134.png"/><Relationship Id="rId10" Type="http://schemas.openxmlformats.org/officeDocument/2006/relationships/oleObject" Target="../embeddings/oleObject32.bin"/><Relationship Id="rId4" Type="http://schemas.openxmlformats.org/officeDocument/2006/relationships/image" Target="../media/image133.png"/><Relationship Id="rId9" Type="http://schemas.openxmlformats.org/officeDocument/2006/relationships/oleObject" Target="../embeddings/oleObject31.bin"/></Relationships>
</file>

<file path=ppt/slides/_rels/slide32.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emf"/><Relationship Id="rId1" Type="http://schemas.openxmlformats.org/officeDocument/2006/relationships/slideLayout" Target="../slideLayouts/slideLayout2.xml"/><Relationship Id="rId6" Type="http://schemas.openxmlformats.org/officeDocument/2006/relationships/image" Target="../media/image156.emf"/><Relationship Id="rId5" Type="http://schemas.openxmlformats.org/officeDocument/2006/relationships/image" Target="../media/image155.emf"/><Relationship Id="rId4" Type="http://schemas.openxmlformats.org/officeDocument/2006/relationships/image" Target="../media/image154.emf"/></Relationships>
</file>

<file path=ppt/slides/_rels/slide34.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slideLayout" Target="../slideLayouts/slideLayout2.xml"/><Relationship Id="rId7" Type="http://schemas.openxmlformats.org/officeDocument/2006/relationships/oleObject" Target="../embeddings/oleObject37.bin"/><Relationship Id="rId2" Type="http://schemas.openxmlformats.org/officeDocument/2006/relationships/audio" Target="../media/audio1.wav"/><Relationship Id="rId1" Type="http://schemas.openxmlformats.org/officeDocument/2006/relationships/vmlDrawing" Target="../drawings/vmlDrawing8.vml"/><Relationship Id="rId6" Type="http://schemas.openxmlformats.org/officeDocument/2006/relationships/oleObject" Target="../embeddings/oleObject36.bin"/><Relationship Id="rId5" Type="http://schemas.openxmlformats.org/officeDocument/2006/relationships/image" Target="../media/image164.emf"/><Relationship Id="rId10" Type="http://schemas.openxmlformats.org/officeDocument/2006/relationships/oleObject" Target="../embeddings/oleObject39.bin"/><Relationship Id="rId4" Type="http://schemas.openxmlformats.org/officeDocument/2006/relationships/image" Target="../media/image163.png"/><Relationship Id="rId9" Type="http://schemas.openxmlformats.org/officeDocument/2006/relationships/image" Target="../media/image165.png"/></Relationships>
</file>

<file path=ppt/slides/_rels/slide3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38.xml.rels><?xml version="1.0" encoding="UTF-8" standalone="yes"?>
<Relationships xmlns="http://schemas.openxmlformats.org/package/2006/relationships"><Relationship Id="rId3" Type="http://schemas.openxmlformats.org/officeDocument/2006/relationships/image" Target="../media/image170.emf"/><Relationship Id="rId7" Type="http://schemas.openxmlformats.org/officeDocument/2006/relationships/image" Target="../media/image173.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40.bin"/><Relationship Id="rId5" Type="http://schemas.openxmlformats.org/officeDocument/2006/relationships/image" Target="../media/image172.emf"/><Relationship Id="rId4" Type="http://schemas.openxmlformats.org/officeDocument/2006/relationships/image" Target="../media/image171.emf"/></Relationships>
</file>

<file path=ppt/slides/_rels/slide39.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image" Target="../media/image180.emf"/><Relationship Id="rId7"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s/_rels/slide41.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image" Target="../media/image18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oleObject" Target="../embeddings/oleObject46.bin"/><Relationship Id="rId7" Type="http://schemas.openxmlformats.org/officeDocument/2006/relationships/oleObject" Target="../embeddings/oleObject50.bin"/><Relationship Id="rId12"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49.bin"/><Relationship Id="rId11" Type="http://schemas.openxmlformats.org/officeDocument/2006/relationships/oleObject" Target="../embeddings/oleObject54.bin"/><Relationship Id="rId5" Type="http://schemas.openxmlformats.org/officeDocument/2006/relationships/oleObject" Target="../embeddings/oleObject48.bin"/><Relationship Id="rId10" Type="http://schemas.openxmlformats.org/officeDocument/2006/relationships/oleObject" Target="../embeddings/oleObject53.bin"/><Relationship Id="rId4" Type="http://schemas.openxmlformats.org/officeDocument/2006/relationships/oleObject" Target="../embeddings/oleObject47.bin"/><Relationship Id="rId9" Type="http://schemas.openxmlformats.org/officeDocument/2006/relationships/oleObject" Target="../embeddings/oleObject52.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6.bin"/><Relationship Id="rId7" Type="http://schemas.openxmlformats.org/officeDocument/2006/relationships/oleObject" Target="../embeddings/oleObject60.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59.bin"/><Relationship Id="rId5" Type="http://schemas.openxmlformats.org/officeDocument/2006/relationships/oleObject" Target="../embeddings/oleObject58.bin"/><Relationship Id="rId4" Type="http://schemas.openxmlformats.org/officeDocument/2006/relationships/oleObject" Target="../embeddings/oleObject57.bin"/></Relationships>
</file>

<file path=ppt/slides/_rels/slide52.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oleObject" Target="../embeddings/oleObject61.bin"/></Relationships>
</file>

<file path=ppt/slides/_rels/slide53.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oleObject" Target="../embeddings/oleObject66.bin"/><Relationship Id="rId5" Type="http://schemas.openxmlformats.org/officeDocument/2006/relationships/oleObject" Target="../embeddings/oleObject65.bin"/><Relationship Id="rId4" Type="http://schemas.openxmlformats.org/officeDocument/2006/relationships/oleObject" Target="../embeddings/oleObject64.bin"/></Relationships>
</file>

<file path=ppt/slides/_rels/slide5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7.xml"/><Relationship Id="rId7"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69.bin"/><Relationship Id="rId5" Type="http://schemas.openxmlformats.org/officeDocument/2006/relationships/oleObject" Target="../embeddings/oleObject68.bin"/><Relationship Id="rId4" Type="http://schemas.openxmlformats.org/officeDocument/2006/relationships/oleObject" Target="../embeddings/oleObject67.bin"/><Relationship Id="rId9" Type="http://schemas.openxmlformats.org/officeDocument/2006/relationships/image" Target="../media/image130.png"/></Relationships>
</file>

<file path=ppt/slides/_rels/slide59.x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06.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7.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8.emf"/><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6.xml"/><Relationship Id="rId1" Type="http://schemas.openxmlformats.org/officeDocument/2006/relationships/vmlDrawing" Target="../drawings/vmlDrawing17.vml"/><Relationship Id="rId5" Type="http://schemas.openxmlformats.org/officeDocument/2006/relationships/image" Target="../media/image206.png"/><Relationship Id="rId4" Type="http://schemas.openxmlformats.org/officeDocument/2006/relationships/oleObject" Target="../embeddings/oleObject71.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oleObject" Target="../embeddings/oleObject81.bin"/><Relationship Id="rId3" Type="http://schemas.openxmlformats.org/officeDocument/2006/relationships/image" Target="../media/image222.emf"/><Relationship Id="rId7" Type="http://schemas.openxmlformats.org/officeDocument/2006/relationships/oleObject" Target="../embeddings/oleObject75.bin"/><Relationship Id="rId12" Type="http://schemas.openxmlformats.org/officeDocument/2006/relationships/oleObject" Target="../embeddings/oleObject80.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74.bin"/><Relationship Id="rId11" Type="http://schemas.openxmlformats.org/officeDocument/2006/relationships/oleObject" Target="../embeddings/oleObject79.bin"/><Relationship Id="rId5" Type="http://schemas.openxmlformats.org/officeDocument/2006/relationships/oleObject" Target="../embeddings/oleObject73.bin"/><Relationship Id="rId10" Type="http://schemas.openxmlformats.org/officeDocument/2006/relationships/oleObject" Target="../embeddings/oleObject78.bin"/><Relationship Id="rId4" Type="http://schemas.openxmlformats.org/officeDocument/2006/relationships/oleObject" Target="../embeddings/oleObject72.bin"/><Relationship Id="rId9" Type="http://schemas.openxmlformats.org/officeDocument/2006/relationships/oleObject" Target="../embeddings/oleObject77.bin"/><Relationship Id="rId14" Type="http://schemas.openxmlformats.org/officeDocument/2006/relationships/oleObject" Target="../embeddings/oleObject82.bin"/></Relationships>
</file>

<file path=ppt/slides/_rels/slide65.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4.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2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7.png"/><Relationship Id="rId21" Type="http://schemas.openxmlformats.org/officeDocument/2006/relationships/image" Target="../media/image29.png"/><Relationship Id="rId34" Type="http://schemas.openxmlformats.org/officeDocument/2006/relationships/image" Target="../media/image42.png"/><Relationship Id="rId42" Type="http://schemas.openxmlformats.org/officeDocument/2006/relationships/image" Target="../media/image50.png"/><Relationship Id="rId47" Type="http://schemas.openxmlformats.org/officeDocument/2006/relationships/image" Target="../media/image55.png"/><Relationship Id="rId50" Type="http://schemas.openxmlformats.org/officeDocument/2006/relationships/image" Target="../media/image58.png"/><Relationship Id="rId55" Type="http://schemas.openxmlformats.org/officeDocument/2006/relationships/image" Target="../media/image63.png"/><Relationship Id="rId63" Type="http://schemas.openxmlformats.org/officeDocument/2006/relationships/image" Target="../media/image71.png"/><Relationship Id="rId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41" Type="http://schemas.openxmlformats.org/officeDocument/2006/relationships/image" Target="../media/image49.png"/><Relationship Id="rId54" Type="http://schemas.openxmlformats.org/officeDocument/2006/relationships/image" Target="../media/image62.png"/><Relationship Id="rId6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3" Type="http://schemas.openxmlformats.org/officeDocument/2006/relationships/image" Target="../media/image61.png"/><Relationship Id="rId58" Type="http://schemas.openxmlformats.org/officeDocument/2006/relationships/image" Target="../media/image66.png"/><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jpeg"/><Relationship Id="rId36" Type="http://schemas.openxmlformats.org/officeDocument/2006/relationships/image" Target="../media/image44.png"/><Relationship Id="rId49" Type="http://schemas.openxmlformats.org/officeDocument/2006/relationships/image" Target="../media/image57.png"/><Relationship Id="rId57" Type="http://schemas.openxmlformats.org/officeDocument/2006/relationships/image" Target="../media/image65.png"/><Relationship Id="rId61" Type="http://schemas.openxmlformats.org/officeDocument/2006/relationships/image" Target="../media/image69.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png"/><Relationship Id="rId60" Type="http://schemas.openxmlformats.org/officeDocument/2006/relationships/image" Target="../media/image68.png"/><Relationship Id="rId4" Type="http://schemas.openxmlformats.org/officeDocument/2006/relationships/image" Target="../media/image7.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png"/><Relationship Id="rId56" Type="http://schemas.openxmlformats.org/officeDocument/2006/relationships/image" Target="../media/image64.png"/><Relationship Id="rId64" Type="http://schemas.openxmlformats.org/officeDocument/2006/relationships/image" Target="../media/image72.png"/><Relationship Id="rId8" Type="http://schemas.openxmlformats.org/officeDocument/2006/relationships/image" Target="../media/image16.png"/><Relationship Id="rId51" Type="http://schemas.openxmlformats.org/officeDocument/2006/relationships/image" Target="../media/image59.png"/><Relationship Id="rId3" Type="http://schemas.openxmlformats.org/officeDocument/2006/relationships/image" Target="../media/image6.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59" Type="http://schemas.openxmlformats.org/officeDocument/2006/relationships/image" Target="../media/image67.png"/></Relationships>
</file>

<file path=ppt/slides/_rels/slide7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oleObject" Target="../embeddings/oleObject83.bin"/></Relationships>
</file>

<file path=ppt/slides/_rels/slide72.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oleObject" Target="../embeddings/oleObject85.bin"/><Relationship Id="rId4" Type="http://schemas.openxmlformats.org/officeDocument/2006/relationships/oleObject" Target="../embeddings/oleObject84.bin"/></Relationships>
</file>

<file path=ppt/slides/_rels/slide7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oleObject" Target="../embeddings/oleObject87.bin"/><Relationship Id="rId4" Type="http://schemas.openxmlformats.org/officeDocument/2006/relationships/oleObject" Target="../embeddings/oleObject86.bin"/></Relationships>
</file>

<file path=ppt/slides/_rels/slide7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oleObject" Target="../embeddings/oleObject89.bin"/><Relationship Id="rId4" Type="http://schemas.openxmlformats.org/officeDocument/2006/relationships/oleObject" Target="../embeddings/oleObject88.bin"/></Relationships>
</file>

<file path=ppt/slides/_rels/slide7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oleObject" Target="../embeddings/oleObject91.bin"/><Relationship Id="rId4" Type="http://schemas.openxmlformats.org/officeDocument/2006/relationships/oleObject" Target="../embeddings/oleObject90.bin"/></Relationships>
</file>

<file path=ppt/slides/_rels/slide78.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06.png"/><Relationship Id="rId7" Type="http://schemas.openxmlformats.org/officeDocument/2006/relationships/oleObject" Target="../embeddings/oleObject93.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92.bin"/><Relationship Id="rId5" Type="http://schemas.openxmlformats.org/officeDocument/2006/relationships/image" Target="../media/image240.png"/><Relationship Id="rId4" Type="http://schemas.openxmlformats.org/officeDocument/2006/relationships/image" Target="../media/image20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80.x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4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44.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45.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249.png"/><Relationship Id="rId4" Type="http://schemas.openxmlformats.org/officeDocument/2006/relationships/image" Target="../media/image248.png"/></Relationships>
</file>

<file path=ppt/slides/_rels/slide8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52.em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Thesis Title: Adaptive Modal Damping of Advanced LIGO Suspensions</a:t>
            </a:r>
            <a:endParaRPr lang="en-US" sz="3200" dirty="0" smtClean="0"/>
          </a:p>
        </p:txBody>
      </p:sp>
      <p:sp>
        <p:nvSpPr>
          <p:cNvPr id="3" name="Subtitle 2"/>
          <p:cNvSpPr>
            <a:spLocks noGrp="1"/>
          </p:cNvSpPr>
          <p:nvPr>
            <p:ph type="subTitle" idx="1"/>
          </p:nvPr>
        </p:nvSpPr>
        <p:spPr>
          <a:xfrm>
            <a:off x="1295400" y="4038600"/>
            <a:ext cx="6553200" cy="2743200"/>
          </a:xfrm>
        </p:spPr>
        <p:txBody>
          <a:bodyPr>
            <a:normAutofit fontScale="70000" lnSpcReduction="20000"/>
          </a:bodyPr>
          <a:lstStyle/>
          <a:p>
            <a:r>
              <a:rPr lang="en-US" dirty="0" smtClean="0">
                <a:solidFill>
                  <a:schemeClr val="tx1"/>
                </a:solidFill>
              </a:rPr>
              <a:t>Brett Shapiro</a:t>
            </a:r>
          </a:p>
          <a:p>
            <a:r>
              <a:rPr lang="en-US" dirty="0" smtClean="0">
                <a:solidFill>
                  <a:schemeClr val="tx1"/>
                </a:solidFill>
              </a:rPr>
              <a:t>Thesis Defense – Mechanical Engineering, 20 April 2012</a:t>
            </a:r>
          </a:p>
          <a:p>
            <a:endParaRPr lang="en-US" dirty="0" smtClean="0">
              <a:solidFill>
                <a:schemeClr val="tx1"/>
              </a:solidFill>
            </a:endParaRPr>
          </a:p>
          <a:p>
            <a:r>
              <a:rPr lang="en-US" dirty="0" smtClean="0">
                <a:solidFill>
                  <a:schemeClr val="tx1"/>
                </a:solidFill>
              </a:rPr>
              <a:t>Thesis committee:</a:t>
            </a:r>
          </a:p>
          <a:p>
            <a:r>
              <a:rPr lang="en-US" dirty="0" smtClean="0">
                <a:solidFill>
                  <a:schemeClr val="tx1"/>
                </a:solidFill>
              </a:rPr>
              <a:t>Kamal Youcef-Toumi (chair, supervisor)</a:t>
            </a:r>
          </a:p>
          <a:p>
            <a:r>
              <a:rPr lang="en-US" dirty="0" smtClean="0">
                <a:solidFill>
                  <a:schemeClr val="tx1"/>
                </a:solidFill>
              </a:rPr>
              <a:t>Nergis Mavalvala (supervisor)</a:t>
            </a:r>
          </a:p>
          <a:p>
            <a:r>
              <a:rPr lang="en-US" dirty="0" smtClean="0">
                <a:solidFill>
                  <a:schemeClr val="tx1"/>
                </a:solidFill>
              </a:rPr>
              <a:t>Jean-Jacques Slotine</a:t>
            </a:r>
          </a:p>
          <a:p>
            <a:r>
              <a:rPr lang="en-US" dirty="0" smtClean="0">
                <a:solidFill>
                  <a:schemeClr val="tx1"/>
                </a:solidFill>
              </a:rPr>
              <a:t>Richard Mittleman</a:t>
            </a:r>
          </a:p>
          <a:p>
            <a:endParaRPr lang="en-US" dirty="0" smtClean="0">
              <a:solidFill>
                <a:schemeClr val="tx1"/>
              </a:solidFill>
            </a:endParaRPr>
          </a:p>
          <a:p>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IT\Desktop\Lab Pictures\Quad Noise Prototype\2009\Wire Hang - Jan 2009\Mark Barton's Pictures\Jan 23\IMG_4736.JPG"/>
          <p:cNvPicPr>
            <a:picLocks noChangeAspect="1" noChangeArrowheads="1"/>
          </p:cNvPicPr>
          <p:nvPr/>
        </p:nvPicPr>
        <p:blipFill>
          <a:blip r:embed="rId2" cstate="print"/>
          <a:srcRect/>
          <a:stretch>
            <a:fillRect/>
          </a:stretch>
        </p:blipFill>
        <p:spPr bwMode="auto">
          <a:xfrm>
            <a:off x="1066800" y="76199"/>
            <a:ext cx="4419600" cy="6629399"/>
          </a:xfrm>
          <a:prstGeom prst="rect">
            <a:avLst/>
          </a:prstGeom>
          <a:noFill/>
        </p:spPr>
      </p:pic>
      <p:sp>
        <p:nvSpPr>
          <p:cNvPr id="11" name="Text Box 10"/>
          <p:cNvSpPr txBox="1">
            <a:spLocks noChangeArrowheads="1"/>
          </p:cNvSpPr>
          <p:nvPr/>
        </p:nvSpPr>
        <p:spPr bwMode="auto">
          <a:xfrm>
            <a:off x="6324600" y="4114800"/>
            <a:ext cx="2663825" cy="523220"/>
          </a:xfrm>
          <a:prstGeom prst="rect">
            <a:avLst/>
          </a:prstGeom>
          <a:noFill/>
          <a:ln w="9525">
            <a:noFill/>
            <a:miter lim="800000"/>
            <a:headEnd/>
            <a:tailEnd/>
          </a:ln>
        </p:spPr>
        <p:txBody>
          <a:bodyPr>
            <a:spAutoFit/>
          </a:bodyPr>
          <a:lstStyle/>
          <a:p>
            <a:pPr algn="ctr" eaLnBrk="1" hangingPunct="1">
              <a:spcBef>
                <a:spcPct val="50000"/>
              </a:spcBef>
            </a:pPr>
            <a:r>
              <a:rPr lang="en-US" sz="1400" dirty="0">
                <a:solidFill>
                  <a:schemeClr val="tx2"/>
                </a:solidFill>
                <a:latin typeface="Arial" pitchFamily="34" charset="0"/>
              </a:rPr>
              <a:t>quadruple pendulum (four stages of isolation</a:t>
            </a:r>
            <a:r>
              <a:rPr lang="en-US" sz="1400" dirty="0" smtClean="0">
                <a:solidFill>
                  <a:schemeClr val="tx2"/>
                </a:solidFill>
                <a:latin typeface="Arial" pitchFamily="34" charset="0"/>
              </a:rPr>
              <a:t>)</a:t>
            </a:r>
            <a:endParaRPr lang="en-US" sz="1400" dirty="0">
              <a:solidFill>
                <a:schemeClr val="tx2"/>
              </a:solidFill>
              <a:latin typeface="Arial" pitchFamily="34" charset="0"/>
            </a:endParaRPr>
          </a:p>
        </p:txBody>
      </p:sp>
      <p:sp>
        <p:nvSpPr>
          <p:cNvPr id="12" name="Text Box 6"/>
          <p:cNvSpPr txBox="1">
            <a:spLocks noChangeArrowheads="1"/>
          </p:cNvSpPr>
          <p:nvPr/>
        </p:nvSpPr>
        <p:spPr bwMode="auto">
          <a:xfrm>
            <a:off x="7086600" y="1676400"/>
            <a:ext cx="1727200" cy="738664"/>
          </a:xfrm>
          <a:prstGeom prst="rect">
            <a:avLst/>
          </a:prstGeom>
          <a:noFill/>
          <a:ln w="9525">
            <a:noFill/>
            <a:miter lim="800000"/>
            <a:headEnd/>
            <a:tailEnd/>
          </a:ln>
        </p:spPr>
        <p:txBody>
          <a:bodyPr>
            <a:spAutoFit/>
          </a:bodyPr>
          <a:lstStyle/>
          <a:p>
            <a:pPr algn="ctr" eaLnBrk="1" hangingPunct="1">
              <a:spcBef>
                <a:spcPct val="50000"/>
              </a:spcBef>
            </a:pPr>
            <a:r>
              <a:rPr lang="en-US" sz="1400" dirty="0">
                <a:solidFill>
                  <a:schemeClr val="tx2"/>
                </a:solidFill>
                <a:latin typeface="Arial" pitchFamily="34" charset="0"/>
              </a:rPr>
              <a:t>active isolation platform  (2 stages of isolation)</a:t>
            </a:r>
          </a:p>
        </p:txBody>
      </p:sp>
      <p:cxnSp>
        <p:nvCxnSpPr>
          <p:cNvPr id="14" name="Straight Arrow Connector 13"/>
          <p:cNvCxnSpPr>
            <a:stCxn id="12" idx="1"/>
          </p:cNvCxnSpPr>
          <p:nvPr/>
        </p:nvCxnSpPr>
        <p:spPr>
          <a:xfrm flipH="1" flipV="1">
            <a:off x="4953000" y="1066800"/>
            <a:ext cx="2133600" cy="9789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1"/>
          </p:cNvCxnSpPr>
          <p:nvPr/>
        </p:nvCxnSpPr>
        <p:spPr>
          <a:xfrm flipH="1" flipV="1">
            <a:off x="3959226" y="2286000"/>
            <a:ext cx="2365374" cy="20904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15000" y="5867400"/>
            <a:ext cx="3276600" cy="923330"/>
          </a:xfrm>
          <a:prstGeom prst="rect">
            <a:avLst/>
          </a:prstGeom>
          <a:noFill/>
        </p:spPr>
        <p:txBody>
          <a:bodyPr wrap="square" rtlCol="0">
            <a:spAutoFit/>
          </a:bodyPr>
          <a:lstStyle/>
          <a:p>
            <a:r>
              <a:rPr lang="en-US" dirty="0" smtClean="0"/>
              <a:t>Installing prototype quad pendulum with glass optic on metal wires, Jan 2009 at MIT.</a:t>
            </a:r>
            <a:endParaRPr lang="en-US" dirty="0"/>
          </a:p>
        </p:txBody>
      </p:sp>
      <p:sp>
        <p:nvSpPr>
          <p:cNvPr id="19" name="Slide Number Placeholder 18"/>
          <p:cNvSpPr>
            <a:spLocks noGrp="1"/>
          </p:cNvSpPr>
          <p:nvPr>
            <p:ph type="sldNum" sz="quarter" idx="12"/>
          </p:nvPr>
        </p:nvSpPr>
        <p:spPr>
          <a:xfrm>
            <a:off x="152400" y="6356350"/>
            <a:ext cx="2133600" cy="365125"/>
          </a:xfrm>
        </p:spPr>
        <p:txBody>
          <a:bodyPr/>
          <a:lstStyle/>
          <a:p>
            <a:pPr algn="l"/>
            <a:fld id="{B6F15528-21DE-4FAA-801E-634DDDAF4B2B}" type="slidenum">
              <a:rPr lang="en-US" smtClean="0"/>
              <a:pPr algn="l"/>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4"/>
          <p:cNvGrpSpPr>
            <a:grpSpLocks noChangeAspect="1"/>
          </p:cNvGrpSpPr>
          <p:nvPr/>
        </p:nvGrpSpPr>
        <p:grpSpPr bwMode="auto">
          <a:xfrm>
            <a:off x="685800" y="1731643"/>
            <a:ext cx="6400800" cy="4821557"/>
            <a:chOff x="96" y="1248"/>
            <a:chExt cx="3360" cy="2531"/>
          </a:xfrm>
        </p:grpSpPr>
        <p:sp>
          <p:nvSpPr>
            <p:cNvPr id="32" name="AutoShape 3"/>
            <p:cNvSpPr>
              <a:spLocks noChangeAspect="1" noChangeArrowheads="1" noTextEdit="1"/>
            </p:cNvSpPr>
            <p:nvPr/>
          </p:nvSpPr>
          <p:spPr bwMode="auto">
            <a:xfrm>
              <a:off x="96" y="1248"/>
              <a:ext cx="3281" cy="2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3" name="Group 205"/>
            <p:cNvGrpSpPr>
              <a:grpSpLocks/>
            </p:cNvGrpSpPr>
            <p:nvPr/>
          </p:nvGrpSpPr>
          <p:grpSpPr bwMode="auto">
            <a:xfrm>
              <a:off x="182" y="1299"/>
              <a:ext cx="3263" cy="2480"/>
              <a:chOff x="182" y="1299"/>
              <a:chExt cx="3263" cy="2480"/>
            </a:xfrm>
          </p:grpSpPr>
          <p:sp>
            <p:nvSpPr>
              <p:cNvPr id="61" name="Line 5"/>
              <p:cNvSpPr>
                <a:spLocks noChangeShapeType="1"/>
              </p:cNvSpPr>
              <p:nvPr/>
            </p:nvSpPr>
            <p:spPr bwMode="auto">
              <a:xfrm>
                <a:off x="469" y="2363"/>
                <a:ext cx="31" cy="1"/>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Line 6"/>
              <p:cNvSpPr>
                <a:spLocks noChangeShapeType="1"/>
              </p:cNvSpPr>
              <p:nvPr/>
            </p:nvSpPr>
            <p:spPr bwMode="auto">
              <a:xfrm>
                <a:off x="385" y="2363"/>
                <a:ext cx="55" cy="1"/>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7"/>
              <p:cNvSpPr>
                <a:spLocks/>
              </p:cNvSpPr>
              <p:nvPr/>
            </p:nvSpPr>
            <p:spPr bwMode="auto">
              <a:xfrm>
                <a:off x="440" y="2345"/>
                <a:ext cx="37" cy="37"/>
              </a:xfrm>
              <a:custGeom>
                <a:avLst/>
                <a:gdLst/>
                <a:ahLst/>
                <a:cxnLst>
                  <a:cxn ang="0">
                    <a:pos x="0" y="37"/>
                  </a:cxn>
                  <a:cxn ang="0">
                    <a:pos x="37" y="18"/>
                  </a:cxn>
                  <a:cxn ang="0">
                    <a:pos x="0" y="0"/>
                  </a:cxn>
                  <a:cxn ang="0">
                    <a:pos x="0" y="37"/>
                  </a:cxn>
                </a:cxnLst>
                <a:rect l="0" t="0" r="r" b="b"/>
                <a:pathLst>
                  <a:path w="37" h="37">
                    <a:moveTo>
                      <a:pt x="0" y="37"/>
                    </a:moveTo>
                    <a:lnTo>
                      <a:pt x="37" y="18"/>
                    </a:lnTo>
                    <a:lnTo>
                      <a:pt x="0" y="0"/>
                    </a:lnTo>
                    <a:lnTo>
                      <a:pt x="0" y="37"/>
                    </a:lnTo>
                    <a:close/>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8"/>
              <p:cNvSpPr>
                <a:spLocks noEditPoints="1"/>
              </p:cNvSpPr>
              <p:nvPr/>
            </p:nvSpPr>
            <p:spPr bwMode="auto">
              <a:xfrm>
                <a:off x="2064" y="3393"/>
                <a:ext cx="227" cy="81"/>
              </a:xfrm>
              <a:custGeom>
                <a:avLst/>
                <a:gdLst/>
                <a:ahLst/>
                <a:cxnLst>
                  <a:cxn ang="0">
                    <a:pos x="4" y="388"/>
                  </a:cxn>
                  <a:cxn ang="0">
                    <a:pos x="49" y="268"/>
                  </a:cxn>
                  <a:cxn ang="0">
                    <a:pos x="77" y="256"/>
                  </a:cxn>
                  <a:cxn ang="0">
                    <a:pos x="89" y="283"/>
                  </a:cxn>
                  <a:cxn ang="0">
                    <a:pos x="44" y="403"/>
                  </a:cxn>
                  <a:cxn ang="0">
                    <a:pos x="17" y="415"/>
                  </a:cxn>
                  <a:cxn ang="0">
                    <a:pos x="4" y="388"/>
                  </a:cxn>
                  <a:cxn ang="0">
                    <a:pos x="96" y="145"/>
                  </a:cxn>
                  <a:cxn ang="0">
                    <a:pos x="126" y="92"/>
                  </a:cxn>
                  <a:cxn ang="0">
                    <a:pos x="130" y="87"/>
                  </a:cxn>
                  <a:cxn ang="0">
                    <a:pos x="176" y="44"/>
                  </a:cxn>
                  <a:cxn ang="0">
                    <a:pos x="181" y="40"/>
                  </a:cxn>
                  <a:cxn ang="0">
                    <a:pos x="185" y="39"/>
                  </a:cxn>
                  <a:cxn ang="0">
                    <a:pos x="213" y="49"/>
                  </a:cxn>
                  <a:cxn ang="0">
                    <a:pos x="203" y="77"/>
                  </a:cxn>
                  <a:cxn ang="0">
                    <a:pos x="200" y="79"/>
                  </a:cxn>
                  <a:cxn ang="0">
                    <a:pos x="205" y="75"/>
                  </a:cxn>
                  <a:cxn ang="0">
                    <a:pos x="159" y="118"/>
                  </a:cxn>
                  <a:cxn ang="0">
                    <a:pos x="163" y="113"/>
                  </a:cxn>
                  <a:cxn ang="0">
                    <a:pos x="133" y="166"/>
                  </a:cxn>
                  <a:cxn ang="0">
                    <a:pos x="104" y="174"/>
                  </a:cxn>
                  <a:cxn ang="0">
                    <a:pos x="96" y="145"/>
                  </a:cxn>
                  <a:cxn ang="0">
                    <a:pos x="315" y="0"/>
                  </a:cxn>
                  <a:cxn ang="0">
                    <a:pos x="443" y="0"/>
                  </a:cxn>
                  <a:cxn ang="0">
                    <a:pos x="464" y="21"/>
                  </a:cxn>
                  <a:cxn ang="0">
                    <a:pos x="443" y="43"/>
                  </a:cxn>
                  <a:cxn ang="0">
                    <a:pos x="315" y="43"/>
                  </a:cxn>
                  <a:cxn ang="0">
                    <a:pos x="294" y="21"/>
                  </a:cxn>
                  <a:cxn ang="0">
                    <a:pos x="315" y="0"/>
                  </a:cxn>
                  <a:cxn ang="0">
                    <a:pos x="571" y="0"/>
                  </a:cxn>
                  <a:cxn ang="0">
                    <a:pos x="699" y="0"/>
                  </a:cxn>
                  <a:cxn ang="0">
                    <a:pos x="720" y="21"/>
                  </a:cxn>
                  <a:cxn ang="0">
                    <a:pos x="699" y="43"/>
                  </a:cxn>
                  <a:cxn ang="0">
                    <a:pos x="571" y="43"/>
                  </a:cxn>
                  <a:cxn ang="0">
                    <a:pos x="550" y="21"/>
                  </a:cxn>
                  <a:cxn ang="0">
                    <a:pos x="571" y="0"/>
                  </a:cxn>
                  <a:cxn ang="0">
                    <a:pos x="827" y="0"/>
                  </a:cxn>
                  <a:cxn ang="0">
                    <a:pos x="955" y="0"/>
                  </a:cxn>
                  <a:cxn ang="0">
                    <a:pos x="976" y="21"/>
                  </a:cxn>
                  <a:cxn ang="0">
                    <a:pos x="955" y="43"/>
                  </a:cxn>
                  <a:cxn ang="0">
                    <a:pos x="827" y="43"/>
                  </a:cxn>
                  <a:cxn ang="0">
                    <a:pos x="806" y="21"/>
                  </a:cxn>
                  <a:cxn ang="0">
                    <a:pos x="827" y="0"/>
                  </a:cxn>
                  <a:cxn ang="0">
                    <a:pos x="1083" y="0"/>
                  </a:cxn>
                  <a:cxn ang="0">
                    <a:pos x="1170" y="0"/>
                  </a:cxn>
                  <a:cxn ang="0">
                    <a:pos x="1192" y="21"/>
                  </a:cxn>
                  <a:cxn ang="0">
                    <a:pos x="1170" y="43"/>
                  </a:cxn>
                  <a:cxn ang="0">
                    <a:pos x="1083" y="43"/>
                  </a:cxn>
                  <a:cxn ang="0">
                    <a:pos x="1062" y="21"/>
                  </a:cxn>
                  <a:cxn ang="0">
                    <a:pos x="1083" y="0"/>
                  </a:cxn>
                </a:cxnLst>
                <a:rect l="0" t="0" r="r" b="b"/>
                <a:pathLst>
                  <a:path w="1192" h="420">
                    <a:moveTo>
                      <a:pt x="4" y="388"/>
                    </a:moveTo>
                    <a:lnTo>
                      <a:pt x="49" y="268"/>
                    </a:lnTo>
                    <a:cubicBezTo>
                      <a:pt x="53" y="257"/>
                      <a:pt x="66" y="251"/>
                      <a:pt x="77" y="256"/>
                    </a:cubicBezTo>
                    <a:cubicBezTo>
                      <a:pt x="88" y="260"/>
                      <a:pt x="93" y="272"/>
                      <a:pt x="89" y="283"/>
                    </a:cubicBezTo>
                    <a:lnTo>
                      <a:pt x="44" y="403"/>
                    </a:lnTo>
                    <a:cubicBezTo>
                      <a:pt x="40" y="414"/>
                      <a:pt x="28" y="420"/>
                      <a:pt x="17" y="415"/>
                    </a:cubicBezTo>
                    <a:cubicBezTo>
                      <a:pt x="6" y="411"/>
                      <a:pt x="0" y="399"/>
                      <a:pt x="4" y="388"/>
                    </a:cubicBezTo>
                    <a:close/>
                    <a:moveTo>
                      <a:pt x="96" y="145"/>
                    </a:moveTo>
                    <a:lnTo>
                      <a:pt x="126" y="92"/>
                    </a:lnTo>
                    <a:cubicBezTo>
                      <a:pt x="127" y="90"/>
                      <a:pt x="128" y="88"/>
                      <a:pt x="130" y="87"/>
                    </a:cubicBezTo>
                    <a:lnTo>
                      <a:pt x="176" y="44"/>
                    </a:lnTo>
                    <a:cubicBezTo>
                      <a:pt x="177" y="42"/>
                      <a:pt x="179" y="41"/>
                      <a:pt x="181" y="40"/>
                    </a:cubicBezTo>
                    <a:lnTo>
                      <a:pt x="185" y="39"/>
                    </a:lnTo>
                    <a:cubicBezTo>
                      <a:pt x="195" y="33"/>
                      <a:pt x="208" y="38"/>
                      <a:pt x="213" y="49"/>
                    </a:cubicBezTo>
                    <a:cubicBezTo>
                      <a:pt x="218" y="59"/>
                      <a:pt x="214" y="72"/>
                      <a:pt x="203" y="77"/>
                    </a:cubicBezTo>
                    <a:lnTo>
                      <a:pt x="200" y="79"/>
                    </a:lnTo>
                    <a:lnTo>
                      <a:pt x="205" y="75"/>
                    </a:lnTo>
                    <a:lnTo>
                      <a:pt x="159" y="118"/>
                    </a:lnTo>
                    <a:lnTo>
                      <a:pt x="163" y="113"/>
                    </a:lnTo>
                    <a:lnTo>
                      <a:pt x="133" y="166"/>
                    </a:lnTo>
                    <a:cubicBezTo>
                      <a:pt x="127" y="177"/>
                      <a:pt x="114" y="180"/>
                      <a:pt x="104" y="174"/>
                    </a:cubicBezTo>
                    <a:cubicBezTo>
                      <a:pt x="94" y="169"/>
                      <a:pt x="90" y="156"/>
                      <a:pt x="96" y="145"/>
                    </a:cubicBezTo>
                    <a:close/>
                    <a:moveTo>
                      <a:pt x="315" y="0"/>
                    </a:moveTo>
                    <a:lnTo>
                      <a:pt x="443" y="0"/>
                    </a:lnTo>
                    <a:cubicBezTo>
                      <a:pt x="455" y="0"/>
                      <a:pt x="464" y="10"/>
                      <a:pt x="464" y="21"/>
                    </a:cubicBezTo>
                    <a:cubicBezTo>
                      <a:pt x="464" y="33"/>
                      <a:pt x="455" y="43"/>
                      <a:pt x="443" y="43"/>
                    </a:cubicBezTo>
                    <a:lnTo>
                      <a:pt x="315" y="43"/>
                    </a:lnTo>
                    <a:cubicBezTo>
                      <a:pt x="303" y="43"/>
                      <a:pt x="294" y="33"/>
                      <a:pt x="294" y="21"/>
                    </a:cubicBezTo>
                    <a:cubicBezTo>
                      <a:pt x="294" y="10"/>
                      <a:pt x="303" y="0"/>
                      <a:pt x="315" y="0"/>
                    </a:cubicBezTo>
                    <a:close/>
                    <a:moveTo>
                      <a:pt x="571" y="0"/>
                    </a:moveTo>
                    <a:lnTo>
                      <a:pt x="699" y="0"/>
                    </a:lnTo>
                    <a:cubicBezTo>
                      <a:pt x="711" y="0"/>
                      <a:pt x="720" y="10"/>
                      <a:pt x="720" y="21"/>
                    </a:cubicBezTo>
                    <a:cubicBezTo>
                      <a:pt x="720" y="33"/>
                      <a:pt x="711" y="43"/>
                      <a:pt x="699" y="43"/>
                    </a:cubicBezTo>
                    <a:lnTo>
                      <a:pt x="571" y="43"/>
                    </a:lnTo>
                    <a:cubicBezTo>
                      <a:pt x="559" y="43"/>
                      <a:pt x="550" y="33"/>
                      <a:pt x="550" y="21"/>
                    </a:cubicBezTo>
                    <a:cubicBezTo>
                      <a:pt x="550" y="10"/>
                      <a:pt x="559" y="0"/>
                      <a:pt x="571" y="0"/>
                    </a:cubicBezTo>
                    <a:close/>
                    <a:moveTo>
                      <a:pt x="827" y="0"/>
                    </a:moveTo>
                    <a:lnTo>
                      <a:pt x="955" y="0"/>
                    </a:lnTo>
                    <a:cubicBezTo>
                      <a:pt x="967" y="0"/>
                      <a:pt x="976" y="10"/>
                      <a:pt x="976" y="21"/>
                    </a:cubicBezTo>
                    <a:cubicBezTo>
                      <a:pt x="976" y="33"/>
                      <a:pt x="967" y="43"/>
                      <a:pt x="955" y="43"/>
                    </a:cubicBezTo>
                    <a:lnTo>
                      <a:pt x="827" y="43"/>
                    </a:lnTo>
                    <a:cubicBezTo>
                      <a:pt x="815" y="43"/>
                      <a:pt x="806" y="33"/>
                      <a:pt x="806" y="21"/>
                    </a:cubicBezTo>
                    <a:cubicBezTo>
                      <a:pt x="806" y="10"/>
                      <a:pt x="815" y="0"/>
                      <a:pt x="827" y="0"/>
                    </a:cubicBezTo>
                    <a:close/>
                    <a:moveTo>
                      <a:pt x="1083" y="0"/>
                    </a:moveTo>
                    <a:lnTo>
                      <a:pt x="1170" y="0"/>
                    </a:lnTo>
                    <a:cubicBezTo>
                      <a:pt x="1182" y="0"/>
                      <a:pt x="1192" y="10"/>
                      <a:pt x="1192" y="21"/>
                    </a:cubicBezTo>
                    <a:cubicBezTo>
                      <a:pt x="1192" y="33"/>
                      <a:pt x="1182" y="43"/>
                      <a:pt x="1170" y="43"/>
                    </a:cubicBezTo>
                    <a:lnTo>
                      <a:pt x="1083" y="43"/>
                    </a:lnTo>
                    <a:cubicBezTo>
                      <a:pt x="1071" y="43"/>
                      <a:pt x="1062" y="33"/>
                      <a:pt x="1062" y="21"/>
                    </a:cubicBezTo>
                    <a:cubicBezTo>
                      <a:pt x="1062" y="10"/>
                      <a:pt x="1071" y="0"/>
                      <a:pt x="1083" y="0"/>
                    </a:cubicBezTo>
                    <a:close/>
                  </a:path>
                </a:pathLst>
              </a:custGeom>
              <a:solidFill>
                <a:srgbClr val="FF0000"/>
              </a:solidFill>
              <a:ln w="4763"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9"/>
              <p:cNvSpPr>
                <a:spLocks/>
              </p:cNvSpPr>
              <p:nvPr/>
            </p:nvSpPr>
            <p:spPr bwMode="auto">
              <a:xfrm>
                <a:off x="2287" y="3379"/>
                <a:ext cx="37" cy="37"/>
              </a:xfrm>
              <a:custGeom>
                <a:avLst/>
                <a:gdLst/>
                <a:ahLst/>
                <a:cxnLst>
                  <a:cxn ang="0">
                    <a:pos x="0" y="37"/>
                  </a:cxn>
                  <a:cxn ang="0">
                    <a:pos x="37" y="18"/>
                  </a:cxn>
                  <a:cxn ang="0">
                    <a:pos x="0" y="0"/>
                  </a:cxn>
                  <a:cxn ang="0">
                    <a:pos x="0" y="37"/>
                  </a:cxn>
                </a:cxnLst>
                <a:rect l="0" t="0" r="r" b="b"/>
                <a:pathLst>
                  <a:path w="37" h="37">
                    <a:moveTo>
                      <a:pt x="0" y="37"/>
                    </a:moveTo>
                    <a:lnTo>
                      <a:pt x="37" y="18"/>
                    </a:lnTo>
                    <a:lnTo>
                      <a:pt x="0" y="0"/>
                    </a:lnTo>
                    <a:lnTo>
                      <a:pt x="0" y="37"/>
                    </a:lnTo>
                    <a:close/>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Line 10"/>
              <p:cNvSpPr>
                <a:spLocks noChangeShapeType="1"/>
              </p:cNvSpPr>
              <p:nvPr/>
            </p:nvSpPr>
            <p:spPr bwMode="auto">
              <a:xfrm>
                <a:off x="1979" y="3423"/>
                <a:ext cx="1" cy="43"/>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1"/>
              <p:cNvSpPr>
                <a:spLocks/>
              </p:cNvSpPr>
              <p:nvPr/>
            </p:nvSpPr>
            <p:spPr bwMode="auto">
              <a:xfrm>
                <a:off x="575" y="2343"/>
                <a:ext cx="141" cy="20"/>
              </a:xfrm>
              <a:custGeom>
                <a:avLst/>
                <a:gdLst/>
                <a:ahLst/>
                <a:cxnLst>
                  <a:cxn ang="0">
                    <a:pos x="0" y="20"/>
                  </a:cxn>
                  <a:cxn ang="0">
                    <a:pos x="0" y="0"/>
                  </a:cxn>
                  <a:cxn ang="0">
                    <a:pos x="141" y="0"/>
                  </a:cxn>
                </a:cxnLst>
                <a:rect l="0" t="0" r="r" b="b"/>
                <a:pathLst>
                  <a:path w="141" h="20">
                    <a:moveTo>
                      <a:pt x="0" y="20"/>
                    </a:moveTo>
                    <a:lnTo>
                      <a:pt x="0" y="0"/>
                    </a:lnTo>
                    <a:lnTo>
                      <a:pt x="141" y="0"/>
                    </a:lnTo>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12"/>
              <p:cNvSpPr>
                <a:spLocks/>
              </p:cNvSpPr>
              <p:nvPr/>
            </p:nvSpPr>
            <p:spPr bwMode="auto">
              <a:xfrm>
                <a:off x="857" y="2343"/>
                <a:ext cx="103" cy="20"/>
              </a:xfrm>
              <a:custGeom>
                <a:avLst/>
                <a:gdLst/>
                <a:ahLst/>
                <a:cxnLst>
                  <a:cxn ang="0">
                    <a:pos x="103" y="20"/>
                  </a:cxn>
                  <a:cxn ang="0">
                    <a:pos x="35" y="20"/>
                  </a:cxn>
                  <a:cxn ang="0">
                    <a:pos x="0" y="0"/>
                  </a:cxn>
                </a:cxnLst>
                <a:rect l="0" t="0" r="r" b="b"/>
                <a:pathLst>
                  <a:path w="103" h="20">
                    <a:moveTo>
                      <a:pt x="103" y="20"/>
                    </a:moveTo>
                    <a:lnTo>
                      <a:pt x="35" y="20"/>
                    </a:lnTo>
                    <a:lnTo>
                      <a:pt x="0" y="0"/>
                    </a:lnTo>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3"/>
              <p:cNvSpPr>
                <a:spLocks/>
              </p:cNvSpPr>
              <p:nvPr/>
            </p:nvSpPr>
            <p:spPr bwMode="auto">
              <a:xfrm>
                <a:off x="960" y="2345"/>
                <a:ext cx="37" cy="37"/>
              </a:xfrm>
              <a:custGeom>
                <a:avLst/>
                <a:gdLst/>
                <a:ahLst/>
                <a:cxnLst>
                  <a:cxn ang="0">
                    <a:pos x="0" y="37"/>
                  </a:cxn>
                  <a:cxn ang="0">
                    <a:pos x="37" y="18"/>
                  </a:cxn>
                  <a:cxn ang="0">
                    <a:pos x="0" y="0"/>
                  </a:cxn>
                  <a:cxn ang="0">
                    <a:pos x="0" y="37"/>
                  </a:cxn>
                </a:cxnLst>
                <a:rect l="0" t="0" r="r" b="b"/>
                <a:pathLst>
                  <a:path w="37" h="37">
                    <a:moveTo>
                      <a:pt x="0" y="37"/>
                    </a:moveTo>
                    <a:lnTo>
                      <a:pt x="37" y="18"/>
                    </a:lnTo>
                    <a:lnTo>
                      <a:pt x="0" y="0"/>
                    </a:lnTo>
                    <a:lnTo>
                      <a:pt x="0" y="37"/>
                    </a:lnTo>
                    <a:close/>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14"/>
              <p:cNvSpPr>
                <a:spLocks noChangeArrowheads="1"/>
              </p:cNvSpPr>
              <p:nvPr/>
            </p:nvSpPr>
            <p:spPr bwMode="auto">
              <a:xfrm>
                <a:off x="2608" y="1645"/>
                <a:ext cx="654" cy="29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5"/>
              <p:cNvSpPr>
                <a:spLocks/>
              </p:cNvSpPr>
              <p:nvPr/>
            </p:nvSpPr>
            <p:spPr bwMode="auto">
              <a:xfrm>
                <a:off x="2610" y="1645"/>
                <a:ext cx="649" cy="290"/>
              </a:xfrm>
              <a:custGeom>
                <a:avLst/>
                <a:gdLst/>
                <a:ahLst/>
                <a:cxnLst>
                  <a:cxn ang="0">
                    <a:pos x="106" y="0"/>
                  </a:cxn>
                  <a:cxn ang="0">
                    <a:pos x="3289" y="0"/>
                  </a:cxn>
                  <a:cxn ang="0">
                    <a:pos x="3396" y="106"/>
                  </a:cxn>
                  <a:cxn ang="0">
                    <a:pos x="3396" y="106"/>
                  </a:cxn>
                  <a:cxn ang="0">
                    <a:pos x="3396" y="1409"/>
                  </a:cxn>
                  <a:cxn ang="0">
                    <a:pos x="3289" y="1516"/>
                  </a:cxn>
                  <a:cxn ang="0">
                    <a:pos x="106" y="1516"/>
                  </a:cxn>
                  <a:cxn ang="0">
                    <a:pos x="0" y="1409"/>
                  </a:cxn>
                  <a:cxn ang="0">
                    <a:pos x="0" y="1409"/>
                  </a:cxn>
                  <a:cxn ang="0">
                    <a:pos x="0" y="106"/>
                  </a:cxn>
                  <a:cxn ang="0">
                    <a:pos x="106" y="0"/>
                  </a:cxn>
                </a:cxnLst>
                <a:rect l="0" t="0" r="r" b="b"/>
                <a:pathLst>
                  <a:path w="3396" h="1516">
                    <a:moveTo>
                      <a:pt x="106" y="0"/>
                    </a:moveTo>
                    <a:lnTo>
                      <a:pt x="3289" y="0"/>
                    </a:lnTo>
                    <a:cubicBezTo>
                      <a:pt x="3348" y="0"/>
                      <a:pt x="3396" y="47"/>
                      <a:pt x="3396" y="106"/>
                    </a:cubicBezTo>
                    <a:cubicBezTo>
                      <a:pt x="3396" y="106"/>
                      <a:pt x="3396" y="106"/>
                      <a:pt x="3396" y="106"/>
                    </a:cubicBezTo>
                    <a:lnTo>
                      <a:pt x="3396" y="1409"/>
                    </a:lnTo>
                    <a:cubicBezTo>
                      <a:pt x="3396" y="1468"/>
                      <a:pt x="3348" y="1516"/>
                      <a:pt x="3289" y="1516"/>
                    </a:cubicBezTo>
                    <a:lnTo>
                      <a:pt x="106" y="1516"/>
                    </a:lnTo>
                    <a:cubicBezTo>
                      <a:pt x="47" y="1516"/>
                      <a:pt x="0" y="1468"/>
                      <a:pt x="0" y="1409"/>
                    </a:cubicBezTo>
                    <a:lnTo>
                      <a:pt x="0" y="1409"/>
                    </a:lnTo>
                    <a:lnTo>
                      <a:pt x="0" y="106"/>
                    </a:lnTo>
                    <a:cubicBezTo>
                      <a:pt x="0" y="47"/>
                      <a:pt x="47" y="0"/>
                      <a:pt x="106" y="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16"/>
              <p:cNvSpPr>
                <a:spLocks noChangeArrowheads="1"/>
              </p:cNvSpPr>
              <p:nvPr/>
            </p:nvSpPr>
            <p:spPr bwMode="auto">
              <a:xfrm>
                <a:off x="2608" y="1645"/>
                <a:ext cx="654" cy="29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7"/>
              <p:cNvSpPr>
                <a:spLocks/>
              </p:cNvSpPr>
              <p:nvPr/>
            </p:nvSpPr>
            <p:spPr bwMode="auto">
              <a:xfrm>
                <a:off x="2610" y="1629"/>
                <a:ext cx="649" cy="290"/>
              </a:xfrm>
              <a:custGeom>
                <a:avLst/>
                <a:gdLst/>
                <a:ahLst/>
                <a:cxnLst>
                  <a:cxn ang="0">
                    <a:pos x="106" y="0"/>
                  </a:cxn>
                  <a:cxn ang="0">
                    <a:pos x="3289" y="0"/>
                  </a:cxn>
                  <a:cxn ang="0">
                    <a:pos x="3396" y="107"/>
                  </a:cxn>
                  <a:cxn ang="0">
                    <a:pos x="3396" y="107"/>
                  </a:cxn>
                  <a:cxn ang="0">
                    <a:pos x="3396" y="1410"/>
                  </a:cxn>
                  <a:cxn ang="0">
                    <a:pos x="3289" y="1516"/>
                  </a:cxn>
                  <a:cxn ang="0">
                    <a:pos x="106" y="1516"/>
                  </a:cxn>
                  <a:cxn ang="0">
                    <a:pos x="0" y="1410"/>
                  </a:cxn>
                  <a:cxn ang="0">
                    <a:pos x="0" y="1410"/>
                  </a:cxn>
                  <a:cxn ang="0">
                    <a:pos x="0" y="107"/>
                  </a:cxn>
                  <a:cxn ang="0">
                    <a:pos x="106" y="0"/>
                  </a:cxn>
                </a:cxnLst>
                <a:rect l="0" t="0" r="r" b="b"/>
                <a:pathLst>
                  <a:path w="3396" h="1516">
                    <a:moveTo>
                      <a:pt x="106" y="0"/>
                    </a:moveTo>
                    <a:lnTo>
                      <a:pt x="3289" y="0"/>
                    </a:lnTo>
                    <a:cubicBezTo>
                      <a:pt x="3348" y="0"/>
                      <a:pt x="3396" y="48"/>
                      <a:pt x="3396" y="107"/>
                    </a:cubicBezTo>
                    <a:cubicBezTo>
                      <a:pt x="3396" y="107"/>
                      <a:pt x="3396" y="107"/>
                      <a:pt x="3396" y="107"/>
                    </a:cubicBezTo>
                    <a:lnTo>
                      <a:pt x="3396" y="1410"/>
                    </a:lnTo>
                    <a:cubicBezTo>
                      <a:pt x="3396" y="1468"/>
                      <a:pt x="3348" y="1516"/>
                      <a:pt x="3289" y="1516"/>
                    </a:cubicBezTo>
                    <a:lnTo>
                      <a:pt x="106" y="1516"/>
                    </a:lnTo>
                    <a:cubicBezTo>
                      <a:pt x="47" y="1516"/>
                      <a:pt x="0" y="1468"/>
                      <a:pt x="0" y="1410"/>
                    </a:cubicBezTo>
                    <a:lnTo>
                      <a:pt x="0" y="1410"/>
                    </a:lnTo>
                    <a:lnTo>
                      <a:pt x="0" y="107"/>
                    </a:lnTo>
                    <a:cubicBezTo>
                      <a:pt x="0" y="48"/>
                      <a:pt x="47" y="0"/>
                      <a:pt x="106" y="0"/>
                    </a:cubicBez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Line 18"/>
              <p:cNvSpPr>
                <a:spLocks noChangeShapeType="1"/>
              </p:cNvSpPr>
              <p:nvPr/>
            </p:nvSpPr>
            <p:spPr bwMode="auto">
              <a:xfrm>
                <a:off x="1978" y="3178"/>
                <a:ext cx="1" cy="222"/>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9"/>
              <p:cNvSpPr>
                <a:spLocks/>
              </p:cNvSpPr>
              <p:nvPr/>
            </p:nvSpPr>
            <p:spPr bwMode="auto">
              <a:xfrm>
                <a:off x="1960" y="3400"/>
                <a:ext cx="37" cy="37"/>
              </a:xfrm>
              <a:custGeom>
                <a:avLst/>
                <a:gdLst/>
                <a:ahLst/>
                <a:cxnLst>
                  <a:cxn ang="0">
                    <a:pos x="0" y="0"/>
                  </a:cxn>
                  <a:cxn ang="0">
                    <a:pos x="18" y="37"/>
                  </a:cxn>
                  <a:cxn ang="0">
                    <a:pos x="37" y="0"/>
                  </a:cxn>
                  <a:cxn ang="0">
                    <a:pos x="0" y="0"/>
                  </a:cxn>
                </a:cxnLst>
                <a:rect l="0" t="0" r="r" b="b"/>
                <a:pathLst>
                  <a:path w="37" h="37">
                    <a:moveTo>
                      <a:pt x="0" y="0"/>
                    </a:moveTo>
                    <a:lnTo>
                      <a:pt x="18" y="37"/>
                    </a:lnTo>
                    <a:lnTo>
                      <a:pt x="37" y="0"/>
                    </a:lnTo>
                    <a:lnTo>
                      <a:pt x="0" y="0"/>
                    </a:lnTo>
                    <a:close/>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Line 20"/>
              <p:cNvSpPr>
                <a:spLocks noChangeShapeType="1"/>
              </p:cNvSpPr>
              <p:nvPr/>
            </p:nvSpPr>
            <p:spPr bwMode="auto">
              <a:xfrm>
                <a:off x="1300" y="2363"/>
                <a:ext cx="483" cy="4"/>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Line 21"/>
              <p:cNvSpPr>
                <a:spLocks noChangeShapeType="1"/>
              </p:cNvSpPr>
              <p:nvPr/>
            </p:nvSpPr>
            <p:spPr bwMode="auto">
              <a:xfrm>
                <a:off x="1300" y="2363"/>
                <a:ext cx="483" cy="4"/>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Line 22"/>
              <p:cNvSpPr>
                <a:spLocks noChangeShapeType="1"/>
              </p:cNvSpPr>
              <p:nvPr/>
            </p:nvSpPr>
            <p:spPr bwMode="auto">
              <a:xfrm flipV="1">
                <a:off x="1308" y="2367"/>
                <a:ext cx="475" cy="146"/>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Line 23"/>
              <p:cNvSpPr>
                <a:spLocks noChangeShapeType="1"/>
              </p:cNvSpPr>
              <p:nvPr/>
            </p:nvSpPr>
            <p:spPr bwMode="auto">
              <a:xfrm flipV="1">
                <a:off x="1308" y="2367"/>
                <a:ext cx="475" cy="146"/>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Line 24"/>
              <p:cNvSpPr>
                <a:spLocks noChangeShapeType="1"/>
              </p:cNvSpPr>
              <p:nvPr/>
            </p:nvSpPr>
            <p:spPr bwMode="auto">
              <a:xfrm flipH="1" flipV="1">
                <a:off x="1300" y="2522"/>
                <a:ext cx="1292" cy="2"/>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Line 25"/>
              <p:cNvSpPr>
                <a:spLocks noChangeShapeType="1"/>
              </p:cNvSpPr>
              <p:nvPr/>
            </p:nvSpPr>
            <p:spPr bwMode="auto">
              <a:xfrm flipH="1" flipV="1">
                <a:off x="1300" y="2522"/>
                <a:ext cx="1292" cy="2"/>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26"/>
              <p:cNvSpPr>
                <a:spLocks/>
              </p:cNvSpPr>
              <p:nvPr/>
            </p:nvSpPr>
            <p:spPr bwMode="auto">
              <a:xfrm>
                <a:off x="1235" y="2445"/>
                <a:ext cx="79" cy="156"/>
              </a:xfrm>
              <a:custGeom>
                <a:avLst/>
                <a:gdLst/>
                <a:ahLst/>
                <a:cxnLst>
                  <a:cxn ang="0">
                    <a:pos x="21" y="28"/>
                  </a:cxn>
                  <a:cxn ang="0">
                    <a:pos x="326" y="1"/>
                  </a:cxn>
                  <a:cxn ang="0">
                    <a:pos x="349" y="21"/>
                  </a:cxn>
                  <a:cxn ang="0">
                    <a:pos x="349" y="21"/>
                  </a:cxn>
                  <a:cxn ang="0">
                    <a:pos x="414" y="761"/>
                  </a:cxn>
                  <a:cxn ang="0">
                    <a:pos x="394" y="785"/>
                  </a:cxn>
                  <a:cxn ang="0">
                    <a:pos x="394" y="785"/>
                  </a:cxn>
                  <a:cxn ang="0">
                    <a:pos x="394" y="785"/>
                  </a:cxn>
                  <a:cxn ang="0">
                    <a:pos x="89" y="811"/>
                  </a:cxn>
                  <a:cxn ang="0">
                    <a:pos x="66" y="792"/>
                  </a:cxn>
                  <a:cxn ang="0">
                    <a:pos x="1" y="51"/>
                  </a:cxn>
                  <a:cxn ang="0">
                    <a:pos x="21" y="28"/>
                  </a:cxn>
                  <a:cxn ang="0">
                    <a:pos x="21" y="28"/>
                  </a:cxn>
                </a:cxnLst>
                <a:rect l="0" t="0" r="r" b="b"/>
                <a:pathLst>
                  <a:path w="415" h="812">
                    <a:moveTo>
                      <a:pt x="21" y="28"/>
                    </a:moveTo>
                    <a:lnTo>
                      <a:pt x="326" y="1"/>
                    </a:lnTo>
                    <a:cubicBezTo>
                      <a:pt x="337" y="0"/>
                      <a:pt x="348" y="9"/>
                      <a:pt x="349" y="21"/>
                    </a:cubicBezTo>
                    <a:lnTo>
                      <a:pt x="349" y="21"/>
                    </a:lnTo>
                    <a:lnTo>
                      <a:pt x="414" y="761"/>
                    </a:lnTo>
                    <a:cubicBezTo>
                      <a:pt x="415" y="773"/>
                      <a:pt x="406" y="784"/>
                      <a:pt x="394" y="785"/>
                    </a:cubicBezTo>
                    <a:cubicBezTo>
                      <a:pt x="394" y="785"/>
                      <a:pt x="394" y="785"/>
                      <a:pt x="394" y="785"/>
                    </a:cubicBezTo>
                    <a:lnTo>
                      <a:pt x="394" y="785"/>
                    </a:lnTo>
                    <a:lnTo>
                      <a:pt x="89" y="811"/>
                    </a:lnTo>
                    <a:cubicBezTo>
                      <a:pt x="78" y="812"/>
                      <a:pt x="67" y="804"/>
                      <a:pt x="66" y="792"/>
                    </a:cubicBezTo>
                    <a:lnTo>
                      <a:pt x="1" y="51"/>
                    </a:lnTo>
                    <a:cubicBezTo>
                      <a:pt x="0" y="39"/>
                      <a:pt x="9" y="29"/>
                      <a:pt x="21" y="28"/>
                    </a:cubicBezTo>
                    <a:cubicBezTo>
                      <a:pt x="21" y="28"/>
                      <a:pt x="21" y="28"/>
                      <a:pt x="21" y="2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7"/>
              <p:cNvSpPr>
                <a:spLocks/>
              </p:cNvSpPr>
              <p:nvPr/>
            </p:nvSpPr>
            <p:spPr bwMode="auto">
              <a:xfrm>
                <a:off x="1235" y="2445"/>
                <a:ext cx="79" cy="156"/>
              </a:xfrm>
              <a:custGeom>
                <a:avLst/>
                <a:gdLst/>
                <a:ahLst/>
                <a:cxnLst>
                  <a:cxn ang="0">
                    <a:pos x="21" y="28"/>
                  </a:cxn>
                  <a:cxn ang="0">
                    <a:pos x="326" y="1"/>
                  </a:cxn>
                  <a:cxn ang="0">
                    <a:pos x="349" y="21"/>
                  </a:cxn>
                  <a:cxn ang="0">
                    <a:pos x="349" y="21"/>
                  </a:cxn>
                  <a:cxn ang="0">
                    <a:pos x="414" y="761"/>
                  </a:cxn>
                  <a:cxn ang="0">
                    <a:pos x="394" y="785"/>
                  </a:cxn>
                  <a:cxn ang="0">
                    <a:pos x="394" y="785"/>
                  </a:cxn>
                  <a:cxn ang="0">
                    <a:pos x="394" y="785"/>
                  </a:cxn>
                  <a:cxn ang="0">
                    <a:pos x="89" y="811"/>
                  </a:cxn>
                  <a:cxn ang="0">
                    <a:pos x="66" y="792"/>
                  </a:cxn>
                  <a:cxn ang="0">
                    <a:pos x="1" y="51"/>
                  </a:cxn>
                  <a:cxn ang="0">
                    <a:pos x="21" y="28"/>
                  </a:cxn>
                  <a:cxn ang="0">
                    <a:pos x="21" y="28"/>
                  </a:cxn>
                </a:cxnLst>
                <a:rect l="0" t="0" r="r" b="b"/>
                <a:pathLst>
                  <a:path w="415" h="812">
                    <a:moveTo>
                      <a:pt x="21" y="28"/>
                    </a:moveTo>
                    <a:lnTo>
                      <a:pt x="326" y="1"/>
                    </a:lnTo>
                    <a:cubicBezTo>
                      <a:pt x="337" y="0"/>
                      <a:pt x="348" y="9"/>
                      <a:pt x="349" y="21"/>
                    </a:cubicBezTo>
                    <a:lnTo>
                      <a:pt x="349" y="21"/>
                    </a:lnTo>
                    <a:lnTo>
                      <a:pt x="414" y="761"/>
                    </a:lnTo>
                    <a:cubicBezTo>
                      <a:pt x="415" y="773"/>
                      <a:pt x="406" y="784"/>
                      <a:pt x="394" y="785"/>
                    </a:cubicBezTo>
                    <a:cubicBezTo>
                      <a:pt x="394" y="785"/>
                      <a:pt x="394" y="785"/>
                      <a:pt x="394" y="785"/>
                    </a:cubicBezTo>
                    <a:lnTo>
                      <a:pt x="394" y="785"/>
                    </a:lnTo>
                    <a:lnTo>
                      <a:pt x="89" y="811"/>
                    </a:lnTo>
                    <a:cubicBezTo>
                      <a:pt x="78" y="812"/>
                      <a:pt x="67" y="804"/>
                      <a:pt x="66" y="792"/>
                    </a:cubicBezTo>
                    <a:lnTo>
                      <a:pt x="1" y="51"/>
                    </a:lnTo>
                    <a:cubicBezTo>
                      <a:pt x="0" y="39"/>
                      <a:pt x="9" y="29"/>
                      <a:pt x="21" y="28"/>
                    </a:cubicBezTo>
                    <a:cubicBezTo>
                      <a:pt x="21" y="28"/>
                      <a:pt x="21" y="28"/>
                      <a:pt x="21" y="2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8"/>
              <p:cNvSpPr>
                <a:spLocks noEditPoints="1"/>
              </p:cNvSpPr>
              <p:nvPr/>
            </p:nvSpPr>
            <p:spPr bwMode="auto">
              <a:xfrm>
                <a:off x="1241" y="2446"/>
                <a:ext cx="66" cy="154"/>
              </a:xfrm>
              <a:custGeom>
                <a:avLst/>
                <a:gdLst/>
                <a:ahLst/>
                <a:cxnLst>
                  <a:cxn ang="0">
                    <a:pos x="0" y="4"/>
                  </a:cxn>
                  <a:cxn ang="0">
                    <a:pos x="13" y="154"/>
                  </a:cxn>
                  <a:cxn ang="0">
                    <a:pos x="66" y="150"/>
                  </a:cxn>
                  <a:cxn ang="0">
                    <a:pos x="53" y="0"/>
                  </a:cxn>
                </a:cxnLst>
                <a:rect l="0" t="0" r="r" b="b"/>
                <a:pathLst>
                  <a:path w="66" h="154">
                    <a:moveTo>
                      <a:pt x="0" y="4"/>
                    </a:moveTo>
                    <a:lnTo>
                      <a:pt x="13" y="154"/>
                    </a:lnTo>
                    <a:moveTo>
                      <a:pt x="66" y="150"/>
                    </a:moveTo>
                    <a:lnTo>
                      <a:pt x="53"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Line 29"/>
              <p:cNvSpPr>
                <a:spLocks noChangeShapeType="1"/>
              </p:cNvSpPr>
              <p:nvPr/>
            </p:nvSpPr>
            <p:spPr bwMode="auto">
              <a:xfrm>
                <a:off x="1298" y="2450"/>
                <a:ext cx="13" cy="141"/>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Line 30"/>
              <p:cNvSpPr>
                <a:spLocks noChangeShapeType="1"/>
              </p:cNvSpPr>
              <p:nvPr/>
            </p:nvSpPr>
            <p:spPr bwMode="auto">
              <a:xfrm flipV="1">
                <a:off x="2128" y="2151"/>
                <a:ext cx="1" cy="1012"/>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Line 31"/>
              <p:cNvSpPr>
                <a:spLocks noChangeShapeType="1"/>
              </p:cNvSpPr>
              <p:nvPr/>
            </p:nvSpPr>
            <p:spPr bwMode="auto">
              <a:xfrm flipV="1">
                <a:off x="2128" y="2151"/>
                <a:ext cx="1" cy="1012"/>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Line 32"/>
              <p:cNvSpPr>
                <a:spLocks noChangeShapeType="1"/>
              </p:cNvSpPr>
              <p:nvPr/>
            </p:nvSpPr>
            <p:spPr bwMode="auto">
              <a:xfrm>
                <a:off x="2591" y="2522"/>
                <a:ext cx="734" cy="2"/>
              </a:xfrm>
              <a:prstGeom prst="line">
                <a:avLst/>
              </a:prstGeom>
              <a:noFill/>
              <a:ln w="65088"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Line 33"/>
              <p:cNvSpPr>
                <a:spLocks noChangeShapeType="1"/>
              </p:cNvSpPr>
              <p:nvPr/>
            </p:nvSpPr>
            <p:spPr bwMode="auto">
              <a:xfrm>
                <a:off x="2591" y="2522"/>
                <a:ext cx="734" cy="2"/>
              </a:xfrm>
              <a:prstGeom prst="line">
                <a:avLst/>
              </a:prstGeom>
              <a:noFill/>
              <a:ln w="65088"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Line 34"/>
              <p:cNvSpPr>
                <a:spLocks noChangeShapeType="1"/>
              </p:cNvSpPr>
              <p:nvPr/>
            </p:nvSpPr>
            <p:spPr bwMode="auto">
              <a:xfrm flipV="1">
                <a:off x="2128" y="1416"/>
                <a:ext cx="1" cy="718"/>
              </a:xfrm>
              <a:prstGeom prst="line">
                <a:avLst/>
              </a:prstGeom>
              <a:noFill/>
              <a:ln w="65088"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Line 35"/>
              <p:cNvSpPr>
                <a:spLocks noChangeShapeType="1"/>
              </p:cNvSpPr>
              <p:nvPr/>
            </p:nvSpPr>
            <p:spPr bwMode="auto">
              <a:xfrm flipV="1">
                <a:off x="2128" y="1416"/>
                <a:ext cx="1" cy="718"/>
              </a:xfrm>
              <a:prstGeom prst="line">
                <a:avLst/>
              </a:prstGeom>
              <a:noFill/>
              <a:ln w="65088"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Line 36"/>
              <p:cNvSpPr>
                <a:spLocks noChangeShapeType="1"/>
              </p:cNvSpPr>
              <p:nvPr/>
            </p:nvSpPr>
            <p:spPr bwMode="auto">
              <a:xfrm flipH="1" flipV="1">
                <a:off x="1976" y="2685"/>
                <a:ext cx="2" cy="484"/>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Line 37"/>
              <p:cNvSpPr>
                <a:spLocks noChangeShapeType="1"/>
              </p:cNvSpPr>
              <p:nvPr/>
            </p:nvSpPr>
            <p:spPr bwMode="auto">
              <a:xfrm flipH="1" flipV="1">
                <a:off x="1976" y="2685"/>
                <a:ext cx="2" cy="484"/>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Line 38"/>
              <p:cNvSpPr>
                <a:spLocks noChangeShapeType="1"/>
              </p:cNvSpPr>
              <p:nvPr/>
            </p:nvSpPr>
            <p:spPr bwMode="auto">
              <a:xfrm flipH="1" flipV="1">
                <a:off x="1980" y="2685"/>
                <a:ext cx="148" cy="478"/>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Line 39"/>
              <p:cNvSpPr>
                <a:spLocks noChangeShapeType="1"/>
              </p:cNvSpPr>
              <p:nvPr/>
            </p:nvSpPr>
            <p:spPr bwMode="auto">
              <a:xfrm flipH="1" flipV="1">
                <a:off x="1980" y="2685"/>
                <a:ext cx="148" cy="478"/>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40"/>
              <p:cNvSpPr>
                <a:spLocks noChangeArrowheads="1"/>
              </p:cNvSpPr>
              <p:nvPr/>
            </p:nvSpPr>
            <p:spPr bwMode="auto">
              <a:xfrm>
                <a:off x="1929" y="3170"/>
                <a:ext cx="98" cy="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41"/>
              <p:cNvSpPr>
                <a:spLocks/>
              </p:cNvSpPr>
              <p:nvPr/>
            </p:nvSpPr>
            <p:spPr bwMode="auto">
              <a:xfrm>
                <a:off x="1932" y="3173"/>
                <a:ext cx="92" cy="46"/>
              </a:xfrm>
              <a:custGeom>
                <a:avLst/>
                <a:gdLst/>
                <a:ahLst/>
                <a:cxnLst>
                  <a:cxn ang="0">
                    <a:pos x="0" y="220"/>
                  </a:cxn>
                  <a:cxn ang="0">
                    <a:pos x="0" y="21"/>
                  </a:cxn>
                  <a:cxn ang="0">
                    <a:pos x="22" y="0"/>
                  </a:cxn>
                  <a:cxn ang="0">
                    <a:pos x="22" y="0"/>
                  </a:cxn>
                  <a:cxn ang="0">
                    <a:pos x="22" y="0"/>
                  </a:cxn>
                  <a:cxn ang="0">
                    <a:pos x="463" y="0"/>
                  </a:cxn>
                  <a:cxn ang="0">
                    <a:pos x="484" y="21"/>
                  </a:cxn>
                  <a:cxn ang="0">
                    <a:pos x="484" y="220"/>
                  </a:cxn>
                  <a:cxn ang="0">
                    <a:pos x="463" y="242"/>
                  </a:cxn>
                  <a:cxn ang="0">
                    <a:pos x="463" y="242"/>
                  </a:cxn>
                  <a:cxn ang="0">
                    <a:pos x="22" y="242"/>
                  </a:cxn>
                  <a:cxn ang="0">
                    <a:pos x="0" y="220"/>
                  </a:cxn>
                </a:cxnLst>
                <a:rect l="0" t="0" r="r" b="b"/>
                <a:pathLst>
                  <a:path w="484" h="242">
                    <a:moveTo>
                      <a:pt x="0" y="220"/>
                    </a:moveTo>
                    <a:lnTo>
                      <a:pt x="0" y="21"/>
                    </a:lnTo>
                    <a:cubicBezTo>
                      <a:pt x="0" y="9"/>
                      <a:pt x="10" y="0"/>
                      <a:pt x="22" y="0"/>
                    </a:cubicBezTo>
                    <a:cubicBezTo>
                      <a:pt x="22" y="0"/>
                      <a:pt x="22" y="0"/>
                      <a:pt x="22" y="0"/>
                    </a:cubicBezTo>
                    <a:lnTo>
                      <a:pt x="22" y="0"/>
                    </a:lnTo>
                    <a:lnTo>
                      <a:pt x="463" y="0"/>
                    </a:lnTo>
                    <a:cubicBezTo>
                      <a:pt x="474" y="0"/>
                      <a:pt x="484" y="9"/>
                      <a:pt x="484" y="21"/>
                    </a:cubicBezTo>
                    <a:lnTo>
                      <a:pt x="484" y="220"/>
                    </a:lnTo>
                    <a:cubicBezTo>
                      <a:pt x="484" y="232"/>
                      <a:pt x="474" y="242"/>
                      <a:pt x="463" y="242"/>
                    </a:cubicBezTo>
                    <a:lnTo>
                      <a:pt x="463" y="242"/>
                    </a:lnTo>
                    <a:lnTo>
                      <a:pt x="22" y="242"/>
                    </a:lnTo>
                    <a:cubicBezTo>
                      <a:pt x="10" y="242"/>
                      <a:pt x="0" y="232"/>
                      <a:pt x="0" y="22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42"/>
              <p:cNvSpPr>
                <a:spLocks noChangeArrowheads="1"/>
              </p:cNvSpPr>
              <p:nvPr/>
            </p:nvSpPr>
            <p:spPr bwMode="auto">
              <a:xfrm>
                <a:off x="1929" y="3170"/>
                <a:ext cx="98" cy="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43"/>
              <p:cNvSpPr>
                <a:spLocks/>
              </p:cNvSpPr>
              <p:nvPr/>
            </p:nvSpPr>
            <p:spPr bwMode="auto">
              <a:xfrm>
                <a:off x="1932" y="3173"/>
                <a:ext cx="92" cy="46"/>
              </a:xfrm>
              <a:custGeom>
                <a:avLst/>
                <a:gdLst/>
                <a:ahLst/>
                <a:cxnLst>
                  <a:cxn ang="0">
                    <a:pos x="0" y="220"/>
                  </a:cxn>
                  <a:cxn ang="0">
                    <a:pos x="0" y="21"/>
                  </a:cxn>
                  <a:cxn ang="0">
                    <a:pos x="22" y="0"/>
                  </a:cxn>
                  <a:cxn ang="0">
                    <a:pos x="22" y="0"/>
                  </a:cxn>
                  <a:cxn ang="0">
                    <a:pos x="22" y="0"/>
                  </a:cxn>
                  <a:cxn ang="0">
                    <a:pos x="463" y="0"/>
                  </a:cxn>
                  <a:cxn ang="0">
                    <a:pos x="484" y="21"/>
                  </a:cxn>
                  <a:cxn ang="0">
                    <a:pos x="484" y="220"/>
                  </a:cxn>
                  <a:cxn ang="0">
                    <a:pos x="463" y="242"/>
                  </a:cxn>
                  <a:cxn ang="0">
                    <a:pos x="463" y="242"/>
                  </a:cxn>
                  <a:cxn ang="0">
                    <a:pos x="22" y="242"/>
                  </a:cxn>
                  <a:cxn ang="0">
                    <a:pos x="0" y="220"/>
                  </a:cxn>
                </a:cxnLst>
                <a:rect l="0" t="0" r="r" b="b"/>
                <a:pathLst>
                  <a:path w="484" h="242">
                    <a:moveTo>
                      <a:pt x="0" y="220"/>
                    </a:moveTo>
                    <a:lnTo>
                      <a:pt x="0" y="21"/>
                    </a:lnTo>
                    <a:cubicBezTo>
                      <a:pt x="0" y="9"/>
                      <a:pt x="10" y="0"/>
                      <a:pt x="22" y="0"/>
                    </a:cubicBezTo>
                    <a:cubicBezTo>
                      <a:pt x="22" y="0"/>
                      <a:pt x="22" y="0"/>
                      <a:pt x="22" y="0"/>
                    </a:cubicBezTo>
                    <a:lnTo>
                      <a:pt x="22" y="0"/>
                    </a:lnTo>
                    <a:lnTo>
                      <a:pt x="463" y="0"/>
                    </a:lnTo>
                    <a:cubicBezTo>
                      <a:pt x="474" y="0"/>
                      <a:pt x="484" y="9"/>
                      <a:pt x="484" y="21"/>
                    </a:cubicBezTo>
                    <a:lnTo>
                      <a:pt x="484" y="220"/>
                    </a:lnTo>
                    <a:cubicBezTo>
                      <a:pt x="484" y="232"/>
                      <a:pt x="474" y="242"/>
                      <a:pt x="463" y="242"/>
                    </a:cubicBezTo>
                    <a:lnTo>
                      <a:pt x="463" y="242"/>
                    </a:lnTo>
                    <a:lnTo>
                      <a:pt x="22" y="242"/>
                    </a:lnTo>
                    <a:cubicBezTo>
                      <a:pt x="10" y="242"/>
                      <a:pt x="0" y="232"/>
                      <a:pt x="0" y="220"/>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44"/>
              <p:cNvSpPr>
                <a:spLocks noEditPoints="1"/>
              </p:cNvSpPr>
              <p:nvPr/>
            </p:nvSpPr>
            <p:spPr bwMode="auto">
              <a:xfrm>
                <a:off x="1932" y="3177"/>
                <a:ext cx="92" cy="37"/>
              </a:xfrm>
              <a:custGeom>
                <a:avLst/>
                <a:gdLst/>
                <a:ahLst/>
                <a:cxnLst>
                  <a:cxn ang="0">
                    <a:pos x="0" y="37"/>
                  </a:cxn>
                  <a:cxn ang="0">
                    <a:pos x="92" y="37"/>
                  </a:cxn>
                  <a:cxn ang="0">
                    <a:pos x="92" y="0"/>
                  </a:cxn>
                  <a:cxn ang="0">
                    <a:pos x="0" y="0"/>
                  </a:cxn>
                </a:cxnLst>
                <a:rect l="0" t="0" r="r" b="b"/>
                <a:pathLst>
                  <a:path w="92" h="37">
                    <a:moveTo>
                      <a:pt x="0" y="37"/>
                    </a:moveTo>
                    <a:lnTo>
                      <a:pt x="92" y="37"/>
                    </a:lnTo>
                    <a:moveTo>
                      <a:pt x="92" y="0"/>
                    </a:moveTo>
                    <a:lnTo>
                      <a:pt x="0"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Line 45"/>
              <p:cNvSpPr>
                <a:spLocks noChangeShapeType="1"/>
              </p:cNvSpPr>
              <p:nvPr/>
            </p:nvSpPr>
            <p:spPr bwMode="auto">
              <a:xfrm>
                <a:off x="1935" y="3175"/>
                <a:ext cx="86" cy="1"/>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46"/>
              <p:cNvSpPr>
                <a:spLocks/>
              </p:cNvSpPr>
              <p:nvPr/>
            </p:nvSpPr>
            <p:spPr bwMode="auto">
              <a:xfrm>
                <a:off x="1923" y="2632"/>
                <a:ext cx="96" cy="53"/>
              </a:xfrm>
              <a:custGeom>
                <a:avLst/>
                <a:gdLst/>
                <a:ahLst/>
                <a:cxnLst>
                  <a:cxn ang="0">
                    <a:pos x="18" y="261"/>
                  </a:cxn>
                  <a:cxn ang="0">
                    <a:pos x="1" y="62"/>
                  </a:cxn>
                  <a:cxn ang="0">
                    <a:pos x="20" y="39"/>
                  </a:cxn>
                  <a:cxn ang="0">
                    <a:pos x="20" y="39"/>
                  </a:cxn>
                  <a:cxn ang="0">
                    <a:pos x="459" y="1"/>
                  </a:cxn>
                  <a:cxn ang="0">
                    <a:pos x="483" y="20"/>
                  </a:cxn>
                  <a:cxn ang="0">
                    <a:pos x="500" y="219"/>
                  </a:cxn>
                  <a:cxn ang="0">
                    <a:pos x="480" y="242"/>
                  </a:cxn>
                  <a:cxn ang="0">
                    <a:pos x="480" y="242"/>
                  </a:cxn>
                  <a:cxn ang="0">
                    <a:pos x="41" y="280"/>
                  </a:cxn>
                  <a:cxn ang="0">
                    <a:pos x="18" y="261"/>
                  </a:cxn>
                </a:cxnLst>
                <a:rect l="0" t="0" r="r" b="b"/>
                <a:pathLst>
                  <a:path w="501" h="281">
                    <a:moveTo>
                      <a:pt x="18" y="261"/>
                    </a:moveTo>
                    <a:lnTo>
                      <a:pt x="1" y="62"/>
                    </a:lnTo>
                    <a:cubicBezTo>
                      <a:pt x="0" y="51"/>
                      <a:pt x="8" y="40"/>
                      <a:pt x="20" y="39"/>
                    </a:cubicBezTo>
                    <a:cubicBezTo>
                      <a:pt x="20" y="39"/>
                      <a:pt x="20" y="39"/>
                      <a:pt x="20" y="39"/>
                    </a:cubicBezTo>
                    <a:lnTo>
                      <a:pt x="459" y="1"/>
                    </a:lnTo>
                    <a:cubicBezTo>
                      <a:pt x="471" y="0"/>
                      <a:pt x="481" y="9"/>
                      <a:pt x="483" y="20"/>
                    </a:cubicBezTo>
                    <a:lnTo>
                      <a:pt x="500" y="219"/>
                    </a:lnTo>
                    <a:cubicBezTo>
                      <a:pt x="501" y="230"/>
                      <a:pt x="492" y="241"/>
                      <a:pt x="480" y="242"/>
                    </a:cubicBezTo>
                    <a:cubicBezTo>
                      <a:pt x="480" y="242"/>
                      <a:pt x="480" y="242"/>
                      <a:pt x="480" y="242"/>
                    </a:cubicBezTo>
                    <a:lnTo>
                      <a:pt x="41" y="280"/>
                    </a:lnTo>
                    <a:cubicBezTo>
                      <a:pt x="29" y="281"/>
                      <a:pt x="19" y="273"/>
                      <a:pt x="18" y="261"/>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47"/>
              <p:cNvSpPr>
                <a:spLocks/>
              </p:cNvSpPr>
              <p:nvPr/>
            </p:nvSpPr>
            <p:spPr bwMode="auto">
              <a:xfrm>
                <a:off x="1923" y="2632"/>
                <a:ext cx="96" cy="53"/>
              </a:xfrm>
              <a:custGeom>
                <a:avLst/>
                <a:gdLst/>
                <a:ahLst/>
                <a:cxnLst>
                  <a:cxn ang="0">
                    <a:pos x="18" y="261"/>
                  </a:cxn>
                  <a:cxn ang="0">
                    <a:pos x="1" y="62"/>
                  </a:cxn>
                  <a:cxn ang="0">
                    <a:pos x="20" y="39"/>
                  </a:cxn>
                  <a:cxn ang="0">
                    <a:pos x="20" y="39"/>
                  </a:cxn>
                  <a:cxn ang="0">
                    <a:pos x="459" y="1"/>
                  </a:cxn>
                  <a:cxn ang="0">
                    <a:pos x="483" y="20"/>
                  </a:cxn>
                  <a:cxn ang="0">
                    <a:pos x="500" y="219"/>
                  </a:cxn>
                  <a:cxn ang="0">
                    <a:pos x="480" y="242"/>
                  </a:cxn>
                  <a:cxn ang="0">
                    <a:pos x="480" y="242"/>
                  </a:cxn>
                  <a:cxn ang="0">
                    <a:pos x="41" y="280"/>
                  </a:cxn>
                  <a:cxn ang="0">
                    <a:pos x="18" y="261"/>
                  </a:cxn>
                </a:cxnLst>
                <a:rect l="0" t="0" r="r" b="b"/>
                <a:pathLst>
                  <a:path w="501" h="281">
                    <a:moveTo>
                      <a:pt x="18" y="261"/>
                    </a:moveTo>
                    <a:lnTo>
                      <a:pt x="1" y="62"/>
                    </a:lnTo>
                    <a:cubicBezTo>
                      <a:pt x="0" y="51"/>
                      <a:pt x="8" y="40"/>
                      <a:pt x="20" y="39"/>
                    </a:cubicBezTo>
                    <a:cubicBezTo>
                      <a:pt x="20" y="39"/>
                      <a:pt x="20" y="39"/>
                      <a:pt x="20" y="39"/>
                    </a:cubicBezTo>
                    <a:lnTo>
                      <a:pt x="459" y="1"/>
                    </a:lnTo>
                    <a:cubicBezTo>
                      <a:pt x="471" y="0"/>
                      <a:pt x="481" y="9"/>
                      <a:pt x="483" y="20"/>
                    </a:cubicBezTo>
                    <a:lnTo>
                      <a:pt x="500" y="219"/>
                    </a:lnTo>
                    <a:cubicBezTo>
                      <a:pt x="501" y="230"/>
                      <a:pt x="492" y="241"/>
                      <a:pt x="480" y="242"/>
                    </a:cubicBezTo>
                    <a:cubicBezTo>
                      <a:pt x="480" y="242"/>
                      <a:pt x="480" y="242"/>
                      <a:pt x="480" y="242"/>
                    </a:cubicBezTo>
                    <a:lnTo>
                      <a:pt x="41" y="280"/>
                    </a:lnTo>
                    <a:cubicBezTo>
                      <a:pt x="29" y="281"/>
                      <a:pt x="19" y="273"/>
                      <a:pt x="18" y="261"/>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48"/>
              <p:cNvSpPr>
                <a:spLocks noEditPoints="1"/>
              </p:cNvSpPr>
              <p:nvPr/>
            </p:nvSpPr>
            <p:spPr bwMode="auto">
              <a:xfrm>
                <a:off x="1924" y="2636"/>
                <a:ext cx="95" cy="45"/>
              </a:xfrm>
              <a:custGeom>
                <a:avLst/>
                <a:gdLst/>
                <a:ahLst/>
                <a:cxnLst>
                  <a:cxn ang="0">
                    <a:pos x="3" y="45"/>
                  </a:cxn>
                  <a:cxn ang="0">
                    <a:pos x="95" y="37"/>
                  </a:cxn>
                  <a:cxn ang="0">
                    <a:pos x="92" y="0"/>
                  </a:cxn>
                  <a:cxn ang="0">
                    <a:pos x="0" y="8"/>
                  </a:cxn>
                </a:cxnLst>
                <a:rect l="0" t="0" r="r" b="b"/>
                <a:pathLst>
                  <a:path w="95" h="45">
                    <a:moveTo>
                      <a:pt x="3" y="45"/>
                    </a:moveTo>
                    <a:lnTo>
                      <a:pt x="95" y="37"/>
                    </a:lnTo>
                    <a:moveTo>
                      <a:pt x="92" y="0"/>
                    </a:moveTo>
                    <a:lnTo>
                      <a:pt x="0" y="8"/>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Line 49"/>
              <p:cNvSpPr>
                <a:spLocks noChangeShapeType="1"/>
              </p:cNvSpPr>
              <p:nvPr/>
            </p:nvSpPr>
            <p:spPr bwMode="auto">
              <a:xfrm flipV="1">
                <a:off x="1926" y="2634"/>
                <a:ext cx="87" cy="7"/>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50"/>
              <p:cNvSpPr>
                <a:spLocks/>
              </p:cNvSpPr>
              <p:nvPr/>
            </p:nvSpPr>
            <p:spPr bwMode="auto">
              <a:xfrm>
                <a:off x="2057" y="3157"/>
                <a:ext cx="155" cy="79"/>
              </a:xfrm>
              <a:custGeom>
                <a:avLst/>
                <a:gdLst/>
                <a:ahLst/>
                <a:cxnLst>
                  <a:cxn ang="0">
                    <a:pos x="28" y="394"/>
                  </a:cxn>
                  <a:cxn ang="0">
                    <a:pos x="1" y="89"/>
                  </a:cxn>
                  <a:cxn ang="0">
                    <a:pos x="21" y="66"/>
                  </a:cxn>
                  <a:cxn ang="0">
                    <a:pos x="21" y="66"/>
                  </a:cxn>
                  <a:cxn ang="0">
                    <a:pos x="761" y="1"/>
                  </a:cxn>
                  <a:cxn ang="0">
                    <a:pos x="784" y="20"/>
                  </a:cxn>
                  <a:cxn ang="0">
                    <a:pos x="784" y="20"/>
                  </a:cxn>
                  <a:cxn ang="0">
                    <a:pos x="811" y="325"/>
                  </a:cxn>
                  <a:cxn ang="0">
                    <a:pos x="792" y="348"/>
                  </a:cxn>
                  <a:cxn ang="0">
                    <a:pos x="792" y="348"/>
                  </a:cxn>
                  <a:cxn ang="0">
                    <a:pos x="51" y="413"/>
                  </a:cxn>
                  <a:cxn ang="0">
                    <a:pos x="28" y="394"/>
                  </a:cxn>
                </a:cxnLst>
                <a:rect l="0" t="0" r="r" b="b"/>
                <a:pathLst>
                  <a:path w="812" h="414">
                    <a:moveTo>
                      <a:pt x="28" y="394"/>
                    </a:moveTo>
                    <a:lnTo>
                      <a:pt x="1" y="89"/>
                    </a:lnTo>
                    <a:cubicBezTo>
                      <a:pt x="0" y="77"/>
                      <a:pt x="9" y="67"/>
                      <a:pt x="21" y="66"/>
                    </a:cubicBezTo>
                    <a:cubicBezTo>
                      <a:pt x="21" y="66"/>
                      <a:pt x="21" y="66"/>
                      <a:pt x="21" y="66"/>
                    </a:cubicBezTo>
                    <a:lnTo>
                      <a:pt x="761" y="1"/>
                    </a:lnTo>
                    <a:cubicBezTo>
                      <a:pt x="773" y="0"/>
                      <a:pt x="783" y="9"/>
                      <a:pt x="784" y="20"/>
                    </a:cubicBezTo>
                    <a:cubicBezTo>
                      <a:pt x="784" y="20"/>
                      <a:pt x="784" y="20"/>
                      <a:pt x="784" y="20"/>
                    </a:cubicBezTo>
                    <a:lnTo>
                      <a:pt x="811" y="325"/>
                    </a:lnTo>
                    <a:cubicBezTo>
                      <a:pt x="812" y="337"/>
                      <a:pt x="803" y="347"/>
                      <a:pt x="792" y="348"/>
                    </a:cubicBezTo>
                    <a:lnTo>
                      <a:pt x="792" y="348"/>
                    </a:lnTo>
                    <a:lnTo>
                      <a:pt x="51" y="413"/>
                    </a:lnTo>
                    <a:cubicBezTo>
                      <a:pt x="39" y="414"/>
                      <a:pt x="29" y="406"/>
                      <a:pt x="28" y="39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51"/>
              <p:cNvSpPr>
                <a:spLocks/>
              </p:cNvSpPr>
              <p:nvPr/>
            </p:nvSpPr>
            <p:spPr bwMode="auto">
              <a:xfrm>
                <a:off x="2057" y="3157"/>
                <a:ext cx="155" cy="79"/>
              </a:xfrm>
              <a:custGeom>
                <a:avLst/>
                <a:gdLst/>
                <a:ahLst/>
                <a:cxnLst>
                  <a:cxn ang="0">
                    <a:pos x="28" y="394"/>
                  </a:cxn>
                  <a:cxn ang="0">
                    <a:pos x="1" y="89"/>
                  </a:cxn>
                  <a:cxn ang="0">
                    <a:pos x="21" y="66"/>
                  </a:cxn>
                  <a:cxn ang="0">
                    <a:pos x="21" y="66"/>
                  </a:cxn>
                  <a:cxn ang="0">
                    <a:pos x="761" y="1"/>
                  </a:cxn>
                  <a:cxn ang="0">
                    <a:pos x="784" y="20"/>
                  </a:cxn>
                  <a:cxn ang="0">
                    <a:pos x="784" y="20"/>
                  </a:cxn>
                  <a:cxn ang="0">
                    <a:pos x="811" y="325"/>
                  </a:cxn>
                  <a:cxn ang="0">
                    <a:pos x="792" y="348"/>
                  </a:cxn>
                  <a:cxn ang="0">
                    <a:pos x="792" y="348"/>
                  </a:cxn>
                  <a:cxn ang="0">
                    <a:pos x="51" y="413"/>
                  </a:cxn>
                  <a:cxn ang="0">
                    <a:pos x="28" y="394"/>
                  </a:cxn>
                </a:cxnLst>
                <a:rect l="0" t="0" r="r" b="b"/>
                <a:pathLst>
                  <a:path w="812" h="414">
                    <a:moveTo>
                      <a:pt x="28" y="394"/>
                    </a:moveTo>
                    <a:lnTo>
                      <a:pt x="1" y="89"/>
                    </a:lnTo>
                    <a:cubicBezTo>
                      <a:pt x="0" y="77"/>
                      <a:pt x="9" y="67"/>
                      <a:pt x="21" y="66"/>
                    </a:cubicBezTo>
                    <a:cubicBezTo>
                      <a:pt x="21" y="66"/>
                      <a:pt x="21" y="66"/>
                      <a:pt x="21" y="66"/>
                    </a:cubicBezTo>
                    <a:lnTo>
                      <a:pt x="761" y="1"/>
                    </a:lnTo>
                    <a:cubicBezTo>
                      <a:pt x="773" y="0"/>
                      <a:pt x="783" y="9"/>
                      <a:pt x="784" y="20"/>
                    </a:cubicBezTo>
                    <a:cubicBezTo>
                      <a:pt x="784" y="20"/>
                      <a:pt x="784" y="20"/>
                      <a:pt x="784" y="20"/>
                    </a:cubicBezTo>
                    <a:lnTo>
                      <a:pt x="811" y="325"/>
                    </a:lnTo>
                    <a:cubicBezTo>
                      <a:pt x="812" y="337"/>
                      <a:pt x="803" y="347"/>
                      <a:pt x="792" y="348"/>
                    </a:cubicBezTo>
                    <a:lnTo>
                      <a:pt x="792" y="348"/>
                    </a:lnTo>
                    <a:lnTo>
                      <a:pt x="51" y="413"/>
                    </a:lnTo>
                    <a:cubicBezTo>
                      <a:pt x="39" y="414"/>
                      <a:pt x="29" y="406"/>
                      <a:pt x="28" y="394"/>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52"/>
              <p:cNvSpPr>
                <a:spLocks noEditPoints="1"/>
              </p:cNvSpPr>
              <p:nvPr/>
            </p:nvSpPr>
            <p:spPr bwMode="auto">
              <a:xfrm>
                <a:off x="2057" y="3164"/>
                <a:ext cx="154" cy="66"/>
              </a:xfrm>
              <a:custGeom>
                <a:avLst/>
                <a:gdLst/>
                <a:ahLst/>
                <a:cxnLst>
                  <a:cxn ang="0">
                    <a:pos x="5" y="66"/>
                  </a:cxn>
                  <a:cxn ang="0">
                    <a:pos x="154" y="53"/>
                  </a:cxn>
                  <a:cxn ang="0">
                    <a:pos x="150" y="0"/>
                  </a:cxn>
                  <a:cxn ang="0">
                    <a:pos x="0" y="13"/>
                  </a:cxn>
                </a:cxnLst>
                <a:rect l="0" t="0" r="r" b="b"/>
                <a:pathLst>
                  <a:path w="154" h="66">
                    <a:moveTo>
                      <a:pt x="5" y="66"/>
                    </a:moveTo>
                    <a:lnTo>
                      <a:pt x="154" y="53"/>
                    </a:lnTo>
                    <a:moveTo>
                      <a:pt x="150" y="0"/>
                    </a:moveTo>
                    <a:lnTo>
                      <a:pt x="0" y="13"/>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Line 53"/>
              <p:cNvSpPr>
                <a:spLocks noChangeShapeType="1"/>
              </p:cNvSpPr>
              <p:nvPr/>
            </p:nvSpPr>
            <p:spPr bwMode="auto">
              <a:xfrm flipV="1">
                <a:off x="2062" y="3160"/>
                <a:ext cx="140" cy="13"/>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Line 54"/>
              <p:cNvSpPr>
                <a:spLocks noChangeShapeType="1"/>
              </p:cNvSpPr>
              <p:nvPr/>
            </p:nvSpPr>
            <p:spPr bwMode="auto">
              <a:xfrm>
                <a:off x="984" y="2363"/>
                <a:ext cx="315" cy="1"/>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Rectangle 55"/>
              <p:cNvSpPr>
                <a:spLocks noChangeArrowheads="1"/>
              </p:cNvSpPr>
              <p:nvPr/>
            </p:nvSpPr>
            <p:spPr bwMode="auto">
              <a:xfrm>
                <a:off x="1014" y="2334"/>
                <a:ext cx="87" cy="5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56"/>
              <p:cNvSpPr>
                <a:spLocks noChangeArrowheads="1"/>
              </p:cNvSpPr>
              <p:nvPr/>
            </p:nvSpPr>
            <p:spPr bwMode="auto">
              <a:xfrm>
                <a:off x="1014" y="2334"/>
                <a:ext cx="87" cy="58"/>
              </a:xfrm>
              <a:prstGeom prst="rect">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Rectangle 57"/>
              <p:cNvSpPr>
                <a:spLocks noChangeArrowheads="1"/>
              </p:cNvSpPr>
              <p:nvPr/>
            </p:nvSpPr>
            <p:spPr bwMode="auto">
              <a:xfrm>
                <a:off x="1037" y="2331"/>
                <a:ext cx="73"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FI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58"/>
              <p:cNvSpPr>
                <a:spLocks noChangeArrowheads="1"/>
              </p:cNvSpPr>
              <p:nvPr/>
            </p:nvSpPr>
            <p:spPr bwMode="auto">
              <a:xfrm>
                <a:off x="2809" y="1660"/>
                <a:ext cx="336"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Test Masses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59"/>
              <p:cNvSpPr>
                <a:spLocks noChangeArrowheads="1"/>
              </p:cNvSpPr>
              <p:nvPr/>
            </p:nvSpPr>
            <p:spPr bwMode="auto">
              <a:xfrm>
                <a:off x="3087" y="1660"/>
                <a:ext cx="40"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60"/>
              <p:cNvSpPr>
                <a:spLocks noChangeArrowheads="1"/>
              </p:cNvSpPr>
              <p:nvPr/>
            </p:nvSpPr>
            <p:spPr bwMode="auto">
              <a:xfrm>
                <a:off x="2828" y="1718"/>
                <a:ext cx="296"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fused silica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Rectangle 61"/>
              <p:cNvSpPr>
                <a:spLocks noChangeArrowheads="1"/>
              </p:cNvSpPr>
              <p:nvPr/>
            </p:nvSpPr>
            <p:spPr bwMode="auto">
              <a:xfrm>
                <a:off x="3069" y="1718"/>
                <a:ext cx="40"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8" name="Rectangle 62"/>
              <p:cNvSpPr>
                <a:spLocks noChangeArrowheads="1"/>
              </p:cNvSpPr>
              <p:nvPr/>
            </p:nvSpPr>
            <p:spPr bwMode="auto">
              <a:xfrm>
                <a:off x="2672" y="1777"/>
                <a:ext cx="101"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34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63"/>
              <p:cNvSpPr>
                <a:spLocks noChangeArrowheads="1"/>
              </p:cNvSpPr>
              <p:nvPr/>
            </p:nvSpPr>
            <p:spPr bwMode="auto">
              <a:xfrm>
                <a:off x="2742" y="1777"/>
                <a:ext cx="290"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cm diam x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64"/>
              <p:cNvSpPr>
                <a:spLocks noChangeArrowheads="1"/>
              </p:cNvSpPr>
              <p:nvPr/>
            </p:nvSpPr>
            <p:spPr bwMode="auto">
              <a:xfrm>
                <a:off x="2977" y="1777"/>
                <a:ext cx="101"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20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1" name="Rectangle 65"/>
              <p:cNvSpPr>
                <a:spLocks noChangeArrowheads="1"/>
              </p:cNvSpPr>
              <p:nvPr/>
            </p:nvSpPr>
            <p:spPr bwMode="auto">
              <a:xfrm>
                <a:off x="3045" y="1777"/>
                <a:ext cx="226"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000000"/>
                    </a:solidFill>
                    <a:effectLst/>
                    <a:latin typeface="Arial" pitchFamily="34" charset="0"/>
                    <a:cs typeface="Arial" pitchFamily="34" charset="0"/>
                  </a:rPr>
                  <a:t>cm thick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2" name="Rectangle 66"/>
              <p:cNvSpPr>
                <a:spLocks noChangeArrowheads="1"/>
              </p:cNvSpPr>
              <p:nvPr/>
            </p:nvSpPr>
            <p:spPr bwMode="auto">
              <a:xfrm>
                <a:off x="3225" y="1777"/>
                <a:ext cx="40"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67"/>
              <p:cNvSpPr>
                <a:spLocks noChangeArrowheads="1"/>
              </p:cNvSpPr>
              <p:nvPr/>
            </p:nvSpPr>
            <p:spPr bwMode="auto">
              <a:xfrm>
                <a:off x="2895" y="1835"/>
                <a:ext cx="101"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40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 name="Rectangle 68"/>
              <p:cNvSpPr>
                <a:spLocks noChangeArrowheads="1"/>
              </p:cNvSpPr>
              <p:nvPr/>
            </p:nvSpPr>
            <p:spPr bwMode="auto">
              <a:xfrm>
                <a:off x="2965" y="1835"/>
                <a:ext cx="83"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kg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5" name="Rectangle 69"/>
              <p:cNvSpPr>
                <a:spLocks noChangeArrowheads="1"/>
              </p:cNvSpPr>
              <p:nvPr/>
            </p:nvSpPr>
            <p:spPr bwMode="auto">
              <a:xfrm>
                <a:off x="2048" y="2441"/>
                <a:ext cx="190" cy="19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70"/>
              <p:cNvSpPr>
                <a:spLocks/>
              </p:cNvSpPr>
              <p:nvPr/>
            </p:nvSpPr>
            <p:spPr bwMode="auto">
              <a:xfrm>
                <a:off x="2050" y="2443"/>
                <a:ext cx="185" cy="186"/>
              </a:xfrm>
              <a:custGeom>
                <a:avLst/>
                <a:gdLst/>
                <a:ahLst/>
                <a:cxnLst>
                  <a:cxn ang="0">
                    <a:pos x="863" y="8"/>
                  </a:cxn>
                  <a:cxn ang="0">
                    <a:pos x="964" y="110"/>
                  </a:cxn>
                  <a:cxn ang="0">
                    <a:pos x="964" y="140"/>
                  </a:cxn>
                  <a:cxn ang="0">
                    <a:pos x="964" y="140"/>
                  </a:cxn>
                  <a:cxn ang="0">
                    <a:pos x="139" y="965"/>
                  </a:cxn>
                  <a:cxn ang="0">
                    <a:pos x="109" y="965"/>
                  </a:cxn>
                  <a:cxn ang="0">
                    <a:pos x="8" y="864"/>
                  </a:cxn>
                  <a:cxn ang="0">
                    <a:pos x="8" y="833"/>
                  </a:cxn>
                  <a:cxn ang="0">
                    <a:pos x="8" y="833"/>
                  </a:cxn>
                  <a:cxn ang="0">
                    <a:pos x="833" y="8"/>
                  </a:cxn>
                  <a:cxn ang="0">
                    <a:pos x="863" y="8"/>
                  </a:cxn>
                </a:cxnLst>
                <a:rect l="0" t="0" r="r" b="b"/>
                <a:pathLst>
                  <a:path w="973" h="973">
                    <a:moveTo>
                      <a:pt x="863" y="8"/>
                    </a:moveTo>
                    <a:lnTo>
                      <a:pt x="964" y="110"/>
                    </a:lnTo>
                    <a:cubicBezTo>
                      <a:pt x="973" y="118"/>
                      <a:pt x="973" y="132"/>
                      <a:pt x="964" y="140"/>
                    </a:cubicBezTo>
                    <a:cubicBezTo>
                      <a:pt x="964" y="140"/>
                      <a:pt x="964" y="140"/>
                      <a:pt x="964" y="140"/>
                    </a:cubicBezTo>
                    <a:lnTo>
                      <a:pt x="139" y="965"/>
                    </a:lnTo>
                    <a:cubicBezTo>
                      <a:pt x="131" y="973"/>
                      <a:pt x="118" y="973"/>
                      <a:pt x="109" y="965"/>
                    </a:cubicBezTo>
                    <a:lnTo>
                      <a:pt x="8" y="864"/>
                    </a:lnTo>
                    <a:cubicBezTo>
                      <a:pt x="0" y="855"/>
                      <a:pt x="0" y="842"/>
                      <a:pt x="8" y="833"/>
                    </a:cubicBezTo>
                    <a:cubicBezTo>
                      <a:pt x="8" y="833"/>
                      <a:pt x="8" y="833"/>
                      <a:pt x="8" y="833"/>
                    </a:cubicBezTo>
                    <a:lnTo>
                      <a:pt x="833" y="8"/>
                    </a:lnTo>
                    <a:cubicBezTo>
                      <a:pt x="841" y="0"/>
                      <a:pt x="855" y="0"/>
                      <a:pt x="863" y="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Rectangle 71"/>
              <p:cNvSpPr>
                <a:spLocks noChangeArrowheads="1"/>
              </p:cNvSpPr>
              <p:nvPr/>
            </p:nvSpPr>
            <p:spPr bwMode="auto">
              <a:xfrm>
                <a:off x="2048" y="2441"/>
                <a:ext cx="190" cy="19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72"/>
              <p:cNvSpPr>
                <a:spLocks/>
              </p:cNvSpPr>
              <p:nvPr/>
            </p:nvSpPr>
            <p:spPr bwMode="auto">
              <a:xfrm>
                <a:off x="2050" y="2443"/>
                <a:ext cx="185" cy="186"/>
              </a:xfrm>
              <a:custGeom>
                <a:avLst/>
                <a:gdLst/>
                <a:ahLst/>
                <a:cxnLst>
                  <a:cxn ang="0">
                    <a:pos x="863" y="8"/>
                  </a:cxn>
                  <a:cxn ang="0">
                    <a:pos x="964" y="110"/>
                  </a:cxn>
                  <a:cxn ang="0">
                    <a:pos x="964" y="140"/>
                  </a:cxn>
                  <a:cxn ang="0">
                    <a:pos x="964" y="140"/>
                  </a:cxn>
                  <a:cxn ang="0">
                    <a:pos x="139" y="965"/>
                  </a:cxn>
                  <a:cxn ang="0">
                    <a:pos x="109" y="965"/>
                  </a:cxn>
                  <a:cxn ang="0">
                    <a:pos x="8" y="864"/>
                  </a:cxn>
                  <a:cxn ang="0">
                    <a:pos x="8" y="833"/>
                  </a:cxn>
                  <a:cxn ang="0">
                    <a:pos x="8" y="833"/>
                  </a:cxn>
                  <a:cxn ang="0">
                    <a:pos x="833" y="8"/>
                  </a:cxn>
                  <a:cxn ang="0">
                    <a:pos x="863" y="8"/>
                  </a:cxn>
                </a:cxnLst>
                <a:rect l="0" t="0" r="r" b="b"/>
                <a:pathLst>
                  <a:path w="973" h="973">
                    <a:moveTo>
                      <a:pt x="863" y="8"/>
                    </a:moveTo>
                    <a:lnTo>
                      <a:pt x="964" y="110"/>
                    </a:lnTo>
                    <a:cubicBezTo>
                      <a:pt x="973" y="118"/>
                      <a:pt x="973" y="132"/>
                      <a:pt x="964" y="140"/>
                    </a:cubicBezTo>
                    <a:cubicBezTo>
                      <a:pt x="964" y="140"/>
                      <a:pt x="964" y="140"/>
                      <a:pt x="964" y="140"/>
                    </a:cubicBezTo>
                    <a:lnTo>
                      <a:pt x="139" y="965"/>
                    </a:lnTo>
                    <a:cubicBezTo>
                      <a:pt x="131" y="973"/>
                      <a:pt x="118" y="973"/>
                      <a:pt x="109" y="965"/>
                    </a:cubicBezTo>
                    <a:lnTo>
                      <a:pt x="8" y="864"/>
                    </a:lnTo>
                    <a:cubicBezTo>
                      <a:pt x="0" y="855"/>
                      <a:pt x="0" y="842"/>
                      <a:pt x="8" y="833"/>
                    </a:cubicBezTo>
                    <a:cubicBezTo>
                      <a:pt x="8" y="833"/>
                      <a:pt x="8" y="833"/>
                      <a:pt x="8" y="833"/>
                    </a:cubicBezTo>
                    <a:lnTo>
                      <a:pt x="833" y="8"/>
                    </a:lnTo>
                    <a:cubicBezTo>
                      <a:pt x="841" y="0"/>
                      <a:pt x="855" y="0"/>
                      <a:pt x="863" y="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73"/>
              <p:cNvSpPr>
                <a:spLocks noEditPoints="1"/>
              </p:cNvSpPr>
              <p:nvPr/>
            </p:nvSpPr>
            <p:spPr bwMode="auto">
              <a:xfrm>
                <a:off x="2051" y="2444"/>
                <a:ext cx="183" cy="184"/>
              </a:xfrm>
              <a:custGeom>
                <a:avLst/>
                <a:gdLst/>
                <a:ahLst/>
                <a:cxnLst>
                  <a:cxn ang="0">
                    <a:pos x="163" y="0"/>
                  </a:cxn>
                  <a:cxn ang="0">
                    <a:pos x="0" y="164"/>
                  </a:cxn>
                  <a:cxn ang="0">
                    <a:pos x="20" y="184"/>
                  </a:cxn>
                  <a:cxn ang="0">
                    <a:pos x="183" y="20"/>
                  </a:cxn>
                </a:cxnLst>
                <a:rect l="0" t="0" r="r" b="b"/>
                <a:pathLst>
                  <a:path w="183" h="184">
                    <a:moveTo>
                      <a:pt x="163" y="0"/>
                    </a:moveTo>
                    <a:lnTo>
                      <a:pt x="0" y="164"/>
                    </a:lnTo>
                    <a:moveTo>
                      <a:pt x="20" y="184"/>
                    </a:moveTo>
                    <a:lnTo>
                      <a:pt x="183" y="2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Line 74"/>
              <p:cNvSpPr>
                <a:spLocks noChangeShapeType="1"/>
              </p:cNvSpPr>
              <p:nvPr/>
            </p:nvSpPr>
            <p:spPr bwMode="auto">
              <a:xfrm flipH="1">
                <a:off x="2077" y="2470"/>
                <a:ext cx="153" cy="154"/>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Rectangle 75"/>
              <p:cNvSpPr>
                <a:spLocks noChangeArrowheads="1"/>
              </p:cNvSpPr>
              <p:nvPr/>
            </p:nvSpPr>
            <p:spPr bwMode="auto">
              <a:xfrm>
                <a:off x="1251" y="2316"/>
                <a:ext cx="52" cy="9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76"/>
              <p:cNvSpPr>
                <a:spLocks/>
              </p:cNvSpPr>
              <p:nvPr/>
            </p:nvSpPr>
            <p:spPr bwMode="auto">
              <a:xfrm>
                <a:off x="1252" y="2317"/>
                <a:ext cx="47" cy="93"/>
              </a:xfrm>
              <a:custGeom>
                <a:avLst/>
                <a:gdLst/>
                <a:ahLst/>
                <a:cxnLst>
                  <a:cxn ang="0">
                    <a:pos x="21" y="0"/>
                  </a:cxn>
                  <a:cxn ang="0">
                    <a:pos x="220" y="0"/>
                  </a:cxn>
                  <a:cxn ang="0">
                    <a:pos x="242" y="22"/>
                  </a:cxn>
                  <a:cxn ang="0">
                    <a:pos x="242" y="22"/>
                  </a:cxn>
                  <a:cxn ang="0">
                    <a:pos x="242" y="22"/>
                  </a:cxn>
                  <a:cxn ang="0">
                    <a:pos x="242" y="463"/>
                  </a:cxn>
                  <a:cxn ang="0">
                    <a:pos x="220" y="484"/>
                  </a:cxn>
                  <a:cxn ang="0">
                    <a:pos x="21" y="484"/>
                  </a:cxn>
                  <a:cxn ang="0">
                    <a:pos x="0" y="463"/>
                  </a:cxn>
                  <a:cxn ang="0">
                    <a:pos x="0" y="22"/>
                  </a:cxn>
                  <a:cxn ang="0">
                    <a:pos x="21" y="0"/>
                  </a:cxn>
                </a:cxnLst>
                <a:rect l="0" t="0" r="r" b="b"/>
                <a:pathLst>
                  <a:path w="242" h="484">
                    <a:moveTo>
                      <a:pt x="21" y="0"/>
                    </a:moveTo>
                    <a:lnTo>
                      <a:pt x="220" y="0"/>
                    </a:lnTo>
                    <a:cubicBezTo>
                      <a:pt x="232" y="0"/>
                      <a:pt x="242" y="10"/>
                      <a:pt x="242" y="22"/>
                    </a:cubicBezTo>
                    <a:cubicBezTo>
                      <a:pt x="242" y="22"/>
                      <a:pt x="242" y="22"/>
                      <a:pt x="242" y="22"/>
                    </a:cubicBezTo>
                    <a:lnTo>
                      <a:pt x="242" y="22"/>
                    </a:lnTo>
                    <a:lnTo>
                      <a:pt x="242" y="463"/>
                    </a:lnTo>
                    <a:cubicBezTo>
                      <a:pt x="242" y="475"/>
                      <a:pt x="232" y="484"/>
                      <a:pt x="220" y="484"/>
                    </a:cubicBezTo>
                    <a:lnTo>
                      <a:pt x="21" y="484"/>
                    </a:lnTo>
                    <a:cubicBezTo>
                      <a:pt x="9" y="484"/>
                      <a:pt x="0" y="475"/>
                      <a:pt x="0" y="463"/>
                    </a:cubicBezTo>
                    <a:lnTo>
                      <a:pt x="0" y="22"/>
                    </a:lnTo>
                    <a:cubicBezTo>
                      <a:pt x="0" y="10"/>
                      <a:pt x="9" y="0"/>
                      <a:pt x="21" y="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Rectangle 77"/>
              <p:cNvSpPr>
                <a:spLocks noChangeArrowheads="1"/>
              </p:cNvSpPr>
              <p:nvPr/>
            </p:nvSpPr>
            <p:spPr bwMode="auto">
              <a:xfrm>
                <a:off x="1251" y="2316"/>
                <a:ext cx="52" cy="9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78"/>
              <p:cNvSpPr>
                <a:spLocks/>
              </p:cNvSpPr>
              <p:nvPr/>
            </p:nvSpPr>
            <p:spPr bwMode="auto">
              <a:xfrm>
                <a:off x="1252" y="2317"/>
                <a:ext cx="46" cy="93"/>
              </a:xfrm>
              <a:custGeom>
                <a:avLst/>
                <a:gdLst/>
                <a:ahLst/>
                <a:cxnLst>
                  <a:cxn ang="0">
                    <a:pos x="21" y="0"/>
                  </a:cxn>
                  <a:cxn ang="0">
                    <a:pos x="220" y="0"/>
                  </a:cxn>
                  <a:cxn ang="0">
                    <a:pos x="242" y="22"/>
                  </a:cxn>
                  <a:cxn ang="0">
                    <a:pos x="242" y="22"/>
                  </a:cxn>
                  <a:cxn ang="0">
                    <a:pos x="242" y="22"/>
                  </a:cxn>
                  <a:cxn ang="0">
                    <a:pos x="242" y="463"/>
                  </a:cxn>
                  <a:cxn ang="0">
                    <a:pos x="220" y="484"/>
                  </a:cxn>
                  <a:cxn ang="0">
                    <a:pos x="21" y="484"/>
                  </a:cxn>
                  <a:cxn ang="0">
                    <a:pos x="0" y="463"/>
                  </a:cxn>
                  <a:cxn ang="0">
                    <a:pos x="0" y="22"/>
                  </a:cxn>
                  <a:cxn ang="0">
                    <a:pos x="21" y="0"/>
                  </a:cxn>
                </a:cxnLst>
                <a:rect l="0" t="0" r="r" b="b"/>
                <a:pathLst>
                  <a:path w="242" h="484">
                    <a:moveTo>
                      <a:pt x="21" y="0"/>
                    </a:moveTo>
                    <a:lnTo>
                      <a:pt x="220" y="0"/>
                    </a:lnTo>
                    <a:cubicBezTo>
                      <a:pt x="232" y="0"/>
                      <a:pt x="242" y="10"/>
                      <a:pt x="242" y="22"/>
                    </a:cubicBezTo>
                    <a:cubicBezTo>
                      <a:pt x="242" y="22"/>
                      <a:pt x="242" y="22"/>
                      <a:pt x="242" y="22"/>
                    </a:cubicBezTo>
                    <a:lnTo>
                      <a:pt x="242" y="22"/>
                    </a:lnTo>
                    <a:lnTo>
                      <a:pt x="242" y="463"/>
                    </a:lnTo>
                    <a:cubicBezTo>
                      <a:pt x="242" y="475"/>
                      <a:pt x="232" y="484"/>
                      <a:pt x="220" y="484"/>
                    </a:cubicBezTo>
                    <a:lnTo>
                      <a:pt x="21" y="484"/>
                    </a:lnTo>
                    <a:cubicBezTo>
                      <a:pt x="9" y="484"/>
                      <a:pt x="0" y="475"/>
                      <a:pt x="0" y="463"/>
                    </a:cubicBezTo>
                    <a:lnTo>
                      <a:pt x="0" y="22"/>
                    </a:lnTo>
                    <a:cubicBezTo>
                      <a:pt x="0" y="10"/>
                      <a:pt x="9" y="0"/>
                      <a:pt x="21" y="0"/>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79"/>
              <p:cNvSpPr>
                <a:spLocks noEditPoints="1"/>
              </p:cNvSpPr>
              <p:nvPr/>
            </p:nvSpPr>
            <p:spPr bwMode="auto">
              <a:xfrm>
                <a:off x="1257" y="2317"/>
                <a:ext cx="37" cy="93"/>
              </a:xfrm>
              <a:custGeom>
                <a:avLst/>
                <a:gdLst/>
                <a:ahLst/>
                <a:cxnLst>
                  <a:cxn ang="0">
                    <a:pos x="0" y="0"/>
                  </a:cxn>
                  <a:cxn ang="0">
                    <a:pos x="0" y="93"/>
                  </a:cxn>
                  <a:cxn ang="0">
                    <a:pos x="37" y="93"/>
                  </a:cxn>
                  <a:cxn ang="0">
                    <a:pos x="37" y="0"/>
                  </a:cxn>
                </a:cxnLst>
                <a:rect l="0" t="0" r="r" b="b"/>
                <a:pathLst>
                  <a:path w="37" h="93">
                    <a:moveTo>
                      <a:pt x="0" y="0"/>
                    </a:moveTo>
                    <a:lnTo>
                      <a:pt x="0" y="93"/>
                    </a:lnTo>
                    <a:moveTo>
                      <a:pt x="37" y="93"/>
                    </a:moveTo>
                    <a:lnTo>
                      <a:pt x="37"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Line 80"/>
              <p:cNvSpPr>
                <a:spLocks noChangeShapeType="1"/>
              </p:cNvSpPr>
              <p:nvPr/>
            </p:nvSpPr>
            <p:spPr bwMode="auto">
              <a:xfrm>
                <a:off x="1296" y="2320"/>
                <a:ext cx="1" cy="87"/>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Rectangle 81"/>
              <p:cNvSpPr>
                <a:spLocks noChangeArrowheads="1"/>
              </p:cNvSpPr>
              <p:nvPr/>
            </p:nvSpPr>
            <p:spPr bwMode="auto">
              <a:xfrm>
                <a:off x="2476" y="2420"/>
                <a:ext cx="119" cy="21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82"/>
              <p:cNvSpPr>
                <a:spLocks/>
              </p:cNvSpPr>
              <p:nvPr/>
            </p:nvSpPr>
            <p:spPr bwMode="auto">
              <a:xfrm>
                <a:off x="2478" y="2420"/>
                <a:ext cx="114" cy="208"/>
              </a:xfrm>
              <a:custGeom>
                <a:avLst/>
                <a:gdLst/>
                <a:ahLst/>
                <a:cxnLst>
                  <a:cxn ang="0">
                    <a:pos x="21" y="1088"/>
                  </a:cxn>
                  <a:cxn ang="0">
                    <a:pos x="575" y="1088"/>
                  </a:cxn>
                  <a:cxn ang="0">
                    <a:pos x="597" y="1067"/>
                  </a:cxn>
                  <a:cxn ang="0">
                    <a:pos x="597" y="1067"/>
                  </a:cxn>
                  <a:cxn ang="0">
                    <a:pos x="597" y="21"/>
                  </a:cxn>
                  <a:cxn ang="0">
                    <a:pos x="575" y="0"/>
                  </a:cxn>
                  <a:cxn ang="0">
                    <a:pos x="21" y="0"/>
                  </a:cxn>
                  <a:cxn ang="0">
                    <a:pos x="0" y="21"/>
                  </a:cxn>
                  <a:cxn ang="0">
                    <a:pos x="0" y="21"/>
                  </a:cxn>
                  <a:cxn ang="0">
                    <a:pos x="0" y="1067"/>
                  </a:cxn>
                  <a:cxn ang="0">
                    <a:pos x="21" y="1088"/>
                  </a:cxn>
                </a:cxnLst>
                <a:rect l="0" t="0" r="r" b="b"/>
                <a:pathLst>
                  <a:path w="597" h="1088">
                    <a:moveTo>
                      <a:pt x="21" y="1088"/>
                    </a:moveTo>
                    <a:lnTo>
                      <a:pt x="575" y="1088"/>
                    </a:lnTo>
                    <a:cubicBezTo>
                      <a:pt x="587" y="1088"/>
                      <a:pt x="597" y="1079"/>
                      <a:pt x="597" y="1067"/>
                    </a:cubicBezTo>
                    <a:cubicBezTo>
                      <a:pt x="597" y="1067"/>
                      <a:pt x="597" y="1067"/>
                      <a:pt x="597" y="1067"/>
                    </a:cubicBezTo>
                    <a:lnTo>
                      <a:pt x="597" y="21"/>
                    </a:lnTo>
                    <a:cubicBezTo>
                      <a:pt x="597" y="9"/>
                      <a:pt x="587" y="0"/>
                      <a:pt x="575" y="0"/>
                    </a:cubicBezTo>
                    <a:lnTo>
                      <a:pt x="21" y="0"/>
                    </a:lnTo>
                    <a:cubicBezTo>
                      <a:pt x="9" y="0"/>
                      <a:pt x="0" y="9"/>
                      <a:pt x="0" y="21"/>
                    </a:cubicBezTo>
                    <a:lnTo>
                      <a:pt x="0" y="21"/>
                    </a:lnTo>
                    <a:lnTo>
                      <a:pt x="0" y="1067"/>
                    </a:lnTo>
                    <a:cubicBezTo>
                      <a:pt x="0" y="1079"/>
                      <a:pt x="9" y="1088"/>
                      <a:pt x="21" y="108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Rectangle 83"/>
              <p:cNvSpPr>
                <a:spLocks noChangeArrowheads="1"/>
              </p:cNvSpPr>
              <p:nvPr/>
            </p:nvSpPr>
            <p:spPr bwMode="auto">
              <a:xfrm>
                <a:off x="2476" y="2420"/>
                <a:ext cx="119" cy="21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84"/>
              <p:cNvSpPr>
                <a:spLocks/>
              </p:cNvSpPr>
              <p:nvPr/>
            </p:nvSpPr>
            <p:spPr bwMode="auto">
              <a:xfrm>
                <a:off x="2478" y="2420"/>
                <a:ext cx="114" cy="208"/>
              </a:xfrm>
              <a:custGeom>
                <a:avLst/>
                <a:gdLst/>
                <a:ahLst/>
                <a:cxnLst>
                  <a:cxn ang="0">
                    <a:pos x="21" y="1088"/>
                  </a:cxn>
                  <a:cxn ang="0">
                    <a:pos x="575" y="1088"/>
                  </a:cxn>
                  <a:cxn ang="0">
                    <a:pos x="597" y="1067"/>
                  </a:cxn>
                  <a:cxn ang="0">
                    <a:pos x="597" y="1067"/>
                  </a:cxn>
                  <a:cxn ang="0">
                    <a:pos x="597" y="21"/>
                  </a:cxn>
                  <a:cxn ang="0">
                    <a:pos x="575" y="0"/>
                  </a:cxn>
                  <a:cxn ang="0">
                    <a:pos x="21" y="0"/>
                  </a:cxn>
                  <a:cxn ang="0">
                    <a:pos x="0" y="21"/>
                  </a:cxn>
                  <a:cxn ang="0">
                    <a:pos x="0" y="21"/>
                  </a:cxn>
                  <a:cxn ang="0">
                    <a:pos x="0" y="1067"/>
                  </a:cxn>
                  <a:cxn ang="0">
                    <a:pos x="21" y="1088"/>
                  </a:cxn>
                </a:cxnLst>
                <a:rect l="0" t="0" r="r" b="b"/>
                <a:pathLst>
                  <a:path w="597" h="1088">
                    <a:moveTo>
                      <a:pt x="21" y="1088"/>
                    </a:moveTo>
                    <a:lnTo>
                      <a:pt x="575" y="1088"/>
                    </a:lnTo>
                    <a:cubicBezTo>
                      <a:pt x="587" y="1088"/>
                      <a:pt x="597" y="1079"/>
                      <a:pt x="597" y="1067"/>
                    </a:cubicBezTo>
                    <a:cubicBezTo>
                      <a:pt x="597" y="1067"/>
                      <a:pt x="597" y="1067"/>
                      <a:pt x="597" y="1067"/>
                    </a:cubicBezTo>
                    <a:lnTo>
                      <a:pt x="597" y="21"/>
                    </a:lnTo>
                    <a:cubicBezTo>
                      <a:pt x="597" y="9"/>
                      <a:pt x="587" y="0"/>
                      <a:pt x="575" y="0"/>
                    </a:cubicBezTo>
                    <a:lnTo>
                      <a:pt x="21" y="0"/>
                    </a:lnTo>
                    <a:cubicBezTo>
                      <a:pt x="9" y="0"/>
                      <a:pt x="0" y="9"/>
                      <a:pt x="0" y="21"/>
                    </a:cubicBezTo>
                    <a:lnTo>
                      <a:pt x="0" y="21"/>
                    </a:lnTo>
                    <a:lnTo>
                      <a:pt x="0" y="1067"/>
                    </a:lnTo>
                    <a:cubicBezTo>
                      <a:pt x="0" y="1079"/>
                      <a:pt x="9" y="1088"/>
                      <a:pt x="21" y="108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85"/>
              <p:cNvSpPr>
                <a:spLocks noEditPoints="1"/>
              </p:cNvSpPr>
              <p:nvPr/>
            </p:nvSpPr>
            <p:spPr bwMode="auto">
              <a:xfrm>
                <a:off x="2489" y="2420"/>
                <a:ext cx="91" cy="208"/>
              </a:xfrm>
              <a:custGeom>
                <a:avLst/>
                <a:gdLst/>
                <a:ahLst/>
                <a:cxnLst>
                  <a:cxn ang="0">
                    <a:pos x="0" y="208"/>
                  </a:cxn>
                  <a:cxn ang="0">
                    <a:pos x="0" y="0"/>
                  </a:cxn>
                  <a:cxn ang="0">
                    <a:pos x="91" y="0"/>
                  </a:cxn>
                  <a:cxn ang="0">
                    <a:pos x="91" y="208"/>
                  </a:cxn>
                </a:cxnLst>
                <a:rect l="0" t="0" r="r" b="b"/>
                <a:pathLst>
                  <a:path w="91" h="208">
                    <a:moveTo>
                      <a:pt x="0" y="208"/>
                    </a:moveTo>
                    <a:lnTo>
                      <a:pt x="0" y="0"/>
                    </a:lnTo>
                    <a:moveTo>
                      <a:pt x="91" y="0"/>
                    </a:moveTo>
                    <a:lnTo>
                      <a:pt x="91" y="208"/>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Line 86"/>
              <p:cNvSpPr>
                <a:spLocks noChangeShapeType="1"/>
              </p:cNvSpPr>
              <p:nvPr/>
            </p:nvSpPr>
            <p:spPr bwMode="auto">
              <a:xfrm flipV="1">
                <a:off x="2586" y="2426"/>
                <a:ext cx="1" cy="196"/>
              </a:xfrm>
              <a:prstGeom prst="line">
                <a:avLst/>
              </a:prstGeom>
              <a:noFill/>
              <a:ln w="1270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Rectangle 87"/>
              <p:cNvSpPr>
                <a:spLocks noChangeArrowheads="1"/>
              </p:cNvSpPr>
              <p:nvPr/>
            </p:nvSpPr>
            <p:spPr bwMode="auto">
              <a:xfrm>
                <a:off x="3326" y="2420"/>
                <a:ext cx="119" cy="21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88"/>
              <p:cNvSpPr>
                <a:spLocks/>
              </p:cNvSpPr>
              <p:nvPr/>
            </p:nvSpPr>
            <p:spPr bwMode="auto">
              <a:xfrm>
                <a:off x="3326" y="2420"/>
                <a:ext cx="114" cy="208"/>
              </a:xfrm>
              <a:custGeom>
                <a:avLst/>
                <a:gdLst/>
                <a:ahLst/>
                <a:cxnLst>
                  <a:cxn ang="0">
                    <a:pos x="575" y="1089"/>
                  </a:cxn>
                  <a:cxn ang="0">
                    <a:pos x="21" y="1089"/>
                  </a:cxn>
                  <a:cxn ang="0">
                    <a:pos x="0" y="1068"/>
                  </a:cxn>
                  <a:cxn ang="0">
                    <a:pos x="0" y="1068"/>
                  </a:cxn>
                  <a:cxn ang="0">
                    <a:pos x="0" y="1068"/>
                  </a:cxn>
                  <a:cxn ang="0">
                    <a:pos x="0" y="22"/>
                  </a:cxn>
                  <a:cxn ang="0">
                    <a:pos x="21" y="0"/>
                  </a:cxn>
                  <a:cxn ang="0">
                    <a:pos x="21" y="0"/>
                  </a:cxn>
                  <a:cxn ang="0">
                    <a:pos x="575" y="0"/>
                  </a:cxn>
                  <a:cxn ang="0">
                    <a:pos x="597" y="22"/>
                  </a:cxn>
                  <a:cxn ang="0">
                    <a:pos x="597" y="22"/>
                  </a:cxn>
                  <a:cxn ang="0">
                    <a:pos x="597" y="22"/>
                  </a:cxn>
                  <a:cxn ang="0">
                    <a:pos x="597" y="1068"/>
                  </a:cxn>
                  <a:cxn ang="0">
                    <a:pos x="575" y="1089"/>
                  </a:cxn>
                </a:cxnLst>
                <a:rect l="0" t="0" r="r" b="b"/>
                <a:pathLst>
                  <a:path w="597" h="1089">
                    <a:moveTo>
                      <a:pt x="575" y="1089"/>
                    </a:moveTo>
                    <a:lnTo>
                      <a:pt x="21" y="1089"/>
                    </a:lnTo>
                    <a:cubicBezTo>
                      <a:pt x="10" y="1089"/>
                      <a:pt x="0" y="1079"/>
                      <a:pt x="0" y="1068"/>
                    </a:cubicBezTo>
                    <a:cubicBezTo>
                      <a:pt x="0" y="1068"/>
                      <a:pt x="0" y="1068"/>
                      <a:pt x="0" y="1068"/>
                    </a:cubicBezTo>
                    <a:lnTo>
                      <a:pt x="0" y="1068"/>
                    </a:lnTo>
                    <a:lnTo>
                      <a:pt x="0" y="22"/>
                    </a:lnTo>
                    <a:cubicBezTo>
                      <a:pt x="0" y="10"/>
                      <a:pt x="10" y="0"/>
                      <a:pt x="21" y="0"/>
                    </a:cubicBezTo>
                    <a:lnTo>
                      <a:pt x="21" y="0"/>
                    </a:lnTo>
                    <a:lnTo>
                      <a:pt x="575" y="0"/>
                    </a:lnTo>
                    <a:cubicBezTo>
                      <a:pt x="587" y="0"/>
                      <a:pt x="597" y="10"/>
                      <a:pt x="597" y="22"/>
                    </a:cubicBezTo>
                    <a:cubicBezTo>
                      <a:pt x="597" y="22"/>
                      <a:pt x="597" y="22"/>
                      <a:pt x="597" y="22"/>
                    </a:cubicBezTo>
                    <a:lnTo>
                      <a:pt x="597" y="22"/>
                    </a:lnTo>
                    <a:lnTo>
                      <a:pt x="597" y="1068"/>
                    </a:lnTo>
                    <a:cubicBezTo>
                      <a:pt x="597" y="1079"/>
                      <a:pt x="587" y="1089"/>
                      <a:pt x="575" y="1089"/>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Rectangle 89"/>
              <p:cNvSpPr>
                <a:spLocks noChangeArrowheads="1"/>
              </p:cNvSpPr>
              <p:nvPr/>
            </p:nvSpPr>
            <p:spPr bwMode="auto">
              <a:xfrm>
                <a:off x="3326" y="2420"/>
                <a:ext cx="119" cy="21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90"/>
              <p:cNvSpPr>
                <a:spLocks/>
              </p:cNvSpPr>
              <p:nvPr/>
            </p:nvSpPr>
            <p:spPr bwMode="auto">
              <a:xfrm>
                <a:off x="3326" y="2420"/>
                <a:ext cx="114" cy="208"/>
              </a:xfrm>
              <a:custGeom>
                <a:avLst/>
                <a:gdLst/>
                <a:ahLst/>
                <a:cxnLst>
                  <a:cxn ang="0">
                    <a:pos x="575" y="1089"/>
                  </a:cxn>
                  <a:cxn ang="0">
                    <a:pos x="21" y="1089"/>
                  </a:cxn>
                  <a:cxn ang="0">
                    <a:pos x="0" y="1068"/>
                  </a:cxn>
                  <a:cxn ang="0">
                    <a:pos x="0" y="1068"/>
                  </a:cxn>
                  <a:cxn ang="0">
                    <a:pos x="0" y="1068"/>
                  </a:cxn>
                  <a:cxn ang="0">
                    <a:pos x="0" y="22"/>
                  </a:cxn>
                  <a:cxn ang="0">
                    <a:pos x="21" y="0"/>
                  </a:cxn>
                  <a:cxn ang="0">
                    <a:pos x="21" y="0"/>
                  </a:cxn>
                  <a:cxn ang="0">
                    <a:pos x="575" y="0"/>
                  </a:cxn>
                  <a:cxn ang="0">
                    <a:pos x="597" y="22"/>
                  </a:cxn>
                  <a:cxn ang="0">
                    <a:pos x="597" y="22"/>
                  </a:cxn>
                  <a:cxn ang="0">
                    <a:pos x="597" y="22"/>
                  </a:cxn>
                  <a:cxn ang="0">
                    <a:pos x="597" y="1068"/>
                  </a:cxn>
                  <a:cxn ang="0">
                    <a:pos x="575" y="1089"/>
                  </a:cxn>
                </a:cxnLst>
                <a:rect l="0" t="0" r="r" b="b"/>
                <a:pathLst>
                  <a:path w="597" h="1089">
                    <a:moveTo>
                      <a:pt x="575" y="1089"/>
                    </a:moveTo>
                    <a:lnTo>
                      <a:pt x="21" y="1089"/>
                    </a:lnTo>
                    <a:cubicBezTo>
                      <a:pt x="10" y="1089"/>
                      <a:pt x="0" y="1079"/>
                      <a:pt x="0" y="1068"/>
                    </a:cubicBezTo>
                    <a:cubicBezTo>
                      <a:pt x="0" y="1068"/>
                      <a:pt x="0" y="1068"/>
                      <a:pt x="0" y="1068"/>
                    </a:cubicBezTo>
                    <a:lnTo>
                      <a:pt x="0" y="1068"/>
                    </a:lnTo>
                    <a:lnTo>
                      <a:pt x="0" y="22"/>
                    </a:lnTo>
                    <a:cubicBezTo>
                      <a:pt x="0" y="10"/>
                      <a:pt x="10" y="0"/>
                      <a:pt x="21" y="0"/>
                    </a:cubicBezTo>
                    <a:lnTo>
                      <a:pt x="21" y="0"/>
                    </a:lnTo>
                    <a:lnTo>
                      <a:pt x="575" y="0"/>
                    </a:lnTo>
                    <a:cubicBezTo>
                      <a:pt x="587" y="0"/>
                      <a:pt x="597" y="10"/>
                      <a:pt x="597" y="22"/>
                    </a:cubicBezTo>
                    <a:cubicBezTo>
                      <a:pt x="597" y="22"/>
                      <a:pt x="597" y="22"/>
                      <a:pt x="597" y="22"/>
                    </a:cubicBezTo>
                    <a:lnTo>
                      <a:pt x="597" y="22"/>
                    </a:lnTo>
                    <a:lnTo>
                      <a:pt x="597" y="1068"/>
                    </a:lnTo>
                    <a:cubicBezTo>
                      <a:pt x="597" y="1079"/>
                      <a:pt x="587" y="1089"/>
                      <a:pt x="575" y="1089"/>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91"/>
              <p:cNvSpPr>
                <a:spLocks noEditPoints="1"/>
              </p:cNvSpPr>
              <p:nvPr/>
            </p:nvSpPr>
            <p:spPr bwMode="auto">
              <a:xfrm>
                <a:off x="3338" y="2420"/>
                <a:ext cx="91" cy="208"/>
              </a:xfrm>
              <a:custGeom>
                <a:avLst/>
                <a:gdLst/>
                <a:ahLst/>
                <a:cxnLst>
                  <a:cxn ang="0">
                    <a:pos x="91" y="208"/>
                  </a:cxn>
                  <a:cxn ang="0">
                    <a:pos x="91" y="0"/>
                  </a:cxn>
                  <a:cxn ang="0">
                    <a:pos x="0" y="0"/>
                  </a:cxn>
                  <a:cxn ang="0">
                    <a:pos x="0" y="208"/>
                  </a:cxn>
                </a:cxnLst>
                <a:rect l="0" t="0" r="r" b="b"/>
                <a:pathLst>
                  <a:path w="91" h="208">
                    <a:moveTo>
                      <a:pt x="91" y="208"/>
                    </a:moveTo>
                    <a:lnTo>
                      <a:pt x="91" y="0"/>
                    </a:lnTo>
                    <a:moveTo>
                      <a:pt x="0" y="0"/>
                    </a:moveTo>
                    <a:lnTo>
                      <a:pt x="0" y="208"/>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Line 92"/>
              <p:cNvSpPr>
                <a:spLocks noChangeShapeType="1"/>
              </p:cNvSpPr>
              <p:nvPr/>
            </p:nvSpPr>
            <p:spPr bwMode="auto">
              <a:xfrm flipV="1">
                <a:off x="3332" y="2426"/>
                <a:ext cx="1" cy="196"/>
              </a:xfrm>
              <a:prstGeom prst="line">
                <a:avLst/>
              </a:prstGeom>
              <a:noFill/>
              <a:ln w="1270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Rectangle 93"/>
              <p:cNvSpPr>
                <a:spLocks noChangeArrowheads="1"/>
              </p:cNvSpPr>
              <p:nvPr/>
            </p:nvSpPr>
            <p:spPr bwMode="auto">
              <a:xfrm>
                <a:off x="2024" y="2135"/>
                <a:ext cx="211" cy="11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94"/>
              <p:cNvSpPr>
                <a:spLocks/>
              </p:cNvSpPr>
              <p:nvPr/>
            </p:nvSpPr>
            <p:spPr bwMode="auto">
              <a:xfrm>
                <a:off x="2025" y="2136"/>
                <a:ext cx="207" cy="115"/>
              </a:xfrm>
              <a:custGeom>
                <a:avLst/>
                <a:gdLst/>
                <a:ahLst/>
                <a:cxnLst>
                  <a:cxn ang="0">
                    <a:pos x="0" y="575"/>
                  </a:cxn>
                  <a:cxn ang="0">
                    <a:pos x="0" y="21"/>
                  </a:cxn>
                  <a:cxn ang="0">
                    <a:pos x="21" y="0"/>
                  </a:cxn>
                  <a:cxn ang="0">
                    <a:pos x="21" y="0"/>
                  </a:cxn>
                  <a:cxn ang="0">
                    <a:pos x="21" y="0"/>
                  </a:cxn>
                  <a:cxn ang="0">
                    <a:pos x="1067" y="0"/>
                  </a:cxn>
                  <a:cxn ang="0">
                    <a:pos x="1088" y="21"/>
                  </a:cxn>
                  <a:cxn ang="0">
                    <a:pos x="1088" y="575"/>
                  </a:cxn>
                  <a:cxn ang="0">
                    <a:pos x="1067" y="597"/>
                  </a:cxn>
                  <a:cxn ang="0">
                    <a:pos x="21" y="597"/>
                  </a:cxn>
                  <a:cxn ang="0">
                    <a:pos x="0" y="575"/>
                  </a:cxn>
                </a:cxnLst>
                <a:rect l="0" t="0" r="r" b="b"/>
                <a:pathLst>
                  <a:path w="1088" h="597">
                    <a:moveTo>
                      <a:pt x="0" y="575"/>
                    </a:moveTo>
                    <a:lnTo>
                      <a:pt x="0" y="21"/>
                    </a:lnTo>
                    <a:cubicBezTo>
                      <a:pt x="0" y="10"/>
                      <a:pt x="9" y="0"/>
                      <a:pt x="21" y="0"/>
                    </a:cubicBezTo>
                    <a:cubicBezTo>
                      <a:pt x="21" y="0"/>
                      <a:pt x="21" y="0"/>
                      <a:pt x="21" y="0"/>
                    </a:cubicBezTo>
                    <a:lnTo>
                      <a:pt x="21" y="0"/>
                    </a:lnTo>
                    <a:lnTo>
                      <a:pt x="1067" y="0"/>
                    </a:lnTo>
                    <a:cubicBezTo>
                      <a:pt x="1078" y="0"/>
                      <a:pt x="1088" y="10"/>
                      <a:pt x="1088" y="21"/>
                    </a:cubicBezTo>
                    <a:lnTo>
                      <a:pt x="1088" y="575"/>
                    </a:lnTo>
                    <a:cubicBezTo>
                      <a:pt x="1088" y="587"/>
                      <a:pt x="1078" y="597"/>
                      <a:pt x="1067" y="597"/>
                    </a:cubicBezTo>
                    <a:lnTo>
                      <a:pt x="21" y="597"/>
                    </a:lnTo>
                    <a:cubicBezTo>
                      <a:pt x="9" y="597"/>
                      <a:pt x="0" y="587"/>
                      <a:pt x="0" y="575"/>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Rectangle 95"/>
              <p:cNvSpPr>
                <a:spLocks noChangeArrowheads="1"/>
              </p:cNvSpPr>
              <p:nvPr/>
            </p:nvSpPr>
            <p:spPr bwMode="auto">
              <a:xfrm>
                <a:off x="2024" y="2135"/>
                <a:ext cx="211" cy="11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96"/>
              <p:cNvSpPr>
                <a:spLocks/>
              </p:cNvSpPr>
              <p:nvPr/>
            </p:nvSpPr>
            <p:spPr bwMode="auto">
              <a:xfrm>
                <a:off x="2024" y="2136"/>
                <a:ext cx="208" cy="115"/>
              </a:xfrm>
              <a:custGeom>
                <a:avLst/>
                <a:gdLst/>
                <a:ahLst/>
                <a:cxnLst>
                  <a:cxn ang="0">
                    <a:pos x="0" y="575"/>
                  </a:cxn>
                  <a:cxn ang="0">
                    <a:pos x="0" y="21"/>
                  </a:cxn>
                  <a:cxn ang="0">
                    <a:pos x="21" y="0"/>
                  </a:cxn>
                  <a:cxn ang="0">
                    <a:pos x="21" y="0"/>
                  </a:cxn>
                  <a:cxn ang="0">
                    <a:pos x="21" y="0"/>
                  </a:cxn>
                  <a:cxn ang="0">
                    <a:pos x="1067" y="0"/>
                  </a:cxn>
                  <a:cxn ang="0">
                    <a:pos x="1088" y="21"/>
                  </a:cxn>
                  <a:cxn ang="0">
                    <a:pos x="1088" y="575"/>
                  </a:cxn>
                  <a:cxn ang="0">
                    <a:pos x="1067" y="597"/>
                  </a:cxn>
                  <a:cxn ang="0">
                    <a:pos x="21" y="597"/>
                  </a:cxn>
                  <a:cxn ang="0">
                    <a:pos x="0" y="575"/>
                  </a:cxn>
                </a:cxnLst>
                <a:rect l="0" t="0" r="r" b="b"/>
                <a:pathLst>
                  <a:path w="1088" h="597">
                    <a:moveTo>
                      <a:pt x="0" y="575"/>
                    </a:moveTo>
                    <a:lnTo>
                      <a:pt x="0" y="21"/>
                    </a:lnTo>
                    <a:cubicBezTo>
                      <a:pt x="0" y="10"/>
                      <a:pt x="9" y="0"/>
                      <a:pt x="21" y="0"/>
                    </a:cubicBezTo>
                    <a:cubicBezTo>
                      <a:pt x="21" y="0"/>
                      <a:pt x="21" y="0"/>
                      <a:pt x="21" y="0"/>
                    </a:cubicBezTo>
                    <a:lnTo>
                      <a:pt x="21" y="0"/>
                    </a:lnTo>
                    <a:lnTo>
                      <a:pt x="1067" y="0"/>
                    </a:lnTo>
                    <a:cubicBezTo>
                      <a:pt x="1078" y="0"/>
                      <a:pt x="1088" y="10"/>
                      <a:pt x="1088" y="21"/>
                    </a:cubicBezTo>
                    <a:lnTo>
                      <a:pt x="1088" y="575"/>
                    </a:lnTo>
                    <a:cubicBezTo>
                      <a:pt x="1088" y="587"/>
                      <a:pt x="1078" y="597"/>
                      <a:pt x="1067" y="597"/>
                    </a:cubicBezTo>
                    <a:lnTo>
                      <a:pt x="21" y="597"/>
                    </a:lnTo>
                    <a:cubicBezTo>
                      <a:pt x="9" y="597"/>
                      <a:pt x="0" y="587"/>
                      <a:pt x="0" y="575"/>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97"/>
              <p:cNvSpPr>
                <a:spLocks noEditPoints="1"/>
              </p:cNvSpPr>
              <p:nvPr/>
            </p:nvSpPr>
            <p:spPr bwMode="auto">
              <a:xfrm>
                <a:off x="2024" y="2148"/>
                <a:ext cx="208" cy="91"/>
              </a:xfrm>
              <a:custGeom>
                <a:avLst/>
                <a:gdLst/>
                <a:ahLst/>
                <a:cxnLst>
                  <a:cxn ang="0">
                    <a:pos x="0" y="91"/>
                  </a:cxn>
                  <a:cxn ang="0">
                    <a:pos x="208" y="91"/>
                  </a:cxn>
                  <a:cxn ang="0">
                    <a:pos x="208" y="0"/>
                  </a:cxn>
                  <a:cxn ang="0">
                    <a:pos x="0" y="0"/>
                  </a:cxn>
                </a:cxnLst>
                <a:rect l="0" t="0" r="r" b="b"/>
                <a:pathLst>
                  <a:path w="208" h="91">
                    <a:moveTo>
                      <a:pt x="0" y="91"/>
                    </a:moveTo>
                    <a:lnTo>
                      <a:pt x="208" y="91"/>
                    </a:lnTo>
                    <a:moveTo>
                      <a:pt x="208" y="0"/>
                    </a:moveTo>
                    <a:lnTo>
                      <a:pt x="0"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Line 98"/>
              <p:cNvSpPr>
                <a:spLocks noChangeShapeType="1"/>
              </p:cNvSpPr>
              <p:nvPr/>
            </p:nvSpPr>
            <p:spPr bwMode="auto">
              <a:xfrm>
                <a:off x="2031" y="2142"/>
                <a:ext cx="195" cy="1"/>
              </a:xfrm>
              <a:prstGeom prst="line">
                <a:avLst/>
              </a:prstGeom>
              <a:noFill/>
              <a:ln w="1270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Rectangle 99"/>
              <p:cNvSpPr>
                <a:spLocks noChangeArrowheads="1"/>
              </p:cNvSpPr>
              <p:nvPr/>
            </p:nvSpPr>
            <p:spPr bwMode="auto">
              <a:xfrm>
                <a:off x="2024" y="1299"/>
                <a:ext cx="214" cy="1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00"/>
              <p:cNvSpPr>
                <a:spLocks/>
              </p:cNvSpPr>
              <p:nvPr/>
            </p:nvSpPr>
            <p:spPr bwMode="auto">
              <a:xfrm>
                <a:off x="2024" y="1302"/>
                <a:ext cx="208" cy="114"/>
              </a:xfrm>
              <a:custGeom>
                <a:avLst/>
                <a:gdLst/>
                <a:ahLst/>
                <a:cxnLst>
                  <a:cxn ang="0">
                    <a:pos x="1089" y="21"/>
                  </a:cxn>
                  <a:cxn ang="0">
                    <a:pos x="1089" y="575"/>
                  </a:cxn>
                  <a:cxn ang="0">
                    <a:pos x="1067" y="596"/>
                  </a:cxn>
                  <a:cxn ang="0">
                    <a:pos x="1067" y="596"/>
                  </a:cxn>
                  <a:cxn ang="0">
                    <a:pos x="22" y="596"/>
                  </a:cxn>
                  <a:cxn ang="0">
                    <a:pos x="0" y="575"/>
                  </a:cxn>
                  <a:cxn ang="0">
                    <a:pos x="0" y="575"/>
                  </a:cxn>
                  <a:cxn ang="0">
                    <a:pos x="0" y="21"/>
                  </a:cxn>
                  <a:cxn ang="0">
                    <a:pos x="22" y="0"/>
                  </a:cxn>
                  <a:cxn ang="0">
                    <a:pos x="22" y="0"/>
                  </a:cxn>
                  <a:cxn ang="0">
                    <a:pos x="1067" y="0"/>
                  </a:cxn>
                  <a:cxn ang="0">
                    <a:pos x="1089" y="21"/>
                  </a:cxn>
                </a:cxnLst>
                <a:rect l="0" t="0" r="r" b="b"/>
                <a:pathLst>
                  <a:path w="1089" h="596">
                    <a:moveTo>
                      <a:pt x="1089" y="21"/>
                    </a:moveTo>
                    <a:lnTo>
                      <a:pt x="1089" y="575"/>
                    </a:lnTo>
                    <a:cubicBezTo>
                      <a:pt x="1089" y="587"/>
                      <a:pt x="1079" y="596"/>
                      <a:pt x="1067" y="596"/>
                    </a:cubicBezTo>
                    <a:cubicBezTo>
                      <a:pt x="1067" y="596"/>
                      <a:pt x="1067" y="596"/>
                      <a:pt x="1067" y="596"/>
                    </a:cubicBezTo>
                    <a:lnTo>
                      <a:pt x="22" y="596"/>
                    </a:lnTo>
                    <a:cubicBezTo>
                      <a:pt x="10" y="596"/>
                      <a:pt x="0" y="587"/>
                      <a:pt x="0" y="575"/>
                    </a:cubicBezTo>
                    <a:lnTo>
                      <a:pt x="0" y="575"/>
                    </a:lnTo>
                    <a:lnTo>
                      <a:pt x="0" y="21"/>
                    </a:lnTo>
                    <a:cubicBezTo>
                      <a:pt x="0" y="9"/>
                      <a:pt x="10" y="0"/>
                      <a:pt x="22" y="0"/>
                    </a:cubicBezTo>
                    <a:lnTo>
                      <a:pt x="22" y="0"/>
                    </a:lnTo>
                    <a:lnTo>
                      <a:pt x="1067" y="0"/>
                    </a:lnTo>
                    <a:cubicBezTo>
                      <a:pt x="1079" y="0"/>
                      <a:pt x="1089" y="9"/>
                      <a:pt x="1089" y="21"/>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Rectangle 101"/>
              <p:cNvSpPr>
                <a:spLocks noChangeArrowheads="1"/>
              </p:cNvSpPr>
              <p:nvPr/>
            </p:nvSpPr>
            <p:spPr bwMode="auto">
              <a:xfrm>
                <a:off x="2024" y="1299"/>
                <a:ext cx="214" cy="1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02"/>
              <p:cNvSpPr>
                <a:spLocks/>
              </p:cNvSpPr>
              <p:nvPr/>
            </p:nvSpPr>
            <p:spPr bwMode="auto">
              <a:xfrm>
                <a:off x="2024" y="1302"/>
                <a:ext cx="208" cy="114"/>
              </a:xfrm>
              <a:custGeom>
                <a:avLst/>
                <a:gdLst/>
                <a:ahLst/>
                <a:cxnLst>
                  <a:cxn ang="0">
                    <a:pos x="1089" y="21"/>
                  </a:cxn>
                  <a:cxn ang="0">
                    <a:pos x="1089" y="575"/>
                  </a:cxn>
                  <a:cxn ang="0">
                    <a:pos x="1067" y="596"/>
                  </a:cxn>
                  <a:cxn ang="0">
                    <a:pos x="1067" y="596"/>
                  </a:cxn>
                  <a:cxn ang="0">
                    <a:pos x="22" y="596"/>
                  </a:cxn>
                  <a:cxn ang="0">
                    <a:pos x="0" y="575"/>
                  </a:cxn>
                  <a:cxn ang="0">
                    <a:pos x="0" y="575"/>
                  </a:cxn>
                  <a:cxn ang="0">
                    <a:pos x="0" y="21"/>
                  </a:cxn>
                  <a:cxn ang="0">
                    <a:pos x="22" y="0"/>
                  </a:cxn>
                  <a:cxn ang="0">
                    <a:pos x="22" y="0"/>
                  </a:cxn>
                  <a:cxn ang="0">
                    <a:pos x="1067" y="0"/>
                  </a:cxn>
                  <a:cxn ang="0">
                    <a:pos x="1089" y="21"/>
                  </a:cxn>
                </a:cxnLst>
                <a:rect l="0" t="0" r="r" b="b"/>
                <a:pathLst>
                  <a:path w="1089" h="596">
                    <a:moveTo>
                      <a:pt x="1089" y="21"/>
                    </a:moveTo>
                    <a:lnTo>
                      <a:pt x="1089" y="575"/>
                    </a:lnTo>
                    <a:cubicBezTo>
                      <a:pt x="1089" y="587"/>
                      <a:pt x="1079" y="596"/>
                      <a:pt x="1067" y="596"/>
                    </a:cubicBezTo>
                    <a:cubicBezTo>
                      <a:pt x="1067" y="596"/>
                      <a:pt x="1067" y="596"/>
                      <a:pt x="1067" y="596"/>
                    </a:cubicBezTo>
                    <a:lnTo>
                      <a:pt x="22" y="596"/>
                    </a:lnTo>
                    <a:cubicBezTo>
                      <a:pt x="10" y="596"/>
                      <a:pt x="0" y="587"/>
                      <a:pt x="0" y="575"/>
                    </a:cubicBezTo>
                    <a:lnTo>
                      <a:pt x="0" y="575"/>
                    </a:lnTo>
                    <a:lnTo>
                      <a:pt x="0" y="21"/>
                    </a:lnTo>
                    <a:cubicBezTo>
                      <a:pt x="0" y="9"/>
                      <a:pt x="10" y="0"/>
                      <a:pt x="22" y="0"/>
                    </a:cubicBezTo>
                    <a:lnTo>
                      <a:pt x="22" y="0"/>
                    </a:lnTo>
                    <a:lnTo>
                      <a:pt x="1067" y="0"/>
                    </a:lnTo>
                    <a:cubicBezTo>
                      <a:pt x="1079" y="0"/>
                      <a:pt x="1089" y="9"/>
                      <a:pt x="1089" y="21"/>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03"/>
              <p:cNvSpPr>
                <a:spLocks noEditPoints="1"/>
              </p:cNvSpPr>
              <p:nvPr/>
            </p:nvSpPr>
            <p:spPr bwMode="auto">
              <a:xfrm>
                <a:off x="2024" y="1313"/>
                <a:ext cx="208" cy="92"/>
              </a:xfrm>
              <a:custGeom>
                <a:avLst/>
                <a:gdLst/>
                <a:ahLst/>
                <a:cxnLst>
                  <a:cxn ang="0">
                    <a:pos x="208" y="0"/>
                  </a:cxn>
                  <a:cxn ang="0">
                    <a:pos x="0" y="0"/>
                  </a:cxn>
                  <a:cxn ang="0">
                    <a:pos x="0" y="92"/>
                  </a:cxn>
                  <a:cxn ang="0">
                    <a:pos x="208" y="92"/>
                  </a:cxn>
                </a:cxnLst>
                <a:rect l="0" t="0" r="r" b="b"/>
                <a:pathLst>
                  <a:path w="208" h="92">
                    <a:moveTo>
                      <a:pt x="208" y="0"/>
                    </a:moveTo>
                    <a:lnTo>
                      <a:pt x="0" y="0"/>
                    </a:lnTo>
                    <a:moveTo>
                      <a:pt x="0" y="92"/>
                    </a:moveTo>
                    <a:lnTo>
                      <a:pt x="208" y="92"/>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Line 104"/>
              <p:cNvSpPr>
                <a:spLocks noChangeShapeType="1"/>
              </p:cNvSpPr>
              <p:nvPr/>
            </p:nvSpPr>
            <p:spPr bwMode="auto">
              <a:xfrm flipH="1">
                <a:off x="2031" y="1410"/>
                <a:ext cx="195" cy="1"/>
              </a:xfrm>
              <a:prstGeom prst="line">
                <a:avLst/>
              </a:prstGeom>
              <a:noFill/>
              <a:ln w="1270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105"/>
              <p:cNvSpPr>
                <a:spLocks noChangeArrowheads="1"/>
              </p:cNvSpPr>
              <p:nvPr/>
            </p:nvSpPr>
            <p:spPr bwMode="auto">
              <a:xfrm>
                <a:off x="1728" y="3164"/>
                <a:ext cx="180"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SRM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62" name="Rectangle 106"/>
              <p:cNvSpPr>
                <a:spLocks noChangeArrowheads="1"/>
              </p:cNvSpPr>
              <p:nvPr/>
            </p:nvSpPr>
            <p:spPr bwMode="auto">
              <a:xfrm>
                <a:off x="1779" y="2316"/>
                <a:ext cx="58"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07"/>
              <p:cNvSpPr>
                <a:spLocks/>
              </p:cNvSpPr>
              <p:nvPr/>
            </p:nvSpPr>
            <p:spPr bwMode="auto">
              <a:xfrm>
                <a:off x="1782" y="2317"/>
                <a:ext cx="54" cy="96"/>
              </a:xfrm>
              <a:custGeom>
                <a:avLst/>
                <a:gdLst/>
                <a:ahLst/>
                <a:cxnLst>
                  <a:cxn ang="0">
                    <a:pos x="21" y="19"/>
                  </a:cxn>
                  <a:cxn ang="0">
                    <a:pos x="219" y="1"/>
                  </a:cxn>
                  <a:cxn ang="0">
                    <a:pos x="242" y="21"/>
                  </a:cxn>
                  <a:cxn ang="0">
                    <a:pos x="242" y="21"/>
                  </a:cxn>
                  <a:cxn ang="0">
                    <a:pos x="242" y="21"/>
                  </a:cxn>
                  <a:cxn ang="0">
                    <a:pos x="281" y="460"/>
                  </a:cxn>
                  <a:cxn ang="0">
                    <a:pos x="261" y="483"/>
                  </a:cxn>
                  <a:cxn ang="0">
                    <a:pos x="261" y="483"/>
                  </a:cxn>
                  <a:cxn ang="0">
                    <a:pos x="63" y="501"/>
                  </a:cxn>
                  <a:cxn ang="0">
                    <a:pos x="40" y="481"/>
                  </a:cxn>
                  <a:cxn ang="0">
                    <a:pos x="40" y="481"/>
                  </a:cxn>
                  <a:cxn ang="0">
                    <a:pos x="1" y="42"/>
                  </a:cxn>
                  <a:cxn ang="0">
                    <a:pos x="21" y="19"/>
                  </a:cxn>
                  <a:cxn ang="0">
                    <a:pos x="21" y="19"/>
                  </a:cxn>
                </a:cxnLst>
                <a:rect l="0" t="0" r="r" b="b"/>
                <a:pathLst>
                  <a:path w="282" h="502">
                    <a:moveTo>
                      <a:pt x="21" y="19"/>
                    </a:moveTo>
                    <a:lnTo>
                      <a:pt x="219" y="1"/>
                    </a:lnTo>
                    <a:cubicBezTo>
                      <a:pt x="231" y="0"/>
                      <a:pt x="241" y="9"/>
                      <a:pt x="242" y="21"/>
                    </a:cubicBezTo>
                    <a:cubicBezTo>
                      <a:pt x="242" y="21"/>
                      <a:pt x="242" y="21"/>
                      <a:pt x="242" y="21"/>
                    </a:cubicBezTo>
                    <a:lnTo>
                      <a:pt x="242" y="21"/>
                    </a:lnTo>
                    <a:lnTo>
                      <a:pt x="281" y="460"/>
                    </a:lnTo>
                    <a:cubicBezTo>
                      <a:pt x="282" y="472"/>
                      <a:pt x="273" y="482"/>
                      <a:pt x="261" y="483"/>
                    </a:cubicBezTo>
                    <a:lnTo>
                      <a:pt x="261" y="483"/>
                    </a:lnTo>
                    <a:lnTo>
                      <a:pt x="63" y="501"/>
                    </a:lnTo>
                    <a:cubicBezTo>
                      <a:pt x="51" y="502"/>
                      <a:pt x="41" y="493"/>
                      <a:pt x="40" y="481"/>
                    </a:cubicBezTo>
                    <a:cubicBezTo>
                      <a:pt x="40" y="481"/>
                      <a:pt x="40" y="481"/>
                      <a:pt x="40" y="481"/>
                    </a:cubicBezTo>
                    <a:lnTo>
                      <a:pt x="1" y="42"/>
                    </a:lnTo>
                    <a:cubicBezTo>
                      <a:pt x="0" y="30"/>
                      <a:pt x="9" y="20"/>
                      <a:pt x="21" y="19"/>
                    </a:cubicBezTo>
                    <a:cubicBezTo>
                      <a:pt x="21" y="19"/>
                      <a:pt x="21" y="19"/>
                      <a:pt x="21" y="19"/>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08"/>
              <p:cNvSpPr>
                <a:spLocks noChangeArrowheads="1"/>
              </p:cNvSpPr>
              <p:nvPr/>
            </p:nvSpPr>
            <p:spPr bwMode="auto">
              <a:xfrm>
                <a:off x="1779" y="2316"/>
                <a:ext cx="59"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09"/>
              <p:cNvSpPr>
                <a:spLocks/>
              </p:cNvSpPr>
              <p:nvPr/>
            </p:nvSpPr>
            <p:spPr bwMode="auto">
              <a:xfrm>
                <a:off x="1782" y="2317"/>
                <a:ext cx="54" cy="96"/>
              </a:xfrm>
              <a:custGeom>
                <a:avLst/>
                <a:gdLst/>
                <a:ahLst/>
                <a:cxnLst>
                  <a:cxn ang="0">
                    <a:pos x="21" y="19"/>
                  </a:cxn>
                  <a:cxn ang="0">
                    <a:pos x="219" y="1"/>
                  </a:cxn>
                  <a:cxn ang="0">
                    <a:pos x="242" y="21"/>
                  </a:cxn>
                  <a:cxn ang="0">
                    <a:pos x="242" y="21"/>
                  </a:cxn>
                  <a:cxn ang="0">
                    <a:pos x="242" y="21"/>
                  </a:cxn>
                  <a:cxn ang="0">
                    <a:pos x="281" y="460"/>
                  </a:cxn>
                  <a:cxn ang="0">
                    <a:pos x="261" y="483"/>
                  </a:cxn>
                  <a:cxn ang="0">
                    <a:pos x="261" y="483"/>
                  </a:cxn>
                  <a:cxn ang="0">
                    <a:pos x="63" y="501"/>
                  </a:cxn>
                  <a:cxn ang="0">
                    <a:pos x="40" y="481"/>
                  </a:cxn>
                  <a:cxn ang="0">
                    <a:pos x="40" y="481"/>
                  </a:cxn>
                  <a:cxn ang="0">
                    <a:pos x="1" y="42"/>
                  </a:cxn>
                  <a:cxn ang="0">
                    <a:pos x="21" y="19"/>
                  </a:cxn>
                  <a:cxn ang="0">
                    <a:pos x="21" y="19"/>
                  </a:cxn>
                </a:cxnLst>
                <a:rect l="0" t="0" r="r" b="b"/>
                <a:pathLst>
                  <a:path w="282" h="502">
                    <a:moveTo>
                      <a:pt x="21" y="19"/>
                    </a:moveTo>
                    <a:lnTo>
                      <a:pt x="219" y="1"/>
                    </a:lnTo>
                    <a:cubicBezTo>
                      <a:pt x="231" y="0"/>
                      <a:pt x="241" y="9"/>
                      <a:pt x="242" y="21"/>
                    </a:cubicBezTo>
                    <a:cubicBezTo>
                      <a:pt x="242" y="21"/>
                      <a:pt x="242" y="21"/>
                      <a:pt x="242" y="21"/>
                    </a:cubicBezTo>
                    <a:lnTo>
                      <a:pt x="242" y="21"/>
                    </a:lnTo>
                    <a:lnTo>
                      <a:pt x="281" y="460"/>
                    </a:lnTo>
                    <a:cubicBezTo>
                      <a:pt x="282" y="472"/>
                      <a:pt x="273" y="482"/>
                      <a:pt x="261" y="483"/>
                    </a:cubicBezTo>
                    <a:lnTo>
                      <a:pt x="261" y="483"/>
                    </a:lnTo>
                    <a:lnTo>
                      <a:pt x="63" y="501"/>
                    </a:lnTo>
                    <a:cubicBezTo>
                      <a:pt x="51" y="502"/>
                      <a:pt x="41" y="493"/>
                      <a:pt x="40" y="481"/>
                    </a:cubicBezTo>
                    <a:cubicBezTo>
                      <a:pt x="40" y="481"/>
                      <a:pt x="40" y="481"/>
                      <a:pt x="40" y="481"/>
                    </a:cubicBezTo>
                    <a:lnTo>
                      <a:pt x="1" y="42"/>
                    </a:lnTo>
                    <a:cubicBezTo>
                      <a:pt x="0" y="30"/>
                      <a:pt x="9" y="20"/>
                      <a:pt x="21" y="19"/>
                    </a:cubicBezTo>
                    <a:cubicBezTo>
                      <a:pt x="21" y="19"/>
                      <a:pt x="21" y="19"/>
                      <a:pt x="21" y="19"/>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10"/>
              <p:cNvSpPr>
                <a:spLocks noEditPoints="1"/>
              </p:cNvSpPr>
              <p:nvPr/>
            </p:nvSpPr>
            <p:spPr bwMode="auto">
              <a:xfrm>
                <a:off x="1786" y="2318"/>
                <a:ext cx="45" cy="95"/>
              </a:xfrm>
              <a:custGeom>
                <a:avLst/>
                <a:gdLst/>
                <a:ahLst/>
                <a:cxnLst>
                  <a:cxn ang="0">
                    <a:pos x="0" y="3"/>
                  </a:cxn>
                  <a:cxn ang="0">
                    <a:pos x="9" y="95"/>
                  </a:cxn>
                  <a:cxn ang="0">
                    <a:pos x="45" y="92"/>
                  </a:cxn>
                  <a:cxn ang="0">
                    <a:pos x="37" y="0"/>
                  </a:cxn>
                </a:cxnLst>
                <a:rect l="0" t="0" r="r" b="b"/>
                <a:pathLst>
                  <a:path w="45" h="95">
                    <a:moveTo>
                      <a:pt x="0" y="3"/>
                    </a:moveTo>
                    <a:lnTo>
                      <a:pt x="9" y="95"/>
                    </a:lnTo>
                    <a:moveTo>
                      <a:pt x="45" y="92"/>
                    </a:moveTo>
                    <a:lnTo>
                      <a:pt x="37"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Line 111"/>
              <p:cNvSpPr>
                <a:spLocks noChangeShapeType="1"/>
              </p:cNvSpPr>
              <p:nvPr/>
            </p:nvSpPr>
            <p:spPr bwMode="auto">
              <a:xfrm>
                <a:off x="1826" y="2320"/>
                <a:ext cx="7" cy="86"/>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Rectangle 118"/>
              <p:cNvSpPr>
                <a:spLocks noChangeArrowheads="1"/>
              </p:cNvSpPr>
              <p:nvPr/>
            </p:nvSpPr>
            <p:spPr bwMode="auto">
              <a:xfrm>
                <a:off x="2278" y="2162"/>
                <a:ext cx="13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ITM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69" name="Freeform 119"/>
              <p:cNvSpPr>
                <a:spLocks noEditPoints="1"/>
              </p:cNvSpPr>
              <p:nvPr/>
            </p:nvSpPr>
            <p:spPr bwMode="auto">
              <a:xfrm>
                <a:off x="1996" y="1419"/>
                <a:ext cx="4" cy="715"/>
              </a:xfrm>
              <a:custGeom>
                <a:avLst/>
                <a:gdLst/>
                <a:ahLst/>
                <a:cxnLst>
                  <a:cxn ang="0">
                    <a:pos x="21" y="3662"/>
                  </a:cxn>
                  <a:cxn ang="0">
                    <a:pos x="0" y="3598"/>
                  </a:cxn>
                  <a:cxn ang="0">
                    <a:pos x="21" y="3598"/>
                  </a:cxn>
                  <a:cxn ang="0">
                    <a:pos x="0" y="3406"/>
                  </a:cxn>
                  <a:cxn ang="0">
                    <a:pos x="11" y="3480"/>
                  </a:cxn>
                  <a:cxn ang="0">
                    <a:pos x="11" y="3267"/>
                  </a:cxn>
                  <a:cxn ang="0">
                    <a:pos x="0" y="3342"/>
                  </a:cxn>
                  <a:cxn ang="0">
                    <a:pos x="21" y="3150"/>
                  </a:cxn>
                  <a:cxn ang="0">
                    <a:pos x="0" y="3086"/>
                  </a:cxn>
                  <a:cxn ang="0">
                    <a:pos x="21" y="3086"/>
                  </a:cxn>
                  <a:cxn ang="0">
                    <a:pos x="0" y="2894"/>
                  </a:cxn>
                  <a:cxn ang="0">
                    <a:pos x="11" y="2968"/>
                  </a:cxn>
                  <a:cxn ang="0">
                    <a:pos x="11" y="2755"/>
                  </a:cxn>
                  <a:cxn ang="0">
                    <a:pos x="0" y="2830"/>
                  </a:cxn>
                  <a:cxn ang="0">
                    <a:pos x="21" y="2638"/>
                  </a:cxn>
                  <a:cxn ang="0">
                    <a:pos x="0" y="2574"/>
                  </a:cxn>
                  <a:cxn ang="0">
                    <a:pos x="21" y="2574"/>
                  </a:cxn>
                  <a:cxn ang="0">
                    <a:pos x="0" y="2382"/>
                  </a:cxn>
                  <a:cxn ang="0">
                    <a:pos x="11" y="2456"/>
                  </a:cxn>
                  <a:cxn ang="0">
                    <a:pos x="11" y="2243"/>
                  </a:cxn>
                  <a:cxn ang="0">
                    <a:pos x="0" y="2318"/>
                  </a:cxn>
                  <a:cxn ang="0">
                    <a:pos x="21" y="2126"/>
                  </a:cxn>
                  <a:cxn ang="0">
                    <a:pos x="0" y="2062"/>
                  </a:cxn>
                  <a:cxn ang="0">
                    <a:pos x="21" y="2062"/>
                  </a:cxn>
                  <a:cxn ang="0">
                    <a:pos x="0" y="1870"/>
                  </a:cxn>
                  <a:cxn ang="0">
                    <a:pos x="11" y="1944"/>
                  </a:cxn>
                  <a:cxn ang="0">
                    <a:pos x="11" y="1731"/>
                  </a:cxn>
                  <a:cxn ang="0">
                    <a:pos x="0" y="1806"/>
                  </a:cxn>
                  <a:cxn ang="0">
                    <a:pos x="21" y="1614"/>
                  </a:cxn>
                  <a:cxn ang="0">
                    <a:pos x="0" y="1550"/>
                  </a:cxn>
                  <a:cxn ang="0">
                    <a:pos x="21" y="1550"/>
                  </a:cxn>
                  <a:cxn ang="0">
                    <a:pos x="0" y="1358"/>
                  </a:cxn>
                  <a:cxn ang="0">
                    <a:pos x="11" y="1432"/>
                  </a:cxn>
                  <a:cxn ang="0">
                    <a:pos x="11" y="1219"/>
                  </a:cxn>
                  <a:cxn ang="0">
                    <a:pos x="0" y="1294"/>
                  </a:cxn>
                  <a:cxn ang="0">
                    <a:pos x="21" y="1102"/>
                  </a:cxn>
                  <a:cxn ang="0">
                    <a:pos x="0" y="1038"/>
                  </a:cxn>
                  <a:cxn ang="0">
                    <a:pos x="21" y="1038"/>
                  </a:cxn>
                  <a:cxn ang="0">
                    <a:pos x="0" y="846"/>
                  </a:cxn>
                  <a:cxn ang="0">
                    <a:pos x="11" y="920"/>
                  </a:cxn>
                  <a:cxn ang="0">
                    <a:pos x="11" y="707"/>
                  </a:cxn>
                  <a:cxn ang="0">
                    <a:pos x="0" y="782"/>
                  </a:cxn>
                  <a:cxn ang="0">
                    <a:pos x="21" y="590"/>
                  </a:cxn>
                  <a:cxn ang="0">
                    <a:pos x="0" y="526"/>
                  </a:cxn>
                  <a:cxn ang="0">
                    <a:pos x="21" y="526"/>
                  </a:cxn>
                  <a:cxn ang="0">
                    <a:pos x="0" y="334"/>
                  </a:cxn>
                  <a:cxn ang="0">
                    <a:pos x="11" y="408"/>
                  </a:cxn>
                  <a:cxn ang="0">
                    <a:pos x="11" y="195"/>
                  </a:cxn>
                  <a:cxn ang="0">
                    <a:pos x="0" y="270"/>
                  </a:cxn>
                  <a:cxn ang="0">
                    <a:pos x="21" y="78"/>
                  </a:cxn>
                  <a:cxn ang="0">
                    <a:pos x="0" y="14"/>
                  </a:cxn>
                  <a:cxn ang="0">
                    <a:pos x="21" y="14"/>
                  </a:cxn>
                </a:cxnLst>
                <a:rect l="0" t="0" r="r" b="b"/>
                <a:pathLst>
                  <a:path w="21" h="3736">
                    <a:moveTo>
                      <a:pt x="0" y="3726"/>
                    </a:moveTo>
                    <a:lnTo>
                      <a:pt x="0" y="3662"/>
                    </a:lnTo>
                    <a:cubicBezTo>
                      <a:pt x="0" y="3656"/>
                      <a:pt x="5" y="3651"/>
                      <a:pt x="11" y="3651"/>
                    </a:cubicBezTo>
                    <a:cubicBezTo>
                      <a:pt x="16" y="3651"/>
                      <a:pt x="21" y="3656"/>
                      <a:pt x="21" y="3662"/>
                    </a:cubicBezTo>
                    <a:lnTo>
                      <a:pt x="21" y="3726"/>
                    </a:lnTo>
                    <a:cubicBezTo>
                      <a:pt x="21" y="3732"/>
                      <a:pt x="16" y="3736"/>
                      <a:pt x="11" y="3736"/>
                    </a:cubicBezTo>
                    <a:cubicBezTo>
                      <a:pt x="5" y="3736"/>
                      <a:pt x="0" y="3732"/>
                      <a:pt x="0" y="3726"/>
                    </a:cubicBezTo>
                    <a:close/>
                    <a:moveTo>
                      <a:pt x="0" y="3598"/>
                    </a:moveTo>
                    <a:lnTo>
                      <a:pt x="0" y="3534"/>
                    </a:lnTo>
                    <a:cubicBezTo>
                      <a:pt x="0" y="3528"/>
                      <a:pt x="5" y="3523"/>
                      <a:pt x="11" y="3523"/>
                    </a:cubicBezTo>
                    <a:cubicBezTo>
                      <a:pt x="16" y="3523"/>
                      <a:pt x="21" y="3528"/>
                      <a:pt x="21" y="3534"/>
                    </a:cubicBezTo>
                    <a:lnTo>
                      <a:pt x="21" y="3598"/>
                    </a:lnTo>
                    <a:cubicBezTo>
                      <a:pt x="21" y="3604"/>
                      <a:pt x="16" y="3608"/>
                      <a:pt x="11" y="3608"/>
                    </a:cubicBezTo>
                    <a:cubicBezTo>
                      <a:pt x="5" y="3608"/>
                      <a:pt x="0" y="3604"/>
                      <a:pt x="0" y="3598"/>
                    </a:cubicBezTo>
                    <a:close/>
                    <a:moveTo>
                      <a:pt x="0" y="3470"/>
                    </a:moveTo>
                    <a:lnTo>
                      <a:pt x="0" y="3406"/>
                    </a:lnTo>
                    <a:cubicBezTo>
                      <a:pt x="0" y="3400"/>
                      <a:pt x="5" y="3395"/>
                      <a:pt x="11" y="3395"/>
                    </a:cubicBezTo>
                    <a:cubicBezTo>
                      <a:pt x="16" y="3395"/>
                      <a:pt x="21" y="3400"/>
                      <a:pt x="21" y="3406"/>
                    </a:cubicBezTo>
                    <a:lnTo>
                      <a:pt x="21" y="3470"/>
                    </a:lnTo>
                    <a:cubicBezTo>
                      <a:pt x="21" y="3476"/>
                      <a:pt x="16" y="3480"/>
                      <a:pt x="11" y="3480"/>
                    </a:cubicBezTo>
                    <a:cubicBezTo>
                      <a:pt x="5" y="3480"/>
                      <a:pt x="0" y="3476"/>
                      <a:pt x="0" y="3470"/>
                    </a:cubicBezTo>
                    <a:close/>
                    <a:moveTo>
                      <a:pt x="0" y="3342"/>
                    </a:moveTo>
                    <a:lnTo>
                      <a:pt x="0" y="3278"/>
                    </a:lnTo>
                    <a:cubicBezTo>
                      <a:pt x="0" y="3272"/>
                      <a:pt x="5" y="3267"/>
                      <a:pt x="11" y="3267"/>
                    </a:cubicBezTo>
                    <a:cubicBezTo>
                      <a:pt x="16" y="3267"/>
                      <a:pt x="21" y="3272"/>
                      <a:pt x="21" y="3278"/>
                    </a:cubicBezTo>
                    <a:lnTo>
                      <a:pt x="21" y="3342"/>
                    </a:lnTo>
                    <a:cubicBezTo>
                      <a:pt x="21" y="3348"/>
                      <a:pt x="16" y="3352"/>
                      <a:pt x="11" y="3352"/>
                    </a:cubicBezTo>
                    <a:cubicBezTo>
                      <a:pt x="5" y="3352"/>
                      <a:pt x="0" y="3348"/>
                      <a:pt x="0" y="3342"/>
                    </a:cubicBezTo>
                    <a:close/>
                    <a:moveTo>
                      <a:pt x="0" y="3214"/>
                    </a:moveTo>
                    <a:lnTo>
                      <a:pt x="0" y="3150"/>
                    </a:lnTo>
                    <a:cubicBezTo>
                      <a:pt x="0" y="3144"/>
                      <a:pt x="5" y="3139"/>
                      <a:pt x="11" y="3139"/>
                    </a:cubicBezTo>
                    <a:cubicBezTo>
                      <a:pt x="16" y="3139"/>
                      <a:pt x="21" y="3144"/>
                      <a:pt x="21" y="3150"/>
                    </a:cubicBezTo>
                    <a:lnTo>
                      <a:pt x="21" y="3214"/>
                    </a:lnTo>
                    <a:cubicBezTo>
                      <a:pt x="21" y="3220"/>
                      <a:pt x="16" y="3224"/>
                      <a:pt x="11" y="3224"/>
                    </a:cubicBezTo>
                    <a:cubicBezTo>
                      <a:pt x="5" y="3224"/>
                      <a:pt x="0" y="3220"/>
                      <a:pt x="0" y="3214"/>
                    </a:cubicBezTo>
                    <a:close/>
                    <a:moveTo>
                      <a:pt x="0" y="3086"/>
                    </a:moveTo>
                    <a:lnTo>
                      <a:pt x="0" y="3022"/>
                    </a:lnTo>
                    <a:cubicBezTo>
                      <a:pt x="0" y="3016"/>
                      <a:pt x="5" y="3011"/>
                      <a:pt x="11" y="3011"/>
                    </a:cubicBezTo>
                    <a:cubicBezTo>
                      <a:pt x="16" y="3011"/>
                      <a:pt x="21" y="3016"/>
                      <a:pt x="21" y="3022"/>
                    </a:cubicBezTo>
                    <a:lnTo>
                      <a:pt x="21" y="3086"/>
                    </a:lnTo>
                    <a:cubicBezTo>
                      <a:pt x="21" y="3092"/>
                      <a:pt x="16" y="3096"/>
                      <a:pt x="11" y="3096"/>
                    </a:cubicBezTo>
                    <a:cubicBezTo>
                      <a:pt x="5" y="3096"/>
                      <a:pt x="0" y="3092"/>
                      <a:pt x="0" y="3086"/>
                    </a:cubicBezTo>
                    <a:close/>
                    <a:moveTo>
                      <a:pt x="0" y="2958"/>
                    </a:moveTo>
                    <a:lnTo>
                      <a:pt x="0" y="2894"/>
                    </a:lnTo>
                    <a:cubicBezTo>
                      <a:pt x="0" y="2888"/>
                      <a:pt x="5" y="2883"/>
                      <a:pt x="11" y="2883"/>
                    </a:cubicBezTo>
                    <a:cubicBezTo>
                      <a:pt x="16" y="2883"/>
                      <a:pt x="21" y="2888"/>
                      <a:pt x="21" y="2894"/>
                    </a:cubicBezTo>
                    <a:lnTo>
                      <a:pt x="21" y="2958"/>
                    </a:lnTo>
                    <a:cubicBezTo>
                      <a:pt x="21" y="2964"/>
                      <a:pt x="16" y="2968"/>
                      <a:pt x="11" y="2968"/>
                    </a:cubicBezTo>
                    <a:cubicBezTo>
                      <a:pt x="5" y="2968"/>
                      <a:pt x="0" y="2964"/>
                      <a:pt x="0" y="2958"/>
                    </a:cubicBezTo>
                    <a:close/>
                    <a:moveTo>
                      <a:pt x="0" y="2830"/>
                    </a:moveTo>
                    <a:lnTo>
                      <a:pt x="0" y="2766"/>
                    </a:lnTo>
                    <a:cubicBezTo>
                      <a:pt x="0" y="2760"/>
                      <a:pt x="5" y="2755"/>
                      <a:pt x="11" y="2755"/>
                    </a:cubicBezTo>
                    <a:cubicBezTo>
                      <a:pt x="16" y="2755"/>
                      <a:pt x="21" y="2760"/>
                      <a:pt x="21" y="2766"/>
                    </a:cubicBezTo>
                    <a:lnTo>
                      <a:pt x="21" y="2830"/>
                    </a:lnTo>
                    <a:cubicBezTo>
                      <a:pt x="21" y="2836"/>
                      <a:pt x="16" y="2840"/>
                      <a:pt x="11" y="2840"/>
                    </a:cubicBezTo>
                    <a:cubicBezTo>
                      <a:pt x="5" y="2840"/>
                      <a:pt x="0" y="2836"/>
                      <a:pt x="0" y="2830"/>
                    </a:cubicBezTo>
                    <a:close/>
                    <a:moveTo>
                      <a:pt x="0" y="2702"/>
                    </a:moveTo>
                    <a:lnTo>
                      <a:pt x="0" y="2638"/>
                    </a:lnTo>
                    <a:cubicBezTo>
                      <a:pt x="0" y="2632"/>
                      <a:pt x="5" y="2627"/>
                      <a:pt x="11" y="2627"/>
                    </a:cubicBezTo>
                    <a:cubicBezTo>
                      <a:pt x="16" y="2627"/>
                      <a:pt x="21" y="2632"/>
                      <a:pt x="21" y="2638"/>
                    </a:cubicBezTo>
                    <a:lnTo>
                      <a:pt x="21" y="2702"/>
                    </a:lnTo>
                    <a:cubicBezTo>
                      <a:pt x="21" y="2708"/>
                      <a:pt x="16" y="2712"/>
                      <a:pt x="11" y="2712"/>
                    </a:cubicBezTo>
                    <a:cubicBezTo>
                      <a:pt x="5" y="2712"/>
                      <a:pt x="0" y="2708"/>
                      <a:pt x="0" y="2702"/>
                    </a:cubicBezTo>
                    <a:close/>
                    <a:moveTo>
                      <a:pt x="0" y="2574"/>
                    </a:moveTo>
                    <a:lnTo>
                      <a:pt x="0" y="2510"/>
                    </a:lnTo>
                    <a:cubicBezTo>
                      <a:pt x="0" y="2504"/>
                      <a:pt x="5" y="2499"/>
                      <a:pt x="11" y="2499"/>
                    </a:cubicBezTo>
                    <a:cubicBezTo>
                      <a:pt x="16" y="2499"/>
                      <a:pt x="21" y="2504"/>
                      <a:pt x="21" y="2510"/>
                    </a:cubicBezTo>
                    <a:lnTo>
                      <a:pt x="21" y="2574"/>
                    </a:lnTo>
                    <a:cubicBezTo>
                      <a:pt x="21" y="2580"/>
                      <a:pt x="16" y="2584"/>
                      <a:pt x="11" y="2584"/>
                    </a:cubicBezTo>
                    <a:cubicBezTo>
                      <a:pt x="5" y="2584"/>
                      <a:pt x="0" y="2580"/>
                      <a:pt x="0" y="2574"/>
                    </a:cubicBezTo>
                    <a:close/>
                    <a:moveTo>
                      <a:pt x="0" y="2446"/>
                    </a:moveTo>
                    <a:lnTo>
                      <a:pt x="0" y="2382"/>
                    </a:lnTo>
                    <a:cubicBezTo>
                      <a:pt x="0" y="2376"/>
                      <a:pt x="5" y="2371"/>
                      <a:pt x="11" y="2371"/>
                    </a:cubicBezTo>
                    <a:cubicBezTo>
                      <a:pt x="16" y="2371"/>
                      <a:pt x="21" y="2376"/>
                      <a:pt x="21" y="2382"/>
                    </a:cubicBezTo>
                    <a:lnTo>
                      <a:pt x="21" y="2446"/>
                    </a:lnTo>
                    <a:cubicBezTo>
                      <a:pt x="21" y="2452"/>
                      <a:pt x="16" y="2456"/>
                      <a:pt x="11" y="2456"/>
                    </a:cubicBezTo>
                    <a:cubicBezTo>
                      <a:pt x="5" y="2456"/>
                      <a:pt x="0" y="2452"/>
                      <a:pt x="0" y="2446"/>
                    </a:cubicBezTo>
                    <a:close/>
                    <a:moveTo>
                      <a:pt x="0" y="2318"/>
                    </a:moveTo>
                    <a:lnTo>
                      <a:pt x="0" y="2254"/>
                    </a:lnTo>
                    <a:cubicBezTo>
                      <a:pt x="0" y="2248"/>
                      <a:pt x="5" y="2243"/>
                      <a:pt x="11" y="2243"/>
                    </a:cubicBezTo>
                    <a:cubicBezTo>
                      <a:pt x="16" y="2243"/>
                      <a:pt x="21" y="2248"/>
                      <a:pt x="21" y="2254"/>
                    </a:cubicBezTo>
                    <a:lnTo>
                      <a:pt x="21" y="2318"/>
                    </a:lnTo>
                    <a:cubicBezTo>
                      <a:pt x="21" y="2324"/>
                      <a:pt x="16" y="2328"/>
                      <a:pt x="11" y="2328"/>
                    </a:cubicBezTo>
                    <a:cubicBezTo>
                      <a:pt x="5" y="2328"/>
                      <a:pt x="0" y="2324"/>
                      <a:pt x="0" y="2318"/>
                    </a:cubicBezTo>
                    <a:close/>
                    <a:moveTo>
                      <a:pt x="0" y="2190"/>
                    </a:moveTo>
                    <a:lnTo>
                      <a:pt x="0" y="2126"/>
                    </a:lnTo>
                    <a:cubicBezTo>
                      <a:pt x="0" y="2120"/>
                      <a:pt x="5" y="2115"/>
                      <a:pt x="11" y="2115"/>
                    </a:cubicBezTo>
                    <a:cubicBezTo>
                      <a:pt x="16" y="2115"/>
                      <a:pt x="21" y="2120"/>
                      <a:pt x="21" y="2126"/>
                    </a:cubicBezTo>
                    <a:lnTo>
                      <a:pt x="21" y="2190"/>
                    </a:lnTo>
                    <a:cubicBezTo>
                      <a:pt x="21" y="2196"/>
                      <a:pt x="16" y="2200"/>
                      <a:pt x="11" y="2200"/>
                    </a:cubicBezTo>
                    <a:cubicBezTo>
                      <a:pt x="5" y="2200"/>
                      <a:pt x="0" y="2196"/>
                      <a:pt x="0" y="2190"/>
                    </a:cubicBezTo>
                    <a:close/>
                    <a:moveTo>
                      <a:pt x="0" y="2062"/>
                    </a:moveTo>
                    <a:lnTo>
                      <a:pt x="0" y="1998"/>
                    </a:lnTo>
                    <a:cubicBezTo>
                      <a:pt x="0" y="1992"/>
                      <a:pt x="5" y="1987"/>
                      <a:pt x="11" y="1987"/>
                    </a:cubicBezTo>
                    <a:cubicBezTo>
                      <a:pt x="16" y="1987"/>
                      <a:pt x="21" y="1992"/>
                      <a:pt x="21" y="1998"/>
                    </a:cubicBezTo>
                    <a:lnTo>
                      <a:pt x="21" y="2062"/>
                    </a:lnTo>
                    <a:cubicBezTo>
                      <a:pt x="21" y="2068"/>
                      <a:pt x="16" y="2072"/>
                      <a:pt x="11" y="2072"/>
                    </a:cubicBezTo>
                    <a:cubicBezTo>
                      <a:pt x="5" y="2072"/>
                      <a:pt x="0" y="2068"/>
                      <a:pt x="0" y="2062"/>
                    </a:cubicBezTo>
                    <a:close/>
                    <a:moveTo>
                      <a:pt x="0" y="1934"/>
                    </a:moveTo>
                    <a:lnTo>
                      <a:pt x="0" y="1870"/>
                    </a:lnTo>
                    <a:cubicBezTo>
                      <a:pt x="0" y="1864"/>
                      <a:pt x="5" y="1859"/>
                      <a:pt x="11" y="1859"/>
                    </a:cubicBezTo>
                    <a:cubicBezTo>
                      <a:pt x="16" y="1859"/>
                      <a:pt x="21" y="1864"/>
                      <a:pt x="21" y="1870"/>
                    </a:cubicBezTo>
                    <a:lnTo>
                      <a:pt x="21" y="1934"/>
                    </a:lnTo>
                    <a:cubicBezTo>
                      <a:pt x="21" y="1940"/>
                      <a:pt x="16" y="1944"/>
                      <a:pt x="11" y="1944"/>
                    </a:cubicBezTo>
                    <a:cubicBezTo>
                      <a:pt x="5" y="1944"/>
                      <a:pt x="0" y="1940"/>
                      <a:pt x="0" y="1934"/>
                    </a:cubicBezTo>
                    <a:close/>
                    <a:moveTo>
                      <a:pt x="0" y="1806"/>
                    </a:moveTo>
                    <a:lnTo>
                      <a:pt x="0" y="1742"/>
                    </a:lnTo>
                    <a:cubicBezTo>
                      <a:pt x="0" y="1736"/>
                      <a:pt x="5" y="1731"/>
                      <a:pt x="11" y="1731"/>
                    </a:cubicBezTo>
                    <a:cubicBezTo>
                      <a:pt x="16" y="1731"/>
                      <a:pt x="21" y="1736"/>
                      <a:pt x="21" y="1742"/>
                    </a:cubicBezTo>
                    <a:lnTo>
                      <a:pt x="21" y="1806"/>
                    </a:lnTo>
                    <a:cubicBezTo>
                      <a:pt x="21" y="1812"/>
                      <a:pt x="16" y="1816"/>
                      <a:pt x="11" y="1816"/>
                    </a:cubicBezTo>
                    <a:cubicBezTo>
                      <a:pt x="5" y="1816"/>
                      <a:pt x="0" y="1812"/>
                      <a:pt x="0" y="1806"/>
                    </a:cubicBezTo>
                    <a:close/>
                    <a:moveTo>
                      <a:pt x="0" y="1678"/>
                    </a:moveTo>
                    <a:lnTo>
                      <a:pt x="0" y="1614"/>
                    </a:lnTo>
                    <a:cubicBezTo>
                      <a:pt x="0" y="1608"/>
                      <a:pt x="5" y="1603"/>
                      <a:pt x="11" y="1603"/>
                    </a:cubicBezTo>
                    <a:cubicBezTo>
                      <a:pt x="16" y="1603"/>
                      <a:pt x="21" y="1608"/>
                      <a:pt x="21" y="1614"/>
                    </a:cubicBezTo>
                    <a:lnTo>
                      <a:pt x="21" y="1678"/>
                    </a:lnTo>
                    <a:cubicBezTo>
                      <a:pt x="21" y="1684"/>
                      <a:pt x="16" y="1688"/>
                      <a:pt x="11" y="1688"/>
                    </a:cubicBezTo>
                    <a:cubicBezTo>
                      <a:pt x="5" y="1688"/>
                      <a:pt x="0" y="1684"/>
                      <a:pt x="0" y="1678"/>
                    </a:cubicBezTo>
                    <a:close/>
                    <a:moveTo>
                      <a:pt x="0" y="1550"/>
                    </a:moveTo>
                    <a:lnTo>
                      <a:pt x="0" y="1486"/>
                    </a:lnTo>
                    <a:cubicBezTo>
                      <a:pt x="0" y="1480"/>
                      <a:pt x="5" y="1475"/>
                      <a:pt x="11" y="1475"/>
                    </a:cubicBezTo>
                    <a:cubicBezTo>
                      <a:pt x="16" y="1475"/>
                      <a:pt x="21" y="1480"/>
                      <a:pt x="21" y="1486"/>
                    </a:cubicBezTo>
                    <a:lnTo>
                      <a:pt x="21" y="1550"/>
                    </a:lnTo>
                    <a:cubicBezTo>
                      <a:pt x="21" y="1556"/>
                      <a:pt x="16" y="1560"/>
                      <a:pt x="11" y="1560"/>
                    </a:cubicBezTo>
                    <a:cubicBezTo>
                      <a:pt x="5" y="1560"/>
                      <a:pt x="0" y="1556"/>
                      <a:pt x="0" y="1550"/>
                    </a:cubicBezTo>
                    <a:close/>
                    <a:moveTo>
                      <a:pt x="0" y="1422"/>
                    </a:moveTo>
                    <a:lnTo>
                      <a:pt x="0" y="1358"/>
                    </a:lnTo>
                    <a:cubicBezTo>
                      <a:pt x="0" y="1352"/>
                      <a:pt x="5" y="1347"/>
                      <a:pt x="11" y="1347"/>
                    </a:cubicBezTo>
                    <a:cubicBezTo>
                      <a:pt x="16" y="1347"/>
                      <a:pt x="21" y="1352"/>
                      <a:pt x="21" y="1358"/>
                    </a:cubicBezTo>
                    <a:lnTo>
                      <a:pt x="21" y="1422"/>
                    </a:lnTo>
                    <a:cubicBezTo>
                      <a:pt x="21" y="1428"/>
                      <a:pt x="16" y="1432"/>
                      <a:pt x="11" y="1432"/>
                    </a:cubicBezTo>
                    <a:cubicBezTo>
                      <a:pt x="5" y="1432"/>
                      <a:pt x="0" y="1428"/>
                      <a:pt x="0" y="1422"/>
                    </a:cubicBezTo>
                    <a:close/>
                    <a:moveTo>
                      <a:pt x="0" y="1294"/>
                    </a:moveTo>
                    <a:lnTo>
                      <a:pt x="0" y="1230"/>
                    </a:lnTo>
                    <a:cubicBezTo>
                      <a:pt x="0" y="1224"/>
                      <a:pt x="5" y="1219"/>
                      <a:pt x="11" y="1219"/>
                    </a:cubicBezTo>
                    <a:cubicBezTo>
                      <a:pt x="16" y="1219"/>
                      <a:pt x="21" y="1224"/>
                      <a:pt x="21" y="1230"/>
                    </a:cubicBezTo>
                    <a:lnTo>
                      <a:pt x="21" y="1294"/>
                    </a:lnTo>
                    <a:cubicBezTo>
                      <a:pt x="21" y="1300"/>
                      <a:pt x="16" y="1304"/>
                      <a:pt x="11" y="1304"/>
                    </a:cubicBezTo>
                    <a:cubicBezTo>
                      <a:pt x="5" y="1304"/>
                      <a:pt x="0" y="1300"/>
                      <a:pt x="0" y="1294"/>
                    </a:cubicBezTo>
                    <a:close/>
                    <a:moveTo>
                      <a:pt x="0" y="1166"/>
                    </a:moveTo>
                    <a:lnTo>
                      <a:pt x="0" y="1102"/>
                    </a:lnTo>
                    <a:cubicBezTo>
                      <a:pt x="0" y="1096"/>
                      <a:pt x="5" y="1091"/>
                      <a:pt x="11" y="1091"/>
                    </a:cubicBezTo>
                    <a:cubicBezTo>
                      <a:pt x="16" y="1091"/>
                      <a:pt x="21" y="1096"/>
                      <a:pt x="21" y="1102"/>
                    </a:cubicBezTo>
                    <a:lnTo>
                      <a:pt x="21" y="1166"/>
                    </a:lnTo>
                    <a:cubicBezTo>
                      <a:pt x="21" y="1172"/>
                      <a:pt x="16" y="1176"/>
                      <a:pt x="11" y="1176"/>
                    </a:cubicBezTo>
                    <a:cubicBezTo>
                      <a:pt x="5" y="1176"/>
                      <a:pt x="0" y="1172"/>
                      <a:pt x="0" y="1166"/>
                    </a:cubicBezTo>
                    <a:close/>
                    <a:moveTo>
                      <a:pt x="0" y="1038"/>
                    </a:moveTo>
                    <a:lnTo>
                      <a:pt x="0" y="974"/>
                    </a:lnTo>
                    <a:cubicBezTo>
                      <a:pt x="0" y="968"/>
                      <a:pt x="5" y="963"/>
                      <a:pt x="11" y="963"/>
                    </a:cubicBezTo>
                    <a:cubicBezTo>
                      <a:pt x="16" y="963"/>
                      <a:pt x="21" y="968"/>
                      <a:pt x="21" y="974"/>
                    </a:cubicBezTo>
                    <a:lnTo>
                      <a:pt x="21" y="1038"/>
                    </a:lnTo>
                    <a:cubicBezTo>
                      <a:pt x="21" y="1044"/>
                      <a:pt x="16" y="1048"/>
                      <a:pt x="11" y="1048"/>
                    </a:cubicBezTo>
                    <a:cubicBezTo>
                      <a:pt x="5" y="1048"/>
                      <a:pt x="0" y="1044"/>
                      <a:pt x="0" y="1038"/>
                    </a:cubicBezTo>
                    <a:close/>
                    <a:moveTo>
                      <a:pt x="0" y="910"/>
                    </a:moveTo>
                    <a:lnTo>
                      <a:pt x="0" y="846"/>
                    </a:lnTo>
                    <a:cubicBezTo>
                      <a:pt x="0" y="840"/>
                      <a:pt x="5" y="835"/>
                      <a:pt x="11" y="835"/>
                    </a:cubicBezTo>
                    <a:cubicBezTo>
                      <a:pt x="16" y="835"/>
                      <a:pt x="21" y="840"/>
                      <a:pt x="21" y="846"/>
                    </a:cubicBezTo>
                    <a:lnTo>
                      <a:pt x="21" y="910"/>
                    </a:lnTo>
                    <a:cubicBezTo>
                      <a:pt x="21" y="916"/>
                      <a:pt x="16" y="920"/>
                      <a:pt x="11" y="920"/>
                    </a:cubicBezTo>
                    <a:cubicBezTo>
                      <a:pt x="5" y="920"/>
                      <a:pt x="0" y="916"/>
                      <a:pt x="0" y="910"/>
                    </a:cubicBezTo>
                    <a:close/>
                    <a:moveTo>
                      <a:pt x="0" y="782"/>
                    </a:moveTo>
                    <a:lnTo>
                      <a:pt x="0" y="718"/>
                    </a:lnTo>
                    <a:cubicBezTo>
                      <a:pt x="0" y="712"/>
                      <a:pt x="5" y="707"/>
                      <a:pt x="11" y="707"/>
                    </a:cubicBezTo>
                    <a:cubicBezTo>
                      <a:pt x="16" y="707"/>
                      <a:pt x="21" y="712"/>
                      <a:pt x="21" y="718"/>
                    </a:cubicBezTo>
                    <a:lnTo>
                      <a:pt x="21" y="782"/>
                    </a:lnTo>
                    <a:cubicBezTo>
                      <a:pt x="21" y="788"/>
                      <a:pt x="16" y="792"/>
                      <a:pt x="11" y="792"/>
                    </a:cubicBezTo>
                    <a:cubicBezTo>
                      <a:pt x="5" y="792"/>
                      <a:pt x="0" y="788"/>
                      <a:pt x="0" y="782"/>
                    </a:cubicBezTo>
                    <a:close/>
                    <a:moveTo>
                      <a:pt x="0" y="654"/>
                    </a:moveTo>
                    <a:lnTo>
                      <a:pt x="0" y="590"/>
                    </a:lnTo>
                    <a:cubicBezTo>
                      <a:pt x="0" y="584"/>
                      <a:pt x="5" y="579"/>
                      <a:pt x="11" y="579"/>
                    </a:cubicBezTo>
                    <a:cubicBezTo>
                      <a:pt x="16" y="579"/>
                      <a:pt x="21" y="584"/>
                      <a:pt x="21" y="590"/>
                    </a:cubicBezTo>
                    <a:lnTo>
                      <a:pt x="21" y="654"/>
                    </a:lnTo>
                    <a:cubicBezTo>
                      <a:pt x="21" y="660"/>
                      <a:pt x="16" y="664"/>
                      <a:pt x="11" y="664"/>
                    </a:cubicBezTo>
                    <a:cubicBezTo>
                      <a:pt x="5" y="664"/>
                      <a:pt x="0" y="660"/>
                      <a:pt x="0" y="654"/>
                    </a:cubicBezTo>
                    <a:close/>
                    <a:moveTo>
                      <a:pt x="0" y="526"/>
                    </a:moveTo>
                    <a:lnTo>
                      <a:pt x="0" y="462"/>
                    </a:lnTo>
                    <a:cubicBezTo>
                      <a:pt x="0" y="456"/>
                      <a:pt x="5" y="451"/>
                      <a:pt x="11" y="451"/>
                    </a:cubicBezTo>
                    <a:cubicBezTo>
                      <a:pt x="16" y="451"/>
                      <a:pt x="21" y="456"/>
                      <a:pt x="21" y="462"/>
                    </a:cubicBezTo>
                    <a:lnTo>
                      <a:pt x="21" y="526"/>
                    </a:lnTo>
                    <a:cubicBezTo>
                      <a:pt x="21" y="532"/>
                      <a:pt x="16" y="536"/>
                      <a:pt x="11" y="536"/>
                    </a:cubicBezTo>
                    <a:cubicBezTo>
                      <a:pt x="5" y="536"/>
                      <a:pt x="0" y="532"/>
                      <a:pt x="0" y="526"/>
                    </a:cubicBezTo>
                    <a:close/>
                    <a:moveTo>
                      <a:pt x="0" y="398"/>
                    </a:moveTo>
                    <a:lnTo>
                      <a:pt x="0" y="334"/>
                    </a:lnTo>
                    <a:cubicBezTo>
                      <a:pt x="0" y="328"/>
                      <a:pt x="5" y="323"/>
                      <a:pt x="11" y="323"/>
                    </a:cubicBezTo>
                    <a:cubicBezTo>
                      <a:pt x="16" y="323"/>
                      <a:pt x="21" y="328"/>
                      <a:pt x="21" y="334"/>
                    </a:cubicBezTo>
                    <a:lnTo>
                      <a:pt x="21" y="398"/>
                    </a:lnTo>
                    <a:cubicBezTo>
                      <a:pt x="21" y="404"/>
                      <a:pt x="16" y="408"/>
                      <a:pt x="11" y="408"/>
                    </a:cubicBezTo>
                    <a:cubicBezTo>
                      <a:pt x="5" y="408"/>
                      <a:pt x="0" y="404"/>
                      <a:pt x="0" y="398"/>
                    </a:cubicBezTo>
                    <a:close/>
                    <a:moveTo>
                      <a:pt x="0" y="270"/>
                    </a:moveTo>
                    <a:lnTo>
                      <a:pt x="0" y="206"/>
                    </a:lnTo>
                    <a:cubicBezTo>
                      <a:pt x="0" y="200"/>
                      <a:pt x="5" y="195"/>
                      <a:pt x="11" y="195"/>
                    </a:cubicBezTo>
                    <a:cubicBezTo>
                      <a:pt x="16" y="195"/>
                      <a:pt x="21" y="200"/>
                      <a:pt x="21" y="206"/>
                    </a:cubicBezTo>
                    <a:lnTo>
                      <a:pt x="21" y="270"/>
                    </a:lnTo>
                    <a:cubicBezTo>
                      <a:pt x="21" y="276"/>
                      <a:pt x="16" y="280"/>
                      <a:pt x="11" y="280"/>
                    </a:cubicBezTo>
                    <a:cubicBezTo>
                      <a:pt x="5" y="280"/>
                      <a:pt x="0" y="276"/>
                      <a:pt x="0" y="270"/>
                    </a:cubicBezTo>
                    <a:close/>
                    <a:moveTo>
                      <a:pt x="0" y="142"/>
                    </a:moveTo>
                    <a:lnTo>
                      <a:pt x="0" y="78"/>
                    </a:lnTo>
                    <a:cubicBezTo>
                      <a:pt x="0" y="72"/>
                      <a:pt x="5" y="67"/>
                      <a:pt x="11" y="67"/>
                    </a:cubicBezTo>
                    <a:cubicBezTo>
                      <a:pt x="16" y="67"/>
                      <a:pt x="21" y="72"/>
                      <a:pt x="21" y="78"/>
                    </a:cubicBezTo>
                    <a:lnTo>
                      <a:pt x="21" y="142"/>
                    </a:lnTo>
                    <a:cubicBezTo>
                      <a:pt x="21" y="148"/>
                      <a:pt x="16" y="152"/>
                      <a:pt x="11" y="152"/>
                    </a:cubicBezTo>
                    <a:cubicBezTo>
                      <a:pt x="5" y="152"/>
                      <a:pt x="0" y="148"/>
                      <a:pt x="0" y="142"/>
                    </a:cubicBezTo>
                    <a:close/>
                    <a:moveTo>
                      <a:pt x="0" y="14"/>
                    </a:moveTo>
                    <a:lnTo>
                      <a:pt x="0" y="11"/>
                    </a:lnTo>
                    <a:cubicBezTo>
                      <a:pt x="0" y="5"/>
                      <a:pt x="5" y="0"/>
                      <a:pt x="11" y="0"/>
                    </a:cubicBezTo>
                    <a:cubicBezTo>
                      <a:pt x="16" y="0"/>
                      <a:pt x="21" y="5"/>
                      <a:pt x="21" y="11"/>
                    </a:cubicBezTo>
                    <a:lnTo>
                      <a:pt x="21" y="14"/>
                    </a:lnTo>
                    <a:cubicBezTo>
                      <a:pt x="21" y="20"/>
                      <a:pt x="16" y="24"/>
                      <a:pt x="11" y="24"/>
                    </a:cubicBezTo>
                    <a:cubicBezTo>
                      <a:pt x="5" y="24"/>
                      <a:pt x="0" y="20"/>
                      <a:pt x="0" y="14"/>
                    </a:cubicBezTo>
                    <a:close/>
                  </a:path>
                </a:pathLst>
              </a:custGeom>
              <a:solidFill>
                <a:srgbClr val="333333"/>
              </a:solidFill>
              <a:ln w="4763" cap="flat">
                <a:solidFill>
                  <a:srgbClr val="333333"/>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20"/>
              <p:cNvSpPr>
                <a:spLocks/>
              </p:cNvSpPr>
              <p:nvPr/>
            </p:nvSpPr>
            <p:spPr bwMode="auto">
              <a:xfrm>
                <a:off x="1983" y="2104"/>
                <a:ext cx="29" cy="28"/>
              </a:xfrm>
              <a:custGeom>
                <a:avLst/>
                <a:gdLst/>
                <a:ahLst/>
                <a:cxnLst>
                  <a:cxn ang="0">
                    <a:pos x="0" y="0"/>
                  </a:cxn>
                  <a:cxn ang="0">
                    <a:pos x="15" y="28"/>
                  </a:cxn>
                  <a:cxn ang="0">
                    <a:pos x="29" y="0"/>
                  </a:cxn>
                </a:cxnLst>
                <a:rect l="0" t="0" r="r" b="b"/>
                <a:pathLst>
                  <a:path w="29" h="28">
                    <a:moveTo>
                      <a:pt x="0" y="0"/>
                    </a:moveTo>
                    <a:lnTo>
                      <a:pt x="15" y="28"/>
                    </a:lnTo>
                    <a:lnTo>
                      <a:pt x="29" y="0"/>
                    </a:lnTo>
                  </a:path>
                </a:pathLst>
              </a:custGeom>
              <a:noFill/>
              <a:ln w="6350" cap="rnd">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21"/>
              <p:cNvSpPr>
                <a:spLocks/>
              </p:cNvSpPr>
              <p:nvPr/>
            </p:nvSpPr>
            <p:spPr bwMode="auto">
              <a:xfrm>
                <a:off x="1983" y="1421"/>
                <a:ext cx="29" cy="29"/>
              </a:xfrm>
              <a:custGeom>
                <a:avLst/>
                <a:gdLst/>
                <a:ahLst/>
                <a:cxnLst>
                  <a:cxn ang="0">
                    <a:pos x="29" y="29"/>
                  </a:cxn>
                  <a:cxn ang="0">
                    <a:pos x="15" y="0"/>
                  </a:cxn>
                  <a:cxn ang="0">
                    <a:pos x="0" y="29"/>
                  </a:cxn>
                </a:cxnLst>
                <a:rect l="0" t="0" r="r" b="b"/>
                <a:pathLst>
                  <a:path w="29" h="29">
                    <a:moveTo>
                      <a:pt x="29" y="29"/>
                    </a:moveTo>
                    <a:lnTo>
                      <a:pt x="15" y="0"/>
                    </a:lnTo>
                    <a:lnTo>
                      <a:pt x="0" y="29"/>
                    </a:lnTo>
                  </a:path>
                </a:pathLst>
              </a:custGeom>
              <a:noFill/>
              <a:ln w="6350" cap="rnd">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122"/>
              <p:cNvSpPr>
                <a:spLocks noChangeArrowheads="1"/>
              </p:cNvSpPr>
              <p:nvPr/>
            </p:nvSpPr>
            <p:spPr bwMode="auto">
              <a:xfrm>
                <a:off x="2278" y="1333"/>
                <a:ext cx="171"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ETM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73" name="Line 123"/>
              <p:cNvSpPr>
                <a:spLocks noChangeShapeType="1"/>
              </p:cNvSpPr>
              <p:nvPr/>
            </p:nvSpPr>
            <p:spPr bwMode="auto">
              <a:xfrm>
                <a:off x="723" y="2340"/>
                <a:ext cx="131" cy="1"/>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Line 124"/>
              <p:cNvSpPr>
                <a:spLocks noChangeShapeType="1"/>
              </p:cNvSpPr>
              <p:nvPr/>
            </p:nvSpPr>
            <p:spPr bwMode="auto">
              <a:xfrm>
                <a:off x="723" y="2340"/>
                <a:ext cx="131" cy="1"/>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Line 125"/>
              <p:cNvSpPr>
                <a:spLocks noChangeShapeType="1"/>
              </p:cNvSpPr>
              <p:nvPr/>
            </p:nvSpPr>
            <p:spPr bwMode="auto">
              <a:xfrm flipH="1">
                <a:off x="721" y="1846"/>
                <a:ext cx="63" cy="495"/>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Line 126"/>
              <p:cNvSpPr>
                <a:spLocks noChangeShapeType="1"/>
              </p:cNvSpPr>
              <p:nvPr/>
            </p:nvSpPr>
            <p:spPr bwMode="auto">
              <a:xfrm flipH="1">
                <a:off x="721" y="1846"/>
                <a:ext cx="63" cy="495"/>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Line 127"/>
              <p:cNvSpPr>
                <a:spLocks noChangeShapeType="1"/>
              </p:cNvSpPr>
              <p:nvPr/>
            </p:nvSpPr>
            <p:spPr bwMode="auto">
              <a:xfrm>
                <a:off x="790" y="1845"/>
                <a:ext cx="64" cy="495"/>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Line 128"/>
              <p:cNvSpPr>
                <a:spLocks noChangeShapeType="1"/>
              </p:cNvSpPr>
              <p:nvPr/>
            </p:nvSpPr>
            <p:spPr bwMode="auto">
              <a:xfrm>
                <a:off x="790" y="1845"/>
                <a:ext cx="64" cy="495"/>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Rectangle 129"/>
              <p:cNvSpPr>
                <a:spLocks noChangeArrowheads="1"/>
              </p:cNvSpPr>
              <p:nvPr/>
            </p:nvSpPr>
            <p:spPr bwMode="auto">
              <a:xfrm>
                <a:off x="652" y="2306"/>
                <a:ext cx="101"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30"/>
              <p:cNvSpPr>
                <a:spLocks/>
              </p:cNvSpPr>
              <p:nvPr/>
            </p:nvSpPr>
            <p:spPr bwMode="auto">
              <a:xfrm>
                <a:off x="654" y="2307"/>
                <a:ext cx="96" cy="95"/>
              </a:xfrm>
              <a:custGeom>
                <a:avLst/>
                <a:gdLst/>
                <a:ahLst/>
                <a:cxnLst>
                  <a:cxn ang="0">
                    <a:pos x="9" y="149"/>
                  </a:cxn>
                  <a:cxn ang="0">
                    <a:pos x="150" y="8"/>
                  </a:cxn>
                  <a:cxn ang="0">
                    <a:pos x="180" y="8"/>
                  </a:cxn>
                  <a:cxn ang="0">
                    <a:pos x="180" y="8"/>
                  </a:cxn>
                  <a:cxn ang="0">
                    <a:pos x="492" y="320"/>
                  </a:cxn>
                  <a:cxn ang="0">
                    <a:pos x="492" y="350"/>
                  </a:cxn>
                  <a:cxn ang="0">
                    <a:pos x="492" y="350"/>
                  </a:cxn>
                  <a:cxn ang="0">
                    <a:pos x="351" y="491"/>
                  </a:cxn>
                  <a:cxn ang="0">
                    <a:pos x="321" y="491"/>
                  </a:cxn>
                  <a:cxn ang="0">
                    <a:pos x="9" y="179"/>
                  </a:cxn>
                  <a:cxn ang="0">
                    <a:pos x="9" y="149"/>
                  </a:cxn>
                </a:cxnLst>
                <a:rect l="0" t="0" r="r" b="b"/>
                <a:pathLst>
                  <a:path w="500" h="499">
                    <a:moveTo>
                      <a:pt x="9" y="149"/>
                    </a:moveTo>
                    <a:lnTo>
                      <a:pt x="150" y="8"/>
                    </a:lnTo>
                    <a:cubicBezTo>
                      <a:pt x="158" y="0"/>
                      <a:pt x="171" y="0"/>
                      <a:pt x="180" y="8"/>
                    </a:cubicBezTo>
                    <a:cubicBezTo>
                      <a:pt x="180" y="8"/>
                      <a:pt x="180" y="8"/>
                      <a:pt x="180" y="8"/>
                    </a:cubicBezTo>
                    <a:lnTo>
                      <a:pt x="492" y="320"/>
                    </a:lnTo>
                    <a:cubicBezTo>
                      <a:pt x="500" y="328"/>
                      <a:pt x="500" y="342"/>
                      <a:pt x="492" y="350"/>
                    </a:cubicBezTo>
                    <a:lnTo>
                      <a:pt x="492" y="350"/>
                    </a:lnTo>
                    <a:lnTo>
                      <a:pt x="351" y="491"/>
                    </a:lnTo>
                    <a:cubicBezTo>
                      <a:pt x="343" y="499"/>
                      <a:pt x="329" y="499"/>
                      <a:pt x="321" y="491"/>
                    </a:cubicBezTo>
                    <a:lnTo>
                      <a:pt x="9" y="179"/>
                    </a:lnTo>
                    <a:cubicBezTo>
                      <a:pt x="0" y="171"/>
                      <a:pt x="0" y="157"/>
                      <a:pt x="9" y="149"/>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Rectangle 131"/>
              <p:cNvSpPr>
                <a:spLocks noChangeArrowheads="1"/>
              </p:cNvSpPr>
              <p:nvPr/>
            </p:nvSpPr>
            <p:spPr bwMode="auto">
              <a:xfrm>
                <a:off x="652" y="2306"/>
                <a:ext cx="101"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32"/>
              <p:cNvSpPr>
                <a:spLocks/>
              </p:cNvSpPr>
              <p:nvPr/>
            </p:nvSpPr>
            <p:spPr bwMode="auto">
              <a:xfrm>
                <a:off x="654" y="2307"/>
                <a:ext cx="96" cy="95"/>
              </a:xfrm>
              <a:custGeom>
                <a:avLst/>
                <a:gdLst/>
                <a:ahLst/>
                <a:cxnLst>
                  <a:cxn ang="0">
                    <a:pos x="9" y="149"/>
                  </a:cxn>
                  <a:cxn ang="0">
                    <a:pos x="150" y="8"/>
                  </a:cxn>
                  <a:cxn ang="0">
                    <a:pos x="180" y="8"/>
                  </a:cxn>
                  <a:cxn ang="0">
                    <a:pos x="180" y="8"/>
                  </a:cxn>
                  <a:cxn ang="0">
                    <a:pos x="492" y="320"/>
                  </a:cxn>
                  <a:cxn ang="0">
                    <a:pos x="492" y="350"/>
                  </a:cxn>
                  <a:cxn ang="0">
                    <a:pos x="492" y="350"/>
                  </a:cxn>
                  <a:cxn ang="0">
                    <a:pos x="351" y="491"/>
                  </a:cxn>
                  <a:cxn ang="0">
                    <a:pos x="321" y="491"/>
                  </a:cxn>
                  <a:cxn ang="0">
                    <a:pos x="9" y="179"/>
                  </a:cxn>
                  <a:cxn ang="0">
                    <a:pos x="9" y="149"/>
                  </a:cxn>
                </a:cxnLst>
                <a:rect l="0" t="0" r="r" b="b"/>
                <a:pathLst>
                  <a:path w="500" h="499">
                    <a:moveTo>
                      <a:pt x="9" y="149"/>
                    </a:moveTo>
                    <a:lnTo>
                      <a:pt x="150" y="8"/>
                    </a:lnTo>
                    <a:cubicBezTo>
                      <a:pt x="158" y="0"/>
                      <a:pt x="171" y="0"/>
                      <a:pt x="180" y="8"/>
                    </a:cubicBezTo>
                    <a:cubicBezTo>
                      <a:pt x="180" y="8"/>
                      <a:pt x="180" y="8"/>
                      <a:pt x="180" y="8"/>
                    </a:cubicBezTo>
                    <a:lnTo>
                      <a:pt x="492" y="320"/>
                    </a:lnTo>
                    <a:cubicBezTo>
                      <a:pt x="500" y="328"/>
                      <a:pt x="500" y="342"/>
                      <a:pt x="492" y="350"/>
                    </a:cubicBezTo>
                    <a:lnTo>
                      <a:pt x="492" y="350"/>
                    </a:lnTo>
                    <a:lnTo>
                      <a:pt x="351" y="491"/>
                    </a:lnTo>
                    <a:cubicBezTo>
                      <a:pt x="343" y="499"/>
                      <a:pt x="329" y="499"/>
                      <a:pt x="321" y="491"/>
                    </a:cubicBezTo>
                    <a:lnTo>
                      <a:pt x="9" y="179"/>
                    </a:lnTo>
                    <a:cubicBezTo>
                      <a:pt x="0" y="171"/>
                      <a:pt x="0" y="157"/>
                      <a:pt x="9" y="149"/>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33"/>
              <p:cNvSpPr>
                <a:spLocks noEditPoints="1"/>
              </p:cNvSpPr>
              <p:nvPr/>
            </p:nvSpPr>
            <p:spPr bwMode="auto">
              <a:xfrm>
                <a:off x="656" y="2309"/>
                <a:ext cx="92" cy="91"/>
              </a:xfrm>
              <a:custGeom>
                <a:avLst/>
                <a:gdLst/>
                <a:ahLst/>
                <a:cxnLst>
                  <a:cxn ang="0">
                    <a:pos x="0" y="26"/>
                  </a:cxn>
                  <a:cxn ang="0">
                    <a:pos x="66" y="91"/>
                  </a:cxn>
                  <a:cxn ang="0">
                    <a:pos x="92" y="65"/>
                  </a:cxn>
                  <a:cxn ang="0">
                    <a:pos x="26" y="0"/>
                  </a:cxn>
                </a:cxnLst>
                <a:rect l="0" t="0" r="r" b="b"/>
                <a:pathLst>
                  <a:path w="92" h="91">
                    <a:moveTo>
                      <a:pt x="0" y="26"/>
                    </a:moveTo>
                    <a:lnTo>
                      <a:pt x="66" y="91"/>
                    </a:lnTo>
                    <a:moveTo>
                      <a:pt x="92" y="65"/>
                    </a:moveTo>
                    <a:lnTo>
                      <a:pt x="26"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Line 134"/>
              <p:cNvSpPr>
                <a:spLocks noChangeShapeType="1"/>
              </p:cNvSpPr>
              <p:nvPr/>
            </p:nvSpPr>
            <p:spPr bwMode="auto">
              <a:xfrm>
                <a:off x="686" y="2309"/>
                <a:ext cx="61" cy="61"/>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Rectangle 135"/>
              <p:cNvSpPr>
                <a:spLocks noChangeArrowheads="1"/>
              </p:cNvSpPr>
              <p:nvPr/>
            </p:nvSpPr>
            <p:spPr bwMode="auto">
              <a:xfrm>
                <a:off x="826" y="2303"/>
                <a:ext cx="101"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36"/>
              <p:cNvSpPr>
                <a:spLocks/>
              </p:cNvSpPr>
              <p:nvPr/>
            </p:nvSpPr>
            <p:spPr bwMode="auto">
              <a:xfrm>
                <a:off x="826" y="2306"/>
                <a:ext cx="96" cy="96"/>
              </a:xfrm>
              <a:custGeom>
                <a:avLst/>
                <a:gdLst/>
                <a:ahLst/>
                <a:cxnLst>
                  <a:cxn ang="0">
                    <a:pos x="351" y="8"/>
                  </a:cxn>
                  <a:cxn ang="0">
                    <a:pos x="492" y="149"/>
                  </a:cxn>
                  <a:cxn ang="0">
                    <a:pos x="492" y="179"/>
                  </a:cxn>
                  <a:cxn ang="0">
                    <a:pos x="492" y="179"/>
                  </a:cxn>
                  <a:cxn ang="0">
                    <a:pos x="492" y="179"/>
                  </a:cxn>
                  <a:cxn ang="0">
                    <a:pos x="180" y="491"/>
                  </a:cxn>
                  <a:cxn ang="0">
                    <a:pos x="150" y="491"/>
                  </a:cxn>
                  <a:cxn ang="0">
                    <a:pos x="150" y="491"/>
                  </a:cxn>
                  <a:cxn ang="0">
                    <a:pos x="9" y="350"/>
                  </a:cxn>
                  <a:cxn ang="0">
                    <a:pos x="9" y="320"/>
                  </a:cxn>
                  <a:cxn ang="0">
                    <a:pos x="9" y="320"/>
                  </a:cxn>
                  <a:cxn ang="0">
                    <a:pos x="321" y="8"/>
                  </a:cxn>
                  <a:cxn ang="0">
                    <a:pos x="351" y="8"/>
                  </a:cxn>
                </a:cxnLst>
                <a:rect l="0" t="0" r="r" b="b"/>
                <a:pathLst>
                  <a:path w="500" h="500">
                    <a:moveTo>
                      <a:pt x="351" y="8"/>
                    </a:moveTo>
                    <a:lnTo>
                      <a:pt x="492" y="149"/>
                    </a:lnTo>
                    <a:cubicBezTo>
                      <a:pt x="500" y="158"/>
                      <a:pt x="500" y="171"/>
                      <a:pt x="492" y="179"/>
                    </a:cubicBezTo>
                    <a:cubicBezTo>
                      <a:pt x="492" y="179"/>
                      <a:pt x="492" y="179"/>
                      <a:pt x="492" y="179"/>
                    </a:cubicBezTo>
                    <a:lnTo>
                      <a:pt x="492" y="179"/>
                    </a:lnTo>
                    <a:lnTo>
                      <a:pt x="180" y="491"/>
                    </a:lnTo>
                    <a:cubicBezTo>
                      <a:pt x="172" y="500"/>
                      <a:pt x="158" y="500"/>
                      <a:pt x="150" y="491"/>
                    </a:cubicBezTo>
                    <a:lnTo>
                      <a:pt x="150" y="491"/>
                    </a:lnTo>
                    <a:lnTo>
                      <a:pt x="9" y="350"/>
                    </a:lnTo>
                    <a:cubicBezTo>
                      <a:pt x="0" y="342"/>
                      <a:pt x="0" y="329"/>
                      <a:pt x="9" y="320"/>
                    </a:cubicBezTo>
                    <a:cubicBezTo>
                      <a:pt x="9" y="320"/>
                      <a:pt x="9" y="320"/>
                      <a:pt x="9" y="320"/>
                    </a:cubicBezTo>
                    <a:lnTo>
                      <a:pt x="321" y="8"/>
                    </a:lnTo>
                    <a:cubicBezTo>
                      <a:pt x="329" y="0"/>
                      <a:pt x="343" y="0"/>
                      <a:pt x="351" y="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le 137"/>
              <p:cNvSpPr>
                <a:spLocks noChangeArrowheads="1"/>
              </p:cNvSpPr>
              <p:nvPr/>
            </p:nvSpPr>
            <p:spPr bwMode="auto">
              <a:xfrm>
                <a:off x="826" y="2303"/>
                <a:ext cx="101"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38"/>
              <p:cNvSpPr>
                <a:spLocks/>
              </p:cNvSpPr>
              <p:nvPr/>
            </p:nvSpPr>
            <p:spPr bwMode="auto">
              <a:xfrm>
                <a:off x="826" y="2306"/>
                <a:ext cx="96" cy="96"/>
              </a:xfrm>
              <a:custGeom>
                <a:avLst/>
                <a:gdLst/>
                <a:ahLst/>
                <a:cxnLst>
                  <a:cxn ang="0">
                    <a:pos x="351" y="8"/>
                  </a:cxn>
                  <a:cxn ang="0">
                    <a:pos x="492" y="149"/>
                  </a:cxn>
                  <a:cxn ang="0">
                    <a:pos x="492" y="179"/>
                  </a:cxn>
                  <a:cxn ang="0">
                    <a:pos x="492" y="179"/>
                  </a:cxn>
                  <a:cxn ang="0">
                    <a:pos x="492" y="179"/>
                  </a:cxn>
                  <a:cxn ang="0">
                    <a:pos x="180" y="491"/>
                  </a:cxn>
                  <a:cxn ang="0">
                    <a:pos x="150" y="491"/>
                  </a:cxn>
                  <a:cxn ang="0">
                    <a:pos x="150" y="491"/>
                  </a:cxn>
                  <a:cxn ang="0">
                    <a:pos x="9" y="350"/>
                  </a:cxn>
                  <a:cxn ang="0">
                    <a:pos x="9" y="320"/>
                  </a:cxn>
                  <a:cxn ang="0">
                    <a:pos x="9" y="320"/>
                  </a:cxn>
                  <a:cxn ang="0">
                    <a:pos x="321" y="8"/>
                  </a:cxn>
                  <a:cxn ang="0">
                    <a:pos x="351" y="8"/>
                  </a:cxn>
                </a:cxnLst>
                <a:rect l="0" t="0" r="r" b="b"/>
                <a:pathLst>
                  <a:path w="500" h="500">
                    <a:moveTo>
                      <a:pt x="351" y="8"/>
                    </a:moveTo>
                    <a:lnTo>
                      <a:pt x="492" y="149"/>
                    </a:lnTo>
                    <a:cubicBezTo>
                      <a:pt x="500" y="158"/>
                      <a:pt x="500" y="171"/>
                      <a:pt x="492" y="179"/>
                    </a:cubicBezTo>
                    <a:cubicBezTo>
                      <a:pt x="492" y="179"/>
                      <a:pt x="492" y="179"/>
                      <a:pt x="492" y="179"/>
                    </a:cubicBezTo>
                    <a:lnTo>
                      <a:pt x="492" y="179"/>
                    </a:lnTo>
                    <a:lnTo>
                      <a:pt x="180" y="491"/>
                    </a:lnTo>
                    <a:cubicBezTo>
                      <a:pt x="172" y="500"/>
                      <a:pt x="158" y="500"/>
                      <a:pt x="150" y="491"/>
                    </a:cubicBezTo>
                    <a:lnTo>
                      <a:pt x="150" y="491"/>
                    </a:lnTo>
                    <a:lnTo>
                      <a:pt x="9" y="350"/>
                    </a:lnTo>
                    <a:cubicBezTo>
                      <a:pt x="0" y="342"/>
                      <a:pt x="0" y="329"/>
                      <a:pt x="9" y="320"/>
                    </a:cubicBezTo>
                    <a:cubicBezTo>
                      <a:pt x="9" y="320"/>
                      <a:pt x="9" y="320"/>
                      <a:pt x="9" y="320"/>
                    </a:cubicBezTo>
                    <a:lnTo>
                      <a:pt x="321" y="8"/>
                    </a:lnTo>
                    <a:cubicBezTo>
                      <a:pt x="329" y="0"/>
                      <a:pt x="343" y="0"/>
                      <a:pt x="351" y="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39"/>
              <p:cNvSpPr>
                <a:spLocks noEditPoints="1"/>
              </p:cNvSpPr>
              <p:nvPr/>
            </p:nvSpPr>
            <p:spPr bwMode="auto">
              <a:xfrm>
                <a:off x="828" y="2308"/>
                <a:ext cx="92" cy="92"/>
              </a:xfrm>
              <a:custGeom>
                <a:avLst/>
                <a:gdLst/>
                <a:ahLst/>
                <a:cxnLst>
                  <a:cxn ang="0">
                    <a:pos x="66" y="0"/>
                  </a:cxn>
                  <a:cxn ang="0">
                    <a:pos x="0" y="66"/>
                  </a:cxn>
                  <a:cxn ang="0">
                    <a:pos x="26" y="92"/>
                  </a:cxn>
                  <a:cxn ang="0">
                    <a:pos x="92" y="26"/>
                  </a:cxn>
                </a:cxnLst>
                <a:rect l="0" t="0" r="r" b="b"/>
                <a:pathLst>
                  <a:path w="92" h="92">
                    <a:moveTo>
                      <a:pt x="66" y="0"/>
                    </a:moveTo>
                    <a:lnTo>
                      <a:pt x="0" y="66"/>
                    </a:lnTo>
                    <a:moveTo>
                      <a:pt x="26" y="92"/>
                    </a:moveTo>
                    <a:lnTo>
                      <a:pt x="92" y="26"/>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Line 140"/>
              <p:cNvSpPr>
                <a:spLocks noChangeShapeType="1"/>
              </p:cNvSpPr>
              <p:nvPr/>
            </p:nvSpPr>
            <p:spPr bwMode="auto">
              <a:xfrm flipH="1">
                <a:off x="858" y="2338"/>
                <a:ext cx="61" cy="62"/>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141"/>
              <p:cNvSpPr>
                <a:spLocks noChangeArrowheads="1"/>
              </p:cNvSpPr>
              <p:nvPr/>
            </p:nvSpPr>
            <p:spPr bwMode="auto">
              <a:xfrm>
                <a:off x="737" y="1795"/>
                <a:ext cx="98" cy="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42"/>
              <p:cNvSpPr>
                <a:spLocks/>
              </p:cNvSpPr>
              <p:nvPr/>
            </p:nvSpPr>
            <p:spPr bwMode="auto">
              <a:xfrm>
                <a:off x="739" y="1796"/>
                <a:ext cx="93" cy="46"/>
              </a:xfrm>
              <a:custGeom>
                <a:avLst/>
                <a:gdLst/>
                <a:ahLst/>
                <a:cxnLst>
                  <a:cxn ang="0">
                    <a:pos x="484" y="22"/>
                  </a:cxn>
                  <a:cxn ang="0">
                    <a:pos x="484" y="221"/>
                  </a:cxn>
                  <a:cxn ang="0">
                    <a:pos x="463" y="242"/>
                  </a:cxn>
                  <a:cxn ang="0">
                    <a:pos x="463" y="242"/>
                  </a:cxn>
                  <a:cxn ang="0">
                    <a:pos x="463" y="242"/>
                  </a:cxn>
                  <a:cxn ang="0">
                    <a:pos x="22" y="242"/>
                  </a:cxn>
                  <a:cxn ang="0">
                    <a:pos x="0" y="221"/>
                  </a:cxn>
                  <a:cxn ang="0">
                    <a:pos x="0" y="221"/>
                  </a:cxn>
                  <a:cxn ang="0">
                    <a:pos x="0" y="22"/>
                  </a:cxn>
                  <a:cxn ang="0">
                    <a:pos x="22" y="0"/>
                  </a:cxn>
                  <a:cxn ang="0">
                    <a:pos x="22" y="0"/>
                  </a:cxn>
                  <a:cxn ang="0">
                    <a:pos x="463" y="0"/>
                  </a:cxn>
                  <a:cxn ang="0">
                    <a:pos x="484" y="22"/>
                  </a:cxn>
                </a:cxnLst>
                <a:rect l="0" t="0" r="r" b="b"/>
                <a:pathLst>
                  <a:path w="484" h="242">
                    <a:moveTo>
                      <a:pt x="484" y="22"/>
                    </a:moveTo>
                    <a:lnTo>
                      <a:pt x="484" y="221"/>
                    </a:lnTo>
                    <a:cubicBezTo>
                      <a:pt x="484" y="233"/>
                      <a:pt x="474" y="242"/>
                      <a:pt x="463" y="242"/>
                    </a:cubicBezTo>
                    <a:cubicBezTo>
                      <a:pt x="463" y="242"/>
                      <a:pt x="463" y="242"/>
                      <a:pt x="463" y="242"/>
                    </a:cubicBezTo>
                    <a:lnTo>
                      <a:pt x="463" y="242"/>
                    </a:lnTo>
                    <a:lnTo>
                      <a:pt x="22" y="242"/>
                    </a:lnTo>
                    <a:cubicBezTo>
                      <a:pt x="10" y="242"/>
                      <a:pt x="0" y="233"/>
                      <a:pt x="0" y="221"/>
                    </a:cubicBezTo>
                    <a:lnTo>
                      <a:pt x="0" y="221"/>
                    </a:lnTo>
                    <a:lnTo>
                      <a:pt x="0" y="22"/>
                    </a:lnTo>
                    <a:cubicBezTo>
                      <a:pt x="0" y="10"/>
                      <a:pt x="10" y="0"/>
                      <a:pt x="22" y="0"/>
                    </a:cubicBezTo>
                    <a:lnTo>
                      <a:pt x="22" y="0"/>
                    </a:lnTo>
                    <a:lnTo>
                      <a:pt x="463" y="0"/>
                    </a:lnTo>
                    <a:cubicBezTo>
                      <a:pt x="474" y="0"/>
                      <a:pt x="484" y="10"/>
                      <a:pt x="484" y="22"/>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Rectangle 143"/>
              <p:cNvSpPr>
                <a:spLocks noChangeArrowheads="1"/>
              </p:cNvSpPr>
              <p:nvPr/>
            </p:nvSpPr>
            <p:spPr bwMode="auto">
              <a:xfrm>
                <a:off x="737" y="1795"/>
                <a:ext cx="98" cy="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44"/>
              <p:cNvSpPr>
                <a:spLocks/>
              </p:cNvSpPr>
              <p:nvPr/>
            </p:nvSpPr>
            <p:spPr bwMode="auto">
              <a:xfrm>
                <a:off x="739" y="1796"/>
                <a:ext cx="93" cy="46"/>
              </a:xfrm>
              <a:custGeom>
                <a:avLst/>
                <a:gdLst/>
                <a:ahLst/>
                <a:cxnLst>
                  <a:cxn ang="0">
                    <a:pos x="484" y="22"/>
                  </a:cxn>
                  <a:cxn ang="0">
                    <a:pos x="484" y="221"/>
                  </a:cxn>
                  <a:cxn ang="0">
                    <a:pos x="463" y="242"/>
                  </a:cxn>
                  <a:cxn ang="0">
                    <a:pos x="463" y="242"/>
                  </a:cxn>
                  <a:cxn ang="0">
                    <a:pos x="463" y="242"/>
                  </a:cxn>
                  <a:cxn ang="0">
                    <a:pos x="22" y="242"/>
                  </a:cxn>
                  <a:cxn ang="0">
                    <a:pos x="0" y="221"/>
                  </a:cxn>
                  <a:cxn ang="0">
                    <a:pos x="0" y="221"/>
                  </a:cxn>
                  <a:cxn ang="0">
                    <a:pos x="0" y="22"/>
                  </a:cxn>
                  <a:cxn ang="0">
                    <a:pos x="22" y="0"/>
                  </a:cxn>
                  <a:cxn ang="0">
                    <a:pos x="22" y="0"/>
                  </a:cxn>
                  <a:cxn ang="0">
                    <a:pos x="463" y="0"/>
                  </a:cxn>
                  <a:cxn ang="0">
                    <a:pos x="484" y="22"/>
                  </a:cxn>
                </a:cxnLst>
                <a:rect l="0" t="0" r="r" b="b"/>
                <a:pathLst>
                  <a:path w="484" h="242">
                    <a:moveTo>
                      <a:pt x="484" y="22"/>
                    </a:moveTo>
                    <a:lnTo>
                      <a:pt x="484" y="221"/>
                    </a:lnTo>
                    <a:cubicBezTo>
                      <a:pt x="484" y="233"/>
                      <a:pt x="474" y="242"/>
                      <a:pt x="463" y="242"/>
                    </a:cubicBezTo>
                    <a:cubicBezTo>
                      <a:pt x="463" y="242"/>
                      <a:pt x="463" y="242"/>
                      <a:pt x="463" y="242"/>
                    </a:cubicBezTo>
                    <a:lnTo>
                      <a:pt x="463" y="242"/>
                    </a:lnTo>
                    <a:lnTo>
                      <a:pt x="22" y="242"/>
                    </a:lnTo>
                    <a:cubicBezTo>
                      <a:pt x="10" y="242"/>
                      <a:pt x="0" y="233"/>
                      <a:pt x="0" y="221"/>
                    </a:cubicBezTo>
                    <a:lnTo>
                      <a:pt x="0" y="221"/>
                    </a:lnTo>
                    <a:lnTo>
                      <a:pt x="0" y="22"/>
                    </a:lnTo>
                    <a:cubicBezTo>
                      <a:pt x="0" y="10"/>
                      <a:pt x="10" y="0"/>
                      <a:pt x="22" y="0"/>
                    </a:cubicBezTo>
                    <a:lnTo>
                      <a:pt x="22" y="0"/>
                    </a:lnTo>
                    <a:lnTo>
                      <a:pt x="463" y="0"/>
                    </a:lnTo>
                    <a:cubicBezTo>
                      <a:pt x="474" y="0"/>
                      <a:pt x="484" y="10"/>
                      <a:pt x="484" y="22"/>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45"/>
              <p:cNvSpPr>
                <a:spLocks noEditPoints="1"/>
              </p:cNvSpPr>
              <p:nvPr/>
            </p:nvSpPr>
            <p:spPr bwMode="auto">
              <a:xfrm>
                <a:off x="739" y="1800"/>
                <a:ext cx="93" cy="37"/>
              </a:xfrm>
              <a:custGeom>
                <a:avLst/>
                <a:gdLst/>
                <a:ahLst/>
                <a:cxnLst>
                  <a:cxn ang="0">
                    <a:pos x="93" y="0"/>
                  </a:cxn>
                  <a:cxn ang="0">
                    <a:pos x="0" y="0"/>
                  </a:cxn>
                  <a:cxn ang="0">
                    <a:pos x="0" y="37"/>
                  </a:cxn>
                  <a:cxn ang="0">
                    <a:pos x="93" y="37"/>
                  </a:cxn>
                </a:cxnLst>
                <a:rect l="0" t="0" r="r" b="b"/>
                <a:pathLst>
                  <a:path w="93" h="37">
                    <a:moveTo>
                      <a:pt x="93" y="0"/>
                    </a:moveTo>
                    <a:lnTo>
                      <a:pt x="0" y="0"/>
                    </a:lnTo>
                    <a:moveTo>
                      <a:pt x="0" y="37"/>
                    </a:moveTo>
                    <a:lnTo>
                      <a:pt x="93" y="37"/>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Line 146"/>
              <p:cNvSpPr>
                <a:spLocks noChangeShapeType="1"/>
              </p:cNvSpPr>
              <p:nvPr/>
            </p:nvSpPr>
            <p:spPr bwMode="auto">
              <a:xfrm flipH="1">
                <a:off x="742" y="1840"/>
                <a:ext cx="87" cy="1"/>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50"/>
              <p:cNvSpPr>
                <a:spLocks/>
              </p:cNvSpPr>
              <p:nvPr/>
            </p:nvSpPr>
            <p:spPr bwMode="auto">
              <a:xfrm>
                <a:off x="1979" y="3469"/>
                <a:ext cx="89" cy="216"/>
              </a:xfrm>
              <a:custGeom>
                <a:avLst/>
                <a:gdLst/>
                <a:ahLst/>
                <a:cxnLst>
                  <a:cxn ang="0">
                    <a:pos x="89" y="0"/>
                  </a:cxn>
                  <a:cxn ang="0">
                    <a:pos x="89" y="216"/>
                  </a:cxn>
                  <a:cxn ang="0">
                    <a:pos x="0" y="0"/>
                  </a:cxn>
                  <a:cxn ang="0">
                    <a:pos x="0" y="216"/>
                  </a:cxn>
                </a:cxnLst>
                <a:rect l="0" t="0" r="r" b="b"/>
                <a:pathLst>
                  <a:path w="89" h="216">
                    <a:moveTo>
                      <a:pt x="89" y="0"/>
                    </a:moveTo>
                    <a:lnTo>
                      <a:pt x="89" y="216"/>
                    </a:lnTo>
                    <a:lnTo>
                      <a:pt x="0" y="0"/>
                    </a:lnTo>
                    <a:lnTo>
                      <a:pt x="0" y="216"/>
                    </a:lnTo>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51"/>
              <p:cNvSpPr>
                <a:spLocks/>
              </p:cNvSpPr>
              <p:nvPr/>
            </p:nvSpPr>
            <p:spPr bwMode="auto">
              <a:xfrm>
                <a:off x="1979" y="3469"/>
                <a:ext cx="89" cy="216"/>
              </a:xfrm>
              <a:custGeom>
                <a:avLst/>
                <a:gdLst/>
                <a:ahLst/>
                <a:cxnLst>
                  <a:cxn ang="0">
                    <a:pos x="89" y="0"/>
                  </a:cxn>
                  <a:cxn ang="0">
                    <a:pos x="89" y="216"/>
                  </a:cxn>
                  <a:cxn ang="0">
                    <a:pos x="0" y="0"/>
                  </a:cxn>
                  <a:cxn ang="0">
                    <a:pos x="0" y="216"/>
                  </a:cxn>
                </a:cxnLst>
                <a:rect l="0" t="0" r="r" b="b"/>
                <a:pathLst>
                  <a:path w="89" h="216">
                    <a:moveTo>
                      <a:pt x="89" y="0"/>
                    </a:moveTo>
                    <a:lnTo>
                      <a:pt x="89" y="216"/>
                    </a:lnTo>
                    <a:lnTo>
                      <a:pt x="0" y="0"/>
                    </a:lnTo>
                    <a:lnTo>
                      <a:pt x="0" y="216"/>
                    </a:lnTo>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Line 152"/>
              <p:cNvSpPr>
                <a:spLocks noChangeShapeType="1"/>
              </p:cNvSpPr>
              <p:nvPr/>
            </p:nvSpPr>
            <p:spPr bwMode="auto">
              <a:xfrm flipV="1">
                <a:off x="1980" y="3469"/>
                <a:ext cx="88" cy="216"/>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Line 153"/>
              <p:cNvSpPr>
                <a:spLocks noChangeShapeType="1"/>
              </p:cNvSpPr>
              <p:nvPr/>
            </p:nvSpPr>
            <p:spPr bwMode="auto">
              <a:xfrm flipV="1">
                <a:off x="1980" y="3469"/>
                <a:ext cx="88" cy="216"/>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Rectangle 154"/>
              <p:cNvSpPr>
                <a:spLocks noChangeArrowheads="1"/>
              </p:cNvSpPr>
              <p:nvPr/>
            </p:nvSpPr>
            <p:spPr bwMode="auto">
              <a:xfrm>
                <a:off x="2064" y="3479"/>
                <a:ext cx="9" cy="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55"/>
              <p:cNvSpPr>
                <a:spLocks/>
              </p:cNvSpPr>
              <p:nvPr/>
            </p:nvSpPr>
            <p:spPr bwMode="auto">
              <a:xfrm>
                <a:off x="2065" y="3482"/>
                <a:ext cx="5" cy="5"/>
              </a:xfrm>
              <a:custGeom>
                <a:avLst/>
                <a:gdLst/>
                <a:ahLst/>
                <a:cxnLst>
                  <a:cxn ang="0">
                    <a:pos x="10" y="24"/>
                  </a:cxn>
                  <a:cxn ang="0">
                    <a:pos x="6" y="21"/>
                  </a:cxn>
                  <a:cxn ang="0">
                    <a:pos x="3" y="7"/>
                  </a:cxn>
                  <a:cxn ang="0">
                    <a:pos x="18" y="4"/>
                  </a:cxn>
                  <a:cxn ang="0">
                    <a:pos x="22" y="6"/>
                  </a:cxn>
                  <a:cxn ang="0">
                    <a:pos x="25" y="21"/>
                  </a:cxn>
                  <a:cxn ang="0">
                    <a:pos x="10" y="24"/>
                  </a:cxn>
                </a:cxnLst>
                <a:rect l="0" t="0" r="r" b="b"/>
                <a:pathLst>
                  <a:path w="28" h="27">
                    <a:moveTo>
                      <a:pt x="10" y="24"/>
                    </a:moveTo>
                    <a:lnTo>
                      <a:pt x="6" y="21"/>
                    </a:lnTo>
                    <a:cubicBezTo>
                      <a:pt x="1" y="18"/>
                      <a:pt x="0" y="11"/>
                      <a:pt x="3" y="7"/>
                    </a:cubicBezTo>
                    <a:cubicBezTo>
                      <a:pt x="6" y="2"/>
                      <a:pt x="13" y="0"/>
                      <a:pt x="18" y="4"/>
                    </a:cubicBezTo>
                    <a:lnTo>
                      <a:pt x="22" y="6"/>
                    </a:lnTo>
                    <a:cubicBezTo>
                      <a:pt x="27" y="9"/>
                      <a:pt x="28" y="16"/>
                      <a:pt x="25" y="21"/>
                    </a:cubicBezTo>
                    <a:cubicBezTo>
                      <a:pt x="21" y="26"/>
                      <a:pt x="15" y="27"/>
                      <a:pt x="10" y="2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Rectangle 156"/>
              <p:cNvSpPr>
                <a:spLocks noChangeArrowheads="1"/>
              </p:cNvSpPr>
              <p:nvPr/>
            </p:nvSpPr>
            <p:spPr bwMode="auto">
              <a:xfrm>
                <a:off x="2064" y="3479"/>
                <a:ext cx="9" cy="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Line 157"/>
              <p:cNvSpPr>
                <a:spLocks noChangeShapeType="1"/>
              </p:cNvSpPr>
              <p:nvPr/>
            </p:nvSpPr>
            <p:spPr bwMode="auto">
              <a:xfrm flipH="1" flipV="1">
                <a:off x="2067" y="3468"/>
                <a:ext cx="1" cy="1"/>
              </a:xfrm>
              <a:prstGeom prst="line">
                <a:avLst/>
              </a:prstGeom>
              <a:noFill/>
              <a:ln w="63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Rectangle 158"/>
              <p:cNvSpPr>
                <a:spLocks noChangeArrowheads="1"/>
              </p:cNvSpPr>
              <p:nvPr/>
            </p:nvSpPr>
            <p:spPr bwMode="auto">
              <a:xfrm>
                <a:off x="2039" y="3436"/>
                <a:ext cx="64" cy="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59"/>
              <p:cNvSpPr>
                <a:spLocks/>
              </p:cNvSpPr>
              <p:nvPr/>
            </p:nvSpPr>
            <p:spPr bwMode="auto">
              <a:xfrm>
                <a:off x="2041" y="3439"/>
                <a:ext cx="60" cy="33"/>
              </a:xfrm>
              <a:custGeom>
                <a:avLst/>
                <a:gdLst/>
                <a:ahLst/>
                <a:cxnLst>
                  <a:cxn ang="0">
                    <a:pos x="316" y="62"/>
                  </a:cxn>
                  <a:cxn ang="0">
                    <a:pos x="299" y="160"/>
                  </a:cxn>
                  <a:cxn ang="0">
                    <a:pos x="287" y="169"/>
                  </a:cxn>
                  <a:cxn ang="0">
                    <a:pos x="287" y="169"/>
                  </a:cxn>
                  <a:cxn ang="0">
                    <a:pos x="10" y="120"/>
                  </a:cxn>
                  <a:cxn ang="0">
                    <a:pos x="1" y="108"/>
                  </a:cxn>
                  <a:cxn ang="0">
                    <a:pos x="1" y="108"/>
                  </a:cxn>
                  <a:cxn ang="0">
                    <a:pos x="1" y="108"/>
                  </a:cxn>
                  <a:cxn ang="0">
                    <a:pos x="18" y="9"/>
                  </a:cxn>
                  <a:cxn ang="0">
                    <a:pos x="31" y="1"/>
                  </a:cxn>
                  <a:cxn ang="0">
                    <a:pos x="308" y="50"/>
                  </a:cxn>
                  <a:cxn ang="0">
                    <a:pos x="316" y="62"/>
                  </a:cxn>
                  <a:cxn ang="0">
                    <a:pos x="316" y="62"/>
                  </a:cxn>
                </a:cxnLst>
                <a:rect l="0" t="0" r="r" b="b"/>
                <a:pathLst>
                  <a:path w="317" h="170">
                    <a:moveTo>
                      <a:pt x="316" y="62"/>
                    </a:moveTo>
                    <a:lnTo>
                      <a:pt x="299" y="160"/>
                    </a:lnTo>
                    <a:cubicBezTo>
                      <a:pt x="298" y="166"/>
                      <a:pt x="292" y="170"/>
                      <a:pt x="287" y="169"/>
                    </a:cubicBezTo>
                    <a:lnTo>
                      <a:pt x="287" y="169"/>
                    </a:lnTo>
                    <a:lnTo>
                      <a:pt x="10" y="120"/>
                    </a:lnTo>
                    <a:cubicBezTo>
                      <a:pt x="4" y="119"/>
                      <a:pt x="0" y="113"/>
                      <a:pt x="1" y="108"/>
                    </a:cubicBezTo>
                    <a:cubicBezTo>
                      <a:pt x="1" y="108"/>
                      <a:pt x="1" y="108"/>
                      <a:pt x="1" y="108"/>
                    </a:cubicBezTo>
                    <a:lnTo>
                      <a:pt x="1" y="108"/>
                    </a:lnTo>
                    <a:lnTo>
                      <a:pt x="18" y="9"/>
                    </a:lnTo>
                    <a:cubicBezTo>
                      <a:pt x="20" y="4"/>
                      <a:pt x="25" y="0"/>
                      <a:pt x="31" y="1"/>
                    </a:cubicBezTo>
                    <a:lnTo>
                      <a:pt x="308" y="50"/>
                    </a:lnTo>
                    <a:cubicBezTo>
                      <a:pt x="313" y="51"/>
                      <a:pt x="317" y="56"/>
                      <a:pt x="316" y="62"/>
                    </a:cubicBezTo>
                    <a:cubicBezTo>
                      <a:pt x="316" y="62"/>
                      <a:pt x="316" y="62"/>
                      <a:pt x="316" y="62"/>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Rectangle 160"/>
              <p:cNvSpPr>
                <a:spLocks noChangeArrowheads="1"/>
              </p:cNvSpPr>
              <p:nvPr/>
            </p:nvSpPr>
            <p:spPr bwMode="auto">
              <a:xfrm>
                <a:off x="2039" y="3436"/>
                <a:ext cx="64" cy="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161"/>
              <p:cNvSpPr>
                <a:spLocks/>
              </p:cNvSpPr>
              <p:nvPr/>
            </p:nvSpPr>
            <p:spPr bwMode="auto">
              <a:xfrm>
                <a:off x="2041" y="3439"/>
                <a:ext cx="60" cy="33"/>
              </a:xfrm>
              <a:custGeom>
                <a:avLst/>
                <a:gdLst/>
                <a:ahLst/>
                <a:cxnLst>
                  <a:cxn ang="0">
                    <a:pos x="316" y="62"/>
                  </a:cxn>
                  <a:cxn ang="0">
                    <a:pos x="299" y="160"/>
                  </a:cxn>
                  <a:cxn ang="0">
                    <a:pos x="287" y="169"/>
                  </a:cxn>
                  <a:cxn ang="0">
                    <a:pos x="287" y="169"/>
                  </a:cxn>
                  <a:cxn ang="0">
                    <a:pos x="10" y="120"/>
                  </a:cxn>
                  <a:cxn ang="0">
                    <a:pos x="1" y="108"/>
                  </a:cxn>
                  <a:cxn ang="0">
                    <a:pos x="1" y="108"/>
                  </a:cxn>
                  <a:cxn ang="0">
                    <a:pos x="1" y="108"/>
                  </a:cxn>
                  <a:cxn ang="0">
                    <a:pos x="18" y="9"/>
                  </a:cxn>
                  <a:cxn ang="0">
                    <a:pos x="31" y="1"/>
                  </a:cxn>
                  <a:cxn ang="0">
                    <a:pos x="308" y="50"/>
                  </a:cxn>
                  <a:cxn ang="0">
                    <a:pos x="316" y="62"/>
                  </a:cxn>
                  <a:cxn ang="0">
                    <a:pos x="316" y="62"/>
                  </a:cxn>
                </a:cxnLst>
                <a:rect l="0" t="0" r="r" b="b"/>
                <a:pathLst>
                  <a:path w="317" h="170">
                    <a:moveTo>
                      <a:pt x="316" y="62"/>
                    </a:moveTo>
                    <a:lnTo>
                      <a:pt x="299" y="160"/>
                    </a:lnTo>
                    <a:cubicBezTo>
                      <a:pt x="298" y="166"/>
                      <a:pt x="292" y="170"/>
                      <a:pt x="287" y="169"/>
                    </a:cubicBezTo>
                    <a:lnTo>
                      <a:pt x="287" y="169"/>
                    </a:lnTo>
                    <a:lnTo>
                      <a:pt x="10" y="120"/>
                    </a:lnTo>
                    <a:cubicBezTo>
                      <a:pt x="4" y="119"/>
                      <a:pt x="0" y="113"/>
                      <a:pt x="1" y="108"/>
                    </a:cubicBezTo>
                    <a:cubicBezTo>
                      <a:pt x="1" y="108"/>
                      <a:pt x="1" y="108"/>
                      <a:pt x="1" y="108"/>
                    </a:cubicBezTo>
                    <a:lnTo>
                      <a:pt x="1" y="108"/>
                    </a:lnTo>
                    <a:lnTo>
                      <a:pt x="18" y="9"/>
                    </a:lnTo>
                    <a:cubicBezTo>
                      <a:pt x="20" y="4"/>
                      <a:pt x="25" y="0"/>
                      <a:pt x="31" y="1"/>
                    </a:cubicBezTo>
                    <a:lnTo>
                      <a:pt x="308" y="50"/>
                    </a:lnTo>
                    <a:cubicBezTo>
                      <a:pt x="313" y="51"/>
                      <a:pt x="317" y="56"/>
                      <a:pt x="316" y="62"/>
                    </a:cubicBezTo>
                    <a:cubicBezTo>
                      <a:pt x="316" y="62"/>
                      <a:pt x="316" y="62"/>
                      <a:pt x="316" y="62"/>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Line 162"/>
              <p:cNvSpPr>
                <a:spLocks noChangeShapeType="1"/>
              </p:cNvSpPr>
              <p:nvPr/>
            </p:nvSpPr>
            <p:spPr bwMode="auto">
              <a:xfrm flipH="1" flipV="1">
                <a:off x="2044" y="3460"/>
                <a:ext cx="51" cy="9"/>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Rectangle 163"/>
              <p:cNvSpPr>
                <a:spLocks noChangeArrowheads="1"/>
              </p:cNvSpPr>
              <p:nvPr/>
            </p:nvSpPr>
            <p:spPr bwMode="auto">
              <a:xfrm>
                <a:off x="1944" y="3436"/>
                <a:ext cx="65" cy="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164"/>
              <p:cNvSpPr>
                <a:spLocks/>
              </p:cNvSpPr>
              <p:nvPr/>
            </p:nvSpPr>
            <p:spPr bwMode="auto">
              <a:xfrm>
                <a:off x="1946" y="3439"/>
                <a:ext cx="61" cy="33"/>
              </a:xfrm>
              <a:custGeom>
                <a:avLst/>
                <a:gdLst/>
                <a:ahLst/>
                <a:cxnLst>
                  <a:cxn ang="0">
                    <a:pos x="298" y="10"/>
                  </a:cxn>
                  <a:cxn ang="0">
                    <a:pos x="316" y="108"/>
                  </a:cxn>
                  <a:cxn ang="0">
                    <a:pos x="307" y="121"/>
                  </a:cxn>
                  <a:cxn ang="0">
                    <a:pos x="307" y="121"/>
                  </a:cxn>
                  <a:cxn ang="0">
                    <a:pos x="30" y="169"/>
                  </a:cxn>
                  <a:cxn ang="0">
                    <a:pos x="18" y="161"/>
                  </a:cxn>
                  <a:cxn ang="0">
                    <a:pos x="18" y="161"/>
                  </a:cxn>
                  <a:cxn ang="0">
                    <a:pos x="1" y="63"/>
                  </a:cxn>
                  <a:cxn ang="0">
                    <a:pos x="9" y="50"/>
                  </a:cxn>
                  <a:cxn ang="0">
                    <a:pos x="9" y="50"/>
                  </a:cxn>
                  <a:cxn ang="0">
                    <a:pos x="286" y="1"/>
                  </a:cxn>
                  <a:cxn ang="0">
                    <a:pos x="298" y="10"/>
                  </a:cxn>
                  <a:cxn ang="0">
                    <a:pos x="298" y="10"/>
                  </a:cxn>
                </a:cxnLst>
                <a:rect l="0" t="0" r="r" b="b"/>
                <a:pathLst>
                  <a:path w="317" h="170">
                    <a:moveTo>
                      <a:pt x="298" y="10"/>
                    </a:moveTo>
                    <a:lnTo>
                      <a:pt x="316" y="108"/>
                    </a:lnTo>
                    <a:cubicBezTo>
                      <a:pt x="317" y="114"/>
                      <a:pt x="313" y="120"/>
                      <a:pt x="307" y="121"/>
                    </a:cubicBezTo>
                    <a:cubicBezTo>
                      <a:pt x="307" y="121"/>
                      <a:pt x="307" y="121"/>
                      <a:pt x="307" y="121"/>
                    </a:cubicBezTo>
                    <a:lnTo>
                      <a:pt x="30" y="169"/>
                    </a:lnTo>
                    <a:cubicBezTo>
                      <a:pt x="24" y="170"/>
                      <a:pt x="19" y="167"/>
                      <a:pt x="18" y="161"/>
                    </a:cubicBezTo>
                    <a:lnTo>
                      <a:pt x="18" y="161"/>
                    </a:lnTo>
                    <a:lnTo>
                      <a:pt x="1" y="63"/>
                    </a:lnTo>
                    <a:cubicBezTo>
                      <a:pt x="0" y="57"/>
                      <a:pt x="3" y="51"/>
                      <a:pt x="9" y="50"/>
                    </a:cubicBezTo>
                    <a:lnTo>
                      <a:pt x="9" y="50"/>
                    </a:lnTo>
                    <a:lnTo>
                      <a:pt x="286" y="1"/>
                    </a:lnTo>
                    <a:cubicBezTo>
                      <a:pt x="292" y="0"/>
                      <a:pt x="297" y="4"/>
                      <a:pt x="298" y="10"/>
                    </a:cubicBezTo>
                    <a:cubicBezTo>
                      <a:pt x="298" y="10"/>
                      <a:pt x="298" y="10"/>
                      <a:pt x="298" y="1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Rectangle 165"/>
              <p:cNvSpPr>
                <a:spLocks noChangeArrowheads="1"/>
              </p:cNvSpPr>
              <p:nvPr/>
            </p:nvSpPr>
            <p:spPr bwMode="auto">
              <a:xfrm>
                <a:off x="1944" y="3436"/>
                <a:ext cx="65" cy="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66"/>
              <p:cNvSpPr>
                <a:spLocks/>
              </p:cNvSpPr>
              <p:nvPr/>
            </p:nvSpPr>
            <p:spPr bwMode="auto">
              <a:xfrm>
                <a:off x="1946" y="3439"/>
                <a:ext cx="61" cy="33"/>
              </a:xfrm>
              <a:custGeom>
                <a:avLst/>
                <a:gdLst/>
                <a:ahLst/>
                <a:cxnLst>
                  <a:cxn ang="0">
                    <a:pos x="298" y="10"/>
                  </a:cxn>
                  <a:cxn ang="0">
                    <a:pos x="316" y="108"/>
                  </a:cxn>
                  <a:cxn ang="0">
                    <a:pos x="307" y="121"/>
                  </a:cxn>
                  <a:cxn ang="0">
                    <a:pos x="307" y="121"/>
                  </a:cxn>
                  <a:cxn ang="0">
                    <a:pos x="30" y="169"/>
                  </a:cxn>
                  <a:cxn ang="0">
                    <a:pos x="18" y="161"/>
                  </a:cxn>
                  <a:cxn ang="0">
                    <a:pos x="18" y="161"/>
                  </a:cxn>
                  <a:cxn ang="0">
                    <a:pos x="1" y="63"/>
                  </a:cxn>
                  <a:cxn ang="0">
                    <a:pos x="9" y="50"/>
                  </a:cxn>
                  <a:cxn ang="0">
                    <a:pos x="9" y="50"/>
                  </a:cxn>
                  <a:cxn ang="0">
                    <a:pos x="286" y="1"/>
                  </a:cxn>
                  <a:cxn ang="0">
                    <a:pos x="298" y="10"/>
                  </a:cxn>
                  <a:cxn ang="0">
                    <a:pos x="298" y="10"/>
                  </a:cxn>
                </a:cxnLst>
                <a:rect l="0" t="0" r="r" b="b"/>
                <a:pathLst>
                  <a:path w="317" h="170">
                    <a:moveTo>
                      <a:pt x="298" y="10"/>
                    </a:moveTo>
                    <a:lnTo>
                      <a:pt x="316" y="108"/>
                    </a:lnTo>
                    <a:cubicBezTo>
                      <a:pt x="317" y="114"/>
                      <a:pt x="313" y="120"/>
                      <a:pt x="307" y="121"/>
                    </a:cubicBezTo>
                    <a:cubicBezTo>
                      <a:pt x="307" y="121"/>
                      <a:pt x="307" y="121"/>
                      <a:pt x="307" y="121"/>
                    </a:cubicBezTo>
                    <a:lnTo>
                      <a:pt x="30" y="169"/>
                    </a:lnTo>
                    <a:cubicBezTo>
                      <a:pt x="24" y="170"/>
                      <a:pt x="19" y="167"/>
                      <a:pt x="18" y="161"/>
                    </a:cubicBezTo>
                    <a:lnTo>
                      <a:pt x="18" y="161"/>
                    </a:lnTo>
                    <a:lnTo>
                      <a:pt x="1" y="63"/>
                    </a:lnTo>
                    <a:cubicBezTo>
                      <a:pt x="0" y="57"/>
                      <a:pt x="3" y="51"/>
                      <a:pt x="9" y="50"/>
                    </a:cubicBezTo>
                    <a:lnTo>
                      <a:pt x="9" y="50"/>
                    </a:lnTo>
                    <a:lnTo>
                      <a:pt x="286" y="1"/>
                    </a:lnTo>
                    <a:cubicBezTo>
                      <a:pt x="292" y="0"/>
                      <a:pt x="297" y="4"/>
                      <a:pt x="298" y="10"/>
                    </a:cubicBezTo>
                    <a:cubicBezTo>
                      <a:pt x="298" y="10"/>
                      <a:pt x="298" y="10"/>
                      <a:pt x="298" y="10"/>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Line 167"/>
              <p:cNvSpPr>
                <a:spLocks noChangeShapeType="1"/>
              </p:cNvSpPr>
              <p:nvPr/>
            </p:nvSpPr>
            <p:spPr bwMode="auto">
              <a:xfrm flipH="1">
                <a:off x="1952" y="3460"/>
                <a:ext cx="52" cy="9"/>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68"/>
              <p:cNvSpPr>
                <a:spLocks/>
              </p:cNvSpPr>
              <p:nvPr/>
            </p:nvSpPr>
            <p:spPr bwMode="auto">
              <a:xfrm>
                <a:off x="1947" y="3682"/>
                <a:ext cx="61" cy="33"/>
              </a:xfrm>
              <a:custGeom>
                <a:avLst/>
                <a:gdLst/>
                <a:ahLst/>
                <a:cxnLst>
                  <a:cxn ang="0">
                    <a:pos x="316" y="62"/>
                  </a:cxn>
                  <a:cxn ang="0">
                    <a:pos x="299" y="160"/>
                  </a:cxn>
                  <a:cxn ang="0">
                    <a:pos x="286" y="169"/>
                  </a:cxn>
                  <a:cxn ang="0">
                    <a:pos x="286" y="169"/>
                  </a:cxn>
                  <a:cxn ang="0">
                    <a:pos x="10" y="120"/>
                  </a:cxn>
                  <a:cxn ang="0">
                    <a:pos x="1" y="108"/>
                  </a:cxn>
                  <a:cxn ang="0">
                    <a:pos x="18" y="10"/>
                  </a:cxn>
                  <a:cxn ang="0">
                    <a:pos x="31" y="1"/>
                  </a:cxn>
                  <a:cxn ang="0">
                    <a:pos x="31" y="1"/>
                  </a:cxn>
                  <a:cxn ang="0">
                    <a:pos x="307" y="50"/>
                  </a:cxn>
                  <a:cxn ang="0">
                    <a:pos x="316" y="62"/>
                  </a:cxn>
                </a:cxnLst>
                <a:rect l="0" t="0" r="r" b="b"/>
                <a:pathLst>
                  <a:path w="317" h="170">
                    <a:moveTo>
                      <a:pt x="316" y="62"/>
                    </a:moveTo>
                    <a:lnTo>
                      <a:pt x="299" y="160"/>
                    </a:lnTo>
                    <a:cubicBezTo>
                      <a:pt x="298" y="166"/>
                      <a:pt x="292" y="170"/>
                      <a:pt x="286" y="169"/>
                    </a:cubicBezTo>
                    <a:cubicBezTo>
                      <a:pt x="286" y="169"/>
                      <a:pt x="286" y="169"/>
                      <a:pt x="286" y="169"/>
                    </a:cubicBezTo>
                    <a:lnTo>
                      <a:pt x="10" y="120"/>
                    </a:lnTo>
                    <a:cubicBezTo>
                      <a:pt x="4" y="119"/>
                      <a:pt x="0" y="113"/>
                      <a:pt x="1" y="108"/>
                    </a:cubicBezTo>
                    <a:lnTo>
                      <a:pt x="18" y="10"/>
                    </a:lnTo>
                    <a:cubicBezTo>
                      <a:pt x="19" y="4"/>
                      <a:pt x="25" y="0"/>
                      <a:pt x="31" y="1"/>
                    </a:cubicBezTo>
                    <a:cubicBezTo>
                      <a:pt x="31" y="1"/>
                      <a:pt x="31" y="1"/>
                      <a:pt x="31" y="1"/>
                    </a:cubicBezTo>
                    <a:lnTo>
                      <a:pt x="307" y="50"/>
                    </a:lnTo>
                    <a:cubicBezTo>
                      <a:pt x="313" y="51"/>
                      <a:pt x="317" y="56"/>
                      <a:pt x="316" y="62"/>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69"/>
              <p:cNvSpPr>
                <a:spLocks/>
              </p:cNvSpPr>
              <p:nvPr/>
            </p:nvSpPr>
            <p:spPr bwMode="auto">
              <a:xfrm>
                <a:off x="1947" y="3682"/>
                <a:ext cx="60" cy="33"/>
              </a:xfrm>
              <a:custGeom>
                <a:avLst/>
                <a:gdLst/>
                <a:ahLst/>
                <a:cxnLst>
                  <a:cxn ang="0">
                    <a:pos x="316" y="62"/>
                  </a:cxn>
                  <a:cxn ang="0">
                    <a:pos x="299" y="160"/>
                  </a:cxn>
                  <a:cxn ang="0">
                    <a:pos x="286" y="169"/>
                  </a:cxn>
                  <a:cxn ang="0">
                    <a:pos x="286" y="169"/>
                  </a:cxn>
                  <a:cxn ang="0">
                    <a:pos x="10" y="120"/>
                  </a:cxn>
                  <a:cxn ang="0">
                    <a:pos x="1" y="108"/>
                  </a:cxn>
                  <a:cxn ang="0">
                    <a:pos x="18" y="10"/>
                  </a:cxn>
                  <a:cxn ang="0">
                    <a:pos x="31" y="1"/>
                  </a:cxn>
                  <a:cxn ang="0">
                    <a:pos x="31" y="1"/>
                  </a:cxn>
                  <a:cxn ang="0">
                    <a:pos x="307" y="50"/>
                  </a:cxn>
                  <a:cxn ang="0">
                    <a:pos x="316" y="62"/>
                  </a:cxn>
                </a:cxnLst>
                <a:rect l="0" t="0" r="r" b="b"/>
                <a:pathLst>
                  <a:path w="317" h="170">
                    <a:moveTo>
                      <a:pt x="316" y="62"/>
                    </a:moveTo>
                    <a:lnTo>
                      <a:pt x="299" y="160"/>
                    </a:lnTo>
                    <a:cubicBezTo>
                      <a:pt x="298" y="166"/>
                      <a:pt x="292" y="170"/>
                      <a:pt x="286" y="169"/>
                    </a:cubicBezTo>
                    <a:cubicBezTo>
                      <a:pt x="286" y="169"/>
                      <a:pt x="286" y="169"/>
                      <a:pt x="286" y="169"/>
                    </a:cubicBezTo>
                    <a:lnTo>
                      <a:pt x="10" y="120"/>
                    </a:lnTo>
                    <a:cubicBezTo>
                      <a:pt x="4" y="119"/>
                      <a:pt x="0" y="113"/>
                      <a:pt x="1" y="108"/>
                    </a:cubicBezTo>
                    <a:lnTo>
                      <a:pt x="18" y="10"/>
                    </a:lnTo>
                    <a:cubicBezTo>
                      <a:pt x="19" y="4"/>
                      <a:pt x="25" y="0"/>
                      <a:pt x="31" y="1"/>
                    </a:cubicBezTo>
                    <a:cubicBezTo>
                      <a:pt x="31" y="1"/>
                      <a:pt x="31" y="1"/>
                      <a:pt x="31" y="1"/>
                    </a:cubicBezTo>
                    <a:lnTo>
                      <a:pt x="307" y="50"/>
                    </a:lnTo>
                    <a:cubicBezTo>
                      <a:pt x="313" y="51"/>
                      <a:pt x="317" y="56"/>
                      <a:pt x="316" y="62"/>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Line 170"/>
              <p:cNvSpPr>
                <a:spLocks noChangeShapeType="1"/>
              </p:cNvSpPr>
              <p:nvPr/>
            </p:nvSpPr>
            <p:spPr bwMode="auto">
              <a:xfrm flipH="1" flipV="1">
                <a:off x="1950" y="3703"/>
                <a:ext cx="52" cy="9"/>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71"/>
              <p:cNvSpPr>
                <a:spLocks/>
              </p:cNvSpPr>
              <p:nvPr/>
            </p:nvSpPr>
            <p:spPr bwMode="auto">
              <a:xfrm>
                <a:off x="2042" y="3682"/>
                <a:ext cx="61" cy="32"/>
              </a:xfrm>
              <a:custGeom>
                <a:avLst/>
                <a:gdLst/>
                <a:ahLst/>
                <a:cxnLst>
                  <a:cxn ang="0">
                    <a:pos x="299" y="10"/>
                  </a:cxn>
                  <a:cxn ang="0">
                    <a:pos x="317" y="108"/>
                  </a:cxn>
                  <a:cxn ang="0">
                    <a:pos x="308" y="120"/>
                  </a:cxn>
                  <a:cxn ang="0">
                    <a:pos x="308" y="120"/>
                  </a:cxn>
                  <a:cxn ang="0">
                    <a:pos x="308" y="120"/>
                  </a:cxn>
                  <a:cxn ang="0">
                    <a:pos x="31" y="169"/>
                  </a:cxn>
                  <a:cxn ang="0">
                    <a:pos x="19" y="160"/>
                  </a:cxn>
                  <a:cxn ang="0">
                    <a:pos x="19" y="160"/>
                  </a:cxn>
                  <a:cxn ang="0">
                    <a:pos x="1" y="62"/>
                  </a:cxn>
                  <a:cxn ang="0">
                    <a:pos x="10" y="50"/>
                  </a:cxn>
                  <a:cxn ang="0">
                    <a:pos x="10" y="50"/>
                  </a:cxn>
                  <a:cxn ang="0">
                    <a:pos x="287" y="1"/>
                  </a:cxn>
                  <a:cxn ang="0">
                    <a:pos x="299" y="10"/>
                  </a:cxn>
                </a:cxnLst>
                <a:rect l="0" t="0" r="r" b="b"/>
                <a:pathLst>
                  <a:path w="318" h="170">
                    <a:moveTo>
                      <a:pt x="299" y="10"/>
                    </a:moveTo>
                    <a:lnTo>
                      <a:pt x="317" y="108"/>
                    </a:lnTo>
                    <a:cubicBezTo>
                      <a:pt x="318" y="113"/>
                      <a:pt x="314" y="119"/>
                      <a:pt x="308" y="120"/>
                    </a:cubicBezTo>
                    <a:cubicBezTo>
                      <a:pt x="308" y="120"/>
                      <a:pt x="308" y="120"/>
                      <a:pt x="308" y="120"/>
                    </a:cubicBezTo>
                    <a:lnTo>
                      <a:pt x="308" y="120"/>
                    </a:lnTo>
                    <a:lnTo>
                      <a:pt x="31" y="169"/>
                    </a:lnTo>
                    <a:cubicBezTo>
                      <a:pt x="25" y="170"/>
                      <a:pt x="20" y="166"/>
                      <a:pt x="19" y="160"/>
                    </a:cubicBezTo>
                    <a:lnTo>
                      <a:pt x="19" y="160"/>
                    </a:lnTo>
                    <a:lnTo>
                      <a:pt x="1" y="62"/>
                    </a:lnTo>
                    <a:cubicBezTo>
                      <a:pt x="0" y="56"/>
                      <a:pt x="4" y="51"/>
                      <a:pt x="10" y="50"/>
                    </a:cubicBezTo>
                    <a:cubicBezTo>
                      <a:pt x="10" y="50"/>
                      <a:pt x="10" y="50"/>
                      <a:pt x="10" y="50"/>
                    </a:cubicBezTo>
                    <a:lnTo>
                      <a:pt x="287" y="1"/>
                    </a:lnTo>
                    <a:cubicBezTo>
                      <a:pt x="293" y="0"/>
                      <a:pt x="298" y="4"/>
                      <a:pt x="299" y="1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72"/>
              <p:cNvSpPr>
                <a:spLocks/>
              </p:cNvSpPr>
              <p:nvPr/>
            </p:nvSpPr>
            <p:spPr bwMode="auto">
              <a:xfrm>
                <a:off x="2042" y="3682"/>
                <a:ext cx="61" cy="32"/>
              </a:xfrm>
              <a:custGeom>
                <a:avLst/>
                <a:gdLst/>
                <a:ahLst/>
                <a:cxnLst>
                  <a:cxn ang="0">
                    <a:pos x="299" y="10"/>
                  </a:cxn>
                  <a:cxn ang="0">
                    <a:pos x="317" y="108"/>
                  </a:cxn>
                  <a:cxn ang="0">
                    <a:pos x="308" y="120"/>
                  </a:cxn>
                  <a:cxn ang="0">
                    <a:pos x="308" y="120"/>
                  </a:cxn>
                  <a:cxn ang="0">
                    <a:pos x="308" y="120"/>
                  </a:cxn>
                  <a:cxn ang="0">
                    <a:pos x="31" y="169"/>
                  </a:cxn>
                  <a:cxn ang="0">
                    <a:pos x="19" y="160"/>
                  </a:cxn>
                  <a:cxn ang="0">
                    <a:pos x="19" y="160"/>
                  </a:cxn>
                  <a:cxn ang="0">
                    <a:pos x="1" y="62"/>
                  </a:cxn>
                  <a:cxn ang="0">
                    <a:pos x="10" y="50"/>
                  </a:cxn>
                  <a:cxn ang="0">
                    <a:pos x="10" y="50"/>
                  </a:cxn>
                  <a:cxn ang="0">
                    <a:pos x="287" y="1"/>
                  </a:cxn>
                  <a:cxn ang="0">
                    <a:pos x="299" y="10"/>
                  </a:cxn>
                </a:cxnLst>
                <a:rect l="0" t="0" r="r" b="b"/>
                <a:pathLst>
                  <a:path w="318" h="170">
                    <a:moveTo>
                      <a:pt x="299" y="10"/>
                    </a:moveTo>
                    <a:lnTo>
                      <a:pt x="317" y="108"/>
                    </a:lnTo>
                    <a:cubicBezTo>
                      <a:pt x="318" y="113"/>
                      <a:pt x="314" y="119"/>
                      <a:pt x="308" y="120"/>
                    </a:cubicBezTo>
                    <a:cubicBezTo>
                      <a:pt x="308" y="120"/>
                      <a:pt x="308" y="120"/>
                      <a:pt x="308" y="120"/>
                    </a:cubicBezTo>
                    <a:lnTo>
                      <a:pt x="308" y="120"/>
                    </a:lnTo>
                    <a:lnTo>
                      <a:pt x="31" y="169"/>
                    </a:lnTo>
                    <a:cubicBezTo>
                      <a:pt x="25" y="170"/>
                      <a:pt x="20" y="166"/>
                      <a:pt x="19" y="160"/>
                    </a:cubicBezTo>
                    <a:lnTo>
                      <a:pt x="19" y="160"/>
                    </a:lnTo>
                    <a:lnTo>
                      <a:pt x="1" y="62"/>
                    </a:lnTo>
                    <a:cubicBezTo>
                      <a:pt x="0" y="56"/>
                      <a:pt x="4" y="51"/>
                      <a:pt x="10" y="50"/>
                    </a:cubicBezTo>
                    <a:cubicBezTo>
                      <a:pt x="10" y="50"/>
                      <a:pt x="10" y="50"/>
                      <a:pt x="10" y="50"/>
                    </a:cubicBezTo>
                    <a:lnTo>
                      <a:pt x="287" y="1"/>
                    </a:lnTo>
                    <a:cubicBezTo>
                      <a:pt x="293" y="0"/>
                      <a:pt x="298" y="4"/>
                      <a:pt x="299" y="10"/>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Line 173"/>
              <p:cNvSpPr>
                <a:spLocks noChangeShapeType="1"/>
              </p:cNvSpPr>
              <p:nvPr/>
            </p:nvSpPr>
            <p:spPr bwMode="auto">
              <a:xfrm flipH="1">
                <a:off x="2048" y="3703"/>
                <a:ext cx="52" cy="9"/>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Rectangle 174"/>
              <p:cNvSpPr>
                <a:spLocks noChangeArrowheads="1"/>
              </p:cNvSpPr>
              <p:nvPr/>
            </p:nvSpPr>
            <p:spPr bwMode="auto">
              <a:xfrm>
                <a:off x="2116" y="3488"/>
                <a:ext cx="282" cy="29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Output</a:t>
                </a:r>
              </a:p>
              <a:p>
                <a:pPr marL="0" marR="0" lvl="0" indent="0" algn="ctr" defTabSz="914400" rtl="0" eaLnBrk="1" fontAlgn="base" latinLnBrk="0" hangingPunct="1">
                  <a:lnSpc>
                    <a:spcPct val="100000"/>
                  </a:lnSpc>
                  <a:spcBef>
                    <a:spcPct val="0"/>
                  </a:spcBef>
                  <a:spcAft>
                    <a:spcPct val="0"/>
                  </a:spcAft>
                  <a:buClrTx/>
                  <a:buSzTx/>
                  <a:buFontTx/>
                  <a:buNone/>
                  <a:tabLst/>
                </a:pPr>
                <a:r>
                  <a:rPr lang="en-US" sz="1000" dirty="0" smtClean="0">
                    <a:solidFill>
                      <a:srgbClr val="000000"/>
                    </a:solidFill>
                    <a:latin typeface="Arial" pitchFamily="34" charset="0"/>
                    <a:cs typeface="Arial" pitchFamily="34" charset="0"/>
                  </a:rPr>
                  <a:t>Mode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Cleaner</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23" name="Rectangle 177"/>
              <p:cNvSpPr>
                <a:spLocks noChangeArrowheads="1"/>
              </p:cNvSpPr>
              <p:nvPr/>
            </p:nvSpPr>
            <p:spPr bwMode="auto">
              <a:xfrm>
                <a:off x="1266" y="2208"/>
                <a:ext cx="180"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PRM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24" name="Rectangle 178"/>
              <p:cNvSpPr>
                <a:spLocks noChangeArrowheads="1"/>
              </p:cNvSpPr>
              <p:nvPr/>
            </p:nvSpPr>
            <p:spPr bwMode="auto">
              <a:xfrm>
                <a:off x="2259" y="2398"/>
                <a:ext cx="107"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BS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 name="Rectangle 179"/>
              <p:cNvSpPr>
                <a:spLocks noChangeArrowheads="1"/>
              </p:cNvSpPr>
              <p:nvPr/>
            </p:nvSpPr>
            <p:spPr bwMode="auto">
              <a:xfrm>
                <a:off x="2391" y="2420"/>
                <a:ext cx="79" cy="21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180"/>
              <p:cNvSpPr>
                <a:spLocks/>
              </p:cNvSpPr>
              <p:nvPr/>
            </p:nvSpPr>
            <p:spPr bwMode="auto">
              <a:xfrm>
                <a:off x="2391" y="2420"/>
                <a:ext cx="75" cy="208"/>
              </a:xfrm>
              <a:custGeom>
                <a:avLst/>
                <a:gdLst/>
                <a:ahLst/>
                <a:cxnLst>
                  <a:cxn ang="0">
                    <a:pos x="22" y="1088"/>
                  </a:cxn>
                  <a:cxn ang="0">
                    <a:pos x="372" y="1088"/>
                  </a:cxn>
                  <a:cxn ang="0">
                    <a:pos x="393" y="1067"/>
                  </a:cxn>
                  <a:cxn ang="0">
                    <a:pos x="393" y="1067"/>
                  </a:cxn>
                  <a:cxn ang="0">
                    <a:pos x="393" y="21"/>
                  </a:cxn>
                  <a:cxn ang="0">
                    <a:pos x="372" y="0"/>
                  </a:cxn>
                  <a:cxn ang="0">
                    <a:pos x="22" y="0"/>
                  </a:cxn>
                  <a:cxn ang="0">
                    <a:pos x="0" y="21"/>
                  </a:cxn>
                  <a:cxn ang="0">
                    <a:pos x="0" y="21"/>
                  </a:cxn>
                  <a:cxn ang="0">
                    <a:pos x="0" y="1067"/>
                  </a:cxn>
                  <a:cxn ang="0">
                    <a:pos x="22" y="1088"/>
                  </a:cxn>
                </a:cxnLst>
                <a:rect l="0" t="0" r="r" b="b"/>
                <a:pathLst>
                  <a:path w="393" h="1088">
                    <a:moveTo>
                      <a:pt x="22" y="1088"/>
                    </a:moveTo>
                    <a:lnTo>
                      <a:pt x="372" y="1088"/>
                    </a:lnTo>
                    <a:cubicBezTo>
                      <a:pt x="384" y="1088"/>
                      <a:pt x="393" y="1079"/>
                      <a:pt x="393" y="1067"/>
                    </a:cubicBezTo>
                    <a:cubicBezTo>
                      <a:pt x="393" y="1067"/>
                      <a:pt x="393" y="1067"/>
                      <a:pt x="393" y="1067"/>
                    </a:cubicBezTo>
                    <a:lnTo>
                      <a:pt x="393" y="21"/>
                    </a:lnTo>
                    <a:cubicBezTo>
                      <a:pt x="393" y="10"/>
                      <a:pt x="384" y="0"/>
                      <a:pt x="372" y="0"/>
                    </a:cubicBezTo>
                    <a:lnTo>
                      <a:pt x="22" y="0"/>
                    </a:lnTo>
                    <a:cubicBezTo>
                      <a:pt x="10" y="0"/>
                      <a:pt x="0" y="10"/>
                      <a:pt x="0" y="21"/>
                    </a:cubicBezTo>
                    <a:lnTo>
                      <a:pt x="0" y="21"/>
                    </a:lnTo>
                    <a:lnTo>
                      <a:pt x="0" y="1067"/>
                    </a:lnTo>
                    <a:cubicBezTo>
                      <a:pt x="0" y="1079"/>
                      <a:pt x="10" y="1088"/>
                      <a:pt x="22" y="108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Rectangle 181"/>
              <p:cNvSpPr>
                <a:spLocks noChangeArrowheads="1"/>
              </p:cNvSpPr>
              <p:nvPr/>
            </p:nvSpPr>
            <p:spPr bwMode="auto">
              <a:xfrm>
                <a:off x="2391" y="2420"/>
                <a:ext cx="79" cy="21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182"/>
              <p:cNvSpPr>
                <a:spLocks/>
              </p:cNvSpPr>
              <p:nvPr/>
            </p:nvSpPr>
            <p:spPr bwMode="auto">
              <a:xfrm>
                <a:off x="2391" y="2420"/>
                <a:ext cx="75" cy="208"/>
              </a:xfrm>
              <a:custGeom>
                <a:avLst/>
                <a:gdLst/>
                <a:ahLst/>
                <a:cxnLst>
                  <a:cxn ang="0">
                    <a:pos x="22" y="1088"/>
                  </a:cxn>
                  <a:cxn ang="0">
                    <a:pos x="372" y="1088"/>
                  </a:cxn>
                  <a:cxn ang="0">
                    <a:pos x="393" y="1067"/>
                  </a:cxn>
                  <a:cxn ang="0">
                    <a:pos x="393" y="1067"/>
                  </a:cxn>
                  <a:cxn ang="0">
                    <a:pos x="393" y="21"/>
                  </a:cxn>
                  <a:cxn ang="0">
                    <a:pos x="372" y="0"/>
                  </a:cxn>
                  <a:cxn ang="0">
                    <a:pos x="22" y="0"/>
                  </a:cxn>
                  <a:cxn ang="0">
                    <a:pos x="0" y="21"/>
                  </a:cxn>
                  <a:cxn ang="0">
                    <a:pos x="0" y="21"/>
                  </a:cxn>
                  <a:cxn ang="0">
                    <a:pos x="0" y="1067"/>
                  </a:cxn>
                  <a:cxn ang="0">
                    <a:pos x="22" y="1088"/>
                  </a:cxn>
                </a:cxnLst>
                <a:rect l="0" t="0" r="r" b="b"/>
                <a:pathLst>
                  <a:path w="393" h="1088">
                    <a:moveTo>
                      <a:pt x="22" y="1088"/>
                    </a:moveTo>
                    <a:lnTo>
                      <a:pt x="372" y="1088"/>
                    </a:lnTo>
                    <a:cubicBezTo>
                      <a:pt x="384" y="1088"/>
                      <a:pt x="393" y="1079"/>
                      <a:pt x="393" y="1067"/>
                    </a:cubicBezTo>
                    <a:cubicBezTo>
                      <a:pt x="393" y="1067"/>
                      <a:pt x="393" y="1067"/>
                      <a:pt x="393" y="1067"/>
                    </a:cubicBezTo>
                    <a:lnTo>
                      <a:pt x="393" y="21"/>
                    </a:lnTo>
                    <a:cubicBezTo>
                      <a:pt x="393" y="10"/>
                      <a:pt x="384" y="0"/>
                      <a:pt x="372" y="0"/>
                    </a:cubicBezTo>
                    <a:lnTo>
                      <a:pt x="22" y="0"/>
                    </a:lnTo>
                    <a:cubicBezTo>
                      <a:pt x="10" y="0"/>
                      <a:pt x="0" y="10"/>
                      <a:pt x="0" y="21"/>
                    </a:cubicBezTo>
                    <a:lnTo>
                      <a:pt x="0" y="21"/>
                    </a:lnTo>
                    <a:lnTo>
                      <a:pt x="0" y="1067"/>
                    </a:lnTo>
                    <a:cubicBezTo>
                      <a:pt x="0" y="1079"/>
                      <a:pt x="10" y="1088"/>
                      <a:pt x="22" y="108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183"/>
              <p:cNvSpPr>
                <a:spLocks noEditPoints="1"/>
              </p:cNvSpPr>
              <p:nvPr/>
            </p:nvSpPr>
            <p:spPr bwMode="auto">
              <a:xfrm>
                <a:off x="2398" y="2420"/>
                <a:ext cx="60" cy="208"/>
              </a:xfrm>
              <a:custGeom>
                <a:avLst/>
                <a:gdLst/>
                <a:ahLst/>
                <a:cxnLst>
                  <a:cxn ang="0">
                    <a:pos x="0" y="208"/>
                  </a:cxn>
                  <a:cxn ang="0">
                    <a:pos x="0" y="0"/>
                  </a:cxn>
                  <a:cxn ang="0">
                    <a:pos x="60" y="0"/>
                  </a:cxn>
                  <a:cxn ang="0">
                    <a:pos x="60" y="208"/>
                  </a:cxn>
                </a:cxnLst>
                <a:rect l="0" t="0" r="r" b="b"/>
                <a:pathLst>
                  <a:path w="60" h="208">
                    <a:moveTo>
                      <a:pt x="0" y="208"/>
                    </a:moveTo>
                    <a:lnTo>
                      <a:pt x="0" y="0"/>
                    </a:lnTo>
                    <a:moveTo>
                      <a:pt x="60" y="0"/>
                    </a:moveTo>
                    <a:lnTo>
                      <a:pt x="60" y="208"/>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Rectangle 184"/>
              <p:cNvSpPr>
                <a:spLocks noChangeArrowheads="1"/>
              </p:cNvSpPr>
              <p:nvPr/>
            </p:nvSpPr>
            <p:spPr bwMode="auto">
              <a:xfrm>
                <a:off x="2024" y="2261"/>
                <a:ext cx="214" cy="7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185"/>
              <p:cNvSpPr>
                <a:spLocks/>
              </p:cNvSpPr>
              <p:nvPr/>
            </p:nvSpPr>
            <p:spPr bwMode="auto">
              <a:xfrm>
                <a:off x="2024" y="2261"/>
                <a:ext cx="208" cy="75"/>
              </a:xfrm>
              <a:custGeom>
                <a:avLst/>
                <a:gdLst/>
                <a:ahLst/>
                <a:cxnLst>
                  <a:cxn ang="0">
                    <a:pos x="0" y="21"/>
                  </a:cxn>
                  <a:cxn ang="0">
                    <a:pos x="0" y="371"/>
                  </a:cxn>
                  <a:cxn ang="0">
                    <a:pos x="21" y="393"/>
                  </a:cxn>
                  <a:cxn ang="0">
                    <a:pos x="21" y="393"/>
                  </a:cxn>
                  <a:cxn ang="0">
                    <a:pos x="21" y="393"/>
                  </a:cxn>
                  <a:cxn ang="0">
                    <a:pos x="1067" y="393"/>
                  </a:cxn>
                  <a:cxn ang="0">
                    <a:pos x="1089" y="371"/>
                  </a:cxn>
                  <a:cxn ang="0">
                    <a:pos x="1089" y="21"/>
                  </a:cxn>
                  <a:cxn ang="0">
                    <a:pos x="1067" y="0"/>
                  </a:cxn>
                  <a:cxn ang="0">
                    <a:pos x="21" y="0"/>
                  </a:cxn>
                  <a:cxn ang="0">
                    <a:pos x="0" y="21"/>
                  </a:cxn>
                </a:cxnLst>
                <a:rect l="0" t="0" r="r" b="b"/>
                <a:pathLst>
                  <a:path w="1089" h="393">
                    <a:moveTo>
                      <a:pt x="0" y="21"/>
                    </a:moveTo>
                    <a:lnTo>
                      <a:pt x="0" y="371"/>
                    </a:lnTo>
                    <a:cubicBezTo>
                      <a:pt x="0" y="383"/>
                      <a:pt x="10" y="393"/>
                      <a:pt x="21" y="393"/>
                    </a:cubicBezTo>
                    <a:cubicBezTo>
                      <a:pt x="21" y="393"/>
                      <a:pt x="21" y="393"/>
                      <a:pt x="21" y="393"/>
                    </a:cubicBezTo>
                    <a:lnTo>
                      <a:pt x="21" y="393"/>
                    </a:lnTo>
                    <a:lnTo>
                      <a:pt x="1067" y="393"/>
                    </a:lnTo>
                    <a:cubicBezTo>
                      <a:pt x="1079" y="393"/>
                      <a:pt x="1089" y="383"/>
                      <a:pt x="1089" y="371"/>
                    </a:cubicBezTo>
                    <a:lnTo>
                      <a:pt x="1089" y="21"/>
                    </a:lnTo>
                    <a:cubicBezTo>
                      <a:pt x="1089" y="9"/>
                      <a:pt x="1079" y="0"/>
                      <a:pt x="1067" y="0"/>
                    </a:cubicBezTo>
                    <a:lnTo>
                      <a:pt x="21" y="0"/>
                    </a:lnTo>
                    <a:cubicBezTo>
                      <a:pt x="10" y="0"/>
                      <a:pt x="0" y="9"/>
                      <a:pt x="0" y="21"/>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Rectangle 186"/>
              <p:cNvSpPr>
                <a:spLocks noChangeArrowheads="1"/>
              </p:cNvSpPr>
              <p:nvPr/>
            </p:nvSpPr>
            <p:spPr bwMode="auto">
              <a:xfrm>
                <a:off x="2024" y="2261"/>
                <a:ext cx="214" cy="7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187"/>
              <p:cNvSpPr>
                <a:spLocks/>
              </p:cNvSpPr>
              <p:nvPr/>
            </p:nvSpPr>
            <p:spPr bwMode="auto">
              <a:xfrm>
                <a:off x="2024" y="2261"/>
                <a:ext cx="208" cy="75"/>
              </a:xfrm>
              <a:custGeom>
                <a:avLst/>
                <a:gdLst/>
                <a:ahLst/>
                <a:cxnLst>
                  <a:cxn ang="0">
                    <a:pos x="0" y="21"/>
                  </a:cxn>
                  <a:cxn ang="0">
                    <a:pos x="0" y="371"/>
                  </a:cxn>
                  <a:cxn ang="0">
                    <a:pos x="21" y="393"/>
                  </a:cxn>
                  <a:cxn ang="0">
                    <a:pos x="21" y="393"/>
                  </a:cxn>
                  <a:cxn ang="0">
                    <a:pos x="21" y="393"/>
                  </a:cxn>
                  <a:cxn ang="0">
                    <a:pos x="1067" y="393"/>
                  </a:cxn>
                  <a:cxn ang="0">
                    <a:pos x="1089" y="371"/>
                  </a:cxn>
                  <a:cxn ang="0">
                    <a:pos x="1089" y="21"/>
                  </a:cxn>
                  <a:cxn ang="0">
                    <a:pos x="1067" y="0"/>
                  </a:cxn>
                  <a:cxn ang="0">
                    <a:pos x="21" y="0"/>
                  </a:cxn>
                  <a:cxn ang="0">
                    <a:pos x="0" y="21"/>
                  </a:cxn>
                </a:cxnLst>
                <a:rect l="0" t="0" r="r" b="b"/>
                <a:pathLst>
                  <a:path w="1089" h="393">
                    <a:moveTo>
                      <a:pt x="0" y="21"/>
                    </a:moveTo>
                    <a:lnTo>
                      <a:pt x="0" y="371"/>
                    </a:lnTo>
                    <a:cubicBezTo>
                      <a:pt x="0" y="383"/>
                      <a:pt x="10" y="393"/>
                      <a:pt x="21" y="393"/>
                    </a:cubicBezTo>
                    <a:cubicBezTo>
                      <a:pt x="21" y="393"/>
                      <a:pt x="21" y="393"/>
                      <a:pt x="21" y="393"/>
                    </a:cubicBezTo>
                    <a:lnTo>
                      <a:pt x="21" y="393"/>
                    </a:lnTo>
                    <a:lnTo>
                      <a:pt x="1067" y="393"/>
                    </a:lnTo>
                    <a:cubicBezTo>
                      <a:pt x="1079" y="393"/>
                      <a:pt x="1089" y="383"/>
                      <a:pt x="1089" y="371"/>
                    </a:cubicBezTo>
                    <a:lnTo>
                      <a:pt x="1089" y="21"/>
                    </a:lnTo>
                    <a:cubicBezTo>
                      <a:pt x="1089" y="9"/>
                      <a:pt x="1079" y="0"/>
                      <a:pt x="1067" y="0"/>
                    </a:cubicBezTo>
                    <a:lnTo>
                      <a:pt x="21" y="0"/>
                    </a:lnTo>
                    <a:cubicBezTo>
                      <a:pt x="10" y="0"/>
                      <a:pt x="0" y="9"/>
                      <a:pt x="0" y="21"/>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188"/>
              <p:cNvSpPr>
                <a:spLocks noEditPoints="1"/>
              </p:cNvSpPr>
              <p:nvPr/>
            </p:nvSpPr>
            <p:spPr bwMode="auto">
              <a:xfrm>
                <a:off x="2024" y="2269"/>
                <a:ext cx="208" cy="60"/>
              </a:xfrm>
              <a:custGeom>
                <a:avLst/>
                <a:gdLst/>
                <a:ahLst/>
                <a:cxnLst>
                  <a:cxn ang="0">
                    <a:pos x="0" y="0"/>
                  </a:cxn>
                  <a:cxn ang="0">
                    <a:pos x="208" y="0"/>
                  </a:cxn>
                  <a:cxn ang="0">
                    <a:pos x="208" y="60"/>
                  </a:cxn>
                  <a:cxn ang="0">
                    <a:pos x="0" y="60"/>
                  </a:cxn>
                </a:cxnLst>
                <a:rect l="0" t="0" r="r" b="b"/>
                <a:pathLst>
                  <a:path w="208" h="60">
                    <a:moveTo>
                      <a:pt x="0" y="0"/>
                    </a:moveTo>
                    <a:lnTo>
                      <a:pt x="208" y="0"/>
                    </a:lnTo>
                    <a:moveTo>
                      <a:pt x="208" y="60"/>
                    </a:moveTo>
                    <a:lnTo>
                      <a:pt x="0" y="6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Rectangle 189"/>
              <p:cNvSpPr>
                <a:spLocks noChangeArrowheads="1"/>
              </p:cNvSpPr>
              <p:nvPr/>
            </p:nvSpPr>
            <p:spPr bwMode="auto">
              <a:xfrm>
                <a:off x="1793" y="1743"/>
                <a:ext cx="175"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4</a:t>
                </a:r>
                <a:r>
                  <a:rPr kumimoji="0" lang="en-US" sz="1000" b="0" i="0" u="none" strike="noStrike" cap="none" normalizeH="0" dirty="0" smtClean="0">
                    <a:ln>
                      <a:noFill/>
                    </a:ln>
                    <a:solidFill>
                      <a:srgbClr val="000000"/>
                    </a:solidFill>
                    <a:effectLst/>
                    <a:latin typeface="Arial" pitchFamily="34" charset="0"/>
                    <a:cs typeface="Arial" pitchFamily="34" charset="0"/>
                  </a:rPr>
                  <a:t> km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36" name="Rectangle 195"/>
              <p:cNvSpPr>
                <a:spLocks noChangeArrowheads="1"/>
              </p:cNvSpPr>
              <p:nvPr/>
            </p:nvSpPr>
            <p:spPr bwMode="auto">
              <a:xfrm>
                <a:off x="1263" y="2111"/>
                <a:ext cx="257"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dirty="0" smtClean="0">
                    <a:solidFill>
                      <a:srgbClr val="000080"/>
                    </a:solidFill>
                    <a:latin typeface="Arial" pitchFamily="34" charset="0"/>
                    <a:cs typeface="Arial" pitchFamily="34" charset="0"/>
                  </a:rPr>
                  <a:t>T = 3%</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237" name="Rectangle 199"/>
              <p:cNvSpPr>
                <a:spLocks noChangeArrowheads="1"/>
              </p:cNvSpPr>
              <p:nvPr/>
            </p:nvSpPr>
            <p:spPr bwMode="auto">
              <a:xfrm>
                <a:off x="182" y="2326"/>
                <a:ext cx="199" cy="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Rectangle 200"/>
              <p:cNvSpPr>
                <a:spLocks noChangeArrowheads="1"/>
              </p:cNvSpPr>
              <p:nvPr/>
            </p:nvSpPr>
            <p:spPr bwMode="auto">
              <a:xfrm>
                <a:off x="182" y="2326"/>
                <a:ext cx="199" cy="75"/>
              </a:xfrm>
              <a:prstGeom prst="rect">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Rectangle 201"/>
              <p:cNvSpPr>
                <a:spLocks noChangeArrowheads="1"/>
              </p:cNvSpPr>
              <p:nvPr/>
            </p:nvSpPr>
            <p:spPr bwMode="auto">
              <a:xfrm>
                <a:off x="221" y="2331"/>
                <a:ext cx="162"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Laser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0" name="Rectangle 202"/>
              <p:cNvSpPr>
                <a:spLocks noChangeArrowheads="1"/>
              </p:cNvSpPr>
              <p:nvPr/>
            </p:nvSpPr>
            <p:spPr bwMode="auto">
              <a:xfrm>
                <a:off x="506" y="2326"/>
                <a:ext cx="92" cy="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Rectangle 203"/>
              <p:cNvSpPr>
                <a:spLocks noChangeArrowheads="1"/>
              </p:cNvSpPr>
              <p:nvPr/>
            </p:nvSpPr>
            <p:spPr bwMode="auto">
              <a:xfrm>
                <a:off x="506" y="2326"/>
                <a:ext cx="92" cy="75"/>
              </a:xfrm>
              <a:prstGeom prst="rect">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Rectangle 204"/>
              <p:cNvSpPr>
                <a:spLocks noChangeArrowheads="1"/>
              </p:cNvSpPr>
              <p:nvPr/>
            </p:nvSpPr>
            <p:spPr bwMode="auto">
              <a:xfrm>
                <a:off x="514" y="2319"/>
                <a:ext cx="39" cy="5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600" dirty="0" smtClean="0">
                    <a:solidFill>
                      <a:srgbClr val="000000"/>
                    </a:solidFill>
                    <a:latin typeface="Arial Unicode MS" pitchFamily="34" charset="-128"/>
                    <a:cs typeface="Arial" pitchFamily="34" charset="0"/>
                  </a:rPr>
                  <a:t>Φ</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7" name="Rectangle 147"/>
              <p:cNvSpPr>
                <a:spLocks noChangeArrowheads="1"/>
              </p:cNvSpPr>
              <p:nvPr/>
            </p:nvSpPr>
            <p:spPr bwMode="auto">
              <a:xfrm>
                <a:off x="884" y="1847"/>
                <a:ext cx="282" cy="29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Input</a:t>
                </a:r>
                <a:endParaRPr lang="en-US" sz="1000" dirty="0" smtClean="0">
                  <a:solidFill>
                    <a:srgbClr val="000000"/>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dirty="0" smtClean="0">
                    <a:ln>
                      <a:noFill/>
                    </a:ln>
                    <a:solidFill>
                      <a:srgbClr val="000000"/>
                    </a:solidFill>
                    <a:effectLst/>
                    <a:latin typeface="Arial" pitchFamily="34" charset="0"/>
                    <a:cs typeface="Arial" pitchFamily="34" charset="0"/>
                  </a:rPr>
                  <a:t>Mode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dirty="0" smtClean="0">
                    <a:ln>
                      <a:noFill/>
                    </a:ln>
                    <a:solidFill>
                      <a:srgbClr val="000000"/>
                    </a:solidFill>
                    <a:effectLst/>
                    <a:latin typeface="Arial" pitchFamily="34" charset="0"/>
                    <a:cs typeface="Arial" pitchFamily="34" charset="0"/>
                  </a:rPr>
                  <a:t>Cleaner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34" name="Rectangle 206"/>
            <p:cNvSpPr>
              <a:spLocks noChangeArrowheads="1"/>
            </p:cNvSpPr>
            <p:nvPr/>
          </p:nvSpPr>
          <p:spPr bwMode="auto">
            <a:xfrm>
              <a:off x="554" y="2349"/>
              <a:ext cx="52" cy="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dirty="0" smtClean="0">
                  <a:ln>
                    <a:noFill/>
                  </a:ln>
                  <a:solidFill>
                    <a:srgbClr val="000000"/>
                  </a:solidFill>
                  <a:effectLst/>
                  <a:latin typeface="Arial" pitchFamily="34" charset="0"/>
                  <a:cs typeface="Arial" pitchFamily="34" charset="0"/>
                </a:rPr>
                <a:t>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207"/>
            <p:cNvSpPr>
              <a:spLocks noChangeArrowheads="1"/>
            </p:cNvSpPr>
            <p:nvPr/>
          </p:nvSpPr>
          <p:spPr bwMode="auto">
            <a:xfrm>
              <a:off x="2339" y="3381"/>
              <a:ext cx="67" cy="6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08"/>
            <p:cNvSpPr>
              <a:spLocks/>
            </p:cNvSpPr>
            <p:nvPr/>
          </p:nvSpPr>
          <p:spPr bwMode="auto">
            <a:xfrm>
              <a:off x="2339" y="3382"/>
              <a:ext cx="63" cy="63"/>
            </a:xfrm>
            <a:custGeom>
              <a:avLst/>
              <a:gdLst/>
              <a:ahLst/>
              <a:cxnLst>
                <a:cxn ang="0">
                  <a:pos x="270" y="58"/>
                </a:cxn>
                <a:cxn ang="0">
                  <a:pos x="270" y="269"/>
                </a:cxn>
                <a:cxn ang="0">
                  <a:pos x="58" y="269"/>
                </a:cxn>
                <a:cxn ang="0">
                  <a:pos x="58" y="58"/>
                </a:cxn>
                <a:cxn ang="0">
                  <a:pos x="270" y="58"/>
                </a:cxn>
              </a:cxnLst>
              <a:rect l="0" t="0" r="r" b="b"/>
              <a:pathLst>
                <a:path w="328" h="327">
                  <a:moveTo>
                    <a:pt x="270" y="58"/>
                  </a:moveTo>
                  <a:cubicBezTo>
                    <a:pt x="328" y="116"/>
                    <a:pt x="328" y="211"/>
                    <a:pt x="270" y="269"/>
                  </a:cubicBezTo>
                  <a:cubicBezTo>
                    <a:pt x="211" y="327"/>
                    <a:pt x="117" y="327"/>
                    <a:pt x="58" y="269"/>
                  </a:cubicBezTo>
                  <a:cubicBezTo>
                    <a:pt x="0" y="211"/>
                    <a:pt x="0" y="116"/>
                    <a:pt x="58" y="58"/>
                  </a:cubicBezTo>
                  <a:cubicBezTo>
                    <a:pt x="117" y="0"/>
                    <a:pt x="211" y="0"/>
                    <a:pt x="270" y="58"/>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209"/>
            <p:cNvSpPr>
              <a:spLocks noChangeArrowheads="1"/>
            </p:cNvSpPr>
            <p:nvPr/>
          </p:nvSpPr>
          <p:spPr bwMode="auto">
            <a:xfrm>
              <a:off x="2339" y="3381"/>
              <a:ext cx="67" cy="6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10"/>
            <p:cNvSpPr>
              <a:spLocks noChangeArrowheads="1"/>
            </p:cNvSpPr>
            <p:nvPr/>
          </p:nvSpPr>
          <p:spPr bwMode="auto">
            <a:xfrm>
              <a:off x="2336" y="3378"/>
              <a:ext cx="73" cy="7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11"/>
            <p:cNvSpPr>
              <a:spLocks noEditPoints="1"/>
            </p:cNvSpPr>
            <p:nvPr/>
          </p:nvSpPr>
          <p:spPr bwMode="auto">
            <a:xfrm>
              <a:off x="2336" y="3379"/>
              <a:ext cx="70" cy="69"/>
            </a:xfrm>
            <a:custGeom>
              <a:avLst/>
              <a:gdLst/>
              <a:ahLst/>
              <a:cxnLst>
                <a:cxn ang="0">
                  <a:pos x="314" y="58"/>
                </a:cxn>
                <a:cxn ang="0">
                  <a:pos x="352" y="118"/>
                </a:cxn>
                <a:cxn ang="0">
                  <a:pos x="363" y="188"/>
                </a:cxn>
                <a:cxn ang="0">
                  <a:pos x="347" y="255"/>
                </a:cxn>
                <a:cxn ang="0">
                  <a:pos x="305" y="313"/>
                </a:cxn>
                <a:cxn ang="0">
                  <a:pos x="244" y="351"/>
                </a:cxn>
                <a:cxn ang="0">
                  <a:pos x="175" y="362"/>
                </a:cxn>
                <a:cxn ang="0">
                  <a:pos x="108" y="346"/>
                </a:cxn>
                <a:cxn ang="0">
                  <a:pos x="49" y="304"/>
                </a:cxn>
                <a:cxn ang="0">
                  <a:pos x="11" y="243"/>
                </a:cxn>
                <a:cxn ang="0">
                  <a:pos x="1" y="176"/>
                </a:cxn>
                <a:cxn ang="0">
                  <a:pos x="16" y="107"/>
                </a:cxn>
                <a:cxn ang="0">
                  <a:pos x="58" y="49"/>
                </a:cxn>
                <a:cxn ang="0">
                  <a:pos x="120" y="11"/>
                </a:cxn>
                <a:cxn ang="0">
                  <a:pos x="187" y="1"/>
                </a:cxn>
                <a:cxn ang="0">
                  <a:pos x="255" y="16"/>
                </a:cxn>
                <a:cxn ang="0">
                  <a:pos x="220" y="69"/>
                </a:cxn>
                <a:cxn ang="0">
                  <a:pos x="176" y="64"/>
                </a:cxn>
                <a:cxn ang="0">
                  <a:pos x="131" y="74"/>
                </a:cxn>
                <a:cxn ang="0">
                  <a:pos x="93" y="102"/>
                </a:cxn>
                <a:cxn ang="0">
                  <a:pos x="69" y="142"/>
                </a:cxn>
                <a:cxn ang="0">
                  <a:pos x="64" y="187"/>
                </a:cxn>
                <a:cxn ang="0">
                  <a:pos x="74" y="232"/>
                </a:cxn>
                <a:cxn ang="0">
                  <a:pos x="102" y="269"/>
                </a:cxn>
                <a:cxn ang="0">
                  <a:pos x="143" y="293"/>
                </a:cxn>
                <a:cxn ang="0">
                  <a:pos x="188" y="299"/>
                </a:cxn>
                <a:cxn ang="0">
                  <a:pos x="231" y="288"/>
                </a:cxn>
                <a:cxn ang="0">
                  <a:pos x="270" y="260"/>
                </a:cxn>
                <a:cxn ang="0">
                  <a:pos x="294" y="220"/>
                </a:cxn>
                <a:cxn ang="0">
                  <a:pos x="300" y="175"/>
                </a:cxn>
                <a:cxn ang="0">
                  <a:pos x="289" y="131"/>
                </a:cxn>
                <a:cxn ang="0">
                  <a:pos x="261" y="93"/>
                </a:cxn>
                <a:cxn ang="0">
                  <a:pos x="220" y="69"/>
                </a:cxn>
              </a:cxnLst>
              <a:rect l="0" t="0" r="r" b="b"/>
              <a:pathLst>
                <a:path w="364" h="363">
                  <a:moveTo>
                    <a:pt x="305" y="49"/>
                  </a:moveTo>
                  <a:cubicBezTo>
                    <a:pt x="309" y="51"/>
                    <a:pt x="312" y="54"/>
                    <a:pt x="314" y="58"/>
                  </a:cubicBezTo>
                  <a:lnTo>
                    <a:pt x="347" y="107"/>
                  </a:lnTo>
                  <a:cubicBezTo>
                    <a:pt x="349" y="110"/>
                    <a:pt x="351" y="114"/>
                    <a:pt x="352" y="118"/>
                  </a:cubicBezTo>
                  <a:lnTo>
                    <a:pt x="363" y="175"/>
                  </a:lnTo>
                  <a:cubicBezTo>
                    <a:pt x="364" y="179"/>
                    <a:pt x="364" y="184"/>
                    <a:pt x="363" y="188"/>
                  </a:cubicBezTo>
                  <a:lnTo>
                    <a:pt x="352" y="244"/>
                  </a:lnTo>
                  <a:cubicBezTo>
                    <a:pt x="351" y="248"/>
                    <a:pt x="349" y="252"/>
                    <a:pt x="347" y="255"/>
                  </a:cubicBezTo>
                  <a:lnTo>
                    <a:pt x="314" y="304"/>
                  </a:lnTo>
                  <a:cubicBezTo>
                    <a:pt x="312" y="308"/>
                    <a:pt x="309" y="311"/>
                    <a:pt x="305" y="313"/>
                  </a:cubicBezTo>
                  <a:lnTo>
                    <a:pt x="255" y="346"/>
                  </a:lnTo>
                  <a:cubicBezTo>
                    <a:pt x="252" y="348"/>
                    <a:pt x="248" y="350"/>
                    <a:pt x="244" y="351"/>
                  </a:cubicBezTo>
                  <a:lnTo>
                    <a:pt x="188" y="362"/>
                  </a:lnTo>
                  <a:cubicBezTo>
                    <a:pt x="184" y="363"/>
                    <a:pt x="179" y="363"/>
                    <a:pt x="175" y="362"/>
                  </a:cubicBezTo>
                  <a:lnTo>
                    <a:pt x="119" y="351"/>
                  </a:lnTo>
                  <a:cubicBezTo>
                    <a:pt x="115" y="350"/>
                    <a:pt x="111" y="348"/>
                    <a:pt x="108" y="346"/>
                  </a:cubicBezTo>
                  <a:lnTo>
                    <a:pt x="58" y="313"/>
                  </a:lnTo>
                  <a:cubicBezTo>
                    <a:pt x="54" y="311"/>
                    <a:pt x="51" y="308"/>
                    <a:pt x="49" y="304"/>
                  </a:cubicBezTo>
                  <a:lnTo>
                    <a:pt x="16" y="255"/>
                  </a:lnTo>
                  <a:cubicBezTo>
                    <a:pt x="13" y="252"/>
                    <a:pt x="12" y="247"/>
                    <a:pt x="11" y="243"/>
                  </a:cubicBezTo>
                  <a:lnTo>
                    <a:pt x="1" y="187"/>
                  </a:lnTo>
                  <a:cubicBezTo>
                    <a:pt x="0" y="183"/>
                    <a:pt x="0" y="180"/>
                    <a:pt x="1" y="176"/>
                  </a:cubicBezTo>
                  <a:lnTo>
                    <a:pt x="11" y="119"/>
                  </a:lnTo>
                  <a:cubicBezTo>
                    <a:pt x="12" y="115"/>
                    <a:pt x="13" y="110"/>
                    <a:pt x="16" y="107"/>
                  </a:cubicBezTo>
                  <a:lnTo>
                    <a:pt x="49" y="58"/>
                  </a:lnTo>
                  <a:cubicBezTo>
                    <a:pt x="51" y="54"/>
                    <a:pt x="54" y="51"/>
                    <a:pt x="58" y="49"/>
                  </a:cubicBezTo>
                  <a:lnTo>
                    <a:pt x="108" y="16"/>
                  </a:lnTo>
                  <a:cubicBezTo>
                    <a:pt x="111" y="13"/>
                    <a:pt x="116" y="12"/>
                    <a:pt x="120" y="11"/>
                  </a:cubicBezTo>
                  <a:lnTo>
                    <a:pt x="176" y="1"/>
                  </a:lnTo>
                  <a:cubicBezTo>
                    <a:pt x="180" y="0"/>
                    <a:pt x="183" y="0"/>
                    <a:pt x="187" y="1"/>
                  </a:cubicBezTo>
                  <a:lnTo>
                    <a:pt x="243" y="11"/>
                  </a:lnTo>
                  <a:cubicBezTo>
                    <a:pt x="247" y="12"/>
                    <a:pt x="251" y="13"/>
                    <a:pt x="255" y="16"/>
                  </a:cubicBezTo>
                  <a:lnTo>
                    <a:pt x="305" y="49"/>
                  </a:lnTo>
                  <a:close/>
                  <a:moveTo>
                    <a:pt x="220" y="69"/>
                  </a:moveTo>
                  <a:lnTo>
                    <a:pt x="232" y="74"/>
                  </a:lnTo>
                  <a:lnTo>
                    <a:pt x="176" y="64"/>
                  </a:lnTo>
                  <a:lnTo>
                    <a:pt x="187" y="64"/>
                  </a:lnTo>
                  <a:lnTo>
                    <a:pt x="131" y="74"/>
                  </a:lnTo>
                  <a:lnTo>
                    <a:pt x="143" y="69"/>
                  </a:lnTo>
                  <a:lnTo>
                    <a:pt x="93" y="102"/>
                  </a:lnTo>
                  <a:lnTo>
                    <a:pt x="102" y="93"/>
                  </a:lnTo>
                  <a:lnTo>
                    <a:pt x="69" y="142"/>
                  </a:lnTo>
                  <a:lnTo>
                    <a:pt x="74" y="130"/>
                  </a:lnTo>
                  <a:lnTo>
                    <a:pt x="64" y="187"/>
                  </a:lnTo>
                  <a:lnTo>
                    <a:pt x="64" y="176"/>
                  </a:lnTo>
                  <a:lnTo>
                    <a:pt x="74" y="232"/>
                  </a:lnTo>
                  <a:lnTo>
                    <a:pt x="69" y="220"/>
                  </a:lnTo>
                  <a:lnTo>
                    <a:pt x="102" y="269"/>
                  </a:lnTo>
                  <a:lnTo>
                    <a:pt x="93" y="260"/>
                  </a:lnTo>
                  <a:lnTo>
                    <a:pt x="143" y="293"/>
                  </a:lnTo>
                  <a:lnTo>
                    <a:pt x="132" y="288"/>
                  </a:lnTo>
                  <a:lnTo>
                    <a:pt x="188" y="299"/>
                  </a:lnTo>
                  <a:lnTo>
                    <a:pt x="175" y="299"/>
                  </a:lnTo>
                  <a:lnTo>
                    <a:pt x="231" y="288"/>
                  </a:lnTo>
                  <a:lnTo>
                    <a:pt x="220" y="293"/>
                  </a:lnTo>
                  <a:lnTo>
                    <a:pt x="270" y="260"/>
                  </a:lnTo>
                  <a:lnTo>
                    <a:pt x="261" y="269"/>
                  </a:lnTo>
                  <a:lnTo>
                    <a:pt x="294" y="220"/>
                  </a:lnTo>
                  <a:lnTo>
                    <a:pt x="289" y="231"/>
                  </a:lnTo>
                  <a:lnTo>
                    <a:pt x="300" y="175"/>
                  </a:lnTo>
                  <a:lnTo>
                    <a:pt x="300" y="188"/>
                  </a:lnTo>
                  <a:lnTo>
                    <a:pt x="289" y="131"/>
                  </a:lnTo>
                  <a:lnTo>
                    <a:pt x="294" y="142"/>
                  </a:lnTo>
                  <a:lnTo>
                    <a:pt x="261" y="93"/>
                  </a:lnTo>
                  <a:lnTo>
                    <a:pt x="270" y="102"/>
                  </a:lnTo>
                  <a:lnTo>
                    <a:pt x="220" y="69"/>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12"/>
            <p:cNvSpPr>
              <a:spLocks noChangeArrowheads="1"/>
            </p:cNvSpPr>
            <p:nvPr/>
          </p:nvSpPr>
          <p:spPr bwMode="auto">
            <a:xfrm>
              <a:off x="2336" y="3378"/>
              <a:ext cx="73" cy="7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13"/>
            <p:cNvSpPr>
              <a:spLocks/>
            </p:cNvSpPr>
            <p:nvPr/>
          </p:nvSpPr>
          <p:spPr bwMode="auto">
            <a:xfrm>
              <a:off x="2339" y="3366"/>
              <a:ext cx="63" cy="62"/>
            </a:xfrm>
            <a:custGeom>
              <a:avLst/>
              <a:gdLst/>
              <a:ahLst/>
              <a:cxnLst>
                <a:cxn ang="0">
                  <a:pos x="270" y="59"/>
                </a:cxn>
                <a:cxn ang="0">
                  <a:pos x="270" y="270"/>
                </a:cxn>
                <a:cxn ang="0">
                  <a:pos x="58" y="270"/>
                </a:cxn>
                <a:cxn ang="0">
                  <a:pos x="58" y="59"/>
                </a:cxn>
                <a:cxn ang="0">
                  <a:pos x="270" y="59"/>
                </a:cxn>
              </a:cxnLst>
              <a:rect l="0" t="0" r="r" b="b"/>
              <a:pathLst>
                <a:path w="328" h="328">
                  <a:moveTo>
                    <a:pt x="270" y="59"/>
                  </a:moveTo>
                  <a:cubicBezTo>
                    <a:pt x="328" y="117"/>
                    <a:pt x="328" y="211"/>
                    <a:pt x="270" y="270"/>
                  </a:cubicBezTo>
                  <a:cubicBezTo>
                    <a:pt x="211" y="328"/>
                    <a:pt x="117" y="328"/>
                    <a:pt x="58" y="270"/>
                  </a:cubicBezTo>
                  <a:cubicBezTo>
                    <a:pt x="0" y="211"/>
                    <a:pt x="0" y="117"/>
                    <a:pt x="58" y="59"/>
                  </a:cubicBezTo>
                  <a:cubicBezTo>
                    <a:pt x="117" y="0"/>
                    <a:pt x="211" y="0"/>
                    <a:pt x="270" y="59"/>
                  </a:cubicBezTo>
                </a:path>
              </a:pathLst>
            </a:custGeom>
            <a:solidFill>
              <a:srgbClr val="66FF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14"/>
            <p:cNvSpPr>
              <a:spLocks/>
            </p:cNvSpPr>
            <p:nvPr/>
          </p:nvSpPr>
          <p:spPr bwMode="auto">
            <a:xfrm>
              <a:off x="2339" y="3366"/>
              <a:ext cx="63" cy="62"/>
            </a:xfrm>
            <a:custGeom>
              <a:avLst/>
              <a:gdLst/>
              <a:ahLst/>
              <a:cxnLst>
                <a:cxn ang="0">
                  <a:pos x="52" y="11"/>
                </a:cxn>
                <a:cxn ang="0">
                  <a:pos x="52" y="51"/>
                </a:cxn>
                <a:cxn ang="0">
                  <a:pos x="11" y="51"/>
                </a:cxn>
                <a:cxn ang="0">
                  <a:pos x="11" y="11"/>
                </a:cxn>
                <a:cxn ang="0">
                  <a:pos x="52" y="11"/>
                </a:cxn>
              </a:cxnLst>
              <a:rect l="0" t="0" r="r" b="b"/>
              <a:pathLst>
                <a:path w="63" h="62">
                  <a:moveTo>
                    <a:pt x="52" y="11"/>
                  </a:moveTo>
                  <a:cubicBezTo>
                    <a:pt x="63" y="22"/>
                    <a:pt x="63" y="40"/>
                    <a:pt x="52" y="51"/>
                  </a:cubicBezTo>
                  <a:cubicBezTo>
                    <a:pt x="41" y="62"/>
                    <a:pt x="23" y="62"/>
                    <a:pt x="11" y="51"/>
                  </a:cubicBezTo>
                  <a:cubicBezTo>
                    <a:pt x="0" y="40"/>
                    <a:pt x="0" y="22"/>
                    <a:pt x="11" y="11"/>
                  </a:cubicBezTo>
                  <a:cubicBezTo>
                    <a:pt x="23" y="0"/>
                    <a:pt x="41" y="0"/>
                    <a:pt x="52" y="11"/>
                  </a:cubicBezTo>
                </a:path>
              </a:pathLst>
            </a:custGeom>
            <a:noFill/>
            <a:ln w="190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215"/>
            <p:cNvSpPr>
              <a:spLocks noChangeArrowheads="1"/>
            </p:cNvSpPr>
            <p:nvPr/>
          </p:nvSpPr>
          <p:spPr bwMode="auto">
            <a:xfrm>
              <a:off x="2357" y="3264"/>
              <a:ext cx="112"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PD</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Line 216"/>
            <p:cNvSpPr>
              <a:spLocks noChangeShapeType="1"/>
            </p:cNvSpPr>
            <p:nvPr/>
          </p:nvSpPr>
          <p:spPr bwMode="auto">
            <a:xfrm>
              <a:off x="2405" y="3397"/>
              <a:ext cx="297" cy="1"/>
            </a:xfrm>
            <a:prstGeom prst="line">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17"/>
            <p:cNvSpPr>
              <a:spLocks noEditPoints="1"/>
            </p:cNvSpPr>
            <p:nvPr/>
          </p:nvSpPr>
          <p:spPr bwMode="auto">
            <a:xfrm>
              <a:off x="2698" y="3383"/>
              <a:ext cx="57" cy="28"/>
            </a:xfrm>
            <a:custGeom>
              <a:avLst/>
              <a:gdLst/>
              <a:ahLst/>
              <a:cxnLst>
                <a:cxn ang="0">
                  <a:pos x="29" y="14"/>
                </a:cxn>
                <a:cxn ang="0">
                  <a:pos x="0" y="0"/>
                </a:cxn>
                <a:cxn ang="0">
                  <a:pos x="0" y="28"/>
                </a:cxn>
                <a:cxn ang="0">
                  <a:pos x="29" y="14"/>
                </a:cxn>
                <a:cxn ang="0">
                  <a:pos x="57" y="14"/>
                </a:cxn>
                <a:cxn ang="0">
                  <a:pos x="29" y="0"/>
                </a:cxn>
                <a:cxn ang="0">
                  <a:pos x="29" y="28"/>
                </a:cxn>
                <a:cxn ang="0">
                  <a:pos x="57" y="14"/>
                </a:cxn>
              </a:cxnLst>
              <a:rect l="0" t="0" r="r" b="b"/>
              <a:pathLst>
                <a:path w="57" h="28">
                  <a:moveTo>
                    <a:pt x="29" y="14"/>
                  </a:moveTo>
                  <a:lnTo>
                    <a:pt x="0" y="0"/>
                  </a:lnTo>
                  <a:lnTo>
                    <a:pt x="0" y="28"/>
                  </a:lnTo>
                  <a:lnTo>
                    <a:pt x="29" y="14"/>
                  </a:lnTo>
                  <a:close/>
                  <a:moveTo>
                    <a:pt x="57" y="14"/>
                  </a:moveTo>
                  <a:lnTo>
                    <a:pt x="29" y="0"/>
                  </a:lnTo>
                  <a:lnTo>
                    <a:pt x="29" y="28"/>
                  </a:lnTo>
                  <a:lnTo>
                    <a:pt x="57" y="1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218"/>
            <p:cNvSpPr>
              <a:spLocks noChangeArrowheads="1"/>
            </p:cNvSpPr>
            <p:nvPr/>
          </p:nvSpPr>
          <p:spPr bwMode="auto">
            <a:xfrm>
              <a:off x="2791" y="3366"/>
              <a:ext cx="433"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GW readout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48" name="Rectangle 219"/>
            <p:cNvSpPr>
              <a:spLocks noChangeArrowheads="1"/>
            </p:cNvSpPr>
            <p:nvPr/>
          </p:nvSpPr>
          <p:spPr bwMode="auto">
            <a:xfrm>
              <a:off x="1935" y="3278"/>
              <a:ext cx="87" cy="5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220"/>
            <p:cNvSpPr>
              <a:spLocks noChangeArrowheads="1"/>
            </p:cNvSpPr>
            <p:nvPr/>
          </p:nvSpPr>
          <p:spPr bwMode="auto">
            <a:xfrm>
              <a:off x="1935" y="3278"/>
              <a:ext cx="87" cy="58"/>
            </a:xfrm>
            <a:prstGeom prst="rect">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221"/>
            <p:cNvSpPr>
              <a:spLocks noChangeArrowheads="1"/>
            </p:cNvSpPr>
            <p:nvPr/>
          </p:nvSpPr>
          <p:spPr bwMode="auto">
            <a:xfrm>
              <a:off x="1957" y="3277"/>
              <a:ext cx="73"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FI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222"/>
            <p:cNvSpPr>
              <a:spLocks noChangeArrowheads="1"/>
            </p:cNvSpPr>
            <p:nvPr/>
          </p:nvSpPr>
          <p:spPr bwMode="auto">
            <a:xfrm>
              <a:off x="2507" y="2304"/>
              <a:ext cx="13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ITM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Rectangle 223"/>
            <p:cNvSpPr>
              <a:spLocks noChangeArrowheads="1"/>
            </p:cNvSpPr>
            <p:nvPr/>
          </p:nvSpPr>
          <p:spPr bwMode="auto">
            <a:xfrm>
              <a:off x="3285" y="2304"/>
              <a:ext cx="171"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ETM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224"/>
            <p:cNvSpPr>
              <a:spLocks noChangeArrowheads="1"/>
            </p:cNvSpPr>
            <p:nvPr/>
          </p:nvSpPr>
          <p:spPr bwMode="auto">
            <a:xfrm>
              <a:off x="960" y="2399"/>
              <a:ext cx="254"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80"/>
                  </a:solidFill>
                  <a:effectLst/>
                  <a:latin typeface="Arial" pitchFamily="34" charset="0"/>
                  <a:cs typeface="Arial" pitchFamily="34" charset="0"/>
                </a:rPr>
                <a:t>125  W</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54" name="Rectangle 227"/>
            <p:cNvSpPr>
              <a:spLocks noChangeArrowheads="1"/>
            </p:cNvSpPr>
            <p:nvPr/>
          </p:nvSpPr>
          <p:spPr bwMode="auto">
            <a:xfrm>
              <a:off x="1536" y="2543"/>
              <a:ext cx="250"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dirty="0" smtClean="0">
                  <a:solidFill>
                    <a:srgbClr val="000080"/>
                  </a:solidFill>
                  <a:latin typeface="Arial" pitchFamily="34" charset="0"/>
                  <a:cs typeface="Arial" pitchFamily="34" charset="0"/>
                </a:rPr>
                <a:t>5.7 kW</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55" name="Rectangle 230"/>
            <p:cNvSpPr>
              <a:spLocks noChangeArrowheads="1"/>
            </p:cNvSpPr>
            <p:nvPr/>
          </p:nvSpPr>
          <p:spPr bwMode="auto">
            <a:xfrm>
              <a:off x="2820" y="2413"/>
              <a:ext cx="295"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80"/>
                  </a:solidFill>
                  <a:effectLst/>
                  <a:latin typeface="Arial" pitchFamily="34" charset="0"/>
                  <a:cs typeface="Arial" pitchFamily="34" charset="0"/>
                </a:rPr>
                <a:t>815 kW </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56" name="Freeform 232"/>
            <p:cNvSpPr>
              <a:spLocks noEditPoints="1"/>
            </p:cNvSpPr>
            <p:nvPr/>
          </p:nvSpPr>
          <p:spPr bwMode="auto">
            <a:xfrm>
              <a:off x="2241" y="2295"/>
              <a:ext cx="175" cy="116"/>
            </a:xfrm>
            <a:custGeom>
              <a:avLst/>
              <a:gdLst/>
              <a:ahLst/>
              <a:cxnLst>
                <a:cxn ang="0">
                  <a:pos x="56" y="0"/>
                </a:cxn>
                <a:cxn ang="0">
                  <a:pos x="56" y="16"/>
                </a:cxn>
                <a:cxn ang="0">
                  <a:pos x="0" y="8"/>
                </a:cxn>
                <a:cxn ang="0">
                  <a:pos x="104" y="0"/>
                </a:cxn>
                <a:cxn ang="0">
                  <a:pos x="160" y="8"/>
                </a:cxn>
                <a:cxn ang="0">
                  <a:pos x="104" y="16"/>
                </a:cxn>
                <a:cxn ang="0">
                  <a:pos x="104" y="0"/>
                </a:cxn>
                <a:cxn ang="0">
                  <a:pos x="248" y="0"/>
                </a:cxn>
                <a:cxn ang="0">
                  <a:pos x="248" y="16"/>
                </a:cxn>
                <a:cxn ang="0">
                  <a:pos x="192" y="8"/>
                </a:cxn>
                <a:cxn ang="0">
                  <a:pos x="296" y="0"/>
                </a:cxn>
                <a:cxn ang="0">
                  <a:pos x="326" y="8"/>
                </a:cxn>
                <a:cxn ang="0">
                  <a:pos x="318" y="42"/>
                </a:cxn>
                <a:cxn ang="0">
                  <a:pos x="310" y="8"/>
                </a:cxn>
                <a:cxn ang="0">
                  <a:pos x="296" y="16"/>
                </a:cxn>
                <a:cxn ang="0">
                  <a:pos x="296" y="0"/>
                </a:cxn>
                <a:cxn ang="0">
                  <a:pos x="326" y="130"/>
                </a:cxn>
                <a:cxn ang="0">
                  <a:pos x="310" y="130"/>
                </a:cxn>
                <a:cxn ang="0">
                  <a:pos x="318" y="74"/>
                </a:cxn>
                <a:cxn ang="0">
                  <a:pos x="326" y="178"/>
                </a:cxn>
                <a:cxn ang="0">
                  <a:pos x="318" y="234"/>
                </a:cxn>
                <a:cxn ang="0">
                  <a:pos x="310" y="178"/>
                </a:cxn>
                <a:cxn ang="0">
                  <a:pos x="326" y="178"/>
                </a:cxn>
                <a:cxn ang="0">
                  <a:pos x="326" y="322"/>
                </a:cxn>
                <a:cxn ang="0">
                  <a:pos x="310" y="322"/>
                </a:cxn>
                <a:cxn ang="0">
                  <a:pos x="318" y="266"/>
                </a:cxn>
                <a:cxn ang="0">
                  <a:pos x="326" y="370"/>
                </a:cxn>
                <a:cxn ang="0">
                  <a:pos x="318" y="426"/>
                </a:cxn>
                <a:cxn ang="0">
                  <a:pos x="310" y="370"/>
                </a:cxn>
                <a:cxn ang="0">
                  <a:pos x="326" y="370"/>
                </a:cxn>
                <a:cxn ang="0">
                  <a:pos x="326" y="507"/>
                </a:cxn>
                <a:cxn ang="0">
                  <a:pos x="325" y="499"/>
                </a:cxn>
                <a:cxn ang="0">
                  <a:pos x="325" y="515"/>
                </a:cxn>
                <a:cxn ang="0">
                  <a:pos x="310" y="507"/>
                </a:cxn>
                <a:cxn ang="0">
                  <a:pos x="318" y="458"/>
                </a:cxn>
                <a:cxn ang="0">
                  <a:pos x="373" y="499"/>
                </a:cxn>
                <a:cxn ang="0">
                  <a:pos x="429" y="507"/>
                </a:cxn>
                <a:cxn ang="0">
                  <a:pos x="373" y="515"/>
                </a:cxn>
                <a:cxn ang="0">
                  <a:pos x="373" y="499"/>
                </a:cxn>
                <a:cxn ang="0">
                  <a:pos x="517" y="499"/>
                </a:cxn>
                <a:cxn ang="0">
                  <a:pos x="517" y="515"/>
                </a:cxn>
                <a:cxn ang="0">
                  <a:pos x="461" y="507"/>
                </a:cxn>
                <a:cxn ang="0">
                  <a:pos x="565" y="499"/>
                </a:cxn>
                <a:cxn ang="0">
                  <a:pos x="621" y="507"/>
                </a:cxn>
                <a:cxn ang="0">
                  <a:pos x="565" y="515"/>
                </a:cxn>
                <a:cxn ang="0">
                  <a:pos x="565" y="499"/>
                </a:cxn>
                <a:cxn ang="0">
                  <a:pos x="709" y="499"/>
                </a:cxn>
                <a:cxn ang="0">
                  <a:pos x="709" y="515"/>
                </a:cxn>
                <a:cxn ang="0">
                  <a:pos x="653" y="507"/>
                </a:cxn>
                <a:cxn ang="0">
                  <a:pos x="757" y="499"/>
                </a:cxn>
                <a:cxn ang="0">
                  <a:pos x="813" y="507"/>
                </a:cxn>
                <a:cxn ang="0">
                  <a:pos x="757" y="515"/>
                </a:cxn>
                <a:cxn ang="0">
                  <a:pos x="757" y="499"/>
                </a:cxn>
                <a:cxn ang="0">
                  <a:pos x="901" y="499"/>
                </a:cxn>
                <a:cxn ang="0">
                  <a:pos x="901" y="515"/>
                </a:cxn>
                <a:cxn ang="0">
                  <a:pos x="845" y="507"/>
                </a:cxn>
                <a:cxn ang="0">
                  <a:pos x="912" y="552"/>
                </a:cxn>
                <a:cxn ang="0">
                  <a:pos x="904" y="608"/>
                </a:cxn>
                <a:cxn ang="0">
                  <a:pos x="896" y="552"/>
                </a:cxn>
                <a:cxn ang="0">
                  <a:pos x="912" y="552"/>
                </a:cxn>
              </a:cxnLst>
              <a:rect l="0" t="0" r="r" b="b"/>
              <a:pathLst>
                <a:path w="912" h="608">
                  <a:moveTo>
                    <a:pt x="8" y="0"/>
                  </a:moveTo>
                  <a:lnTo>
                    <a:pt x="56" y="0"/>
                  </a:lnTo>
                  <a:cubicBezTo>
                    <a:pt x="61" y="0"/>
                    <a:pt x="64" y="3"/>
                    <a:pt x="64" y="8"/>
                  </a:cubicBezTo>
                  <a:cubicBezTo>
                    <a:pt x="64" y="12"/>
                    <a:pt x="61" y="16"/>
                    <a:pt x="56" y="16"/>
                  </a:cubicBezTo>
                  <a:lnTo>
                    <a:pt x="8" y="16"/>
                  </a:lnTo>
                  <a:cubicBezTo>
                    <a:pt x="4" y="16"/>
                    <a:pt x="0" y="12"/>
                    <a:pt x="0" y="8"/>
                  </a:cubicBezTo>
                  <a:cubicBezTo>
                    <a:pt x="0" y="3"/>
                    <a:pt x="4" y="0"/>
                    <a:pt x="8" y="0"/>
                  </a:cubicBezTo>
                  <a:close/>
                  <a:moveTo>
                    <a:pt x="104" y="0"/>
                  </a:moveTo>
                  <a:lnTo>
                    <a:pt x="152" y="0"/>
                  </a:lnTo>
                  <a:cubicBezTo>
                    <a:pt x="157" y="0"/>
                    <a:pt x="160" y="3"/>
                    <a:pt x="160" y="8"/>
                  </a:cubicBezTo>
                  <a:cubicBezTo>
                    <a:pt x="160" y="12"/>
                    <a:pt x="157" y="16"/>
                    <a:pt x="152" y="16"/>
                  </a:cubicBezTo>
                  <a:lnTo>
                    <a:pt x="104" y="16"/>
                  </a:lnTo>
                  <a:cubicBezTo>
                    <a:pt x="100" y="16"/>
                    <a:pt x="96" y="12"/>
                    <a:pt x="96" y="8"/>
                  </a:cubicBezTo>
                  <a:cubicBezTo>
                    <a:pt x="96" y="3"/>
                    <a:pt x="100" y="0"/>
                    <a:pt x="104" y="0"/>
                  </a:cubicBezTo>
                  <a:close/>
                  <a:moveTo>
                    <a:pt x="200" y="0"/>
                  </a:moveTo>
                  <a:lnTo>
                    <a:pt x="248" y="0"/>
                  </a:lnTo>
                  <a:cubicBezTo>
                    <a:pt x="253" y="0"/>
                    <a:pt x="256" y="3"/>
                    <a:pt x="256" y="8"/>
                  </a:cubicBezTo>
                  <a:cubicBezTo>
                    <a:pt x="256" y="12"/>
                    <a:pt x="253" y="16"/>
                    <a:pt x="248" y="16"/>
                  </a:cubicBezTo>
                  <a:lnTo>
                    <a:pt x="200" y="16"/>
                  </a:lnTo>
                  <a:cubicBezTo>
                    <a:pt x="196" y="16"/>
                    <a:pt x="192" y="12"/>
                    <a:pt x="192" y="8"/>
                  </a:cubicBezTo>
                  <a:cubicBezTo>
                    <a:pt x="192" y="3"/>
                    <a:pt x="196" y="0"/>
                    <a:pt x="200" y="0"/>
                  </a:cubicBezTo>
                  <a:close/>
                  <a:moveTo>
                    <a:pt x="296" y="0"/>
                  </a:moveTo>
                  <a:lnTo>
                    <a:pt x="318" y="0"/>
                  </a:lnTo>
                  <a:cubicBezTo>
                    <a:pt x="323" y="0"/>
                    <a:pt x="326" y="3"/>
                    <a:pt x="326" y="8"/>
                  </a:cubicBezTo>
                  <a:lnTo>
                    <a:pt x="326" y="34"/>
                  </a:lnTo>
                  <a:cubicBezTo>
                    <a:pt x="326" y="38"/>
                    <a:pt x="323" y="42"/>
                    <a:pt x="318" y="42"/>
                  </a:cubicBezTo>
                  <a:cubicBezTo>
                    <a:pt x="314" y="42"/>
                    <a:pt x="310" y="38"/>
                    <a:pt x="310" y="34"/>
                  </a:cubicBezTo>
                  <a:lnTo>
                    <a:pt x="310" y="8"/>
                  </a:lnTo>
                  <a:lnTo>
                    <a:pt x="318" y="16"/>
                  </a:lnTo>
                  <a:lnTo>
                    <a:pt x="296" y="16"/>
                  </a:lnTo>
                  <a:cubicBezTo>
                    <a:pt x="292" y="16"/>
                    <a:pt x="288" y="12"/>
                    <a:pt x="288" y="8"/>
                  </a:cubicBezTo>
                  <a:cubicBezTo>
                    <a:pt x="288" y="3"/>
                    <a:pt x="292" y="0"/>
                    <a:pt x="296" y="0"/>
                  </a:cubicBezTo>
                  <a:close/>
                  <a:moveTo>
                    <a:pt x="326" y="82"/>
                  </a:moveTo>
                  <a:lnTo>
                    <a:pt x="326" y="130"/>
                  </a:lnTo>
                  <a:cubicBezTo>
                    <a:pt x="326" y="134"/>
                    <a:pt x="323" y="138"/>
                    <a:pt x="318" y="138"/>
                  </a:cubicBezTo>
                  <a:cubicBezTo>
                    <a:pt x="314" y="138"/>
                    <a:pt x="310" y="134"/>
                    <a:pt x="310" y="130"/>
                  </a:cubicBezTo>
                  <a:lnTo>
                    <a:pt x="310" y="82"/>
                  </a:lnTo>
                  <a:cubicBezTo>
                    <a:pt x="310" y="77"/>
                    <a:pt x="314" y="74"/>
                    <a:pt x="318" y="74"/>
                  </a:cubicBezTo>
                  <a:cubicBezTo>
                    <a:pt x="323" y="74"/>
                    <a:pt x="326" y="77"/>
                    <a:pt x="326" y="82"/>
                  </a:cubicBezTo>
                  <a:close/>
                  <a:moveTo>
                    <a:pt x="326" y="178"/>
                  </a:moveTo>
                  <a:lnTo>
                    <a:pt x="326" y="226"/>
                  </a:lnTo>
                  <a:cubicBezTo>
                    <a:pt x="326" y="230"/>
                    <a:pt x="323" y="234"/>
                    <a:pt x="318" y="234"/>
                  </a:cubicBezTo>
                  <a:cubicBezTo>
                    <a:pt x="314" y="234"/>
                    <a:pt x="310" y="230"/>
                    <a:pt x="310" y="226"/>
                  </a:cubicBezTo>
                  <a:lnTo>
                    <a:pt x="310" y="178"/>
                  </a:lnTo>
                  <a:cubicBezTo>
                    <a:pt x="310" y="173"/>
                    <a:pt x="314" y="170"/>
                    <a:pt x="318" y="170"/>
                  </a:cubicBezTo>
                  <a:cubicBezTo>
                    <a:pt x="323" y="170"/>
                    <a:pt x="326" y="173"/>
                    <a:pt x="326" y="178"/>
                  </a:cubicBezTo>
                  <a:close/>
                  <a:moveTo>
                    <a:pt x="326" y="274"/>
                  </a:moveTo>
                  <a:lnTo>
                    <a:pt x="326" y="322"/>
                  </a:lnTo>
                  <a:cubicBezTo>
                    <a:pt x="326" y="326"/>
                    <a:pt x="323" y="330"/>
                    <a:pt x="318" y="330"/>
                  </a:cubicBezTo>
                  <a:cubicBezTo>
                    <a:pt x="314" y="330"/>
                    <a:pt x="310" y="326"/>
                    <a:pt x="310" y="322"/>
                  </a:cubicBezTo>
                  <a:lnTo>
                    <a:pt x="310" y="274"/>
                  </a:lnTo>
                  <a:cubicBezTo>
                    <a:pt x="310" y="269"/>
                    <a:pt x="314" y="266"/>
                    <a:pt x="318" y="266"/>
                  </a:cubicBezTo>
                  <a:cubicBezTo>
                    <a:pt x="323" y="266"/>
                    <a:pt x="326" y="269"/>
                    <a:pt x="326" y="274"/>
                  </a:cubicBezTo>
                  <a:close/>
                  <a:moveTo>
                    <a:pt x="326" y="370"/>
                  </a:moveTo>
                  <a:lnTo>
                    <a:pt x="326" y="418"/>
                  </a:lnTo>
                  <a:cubicBezTo>
                    <a:pt x="326" y="422"/>
                    <a:pt x="323" y="426"/>
                    <a:pt x="318" y="426"/>
                  </a:cubicBezTo>
                  <a:cubicBezTo>
                    <a:pt x="314" y="426"/>
                    <a:pt x="310" y="422"/>
                    <a:pt x="310" y="418"/>
                  </a:cubicBezTo>
                  <a:lnTo>
                    <a:pt x="310" y="370"/>
                  </a:lnTo>
                  <a:cubicBezTo>
                    <a:pt x="310" y="365"/>
                    <a:pt x="314" y="362"/>
                    <a:pt x="318" y="362"/>
                  </a:cubicBezTo>
                  <a:cubicBezTo>
                    <a:pt x="323" y="362"/>
                    <a:pt x="326" y="365"/>
                    <a:pt x="326" y="370"/>
                  </a:cubicBezTo>
                  <a:close/>
                  <a:moveTo>
                    <a:pt x="326" y="466"/>
                  </a:moveTo>
                  <a:lnTo>
                    <a:pt x="326" y="507"/>
                  </a:lnTo>
                  <a:lnTo>
                    <a:pt x="318" y="499"/>
                  </a:lnTo>
                  <a:lnTo>
                    <a:pt x="325" y="499"/>
                  </a:lnTo>
                  <a:cubicBezTo>
                    <a:pt x="329" y="499"/>
                    <a:pt x="333" y="502"/>
                    <a:pt x="333" y="507"/>
                  </a:cubicBezTo>
                  <a:cubicBezTo>
                    <a:pt x="333" y="511"/>
                    <a:pt x="329" y="515"/>
                    <a:pt x="325" y="515"/>
                  </a:cubicBezTo>
                  <a:lnTo>
                    <a:pt x="318" y="515"/>
                  </a:lnTo>
                  <a:cubicBezTo>
                    <a:pt x="314" y="515"/>
                    <a:pt x="310" y="511"/>
                    <a:pt x="310" y="507"/>
                  </a:cubicBezTo>
                  <a:lnTo>
                    <a:pt x="310" y="466"/>
                  </a:lnTo>
                  <a:cubicBezTo>
                    <a:pt x="310" y="461"/>
                    <a:pt x="314" y="458"/>
                    <a:pt x="318" y="458"/>
                  </a:cubicBezTo>
                  <a:cubicBezTo>
                    <a:pt x="323" y="458"/>
                    <a:pt x="326" y="461"/>
                    <a:pt x="326" y="466"/>
                  </a:cubicBezTo>
                  <a:close/>
                  <a:moveTo>
                    <a:pt x="373" y="499"/>
                  </a:moveTo>
                  <a:lnTo>
                    <a:pt x="421" y="499"/>
                  </a:lnTo>
                  <a:cubicBezTo>
                    <a:pt x="425" y="499"/>
                    <a:pt x="429" y="502"/>
                    <a:pt x="429" y="507"/>
                  </a:cubicBezTo>
                  <a:cubicBezTo>
                    <a:pt x="429" y="511"/>
                    <a:pt x="425" y="515"/>
                    <a:pt x="421" y="515"/>
                  </a:cubicBezTo>
                  <a:lnTo>
                    <a:pt x="373" y="515"/>
                  </a:lnTo>
                  <a:cubicBezTo>
                    <a:pt x="369" y="515"/>
                    <a:pt x="365" y="511"/>
                    <a:pt x="365" y="507"/>
                  </a:cubicBezTo>
                  <a:cubicBezTo>
                    <a:pt x="365" y="502"/>
                    <a:pt x="369" y="499"/>
                    <a:pt x="373" y="499"/>
                  </a:cubicBezTo>
                  <a:close/>
                  <a:moveTo>
                    <a:pt x="469" y="499"/>
                  </a:moveTo>
                  <a:lnTo>
                    <a:pt x="517" y="499"/>
                  </a:lnTo>
                  <a:cubicBezTo>
                    <a:pt x="521" y="499"/>
                    <a:pt x="525" y="502"/>
                    <a:pt x="525" y="507"/>
                  </a:cubicBezTo>
                  <a:cubicBezTo>
                    <a:pt x="525" y="511"/>
                    <a:pt x="521" y="515"/>
                    <a:pt x="517" y="515"/>
                  </a:cubicBezTo>
                  <a:lnTo>
                    <a:pt x="469" y="515"/>
                  </a:lnTo>
                  <a:cubicBezTo>
                    <a:pt x="465" y="515"/>
                    <a:pt x="461" y="511"/>
                    <a:pt x="461" y="507"/>
                  </a:cubicBezTo>
                  <a:cubicBezTo>
                    <a:pt x="461" y="502"/>
                    <a:pt x="465" y="499"/>
                    <a:pt x="469" y="499"/>
                  </a:cubicBezTo>
                  <a:close/>
                  <a:moveTo>
                    <a:pt x="565" y="499"/>
                  </a:moveTo>
                  <a:lnTo>
                    <a:pt x="613" y="499"/>
                  </a:lnTo>
                  <a:cubicBezTo>
                    <a:pt x="617" y="499"/>
                    <a:pt x="621" y="502"/>
                    <a:pt x="621" y="507"/>
                  </a:cubicBezTo>
                  <a:cubicBezTo>
                    <a:pt x="621" y="511"/>
                    <a:pt x="617" y="515"/>
                    <a:pt x="613" y="515"/>
                  </a:cubicBezTo>
                  <a:lnTo>
                    <a:pt x="565" y="515"/>
                  </a:lnTo>
                  <a:cubicBezTo>
                    <a:pt x="561" y="515"/>
                    <a:pt x="557" y="511"/>
                    <a:pt x="557" y="507"/>
                  </a:cubicBezTo>
                  <a:cubicBezTo>
                    <a:pt x="557" y="502"/>
                    <a:pt x="561" y="499"/>
                    <a:pt x="565" y="499"/>
                  </a:cubicBezTo>
                  <a:close/>
                  <a:moveTo>
                    <a:pt x="661" y="499"/>
                  </a:moveTo>
                  <a:lnTo>
                    <a:pt x="709" y="499"/>
                  </a:lnTo>
                  <a:cubicBezTo>
                    <a:pt x="713" y="499"/>
                    <a:pt x="717" y="502"/>
                    <a:pt x="717" y="507"/>
                  </a:cubicBezTo>
                  <a:cubicBezTo>
                    <a:pt x="717" y="511"/>
                    <a:pt x="713" y="515"/>
                    <a:pt x="709" y="515"/>
                  </a:cubicBezTo>
                  <a:lnTo>
                    <a:pt x="661" y="515"/>
                  </a:lnTo>
                  <a:cubicBezTo>
                    <a:pt x="657" y="515"/>
                    <a:pt x="653" y="511"/>
                    <a:pt x="653" y="507"/>
                  </a:cubicBezTo>
                  <a:cubicBezTo>
                    <a:pt x="653" y="502"/>
                    <a:pt x="657" y="499"/>
                    <a:pt x="661" y="499"/>
                  </a:cubicBezTo>
                  <a:close/>
                  <a:moveTo>
                    <a:pt x="757" y="499"/>
                  </a:moveTo>
                  <a:lnTo>
                    <a:pt x="805" y="499"/>
                  </a:lnTo>
                  <a:cubicBezTo>
                    <a:pt x="809" y="499"/>
                    <a:pt x="813" y="502"/>
                    <a:pt x="813" y="507"/>
                  </a:cubicBezTo>
                  <a:cubicBezTo>
                    <a:pt x="813" y="511"/>
                    <a:pt x="809" y="515"/>
                    <a:pt x="805" y="515"/>
                  </a:cubicBezTo>
                  <a:lnTo>
                    <a:pt x="757" y="515"/>
                  </a:lnTo>
                  <a:cubicBezTo>
                    <a:pt x="753" y="515"/>
                    <a:pt x="749" y="511"/>
                    <a:pt x="749" y="507"/>
                  </a:cubicBezTo>
                  <a:cubicBezTo>
                    <a:pt x="749" y="502"/>
                    <a:pt x="753" y="499"/>
                    <a:pt x="757" y="499"/>
                  </a:cubicBezTo>
                  <a:close/>
                  <a:moveTo>
                    <a:pt x="853" y="499"/>
                  </a:moveTo>
                  <a:lnTo>
                    <a:pt x="901" y="499"/>
                  </a:lnTo>
                  <a:cubicBezTo>
                    <a:pt x="905" y="499"/>
                    <a:pt x="909" y="502"/>
                    <a:pt x="909" y="507"/>
                  </a:cubicBezTo>
                  <a:cubicBezTo>
                    <a:pt x="909" y="511"/>
                    <a:pt x="905" y="515"/>
                    <a:pt x="901" y="515"/>
                  </a:cubicBezTo>
                  <a:lnTo>
                    <a:pt x="853" y="515"/>
                  </a:lnTo>
                  <a:cubicBezTo>
                    <a:pt x="849" y="515"/>
                    <a:pt x="845" y="511"/>
                    <a:pt x="845" y="507"/>
                  </a:cubicBezTo>
                  <a:cubicBezTo>
                    <a:pt x="845" y="502"/>
                    <a:pt x="849" y="499"/>
                    <a:pt x="853" y="499"/>
                  </a:cubicBezTo>
                  <a:close/>
                  <a:moveTo>
                    <a:pt x="912" y="552"/>
                  </a:moveTo>
                  <a:lnTo>
                    <a:pt x="912" y="600"/>
                  </a:lnTo>
                  <a:cubicBezTo>
                    <a:pt x="912" y="604"/>
                    <a:pt x="909" y="608"/>
                    <a:pt x="904" y="608"/>
                  </a:cubicBezTo>
                  <a:cubicBezTo>
                    <a:pt x="900" y="608"/>
                    <a:pt x="896" y="604"/>
                    <a:pt x="896" y="600"/>
                  </a:cubicBezTo>
                  <a:lnTo>
                    <a:pt x="896" y="552"/>
                  </a:lnTo>
                  <a:cubicBezTo>
                    <a:pt x="896" y="547"/>
                    <a:pt x="900" y="544"/>
                    <a:pt x="904" y="544"/>
                  </a:cubicBezTo>
                  <a:cubicBezTo>
                    <a:pt x="909" y="544"/>
                    <a:pt x="912" y="547"/>
                    <a:pt x="912" y="552"/>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33"/>
            <p:cNvSpPr>
              <a:spLocks/>
            </p:cNvSpPr>
            <p:nvPr/>
          </p:nvSpPr>
          <p:spPr bwMode="auto">
            <a:xfrm>
              <a:off x="2243" y="2288"/>
              <a:ext cx="16" cy="16"/>
            </a:xfrm>
            <a:custGeom>
              <a:avLst/>
              <a:gdLst/>
              <a:ahLst/>
              <a:cxnLst>
                <a:cxn ang="0">
                  <a:pos x="16" y="0"/>
                </a:cxn>
                <a:cxn ang="0">
                  <a:pos x="0" y="8"/>
                </a:cxn>
                <a:cxn ang="0">
                  <a:pos x="16" y="16"/>
                </a:cxn>
              </a:cxnLst>
              <a:rect l="0" t="0" r="r" b="b"/>
              <a:pathLst>
                <a:path w="16" h="16">
                  <a:moveTo>
                    <a:pt x="16" y="0"/>
                  </a:moveTo>
                  <a:lnTo>
                    <a:pt x="0" y="8"/>
                  </a:lnTo>
                  <a:lnTo>
                    <a:pt x="16" y="16"/>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4"/>
            <p:cNvSpPr>
              <a:spLocks/>
            </p:cNvSpPr>
            <p:nvPr/>
          </p:nvSpPr>
          <p:spPr bwMode="auto">
            <a:xfrm>
              <a:off x="2406" y="2398"/>
              <a:ext cx="16" cy="16"/>
            </a:xfrm>
            <a:custGeom>
              <a:avLst/>
              <a:gdLst/>
              <a:ahLst/>
              <a:cxnLst>
                <a:cxn ang="0">
                  <a:pos x="0" y="0"/>
                </a:cxn>
                <a:cxn ang="0">
                  <a:pos x="8" y="16"/>
                </a:cxn>
                <a:cxn ang="0">
                  <a:pos x="16" y="0"/>
                </a:cxn>
              </a:cxnLst>
              <a:rect l="0" t="0" r="r" b="b"/>
              <a:pathLst>
                <a:path w="16" h="16">
                  <a:moveTo>
                    <a:pt x="0" y="0"/>
                  </a:moveTo>
                  <a:lnTo>
                    <a:pt x="8" y="16"/>
                  </a:lnTo>
                  <a:lnTo>
                    <a:pt x="16"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235"/>
            <p:cNvSpPr>
              <a:spLocks noChangeArrowheads="1"/>
            </p:cNvSpPr>
            <p:nvPr/>
          </p:nvSpPr>
          <p:spPr bwMode="auto">
            <a:xfrm>
              <a:off x="2329" y="2306"/>
              <a:ext cx="25" cy="4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236"/>
            <p:cNvSpPr>
              <a:spLocks noChangeArrowheads="1"/>
            </p:cNvSpPr>
            <p:nvPr/>
          </p:nvSpPr>
          <p:spPr bwMode="auto">
            <a:xfrm>
              <a:off x="2316" y="2285"/>
              <a:ext cx="112"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CP</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 name="Group 23"/>
          <p:cNvGrpSpPr/>
          <p:nvPr/>
        </p:nvGrpSpPr>
        <p:grpSpPr>
          <a:xfrm>
            <a:off x="0" y="1"/>
            <a:ext cx="9144000" cy="1142999"/>
            <a:chOff x="0" y="1"/>
            <a:chExt cx="9144000" cy="1142999"/>
          </a:xfrm>
        </p:grpSpPr>
        <p:pic>
          <p:nvPicPr>
            <p:cNvPr id="25" name="Picture 4" descr="C:\Users\Brett\Documents\Lab\LSC - LIGO Lab\Logos and Figures\LIGO Logo.bmp"/>
            <p:cNvPicPr>
              <a:picLocks noChangeAspect="1" noChangeArrowheads="1"/>
            </p:cNvPicPr>
            <p:nvPr/>
          </p:nvPicPr>
          <p:blipFill>
            <a:blip r:embed="rId2" cstate="print"/>
            <a:srcRect b="15800"/>
            <a:stretch>
              <a:fillRect/>
            </a:stretch>
          </p:blipFill>
          <p:spPr bwMode="auto">
            <a:xfrm>
              <a:off x="0" y="1"/>
              <a:ext cx="7848600" cy="1142999"/>
            </a:xfrm>
            <a:prstGeom prst="rect">
              <a:avLst/>
            </a:prstGeom>
            <a:noFill/>
          </p:spPr>
        </p:pic>
        <p:grpSp>
          <p:nvGrpSpPr>
            <p:cNvPr id="3" name="Group 27"/>
            <p:cNvGrpSpPr/>
            <p:nvPr/>
          </p:nvGrpSpPr>
          <p:grpSpPr>
            <a:xfrm>
              <a:off x="0" y="990600"/>
              <a:ext cx="9144000" cy="152400"/>
              <a:chOff x="0" y="366885"/>
              <a:chExt cx="9144000" cy="152400"/>
            </a:xfrm>
          </p:grpSpPr>
          <p:pic>
            <p:nvPicPr>
              <p:cNvPr id="27" name="Picture 4" descr="C:\Users\Brett\Documents\Lab\LSC - LIGO Lab\Logos and Figures\LIGO Logo.bmp"/>
              <p:cNvPicPr>
                <a:picLocks noChangeAspect="1" noChangeArrowheads="1"/>
              </p:cNvPicPr>
              <p:nvPr/>
            </p:nvPicPr>
            <p:blipFill>
              <a:blip r:embed="rId2" cstate="print"/>
              <a:srcRect l="82524" t="88773"/>
              <a:stretch>
                <a:fillRect/>
              </a:stretch>
            </p:blipFill>
            <p:spPr bwMode="auto">
              <a:xfrm>
                <a:off x="7772400" y="366885"/>
                <a:ext cx="1371600" cy="152400"/>
              </a:xfrm>
              <a:prstGeom prst="rect">
                <a:avLst/>
              </a:prstGeom>
              <a:noFill/>
            </p:spPr>
          </p:pic>
          <p:pic>
            <p:nvPicPr>
              <p:cNvPr id="28" name="Picture 4" descr="C:\Users\Brett\Documents\Lab\LSC - LIGO Lab\Logos and Figures\LIGO Logo.bmp"/>
              <p:cNvPicPr>
                <a:picLocks noChangeAspect="1" noChangeArrowheads="1"/>
              </p:cNvPicPr>
              <p:nvPr/>
            </p:nvPicPr>
            <p:blipFill>
              <a:blip r:embed="rId2" cstate="print"/>
              <a:srcRect t="88773"/>
              <a:stretch>
                <a:fillRect/>
              </a:stretch>
            </p:blipFill>
            <p:spPr bwMode="auto">
              <a:xfrm>
                <a:off x="0" y="366885"/>
                <a:ext cx="7848600" cy="152400"/>
              </a:xfrm>
              <a:prstGeom prst="rect">
                <a:avLst/>
              </a:prstGeom>
              <a:noFill/>
            </p:spPr>
          </p:pic>
        </p:grpSp>
      </p:grpSp>
      <p:sp>
        <p:nvSpPr>
          <p:cNvPr id="23" name="Slide Number Placeholder 5"/>
          <p:cNvSpPr>
            <a:spLocks noGrp="1"/>
          </p:cNvSpPr>
          <p:nvPr>
            <p:ph type="sldNum" sz="quarter" idx="11"/>
          </p:nvPr>
        </p:nvSpPr>
        <p:spPr>
          <a:xfrm>
            <a:off x="6172200" y="6416675"/>
            <a:ext cx="2895600" cy="365125"/>
          </a:xfrm>
        </p:spPr>
        <p:txBody>
          <a:bodyPr/>
          <a:lstStyle/>
          <a:p>
            <a:pPr algn="r">
              <a:defRPr/>
            </a:pPr>
            <a:fld id="{112DFE61-1067-4FC7-9365-F83561B9A0CF}" type="slidenum">
              <a:rPr lang="en-US"/>
              <a:pPr algn="r">
                <a:defRPr/>
              </a:pPr>
              <a:t>11</a:t>
            </a:fld>
            <a:endParaRPr lang="en-US" sz="1400" i="0" dirty="0"/>
          </a:p>
        </p:txBody>
      </p:sp>
      <p:sp>
        <p:nvSpPr>
          <p:cNvPr id="44034" name="Rectangle 2"/>
          <p:cNvSpPr>
            <a:spLocks noGrp="1" noChangeArrowheads="1"/>
          </p:cNvSpPr>
          <p:nvPr>
            <p:ph type="title" idx="4294967295"/>
          </p:nvPr>
        </p:nvSpPr>
        <p:spPr>
          <a:xfrm>
            <a:off x="1295400" y="0"/>
            <a:ext cx="7239000" cy="1143000"/>
          </a:xfrm>
        </p:spPr>
        <p:txBody>
          <a:bodyPr>
            <a:normAutofit/>
          </a:bodyPr>
          <a:lstStyle/>
          <a:p>
            <a:r>
              <a:rPr lang="en-US" b="1" dirty="0" smtClean="0"/>
              <a:t>Five Pendulum Designs</a:t>
            </a:r>
            <a:endParaRPr lang="en-US" sz="2400" b="1" dirty="0" smtClean="0"/>
          </a:p>
        </p:txBody>
      </p:sp>
      <p:pic>
        <p:nvPicPr>
          <p:cNvPr id="44036" name="Picture 4" descr="DSCF0020_a"/>
          <p:cNvPicPr>
            <a:picLocks noChangeAspect="1" noChangeArrowheads="1"/>
          </p:cNvPicPr>
          <p:nvPr/>
        </p:nvPicPr>
        <p:blipFill>
          <a:blip r:embed="rId3" cstate="print"/>
          <a:srcRect/>
          <a:stretch>
            <a:fillRect/>
          </a:stretch>
        </p:blipFill>
        <p:spPr bwMode="auto">
          <a:xfrm>
            <a:off x="2514600" y="1676400"/>
            <a:ext cx="1200150" cy="1600200"/>
          </a:xfrm>
          <a:prstGeom prst="rect">
            <a:avLst/>
          </a:prstGeom>
          <a:noFill/>
          <a:ln w="28575">
            <a:solidFill>
              <a:srgbClr val="008000"/>
            </a:solidFill>
            <a:miter lim="800000"/>
            <a:headEnd/>
            <a:tailEnd/>
          </a:ln>
        </p:spPr>
      </p:pic>
      <p:pic>
        <p:nvPicPr>
          <p:cNvPr id="44041" name="Picture 9" descr="OMC_sus_picv2"/>
          <p:cNvPicPr>
            <a:picLocks noChangeAspect="1" noChangeArrowheads="1"/>
          </p:cNvPicPr>
          <p:nvPr/>
        </p:nvPicPr>
        <p:blipFill>
          <a:blip r:embed="rId4" cstate="print"/>
          <a:srcRect/>
          <a:stretch>
            <a:fillRect/>
          </a:stretch>
        </p:blipFill>
        <p:spPr bwMode="auto">
          <a:xfrm>
            <a:off x="2895600" y="4495800"/>
            <a:ext cx="931863" cy="1146175"/>
          </a:xfrm>
          <a:prstGeom prst="rect">
            <a:avLst/>
          </a:prstGeom>
          <a:noFill/>
          <a:ln w="28575">
            <a:solidFill>
              <a:srgbClr val="FF9900"/>
            </a:solidFill>
            <a:miter lim="800000"/>
            <a:headEnd/>
            <a:tailEnd/>
          </a:ln>
        </p:spPr>
      </p:pic>
      <p:pic>
        <p:nvPicPr>
          <p:cNvPr id="44042" name="Picture 10" descr="OMC_on_HAM_tablev2"/>
          <p:cNvPicPr>
            <a:picLocks noChangeAspect="1" noChangeArrowheads="1"/>
          </p:cNvPicPr>
          <p:nvPr/>
        </p:nvPicPr>
        <p:blipFill>
          <a:blip r:embed="rId5" cstate="print"/>
          <a:srcRect/>
          <a:stretch>
            <a:fillRect/>
          </a:stretch>
        </p:blipFill>
        <p:spPr bwMode="auto">
          <a:xfrm>
            <a:off x="2525713" y="5842000"/>
            <a:ext cx="1436687" cy="955675"/>
          </a:xfrm>
          <a:prstGeom prst="rect">
            <a:avLst/>
          </a:prstGeom>
          <a:noFill/>
          <a:ln w="28575">
            <a:solidFill>
              <a:srgbClr val="FF9900"/>
            </a:solidFill>
            <a:miter lim="800000"/>
            <a:headEnd/>
            <a:tailEnd/>
          </a:ln>
        </p:spPr>
      </p:pic>
      <p:sp>
        <p:nvSpPr>
          <p:cNvPr id="44043" name="Line 11"/>
          <p:cNvSpPr>
            <a:spLocks noChangeShapeType="1"/>
          </p:cNvSpPr>
          <p:nvPr/>
        </p:nvSpPr>
        <p:spPr bwMode="auto">
          <a:xfrm>
            <a:off x="1600200" y="1981200"/>
            <a:ext cx="255588" cy="685800"/>
          </a:xfrm>
          <a:prstGeom prst="line">
            <a:avLst/>
          </a:prstGeom>
          <a:noFill/>
          <a:ln w="28575">
            <a:solidFill>
              <a:srgbClr val="008000"/>
            </a:solidFill>
            <a:round/>
            <a:headEnd type="none" w="sm" len="sm"/>
            <a:tailEnd type="triangle" w="sm" len="sm"/>
          </a:ln>
          <a:effectLst/>
        </p:spPr>
        <p:txBody>
          <a:bodyPr/>
          <a:lstStyle/>
          <a:p>
            <a:endParaRPr lang="en-US"/>
          </a:p>
        </p:txBody>
      </p:sp>
      <p:sp>
        <p:nvSpPr>
          <p:cNvPr id="44044" name="Line 12"/>
          <p:cNvSpPr>
            <a:spLocks noChangeShapeType="1"/>
          </p:cNvSpPr>
          <p:nvPr/>
        </p:nvSpPr>
        <p:spPr bwMode="auto">
          <a:xfrm flipH="1">
            <a:off x="2057400" y="2133600"/>
            <a:ext cx="336550" cy="592138"/>
          </a:xfrm>
          <a:prstGeom prst="line">
            <a:avLst/>
          </a:prstGeom>
          <a:noFill/>
          <a:ln w="28575">
            <a:solidFill>
              <a:srgbClr val="008000"/>
            </a:solidFill>
            <a:round/>
            <a:headEnd type="none" w="sm" len="sm"/>
            <a:tailEnd type="triangle" w="sm" len="sm"/>
          </a:ln>
          <a:effectLst/>
        </p:spPr>
        <p:txBody>
          <a:bodyPr/>
          <a:lstStyle/>
          <a:p>
            <a:endParaRPr lang="en-US"/>
          </a:p>
        </p:txBody>
      </p:sp>
      <p:sp>
        <p:nvSpPr>
          <p:cNvPr id="44045" name="Line 13"/>
          <p:cNvSpPr>
            <a:spLocks noChangeShapeType="1"/>
          </p:cNvSpPr>
          <p:nvPr/>
        </p:nvSpPr>
        <p:spPr bwMode="auto">
          <a:xfrm flipV="1">
            <a:off x="2514600" y="4191000"/>
            <a:ext cx="268288" cy="176213"/>
          </a:xfrm>
          <a:prstGeom prst="line">
            <a:avLst/>
          </a:prstGeom>
          <a:noFill/>
          <a:ln w="28575">
            <a:solidFill>
              <a:schemeClr val="tx1"/>
            </a:solidFill>
            <a:round/>
            <a:headEnd type="none" w="sm" len="sm"/>
            <a:tailEnd type="triangle" w="sm" len="sm"/>
          </a:ln>
          <a:effectLst/>
        </p:spPr>
        <p:txBody>
          <a:bodyPr/>
          <a:lstStyle/>
          <a:p>
            <a:endParaRPr lang="en-US"/>
          </a:p>
        </p:txBody>
      </p:sp>
      <p:sp>
        <p:nvSpPr>
          <p:cNvPr id="44046" name="Line 14"/>
          <p:cNvSpPr>
            <a:spLocks noChangeShapeType="1"/>
          </p:cNvSpPr>
          <p:nvPr/>
        </p:nvSpPr>
        <p:spPr bwMode="auto">
          <a:xfrm flipH="1">
            <a:off x="4800600" y="1752600"/>
            <a:ext cx="457200" cy="49213"/>
          </a:xfrm>
          <a:prstGeom prst="line">
            <a:avLst/>
          </a:prstGeom>
          <a:noFill/>
          <a:ln w="28575">
            <a:solidFill>
              <a:schemeClr val="tx2"/>
            </a:solidFill>
            <a:round/>
            <a:headEnd type="none" w="sm" len="sm"/>
            <a:tailEnd type="triangle" w="sm" len="sm"/>
          </a:ln>
          <a:effectLst/>
        </p:spPr>
        <p:txBody>
          <a:bodyPr/>
          <a:lstStyle/>
          <a:p>
            <a:endParaRPr lang="en-US"/>
          </a:p>
        </p:txBody>
      </p:sp>
      <p:sp>
        <p:nvSpPr>
          <p:cNvPr id="44047" name="Line 15"/>
          <p:cNvSpPr>
            <a:spLocks noChangeShapeType="1"/>
          </p:cNvSpPr>
          <p:nvPr/>
        </p:nvSpPr>
        <p:spPr bwMode="auto">
          <a:xfrm flipH="1">
            <a:off x="4876800" y="2209800"/>
            <a:ext cx="336550" cy="1155700"/>
          </a:xfrm>
          <a:prstGeom prst="line">
            <a:avLst/>
          </a:prstGeom>
          <a:noFill/>
          <a:ln w="28575">
            <a:solidFill>
              <a:schemeClr val="tx2"/>
            </a:solidFill>
            <a:round/>
            <a:headEnd type="none" w="sm" len="sm"/>
            <a:tailEnd type="triangle" w="sm" len="sm"/>
          </a:ln>
          <a:effectLst/>
        </p:spPr>
        <p:txBody>
          <a:bodyPr/>
          <a:lstStyle/>
          <a:p>
            <a:endParaRPr lang="en-US"/>
          </a:p>
        </p:txBody>
      </p:sp>
      <p:sp>
        <p:nvSpPr>
          <p:cNvPr id="44048" name="Line 16"/>
          <p:cNvSpPr>
            <a:spLocks noChangeShapeType="1"/>
          </p:cNvSpPr>
          <p:nvPr/>
        </p:nvSpPr>
        <p:spPr bwMode="auto">
          <a:xfrm>
            <a:off x="3886200" y="5638800"/>
            <a:ext cx="228600" cy="381000"/>
          </a:xfrm>
          <a:prstGeom prst="line">
            <a:avLst/>
          </a:prstGeom>
          <a:noFill/>
          <a:ln w="28575">
            <a:solidFill>
              <a:srgbClr val="FF9900"/>
            </a:solidFill>
            <a:round/>
            <a:headEnd type="none" w="sm" len="sm"/>
            <a:tailEnd type="triangle" w="sm" len="sm"/>
          </a:ln>
          <a:effectLst/>
        </p:spPr>
        <p:txBody>
          <a:bodyPr/>
          <a:lstStyle/>
          <a:p>
            <a:endParaRPr lang="en-US"/>
          </a:p>
        </p:txBody>
      </p:sp>
      <p:sp>
        <p:nvSpPr>
          <p:cNvPr id="44050" name="Line 18"/>
          <p:cNvSpPr>
            <a:spLocks noChangeShapeType="1"/>
          </p:cNvSpPr>
          <p:nvPr/>
        </p:nvSpPr>
        <p:spPr bwMode="auto">
          <a:xfrm flipH="1" flipV="1">
            <a:off x="4648200" y="4343400"/>
            <a:ext cx="1600200" cy="762000"/>
          </a:xfrm>
          <a:prstGeom prst="line">
            <a:avLst/>
          </a:prstGeom>
          <a:noFill/>
          <a:ln w="28575">
            <a:solidFill>
              <a:schemeClr val="accent1"/>
            </a:solidFill>
            <a:round/>
            <a:headEnd type="none" w="sm" len="sm"/>
            <a:tailEnd type="triangle" w="sm" len="sm"/>
          </a:ln>
          <a:effectLst/>
        </p:spPr>
        <p:txBody>
          <a:bodyPr/>
          <a:lstStyle/>
          <a:p>
            <a:endParaRPr lang="en-US"/>
          </a:p>
        </p:txBody>
      </p:sp>
      <p:sp>
        <p:nvSpPr>
          <p:cNvPr id="44051" name="Line 19"/>
          <p:cNvSpPr>
            <a:spLocks noChangeShapeType="1"/>
          </p:cNvSpPr>
          <p:nvPr/>
        </p:nvSpPr>
        <p:spPr bwMode="auto">
          <a:xfrm>
            <a:off x="2590800" y="3505200"/>
            <a:ext cx="228600" cy="228600"/>
          </a:xfrm>
          <a:prstGeom prst="line">
            <a:avLst/>
          </a:prstGeom>
          <a:noFill/>
          <a:ln w="28575">
            <a:solidFill>
              <a:srgbClr val="008000"/>
            </a:solidFill>
            <a:round/>
            <a:headEnd type="none" w="sm" len="sm"/>
            <a:tailEnd type="triangle" w="sm" len="sm"/>
          </a:ln>
          <a:effectLst/>
        </p:spPr>
        <p:txBody>
          <a:bodyPr/>
          <a:lstStyle/>
          <a:p>
            <a:endParaRPr lang="en-US"/>
          </a:p>
        </p:txBody>
      </p:sp>
      <p:sp>
        <p:nvSpPr>
          <p:cNvPr id="44052" name="Line 20"/>
          <p:cNvSpPr>
            <a:spLocks noChangeShapeType="1"/>
          </p:cNvSpPr>
          <p:nvPr/>
        </p:nvSpPr>
        <p:spPr bwMode="auto">
          <a:xfrm>
            <a:off x="3505200" y="3505200"/>
            <a:ext cx="381000" cy="287338"/>
          </a:xfrm>
          <a:prstGeom prst="line">
            <a:avLst/>
          </a:prstGeom>
          <a:noFill/>
          <a:ln w="28575">
            <a:solidFill>
              <a:srgbClr val="008000"/>
            </a:solidFill>
            <a:round/>
            <a:headEnd type="none" w="sm" len="sm"/>
            <a:tailEnd type="triangle" w="sm" len="sm"/>
          </a:ln>
          <a:effectLst/>
        </p:spPr>
        <p:txBody>
          <a:bodyPr/>
          <a:lstStyle/>
          <a:p>
            <a:endParaRPr lang="en-US"/>
          </a:p>
        </p:txBody>
      </p:sp>
      <p:pic>
        <p:nvPicPr>
          <p:cNvPr id="44056" name="Picture 24" descr="BS_picture"/>
          <p:cNvPicPr>
            <a:picLocks noChangeAspect="1" noChangeArrowheads="1"/>
          </p:cNvPicPr>
          <p:nvPr/>
        </p:nvPicPr>
        <p:blipFill>
          <a:blip r:embed="rId6" cstate="print"/>
          <a:srcRect/>
          <a:stretch>
            <a:fillRect/>
          </a:stretch>
        </p:blipFill>
        <p:spPr bwMode="auto">
          <a:xfrm>
            <a:off x="6399213" y="4714875"/>
            <a:ext cx="1220787" cy="1609725"/>
          </a:xfrm>
          <a:prstGeom prst="rect">
            <a:avLst/>
          </a:prstGeom>
          <a:noFill/>
          <a:ln w="28575">
            <a:solidFill>
              <a:schemeClr val="accent1"/>
            </a:solidFill>
            <a:miter lim="800000"/>
            <a:headEnd/>
            <a:tailEnd/>
          </a:ln>
        </p:spPr>
      </p:pic>
      <p:pic>
        <p:nvPicPr>
          <p:cNvPr id="44059" name="Picture 27" descr="HLTS1"/>
          <p:cNvPicPr>
            <a:picLocks noChangeAspect="1" noChangeArrowheads="1"/>
          </p:cNvPicPr>
          <p:nvPr/>
        </p:nvPicPr>
        <p:blipFill>
          <a:blip r:embed="rId7" cstate="print"/>
          <a:srcRect/>
          <a:stretch>
            <a:fillRect/>
          </a:stretch>
        </p:blipFill>
        <p:spPr bwMode="auto">
          <a:xfrm>
            <a:off x="1471613" y="4191000"/>
            <a:ext cx="1042987" cy="1565275"/>
          </a:xfrm>
          <a:prstGeom prst="rect">
            <a:avLst/>
          </a:prstGeom>
          <a:noFill/>
          <a:ln w="28575">
            <a:solidFill>
              <a:schemeClr val="tx1"/>
            </a:solidFill>
            <a:miter lim="800000"/>
            <a:headEnd/>
            <a:tailEnd/>
          </a:ln>
        </p:spPr>
      </p:pic>
      <p:pic>
        <p:nvPicPr>
          <p:cNvPr id="44060" name="Picture 28" descr="HLTS"/>
          <p:cNvPicPr>
            <a:picLocks noChangeAspect="1" noChangeArrowheads="1"/>
          </p:cNvPicPr>
          <p:nvPr/>
        </p:nvPicPr>
        <p:blipFill>
          <a:blip r:embed="rId8" cstate="print"/>
          <a:srcRect/>
          <a:stretch>
            <a:fillRect/>
          </a:stretch>
        </p:blipFill>
        <p:spPr bwMode="auto">
          <a:xfrm>
            <a:off x="119063" y="4191000"/>
            <a:ext cx="1238250" cy="1512888"/>
          </a:xfrm>
          <a:prstGeom prst="rect">
            <a:avLst/>
          </a:prstGeom>
          <a:noFill/>
          <a:ln w="28575">
            <a:solidFill>
              <a:schemeClr val="tx1"/>
            </a:solidFill>
            <a:miter lim="800000"/>
            <a:headEnd/>
            <a:tailEnd/>
          </a:ln>
        </p:spPr>
      </p:pic>
      <p:pic>
        <p:nvPicPr>
          <p:cNvPr id="44061" name="Picture 29" descr="HSTS"/>
          <p:cNvPicPr>
            <a:picLocks noChangeAspect="1" noChangeArrowheads="1"/>
          </p:cNvPicPr>
          <p:nvPr/>
        </p:nvPicPr>
        <p:blipFill>
          <a:blip r:embed="rId9" cstate="print"/>
          <a:srcRect/>
          <a:stretch>
            <a:fillRect/>
          </a:stretch>
        </p:blipFill>
        <p:spPr bwMode="auto">
          <a:xfrm>
            <a:off x="152400" y="1676400"/>
            <a:ext cx="1325563" cy="1600200"/>
          </a:xfrm>
          <a:prstGeom prst="rect">
            <a:avLst/>
          </a:prstGeom>
          <a:noFill/>
          <a:ln w="28575">
            <a:solidFill>
              <a:srgbClr val="008000"/>
            </a:solidFill>
            <a:miter lim="800000"/>
            <a:headEnd/>
            <a:tailEnd/>
          </a:ln>
        </p:spPr>
      </p:pic>
      <p:pic>
        <p:nvPicPr>
          <p:cNvPr id="44062" name="Picture 30" descr="BS_FMd1000392-v2"/>
          <p:cNvPicPr>
            <a:picLocks noChangeAspect="1" noChangeArrowheads="1"/>
          </p:cNvPicPr>
          <p:nvPr/>
        </p:nvPicPr>
        <p:blipFill>
          <a:blip r:embed="rId10" cstate="print"/>
          <a:srcRect/>
          <a:stretch>
            <a:fillRect/>
          </a:stretch>
        </p:blipFill>
        <p:spPr bwMode="auto">
          <a:xfrm>
            <a:off x="7696200" y="4586287"/>
            <a:ext cx="1198563" cy="1738313"/>
          </a:xfrm>
          <a:prstGeom prst="rect">
            <a:avLst/>
          </a:prstGeom>
          <a:noFill/>
          <a:ln w="28575">
            <a:solidFill>
              <a:schemeClr val="accent1"/>
            </a:solidFill>
            <a:miter lim="800000"/>
            <a:headEnd/>
            <a:tailEnd/>
          </a:ln>
        </p:spPr>
      </p:pic>
      <p:pic>
        <p:nvPicPr>
          <p:cNvPr id="44063" name="Picture 31" descr="quad_rendering"/>
          <p:cNvPicPr>
            <a:picLocks noChangeAspect="1" noChangeArrowheads="1"/>
          </p:cNvPicPr>
          <p:nvPr/>
        </p:nvPicPr>
        <p:blipFill>
          <a:blip r:embed="rId11" cstate="print"/>
          <a:srcRect/>
          <a:stretch>
            <a:fillRect/>
          </a:stretch>
        </p:blipFill>
        <p:spPr bwMode="auto">
          <a:xfrm>
            <a:off x="7488238" y="1216025"/>
            <a:ext cx="1257300" cy="2451100"/>
          </a:xfrm>
          <a:prstGeom prst="rect">
            <a:avLst/>
          </a:prstGeom>
          <a:noFill/>
          <a:ln w="28575">
            <a:solidFill>
              <a:schemeClr val="tx2"/>
            </a:solidFill>
            <a:miter lim="800000"/>
            <a:headEnd/>
            <a:tailEnd/>
          </a:ln>
        </p:spPr>
      </p:pic>
      <p:pic>
        <p:nvPicPr>
          <p:cNvPr id="44065" name="Picture 33" descr="monolithic_LASTI"/>
          <p:cNvPicPr>
            <a:picLocks noChangeAspect="1" noChangeArrowheads="1"/>
          </p:cNvPicPr>
          <p:nvPr/>
        </p:nvPicPr>
        <p:blipFill>
          <a:blip r:embed="rId12" cstate="print"/>
          <a:srcRect/>
          <a:stretch>
            <a:fillRect/>
          </a:stretch>
        </p:blipFill>
        <p:spPr bwMode="auto">
          <a:xfrm>
            <a:off x="5486400" y="1219200"/>
            <a:ext cx="1811338" cy="2414588"/>
          </a:xfrm>
          <a:prstGeom prst="rect">
            <a:avLst/>
          </a:prstGeom>
          <a:noFill/>
          <a:ln w="28575">
            <a:solidFill>
              <a:schemeClr val="tx2"/>
            </a:solidFill>
            <a:miter lim="800000"/>
            <a:headEnd/>
            <a:tailEnd/>
          </a:ln>
        </p:spPr>
      </p:pic>
      <p:sp>
        <p:nvSpPr>
          <p:cNvPr id="31" name="TextBox 30"/>
          <p:cNvSpPr txBox="1"/>
          <p:nvPr/>
        </p:nvSpPr>
        <p:spPr>
          <a:xfrm>
            <a:off x="0" y="6581001"/>
            <a:ext cx="1219200" cy="246221"/>
          </a:xfrm>
          <a:prstGeom prst="rect">
            <a:avLst/>
          </a:prstGeom>
          <a:noFill/>
        </p:spPr>
        <p:txBody>
          <a:bodyPr wrap="square" rtlCol="0">
            <a:spAutoFit/>
          </a:bodyPr>
          <a:lstStyle/>
          <a:p>
            <a:r>
              <a:rPr lang="en-US" sz="1000" dirty="0" smtClean="0"/>
              <a:t>Ref: G1100434</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0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0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0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0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0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0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0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0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0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0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0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0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0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animBg="1"/>
      <p:bldP spid="44044" grpId="0" animBg="1"/>
      <p:bldP spid="44045" grpId="0" animBg="1"/>
      <p:bldP spid="44046" grpId="0" animBg="1"/>
      <p:bldP spid="44047" grpId="0" animBg="1"/>
      <p:bldP spid="44048" grpId="0" animBg="1"/>
      <p:bldP spid="44050" grpId="0" animBg="1"/>
      <p:bldP spid="44051" grpId="0" animBg="1"/>
      <p:bldP spid="440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3"/>
          <p:cNvGrpSpPr/>
          <p:nvPr/>
        </p:nvGrpSpPr>
        <p:grpSpPr>
          <a:xfrm>
            <a:off x="0" y="0"/>
            <a:ext cx="9144000" cy="1357485"/>
            <a:chOff x="0" y="0"/>
            <a:chExt cx="9144000" cy="1357485"/>
          </a:xfrm>
        </p:grpSpPr>
        <p:pic>
          <p:nvPicPr>
            <p:cNvPr id="155" name="Picture 4" descr="C:\Users\Brett\Documents\Lab\LSC - LIGO Lab\Logos and Figures\LIGO Logo.bmp"/>
            <p:cNvPicPr>
              <a:picLocks noChangeAspect="1" noChangeArrowheads="1"/>
            </p:cNvPicPr>
            <p:nvPr/>
          </p:nvPicPr>
          <p:blipFill>
            <a:blip r:embed="rId2" cstate="print"/>
            <a:srcRect l="82524"/>
            <a:stretch>
              <a:fillRect/>
            </a:stretch>
          </p:blipFill>
          <p:spPr bwMode="auto">
            <a:xfrm>
              <a:off x="7772400" y="0"/>
              <a:ext cx="1371600" cy="1357484"/>
            </a:xfrm>
            <a:prstGeom prst="rect">
              <a:avLst/>
            </a:prstGeom>
            <a:noFill/>
          </p:spPr>
        </p:pic>
        <p:pic>
          <p:nvPicPr>
            <p:cNvPr id="156" name="Picture 4" descr="C:\Users\Brett\Documents\Lab\LSC - LIGO Lab\Logos and Figures\LIGO Logo.bmp"/>
            <p:cNvPicPr>
              <a:picLocks noChangeAspect="1" noChangeArrowheads="1"/>
            </p:cNvPicPr>
            <p:nvPr/>
          </p:nvPicPr>
          <p:blipFill>
            <a:blip r:embed="rId2" cstate="print"/>
            <a:srcRect/>
            <a:stretch>
              <a:fillRect/>
            </a:stretch>
          </p:blipFill>
          <p:spPr bwMode="auto">
            <a:xfrm>
              <a:off x="0" y="1"/>
              <a:ext cx="7848600" cy="1357484"/>
            </a:xfrm>
            <a:prstGeom prst="rect">
              <a:avLst/>
            </a:prstGeom>
            <a:noFill/>
          </p:spPr>
        </p:pic>
      </p:grpSp>
      <p:pic>
        <p:nvPicPr>
          <p:cNvPr id="13" name="Picture 12" descr="quad_rendering"/>
          <p:cNvPicPr>
            <a:picLocks noChangeAspect="1" noChangeArrowheads="1"/>
          </p:cNvPicPr>
          <p:nvPr/>
        </p:nvPicPr>
        <p:blipFill>
          <a:blip r:embed="rId3" cstate="print"/>
          <a:srcRect/>
          <a:stretch>
            <a:fillRect/>
          </a:stretch>
        </p:blipFill>
        <p:spPr bwMode="auto">
          <a:xfrm>
            <a:off x="0" y="1547812"/>
            <a:ext cx="2528887" cy="492918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Quadruple Pendulum</a:t>
            </a:r>
            <a:endParaRPr lang="en-US" dirty="0"/>
          </a:p>
        </p:txBody>
      </p:sp>
      <p:grpSp>
        <p:nvGrpSpPr>
          <p:cNvPr id="4" name="Group 157"/>
          <p:cNvGrpSpPr/>
          <p:nvPr/>
        </p:nvGrpSpPr>
        <p:grpSpPr>
          <a:xfrm>
            <a:off x="2590800" y="1411069"/>
            <a:ext cx="3200400" cy="5370731"/>
            <a:chOff x="0" y="1411069"/>
            <a:chExt cx="3200400" cy="5370731"/>
          </a:xfrm>
        </p:grpSpPr>
        <p:grpSp>
          <p:nvGrpSpPr>
            <p:cNvPr id="5" name="Group 142"/>
            <p:cNvGrpSpPr/>
            <p:nvPr/>
          </p:nvGrpSpPr>
          <p:grpSpPr>
            <a:xfrm>
              <a:off x="76200" y="1978152"/>
              <a:ext cx="2133600" cy="4803648"/>
              <a:chOff x="304800" y="1524000"/>
              <a:chExt cx="2133600" cy="4803648"/>
            </a:xfrm>
          </p:grpSpPr>
          <p:cxnSp>
            <p:nvCxnSpPr>
              <p:cNvPr id="113" name="Straight Connector 112"/>
              <p:cNvCxnSpPr/>
              <p:nvPr/>
            </p:nvCxnSpPr>
            <p:spPr>
              <a:xfrm rot="5400000">
                <a:off x="554736"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a:off x="472440"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14097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12573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551688" y="48768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475488" y="48768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1676400" y="38862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1600200" y="38862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lowchart: Direct Access Storage 19"/>
              <p:cNvSpPr/>
              <p:nvPr/>
            </p:nvSpPr>
            <p:spPr>
              <a:xfrm>
                <a:off x="457200" y="3886200"/>
                <a:ext cx="685800" cy="914400"/>
              </a:xfrm>
              <a:prstGeom prst="flowChartMagneticDrum">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irect Access Storage 20"/>
              <p:cNvSpPr/>
              <p:nvPr/>
            </p:nvSpPr>
            <p:spPr>
              <a:xfrm>
                <a:off x="1295400" y="39624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irect Access Storage 21"/>
              <p:cNvSpPr/>
              <p:nvPr/>
            </p:nvSpPr>
            <p:spPr>
              <a:xfrm>
                <a:off x="1143000" y="40386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irect Access Storage 23"/>
              <p:cNvSpPr/>
              <p:nvPr/>
            </p:nvSpPr>
            <p:spPr>
              <a:xfrm>
                <a:off x="1295400" y="44196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a:off x="1143000" y="44958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381000" y="28956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irect Access Storage 26"/>
              <p:cNvSpPr/>
              <p:nvPr/>
            </p:nvSpPr>
            <p:spPr>
              <a:xfrm>
                <a:off x="1295400" y="29718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irect Access Storage 27"/>
              <p:cNvSpPr/>
              <p:nvPr/>
            </p:nvSpPr>
            <p:spPr>
              <a:xfrm>
                <a:off x="1143000" y="30480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irect Access Storage 28"/>
              <p:cNvSpPr/>
              <p:nvPr/>
            </p:nvSpPr>
            <p:spPr>
              <a:xfrm>
                <a:off x="1295400" y="33528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irect Access Storage 29"/>
              <p:cNvSpPr/>
              <p:nvPr/>
            </p:nvSpPr>
            <p:spPr>
              <a:xfrm>
                <a:off x="1143000" y="34290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irect Access Storage 39"/>
              <p:cNvSpPr/>
              <p:nvPr/>
            </p:nvSpPr>
            <p:spPr>
              <a:xfrm>
                <a:off x="1524000" y="3886200"/>
                <a:ext cx="685800" cy="914400"/>
              </a:xfrm>
              <a:prstGeom prst="flowChartMagneticDrum">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1447800" y="28956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irect Access Storage 53"/>
              <p:cNvSpPr/>
              <p:nvPr/>
            </p:nvSpPr>
            <p:spPr>
              <a:xfrm>
                <a:off x="1524000" y="5029200"/>
                <a:ext cx="685800" cy="914400"/>
              </a:xfrm>
              <a:prstGeom prst="flowChartMagneticDrum">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70"/>
              <p:cNvGrpSpPr>
                <a:grpSpLocks noChangeAspect="1"/>
              </p:cNvGrpSpPr>
              <p:nvPr/>
            </p:nvGrpSpPr>
            <p:grpSpPr>
              <a:xfrm>
                <a:off x="457200" y="5029200"/>
                <a:ext cx="1282149" cy="1298448"/>
                <a:chOff x="1143000" y="3581400"/>
                <a:chExt cx="1856006" cy="1879600"/>
              </a:xfrm>
            </p:grpSpPr>
            <p:sp>
              <p:nvSpPr>
                <p:cNvPr id="72" name="Flowchart: Direct Access Storage 71"/>
                <p:cNvSpPr/>
                <p:nvPr/>
              </p:nvSpPr>
              <p:spPr>
                <a:xfrm>
                  <a:off x="1143000" y="3581400"/>
                  <a:ext cx="1003345" cy="1337794"/>
                </a:xfrm>
                <a:prstGeom prst="flowChartMagneticDrum">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Block Arc 72"/>
                <p:cNvSpPr>
                  <a:spLocks noChangeAspect="1"/>
                </p:cNvSpPr>
                <p:nvPr/>
              </p:nvSpPr>
              <p:spPr>
                <a:xfrm>
                  <a:off x="1624606" y="3654979"/>
                  <a:ext cx="1201825" cy="1204014"/>
                </a:xfrm>
                <a:prstGeom prst="blockArc">
                  <a:avLst>
                    <a:gd name="adj1" fmla="val 10800000"/>
                    <a:gd name="adj2" fmla="val 15883239"/>
                    <a:gd name="adj3" fmla="val 2612"/>
                  </a:avLst>
                </a:prstGeom>
                <a:solidFill>
                  <a:srgbClr val="FFFF00"/>
                </a:solidFill>
                <a:ln>
                  <a:noFill/>
                </a:ln>
                <a:scene3d>
                  <a:camera prst="orthographicFront">
                    <a:rot lat="0" lon="4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3"/>
                <p:cNvSpPr/>
                <p:nvPr/>
              </p:nvSpPr>
              <p:spPr>
                <a:xfrm>
                  <a:off x="1504204" y="3775380"/>
                  <a:ext cx="963211" cy="963211"/>
                </a:xfrm>
                <a:prstGeom prst="donut">
                  <a:avLst>
                    <a:gd name="adj" fmla="val 3055"/>
                  </a:avLst>
                </a:prstGeom>
                <a:solidFill>
                  <a:srgbClr val="FFFF00"/>
                </a:solidFill>
                <a:ln>
                  <a:noFill/>
                </a:ln>
                <a:scene3d>
                  <a:camera prst="orthographicFront">
                    <a:rot lat="0" lon="4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Block Arc 74"/>
                <p:cNvSpPr>
                  <a:spLocks noChangeAspect="1"/>
                </p:cNvSpPr>
                <p:nvPr/>
              </p:nvSpPr>
              <p:spPr>
                <a:xfrm>
                  <a:off x="1785141" y="4216852"/>
                  <a:ext cx="1201825" cy="1204014"/>
                </a:xfrm>
                <a:prstGeom prst="blockArc">
                  <a:avLst>
                    <a:gd name="adj1" fmla="val 10800000"/>
                    <a:gd name="adj2" fmla="val 15931455"/>
                    <a:gd name="adj3" fmla="val 2669"/>
                  </a:avLst>
                </a:prstGeom>
                <a:solidFill>
                  <a:srgbClr val="FFFF00"/>
                </a:solidFill>
                <a:ln>
                  <a:noFill/>
                </a:ln>
                <a:scene3d>
                  <a:camera prst="orthographicFront">
                    <a:rot lat="0" lon="450000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lock Arc 75"/>
                <p:cNvSpPr>
                  <a:spLocks noChangeAspect="1"/>
                </p:cNvSpPr>
                <p:nvPr/>
              </p:nvSpPr>
              <p:spPr>
                <a:xfrm>
                  <a:off x="1797181" y="3614845"/>
                  <a:ext cx="1201825" cy="1204014"/>
                </a:xfrm>
                <a:prstGeom prst="blockArc">
                  <a:avLst>
                    <a:gd name="adj1" fmla="val 10800000"/>
                    <a:gd name="adj2" fmla="val 15737807"/>
                    <a:gd name="adj3" fmla="val 2552"/>
                  </a:avLst>
                </a:prstGeom>
                <a:solidFill>
                  <a:srgbClr val="FFFF00"/>
                </a:solidFill>
                <a:ln>
                  <a:noFill/>
                </a:ln>
                <a:scene3d>
                  <a:camera prst="orthographicFront">
                    <a:rot lat="450000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Block Arc 76"/>
                <p:cNvSpPr>
                  <a:spLocks noChangeAspect="1"/>
                </p:cNvSpPr>
                <p:nvPr/>
              </p:nvSpPr>
              <p:spPr>
                <a:xfrm>
                  <a:off x="1644673" y="4256986"/>
                  <a:ext cx="1201825" cy="1204014"/>
                </a:xfrm>
                <a:prstGeom prst="blockArc">
                  <a:avLst>
                    <a:gd name="adj1" fmla="val 10800000"/>
                    <a:gd name="adj2" fmla="val 15737807"/>
                    <a:gd name="adj3" fmla="val 2552"/>
                  </a:avLst>
                </a:prstGeom>
                <a:solidFill>
                  <a:srgbClr val="FFFF00"/>
                </a:solidFill>
                <a:ln>
                  <a:noFill/>
                </a:ln>
                <a:scene3d>
                  <a:camera prst="orthographicFront">
                    <a:rot lat="450000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
                <p:cNvSpPr>
                  <a:spLocks noChangeAspect="1"/>
                </p:cNvSpPr>
                <p:nvPr/>
              </p:nvSpPr>
              <p:spPr>
                <a:xfrm>
                  <a:off x="1600200" y="3870960"/>
                  <a:ext cx="777240" cy="777240"/>
                </a:xfrm>
                <a:prstGeom prst="donut">
                  <a:avLst>
                    <a:gd name="adj" fmla="val 3055"/>
                  </a:avLst>
                </a:prstGeom>
                <a:solidFill>
                  <a:srgbClr val="FFFF00"/>
                </a:solidFill>
                <a:ln>
                  <a:noFill/>
                </a:ln>
                <a:scene3d>
                  <a:camera prst="orthographicFront">
                    <a:rot lat="0" lon="4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90"/>
              <p:cNvGrpSpPr/>
              <p:nvPr/>
            </p:nvGrpSpPr>
            <p:grpSpPr>
              <a:xfrm>
                <a:off x="1706880" y="3778727"/>
                <a:ext cx="184114" cy="1023547"/>
                <a:chOff x="1752600" y="4159727"/>
                <a:chExt cx="184114" cy="1023547"/>
              </a:xfrm>
            </p:grpSpPr>
            <p:sp>
              <p:nvSpPr>
                <p:cNvPr id="86" name="Freeform 85"/>
                <p:cNvSpPr/>
                <p:nvPr/>
              </p:nvSpPr>
              <p:spPr>
                <a:xfrm>
                  <a:off x="1752600" y="4159727"/>
                  <a:ext cx="107914" cy="1022754"/>
                </a:xfrm>
                <a:custGeom>
                  <a:avLst/>
                  <a:gdLst>
                    <a:gd name="connsiteX0" fmla="*/ 4845 w 107914"/>
                    <a:gd name="connsiteY0" fmla="*/ 0 h 1022754"/>
                    <a:gd name="connsiteX1" fmla="*/ 4845 w 107914"/>
                    <a:gd name="connsiteY1" fmla="*/ 589339 h 1022754"/>
                    <a:gd name="connsiteX2" fmla="*/ 33916 w 107914"/>
                    <a:gd name="connsiteY2" fmla="*/ 882687 h 1022754"/>
                    <a:gd name="connsiteX3" fmla="*/ 107914 w 107914"/>
                    <a:gd name="connsiteY3" fmla="*/ 1022754 h 1022754"/>
                  </a:gdLst>
                  <a:ahLst/>
                  <a:cxnLst>
                    <a:cxn ang="0">
                      <a:pos x="connsiteX0" y="connsiteY0"/>
                    </a:cxn>
                    <a:cxn ang="0">
                      <a:pos x="connsiteX1" y="connsiteY1"/>
                    </a:cxn>
                    <a:cxn ang="0">
                      <a:pos x="connsiteX2" y="connsiteY2"/>
                    </a:cxn>
                    <a:cxn ang="0">
                      <a:pos x="connsiteX3" y="connsiteY3"/>
                    </a:cxn>
                  </a:cxnLst>
                  <a:rect l="l" t="t" r="r" b="b"/>
                  <a:pathLst>
                    <a:path w="107914" h="1022754">
                      <a:moveTo>
                        <a:pt x="4845" y="0"/>
                      </a:moveTo>
                      <a:cubicBezTo>
                        <a:pt x="2422" y="221112"/>
                        <a:pt x="0" y="442225"/>
                        <a:pt x="4845" y="589339"/>
                      </a:cubicBezTo>
                      <a:cubicBezTo>
                        <a:pt x="9690" y="736453"/>
                        <a:pt x="16738" y="810451"/>
                        <a:pt x="33916" y="882687"/>
                      </a:cubicBezTo>
                      <a:cubicBezTo>
                        <a:pt x="51094" y="954923"/>
                        <a:pt x="79504" y="988838"/>
                        <a:pt x="107914" y="1022754"/>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1828800" y="4160520"/>
                  <a:ext cx="107914" cy="1022754"/>
                </a:xfrm>
                <a:custGeom>
                  <a:avLst/>
                  <a:gdLst>
                    <a:gd name="connsiteX0" fmla="*/ 4845 w 107914"/>
                    <a:gd name="connsiteY0" fmla="*/ 0 h 1022754"/>
                    <a:gd name="connsiteX1" fmla="*/ 4845 w 107914"/>
                    <a:gd name="connsiteY1" fmla="*/ 589339 h 1022754"/>
                    <a:gd name="connsiteX2" fmla="*/ 33916 w 107914"/>
                    <a:gd name="connsiteY2" fmla="*/ 882687 h 1022754"/>
                    <a:gd name="connsiteX3" fmla="*/ 107914 w 107914"/>
                    <a:gd name="connsiteY3" fmla="*/ 1022754 h 1022754"/>
                  </a:gdLst>
                  <a:ahLst/>
                  <a:cxnLst>
                    <a:cxn ang="0">
                      <a:pos x="connsiteX0" y="connsiteY0"/>
                    </a:cxn>
                    <a:cxn ang="0">
                      <a:pos x="connsiteX1" y="connsiteY1"/>
                    </a:cxn>
                    <a:cxn ang="0">
                      <a:pos x="connsiteX2" y="connsiteY2"/>
                    </a:cxn>
                    <a:cxn ang="0">
                      <a:pos x="connsiteX3" y="connsiteY3"/>
                    </a:cxn>
                  </a:cxnLst>
                  <a:rect l="l" t="t" r="r" b="b"/>
                  <a:pathLst>
                    <a:path w="107914" h="1022754">
                      <a:moveTo>
                        <a:pt x="4845" y="0"/>
                      </a:moveTo>
                      <a:cubicBezTo>
                        <a:pt x="2422" y="221112"/>
                        <a:pt x="0" y="442225"/>
                        <a:pt x="4845" y="589339"/>
                      </a:cubicBezTo>
                      <a:cubicBezTo>
                        <a:pt x="9690" y="736453"/>
                        <a:pt x="16738" y="810451"/>
                        <a:pt x="33916" y="882687"/>
                      </a:cubicBezTo>
                      <a:cubicBezTo>
                        <a:pt x="51094" y="954923"/>
                        <a:pt x="79504" y="988838"/>
                        <a:pt x="107914" y="1022754"/>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96" name="Straight Connector 95"/>
              <p:cNvCxnSpPr/>
              <p:nvPr/>
            </p:nvCxnSpPr>
            <p:spPr>
              <a:xfrm rot="5400000">
                <a:off x="1679448" y="37719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1752600" y="37719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13335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11811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326136"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399288"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31" idx="3"/>
              </p:cNvCxnSpPr>
              <p:nvPr/>
            </p:nvCxnSpPr>
            <p:spPr>
              <a:xfrm rot="16200000" flipH="1">
                <a:off x="467934"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522666"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80785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5400000">
                <a:off x="75133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lowchart: Direct Access Storage 35"/>
              <p:cNvSpPr/>
              <p:nvPr/>
            </p:nvSpPr>
            <p:spPr>
              <a:xfrm>
                <a:off x="457200" y="2133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irect Access Storage 34"/>
              <p:cNvSpPr/>
              <p:nvPr/>
            </p:nvSpPr>
            <p:spPr>
              <a:xfrm>
                <a:off x="304800" y="2514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381000" y="19812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irect Access Storage 31"/>
              <p:cNvSpPr/>
              <p:nvPr/>
            </p:nvSpPr>
            <p:spPr>
              <a:xfrm>
                <a:off x="914400" y="19050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9"/>
              <p:cNvSpPr>
                <a:spLocks noChangeArrowheads="1"/>
              </p:cNvSpPr>
              <p:nvPr/>
            </p:nvSpPr>
            <p:spPr bwMode="auto">
              <a:xfrm>
                <a:off x="533400" y="2514600"/>
                <a:ext cx="152400" cy="152400"/>
              </a:xfrm>
              <a:prstGeom prst="ellipse">
                <a:avLst/>
              </a:prstGeom>
              <a:solidFill>
                <a:srgbClr val="FFC000"/>
              </a:solidFill>
              <a:ln w="25400">
                <a:solidFill>
                  <a:schemeClr val="tx1"/>
                </a:solidFill>
                <a:round/>
                <a:headEnd/>
                <a:tailEnd/>
              </a:ln>
              <a:scene3d>
                <a:camera prst="orthographicFront">
                  <a:rot lat="0" lon="10800000" rev="0"/>
                </a:camera>
                <a:lightRig rig="threePt" dir="t"/>
              </a:scene3d>
            </p:spPr>
            <p:txBody>
              <a:bodyPr wrap="none" anchor="ctr"/>
              <a:lstStyle/>
              <a:p>
                <a:endParaRPr lang="en-US">
                  <a:latin typeface="Calibri" pitchFamily="34" charset="0"/>
                </a:endParaRPr>
              </a:p>
            </p:txBody>
          </p:sp>
          <p:cxnSp>
            <p:nvCxnSpPr>
              <p:cNvPr id="127" name="Straight Connector 126"/>
              <p:cNvCxnSpPr/>
              <p:nvPr/>
            </p:nvCxnSpPr>
            <p:spPr>
              <a:xfrm rot="16200000" flipH="1">
                <a:off x="1556070"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1610802"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187465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181813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Cube 49"/>
              <p:cNvSpPr/>
              <p:nvPr/>
            </p:nvSpPr>
            <p:spPr>
              <a:xfrm>
                <a:off x="1447800" y="19812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irect Access Storage 50"/>
              <p:cNvSpPr/>
              <p:nvPr/>
            </p:nvSpPr>
            <p:spPr>
              <a:xfrm>
                <a:off x="1981200" y="19050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irect Access Storage 37"/>
              <p:cNvSpPr/>
              <p:nvPr/>
            </p:nvSpPr>
            <p:spPr>
              <a:xfrm>
                <a:off x="2133600" y="2133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irect Access Storage 38"/>
              <p:cNvSpPr/>
              <p:nvPr/>
            </p:nvSpPr>
            <p:spPr>
              <a:xfrm>
                <a:off x="1981200" y="2514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Direct Access Storage 54"/>
              <p:cNvSpPr/>
              <p:nvPr/>
            </p:nvSpPr>
            <p:spPr>
              <a:xfrm>
                <a:off x="2286000" y="22098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p:nvPr/>
            </p:nvCxnSpPr>
            <p:spPr>
              <a:xfrm rot="16200000" flipH="1">
                <a:off x="429834" y="1877634"/>
                <a:ext cx="533400" cy="130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a:off x="728472" y="1754124"/>
                <a:ext cx="53340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lowchart: Direct Access Storage 32"/>
              <p:cNvSpPr/>
              <p:nvPr/>
            </p:nvSpPr>
            <p:spPr>
              <a:xfrm>
                <a:off x="685800" y="21336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p:cNvCxnSpPr/>
              <p:nvPr/>
            </p:nvCxnSpPr>
            <p:spPr>
              <a:xfrm rot="16200000" flipH="1">
                <a:off x="1496568" y="1877634"/>
                <a:ext cx="533400" cy="130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1798320" y="1754124"/>
                <a:ext cx="53340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Flowchart: Direct Access Storage 51"/>
              <p:cNvSpPr/>
              <p:nvPr/>
            </p:nvSpPr>
            <p:spPr>
              <a:xfrm>
                <a:off x="1752600" y="21336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a:off x="627888" y="4424363"/>
                <a:ext cx="119062" cy="1524000"/>
              </a:xfrm>
              <a:custGeom>
                <a:avLst/>
                <a:gdLst>
                  <a:gd name="connsiteX0" fmla="*/ 0 w 119062"/>
                  <a:gd name="connsiteY0" fmla="*/ 0 h 1524000"/>
                  <a:gd name="connsiteX1" fmla="*/ 9525 w 119062"/>
                  <a:gd name="connsiteY1" fmla="*/ 1119187 h 1524000"/>
                  <a:gd name="connsiteX2" fmla="*/ 47625 w 119062"/>
                  <a:gd name="connsiteY2" fmla="*/ 1409700 h 1524000"/>
                  <a:gd name="connsiteX3" fmla="*/ 119062 w 11906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119062" h="1524000">
                    <a:moveTo>
                      <a:pt x="0" y="0"/>
                    </a:moveTo>
                    <a:cubicBezTo>
                      <a:pt x="794" y="442118"/>
                      <a:pt x="1588" y="884237"/>
                      <a:pt x="9525" y="1119187"/>
                    </a:cubicBezTo>
                    <a:cubicBezTo>
                      <a:pt x="17463" y="1354137"/>
                      <a:pt x="29369" y="1342231"/>
                      <a:pt x="47625" y="1409700"/>
                    </a:cubicBezTo>
                    <a:cubicBezTo>
                      <a:pt x="65881" y="1477169"/>
                      <a:pt x="119062" y="1524000"/>
                      <a:pt x="119062" y="152400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Freeform 139"/>
              <p:cNvSpPr/>
              <p:nvPr/>
            </p:nvSpPr>
            <p:spPr>
              <a:xfrm>
                <a:off x="701040" y="4428744"/>
                <a:ext cx="119062" cy="1524000"/>
              </a:xfrm>
              <a:custGeom>
                <a:avLst/>
                <a:gdLst>
                  <a:gd name="connsiteX0" fmla="*/ 0 w 119062"/>
                  <a:gd name="connsiteY0" fmla="*/ 0 h 1524000"/>
                  <a:gd name="connsiteX1" fmla="*/ 9525 w 119062"/>
                  <a:gd name="connsiteY1" fmla="*/ 1119187 h 1524000"/>
                  <a:gd name="connsiteX2" fmla="*/ 47625 w 119062"/>
                  <a:gd name="connsiteY2" fmla="*/ 1409700 h 1524000"/>
                  <a:gd name="connsiteX3" fmla="*/ 119062 w 11906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119062" h="1524000">
                    <a:moveTo>
                      <a:pt x="0" y="0"/>
                    </a:moveTo>
                    <a:cubicBezTo>
                      <a:pt x="794" y="442118"/>
                      <a:pt x="1588" y="884237"/>
                      <a:pt x="9525" y="1119187"/>
                    </a:cubicBezTo>
                    <a:cubicBezTo>
                      <a:pt x="17463" y="1354137"/>
                      <a:pt x="29369" y="1342231"/>
                      <a:pt x="47625" y="1409700"/>
                    </a:cubicBezTo>
                    <a:cubicBezTo>
                      <a:pt x="65881" y="1477169"/>
                      <a:pt x="119062" y="1524000"/>
                      <a:pt x="119062" y="152400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1" name="TextBox 140"/>
            <p:cNvSpPr txBox="1"/>
            <p:nvPr/>
          </p:nvSpPr>
          <p:spPr>
            <a:xfrm>
              <a:off x="1143000" y="1411069"/>
              <a:ext cx="1219200" cy="646331"/>
            </a:xfrm>
            <a:prstGeom prst="rect">
              <a:avLst/>
            </a:prstGeom>
            <a:noFill/>
          </p:spPr>
          <p:txBody>
            <a:bodyPr wrap="square" rtlCol="0">
              <a:spAutoFit/>
            </a:bodyPr>
            <a:lstStyle/>
            <a:p>
              <a:pPr algn="ctr"/>
              <a:r>
                <a:rPr lang="en-US" dirty="0" smtClean="0"/>
                <a:t>Main (test) Chain</a:t>
              </a:r>
              <a:endParaRPr lang="en-US" dirty="0"/>
            </a:p>
          </p:txBody>
        </p:sp>
        <p:sp>
          <p:nvSpPr>
            <p:cNvPr id="142" name="TextBox 141"/>
            <p:cNvSpPr txBox="1"/>
            <p:nvPr/>
          </p:nvSpPr>
          <p:spPr>
            <a:xfrm>
              <a:off x="0" y="1411069"/>
              <a:ext cx="1219200" cy="646331"/>
            </a:xfrm>
            <a:prstGeom prst="rect">
              <a:avLst/>
            </a:prstGeom>
            <a:noFill/>
          </p:spPr>
          <p:txBody>
            <a:bodyPr wrap="square" rtlCol="0">
              <a:spAutoFit/>
            </a:bodyPr>
            <a:lstStyle/>
            <a:p>
              <a:pPr algn="ctr"/>
              <a:r>
                <a:rPr lang="en-US" dirty="0" smtClean="0"/>
                <a:t>Reaction Chain</a:t>
              </a:r>
              <a:endParaRPr lang="en-US" dirty="0"/>
            </a:p>
          </p:txBody>
        </p:sp>
        <p:grpSp>
          <p:nvGrpSpPr>
            <p:cNvPr id="8" name="Group 156"/>
            <p:cNvGrpSpPr/>
            <p:nvPr/>
          </p:nvGrpSpPr>
          <p:grpSpPr>
            <a:xfrm>
              <a:off x="1905000" y="5943600"/>
              <a:ext cx="1295400" cy="0"/>
              <a:chOff x="2057400" y="5867400"/>
              <a:chExt cx="1295400" cy="0"/>
            </a:xfrm>
          </p:grpSpPr>
          <p:cxnSp>
            <p:nvCxnSpPr>
              <p:cNvPr id="151" name="Straight Connector 150"/>
              <p:cNvCxnSpPr/>
              <p:nvPr/>
            </p:nvCxnSpPr>
            <p:spPr>
              <a:xfrm>
                <a:off x="2514600" y="5867400"/>
                <a:ext cx="838200" cy="0"/>
              </a:xfrm>
              <a:prstGeom prst="line">
                <a:avLst/>
              </a:prstGeom>
              <a:ln w="254000" cap="flat" cmpd="sng">
                <a:solidFill>
                  <a:srgbClr val="FF0000">
                    <a:alpha val="25098"/>
                  </a:srgbClr>
                </a:solidFill>
                <a:round/>
                <a:headEnd type="none" w="sm" len="lg"/>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362200" y="5867400"/>
                <a:ext cx="838200" cy="0"/>
              </a:xfrm>
              <a:prstGeom prst="line">
                <a:avLst/>
              </a:prstGeom>
              <a:ln w="254000" cap="flat" cmpd="sng">
                <a:solidFill>
                  <a:srgbClr val="FF0000">
                    <a:alpha val="25098"/>
                  </a:srgbClr>
                </a:solidFill>
                <a:round/>
                <a:headEnd type="none" w="sm" len="lg"/>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209800" y="5867400"/>
                <a:ext cx="838200" cy="0"/>
              </a:xfrm>
              <a:prstGeom prst="line">
                <a:avLst/>
              </a:prstGeom>
              <a:ln w="254000" cap="flat" cmpd="sng">
                <a:solidFill>
                  <a:srgbClr val="FF0000">
                    <a:alpha val="25098"/>
                  </a:srgbClr>
                </a:solidFill>
                <a:round/>
                <a:headEnd type="none" w="sm" len="lg"/>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057400" y="5867400"/>
                <a:ext cx="838200" cy="0"/>
              </a:xfrm>
              <a:prstGeom prst="line">
                <a:avLst/>
              </a:prstGeom>
              <a:ln w="254000" cap="flat" cmpd="sng">
                <a:solidFill>
                  <a:srgbClr val="FF0000"/>
                </a:solidFill>
                <a:round/>
                <a:headEnd type="none" w="sm" len="lg"/>
              </a:ln>
            </p:spPr>
            <p:style>
              <a:lnRef idx="1">
                <a:schemeClr val="accent1"/>
              </a:lnRef>
              <a:fillRef idx="0">
                <a:schemeClr val="accent1"/>
              </a:fillRef>
              <a:effectRef idx="0">
                <a:schemeClr val="accent1"/>
              </a:effectRef>
              <a:fontRef idx="minor">
                <a:schemeClr val="tx1"/>
              </a:fontRef>
            </p:style>
          </p:cxnSp>
        </p:grpSp>
      </p:grpSp>
      <p:grpSp>
        <p:nvGrpSpPr>
          <p:cNvPr id="9" name="Group 158"/>
          <p:cNvGrpSpPr/>
          <p:nvPr/>
        </p:nvGrpSpPr>
        <p:grpSpPr>
          <a:xfrm>
            <a:off x="6022848" y="2438400"/>
            <a:ext cx="3273552" cy="4062651"/>
            <a:chOff x="76200" y="2866072"/>
            <a:chExt cx="3273552" cy="4062651"/>
          </a:xfrm>
        </p:grpSpPr>
        <p:sp>
          <p:nvSpPr>
            <p:cNvPr id="160" name="TextBox 159"/>
            <p:cNvSpPr txBox="1"/>
            <p:nvPr/>
          </p:nvSpPr>
          <p:spPr>
            <a:xfrm>
              <a:off x="76200" y="2866072"/>
              <a:ext cx="3273552" cy="4062651"/>
            </a:xfrm>
            <a:prstGeom prst="rect">
              <a:avLst/>
            </a:prstGeom>
            <a:noFill/>
          </p:spPr>
          <p:txBody>
            <a:bodyPr wrap="square" rtlCol="0">
              <a:spAutoFit/>
            </a:bodyPr>
            <a:lstStyle/>
            <a:p>
              <a:r>
                <a:rPr lang="en-US" b="1" dirty="0" smtClean="0"/>
                <a:t>Control</a:t>
              </a:r>
            </a:p>
            <a:p>
              <a:pPr>
                <a:buFont typeface="Arial" pitchFamily="34" charset="0"/>
                <a:buChar char="•"/>
              </a:pPr>
              <a:r>
                <a:rPr lang="en-US" dirty="0" smtClean="0"/>
                <a:t> Damping   –stage 1</a:t>
              </a:r>
            </a:p>
            <a:p>
              <a:pPr>
                <a:buFont typeface="Arial" pitchFamily="34" charset="0"/>
                <a:buChar char="•"/>
              </a:pPr>
              <a:r>
                <a:rPr lang="en-US" dirty="0" smtClean="0"/>
                <a:t> Cavity length - all stages</a:t>
              </a:r>
            </a:p>
            <a:p>
              <a:pPr>
                <a:buFont typeface="Arial" pitchFamily="34" charset="0"/>
                <a:buChar char="•"/>
              </a:pPr>
              <a:endParaRPr lang="en-US" dirty="0" smtClean="0"/>
            </a:p>
            <a:p>
              <a:pPr>
                <a:buFont typeface="Arial" pitchFamily="34" charset="0"/>
                <a:buChar char="•"/>
              </a:pPr>
              <a:endParaRPr lang="en-US" sz="1200" dirty="0" smtClean="0"/>
            </a:p>
            <a:p>
              <a:r>
                <a:rPr lang="en-US" b="1" dirty="0" smtClean="0"/>
                <a:t>Sensors/Actuators</a:t>
              </a:r>
            </a:p>
            <a:p>
              <a:pPr>
                <a:buFont typeface="Arial" pitchFamily="34" charset="0"/>
                <a:buChar char="•"/>
              </a:pPr>
              <a:r>
                <a:rPr lang="en-US" dirty="0" smtClean="0"/>
                <a:t>         BOSEMs at stage 1 &amp; 2</a:t>
              </a:r>
            </a:p>
            <a:p>
              <a:pPr>
                <a:buFont typeface="Arial" pitchFamily="34" charset="0"/>
                <a:buChar char="•"/>
              </a:pPr>
              <a:endParaRPr lang="en-US" dirty="0" smtClean="0"/>
            </a:p>
            <a:p>
              <a:pPr>
                <a:buFont typeface="Arial" pitchFamily="34" charset="0"/>
                <a:buChar char="•"/>
              </a:pPr>
              <a:r>
                <a:rPr lang="en-US" dirty="0" smtClean="0"/>
                <a:t>         AOSEMs at stage 3</a:t>
              </a:r>
            </a:p>
            <a:p>
              <a:pPr>
                <a:buFont typeface="Arial" pitchFamily="34" charset="0"/>
                <a:buChar char="•"/>
              </a:pPr>
              <a:endParaRPr lang="en-US" sz="1200" dirty="0" smtClean="0"/>
            </a:p>
            <a:p>
              <a:pPr>
                <a:buFont typeface="Arial" pitchFamily="34" charset="0"/>
                <a:buChar char="•"/>
              </a:pPr>
              <a:r>
                <a:rPr lang="en-US" dirty="0" smtClean="0"/>
                <a:t> Opt. </a:t>
              </a:r>
              <a:r>
                <a:rPr lang="en-US" dirty="0" err="1" smtClean="0"/>
                <a:t>levs</a:t>
              </a:r>
              <a:r>
                <a:rPr lang="en-US" dirty="0" smtClean="0"/>
                <a:t>. and </a:t>
              </a:r>
              <a:r>
                <a:rPr lang="en-US" dirty="0" err="1" smtClean="0"/>
                <a:t>interf</a:t>
              </a:r>
              <a:r>
                <a:rPr lang="en-US" dirty="0" smtClean="0"/>
                <a:t>. sigs. at stage 2</a:t>
              </a:r>
            </a:p>
            <a:p>
              <a:pPr>
                <a:buFont typeface="Arial" pitchFamily="34" charset="0"/>
                <a:buChar char="•"/>
              </a:pPr>
              <a:r>
                <a:rPr lang="en-US" dirty="0" smtClean="0"/>
                <a:t> Electrostatic drive (ESD) at stage 4</a:t>
              </a:r>
            </a:p>
            <a:p>
              <a:endParaRPr lang="en-US" dirty="0" smtClean="0"/>
            </a:p>
          </p:txBody>
        </p:sp>
        <p:sp>
          <p:nvSpPr>
            <p:cNvPr id="161" name="Oval 4"/>
            <p:cNvSpPr>
              <a:spLocks noChangeArrowheads="1"/>
            </p:cNvSpPr>
            <p:nvPr/>
          </p:nvSpPr>
          <p:spPr bwMode="auto">
            <a:xfrm>
              <a:off x="304800" y="4466272"/>
              <a:ext cx="304800" cy="304800"/>
            </a:xfrm>
            <a:prstGeom prst="ellipse">
              <a:avLst/>
            </a:prstGeom>
            <a:solidFill>
              <a:srgbClr val="FFC000"/>
            </a:solidFill>
            <a:ln w="25400">
              <a:solidFill>
                <a:schemeClr val="tx1"/>
              </a:solidFill>
              <a:round/>
              <a:headEnd/>
              <a:tailEnd/>
            </a:ln>
          </p:spPr>
          <p:txBody>
            <a:bodyPr wrap="none" anchor="ctr"/>
            <a:lstStyle/>
            <a:p>
              <a:endParaRPr lang="en-US">
                <a:latin typeface="Calibri" pitchFamily="34" charset="0"/>
              </a:endParaRPr>
            </a:p>
          </p:txBody>
        </p:sp>
        <p:sp>
          <p:nvSpPr>
            <p:cNvPr id="162" name="Oval 9"/>
            <p:cNvSpPr>
              <a:spLocks noChangeArrowheads="1"/>
            </p:cNvSpPr>
            <p:nvPr/>
          </p:nvSpPr>
          <p:spPr bwMode="auto">
            <a:xfrm>
              <a:off x="304800" y="5011864"/>
              <a:ext cx="304800" cy="304800"/>
            </a:xfrm>
            <a:prstGeom prst="ellipse">
              <a:avLst/>
            </a:prstGeom>
            <a:solidFill>
              <a:srgbClr val="00B050"/>
            </a:solidFill>
            <a:ln w="25400">
              <a:solidFill>
                <a:schemeClr val="tx1"/>
              </a:solidFill>
              <a:round/>
              <a:headEnd/>
              <a:tailEnd/>
            </a:ln>
            <a:scene3d>
              <a:camera prst="orthographicFront">
                <a:rot lat="0" lon="0" rev="0"/>
              </a:camera>
              <a:lightRig rig="threePt" dir="t"/>
            </a:scene3d>
          </p:spPr>
          <p:txBody>
            <a:bodyPr wrap="none" anchor="ctr"/>
            <a:lstStyle/>
            <a:p>
              <a:endParaRPr lang="en-US">
                <a:latin typeface="Calibri" pitchFamily="34" charset="0"/>
              </a:endParaRPr>
            </a:p>
          </p:txBody>
        </p:sp>
      </p:grpSp>
      <p:sp>
        <p:nvSpPr>
          <p:cNvPr id="163" name="TextBox 162"/>
          <p:cNvSpPr txBox="1"/>
          <p:nvPr/>
        </p:nvSpPr>
        <p:spPr>
          <a:xfrm>
            <a:off x="6096000" y="1448812"/>
            <a:ext cx="3048000" cy="1015663"/>
          </a:xfrm>
          <a:prstGeom prst="rect">
            <a:avLst/>
          </a:prstGeom>
          <a:noFill/>
        </p:spPr>
        <p:txBody>
          <a:bodyPr wrap="square" rtlCol="0">
            <a:spAutoFit/>
          </a:bodyPr>
          <a:lstStyle/>
          <a:p>
            <a:r>
              <a:rPr lang="en-US" b="1" dirty="0" smtClean="0"/>
              <a:t>Purpose</a:t>
            </a:r>
          </a:p>
          <a:p>
            <a:pPr>
              <a:buFont typeface="Arial" pitchFamily="34" charset="0"/>
              <a:buChar char="•"/>
            </a:pPr>
            <a:r>
              <a:rPr lang="en-US" dirty="0" smtClean="0"/>
              <a:t> Test mass (stage 4) isolation.</a:t>
            </a:r>
          </a:p>
          <a:p>
            <a:r>
              <a:rPr lang="en-US" sz="1200" dirty="0" smtClean="0"/>
              <a:t>     the test mass consists of a 40 kg high reflective mirror</a:t>
            </a:r>
          </a:p>
        </p:txBody>
      </p:sp>
      <p:sp>
        <p:nvSpPr>
          <p:cNvPr id="164" name="TextBox 163"/>
          <p:cNvSpPr txBox="1"/>
          <p:nvPr/>
        </p:nvSpPr>
        <p:spPr>
          <a:xfrm>
            <a:off x="4876800" y="2362200"/>
            <a:ext cx="914400" cy="369332"/>
          </a:xfrm>
          <a:prstGeom prst="rect">
            <a:avLst/>
          </a:prstGeom>
          <a:noFill/>
        </p:spPr>
        <p:txBody>
          <a:bodyPr wrap="square" rtlCol="0">
            <a:spAutoFit/>
          </a:bodyPr>
          <a:lstStyle/>
          <a:p>
            <a:r>
              <a:rPr lang="en-US" dirty="0" smtClean="0"/>
              <a:t>Stage 1</a:t>
            </a:r>
            <a:endParaRPr lang="en-US" dirty="0"/>
          </a:p>
        </p:txBody>
      </p:sp>
      <p:sp>
        <p:nvSpPr>
          <p:cNvPr id="165" name="TextBox 164"/>
          <p:cNvSpPr txBox="1"/>
          <p:nvPr/>
        </p:nvSpPr>
        <p:spPr>
          <a:xfrm>
            <a:off x="4876800" y="3364468"/>
            <a:ext cx="914400" cy="369332"/>
          </a:xfrm>
          <a:prstGeom prst="rect">
            <a:avLst/>
          </a:prstGeom>
          <a:noFill/>
        </p:spPr>
        <p:txBody>
          <a:bodyPr wrap="square" rtlCol="0">
            <a:spAutoFit/>
          </a:bodyPr>
          <a:lstStyle/>
          <a:p>
            <a:r>
              <a:rPr lang="en-US" dirty="0" smtClean="0"/>
              <a:t>Stage 2</a:t>
            </a:r>
            <a:endParaRPr lang="en-US" dirty="0"/>
          </a:p>
        </p:txBody>
      </p:sp>
      <p:sp>
        <p:nvSpPr>
          <p:cNvPr id="89" name="TextBox 88"/>
          <p:cNvSpPr txBox="1"/>
          <p:nvPr/>
        </p:nvSpPr>
        <p:spPr>
          <a:xfrm>
            <a:off x="4876800" y="4583668"/>
            <a:ext cx="914400" cy="369332"/>
          </a:xfrm>
          <a:prstGeom prst="rect">
            <a:avLst/>
          </a:prstGeom>
          <a:noFill/>
        </p:spPr>
        <p:txBody>
          <a:bodyPr wrap="square" rtlCol="0">
            <a:spAutoFit/>
          </a:bodyPr>
          <a:lstStyle/>
          <a:p>
            <a:r>
              <a:rPr lang="en-US" dirty="0" smtClean="0"/>
              <a:t>Stage 3</a:t>
            </a:r>
            <a:endParaRPr lang="en-US" dirty="0"/>
          </a:p>
        </p:txBody>
      </p:sp>
      <p:sp>
        <p:nvSpPr>
          <p:cNvPr id="91" name="TextBox 90"/>
          <p:cNvSpPr txBox="1"/>
          <p:nvPr/>
        </p:nvSpPr>
        <p:spPr>
          <a:xfrm>
            <a:off x="4876800" y="5421868"/>
            <a:ext cx="914400" cy="369332"/>
          </a:xfrm>
          <a:prstGeom prst="rect">
            <a:avLst/>
          </a:prstGeom>
          <a:noFill/>
        </p:spPr>
        <p:txBody>
          <a:bodyPr wrap="square" rtlCol="0">
            <a:spAutoFit/>
          </a:bodyPr>
          <a:lstStyle/>
          <a:p>
            <a:r>
              <a:rPr lang="en-US" dirty="0" smtClean="0"/>
              <a:t>Stage 4</a:t>
            </a:r>
            <a:endParaRPr lang="en-US" dirty="0"/>
          </a:p>
        </p:txBody>
      </p:sp>
      <p:sp>
        <p:nvSpPr>
          <p:cNvPr id="92" name="Slide Number Placeholder 91"/>
          <p:cNvSpPr>
            <a:spLocks noGrp="1"/>
          </p:cNvSpPr>
          <p:nvPr>
            <p:ph type="sldNum" sz="quarter" idx="12"/>
          </p:nvPr>
        </p:nvSpPr>
        <p:spPr>
          <a:xfrm>
            <a:off x="6553200" y="6492875"/>
            <a:ext cx="2133600" cy="365125"/>
          </a:xfrm>
        </p:spPr>
        <p:txBody>
          <a:bodyPr/>
          <a:lstStyle/>
          <a:p>
            <a:fld id="{B6F15528-21DE-4FAA-801E-634DDDAF4B2B}" type="slidenum">
              <a:rPr lang="en-US" smtClean="0"/>
              <a:pPr/>
              <a:t>12</a:t>
            </a:fld>
            <a:endParaRPr lang="en-US"/>
          </a:p>
        </p:txBody>
      </p:sp>
      <p:sp>
        <p:nvSpPr>
          <p:cNvPr id="93" name="Footer Placeholder 92"/>
          <p:cNvSpPr>
            <a:spLocks noGrp="1"/>
          </p:cNvSpPr>
          <p:nvPr>
            <p:ph type="ftr" sz="quarter" idx="11"/>
          </p:nvPr>
        </p:nvSpPr>
        <p:spPr>
          <a:xfrm>
            <a:off x="3124200" y="6492875"/>
            <a:ext cx="2895600" cy="365125"/>
          </a:xfrm>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grpSp>
        <p:nvGrpSpPr>
          <p:cNvPr id="3" name="Group 11"/>
          <p:cNvGrpSpPr/>
          <p:nvPr/>
        </p:nvGrpSpPr>
        <p:grpSpPr>
          <a:xfrm>
            <a:off x="0" y="0"/>
            <a:ext cx="9144000" cy="1357485"/>
            <a:chOff x="0" y="0"/>
            <a:chExt cx="9144000" cy="1357485"/>
          </a:xfrm>
        </p:grpSpPr>
        <p:pic>
          <p:nvPicPr>
            <p:cNvPr id="11" name="Picture 4" descr="C:\Users\Brett\Documents\Lab\LSC - LIGO Lab\Logos and Figures\LIGO Logo.bmp"/>
            <p:cNvPicPr>
              <a:picLocks noChangeAspect="1" noChangeArrowheads="1"/>
            </p:cNvPicPr>
            <p:nvPr/>
          </p:nvPicPr>
          <p:blipFill>
            <a:blip r:embed="rId3" cstate="print"/>
            <a:srcRect l="82524"/>
            <a:stretch>
              <a:fillRect/>
            </a:stretch>
          </p:blipFill>
          <p:spPr bwMode="auto">
            <a:xfrm>
              <a:off x="7772400" y="0"/>
              <a:ext cx="1371600" cy="1357484"/>
            </a:xfrm>
            <a:prstGeom prst="rect">
              <a:avLst/>
            </a:prstGeom>
            <a:noFill/>
          </p:spPr>
        </p:pic>
        <p:pic>
          <p:nvPicPr>
            <p:cNvPr id="9" name="Picture 4" descr="C:\Users\Brett\Documents\Lab\LSC - LIGO Lab\Logos and Figures\LIGO Logo.bmp"/>
            <p:cNvPicPr>
              <a:picLocks noChangeAspect="1" noChangeArrowheads="1"/>
            </p:cNvPicPr>
            <p:nvPr/>
          </p:nvPicPr>
          <p:blipFill>
            <a:blip r:embed="rId3" cstate="print"/>
            <a:srcRect/>
            <a:stretch>
              <a:fillRect/>
            </a:stretch>
          </p:blipFill>
          <p:spPr bwMode="auto">
            <a:xfrm>
              <a:off x="0" y="1"/>
              <a:ext cx="7848600" cy="1357484"/>
            </a:xfrm>
            <a:prstGeom prst="rect">
              <a:avLst/>
            </a:prstGeom>
            <a:noFill/>
          </p:spPr>
        </p:pic>
      </p:grpSp>
      <p:sp>
        <p:nvSpPr>
          <p:cNvPr id="2" name="Title 1"/>
          <p:cNvSpPr>
            <a:spLocks noGrp="1"/>
          </p:cNvSpPr>
          <p:nvPr>
            <p:ph type="title"/>
          </p:nvPr>
        </p:nvSpPr>
        <p:spPr/>
        <p:txBody>
          <a:bodyPr/>
          <a:lstStyle/>
          <a:p>
            <a:r>
              <a:rPr lang="en-US" dirty="0" smtClean="0"/>
              <a:t>Multi-stage Isolation Performance</a:t>
            </a:r>
            <a:endParaRPr lang="en-US" dirty="0"/>
          </a:p>
        </p:txBody>
      </p:sp>
      <p:sp>
        <p:nvSpPr>
          <p:cNvPr id="6" name="Footer Placeholder 5"/>
          <p:cNvSpPr>
            <a:spLocks noGrp="1"/>
          </p:cNvSpPr>
          <p:nvPr>
            <p:ph type="ftr" sz="quarter" idx="11"/>
          </p:nvPr>
        </p:nvSpPr>
        <p:spPr>
          <a:xfrm>
            <a:off x="0" y="6477000"/>
            <a:ext cx="2895600" cy="365125"/>
          </a:xfrm>
        </p:spPr>
        <p:txBody>
          <a:bodyPr/>
          <a:lstStyle/>
          <a:p>
            <a:pPr algn="l"/>
            <a:r>
              <a:rPr lang="en-US" dirty="0" smtClean="0"/>
              <a:t>Thesis Defense - BNS - 20 April 2012</a:t>
            </a:r>
            <a:endParaRPr lang="en-US" dirty="0"/>
          </a:p>
        </p:txBody>
      </p:sp>
      <p:pic>
        <p:nvPicPr>
          <p:cNvPr id="102404" name="Picture 4"/>
          <p:cNvPicPr>
            <a:picLocks noChangeAspect="1" noChangeArrowheads="1"/>
          </p:cNvPicPr>
          <p:nvPr/>
        </p:nvPicPr>
        <p:blipFill>
          <a:blip r:embed="rId4"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02403" name="Picture 3"/>
          <p:cNvPicPr>
            <a:picLocks noChangeAspect="1" noChangeArrowheads="1"/>
          </p:cNvPicPr>
          <p:nvPr/>
        </p:nvPicPr>
        <p:blipFill>
          <a:blip r:embed="rId5"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02402" name="Picture 2"/>
          <p:cNvPicPr>
            <a:picLocks noChangeAspect="1" noChangeArrowheads="1"/>
          </p:cNvPicPr>
          <p:nvPr/>
        </p:nvPicPr>
        <p:blipFill>
          <a:blip r:embed="rId6"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7" name="TextBox 6"/>
          <p:cNvSpPr txBox="1"/>
          <p:nvPr/>
        </p:nvSpPr>
        <p:spPr>
          <a:xfrm>
            <a:off x="1905000" y="4191000"/>
            <a:ext cx="2667000" cy="830997"/>
          </a:xfrm>
          <a:prstGeom prst="rect">
            <a:avLst/>
          </a:prstGeom>
          <a:solidFill>
            <a:schemeClr val="bg1"/>
          </a:solidFill>
          <a:ln>
            <a:solidFill>
              <a:schemeClr val="tx1"/>
            </a:solidFill>
          </a:ln>
        </p:spPr>
        <p:txBody>
          <a:bodyPr wrap="square" rtlCol="0">
            <a:spAutoFit/>
          </a:bodyPr>
          <a:lstStyle/>
          <a:p>
            <a:r>
              <a:rPr lang="en-US" sz="2400" b="1" dirty="0" smtClean="0"/>
              <a:t>Each stage provides 1/f</a:t>
            </a:r>
            <a:r>
              <a:rPr lang="en-US" sz="2400" b="1" baseline="30000" dirty="0" smtClean="0"/>
              <a:t>2</a:t>
            </a:r>
            <a:r>
              <a:rPr lang="en-US" sz="2400" b="1" dirty="0" smtClean="0"/>
              <a:t> isolation</a:t>
            </a:r>
            <a:endParaRPr lang="en-US" sz="2400" b="1" dirty="0"/>
          </a:p>
        </p:txBody>
      </p:sp>
      <p:sp>
        <p:nvSpPr>
          <p:cNvPr id="13" name="TextBox 12"/>
          <p:cNvSpPr txBox="1"/>
          <p:nvPr/>
        </p:nvSpPr>
        <p:spPr>
          <a:xfrm>
            <a:off x="6705600" y="3048000"/>
            <a:ext cx="609600" cy="369332"/>
          </a:xfrm>
          <a:prstGeom prst="rect">
            <a:avLst/>
          </a:prstGeom>
          <a:noFill/>
        </p:spPr>
        <p:txBody>
          <a:bodyPr wrap="square" rtlCol="0">
            <a:spAutoFit/>
          </a:bodyPr>
          <a:lstStyle/>
          <a:p>
            <a:r>
              <a:rPr lang="en-US" b="1" dirty="0" smtClean="0"/>
              <a:t>1/f</a:t>
            </a:r>
            <a:r>
              <a:rPr lang="en-US" b="1" baseline="30000" dirty="0" smtClean="0"/>
              <a:t>2</a:t>
            </a:r>
            <a:endParaRPr lang="en-US" b="1" dirty="0"/>
          </a:p>
        </p:txBody>
      </p:sp>
      <p:sp>
        <p:nvSpPr>
          <p:cNvPr id="14" name="TextBox 13"/>
          <p:cNvSpPr txBox="1"/>
          <p:nvPr/>
        </p:nvSpPr>
        <p:spPr>
          <a:xfrm>
            <a:off x="6705600" y="3505200"/>
            <a:ext cx="609600" cy="369332"/>
          </a:xfrm>
          <a:prstGeom prst="rect">
            <a:avLst/>
          </a:prstGeom>
          <a:noFill/>
        </p:spPr>
        <p:txBody>
          <a:bodyPr wrap="square" rtlCol="0">
            <a:spAutoFit/>
          </a:bodyPr>
          <a:lstStyle/>
          <a:p>
            <a:r>
              <a:rPr lang="en-US" b="1" dirty="0" smtClean="0"/>
              <a:t>1/f</a:t>
            </a:r>
            <a:r>
              <a:rPr lang="en-US" b="1" baseline="30000" dirty="0" smtClean="0"/>
              <a:t>4</a:t>
            </a:r>
            <a:endParaRPr lang="en-US" b="1" dirty="0"/>
          </a:p>
        </p:txBody>
      </p:sp>
      <p:sp>
        <p:nvSpPr>
          <p:cNvPr id="15" name="TextBox 14"/>
          <p:cNvSpPr txBox="1"/>
          <p:nvPr/>
        </p:nvSpPr>
        <p:spPr>
          <a:xfrm>
            <a:off x="6705600" y="3886200"/>
            <a:ext cx="609600" cy="369332"/>
          </a:xfrm>
          <a:prstGeom prst="rect">
            <a:avLst/>
          </a:prstGeom>
          <a:noFill/>
        </p:spPr>
        <p:txBody>
          <a:bodyPr wrap="square" rtlCol="0">
            <a:spAutoFit/>
          </a:bodyPr>
          <a:lstStyle/>
          <a:p>
            <a:r>
              <a:rPr lang="en-US" b="1" dirty="0" smtClean="0"/>
              <a:t>1/f</a:t>
            </a:r>
            <a:r>
              <a:rPr lang="en-US" b="1" baseline="30000" dirty="0" smtClean="0"/>
              <a:t>6</a:t>
            </a:r>
            <a:endParaRPr lang="en-US" b="1" dirty="0"/>
          </a:p>
        </p:txBody>
      </p:sp>
      <p:sp>
        <p:nvSpPr>
          <p:cNvPr id="16" name="TextBox 15"/>
          <p:cNvSpPr txBox="1"/>
          <p:nvPr/>
        </p:nvSpPr>
        <p:spPr>
          <a:xfrm>
            <a:off x="6705600" y="4343400"/>
            <a:ext cx="609600" cy="369332"/>
          </a:xfrm>
          <a:prstGeom prst="rect">
            <a:avLst/>
          </a:prstGeom>
          <a:noFill/>
        </p:spPr>
        <p:txBody>
          <a:bodyPr wrap="square" rtlCol="0">
            <a:spAutoFit/>
          </a:bodyPr>
          <a:lstStyle/>
          <a:p>
            <a:r>
              <a:rPr lang="en-US" b="1" dirty="0" smtClean="0"/>
              <a:t>1/f</a:t>
            </a:r>
            <a:r>
              <a:rPr lang="en-US" b="1" baseline="30000" dirty="0" smtClean="0"/>
              <a:t>8</a:t>
            </a:r>
            <a:endParaRPr lang="en-US" b="1" dirty="0"/>
          </a:p>
        </p:txBody>
      </p:sp>
      <p:sp>
        <p:nvSpPr>
          <p:cNvPr id="19" name="TextBox 18"/>
          <p:cNvSpPr txBox="1"/>
          <p:nvPr/>
        </p:nvSpPr>
        <p:spPr>
          <a:xfrm>
            <a:off x="914400" y="5498068"/>
            <a:ext cx="5029200" cy="369332"/>
          </a:xfrm>
          <a:prstGeom prst="rect">
            <a:avLst/>
          </a:prstGeom>
          <a:solidFill>
            <a:schemeClr val="bg1"/>
          </a:solidFill>
          <a:ln>
            <a:solidFill>
              <a:schemeClr val="tx1"/>
            </a:solidFill>
          </a:ln>
        </p:spPr>
        <p:txBody>
          <a:bodyPr wrap="square" rtlCol="0">
            <a:spAutoFit/>
          </a:bodyPr>
          <a:lstStyle/>
          <a:p>
            <a:r>
              <a:rPr lang="en-US" dirty="0" smtClean="0"/>
              <a:t>Terminology: peaks are called resonances or modes</a:t>
            </a:r>
            <a:endParaRPr lang="en-US" dirty="0"/>
          </a:p>
        </p:txBody>
      </p:sp>
      <p:sp>
        <p:nvSpPr>
          <p:cNvPr id="20" name="Slide Number Placeholder 19"/>
          <p:cNvSpPr>
            <a:spLocks noGrp="1"/>
          </p:cNvSpPr>
          <p:nvPr>
            <p:ph type="sldNum" sz="quarter" idx="12"/>
          </p:nvPr>
        </p:nvSpPr>
        <p:spPr/>
        <p:txBody>
          <a:bodyPr/>
          <a:lstStyle/>
          <a:p>
            <a:fld id="{B6F15528-21DE-4FAA-801E-634DDDAF4B2B}" type="slidenum">
              <a:rPr lang="en-US" smtClean="0"/>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4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Problems and Challenges</a:t>
            </a:r>
            <a:endParaRPr lang="en-US" dirty="0"/>
          </a:p>
        </p:txBody>
      </p:sp>
      <p:grpSp>
        <p:nvGrpSpPr>
          <p:cNvPr id="3" name="Group 166"/>
          <p:cNvGrpSpPr>
            <a:grpSpLocks/>
          </p:cNvGrpSpPr>
          <p:nvPr/>
        </p:nvGrpSpPr>
        <p:grpSpPr bwMode="auto">
          <a:xfrm>
            <a:off x="3428998" y="1828800"/>
            <a:ext cx="723898" cy="3733800"/>
            <a:chOff x="1676118" y="1828800"/>
            <a:chExt cx="723824" cy="3733800"/>
          </a:xfrm>
        </p:grpSpPr>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1"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34"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5"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9" name="Group 167"/>
          <p:cNvGrpSpPr>
            <a:grpSpLocks/>
          </p:cNvGrpSpPr>
          <p:nvPr/>
        </p:nvGrpSpPr>
        <p:grpSpPr bwMode="auto">
          <a:xfrm>
            <a:off x="6896100" y="1828800"/>
            <a:ext cx="723900" cy="3733801"/>
            <a:chOff x="5523866" y="1828799"/>
            <a:chExt cx="723826" cy="3733801"/>
          </a:xfrm>
        </p:grpSpPr>
        <p:grpSp>
          <p:nvGrpSpPr>
            <p:cNvPr id="40" name="Group 158"/>
            <p:cNvGrpSpPr>
              <a:grpSpLocks/>
            </p:cNvGrpSpPr>
            <p:nvPr/>
          </p:nvGrpSpPr>
          <p:grpSpPr bwMode="auto">
            <a:xfrm>
              <a:off x="5523866" y="1828799"/>
              <a:ext cx="723826" cy="3178182"/>
              <a:chOff x="646170" y="1936738"/>
              <a:chExt cx="1752434" cy="4190999"/>
            </a:xfrm>
          </p:grpSpPr>
          <p:grpSp>
            <p:nvGrpSpPr>
              <p:cNvPr id="42"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43"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8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9"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90"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94"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8" name="Straight Connector 7"/>
          <p:cNvCxnSpPr/>
          <p:nvPr/>
        </p:nvCxnSpPr>
        <p:spPr bwMode="auto">
          <a:xfrm>
            <a:off x="1485900" y="5181600"/>
            <a:ext cx="1905000" cy="1588"/>
          </a:xfrm>
          <a:prstGeom prst="line">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a:off x="4076700" y="5181600"/>
            <a:ext cx="2743200"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bwMode="auto">
          <a:xfrm>
            <a:off x="457200" y="5029200"/>
            <a:ext cx="7620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tx1"/>
                </a:solidFill>
                <a:cs typeface="Arial" charset="0"/>
              </a:rPr>
              <a:t>Laser</a:t>
            </a:r>
          </a:p>
        </p:txBody>
      </p:sp>
      <p:sp>
        <p:nvSpPr>
          <p:cNvPr id="11" name="TextBox 183"/>
          <p:cNvSpPr txBox="1">
            <a:spLocks noChangeArrowheads="1"/>
          </p:cNvSpPr>
          <p:nvPr/>
        </p:nvSpPr>
        <p:spPr bwMode="auto">
          <a:xfrm>
            <a:off x="4953000" y="4800600"/>
            <a:ext cx="1143000" cy="369332"/>
          </a:xfrm>
          <a:prstGeom prst="rect">
            <a:avLst/>
          </a:prstGeom>
          <a:noFill/>
          <a:ln w="9525">
            <a:noFill/>
            <a:miter lim="800000"/>
            <a:headEnd/>
            <a:tailEnd/>
          </a:ln>
        </p:spPr>
        <p:txBody>
          <a:bodyPr wrap="square">
            <a:spAutoFit/>
          </a:bodyPr>
          <a:lstStyle/>
          <a:p>
            <a:r>
              <a:rPr lang="en-US" i="1" dirty="0" smtClean="0">
                <a:latin typeface="Calibri" pitchFamily="34" charset="0"/>
              </a:rPr>
              <a:t>4 km ± </a:t>
            </a:r>
            <a:r>
              <a:rPr lang="el-GR" i="1" dirty="0" smtClean="0">
                <a:latin typeface="Calibri" pitchFamily="-108" charset="0"/>
              </a:rPr>
              <a:t>Δ</a:t>
            </a:r>
            <a:r>
              <a:rPr lang="en-US" i="1" dirty="0" smtClean="0">
                <a:latin typeface="Calibri" pitchFamily="-108" charset="0"/>
              </a:rPr>
              <a:t>L</a:t>
            </a:r>
            <a:endParaRPr lang="en-US" i="1" dirty="0">
              <a:latin typeface="Calibri" pitchFamily="34" charset="0"/>
            </a:endParaRPr>
          </a:p>
        </p:txBody>
      </p:sp>
      <p:cxnSp>
        <p:nvCxnSpPr>
          <p:cNvPr id="12" name="Straight Arrow Connector 11"/>
          <p:cNvCxnSpPr/>
          <p:nvPr/>
        </p:nvCxnSpPr>
        <p:spPr bwMode="auto">
          <a:xfrm rot="10800000">
            <a:off x="4343400" y="50292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a:off x="6019800" y="50292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rot="10800000">
            <a:off x="2667000" y="5334000"/>
            <a:ext cx="685800" cy="158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rot="5400000">
            <a:off x="2325688" y="5676900"/>
            <a:ext cx="684212" cy="1588"/>
          </a:xfrm>
          <a:prstGeom prst="line">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TextBox 197"/>
          <p:cNvSpPr txBox="1">
            <a:spLocks noChangeArrowheads="1"/>
          </p:cNvSpPr>
          <p:nvPr/>
        </p:nvSpPr>
        <p:spPr bwMode="auto">
          <a:xfrm>
            <a:off x="1676501" y="5334000"/>
            <a:ext cx="1143117" cy="646331"/>
          </a:xfrm>
          <a:prstGeom prst="rect">
            <a:avLst/>
          </a:prstGeom>
          <a:noFill/>
          <a:ln w="9525">
            <a:noFill/>
            <a:miter lim="800000"/>
            <a:headEnd/>
            <a:tailEnd/>
          </a:ln>
        </p:spPr>
        <p:txBody>
          <a:bodyPr>
            <a:spAutoFit/>
          </a:bodyPr>
          <a:lstStyle/>
          <a:p>
            <a:r>
              <a:rPr lang="en-US" dirty="0">
                <a:latin typeface="Calibri" pitchFamily="34" charset="0"/>
              </a:rPr>
              <a:t>Reflected beam</a:t>
            </a:r>
          </a:p>
        </p:txBody>
      </p:sp>
      <p:sp>
        <p:nvSpPr>
          <p:cNvPr id="17" name="Rectangle 16"/>
          <p:cNvSpPr/>
          <p:nvPr/>
        </p:nvSpPr>
        <p:spPr bwMode="auto">
          <a:xfrm>
            <a:off x="2209800" y="6019800"/>
            <a:ext cx="12954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a:solidFill>
                  <a:schemeClr val="tx1"/>
                </a:solidFill>
                <a:cs typeface="Arial" charset="0"/>
              </a:rPr>
              <a:t>Photodiode</a:t>
            </a:r>
          </a:p>
        </p:txBody>
      </p:sp>
      <p:sp>
        <p:nvSpPr>
          <p:cNvPr id="18" name="TextBox 202"/>
          <p:cNvSpPr txBox="1">
            <a:spLocks noChangeArrowheads="1"/>
          </p:cNvSpPr>
          <p:nvPr/>
        </p:nvSpPr>
        <p:spPr bwMode="auto">
          <a:xfrm>
            <a:off x="1600293" y="4800600"/>
            <a:ext cx="1600363" cy="369332"/>
          </a:xfrm>
          <a:prstGeom prst="rect">
            <a:avLst/>
          </a:prstGeom>
          <a:noFill/>
          <a:ln w="9525">
            <a:noFill/>
            <a:miter lim="800000"/>
            <a:headEnd/>
            <a:tailEnd/>
          </a:ln>
        </p:spPr>
        <p:txBody>
          <a:bodyPr>
            <a:spAutoFit/>
          </a:bodyPr>
          <a:lstStyle/>
          <a:p>
            <a:r>
              <a:rPr lang="en-US" dirty="0">
                <a:latin typeface="Calibri" pitchFamily="34" charset="0"/>
              </a:rPr>
              <a:t>Incident </a:t>
            </a:r>
            <a:r>
              <a:rPr lang="en-US" dirty="0" smtClean="0">
                <a:latin typeface="Calibri" pitchFamily="34" charset="0"/>
              </a:rPr>
              <a:t>beam</a:t>
            </a:r>
            <a:endParaRPr lang="en-US" dirty="0">
              <a:latin typeface="Calibri" pitchFamily="34" charset="0"/>
            </a:endParaRPr>
          </a:p>
        </p:txBody>
      </p:sp>
      <p:sp>
        <p:nvSpPr>
          <p:cNvPr id="19" name="TextBox 203"/>
          <p:cNvSpPr txBox="1">
            <a:spLocks noChangeArrowheads="1"/>
          </p:cNvSpPr>
          <p:nvPr/>
        </p:nvSpPr>
        <p:spPr bwMode="auto">
          <a:xfrm>
            <a:off x="4419981" y="5235714"/>
            <a:ext cx="2286234" cy="369332"/>
          </a:xfrm>
          <a:prstGeom prst="rect">
            <a:avLst/>
          </a:prstGeom>
          <a:noFill/>
          <a:ln w="9525">
            <a:noFill/>
            <a:miter lim="800000"/>
            <a:headEnd/>
            <a:tailEnd/>
          </a:ln>
        </p:spPr>
        <p:txBody>
          <a:bodyPr>
            <a:spAutoFit/>
          </a:bodyPr>
          <a:lstStyle/>
          <a:p>
            <a:r>
              <a:rPr lang="en-US">
                <a:latin typeface="Calibri" pitchFamily="34" charset="0"/>
              </a:rPr>
              <a:t>Cavity Resonant beam</a:t>
            </a:r>
          </a:p>
        </p:txBody>
      </p:sp>
      <p:sp>
        <p:nvSpPr>
          <p:cNvPr id="20" name="TextBox 204"/>
          <p:cNvSpPr txBox="1">
            <a:spLocks noChangeArrowheads="1"/>
          </p:cNvSpPr>
          <p:nvPr/>
        </p:nvSpPr>
        <p:spPr bwMode="auto">
          <a:xfrm>
            <a:off x="3200657" y="1447800"/>
            <a:ext cx="1447948" cy="369332"/>
          </a:xfrm>
          <a:prstGeom prst="rect">
            <a:avLst/>
          </a:prstGeom>
          <a:noFill/>
          <a:ln w="9525">
            <a:noFill/>
            <a:miter lim="800000"/>
            <a:headEnd/>
            <a:tailEnd/>
          </a:ln>
        </p:spPr>
        <p:txBody>
          <a:bodyPr>
            <a:spAutoFit/>
          </a:bodyPr>
          <a:lstStyle/>
          <a:p>
            <a:r>
              <a:rPr lang="en-US">
                <a:latin typeface="Calibri" pitchFamily="34" charset="0"/>
              </a:rPr>
              <a:t>Pendulum 2</a:t>
            </a:r>
          </a:p>
        </p:txBody>
      </p:sp>
      <p:sp>
        <p:nvSpPr>
          <p:cNvPr id="21" name="TextBox 205"/>
          <p:cNvSpPr txBox="1">
            <a:spLocks noChangeArrowheads="1"/>
          </p:cNvSpPr>
          <p:nvPr/>
        </p:nvSpPr>
        <p:spPr bwMode="auto">
          <a:xfrm>
            <a:off x="6630007" y="1447800"/>
            <a:ext cx="1524156" cy="369332"/>
          </a:xfrm>
          <a:prstGeom prst="rect">
            <a:avLst/>
          </a:prstGeom>
          <a:noFill/>
          <a:ln w="9525">
            <a:noFill/>
            <a:miter lim="800000"/>
            <a:headEnd/>
            <a:tailEnd/>
          </a:ln>
        </p:spPr>
        <p:txBody>
          <a:bodyPr>
            <a:spAutoFit/>
          </a:bodyPr>
          <a:lstStyle/>
          <a:p>
            <a:r>
              <a:rPr lang="en-US">
                <a:latin typeface="Calibri" pitchFamily="34" charset="0"/>
              </a:rPr>
              <a:t>Pendulum 1</a:t>
            </a:r>
          </a:p>
        </p:txBody>
      </p:sp>
      <p:sp>
        <p:nvSpPr>
          <p:cNvPr id="22" name="Rectangle 21"/>
          <p:cNvSpPr/>
          <p:nvPr/>
        </p:nvSpPr>
        <p:spPr bwMode="auto">
          <a:xfrm>
            <a:off x="5257800" y="6019800"/>
            <a:ext cx="12954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tx1"/>
                </a:solidFill>
                <a:cs typeface="Arial" charset="0"/>
              </a:rPr>
              <a:t>Control Law</a:t>
            </a:r>
          </a:p>
        </p:txBody>
      </p:sp>
      <p:cxnSp>
        <p:nvCxnSpPr>
          <p:cNvPr id="23" name="Straight Connector 22"/>
          <p:cNvCxnSpPr>
            <a:stCxn id="17" idx="3"/>
            <a:endCxn id="22" idx="1"/>
          </p:cNvCxnSpPr>
          <p:nvPr/>
        </p:nvCxnSpPr>
        <p:spPr bwMode="auto">
          <a:xfrm>
            <a:off x="3505200" y="6210300"/>
            <a:ext cx="1752600" cy="1588"/>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10"/>
          <p:cNvSpPr txBox="1">
            <a:spLocks noChangeArrowheads="1"/>
          </p:cNvSpPr>
          <p:nvPr/>
        </p:nvSpPr>
        <p:spPr bwMode="auto">
          <a:xfrm>
            <a:off x="3505200" y="5921514"/>
            <a:ext cx="1524000" cy="369332"/>
          </a:xfrm>
          <a:prstGeom prst="rect">
            <a:avLst/>
          </a:prstGeom>
          <a:noFill/>
          <a:ln w="9525">
            <a:noFill/>
            <a:miter lim="800000"/>
            <a:headEnd/>
            <a:tailEnd/>
          </a:ln>
        </p:spPr>
        <p:txBody>
          <a:bodyPr wrap="square">
            <a:spAutoFit/>
          </a:bodyPr>
          <a:lstStyle/>
          <a:p>
            <a:r>
              <a:rPr lang="en-US" dirty="0">
                <a:latin typeface="Calibri" pitchFamily="34" charset="0"/>
              </a:rPr>
              <a:t>Error </a:t>
            </a:r>
            <a:r>
              <a:rPr lang="en-US" dirty="0" smtClean="0">
                <a:latin typeface="Calibri" pitchFamily="34" charset="0"/>
              </a:rPr>
              <a:t>Signal: </a:t>
            </a:r>
            <a:endParaRPr lang="en-US" dirty="0">
              <a:latin typeface="Calibri" pitchFamily="34" charset="0"/>
            </a:endParaRPr>
          </a:p>
        </p:txBody>
      </p:sp>
      <p:cxnSp>
        <p:nvCxnSpPr>
          <p:cNvPr id="25" name="Straight Arrow Connector 24"/>
          <p:cNvCxnSpPr/>
          <p:nvPr/>
        </p:nvCxnSpPr>
        <p:spPr bwMode="auto">
          <a:xfrm rot="10800000" flipV="1">
            <a:off x="7620000" y="5181600"/>
            <a:ext cx="838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6553200" y="6246813"/>
            <a:ext cx="1905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7926388" y="57150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15"/>
          <p:cNvSpPr txBox="1">
            <a:spLocks noChangeArrowheads="1"/>
          </p:cNvSpPr>
          <p:nvPr/>
        </p:nvSpPr>
        <p:spPr bwMode="auto">
          <a:xfrm>
            <a:off x="6706215" y="5955268"/>
            <a:ext cx="1447948" cy="369332"/>
          </a:xfrm>
          <a:prstGeom prst="rect">
            <a:avLst/>
          </a:prstGeom>
          <a:noFill/>
          <a:ln w="9525">
            <a:noFill/>
            <a:miter lim="800000"/>
            <a:headEnd/>
            <a:tailEnd/>
          </a:ln>
        </p:spPr>
        <p:txBody>
          <a:bodyPr>
            <a:spAutoFit/>
          </a:bodyPr>
          <a:lstStyle/>
          <a:p>
            <a:r>
              <a:rPr lang="en-US">
                <a:latin typeface="Calibri" pitchFamily="34" charset="0"/>
              </a:rPr>
              <a:t>Actuation</a:t>
            </a:r>
          </a:p>
        </p:txBody>
      </p:sp>
      <p:sp>
        <p:nvSpPr>
          <p:cNvPr id="29" name="Rectangle 28"/>
          <p:cNvSpPr/>
          <p:nvPr/>
        </p:nvSpPr>
        <p:spPr bwMode="auto">
          <a:xfrm>
            <a:off x="3124200" y="17827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6553200" y="17827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79" name="Group 178"/>
          <p:cNvGrpSpPr/>
          <p:nvPr/>
        </p:nvGrpSpPr>
        <p:grpSpPr>
          <a:xfrm>
            <a:off x="4419600" y="4114800"/>
            <a:ext cx="2133600" cy="659844"/>
            <a:chOff x="9144000" y="3657600"/>
            <a:chExt cx="2133600" cy="659844"/>
          </a:xfrm>
        </p:grpSpPr>
        <p:sp>
          <p:nvSpPr>
            <p:cNvPr id="151" name="TextBox 150"/>
            <p:cNvSpPr txBox="1"/>
            <p:nvPr/>
          </p:nvSpPr>
          <p:spPr>
            <a:xfrm>
              <a:off x="9144000" y="3657600"/>
              <a:ext cx="2133600" cy="646331"/>
            </a:xfrm>
            <a:prstGeom prst="rect">
              <a:avLst/>
            </a:prstGeom>
            <a:noFill/>
            <a:ln w="15875">
              <a:solidFill>
                <a:schemeClr val="tx1"/>
              </a:solidFill>
            </a:ln>
          </p:spPr>
          <p:txBody>
            <a:bodyPr wrap="square" rtlCol="0">
              <a:spAutoFit/>
            </a:bodyPr>
            <a:lstStyle/>
            <a:p>
              <a:r>
                <a:rPr lang="en-US" dirty="0" smtClean="0"/>
                <a:t>Cavity length control </a:t>
              </a:r>
            </a:p>
            <a:p>
              <a:r>
                <a:rPr lang="en-US" dirty="0" smtClean="0"/>
                <a:t>Goal:</a:t>
              </a:r>
            </a:p>
          </p:txBody>
        </p:sp>
        <p:graphicFrame>
          <p:nvGraphicFramePr>
            <p:cNvPr id="152" name="Object 151"/>
            <p:cNvGraphicFramePr>
              <a:graphicFrameLocks noChangeAspect="1"/>
            </p:cNvGraphicFramePr>
            <p:nvPr/>
          </p:nvGraphicFramePr>
          <p:xfrm>
            <a:off x="9713913" y="3950732"/>
            <a:ext cx="1487487" cy="366712"/>
          </p:xfrm>
          <a:graphic>
            <a:graphicData uri="http://schemas.openxmlformats.org/presentationml/2006/ole">
              <p:oleObj spid="_x0000_s100354" name="Equation" r:id="rId4" imgW="977760" imgH="241200" progId="Equation.3">
                <p:embed/>
              </p:oleObj>
            </a:graphicData>
          </a:graphic>
        </p:graphicFrame>
      </p:grpSp>
      <p:cxnSp>
        <p:nvCxnSpPr>
          <p:cNvPr id="142" name="Straight Connector 141"/>
          <p:cNvCxnSpPr/>
          <p:nvPr/>
        </p:nvCxnSpPr>
        <p:spPr>
          <a:xfrm rot="5400000" flipH="1" flipV="1">
            <a:off x="7124700" y="3848100"/>
            <a:ext cx="2667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24"/>
          <p:cNvCxnSpPr/>
          <p:nvPr/>
        </p:nvCxnSpPr>
        <p:spPr bwMode="auto">
          <a:xfrm rot="10800000" flipV="1">
            <a:off x="7620001" y="2514600"/>
            <a:ext cx="838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rot="10800000" flipV="1">
            <a:off x="7620001" y="3352800"/>
            <a:ext cx="838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rot="10800000" flipV="1">
            <a:off x="7620001" y="4343400"/>
            <a:ext cx="838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8077200" y="2133600"/>
            <a:ext cx="457200" cy="369332"/>
          </a:xfrm>
          <a:prstGeom prst="rect">
            <a:avLst/>
          </a:prstGeom>
          <a:noFill/>
        </p:spPr>
        <p:txBody>
          <a:bodyPr wrap="square" rtlCol="0">
            <a:spAutoFit/>
          </a:bodyPr>
          <a:lstStyle/>
          <a:p>
            <a:r>
              <a:rPr lang="en-US" dirty="0" smtClean="0"/>
              <a:t>u</a:t>
            </a:r>
            <a:r>
              <a:rPr lang="en-US" baseline="-25000" dirty="0" smtClean="0"/>
              <a:t>1</a:t>
            </a:r>
            <a:endParaRPr lang="en-US" dirty="0"/>
          </a:p>
        </p:txBody>
      </p:sp>
      <p:sp>
        <p:nvSpPr>
          <p:cNvPr id="147" name="TextBox 146"/>
          <p:cNvSpPr txBox="1"/>
          <p:nvPr/>
        </p:nvSpPr>
        <p:spPr>
          <a:xfrm>
            <a:off x="8077200" y="2971800"/>
            <a:ext cx="457200" cy="369332"/>
          </a:xfrm>
          <a:prstGeom prst="rect">
            <a:avLst/>
          </a:prstGeom>
          <a:noFill/>
        </p:spPr>
        <p:txBody>
          <a:bodyPr wrap="square" rtlCol="0">
            <a:spAutoFit/>
          </a:bodyPr>
          <a:lstStyle/>
          <a:p>
            <a:r>
              <a:rPr lang="en-US" dirty="0" smtClean="0"/>
              <a:t>u</a:t>
            </a:r>
            <a:r>
              <a:rPr lang="en-US" baseline="-25000" dirty="0" smtClean="0"/>
              <a:t>2</a:t>
            </a:r>
            <a:endParaRPr lang="en-US" dirty="0"/>
          </a:p>
        </p:txBody>
      </p:sp>
      <p:sp>
        <p:nvSpPr>
          <p:cNvPr id="148" name="TextBox 147"/>
          <p:cNvSpPr txBox="1"/>
          <p:nvPr/>
        </p:nvSpPr>
        <p:spPr>
          <a:xfrm>
            <a:off x="8077200" y="3962400"/>
            <a:ext cx="457200" cy="369332"/>
          </a:xfrm>
          <a:prstGeom prst="rect">
            <a:avLst/>
          </a:prstGeom>
          <a:noFill/>
        </p:spPr>
        <p:txBody>
          <a:bodyPr wrap="square" rtlCol="0">
            <a:spAutoFit/>
          </a:bodyPr>
          <a:lstStyle/>
          <a:p>
            <a:r>
              <a:rPr lang="en-US" dirty="0" smtClean="0"/>
              <a:t>u</a:t>
            </a:r>
            <a:r>
              <a:rPr lang="en-US" baseline="-25000" dirty="0" smtClean="0"/>
              <a:t>3</a:t>
            </a:r>
            <a:endParaRPr lang="en-US" dirty="0"/>
          </a:p>
        </p:txBody>
      </p:sp>
      <p:sp>
        <p:nvSpPr>
          <p:cNvPr id="149" name="TextBox 148"/>
          <p:cNvSpPr txBox="1"/>
          <p:nvPr/>
        </p:nvSpPr>
        <p:spPr>
          <a:xfrm>
            <a:off x="8077200" y="4800600"/>
            <a:ext cx="457200" cy="369332"/>
          </a:xfrm>
          <a:prstGeom prst="rect">
            <a:avLst/>
          </a:prstGeom>
          <a:noFill/>
        </p:spPr>
        <p:txBody>
          <a:bodyPr wrap="square" rtlCol="0">
            <a:spAutoFit/>
          </a:bodyPr>
          <a:lstStyle/>
          <a:p>
            <a:r>
              <a:rPr lang="en-US" dirty="0" smtClean="0"/>
              <a:t>u</a:t>
            </a:r>
            <a:r>
              <a:rPr lang="en-US" baseline="-25000" dirty="0" smtClean="0"/>
              <a:t>4</a:t>
            </a:r>
            <a:endParaRPr lang="en-US" dirty="0"/>
          </a:p>
        </p:txBody>
      </p:sp>
      <p:sp>
        <p:nvSpPr>
          <p:cNvPr id="159" name="TextBox 158"/>
          <p:cNvSpPr txBox="1"/>
          <p:nvPr/>
        </p:nvSpPr>
        <p:spPr>
          <a:xfrm>
            <a:off x="1905000" y="4572000"/>
            <a:ext cx="1066800" cy="369332"/>
          </a:xfrm>
          <a:prstGeom prst="rect">
            <a:avLst/>
          </a:prstGeom>
          <a:noFill/>
        </p:spPr>
        <p:txBody>
          <a:bodyPr wrap="square" rtlCol="0">
            <a:spAutoFit/>
          </a:bodyPr>
          <a:lstStyle/>
          <a:p>
            <a:r>
              <a:rPr lang="en-US" dirty="0" smtClean="0"/>
              <a:t>2.85 kW</a:t>
            </a:r>
            <a:endParaRPr lang="en-US" dirty="0"/>
          </a:p>
        </p:txBody>
      </p:sp>
      <p:sp>
        <p:nvSpPr>
          <p:cNvPr id="160" name="TextBox 159"/>
          <p:cNvSpPr txBox="1"/>
          <p:nvPr/>
        </p:nvSpPr>
        <p:spPr>
          <a:xfrm>
            <a:off x="4876800" y="5498068"/>
            <a:ext cx="1828800" cy="369332"/>
          </a:xfrm>
          <a:prstGeom prst="rect">
            <a:avLst/>
          </a:prstGeom>
          <a:noFill/>
        </p:spPr>
        <p:txBody>
          <a:bodyPr wrap="square" rtlCol="0">
            <a:spAutoFit/>
          </a:bodyPr>
          <a:lstStyle/>
          <a:p>
            <a:r>
              <a:rPr lang="en-US" dirty="0" smtClean="0"/>
              <a:t>≈ 800 kW</a:t>
            </a:r>
            <a:endParaRPr lang="en-US" dirty="0"/>
          </a:p>
        </p:txBody>
      </p:sp>
      <p:graphicFrame>
        <p:nvGraphicFramePr>
          <p:cNvPr id="100355" name="Object 3"/>
          <p:cNvGraphicFramePr>
            <a:graphicFrameLocks noChangeAspect="1"/>
          </p:cNvGraphicFramePr>
          <p:nvPr/>
        </p:nvGraphicFramePr>
        <p:xfrm>
          <a:off x="4724400" y="5913438"/>
          <a:ext cx="347663" cy="309562"/>
        </p:xfrm>
        <a:graphic>
          <a:graphicData uri="http://schemas.openxmlformats.org/presentationml/2006/ole">
            <p:oleObj spid="_x0000_s100355" name="Equation" r:id="rId5" imgW="228600" imgH="203040" progId="Equation.3">
              <p:embed/>
            </p:oleObj>
          </a:graphicData>
        </a:graphic>
      </p:graphicFrame>
      <p:sp>
        <p:nvSpPr>
          <p:cNvPr id="165" name="TextBox 164"/>
          <p:cNvSpPr txBox="1"/>
          <p:nvPr/>
        </p:nvSpPr>
        <p:spPr>
          <a:xfrm>
            <a:off x="381000" y="1828800"/>
            <a:ext cx="1828800" cy="646331"/>
          </a:xfrm>
          <a:prstGeom prst="rect">
            <a:avLst/>
          </a:prstGeom>
          <a:noFill/>
          <a:ln w="19050">
            <a:solidFill>
              <a:schemeClr val="tx1"/>
            </a:solidFill>
            <a:prstDash val="dash"/>
          </a:ln>
        </p:spPr>
        <p:txBody>
          <a:bodyPr wrap="square" rtlCol="0">
            <a:spAutoFit/>
          </a:bodyPr>
          <a:lstStyle/>
          <a:p>
            <a:pPr algn="ctr"/>
            <a:r>
              <a:rPr lang="en-US" dirty="0" smtClean="0"/>
              <a:t>Variable seismic disturbances</a:t>
            </a:r>
            <a:endParaRPr lang="en-US" dirty="0"/>
          </a:p>
        </p:txBody>
      </p:sp>
      <p:sp>
        <p:nvSpPr>
          <p:cNvPr id="166" name="TextBox 165"/>
          <p:cNvSpPr txBox="1"/>
          <p:nvPr/>
        </p:nvSpPr>
        <p:spPr>
          <a:xfrm>
            <a:off x="381000" y="2971800"/>
            <a:ext cx="1828800" cy="646331"/>
          </a:xfrm>
          <a:prstGeom prst="rect">
            <a:avLst/>
          </a:prstGeom>
          <a:noFill/>
          <a:ln w="19050">
            <a:solidFill>
              <a:schemeClr val="tx1"/>
            </a:solidFill>
            <a:prstDash val="dash"/>
          </a:ln>
        </p:spPr>
        <p:txBody>
          <a:bodyPr wrap="square" rtlCol="0">
            <a:spAutoFit/>
          </a:bodyPr>
          <a:lstStyle/>
          <a:p>
            <a:pPr algn="ctr"/>
            <a:r>
              <a:rPr lang="en-US" dirty="0" smtClean="0"/>
              <a:t>Active damping + sensor noise</a:t>
            </a:r>
            <a:endParaRPr lang="en-US" dirty="0"/>
          </a:p>
        </p:txBody>
      </p:sp>
      <p:sp>
        <p:nvSpPr>
          <p:cNvPr id="167" name="TextBox 166"/>
          <p:cNvSpPr txBox="1"/>
          <p:nvPr/>
        </p:nvSpPr>
        <p:spPr>
          <a:xfrm>
            <a:off x="457200" y="2627531"/>
            <a:ext cx="1676400" cy="369332"/>
          </a:xfrm>
          <a:prstGeom prst="rect">
            <a:avLst/>
          </a:prstGeom>
          <a:noFill/>
        </p:spPr>
        <p:txBody>
          <a:bodyPr wrap="square" rtlCol="0">
            <a:spAutoFit/>
          </a:bodyPr>
          <a:lstStyle/>
          <a:p>
            <a:pPr algn="ctr"/>
            <a:r>
              <a:rPr lang="en-US" b="1" dirty="0" smtClean="0"/>
              <a:t>Problem 2</a:t>
            </a:r>
            <a:endParaRPr lang="en-US" b="1" dirty="0"/>
          </a:p>
        </p:txBody>
      </p:sp>
      <p:sp>
        <p:nvSpPr>
          <p:cNvPr id="168" name="TextBox 167"/>
          <p:cNvSpPr txBox="1"/>
          <p:nvPr/>
        </p:nvSpPr>
        <p:spPr>
          <a:xfrm>
            <a:off x="457200" y="1524000"/>
            <a:ext cx="1676400" cy="369332"/>
          </a:xfrm>
          <a:prstGeom prst="rect">
            <a:avLst/>
          </a:prstGeom>
          <a:noFill/>
        </p:spPr>
        <p:txBody>
          <a:bodyPr wrap="square" rtlCol="0">
            <a:spAutoFit/>
          </a:bodyPr>
          <a:lstStyle/>
          <a:p>
            <a:pPr algn="ctr"/>
            <a:r>
              <a:rPr lang="en-US" b="1" dirty="0" smtClean="0"/>
              <a:t>Problem 1</a:t>
            </a:r>
            <a:endParaRPr lang="en-US" b="1" dirty="0"/>
          </a:p>
        </p:txBody>
      </p:sp>
      <p:cxnSp>
        <p:nvCxnSpPr>
          <p:cNvPr id="173" name="Straight Arrow Connector 172"/>
          <p:cNvCxnSpPr/>
          <p:nvPr/>
        </p:nvCxnSpPr>
        <p:spPr>
          <a:xfrm>
            <a:off x="2438400" y="1828800"/>
            <a:ext cx="6096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V="1">
            <a:off x="2286000" y="2667000"/>
            <a:ext cx="990600" cy="3583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1981200" y="5791200"/>
            <a:ext cx="5791200" cy="9906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p:cNvSpPr txBox="1"/>
          <p:nvPr/>
        </p:nvSpPr>
        <p:spPr>
          <a:xfrm>
            <a:off x="228600" y="5983069"/>
            <a:ext cx="1676400" cy="646331"/>
          </a:xfrm>
          <a:prstGeom prst="rect">
            <a:avLst/>
          </a:prstGeom>
          <a:noFill/>
        </p:spPr>
        <p:txBody>
          <a:bodyPr wrap="square" rtlCol="0">
            <a:spAutoFit/>
          </a:bodyPr>
          <a:lstStyle/>
          <a:p>
            <a:pPr algn="ctr"/>
            <a:r>
              <a:rPr lang="en-US" b="1" dirty="0" smtClean="0"/>
              <a:t>Problem 3</a:t>
            </a:r>
          </a:p>
          <a:p>
            <a:pPr algn="ctr"/>
            <a:r>
              <a:rPr lang="en-US" dirty="0" err="1" smtClean="0"/>
              <a:t>Upconversion</a:t>
            </a:r>
            <a:endParaRPr lang="en-US" dirty="0"/>
          </a:p>
        </p:txBody>
      </p:sp>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14</a:t>
            </a:fld>
            <a:endParaRPr lang="en-US" dirty="0"/>
          </a:p>
        </p:txBody>
      </p:sp>
      <p:sp>
        <p:nvSpPr>
          <p:cNvPr id="162" name="TextBox 161"/>
          <p:cNvSpPr txBox="1"/>
          <p:nvPr/>
        </p:nvSpPr>
        <p:spPr>
          <a:xfrm>
            <a:off x="2590800" y="1143000"/>
            <a:ext cx="5943600" cy="369332"/>
          </a:xfrm>
          <a:prstGeom prst="rect">
            <a:avLst/>
          </a:prstGeom>
          <a:noFill/>
        </p:spPr>
        <p:txBody>
          <a:bodyPr wrap="square" rtlCol="0">
            <a:spAutoFit/>
          </a:bodyPr>
          <a:lstStyle/>
          <a:p>
            <a:r>
              <a:rPr lang="en-US" dirty="0" smtClean="0"/>
              <a:t>Schematic view of one of LIGO’s 4 km </a:t>
            </a:r>
            <a:r>
              <a:rPr lang="en-US" dirty="0" err="1" smtClean="0"/>
              <a:t>Fabry</a:t>
            </a:r>
            <a:r>
              <a:rPr lang="en-US" dirty="0" smtClean="0"/>
              <a:t>-Perot cavity arms</a:t>
            </a:r>
            <a:endParaRPr lang="en-US" dirty="0"/>
          </a:p>
        </p:txBody>
      </p:sp>
      <p:sp>
        <p:nvSpPr>
          <p:cNvPr id="163" name="TextBox 162"/>
          <p:cNvSpPr txBox="1"/>
          <p:nvPr/>
        </p:nvSpPr>
        <p:spPr>
          <a:xfrm>
            <a:off x="381000" y="5410200"/>
            <a:ext cx="914400" cy="369332"/>
          </a:xfrm>
          <a:prstGeom prst="rect">
            <a:avLst/>
          </a:prstGeom>
          <a:noFill/>
        </p:spPr>
        <p:txBody>
          <a:bodyPr wrap="square" rtlCol="0">
            <a:spAutoFit/>
          </a:bodyPr>
          <a:lstStyle/>
          <a:p>
            <a:pPr algn="ctr"/>
            <a:r>
              <a:rPr lang="en-US" dirty="0" smtClean="0"/>
              <a:t>125 W</a:t>
            </a:r>
            <a:endParaRPr lang="en-US" dirty="0"/>
          </a:p>
        </p:txBody>
      </p:sp>
      <p:cxnSp>
        <p:nvCxnSpPr>
          <p:cNvPr id="169" name="Straight Connector 168"/>
          <p:cNvCxnSpPr/>
          <p:nvPr/>
        </p:nvCxnSpPr>
        <p:spPr>
          <a:xfrm>
            <a:off x="1447800" y="4648200"/>
            <a:ext cx="0" cy="12192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auto">
          <a:xfrm>
            <a:off x="1219200" y="5181600"/>
            <a:ext cx="152400" cy="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167" grpId="0"/>
      <p:bldP spid="168" grpId="0"/>
      <p:bldP spid="177" grpId="0" animBg="1"/>
      <p:bldP spid="1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1: </a:t>
            </a:r>
            <a:r>
              <a:rPr lang="en-US" dirty="0" err="1" smtClean="0"/>
              <a:t>Nonstationary</a:t>
            </a:r>
            <a:r>
              <a:rPr lang="en-US" dirty="0" smtClean="0"/>
              <a:t> Disturbance</a:t>
            </a:r>
            <a:endParaRPr lang="en-US" dirty="0"/>
          </a:p>
        </p:txBody>
      </p:sp>
      <p:sp>
        <p:nvSpPr>
          <p:cNvPr id="5" name="TextBox 4"/>
          <p:cNvSpPr txBox="1"/>
          <p:nvPr/>
        </p:nvSpPr>
        <p:spPr>
          <a:xfrm>
            <a:off x="838200" y="1097280"/>
            <a:ext cx="7543800" cy="381000"/>
          </a:xfrm>
          <a:prstGeom prst="rect">
            <a:avLst/>
          </a:prstGeom>
          <a:noFill/>
        </p:spPr>
        <p:txBody>
          <a:bodyPr wrap="square" rtlCol="0">
            <a:spAutoFit/>
          </a:bodyPr>
          <a:lstStyle/>
          <a:p>
            <a:pPr algn="ctr"/>
            <a:r>
              <a:rPr lang="en-US" dirty="0" smtClean="0"/>
              <a:t>Seismic disturbance at Livingston Observatory on November 21, 2009</a:t>
            </a:r>
            <a:endParaRPr lang="en-US" dirty="0"/>
          </a:p>
        </p:txBody>
      </p:sp>
      <p:pic>
        <p:nvPicPr>
          <p:cNvPr id="35844" name="Picture 4" descr="C:\Users\MIT\Desktop\Variable_SeismicNoise.png"/>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sp>
        <p:nvSpPr>
          <p:cNvPr id="7" name="Footer Placeholder 6"/>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00" name="Picture 8"/>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10601" name="Picture 9"/>
          <p:cNvPicPr>
            <a:picLocks noChangeAspect="1" noChangeArrowheads="1"/>
          </p:cNvPicPr>
          <p:nvPr/>
        </p:nvPicPr>
        <p:blipFill>
          <a:blip r:embed="rId3"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10598" name="Picture 6"/>
          <p:cNvPicPr>
            <a:picLocks noChangeAspect="1" noChangeArrowheads="1"/>
          </p:cNvPicPr>
          <p:nvPr/>
        </p:nvPicPr>
        <p:blipFill>
          <a:blip r:embed="rId4"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Problem 2: Damping Sensor Noise</a:t>
            </a:r>
            <a:endParaRPr lang="en-US" dirty="0"/>
          </a:p>
        </p:txBody>
      </p:sp>
      <p:pic>
        <p:nvPicPr>
          <p:cNvPr id="110597" name="Picture 5"/>
          <p:cNvPicPr>
            <a:picLocks noChangeAspect="1" noChangeArrowheads="1"/>
          </p:cNvPicPr>
          <p:nvPr/>
        </p:nvPicPr>
        <p:blipFill>
          <a:blip r:embed="rId5"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13" name="Slide Number Placeholder 12"/>
          <p:cNvSpPr>
            <a:spLocks noGrp="1"/>
          </p:cNvSpPr>
          <p:nvPr>
            <p:ph type="sldNum" sz="quarter" idx="12"/>
          </p:nvPr>
        </p:nvSpPr>
        <p:spPr/>
        <p:txBody>
          <a:bodyPr/>
          <a:lstStyle/>
          <a:p>
            <a:fld id="{B6F15528-21DE-4FAA-801E-634DDDAF4B2B}" type="slidenum">
              <a:rPr lang="en-US" smtClean="0"/>
              <a:pPr/>
              <a:t>16</a:t>
            </a:fld>
            <a:endParaRPr lang="en-US"/>
          </a:p>
        </p:txBody>
      </p:sp>
      <p:sp>
        <p:nvSpPr>
          <p:cNvPr id="14" name="Footer Placeholder 13"/>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3: Seismic </a:t>
            </a:r>
            <a:r>
              <a:rPr lang="en-US" dirty="0" err="1" smtClean="0"/>
              <a:t>Upconversion</a:t>
            </a:r>
            <a:endParaRPr lang="en-US" dirty="0"/>
          </a:p>
        </p:txBody>
      </p:sp>
      <p:pic>
        <p:nvPicPr>
          <p:cNvPr id="492546" name="Picture 2"/>
          <p:cNvPicPr>
            <a:picLocks noChangeAspect="1" noChangeArrowheads="1"/>
          </p:cNvPicPr>
          <p:nvPr/>
        </p:nvPicPr>
        <p:blipFill>
          <a:blip r:embed="rId2" cstate="print"/>
          <a:srcRect/>
          <a:stretch>
            <a:fillRect/>
          </a:stretch>
        </p:blipFill>
        <p:spPr bwMode="auto">
          <a:xfrm>
            <a:off x="0" y="1371600"/>
            <a:ext cx="5992483" cy="5486400"/>
          </a:xfrm>
          <a:prstGeom prst="rect">
            <a:avLst/>
          </a:prstGeom>
          <a:noFill/>
          <a:ln w="9525">
            <a:noFill/>
            <a:miter lim="800000"/>
            <a:headEnd/>
            <a:tailEnd/>
          </a:ln>
        </p:spPr>
      </p:pic>
      <p:sp>
        <p:nvSpPr>
          <p:cNvPr id="6" name="TextBox 5"/>
          <p:cNvSpPr txBox="1"/>
          <p:nvPr/>
        </p:nvSpPr>
        <p:spPr>
          <a:xfrm>
            <a:off x="6096000" y="6477000"/>
            <a:ext cx="1676400" cy="276999"/>
          </a:xfrm>
          <a:prstGeom prst="rect">
            <a:avLst/>
          </a:prstGeom>
          <a:noFill/>
        </p:spPr>
        <p:txBody>
          <a:bodyPr wrap="square" rtlCol="0">
            <a:spAutoFit/>
          </a:bodyPr>
          <a:lstStyle/>
          <a:p>
            <a:r>
              <a:rPr lang="en-US" sz="1200" dirty="0" smtClean="0"/>
              <a:t>Courtesy Sam Waldman</a:t>
            </a:r>
            <a:endParaRPr lang="en-US" sz="1200" dirty="0"/>
          </a:p>
        </p:txBody>
      </p:sp>
      <p:sp>
        <p:nvSpPr>
          <p:cNvPr id="7" name="TextBox 6"/>
          <p:cNvSpPr txBox="1"/>
          <p:nvPr/>
        </p:nvSpPr>
        <p:spPr>
          <a:xfrm>
            <a:off x="4267200" y="1307068"/>
            <a:ext cx="1219200" cy="369332"/>
          </a:xfrm>
          <a:prstGeom prst="rect">
            <a:avLst/>
          </a:prstGeom>
          <a:noFill/>
        </p:spPr>
        <p:txBody>
          <a:bodyPr wrap="square" rtlCol="0">
            <a:spAutoFit/>
          </a:bodyPr>
          <a:lstStyle/>
          <a:p>
            <a:r>
              <a:rPr lang="en-US" dirty="0" smtClean="0"/>
              <a:t>Feb. 2006</a:t>
            </a:r>
            <a:endParaRPr lang="en-US" dirty="0"/>
          </a:p>
        </p:txBody>
      </p:sp>
      <p:sp>
        <p:nvSpPr>
          <p:cNvPr id="8" name="Rectangle 7"/>
          <p:cNvSpPr/>
          <p:nvPr/>
        </p:nvSpPr>
        <p:spPr>
          <a:xfrm>
            <a:off x="5867400" y="1981200"/>
            <a:ext cx="3352800" cy="3139321"/>
          </a:xfrm>
          <a:prstGeom prst="rect">
            <a:avLst/>
          </a:prstGeom>
        </p:spPr>
        <p:txBody>
          <a:bodyPr wrap="square">
            <a:spAutoFit/>
          </a:bodyPr>
          <a:lstStyle/>
          <a:p>
            <a:r>
              <a:rPr lang="en-US" dirty="0" smtClean="0"/>
              <a:t>Mechanisms for </a:t>
            </a:r>
            <a:r>
              <a:rPr lang="en-US" dirty="0" err="1" smtClean="0"/>
              <a:t>upconversion</a:t>
            </a:r>
            <a:r>
              <a:rPr lang="en-US" dirty="0" smtClean="0"/>
              <a:t>:</a:t>
            </a:r>
          </a:p>
          <a:p>
            <a:endParaRPr lang="en-US" dirty="0" smtClean="0"/>
          </a:p>
          <a:p>
            <a:r>
              <a:rPr lang="en-US" dirty="0" smtClean="0"/>
              <a:t>1. Laser beams falling off mirrors</a:t>
            </a:r>
          </a:p>
          <a:p>
            <a:r>
              <a:rPr lang="en-US" dirty="0" smtClean="0"/>
              <a:t>2. Laser scattering off vacuum walls and other objects</a:t>
            </a:r>
          </a:p>
          <a:p>
            <a:r>
              <a:rPr lang="en-US" dirty="0" smtClean="0"/>
              <a:t>3. Interferometer readout method</a:t>
            </a:r>
          </a:p>
          <a:p>
            <a:r>
              <a:rPr lang="en-US" dirty="0" smtClean="0"/>
              <a:t>4. Creak in pendulum springs</a:t>
            </a:r>
          </a:p>
          <a:p>
            <a:r>
              <a:rPr lang="en-US" dirty="0" smtClean="0"/>
              <a:t>5. Actuator nonlinearities</a:t>
            </a:r>
          </a:p>
          <a:p>
            <a:r>
              <a:rPr lang="en-US" dirty="0" smtClean="0"/>
              <a:t>6. ?</a:t>
            </a:r>
          </a:p>
          <a:p>
            <a:r>
              <a:rPr lang="en-US" dirty="0" smtClean="0"/>
              <a:t>7. etc</a:t>
            </a:r>
          </a:p>
        </p:txBody>
      </p:sp>
      <p:sp>
        <p:nvSpPr>
          <p:cNvPr id="10" name="Rectangle 9"/>
          <p:cNvSpPr/>
          <p:nvPr/>
        </p:nvSpPr>
        <p:spPr>
          <a:xfrm>
            <a:off x="6172200" y="64770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17</a:t>
            </a:fld>
            <a:endParaRPr lang="en-US" dirty="0"/>
          </a:p>
        </p:txBody>
      </p:sp>
      <p:sp>
        <p:nvSpPr>
          <p:cNvPr id="11" name="TextBox 10"/>
          <p:cNvSpPr txBox="1"/>
          <p:nvPr/>
        </p:nvSpPr>
        <p:spPr>
          <a:xfrm>
            <a:off x="2438400" y="1828800"/>
            <a:ext cx="1524000" cy="646331"/>
          </a:xfrm>
          <a:prstGeom prst="rect">
            <a:avLst/>
          </a:prstGeom>
          <a:noFill/>
        </p:spPr>
        <p:txBody>
          <a:bodyPr wrap="square" rtlCol="0">
            <a:spAutoFit/>
          </a:bodyPr>
          <a:lstStyle/>
          <a:p>
            <a:r>
              <a:rPr lang="en-US" dirty="0" smtClean="0"/>
              <a:t>Large seismic disturbances</a:t>
            </a:r>
            <a:endParaRPr lang="en-US" dirty="0"/>
          </a:p>
        </p:txBody>
      </p:sp>
      <p:cxnSp>
        <p:nvCxnSpPr>
          <p:cNvPr id="14" name="Straight Arrow Connector 13"/>
          <p:cNvCxnSpPr/>
          <p:nvPr/>
        </p:nvCxnSpPr>
        <p:spPr>
          <a:xfrm flipH="1" flipV="1">
            <a:off x="1524000" y="1828800"/>
            <a:ext cx="838200" cy="3048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133600" y="2133600"/>
            <a:ext cx="228600" cy="1524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62200" y="5410200"/>
            <a:ext cx="0" cy="228600"/>
          </a:xfrm>
          <a:prstGeom prst="straightConnector1">
            <a:avLst/>
          </a:prstGeom>
          <a:ln w="2222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438400" y="4495800"/>
            <a:ext cx="1524000" cy="369332"/>
          </a:xfrm>
          <a:prstGeom prst="rect">
            <a:avLst/>
          </a:prstGeom>
          <a:noFill/>
        </p:spPr>
        <p:txBody>
          <a:bodyPr wrap="square" rtlCol="0">
            <a:spAutoFit/>
          </a:bodyPr>
          <a:lstStyle/>
          <a:p>
            <a:r>
              <a:rPr lang="en-US" dirty="0" err="1" smtClean="0"/>
              <a:t>Upconversion</a:t>
            </a:r>
            <a:endParaRPr lang="en-US" dirty="0"/>
          </a:p>
        </p:txBody>
      </p:sp>
      <p:cxnSp>
        <p:nvCxnSpPr>
          <p:cNvPr id="21" name="Straight Connector 20"/>
          <p:cNvCxnSpPr/>
          <p:nvPr/>
        </p:nvCxnSpPr>
        <p:spPr>
          <a:xfrm flipH="1">
            <a:off x="2438400" y="4876800"/>
            <a:ext cx="762000" cy="6096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4032504"/>
            <a:ext cx="5943600" cy="282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Experimental Setup at MIT</a:t>
            </a:r>
            <a:endParaRPr lang="en-US" dirty="0"/>
          </a:p>
        </p:txBody>
      </p:sp>
      <p:grpSp>
        <p:nvGrpSpPr>
          <p:cNvPr id="3" name="Group 153"/>
          <p:cNvGrpSpPr/>
          <p:nvPr/>
        </p:nvGrpSpPr>
        <p:grpSpPr>
          <a:xfrm>
            <a:off x="3047998" y="2562222"/>
            <a:ext cx="723898" cy="2292359"/>
            <a:chOff x="3047998" y="2714622"/>
            <a:chExt cx="723898" cy="2292359"/>
          </a:xfrm>
        </p:grpSpPr>
        <p:grpSp>
          <p:nvGrpSpPr>
            <p:cNvPr id="4" name="Group 62"/>
            <p:cNvGrpSpPr>
              <a:grpSpLocks/>
            </p:cNvGrpSpPr>
            <p:nvPr/>
          </p:nvGrpSpPr>
          <p:grpSpPr bwMode="auto">
            <a:xfrm>
              <a:off x="3170314" y="3562362"/>
              <a:ext cx="66683" cy="579442"/>
              <a:chOff x="908651" y="1905773"/>
              <a:chExt cx="82815" cy="686966"/>
            </a:xfrm>
          </p:grpSpPr>
          <p:cxnSp>
            <p:nvCxnSpPr>
              <p:cNvPr id="133" name="Straight Connector 132"/>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5" name="Group 70"/>
            <p:cNvGrpSpPr>
              <a:grpSpLocks/>
            </p:cNvGrpSpPr>
            <p:nvPr/>
          </p:nvGrpSpPr>
          <p:grpSpPr bwMode="auto">
            <a:xfrm>
              <a:off x="3552908" y="3562354"/>
              <a:ext cx="61922" cy="577850"/>
              <a:chOff x="914299" y="1906490"/>
              <a:chExt cx="76901" cy="685082"/>
            </a:xfrm>
          </p:grpSpPr>
          <p:cxnSp>
            <p:nvCxnSpPr>
              <p:cNvPr id="126" name="Straight Connector 125"/>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0" name="Straight Connector 89"/>
            <p:cNvCxnSpPr/>
            <p:nvPr/>
          </p:nvCxnSpPr>
          <p:spPr bwMode="auto">
            <a:xfrm rot="5400000">
              <a:off x="2917029" y="4717262"/>
              <a:ext cx="577850" cy="158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bwMode="auto">
            <a:xfrm rot="5400000">
              <a:off x="3294059" y="4718055"/>
              <a:ext cx="57785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2" name="Cube 91"/>
            <p:cNvSpPr/>
            <p:nvPr/>
          </p:nvSpPr>
          <p:spPr bwMode="auto">
            <a:xfrm>
              <a:off x="3047998" y="3235325"/>
              <a:ext cx="723898" cy="346075"/>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6" name="Group 37"/>
            <p:cNvGrpSpPr>
              <a:grpSpLocks/>
            </p:cNvGrpSpPr>
            <p:nvPr/>
          </p:nvGrpSpPr>
          <p:grpSpPr bwMode="auto">
            <a:xfrm>
              <a:off x="3173318" y="2714629"/>
              <a:ext cx="63493" cy="577853"/>
              <a:chOff x="913244" y="1905075"/>
              <a:chExt cx="78073" cy="686519"/>
            </a:xfrm>
          </p:grpSpPr>
          <p:cxnSp>
            <p:nvCxnSpPr>
              <p:cNvPr id="119" name="Straight Connector 118"/>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4" name="Group 38"/>
            <p:cNvGrpSpPr>
              <a:grpSpLocks/>
            </p:cNvGrpSpPr>
            <p:nvPr/>
          </p:nvGrpSpPr>
          <p:grpSpPr bwMode="auto">
            <a:xfrm>
              <a:off x="3551201" y="2714622"/>
              <a:ext cx="63498" cy="577850"/>
              <a:chOff x="912727" y="1905812"/>
              <a:chExt cx="78459" cy="685806"/>
            </a:xfrm>
          </p:grpSpPr>
          <p:cxnSp>
            <p:nvCxnSpPr>
              <p:cNvPr id="112" name="Straight Connector 111"/>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3"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6" name="Can 85"/>
          <p:cNvSpPr/>
          <p:nvPr/>
        </p:nvSpPr>
        <p:spPr bwMode="auto">
          <a:xfrm>
            <a:off x="3124488" y="3810000"/>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Can 86"/>
          <p:cNvSpPr/>
          <p:nvPr/>
        </p:nvSpPr>
        <p:spPr bwMode="auto">
          <a:xfrm>
            <a:off x="3124488" y="4648200"/>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6" name="Group 167"/>
          <p:cNvGrpSpPr>
            <a:grpSpLocks/>
          </p:cNvGrpSpPr>
          <p:nvPr/>
        </p:nvGrpSpPr>
        <p:grpSpPr bwMode="auto">
          <a:xfrm>
            <a:off x="6515100" y="1676400"/>
            <a:ext cx="723900" cy="3733801"/>
            <a:chOff x="5523866" y="1828799"/>
            <a:chExt cx="723826" cy="3733801"/>
          </a:xfrm>
        </p:grpSpPr>
        <p:grpSp>
          <p:nvGrpSpPr>
            <p:cNvPr id="30" name="Group 158"/>
            <p:cNvGrpSpPr>
              <a:grpSpLocks/>
            </p:cNvGrpSpPr>
            <p:nvPr/>
          </p:nvGrpSpPr>
          <p:grpSpPr bwMode="auto">
            <a:xfrm>
              <a:off x="5523866" y="1828799"/>
              <a:ext cx="723826" cy="3178182"/>
              <a:chOff x="646170" y="1936738"/>
              <a:chExt cx="1752434" cy="4190999"/>
            </a:xfrm>
          </p:grpSpPr>
          <p:grpSp>
            <p:nvGrpSpPr>
              <p:cNvPr id="33" name="Group 62"/>
              <p:cNvGrpSpPr>
                <a:grpSpLocks/>
              </p:cNvGrpSpPr>
              <p:nvPr/>
            </p:nvGrpSpPr>
            <p:grpSpPr bwMode="auto">
              <a:xfrm>
                <a:off x="942278" y="4222739"/>
                <a:ext cx="161430" cy="764094"/>
                <a:chOff x="908211" y="1905772"/>
                <a:chExt cx="82816" cy="686966"/>
              </a:xfrm>
            </p:grpSpPr>
            <p:cxnSp>
              <p:nvCxnSpPr>
                <p:cNvPr id="78" name="Straight Connector 77"/>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4" name="Group 70"/>
              <p:cNvGrpSpPr>
                <a:grpSpLocks/>
              </p:cNvGrpSpPr>
              <p:nvPr/>
            </p:nvGrpSpPr>
            <p:grpSpPr bwMode="auto">
              <a:xfrm>
                <a:off x="1868472" y="4222727"/>
                <a:ext cx="149900" cy="761995"/>
                <a:chOff x="913860" y="1906488"/>
                <a:chExt cx="76900" cy="685083"/>
              </a:xfrm>
            </p:grpSpPr>
            <p:cxnSp>
              <p:nvCxnSpPr>
                <p:cNvPr id="71" name="Straight Connector 70"/>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7" name="Cube 36"/>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38" name="Group 37"/>
              <p:cNvGrpSpPr>
                <a:grpSpLocks/>
              </p:cNvGrpSpPr>
              <p:nvPr/>
            </p:nvGrpSpPr>
            <p:grpSpPr bwMode="auto">
              <a:xfrm>
                <a:off x="949550" y="1936745"/>
                <a:ext cx="153705" cy="762002"/>
                <a:chOff x="912809" y="1905074"/>
                <a:chExt cx="78073" cy="686519"/>
              </a:xfrm>
            </p:grpSpPr>
            <p:cxnSp>
              <p:nvCxnSpPr>
                <p:cNvPr id="64" name="Straight Connector 63"/>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9" name="Group 38"/>
              <p:cNvGrpSpPr>
                <a:grpSpLocks/>
              </p:cNvGrpSpPr>
              <p:nvPr/>
            </p:nvGrpSpPr>
            <p:grpSpPr bwMode="auto">
              <a:xfrm>
                <a:off x="1856656" y="1936738"/>
                <a:ext cx="161403" cy="761999"/>
                <a:chOff x="908368" y="1905811"/>
                <a:chExt cx="82382" cy="685806"/>
              </a:xfrm>
            </p:grpSpPr>
            <p:cxnSp>
              <p:nvCxnSpPr>
                <p:cNvPr id="57" name="Straight Connector 56"/>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8"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0" name="Cube 39"/>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41" name="Group 54"/>
              <p:cNvGrpSpPr>
                <a:grpSpLocks/>
              </p:cNvGrpSpPr>
              <p:nvPr/>
            </p:nvGrpSpPr>
            <p:grpSpPr bwMode="auto">
              <a:xfrm>
                <a:off x="1868472" y="3079740"/>
                <a:ext cx="149900" cy="761998"/>
                <a:chOff x="913860" y="1906490"/>
                <a:chExt cx="76900" cy="685082"/>
              </a:xfrm>
            </p:grpSpPr>
            <p:cxnSp>
              <p:nvCxnSpPr>
                <p:cNvPr id="50" name="Straight Connector 49"/>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42" name="Group 46"/>
              <p:cNvGrpSpPr>
                <a:grpSpLocks/>
              </p:cNvGrpSpPr>
              <p:nvPr/>
            </p:nvGrpSpPr>
            <p:grpSpPr bwMode="auto">
              <a:xfrm>
                <a:off x="942277" y="3079741"/>
                <a:ext cx="161430" cy="764094"/>
                <a:chOff x="908212" y="1905779"/>
                <a:chExt cx="82816" cy="686966"/>
              </a:xfrm>
            </p:grpSpPr>
            <p:cxnSp>
              <p:nvCxnSpPr>
                <p:cNvPr id="43" name="Straight Connector 42"/>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1" name="Can 30"/>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Can 31"/>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7" name="Straight Connector 6"/>
          <p:cNvCxnSpPr/>
          <p:nvPr/>
        </p:nvCxnSpPr>
        <p:spPr bwMode="auto">
          <a:xfrm>
            <a:off x="1104900" y="5029200"/>
            <a:ext cx="1905000" cy="1588"/>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3695700" y="5029200"/>
            <a:ext cx="2743200"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304800" y="4876800"/>
            <a:ext cx="7620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tx1"/>
                </a:solidFill>
                <a:cs typeface="Arial" charset="0"/>
              </a:rPr>
              <a:t>Laser</a:t>
            </a:r>
          </a:p>
        </p:txBody>
      </p:sp>
      <p:sp>
        <p:nvSpPr>
          <p:cNvPr id="10" name="TextBox 183"/>
          <p:cNvSpPr txBox="1">
            <a:spLocks noChangeArrowheads="1"/>
          </p:cNvSpPr>
          <p:nvPr/>
        </p:nvSpPr>
        <p:spPr bwMode="auto">
          <a:xfrm>
            <a:off x="4572000" y="4659868"/>
            <a:ext cx="1143000" cy="369332"/>
          </a:xfrm>
          <a:prstGeom prst="rect">
            <a:avLst/>
          </a:prstGeom>
          <a:noFill/>
          <a:ln w="9525">
            <a:noFill/>
            <a:miter lim="800000"/>
            <a:headEnd/>
            <a:tailEnd/>
          </a:ln>
        </p:spPr>
        <p:txBody>
          <a:bodyPr wrap="square">
            <a:spAutoFit/>
          </a:bodyPr>
          <a:lstStyle/>
          <a:p>
            <a:r>
              <a:rPr lang="en-US" i="1" dirty="0" smtClean="0">
                <a:latin typeface="Calibri" pitchFamily="-108" charset="0"/>
              </a:rPr>
              <a:t>16 m + </a:t>
            </a:r>
            <a:r>
              <a:rPr lang="el-GR" i="1" dirty="0" smtClean="0">
                <a:latin typeface="Calibri" pitchFamily="-108" charset="0"/>
              </a:rPr>
              <a:t>Δ</a:t>
            </a:r>
            <a:r>
              <a:rPr lang="en-US" i="1" dirty="0" smtClean="0">
                <a:latin typeface="Calibri" pitchFamily="-108" charset="0"/>
              </a:rPr>
              <a:t>L</a:t>
            </a:r>
            <a:endParaRPr lang="en-US" i="1" dirty="0">
              <a:latin typeface="Calibri" pitchFamily="-108" charset="0"/>
            </a:endParaRPr>
          </a:p>
        </p:txBody>
      </p:sp>
      <p:cxnSp>
        <p:nvCxnSpPr>
          <p:cNvPr id="11" name="Straight Arrow Connector 10"/>
          <p:cNvCxnSpPr/>
          <p:nvPr/>
        </p:nvCxnSpPr>
        <p:spPr bwMode="auto">
          <a:xfrm rot="10800000">
            <a:off x="3962400" y="48768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a:off x="5715000" y="48768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10800000">
            <a:off x="2286000" y="5181600"/>
            <a:ext cx="685800" cy="15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rot="5400000">
            <a:off x="1868488" y="5600700"/>
            <a:ext cx="836612" cy="1588"/>
          </a:xfrm>
          <a:prstGeom prst="line">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5" name="TextBox 197"/>
          <p:cNvSpPr txBox="1">
            <a:spLocks noChangeArrowheads="1"/>
          </p:cNvSpPr>
          <p:nvPr/>
        </p:nvSpPr>
        <p:spPr bwMode="auto">
          <a:xfrm>
            <a:off x="685800" y="5334000"/>
            <a:ext cx="1829019" cy="369332"/>
          </a:xfrm>
          <a:prstGeom prst="rect">
            <a:avLst/>
          </a:prstGeom>
          <a:noFill/>
          <a:ln w="9525">
            <a:noFill/>
            <a:miter lim="800000"/>
            <a:headEnd/>
            <a:tailEnd/>
          </a:ln>
        </p:spPr>
        <p:txBody>
          <a:bodyPr wrap="square">
            <a:spAutoFit/>
          </a:bodyPr>
          <a:lstStyle/>
          <a:p>
            <a:r>
              <a:rPr lang="en-US" dirty="0">
                <a:latin typeface="Calibri" pitchFamily="-108" charset="0"/>
              </a:rPr>
              <a:t>Reflected beam</a:t>
            </a:r>
          </a:p>
        </p:txBody>
      </p:sp>
      <p:sp>
        <p:nvSpPr>
          <p:cNvPr id="16" name="Rectangle 15"/>
          <p:cNvSpPr/>
          <p:nvPr/>
        </p:nvSpPr>
        <p:spPr bwMode="auto">
          <a:xfrm>
            <a:off x="1828800" y="6031468"/>
            <a:ext cx="12954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tx1"/>
                </a:solidFill>
                <a:cs typeface="Arial" charset="0"/>
              </a:rPr>
              <a:t>Photodiode</a:t>
            </a:r>
          </a:p>
        </p:txBody>
      </p:sp>
      <p:sp>
        <p:nvSpPr>
          <p:cNvPr id="17" name="TextBox 202"/>
          <p:cNvSpPr txBox="1">
            <a:spLocks noChangeArrowheads="1"/>
          </p:cNvSpPr>
          <p:nvPr/>
        </p:nvSpPr>
        <p:spPr bwMode="auto">
          <a:xfrm>
            <a:off x="1219293" y="4724400"/>
            <a:ext cx="1600363" cy="369332"/>
          </a:xfrm>
          <a:prstGeom prst="rect">
            <a:avLst/>
          </a:prstGeom>
          <a:noFill/>
          <a:ln w="9525">
            <a:noFill/>
            <a:miter lim="800000"/>
            <a:headEnd/>
            <a:tailEnd/>
          </a:ln>
        </p:spPr>
        <p:txBody>
          <a:bodyPr>
            <a:spAutoFit/>
          </a:bodyPr>
          <a:lstStyle/>
          <a:p>
            <a:r>
              <a:rPr lang="en-US">
                <a:latin typeface="Calibri" pitchFamily="-108" charset="0"/>
              </a:rPr>
              <a:t>Incident beam</a:t>
            </a:r>
          </a:p>
        </p:txBody>
      </p:sp>
      <p:sp>
        <p:nvSpPr>
          <p:cNvPr id="18" name="TextBox 203"/>
          <p:cNvSpPr txBox="1">
            <a:spLocks noChangeArrowheads="1"/>
          </p:cNvSpPr>
          <p:nvPr/>
        </p:nvSpPr>
        <p:spPr bwMode="auto">
          <a:xfrm>
            <a:off x="4038981" y="5083314"/>
            <a:ext cx="2286234" cy="369332"/>
          </a:xfrm>
          <a:prstGeom prst="rect">
            <a:avLst/>
          </a:prstGeom>
          <a:noFill/>
          <a:ln w="9525">
            <a:noFill/>
            <a:miter lim="800000"/>
            <a:headEnd/>
            <a:tailEnd/>
          </a:ln>
        </p:spPr>
        <p:txBody>
          <a:bodyPr>
            <a:spAutoFit/>
          </a:bodyPr>
          <a:lstStyle/>
          <a:p>
            <a:r>
              <a:rPr lang="en-US">
                <a:latin typeface="Calibri" pitchFamily="-108" charset="0"/>
              </a:rPr>
              <a:t>Cavity Resonant beam</a:t>
            </a:r>
          </a:p>
        </p:txBody>
      </p:sp>
      <p:sp>
        <p:nvSpPr>
          <p:cNvPr id="19" name="TextBox 204"/>
          <p:cNvSpPr txBox="1">
            <a:spLocks noChangeArrowheads="1"/>
          </p:cNvSpPr>
          <p:nvPr/>
        </p:nvSpPr>
        <p:spPr bwMode="auto">
          <a:xfrm>
            <a:off x="2438400" y="2181222"/>
            <a:ext cx="1828799" cy="369332"/>
          </a:xfrm>
          <a:prstGeom prst="rect">
            <a:avLst/>
          </a:prstGeom>
          <a:noFill/>
          <a:ln w="9525">
            <a:noFill/>
            <a:miter lim="800000"/>
            <a:headEnd/>
            <a:tailEnd/>
          </a:ln>
        </p:spPr>
        <p:txBody>
          <a:bodyPr wrap="square">
            <a:spAutoFit/>
          </a:bodyPr>
          <a:lstStyle/>
          <a:p>
            <a:r>
              <a:rPr lang="en-US" dirty="0" smtClean="0">
                <a:latin typeface="Calibri" pitchFamily="-108" charset="0"/>
              </a:rPr>
              <a:t>Triple Pendulum</a:t>
            </a:r>
            <a:endParaRPr lang="en-US" dirty="0">
              <a:latin typeface="Calibri" pitchFamily="-108" charset="0"/>
            </a:endParaRPr>
          </a:p>
        </p:txBody>
      </p:sp>
      <p:sp>
        <p:nvSpPr>
          <p:cNvPr id="20" name="TextBox 205"/>
          <p:cNvSpPr txBox="1">
            <a:spLocks noChangeArrowheads="1"/>
          </p:cNvSpPr>
          <p:nvPr/>
        </p:nvSpPr>
        <p:spPr bwMode="auto">
          <a:xfrm>
            <a:off x="5715000" y="1295400"/>
            <a:ext cx="2286000" cy="369332"/>
          </a:xfrm>
          <a:prstGeom prst="rect">
            <a:avLst/>
          </a:prstGeom>
          <a:noFill/>
          <a:ln w="9525">
            <a:noFill/>
            <a:miter lim="800000"/>
            <a:headEnd/>
            <a:tailEnd/>
          </a:ln>
        </p:spPr>
        <p:txBody>
          <a:bodyPr wrap="square">
            <a:spAutoFit/>
          </a:bodyPr>
          <a:lstStyle/>
          <a:p>
            <a:r>
              <a:rPr lang="en-US" dirty="0" smtClean="0">
                <a:latin typeface="Calibri" pitchFamily="-108" charset="0"/>
              </a:rPr>
              <a:t>Quadruple Pendulum</a:t>
            </a:r>
            <a:endParaRPr lang="en-US" dirty="0">
              <a:latin typeface="Calibri" pitchFamily="-108" charset="0"/>
            </a:endParaRPr>
          </a:p>
        </p:txBody>
      </p:sp>
      <p:sp>
        <p:nvSpPr>
          <p:cNvPr id="21" name="Rectangle 20"/>
          <p:cNvSpPr/>
          <p:nvPr/>
        </p:nvSpPr>
        <p:spPr bwMode="auto">
          <a:xfrm>
            <a:off x="5410200" y="6031468"/>
            <a:ext cx="12954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tx1"/>
                </a:solidFill>
                <a:cs typeface="Arial" charset="0"/>
              </a:rPr>
              <a:t>Control Law</a:t>
            </a:r>
          </a:p>
        </p:txBody>
      </p:sp>
      <p:cxnSp>
        <p:nvCxnSpPr>
          <p:cNvPr id="22" name="Straight Connector 21"/>
          <p:cNvCxnSpPr>
            <a:stCxn id="16" idx="3"/>
            <a:endCxn id="21" idx="1"/>
          </p:cNvCxnSpPr>
          <p:nvPr/>
        </p:nvCxnSpPr>
        <p:spPr bwMode="auto">
          <a:xfrm>
            <a:off x="3124200" y="6221968"/>
            <a:ext cx="228600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10"/>
          <p:cNvSpPr txBox="1">
            <a:spLocks noChangeArrowheads="1"/>
          </p:cNvSpPr>
          <p:nvPr/>
        </p:nvSpPr>
        <p:spPr bwMode="auto">
          <a:xfrm>
            <a:off x="4038600" y="5933182"/>
            <a:ext cx="1447948" cy="646331"/>
          </a:xfrm>
          <a:prstGeom prst="rect">
            <a:avLst/>
          </a:prstGeom>
          <a:noFill/>
          <a:ln w="9525">
            <a:noFill/>
            <a:miter lim="800000"/>
            <a:headEnd/>
            <a:tailEnd/>
          </a:ln>
        </p:spPr>
        <p:txBody>
          <a:bodyPr>
            <a:spAutoFit/>
          </a:bodyPr>
          <a:lstStyle/>
          <a:p>
            <a:r>
              <a:rPr lang="en-US" dirty="0">
                <a:latin typeface="Calibri" pitchFamily="-108" charset="0"/>
              </a:rPr>
              <a:t>Error </a:t>
            </a:r>
            <a:r>
              <a:rPr lang="en-US" dirty="0" smtClean="0">
                <a:latin typeface="Calibri" pitchFamily="-108" charset="0"/>
              </a:rPr>
              <a:t>Signal</a:t>
            </a:r>
          </a:p>
          <a:p>
            <a:pPr algn="ctr"/>
            <a:r>
              <a:rPr lang="en-US" dirty="0" smtClean="0">
                <a:latin typeface="Calibri" pitchFamily="-108" charset="0"/>
              </a:rPr>
              <a:t>(PDH)</a:t>
            </a:r>
            <a:endParaRPr lang="en-US" dirty="0">
              <a:latin typeface="Calibri" pitchFamily="-108" charset="0"/>
            </a:endParaRPr>
          </a:p>
        </p:txBody>
      </p:sp>
      <p:cxnSp>
        <p:nvCxnSpPr>
          <p:cNvPr id="25" name="Straight Connector 24"/>
          <p:cNvCxnSpPr/>
          <p:nvPr/>
        </p:nvCxnSpPr>
        <p:spPr bwMode="auto">
          <a:xfrm>
            <a:off x="6705600" y="6260068"/>
            <a:ext cx="3017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15"/>
          <p:cNvSpPr txBox="1">
            <a:spLocks noChangeArrowheads="1"/>
          </p:cNvSpPr>
          <p:nvPr/>
        </p:nvSpPr>
        <p:spPr bwMode="auto">
          <a:xfrm>
            <a:off x="7010400" y="5791200"/>
            <a:ext cx="1219348" cy="369332"/>
          </a:xfrm>
          <a:prstGeom prst="rect">
            <a:avLst/>
          </a:prstGeom>
          <a:noFill/>
          <a:ln w="9525">
            <a:noFill/>
            <a:miter lim="800000"/>
            <a:headEnd/>
            <a:tailEnd/>
          </a:ln>
        </p:spPr>
        <p:txBody>
          <a:bodyPr wrap="square">
            <a:spAutoFit/>
          </a:bodyPr>
          <a:lstStyle/>
          <a:p>
            <a:r>
              <a:rPr lang="en-US" dirty="0">
                <a:latin typeface="Calibri" pitchFamily="-108" charset="0"/>
              </a:rPr>
              <a:t>Actuation</a:t>
            </a:r>
          </a:p>
        </p:txBody>
      </p:sp>
      <p:sp>
        <p:nvSpPr>
          <p:cNvPr id="28" name="Rectangle 27"/>
          <p:cNvSpPr/>
          <p:nvPr/>
        </p:nvSpPr>
        <p:spPr bwMode="auto">
          <a:xfrm>
            <a:off x="2743200" y="2516185"/>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29" name="Rectangle 28"/>
          <p:cNvSpPr/>
          <p:nvPr/>
        </p:nvSpPr>
        <p:spPr bwMode="auto">
          <a:xfrm>
            <a:off x="6172200" y="1630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pic>
        <p:nvPicPr>
          <p:cNvPr id="148" name="Picture 3"/>
          <p:cNvPicPr>
            <a:picLocks noChangeAspect="1" noChangeArrowheads="1"/>
          </p:cNvPicPr>
          <p:nvPr/>
        </p:nvPicPr>
        <p:blipFill>
          <a:blip r:embed="rId2" cstate="print"/>
          <a:srcRect/>
          <a:stretch>
            <a:fillRect/>
          </a:stretch>
        </p:blipFill>
        <p:spPr bwMode="auto">
          <a:xfrm>
            <a:off x="3276600" y="5879068"/>
            <a:ext cx="698677" cy="647700"/>
          </a:xfrm>
          <a:prstGeom prst="rect">
            <a:avLst/>
          </a:prstGeom>
          <a:noFill/>
          <a:ln w="12700">
            <a:solidFill>
              <a:schemeClr val="tx1"/>
            </a:solidFill>
            <a:miter lim="800000"/>
            <a:headEnd/>
            <a:tailEnd/>
          </a:ln>
        </p:spPr>
      </p:pic>
      <p:sp>
        <p:nvSpPr>
          <p:cNvPr id="149" name="TextBox 148"/>
          <p:cNvSpPr txBox="1"/>
          <p:nvPr/>
        </p:nvSpPr>
        <p:spPr>
          <a:xfrm>
            <a:off x="2971800" y="6488668"/>
            <a:ext cx="1447800" cy="369332"/>
          </a:xfrm>
          <a:prstGeom prst="rect">
            <a:avLst/>
          </a:prstGeom>
          <a:noFill/>
        </p:spPr>
        <p:txBody>
          <a:bodyPr wrap="square" rtlCol="0">
            <a:spAutoFit/>
          </a:bodyPr>
          <a:lstStyle/>
          <a:p>
            <a:r>
              <a:rPr lang="en-US" dirty="0" smtClean="0"/>
              <a:t>computation</a:t>
            </a:r>
            <a:endParaRPr lang="en-US" dirty="0"/>
          </a:p>
        </p:txBody>
      </p:sp>
      <p:cxnSp>
        <p:nvCxnSpPr>
          <p:cNvPr id="151" name="Straight Arrow Connector 150"/>
          <p:cNvCxnSpPr/>
          <p:nvPr/>
        </p:nvCxnSpPr>
        <p:spPr>
          <a:xfrm>
            <a:off x="2209800" y="2554069"/>
            <a:ext cx="3810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304800" y="2325469"/>
            <a:ext cx="1828800" cy="646331"/>
          </a:xfrm>
          <a:prstGeom prst="rect">
            <a:avLst/>
          </a:prstGeom>
          <a:noFill/>
          <a:ln w="19050">
            <a:solidFill>
              <a:schemeClr val="tx1"/>
            </a:solidFill>
            <a:prstDash val="dash"/>
          </a:ln>
        </p:spPr>
        <p:txBody>
          <a:bodyPr wrap="square" rtlCol="0">
            <a:spAutoFit/>
          </a:bodyPr>
          <a:lstStyle/>
          <a:p>
            <a:pPr algn="ctr"/>
            <a:r>
              <a:rPr lang="en-US" dirty="0" smtClean="0"/>
              <a:t>Variable seismic disturbances</a:t>
            </a:r>
            <a:endParaRPr lang="en-US" dirty="0"/>
          </a:p>
        </p:txBody>
      </p:sp>
      <p:sp>
        <p:nvSpPr>
          <p:cNvPr id="156" name="TextBox 155"/>
          <p:cNvSpPr txBox="1"/>
          <p:nvPr/>
        </p:nvSpPr>
        <p:spPr>
          <a:xfrm>
            <a:off x="304800" y="3468469"/>
            <a:ext cx="1828800" cy="646331"/>
          </a:xfrm>
          <a:prstGeom prst="rect">
            <a:avLst/>
          </a:prstGeom>
          <a:noFill/>
          <a:ln w="19050">
            <a:solidFill>
              <a:schemeClr val="tx1"/>
            </a:solidFill>
            <a:prstDash val="dash"/>
          </a:ln>
        </p:spPr>
        <p:txBody>
          <a:bodyPr wrap="square" rtlCol="0">
            <a:spAutoFit/>
          </a:bodyPr>
          <a:lstStyle/>
          <a:p>
            <a:pPr algn="ctr"/>
            <a:r>
              <a:rPr lang="en-US" dirty="0" smtClean="0"/>
              <a:t>Active damping + sensor noise</a:t>
            </a:r>
            <a:endParaRPr lang="en-US" dirty="0"/>
          </a:p>
        </p:txBody>
      </p:sp>
      <p:cxnSp>
        <p:nvCxnSpPr>
          <p:cNvPr id="157" name="Straight Arrow Connector 156"/>
          <p:cNvCxnSpPr/>
          <p:nvPr/>
        </p:nvCxnSpPr>
        <p:spPr>
          <a:xfrm flipV="1">
            <a:off x="2209800" y="3299222"/>
            <a:ext cx="838198" cy="2059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4419600" y="2602468"/>
            <a:ext cx="1752600" cy="369332"/>
          </a:xfrm>
          <a:prstGeom prst="rect">
            <a:avLst/>
          </a:prstGeom>
          <a:noFill/>
          <a:ln w="12700">
            <a:noFill/>
            <a:prstDash val="dash"/>
          </a:ln>
        </p:spPr>
        <p:txBody>
          <a:bodyPr wrap="square" rtlCol="0">
            <a:spAutoFit/>
          </a:bodyPr>
          <a:lstStyle/>
          <a:p>
            <a:r>
              <a:rPr lang="en-US" dirty="0" smtClean="0"/>
              <a:t>Active damping</a:t>
            </a:r>
            <a:endParaRPr lang="en-US" dirty="0"/>
          </a:p>
        </p:txBody>
      </p:sp>
      <p:cxnSp>
        <p:nvCxnSpPr>
          <p:cNvPr id="159" name="Straight Arrow Connector 158"/>
          <p:cNvCxnSpPr>
            <a:stCxn id="158" idx="0"/>
          </p:cNvCxnSpPr>
          <p:nvPr/>
        </p:nvCxnSpPr>
        <p:spPr>
          <a:xfrm rot="5400000" flipH="1" flipV="1">
            <a:off x="5734050" y="1935718"/>
            <a:ext cx="228600" cy="11049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381000" y="3124200"/>
            <a:ext cx="1676400" cy="369332"/>
          </a:xfrm>
          <a:prstGeom prst="rect">
            <a:avLst/>
          </a:prstGeom>
          <a:noFill/>
        </p:spPr>
        <p:txBody>
          <a:bodyPr wrap="square" rtlCol="0">
            <a:spAutoFit/>
          </a:bodyPr>
          <a:lstStyle/>
          <a:p>
            <a:pPr algn="ctr"/>
            <a:r>
              <a:rPr lang="en-US" b="1" dirty="0" smtClean="0"/>
              <a:t>Problem 1</a:t>
            </a:r>
            <a:endParaRPr lang="en-US" b="1" dirty="0"/>
          </a:p>
        </p:txBody>
      </p:sp>
      <p:sp>
        <p:nvSpPr>
          <p:cNvPr id="165" name="TextBox 164"/>
          <p:cNvSpPr txBox="1"/>
          <p:nvPr/>
        </p:nvSpPr>
        <p:spPr>
          <a:xfrm>
            <a:off x="381000" y="2020669"/>
            <a:ext cx="1676400" cy="369332"/>
          </a:xfrm>
          <a:prstGeom prst="rect">
            <a:avLst/>
          </a:prstGeom>
          <a:noFill/>
        </p:spPr>
        <p:txBody>
          <a:bodyPr wrap="square" rtlCol="0">
            <a:spAutoFit/>
          </a:bodyPr>
          <a:lstStyle/>
          <a:p>
            <a:pPr algn="ctr"/>
            <a:r>
              <a:rPr lang="en-US" b="1" dirty="0" smtClean="0"/>
              <a:t>Problem 2</a:t>
            </a:r>
            <a:endParaRPr lang="en-US" b="1" dirty="0"/>
          </a:p>
        </p:txBody>
      </p:sp>
      <p:sp>
        <p:nvSpPr>
          <p:cNvPr id="166" name="Rectangle 165"/>
          <p:cNvSpPr/>
          <p:nvPr/>
        </p:nvSpPr>
        <p:spPr>
          <a:xfrm>
            <a:off x="1752600" y="5802868"/>
            <a:ext cx="5105400" cy="9906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228600" y="5983069"/>
            <a:ext cx="1676400" cy="646331"/>
          </a:xfrm>
          <a:prstGeom prst="rect">
            <a:avLst/>
          </a:prstGeom>
          <a:noFill/>
        </p:spPr>
        <p:txBody>
          <a:bodyPr wrap="square" rtlCol="0">
            <a:spAutoFit/>
          </a:bodyPr>
          <a:lstStyle/>
          <a:p>
            <a:pPr algn="ctr"/>
            <a:r>
              <a:rPr lang="en-US" b="1" dirty="0" smtClean="0"/>
              <a:t>Problem 3</a:t>
            </a:r>
          </a:p>
          <a:p>
            <a:pPr algn="ctr"/>
            <a:r>
              <a:rPr lang="en-US" dirty="0" err="1" smtClean="0"/>
              <a:t>Upconversion</a:t>
            </a:r>
            <a:endParaRPr lang="en-US" dirty="0"/>
          </a:p>
        </p:txBody>
      </p:sp>
      <p:cxnSp>
        <p:nvCxnSpPr>
          <p:cNvPr id="143" name="Straight Connector 142"/>
          <p:cNvCxnSpPr/>
          <p:nvPr/>
        </p:nvCxnSpPr>
        <p:spPr>
          <a:xfrm rot="5400000" flipH="1" flipV="1">
            <a:off x="6740652" y="5984748"/>
            <a:ext cx="5394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10800000">
            <a:off x="3962400" y="5715000"/>
            <a:ext cx="3048000" cy="1588"/>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5400000" flipH="1" flipV="1">
            <a:off x="3733800" y="5486400"/>
            <a:ext cx="45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rot="10800000">
            <a:off x="3733800" y="5257800"/>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1" name="Slide Number Placeholder 140"/>
          <p:cNvSpPr>
            <a:spLocks noGrp="1"/>
          </p:cNvSpPr>
          <p:nvPr>
            <p:ph type="sldNum" sz="quarter" idx="12"/>
          </p:nvPr>
        </p:nvSpPr>
        <p:spPr/>
        <p:txBody>
          <a:bodyPr/>
          <a:lstStyle/>
          <a:p>
            <a:fld id="{B6F15528-21DE-4FAA-801E-634DDDAF4B2B}" type="slidenum">
              <a:rPr lang="en-US" smtClean="0"/>
              <a:pPr/>
              <a:t>18</a:t>
            </a:fld>
            <a:endParaRPr lang="en-US"/>
          </a:p>
        </p:txBody>
      </p:sp>
      <p:sp>
        <p:nvSpPr>
          <p:cNvPr id="142" name="Footer Placeholder 141"/>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Setup at MIT</a:t>
            </a:r>
            <a:endParaRPr lang="en-US" dirty="0"/>
          </a:p>
        </p:txBody>
      </p:sp>
      <p:pic>
        <p:nvPicPr>
          <p:cNvPr id="76801" name="Picture 1"/>
          <p:cNvPicPr>
            <a:picLocks noChangeAspect="1" noChangeArrowheads="1"/>
          </p:cNvPicPr>
          <p:nvPr/>
        </p:nvPicPr>
        <p:blipFill>
          <a:blip r:embed="rId3" cstate="print"/>
          <a:srcRect/>
          <a:stretch>
            <a:fillRect/>
          </a:stretch>
        </p:blipFill>
        <p:spPr bwMode="auto">
          <a:xfrm>
            <a:off x="228600" y="1905000"/>
            <a:ext cx="3657600" cy="2743200"/>
          </a:xfrm>
          <a:prstGeom prst="rect">
            <a:avLst/>
          </a:prstGeom>
          <a:noFill/>
          <a:ln w="9525">
            <a:noFill/>
            <a:miter lim="800000"/>
            <a:headEnd/>
            <a:tailEnd/>
          </a:ln>
        </p:spPr>
      </p:pic>
      <p:pic>
        <p:nvPicPr>
          <p:cNvPr id="76802" name="Picture 2"/>
          <p:cNvPicPr>
            <a:picLocks noChangeAspect="1" noChangeArrowheads="1"/>
          </p:cNvPicPr>
          <p:nvPr/>
        </p:nvPicPr>
        <p:blipFill>
          <a:blip r:embed="rId4" cstate="print"/>
          <a:srcRect/>
          <a:stretch>
            <a:fillRect/>
          </a:stretch>
        </p:blipFill>
        <p:spPr bwMode="auto">
          <a:xfrm>
            <a:off x="5410200" y="1905000"/>
            <a:ext cx="3657600" cy="2743200"/>
          </a:xfrm>
          <a:prstGeom prst="rect">
            <a:avLst/>
          </a:prstGeom>
          <a:noFill/>
          <a:ln w="9525">
            <a:noFill/>
            <a:miter lim="800000"/>
            <a:headEnd/>
            <a:tailEnd/>
          </a:ln>
        </p:spPr>
      </p:pic>
      <p:sp>
        <p:nvSpPr>
          <p:cNvPr id="7" name="TextBox 205"/>
          <p:cNvSpPr txBox="1">
            <a:spLocks noChangeArrowheads="1"/>
          </p:cNvSpPr>
          <p:nvPr/>
        </p:nvSpPr>
        <p:spPr bwMode="auto">
          <a:xfrm>
            <a:off x="609600" y="1524000"/>
            <a:ext cx="3048000" cy="369332"/>
          </a:xfrm>
          <a:prstGeom prst="rect">
            <a:avLst/>
          </a:prstGeom>
          <a:noFill/>
          <a:ln w="9525">
            <a:noFill/>
            <a:miter lim="800000"/>
            <a:headEnd/>
            <a:tailEnd/>
          </a:ln>
        </p:spPr>
        <p:txBody>
          <a:bodyPr wrap="square">
            <a:spAutoFit/>
          </a:bodyPr>
          <a:lstStyle/>
          <a:p>
            <a:r>
              <a:rPr lang="en-US" dirty="0" smtClean="0">
                <a:latin typeface="Calibri" pitchFamily="-108" charset="0"/>
              </a:rPr>
              <a:t>Quadruple Pendulum Mirror </a:t>
            </a:r>
            <a:endParaRPr lang="en-US" dirty="0">
              <a:latin typeface="Calibri" pitchFamily="-108" charset="0"/>
            </a:endParaRPr>
          </a:p>
        </p:txBody>
      </p:sp>
      <p:sp>
        <p:nvSpPr>
          <p:cNvPr id="8" name="TextBox 204"/>
          <p:cNvSpPr txBox="1">
            <a:spLocks noChangeArrowheads="1"/>
          </p:cNvSpPr>
          <p:nvPr/>
        </p:nvSpPr>
        <p:spPr bwMode="auto">
          <a:xfrm>
            <a:off x="6324601" y="1524000"/>
            <a:ext cx="1828799" cy="369332"/>
          </a:xfrm>
          <a:prstGeom prst="rect">
            <a:avLst/>
          </a:prstGeom>
          <a:noFill/>
          <a:ln w="9525">
            <a:noFill/>
            <a:miter lim="800000"/>
            <a:headEnd/>
            <a:tailEnd/>
          </a:ln>
        </p:spPr>
        <p:txBody>
          <a:bodyPr wrap="square">
            <a:spAutoFit/>
          </a:bodyPr>
          <a:lstStyle/>
          <a:p>
            <a:r>
              <a:rPr lang="en-US" dirty="0" smtClean="0">
                <a:latin typeface="Calibri" pitchFamily="-108" charset="0"/>
              </a:rPr>
              <a:t>Triple Pendulum</a:t>
            </a:r>
            <a:endParaRPr lang="en-US" dirty="0">
              <a:latin typeface="Calibri" pitchFamily="-108" charset="0"/>
            </a:endParaRPr>
          </a:p>
        </p:txBody>
      </p:sp>
      <p:cxnSp>
        <p:nvCxnSpPr>
          <p:cNvPr id="10" name="Straight Connector 9"/>
          <p:cNvCxnSpPr/>
          <p:nvPr/>
        </p:nvCxnSpPr>
        <p:spPr>
          <a:xfrm>
            <a:off x="2743200" y="3429000"/>
            <a:ext cx="441960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05200" y="4724400"/>
            <a:ext cx="2438400" cy="369332"/>
          </a:xfrm>
          <a:prstGeom prst="rect">
            <a:avLst/>
          </a:prstGeom>
          <a:noFill/>
        </p:spPr>
        <p:txBody>
          <a:bodyPr wrap="square" rtlCol="0">
            <a:spAutoFit/>
          </a:bodyPr>
          <a:lstStyle/>
          <a:p>
            <a:pPr algn="ctr"/>
            <a:r>
              <a:rPr lang="en-US" dirty="0" smtClean="0"/>
              <a:t>16 meters</a:t>
            </a:r>
            <a:endParaRPr lang="en-US" dirty="0"/>
          </a:p>
        </p:txBody>
      </p:sp>
      <p:cxnSp>
        <p:nvCxnSpPr>
          <p:cNvPr id="17" name="Straight Connector 16"/>
          <p:cNvCxnSpPr/>
          <p:nvPr/>
        </p:nvCxnSpPr>
        <p:spPr>
          <a:xfrm rot="5400000">
            <a:off x="2514600" y="49530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7048500" y="4991100"/>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2667000" y="4953000"/>
            <a:ext cx="15240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257800" y="4951412"/>
            <a:ext cx="19812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86200" y="3059668"/>
            <a:ext cx="1524000" cy="369332"/>
          </a:xfrm>
          <a:prstGeom prst="rect">
            <a:avLst/>
          </a:prstGeom>
          <a:noFill/>
        </p:spPr>
        <p:txBody>
          <a:bodyPr wrap="square" rtlCol="0">
            <a:spAutoFit/>
          </a:bodyPr>
          <a:lstStyle/>
          <a:p>
            <a:r>
              <a:rPr lang="en-US" dirty="0" smtClean="0"/>
              <a:t>1064 nm light</a:t>
            </a:r>
            <a:endParaRPr lang="en-US" dirty="0"/>
          </a:p>
        </p:txBody>
      </p:sp>
      <p:cxnSp>
        <p:nvCxnSpPr>
          <p:cNvPr id="28" name="Straight Connector 27"/>
          <p:cNvCxnSpPr/>
          <p:nvPr/>
        </p:nvCxnSpPr>
        <p:spPr>
          <a:xfrm>
            <a:off x="7772400" y="3429000"/>
            <a:ext cx="304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77200" y="3429000"/>
            <a:ext cx="762000" cy="381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36" idx="3"/>
          </p:cNvCxnSpPr>
          <p:nvPr/>
        </p:nvCxnSpPr>
        <p:spPr>
          <a:xfrm rot="10800000">
            <a:off x="4724400" y="3810000"/>
            <a:ext cx="4114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3962400" y="3657600"/>
            <a:ext cx="762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Laser</a:t>
            </a:r>
            <a:endParaRPr lang="en-US" dirty="0"/>
          </a:p>
        </p:txBody>
      </p:sp>
      <p:cxnSp>
        <p:nvCxnSpPr>
          <p:cNvPr id="39" name="Straight Connector 38"/>
          <p:cNvCxnSpPr/>
          <p:nvPr/>
        </p:nvCxnSpPr>
        <p:spPr>
          <a:xfrm rot="5400000">
            <a:off x="5029200" y="3733800"/>
            <a:ext cx="15240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4991100" y="3924300"/>
            <a:ext cx="2286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953000" y="4038600"/>
            <a:ext cx="3048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4038600" y="4267200"/>
            <a:ext cx="1295400" cy="369332"/>
          </a:xfrm>
          <a:prstGeom prst="rect">
            <a:avLst/>
          </a:prstGeom>
          <a:noFill/>
        </p:spPr>
        <p:txBody>
          <a:bodyPr wrap="square" rtlCol="0">
            <a:spAutoFit/>
          </a:bodyPr>
          <a:lstStyle/>
          <a:p>
            <a:r>
              <a:rPr lang="en-US" dirty="0" smtClean="0"/>
              <a:t>photodiode</a:t>
            </a:r>
            <a:endParaRPr lang="en-US" dirty="0"/>
          </a:p>
        </p:txBody>
      </p:sp>
      <p:cxnSp>
        <p:nvCxnSpPr>
          <p:cNvPr id="55" name="Straight Arrow Connector 54"/>
          <p:cNvCxnSpPr>
            <a:stCxn id="53" idx="0"/>
            <a:endCxn id="51" idx="1"/>
          </p:cNvCxnSpPr>
          <p:nvPr/>
        </p:nvCxnSpPr>
        <p:spPr>
          <a:xfrm rot="5400000" flipH="1" flipV="1">
            <a:off x="4743450" y="4057650"/>
            <a:ext cx="152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629400" y="5334000"/>
            <a:ext cx="2286000" cy="646331"/>
          </a:xfrm>
          <a:prstGeom prst="rect">
            <a:avLst/>
          </a:prstGeom>
          <a:noFill/>
        </p:spPr>
        <p:txBody>
          <a:bodyPr wrap="square" rtlCol="0">
            <a:spAutoFit/>
          </a:bodyPr>
          <a:lstStyle/>
          <a:p>
            <a:r>
              <a:rPr lang="en-US" dirty="0" smtClean="0"/>
              <a:t>1% light transmission through triple mirror</a:t>
            </a:r>
            <a:endParaRPr lang="en-US" dirty="0"/>
          </a:p>
        </p:txBody>
      </p:sp>
      <p:cxnSp>
        <p:nvCxnSpPr>
          <p:cNvPr id="60" name="Straight Connector 59"/>
          <p:cNvCxnSpPr/>
          <p:nvPr/>
        </p:nvCxnSpPr>
        <p:spPr>
          <a:xfrm rot="10800000">
            <a:off x="228600" y="3429000"/>
            <a:ext cx="1143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33400" y="5334000"/>
            <a:ext cx="2743200" cy="646331"/>
          </a:xfrm>
          <a:prstGeom prst="rect">
            <a:avLst/>
          </a:prstGeom>
          <a:noFill/>
        </p:spPr>
        <p:txBody>
          <a:bodyPr wrap="square" rtlCol="0">
            <a:spAutoFit/>
          </a:bodyPr>
          <a:lstStyle/>
          <a:p>
            <a:r>
              <a:rPr lang="en-US" dirty="0" smtClean="0"/>
              <a:t>50 </a:t>
            </a:r>
            <a:r>
              <a:rPr lang="en-US" dirty="0" err="1" smtClean="0"/>
              <a:t>ppm</a:t>
            </a:r>
            <a:r>
              <a:rPr lang="en-US" dirty="0" smtClean="0"/>
              <a:t> light transmission through quad mirror</a:t>
            </a:r>
            <a:endParaRPr lang="en-US" dirty="0"/>
          </a:p>
        </p:txBody>
      </p:sp>
      <p:sp>
        <p:nvSpPr>
          <p:cNvPr id="29" name="TextBox 28"/>
          <p:cNvSpPr txBox="1"/>
          <p:nvPr/>
        </p:nvSpPr>
        <p:spPr>
          <a:xfrm>
            <a:off x="7848600" y="4724400"/>
            <a:ext cx="990600" cy="646331"/>
          </a:xfrm>
          <a:prstGeom prst="rect">
            <a:avLst/>
          </a:prstGeom>
          <a:noFill/>
        </p:spPr>
        <p:txBody>
          <a:bodyPr wrap="square" rtlCol="0">
            <a:spAutoFit/>
          </a:bodyPr>
          <a:lstStyle/>
          <a:p>
            <a:r>
              <a:rPr lang="en-US" dirty="0" smtClean="0"/>
              <a:t>Shaking table</a:t>
            </a:r>
            <a:endParaRPr lang="en-US" dirty="0"/>
          </a:p>
        </p:txBody>
      </p:sp>
      <p:cxnSp>
        <p:nvCxnSpPr>
          <p:cNvPr id="33" name="Straight Arrow Connector 32"/>
          <p:cNvCxnSpPr>
            <a:stCxn id="29" idx="0"/>
          </p:cNvCxnSpPr>
          <p:nvPr/>
        </p:nvCxnSpPr>
        <p:spPr>
          <a:xfrm flipH="1" flipV="1">
            <a:off x="7924800" y="4495800"/>
            <a:ext cx="4191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Slide Number Placeholder 34"/>
          <p:cNvSpPr>
            <a:spLocks noGrp="1"/>
          </p:cNvSpPr>
          <p:nvPr>
            <p:ph type="sldNum" sz="quarter" idx="12"/>
          </p:nvPr>
        </p:nvSpPr>
        <p:spPr/>
        <p:txBody>
          <a:bodyPr/>
          <a:lstStyle/>
          <a:p>
            <a:fld id="{B6F15528-21DE-4FAA-801E-634DDDAF4B2B}" type="slidenum">
              <a:rPr lang="en-US" smtClean="0"/>
              <a:pPr/>
              <a:t>19</a:t>
            </a:fld>
            <a:endParaRPr lang="en-US"/>
          </a:p>
        </p:txBody>
      </p:sp>
      <p:sp>
        <p:nvSpPr>
          <p:cNvPr id="37" name="Footer Placeholder 36"/>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a:xfrm>
            <a:off x="457200" y="1447800"/>
            <a:ext cx="8229600" cy="4876800"/>
          </a:xfrm>
        </p:spPr>
        <p:txBody>
          <a:bodyPr>
            <a:normAutofit fontScale="70000" lnSpcReduction="20000"/>
          </a:bodyPr>
          <a:lstStyle/>
          <a:p>
            <a:pPr>
              <a:buNone/>
            </a:pPr>
            <a:r>
              <a:rPr lang="en-US" b="1" dirty="0" smtClean="0"/>
              <a:t>Motivation</a:t>
            </a:r>
            <a:r>
              <a:rPr lang="en-US" dirty="0" smtClean="0"/>
              <a:t>: Observe gravitational waves from astrophysical sources (supernovae, pulsars, black hole mergers, etc) using the LIGO observatories.</a:t>
            </a:r>
          </a:p>
          <a:p>
            <a:pPr>
              <a:buNone/>
            </a:pPr>
            <a:endParaRPr lang="en-US" dirty="0" smtClean="0"/>
          </a:p>
          <a:p>
            <a:pPr>
              <a:buNone/>
            </a:pPr>
            <a:r>
              <a:rPr lang="en-US" b="1" dirty="0" smtClean="0"/>
              <a:t>Problem</a:t>
            </a:r>
            <a:r>
              <a:rPr lang="en-US" dirty="0" smtClean="0"/>
              <a:t>: Active control to suppresses time varying ground disturbances. This control introduces additional noise. Optimal control requires tuning the trade-off as the disturbances evolve.</a:t>
            </a:r>
          </a:p>
          <a:p>
            <a:pPr>
              <a:buNone/>
            </a:pPr>
            <a:endParaRPr lang="en-US" dirty="0" smtClean="0"/>
          </a:p>
          <a:p>
            <a:pPr>
              <a:buNone/>
            </a:pPr>
            <a:r>
              <a:rPr lang="en-US" dirty="0" smtClean="0"/>
              <a:t>1. Many of the LIGO control loops contain non-negligible sensing noise</a:t>
            </a:r>
          </a:p>
          <a:p>
            <a:pPr>
              <a:buNone/>
            </a:pPr>
            <a:r>
              <a:rPr lang="en-US" dirty="0" smtClean="0"/>
              <a:t>2. Seismic disturbances evolves in time</a:t>
            </a:r>
          </a:p>
          <a:p>
            <a:pPr>
              <a:buNone/>
            </a:pPr>
            <a:r>
              <a:rPr lang="en-US" dirty="0" smtClean="0"/>
              <a:t>3. LIGO optical cavities have a small finite linear operating range</a:t>
            </a:r>
          </a:p>
          <a:p>
            <a:pPr>
              <a:buNone/>
            </a:pPr>
            <a:endParaRPr lang="en-US" b="1" dirty="0" smtClean="0"/>
          </a:p>
          <a:p>
            <a:pPr>
              <a:buNone/>
            </a:pPr>
            <a:r>
              <a:rPr lang="en-US" b="1" dirty="0" smtClean="0"/>
              <a:t>Solution: </a:t>
            </a:r>
            <a:r>
              <a:rPr lang="en-US" dirty="0" smtClean="0"/>
              <a:t> An adaptive algorithm to constantly monitor and tune the performance of this control. Applied to the method of modal damping. Adaptation optimized for astrophysical sources.</a:t>
            </a:r>
            <a:endParaRPr lang="en-US" b="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
        <p:nvSpPr>
          <p:cNvPr id="6" name="Footer Placeholder 5"/>
          <p:cNvSpPr>
            <a:spLocks noGrp="1"/>
          </p:cNvSpPr>
          <p:nvPr>
            <p:ph type="ftr" sz="quarter" idx="11"/>
          </p:nvPr>
        </p:nvSpPr>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Displacement Spectrum</a:t>
            </a:r>
            <a:endParaRPr lang="en-US" dirty="0"/>
          </a:p>
        </p:txBody>
      </p:sp>
      <p:pic>
        <p:nvPicPr>
          <p:cNvPr id="93186" name="Picture 2"/>
          <p:cNvPicPr>
            <a:picLocks noChangeAspect="1" noChangeArrowheads="1"/>
          </p:cNvPicPr>
          <p:nvPr/>
        </p:nvPicPr>
        <p:blipFill>
          <a:blip r:embed="rId2" cstate="print"/>
          <a:srcRect/>
          <a:stretch>
            <a:fillRect/>
          </a:stretch>
        </p:blipFill>
        <p:spPr bwMode="auto">
          <a:xfrm>
            <a:off x="-301751" y="1371600"/>
            <a:ext cx="9672991" cy="5486400"/>
          </a:xfrm>
          <a:prstGeom prst="rect">
            <a:avLst/>
          </a:prstGeom>
          <a:noFill/>
          <a:ln w="9525">
            <a:noFill/>
            <a:miter lim="800000"/>
            <a:headEnd/>
            <a:tailEnd/>
          </a:ln>
          <a:effectLst/>
        </p:spPr>
      </p:pic>
      <p:sp>
        <p:nvSpPr>
          <p:cNvPr id="5" name="TextBox 4"/>
          <p:cNvSpPr txBox="1"/>
          <p:nvPr/>
        </p:nvSpPr>
        <p:spPr>
          <a:xfrm>
            <a:off x="1905000" y="2133600"/>
            <a:ext cx="5105400" cy="369332"/>
          </a:xfrm>
          <a:prstGeom prst="rect">
            <a:avLst/>
          </a:prstGeom>
          <a:solidFill>
            <a:schemeClr val="bg1"/>
          </a:solidFill>
          <a:ln w="12700">
            <a:solidFill>
              <a:schemeClr val="tx1"/>
            </a:solidFill>
          </a:ln>
        </p:spPr>
        <p:txBody>
          <a:bodyPr wrap="square" rtlCol="0">
            <a:spAutoFit/>
          </a:bodyPr>
          <a:lstStyle/>
          <a:p>
            <a:pPr algn="ctr"/>
            <a:r>
              <a:rPr lang="en-US" dirty="0" smtClean="0"/>
              <a:t>triple pendulum resonances (modes): 1.3 Hz, 2.8 Hz</a:t>
            </a:r>
            <a:endParaRPr lang="en-US" dirty="0"/>
          </a:p>
        </p:txBody>
      </p:sp>
      <p:cxnSp>
        <p:nvCxnSpPr>
          <p:cNvPr id="7" name="Straight Arrow Connector 6"/>
          <p:cNvCxnSpPr/>
          <p:nvPr/>
        </p:nvCxnSpPr>
        <p:spPr>
          <a:xfrm rot="16200000" flipH="1">
            <a:off x="3429003" y="2667000"/>
            <a:ext cx="380996" cy="761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81400" y="2514600"/>
            <a:ext cx="76200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97423" y="4821823"/>
            <a:ext cx="533400" cy="338554"/>
          </a:xfrm>
          <a:prstGeom prst="rect">
            <a:avLst/>
          </a:prstGeom>
          <a:noFill/>
        </p:spPr>
        <p:txBody>
          <a:bodyPr wrap="square" rtlCol="0">
            <a:spAutoFit/>
          </a:bodyPr>
          <a:lstStyle/>
          <a:p>
            <a:r>
              <a:rPr lang="el-GR" sz="1600" dirty="0" smtClean="0"/>
              <a:t>Δ</a:t>
            </a:r>
            <a:r>
              <a:rPr lang="en-US" sz="1600" dirty="0" smtClean="0"/>
              <a:t>L</a:t>
            </a:r>
            <a:endParaRPr lang="en-US" sz="1600" dirty="0"/>
          </a:p>
        </p:txBody>
      </p:sp>
      <p:sp>
        <p:nvSpPr>
          <p:cNvPr id="11" name="Slide Number Placeholder 10"/>
          <p:cNvSpPr>
            <a:spLocks noGrp="1"/>
          </p:cNvSpPr>
          <p:nvPr>
            <p:ph type="sldNum" sz="quarter" idx="12"/>
          </p:nvPr>
        </p:nvSpPr>
        <p:spPr>
          <a:xfrm>
            <a:off x="7010400" y="6492875"/>
            <a:ext cx="2133600" cy="365125"/>
          </a:xfrm>
        </p:spPr>
        <p:txBody>
          <a:bodyPr/>
          <a:lstStyle/>
          <a:p>
            <a:fld id="{B6F15528-21DE-4FAA-801E-634DDDAF4B2B}" type="slidenum">
              <a:rPr lang="en-US" smtClean="0"/>
              <a:pPr/>
              <a:t>20</a:t>
            </a:fld>
            <a:endParaRPr lang="en-US" dirty="0"/>
          </a:p>
        </p:txBody>
      </p:sp>
      <p:sp>
        <p:nvSpPr>
          <p:cNvPr id="12" name="Footer Placeholder 11"/>
          <p:cNvSpPr>
            <a:spLocks noGrp="1"/>
          </p:cNvSpPr>
          <p:nvPr>
            <p:ph type="ftr" sz="quarter" idx="11"/>
          </p:nvPr>
        </p:nvSpPr>
        <p:spPr>
          <a:xfrm>
            <a:off x="0" y="6492875"/>
            <a:ext cx="2895600" cy="365125"/>
          </a:xfrm>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Displacement Spectrum</a:t>
            </a:r>
            <a:endParaRPr lang="en-US" dirty="0"/>
          </a:p>
        </p:txBody>
      </p:sp>
      <p:pic>
        <p:nvPicPr>
          <p:cNvPr id="94213" name="Picture 5"/>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8" name="TextBox 7"/>
          <p:cNvSpPr txBox="1"/>
          <p:nvPr/>
        </p:nvSpPr>
        <p:spPr>
          <a:xfrm>
            <a:off x="2438400" y="1905000"/>
            <a:ext cx="2286000" cy="369332"/>
          </a:xfrm>
          <a:prstGeom prst="rect">
            <a:avLst/>
          </a:prstGeom>
          <a:solidFill>
            <a:schemeClr val="bg1"/>
          </a:solidFill>
          <a:ln w="12700">
            <a:solidFill>
              <a:schemeClr val="tx1"/>
            </a:solidFill>
          </a:ln>
        </p:spPr>
        <p:txBody>
          <a:bodyPr wrap="square" rtlCol="0">
            <a:spAutoFit/>
          </a:bodyPr>
          <a:lstStyle/>
          <a:p>
            <a:pPr algn="ctr"/>
            <a:r>
              <a:rPr lang="en-US" dirty="0" smtClean="0"/>
              <a:t>pendulum resonances</a:t>
            </a:r>
            <a:endParaRPr lang="en-US" dirty="0"/>
          </a:p>
        </p:txBody>
      </p:sp>
      <p:cxnSp>
        <p:nvCxnSpPr>
          <p:cNvPr id="9" name="Straight Arrow Connector 8"/>
          <p:cNvCxnSpPr>
            <a:stCxn id="8" idx="2"/>
          </p:cNvCxnSpPr>
          <p:nvPr/>
        </p:nvCxnSpPr>
        <p:spPr>
          <a:xfrm rot="16200000" flipH="1">
            <a:off x="3461266" y="2394466"/>
            <a:ext cx="316468" cy="76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81400" y="2286000"/>
            <a:ext cx="762000" cy="381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24400" y="2819400"/>
            <a:ext cx="3200400" cy="369332"/>
          </a:xfrm>
          <a:prstGeom prst="rect">
            <a:avLst/>
          </a:prstGeom>
          <a:solidFill>
            <a:schemeClr val="bg1"/>
          </a:solidFill>
          <a:ln w="12700">
            <a:solidFill>
              <a:srgbClr val="FF0000"/>
            </a:solidFill>
          </a:ln>
        </p:spPr>
        <p:txBody>
          <a:bodyPr wrap="square" rtlCol="0">
            <a:spAutoFit/>
          </a:bodyPr>
          <a:lstStyle/>
          <a:p>
            <a:pPr algn="ctr"/>
            <a:r>
              <a:rPr lang="en-US" dirty="0" smtClean="0"/>
              <a:t>nonlinear </a:t>
            </a:r>
            <a:r>
              <a:rPr lang="en-US" dirty="0" err="1" smtClean="0"/>
              <a:t>upconversion</a:t>
            </a:r>
            <a:endParaRPr lang="en-US" dirty="0"/>
          </a:p>
        </p:txBody>
      </p:sp>
      <p:cxnSp>
        <p:nvCxnSpPr>
          <p:cNvPr id="16" name="Straight Connector 15"/>
          <p:cNvCxnSpPr/>
          <p:nvPr/>
        </p:nvCxnSpPr>
        <p:spPr>
          <a:xfrm rot="5400000" flipH="1" flipV="1">
            <a:off x="4610100" y="3467100"/>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6057900" y="3467100"/>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724400" y="3352800"/>
            <a:ext cx="1447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4" idx="2"/>
          </p:cNvCxnSpPr>
          <p:nvPr/>
        </p:nvCxnSpPr>
        <p:spPr>
          <a:xfrm flipV="1">
            <a:off x="5562600" y="3188732"/>
            <a:ext cx="762000" cy="164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97423" y="4821823"/>
            <a:ext cx="533400" cy="338554"/>
          </a:xfrm>
          <a:prstGeom prst="rect">
            <a:avLst/>
          </a:prstGeom>
          <a:noFill/>
        </p:spPr>
        <p:txBody>
          <a:bodyPr wrap="square" rtlCol="0">
            <a:spAutoFit/>
          </a:bodyPr>
          <a:lstStyle/>
          <a:p>
            <a:r>
              <a:rPr lang="el-GR" sz="1600" dirty="0" smtClean="0"/>
              <a:t>Δ</a:t>
            </a:r>
            <a:r>
              <a:rPr lang="en-US" sz="1600" dirty="0" smtClean="0"/>
              <a:t>L</a:t>
            </a:r>
            <a:endParaRPr lang="en-US" sz="1600" dirty="0"/>
          </a:p>
        </p:txBody>
      </p:sp>
      <p:sp>
        <p:nvSpPr>
          <p:cNvPr id="15" name="Slide Number Placeholder 14"/>
          <p:cNvSpPr>
            <a:spLocks noGrp="1"/>
          </p:cNvSpPr>
          <p:nvPr>
            <p:ph type="sldNum" sz="quarter" idx="12"/>
          </p:nvPr>
        </p:nvSpPr>
        <p:spPr>
          <a:xfrm>
            <a:off x="7010400" y="6492875"/>
            <a:ext cx="2133600" cy="365125"/>
          </a:xfrm>
        </p:spPr>
        <p:txBody>
          <a:bodyPr/>
          <a:lstStyle/>
          <a:p>
            <a:fld id="{B6F15528-21DE-4FAA-801E-634DDDAF4B2B}" type="slidenum">
              <a:rPr lang="en-US" smtClean="0"/>
              <a:pPr/>
              <a:t>21</a:t>
            </a:fld>
            <a:endParaRPr lang="en-US" dirty="0"/>
          </a:p>
        </p:txBody>
      </p:sp>
      <p:sp>
        <p:nvSpPr>
          <p:cNvPr id="19" name="Footer Placeholder 18"/>
          <p:cNvSpPr>
            <a:spLocks noGrp="1"/>
          </p:cNvSpPr>
          <p:nvPr>
            <p:ph type="ftr" sz="quarter" idx="11"/>
          </p:nvPr>
        </p:nvSpPr>
        <p:spPr>
          <a:xfrm>
            <a:off x="0" y="6492875"/>
            <a:ext cx="2895600" cy="365125"/>
          </a:xfrm>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Displacement Spectrum</a:t>
            </a:r>
            <a:endParaRPr lang="en-US" dirty="0"/>
          </a:p>
        </p:txBody>
      </p:sp>
      <p:pic>
        <p:nvPicPr>
          <p:cNvPr id="95235" name="Picture 3"/>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9" name="TextBox 8"/>
          <p:cNvSpPr txBox="1"/>
          <p:nvPr/>
        </p:nvSpPr>
        <p:spPr>
          <a:xfrm>
            <a:off x="2438400" y="1905000"/>
            <a:ext cx="2286000" cy="369332"/>
          </a:xfrm>
          <a:prstGeom prst="rect">
            <a:avLst/>
          </a:prstGeom>
          <a:solidFill>
            <a:schemeClr val="bg1"/>
          </a:solidFill>
          <a:ln w="12700">
            <a:solidFill>
              <a:schemeClr val="tx1"/>
            </a:solidFill>
          </a:ln>
        </p:spPr>
        <p:txBody>
          <a:bodyPr wrap="square" rtlCol="0">
            <a:spAutoFit/>
          </a:bodyPr>
          <a:lstStyle/>
          <a:p>
            <a:pPr algn="ctr"/>
            <a:r>
              <a:rPr lang="en-US" dirty="0" smtClean="0"/>
              <a:t>pendulum resonances</a:t>
            </a:r>
            <a:endParaRPr lang="en-US" dirty="0"/>
          </a:p>
        </p:txBody>
      </p:sp>
      <p:cxnSp>
        <p:nvCxnSpPr>
          <p:cNvPr id="10" name="Straight Arrow Connector 9"/>
          <p:cNvCxnSpPr>
            <a:stCxn id="9" idx="2"/>
          </p:cNvCxnSpPr>
          <p:nvPr/>
        </p:nvCxnSpPr>
        <p:spPr>
          <a:xfrm rot="16200000" flipH="1">
            <a:off x="3461266" y="2394466"/>
            <a:ext cx="316468" cy="76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81400" y="2286000"/>
            <a:ext cx="838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76800" y="2819400"/>
            <a:ext cx="2819400" cy="369332"/>
          </a:xfrm>
          <a:prstGeom prst="rect">
            <a:avLst/>
          </a:prstGeom>
          <a:solidFill>
            <a:schemeClr val="bg1"/>
          </a:solidFill>
          <a:ln w="12700">
            <a:solidFill>
              <a:srgbClr val="00EE00"/>
            </a:solidFill>
          </a:ln>
        </p:spPr>
        <p:txBody>
          <a:bodyPr wrap="square" rtlCol="0">
            <a:spAutoFit/>
          </a:bodyPr>
          <a:lstStyle/>
          <a:p>
            <a:pPr algn="ctr"/>
            <a:r>
              <a:rPr lang="en-US" dirty="0" smtClean="0"/>
              <a:t>sensor noise amplification</a:t>
            </a:r>
            <a:endParaRPr lang="en-US" dirty="0"/>
          </a:p>
        </p:txBody>
      </p:sp>
      <p:cxnSp>
        <p:nvCxnSpPr>
          <p:cNvPr id="13" name="Straight Connector 12"/>
          <p:cNvCxnSpPr/>
          <p:nvPr/>
        </p:nvCxnSpPr>
        <p:spPr>
          <a:xfrm rot="5400000" flipH="1" flipV="1">
            <a:off x="5143500" y="3924300"/>
            <a:ext cx="228600" cy="0"/>
          </a:xfrm>
          <a:prstGeom prst="line">
            <a:avLst/>
          </a:prstGeom>
          <a:ln w="28575">
            <a:solidFill>
              <a:srgbClr val="00EE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6286500" y="3924300"/>
            <a:ext cx="228600" cy="0"/>
          </a:xfrm>
          <a:prstGeom prst="line">
            <a:avLst/>
          </a:prstGeom>
          <a:ln w="28575">
            <a:solidFill>
              <a:srgbClr val="00EE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5257800" y="3810000"/>
            <a:ext cx="1143000" cy="0"/>
          </a:xfrm>
          <a:prstGeom prst="line">
            <a:avLst/>
          </a:prstGeom>
          <a:ln w="28575">
            <a:solidFill>
              <a:srgbClr val="00EE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2" idx="2"/>
          </p:cNvCxnSpPr>
          <p:nvPr/>
        </p:nvCxnSpPr>
        <p:spPr>
          <a:xfrm rot="5400000" flipH="1" flipV="1">
            <a:off x="5728216" y="3251716"/>
            <a:ext cx="621268" cy="495300"/>
          </a:xfrm>
          <a:prstGeom prst="line">
            <a:avLst/>
          </a:prstGeom>
          <a:ln w="28575">
            <a:solidFill>
              <a:srgbClr val="00EE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97423" y="4821823"/>
            <a:ext cx="533400" cy="338554"/>
          </a:xfrm>
          <a:prstGeom prst="rect">
            <a:avLst/>
          </a:prstGeom>
          <a:noFill/>
        </p:spPr>
        <p:txBody>
          <a:bodyPr wrap="square" rtlCol="0">
            <a:spAutoFit/>
          </a:bodyPr>
          <a:lstStyle/>
          <a:p>
            <a:r>
              <a:rPr lang="el-GR" sz="1600" dirty="0" smtClean="0"/>
              <a:t>Δ</a:t>
            </a:r>
            <a:r>
              <a:rPr lang="en-US" sz="1600" dirty="0" smtClean="0"/>
              <a:t>L</a:t>
            </a:r>
            <a:endParaRPr lang="en-US" sz="1600" dirty="0"/>
          </a:p>
        </p:txBody>
      </p:sp>
      <p:sp>
        <p:nvSpPr>
          <p:cNvPr id="21" name="Slide Number Placeholder 20"/>
          <p:cNvSpPr>
            <a:spLocks noGrp="1"/>
          </p:cNvSpPr>
          <p:nvPr>
            <p:ph type="sldNum" sz="quarter" idx="12"/>
          </p:nvPr>
        </p:nvSpPr>
        <p:spPr>
          <a:xfrm>
            <a:off x="7010400" y="6492875"/>
            <a:ext cx="2133600" cy="365125"/>
          </a:xfrm>
        </p:spPr>
        <p:txBody>
          <a:bodyPr/>
          <a:lstStyle/>
          <a:p>
            <a:fld id="{B6F15528-21DE-4FAA-801E-634DDDAF4B2B}" type="slidenum">
              <a:rPr lang="en-US" smtClean="0"/>
              <a:pPr/>
              <a:t>22</a:t>
            </a:fld>
            <a:endParaRPr lang="en-US" dirty="0"/>
          </a:p>
        </p:txBody>
      </p:sp>
      <p:sp>
        <p:nvSpPr>
          <p:cNvPr id="22" name="Footer Placeholder 21"/>
          <p:cNvSpPr>
            <a:spLocks noGrp="1"/>
          </p:cNvSpPr>
          <p:nvPr>
            <p:ph type="ftr" sz="quarter" idx="11"/>
          </p:nvPr>
        </p:nvSpPr>
        <p:spPr>
          <a:xfrm>
            <a:off x="0" y="6492875"/>
            <a:ext cx="2895600" cy="365125"/>
          </a:xfrm>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t>Modal </a:t>
            </a:r>
            <a:r>
              <a:rPr lang="en-US" dirty="0" smtClean="0"/>
              <a:t>Damping with State Estimation</a:t>
            </a:r>
            <a:endParaRPr lang="en-US" dirty="0"/>
          </a:p>
        </p:txBody>
      </p:sp>
      <p:grpSp>
        <p:nvGrpSpPr>
          <p:cNvPr id="2" name="Group 60"/>
          <p:cNvGrpSpPr/>
          <p:nvPr/>
        </p:nvGrpSpPr>
        <p:grpSpPr>
          <a:xfrm>
            <a:off x="210564" y="1447800"/>
            <a:ext cx="7028436" cy="5029200"/>
            <a:chOff x="515364" y="1447800"/>
            <a:chExt cx="7028436" cy="5029200"/>
          </a:xfrm>
        </p:grpSpPr>
        <p:sp>
          <p:nvSpPr>
            <p:cNvPr id="5128" name="Rectangle 4"/>
            <p:cNvSpPr>
              <a:spLocks noChangeArrowheads="1"/>
            </p:cNvSpPr>
            <p:nvPr/>
          </p:nvSpPr>
          <p:spPr bwMode="auto">
            <a:xfrm>
              <a:off x="3581400" y="1752600"/>
              <a:ext cx="1752600" cy="762000"/>
            </a:xfrm>
            <a:prstGeom prst="rect">
              <a:avLst/>
            </a:prstGeom>
            <a:solidFill>
              <a:schemeClr val="tx2">
                <a:lumMod val="40000"/>
                <a:lumOff val="60000"/>
              </a:schemeClr>
            </a:solidFill>
            <a:ln w="9525">
              <a:solidFill>
                <a:schemeClr val="tx1"/>
              </a:solidFill>
              <a:miter lim="800000"/>
              <a:headEnd/>
              <a:tailEnd/>
            </a:ln>
          </p:spPr>
          <p:txBody>
            <a:bodyPr wrap="none" anchor="ctr"/>
            <a:lstStyle/>
            <a:p>
              <a:endParaRPr lang="en-US">
                <a:latin typeface="Calibri" pitchFamily="34" charset="0"/>
              </a:endParaRPr>
            </a:p>
          </p:txBody>
        </p:sp>
        <p:sp>
          <p:nvSpPr>
            <p:cNvPr id="5129" name="Line 9"/>
            <p:cNvSpPr>
              <a:spLocks noChangeShapeType="1"/>
            </p:cNvSpPr>
            <p:nvPr/>
          </p:nvSpPr>
          <p:spPr bwMode="auto">
            <a:xfrm>
              <a:off x="7086600" y="3657600"/>
              <a:ext cx="0" cy="1524000"/>
            </a:xfrm>
            <a:prstGeom prst="line">
              <a:avLst/>
            </a:prstGeom>
            <a:noFill/>
            <a:ln w="9525">
              <a:solidFill>
                <a:schemeClr val="tx1"/>
              </a:solidFill>
              <a:round/>
              <a:headEnd/>
              <a:tailEnd/>
            </a:ln>
          </p:spPr>
          <p:txBody>
            <a:bodyPr/>
            <a:lstStyle/>
            <a:p>
              <a:endParaRPr lang="en-US"/>
            </a:p>
          </p:txBody>
        </p:sp>
        <p:sp>
          <p:nvSpPr>
            <p:cNvPr id="5130" name="Line 10"/>
            <p:cNvSpPr>
              <a:spLocks noChangeShapeType="1"/>
            </p:cNvSpPr>
            <p:nvPr/>
          </p:nvSpPr>
          <p:spPr bwMode="auto">
            <a:xfrm flipH="1">
              <a:off x="5486400" y="5181600"/>
              <a:ext cx="1600200" cy="0"/>
            </a:xfrm>
            <a:prstGeom prst="line">
              <a:avLst/>
            </a:prstGeom>
            <a:noFill/>
            <a:ln w="9525">
              <a:solidFill>
                <a:schemeClr val="tx1"/>
              </a:solidFill>
              <a:round/>
              <a:headEnd/>
              <a:tailEnd type="arrow" w="med" len="med"/>
            </a:ln>
          </p:spPr>
          <p:txBody>
            <a:bodyPr/>
            <a:lstStyle/>
            <a:p>
              <a:endParaRPr lang="en-US"/>
            </a:p>
          </p:txBody>
        </p:sp>
        <p:sp>
          <p:nvSpPr>
            <p:cNvPr id="5131" name="Rectangle 11"/>
            <p:cNvSpPr>
              <a:spLocks noChangeArrowheads="1"/>
            </p:cNvSpPr>
            <p:nvPr/>
          </p:nvSpPr>
          <p:spPr bwMode="auto">
            <a:xfrm>
              <a:off x="5410200" y="4267200"/>
              <a:ext cx="76200" cy="1905000"/>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132" name="Line 12"/>
            <p:cNvSpPr>
              <a:spLocks noChangeShapeType="1"/>
            </p:cNvSpPr>
            <p:nvPr/>
          </p:nvSpPr>
          <p:spPr bwMode="auto">
            <a:xfrm flipH="1">
              <a:off x="4800600" y="4800600"/>
              <a:ext cx="609600" cy="0"/>
            </a:xfrm>
            <a:prstGeom prst="line">
              <a:avLst/>
            </a:prstGeom>
            <a:noFill/>
            <a:ln w="9525">
              <a:solidFill>
                <a:schemeClr val="tx1"/>
              </a:solidFill>
              <a:round/>
              <a:headEnd/>
              <a:tailEnd/>
            </a:ln>
          </p:spPr>
          <p:txBody>
            <a:bodyPr/>
            <a:lstStyle/>
            <a:p>
              <a:endParaRPr lang="en-US"/>
            </a:p>
          </p:txBody>
        </p:sp>
        <p:sp>
          <p:nvSpPr>
            <p:cNvPr id="5133" name="Line 13"/>
            <p:cNvSpPr>
              <a:spLocks noChangeShapeType="1"/>
            </p:cNvSpPr>
            <p:nvPr/>
          </p:nvSpPr>
          <p:spPr bwMode="auto">
            <a:xfrm flipH="1">
              <a:off x="4800600" y="5715000"/>
              <a:ext cx="609600" cy="0"/>
            </a:xfrm>
            <a:prstGeom prst="line">
              <a:avLst/>
            </a:prstGeom>
            <a:noFill/>
            <a:ln w="9525">
              <a:solidFill>
                <a:schemeClr val="tx1"/>
              </a:solidFill>
              <a:round/>
              <a:headEnd/>
              <a:tailEnd/>
            </a:ln>
          </p:spPr>
          <p:txBody>
            <a:bodyPr/>
            <a:lstStyle/>
            <a:p>
              <a:endParaRPr lang="en-US"/>
            </a:p>
          </p:txBody>
        </p:sp>
        <p:sp>
          <p:nvSpPr>
            <p:cNvPr id="5136" name="Rectangle 16"/>
            <p:cNvSpPr>
              <a:spLocks noChangeArrowheads="1"/>
            </p:cNvSpPr>
            <p:nvPr/>
          </p:nvSpPr>
          <p:spPr bwMode="auto">
            <a:xfrm>
              <a:off x="4191000" y="4572000"/>
              <a:ext cx="609600" cy="457200"/>
            </a:xfrm>
            <a:prstGeom prst="rect">
              <a:avLst/>
            </a:prstGeom>
            <a:solidFill>
              <a:srgbClr val="92D050"/>
            </a:solidFill>
            <a:ln w="9525">
              <a:solidFill>
                <a:schemeClr val="tx1"/>
              </a:solidFill>
              <a:miter lim="800000"/>
              <a:headEnd/>
              <a:tailEnd/>
            </a:ln>
          </p:spPr>
          <p:txBody>
            <a:bodyPr wrap="none" anchor="ctr"/>
            <a:lstStyle/>
            <a:p>
              <a:endParaRPr lang="en-US">
                <a:latin typeface="Calibri" pitchFamily="34" charset="0"/>
              </a:endParaRPr>
            </a:p>
          </p:txBody>
        </p:sp>
        <p:sp>
          <p:nvSpPr>
            <p:cNvPr id="5139" name="Rectangle 19"/>
            <p:cNvSpPr>
              <a:spLocks noChangeArrowheads="1"/>
            </p:cNvSpPr>
            <p:nvPr/>
          </p:nvSpPr>
          <p:spPr bwMode="auto">
            <a:xfrm>
              <a:off x="4191000" y="5486400"/>
              <a:ext cx="609600" cy="457200"/>
            </a:xfrm>
            <a:prstGeom prst="rect">
              <a:avLst/>
            </a:prstGeom>
            <a:solidFill>
              <a:srgbClr val="92D050"/>
            </a:solidFill>
            <a:ln w="9525">
              <a:solidFill>
                <a:schemeClr val="tx1"/>
              </a:solidFill>
              <a:miter lim="800000"/>
              <a:headEnd/>
              <a:tailEnd/>
            </a:ln>
          </p:spPr>
          <p:txBody>
            <a:bodyPr wrap="none" anchor="ctr"/>
            <a:lstStyle/>
            <a:p>
              <a:endParaRPr lang="en-US">
                <a:latin typeface="Calibri" pitchFamily="34" charset="0"/>
              </a:endParaRPr>
            </a:p>
          </p:txBody>
        </p:sp>
        <p:sp>
          <p:nvSpPr>
            <p:cNvPr id="5145" name="Rectangle 25"/>
            <p:cNvSpPr>
              <a:spLocks noChangeArrowheads="1"/>
            </p:cNvSpPr>
            <p:nvPr/>
          </p:nvSpPr>
          <p:spPr bwMode="auto">
            <a:xfrm>
              <a:off x="3505200" y="4267200"/>
              <a:ext cx="76200" cy="1905000"/>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146" name="Line 26"/>
            <p:cNvSpPr>
              <a:spLocks noChangeShapeType="1"/>
            </p:cNvSpPr>
            <p:nvPr/>
          </p:nvSpPr>
          <p:spPr bwMode="auto">
            <a:xfrm flipH="1">
              <a:off x="3581400" y="4800600"/>
              <a:ext cx="609600" cy="0"/>
            </a:xfrm>
            <a:prstGeom prst="line">
              <a:avLst/>
            </a:prstGeom>
            <a:noFill/>
            <a:ln w="9525">
              <a:solidFill>
                <a:schemeClr val="tx1"/>
              </a:solidFill>
              <a:round/>
              <a:headEnd/>
              <a:tailEnd/>
            </a:ln>
          </p:spPr>
          <p:txBody>
            <a:bodyPr/>
            <a:lstStyle/>
            <a:p>
              <a:endParaRPr lang="en-US"/>
            </a:p>
          </p:txBody>
        </p:sp>
        <p:sp>
          <p:nvSpPr>
            <p:cNvPr id="5147" name="Line 27"/>
            <p:cNvSpPr>
              <a:spLocks noChangeShapeType="1"/>
            </p:cNvSpPr>
            <p:nvPr/>
          </p:nvSpPr>
          <p:spPr bwMode="auto">
            <a:xfrm flipH="1">
              <a:off x="3581400" y="5715000"/>
              <a:ext cx="609600" cy="0"/>
            </a:xfrm>
            <a:prstGeom prst="line">
              <a:avLst/>
            </a:prstGeom>
            <a:noFill/>
            <a:ln w="9525">
              <a:solidFill>
                <a:schemeClr val="tx1"/>
              </a:solidFill>
              <a:round/>
              <a:headEnd/>
              <a:tailEnd/>
            </a:ln>
          </p:spPr>
          <p:txBody>
            <a:bodyPr/>
            <a:lstStyle/>
            <a:p>
              <a:endParaRPr lang="en-US"/>
            </a:p>
          </p:txBody>
        </p:sp>
        <p:sp>
          <p:nvSpPr>
            <p:cNvPr id="5150" name="Line 30"/>
            <p:cNvSpPr>
              <a:spLocks noChangeShapeType="1"/>
            </p:cNvSpPr>
            <p:nvPr/>
          </p:nvSpPr>
          <p:spPr bwMode="auto">
            <a:xfrm flipH="1">
              <a:off x="2362200" y="5181600"/>
              <a:ext cx="1143000" cy="0"/>
            </a:xfrm>
            <a:prstGeom prst="line">
              <a:avLst/>
            </a:prstGeom>
            <a:noFill/>
            <a:ln w="9525">
              <a:solidFill>
                <a:schemeClr val="tx1"/>
              </a:solidFill>
              <a:round/>
              <a:headEnd/>
              <a:tailEnd/>
            </a:ln>
          </p:spPr>
          <p:txBody>
            <a:bodyPr/>
            <a:lstStyle/>
            <a:p>
              <a:endParaRPr lang="en-US"/>
            </a:p>
          </p:txBody>
        </p:sp>
        <p:sp>
          <p:nvSpPr>
            <p:cNvPr id="5151" name="Rectangle 32"/>
            <p:cNvSpPr>
              <a:spLocks noChangeArrowheads="1"/>
            </p:cNvSpPr>
            <p:nvPr/>
          </p:nvSpPr>
          <p:spPr bwMode="auto">
            <a:xfrm>
              <a:off x="2057400" y="3352800"/>
              <a:ext cx="685800" cy="533400"/>
            </a:xfrm>
            <a:prstGeom prst="rect">
              <a:avLst/>
            </a:prstGeom>
            <a:noFill/>
            <a:ln w="9525">
              <a:solidFill>
                <a:schemeClr val="tx1"/>
              </a:solidFill>
              <a:miter lim="800000"/>
              <a:headEnd/>
              <a:tailEnd/>
            </a:ln>
          </p:spPr>
          <p:txBody>
            <a:bodyPr wrap="none" anchor="ctr"/>
            <a:lstStyle/>
            <a:p>
              <a:endParaRPr lang="en-US">
                <a:latin typeface="Calibri" pitchFamily="34" charset="0"/>
              </a:endParaRPr>
            </a:p>
          </p:txBody>
        </p:sp>
        <p:sp>
          <p:nvSpPr>
            <p:cNvPr id="5152" name="Line 33"/>
            <p:cNvSpPr>
              <a:spLocks noChangeShapeType="1"/>
            </p:cNvSpPr>
            <p:nvPr/>
          </p:nvSpPr>
          <p:spPr bwMode="auto">
            <a:xfrm>
              <a:off x="2362200" y="3886200"/>
              <a:ext cx="0" cy="1295400"/>
            </a:xfrm>
            <a:prstGeom prst="line">
              <a:avLst/>
            </a:prstGeom>
            <a:noFill/>
            <a:ln w="9525">
              <a:solidFill>
                <a:schemeClr val="tx1"/>
              </a:solidFill>
              <a:round/>
              <a:headEnd type="arrow" w="med" len="med"/>
              <a:tailEnd/>
            </a:ln>
          </p:spPr>
          <p:txBody>
            <a:bodyPr/>
            <a:lstStyle/>
            <a:p>
              <a:endParaRPr lang="en-US"/>
            </a:p>
          </p:txBody>
        </p:sp>
        <p:sp>
          <p:nvSpPr>
            <p:cNvPr id="5153" name="Line 34"/>
            <p:cNvSpPr>
              <a:spLocks noChangeShapeType="1"/>
            </p:cNvSpPr>
            <p:nvPr/>
          </p:nvSpPr>
          <p:spPr bwMode="auto">
            <a:xfrm flipH="1">
              <a:off x="2133600" y="2133600"/>
              <a:ext cx="1447800" cy="0"/>
            </a:xfrm>
            <a:prstGeom prst="line">
              <a:avLst/>
            </a:prstGeom>
            <a:noFill/>
            <a:ln w="9525">
              <a:solidFill>
                <a:schemeClr val="tx1"/>
              </a:solidFill>
              <a:round/>
              <a:headEnd type="arrow" w="med" len="med"/>
              <a:tailEnd/>
            </a:ln>
          </p:spPr>
          <p:txBody>
            <a:bodyPr/>
            <a:lstStyle/>
            <a:p>
              <a:endParaRPr lang="en-US"/>
            </a:p>
          </p:txBody>
        </p:sp>
        <p:sp>
          <p:nvSpPr>
            <p:cNvPr id="5154" name="Line 35"/>
            <p:cNvSpPr>
              <a:spLocks noChangeShapeType="1"/>
            </p:cNvSpPr>
            <p:nvPr/>
          </p:nvSpPr>
          <p:spPr bwMode="auto">
            <a:xfrm flipH="1">
              <a:off x="5334000" y="2133600"/>
              <a:ext cx="1295400" cy="0"/>
            </a:xfrm>
            <a:prstGeom prst="line">
              <a:avLst/>
            </a:prstGeom>
            <a:noFill/>
            <a:ln w="9525">
              <a:solidFill>
                <a:schemeClr val="tx1"/>
              </a:solidFill>
              <a:round/>
              <a:headEnd type="arrow" w="med" len="med"/>
              <a:tailEnd/>
            </a:ln>
          </p:spPr>
          <p:txBody>
            <a:bodyPr/>
            <a:lstStyle/>
            <a:p>
              <a:endParaRPr lang="en-US"/>
            </a:p>
          </p:txBody>
        </p:sp>
        <p:graphicFrame>
          <p:nvGraphicFramePr>
            <p:cNvPr id="5122" name="Object 2"/>
            <p:cNvGraphicFramePr>
              <a:graphicFrameLocks noChangeAspect="1"/>
            </p:cNvGraphicFramePr>
            <p:nvPr/>
          </p:nvGraphicFramePr>
          <p:xfrm>
            <a:off x="5867400" y="1806575"/>
            <a:ext cx="271463" cy="271463"/>
          </p:xfrm>
          <a:graphic>
            <a:graphicData uri="http://schemas.openxmlformats.org/presentationml/2006/ole">
              <p:oleObj spid="_x0000_s5122" name="Equation" r:id="rId3" imgW="126720" imgH="126720" progId="Equation.3">
                <p:embed/>
              </p:oleObj>
            </a:graphicData>
          </a:graphic>
        </p:graphicFrame>
        <p:graphicFrame>
          <p:nvGraphicFramePr>
            <p:cNvPr id="5123" name="Object 3"/>
            <p:cNvGraphicFramePr>
              <a:graphicFrameLocks noChangeAspect="1"/>
            </p:cNvGraphicFramePr>
            <p:nvPr/>
          </p:nvGraphicFramePr>
          <p:xfrm>
            <a:off x="2933700" y="1790700"/>
            <a:ext cx="228600" cy="330200"/>
          </p:xfrm>
          <a:graphic>
            <a:graphicData uri="http://schemas.openxmlformats.org/presentationml/2006/ole">
              <p:oleObj spid="_x0000_s5123" name="Equation" r:id="rId4" imgW="114120" imgH="164880" progId="Equation.3">
                <p:embed/>
              </p:oleObj>
            </a:graphicData>
          </a:graphic>
        </p:graphicFrame>
        <p:graphicFrame>
          <p:nvGraphicFramePr>
            <p:cNvPr id="5124" name="Object 4"/>
            <p:cNvGraphicFramePr>
              <a:graphicFrameLocks noChangeAspect="1"/>
            </p:cNvGraphicFramePr>
            <p:nvPr/>
          </p:nvGraphicFramePr>
          <p:xfrm>
            <a:off x="2768600" y="4749800"/>
            <a:ext cx="330200" cy="457200"/>
          </p:xfrm>
          <a:graphic>
            <a:graphicData uri="http://schemas.openxmlformats.org/presentationml/2006/ole">
              <p:oleObj spid="_x0000_s5124" name="Equation" r:id="rId5" imgW="164880" imgH="228600" progId="Equation.3">
                <p:embed/>
              </p:oleObj>
            </a:graphicData>
          </a:graphic>
        </p:graphicFrame>
        <p:graphicFrame>
          <p:nvGraphicFramePr>
            <p:cNvPr id="5125" name="Object 5"/>
            <p:cNvGraphicFramePr>
              <a:graphicFrameLocks noChangeAspect="1"/>
            </p:cNvGraphicFramePr>
            <p:nvPr/>
          </p:nvGraphicFramePr>
          <p:xfrm>
            <a:off x="2057400" y="3429000"/>
            <a:ext cx="685800" cy="436563"/>
          </p:xfrm>
          <a:graphic>
            <a:graphicData uri="http://schemas.openxmlformats.org/presentationml/2006/ole">
              <p:oleObj spid="_x0000_s5125" name="Equation" r:id="rId6" imgW="419040" imgH="266400" progId="Equation.3">
                <p:embed/>
              </p:oleObj>
            </a:graphicData>
          </a:graphic>
        </p:graphicFrame>
        <p:sp>
          <p:nvSpPr>
            <p:cNvPr id="5155" name="Rectangle 41"/>
            <p:cNvSpPr>
              <a:spLocks noChangeArrowheads="1"/>
            </p:cNvSpPr>
            <p:nvPr/>
          </p:nvSpPr>
          <p:spPr bwMode="auto">
            <a:xfrm>
              <a:off x="1905000" y="1447800"/>
              <a:ext cx="5638800" cy="1295400"/>
            </a:xfrm>
            <a:prstGeom prst="rect">
              <a:avLst/>
            </a:prstGeom>
            <a:noFill/>
            <a:ln w="19050">
              <a:solidFill>
                <a:schemeClr val="tx1"/>
              </a:solidFill>
              <a:prstDash val="dash"/>
              <a:miter lim="800000"/>
              <a:headEnd/>
              <a:tailEnd/>
            </a:ln>
          </p:spPr>
          <p:txBody>
            <a:bodyPr wrap="none" anchor="ctr"/>
            <a:lstStyle/>
            <a:p>
              <a:endParaRPr lang="en-US">
                <a:latin typeface="Calibri" pitchFamily="34" charset="0"/>
              </a:endParaRPr>
            </a:p>
          </p:txBody>
        </p:sp>
        <p:sp>
          <p:nvSpPr>
            <p:cNvPr id="5156" name="Rectangle 42"/>
            <p:cNvSpPr>
              <a:spLocks noChangeArrowheads="1"/>
            </p:cNvSpPr>
            <p:nvPr/>
          </p:nvSpPr>
          <p:spPr bwMode="auto">
            <a:xfrm>
              <a:off x="1905000" y="4038600"/>
              <a:ext cx="5486400" cy="2438400"/>
            </a:xfrm>
            <a:prstGeom prst="rect">
              <a:avLst/>
            </a:prstGeom>
            <a:noFill/>
            <a:ln w="19050">
              <a:solidFill>
                <a:schemeClr val="tx1"/>
              </a:solidFill>
              <a:prstDash val="dash"/>
              <a:miter lim="800000"/>
              <a:headEnd/>
              <a:tailEnd/>
            </a:ln>
          </p:spPr>
          <p:txBody>
            <a:bodyPr wrap="none" anchor="ctr"/>
            <a:lstStyle/>
            <a:p>
              <a:endParaRPr lang="en-US">
                <a:latin typeface="Calibri" pitchFamily="34" charset="0"/>
              </a:endParaRPr>
            </a:p>
          </p:txBody>
        </p:sp>
        <p:sp>
          <p:nvSpPr>
            <p:cNvPr id="5157" name="Text Box 43"/>
            <p:cNvSpPr txBox="1">
              <a:spLocks noChangeArrowheads="1"/>
            </p:cNvSpPr>
            <p:nvPr/>
          </p:nvSpPr>
          <p:spPr bwMode="auto">
            <a:xfrm>
              <a:off x="515364" y="1981200"/>
              <a:ext cx="1313436" cy="1200329"/>
            </a:xfrm>
            <a:prstGeom prst="rect">
              <a:avLst/>
            </a:prstGeom>
            <a:noFill/>
            <a:ln w="9525">
              <a:noFill/>
              <a:miter lim="800000"/>
              <a:headEnd/>
              <a:tailEnd/>
            </a:ln>
          </p:spPr>
          <p:txBody>
            <a:bodyPr wrap="none">
              <a:spAutoFit/>
            </a:bodyPr>
            <a:lstStyle/>
            <a:p>
              <a:pPr algn="ctr"/>
              <a:r>
                <a:rPr lang="en-US" dirty="0" smtClean="0">
                  <a:latin typeface="Calibri" pitchFamily="34" charset="0"/>
                </a:rPr>
                <a:t>Cartesian</a:t>
              </a:r>
              <a:endParaRPr lang="en-US" dirty="0">
                <a:latin typeface="Calibri" pitchFamily="34" charset="0"/>
              </a:endParaRPr>
            </a:p>
            <a:p>
              <a:pPr algn="ctr"/>
              <a:r>
                <a:rPr lang="en-US" dirty="0" smtClean="0">
                  <a:latin typeface="Calibri" pitchFamily="34" charset="0"/>
                </a:rPr>
                <a:t>Coordinates</a:t>
              </a:r>
            </a:p>
            <a:p>
              <a:pPr algn="ctr"/>
              <a:r>
                <a:rPr lang="en-US" dirty="0" smtClean="0">
                  <a:latin typeface="Calibri" pitchFamily="34" charset="0"/>
                </a:rPr>
                <a:t>(coupled </a:t>
              </a:r>
            </a:p>
            <a:p>
              <a:pPr algn="ctr"/>
              <a:r>
                <a:rPr lang="en-US" dirty="0" smtClean="0">
                  <a:latin typeface="Calibri" pitchFamily="34" charset="0"/>
                </a:rPr>
                <a:t>dynamics)</a:t>
              </a:r>
            </a:p>
          </p:txBody>
        </p:sp>
        <p:sp>
          <p:nvSpPr>
            <p:cNvPr id="5158" name="Text Box 44"/>
            <p:cNvSpPr txBox="1">
              <a:spLocks noChangeArrowheads="1"/>
            </p:cNvSpPr>
            <p:nvPr/>
          </p:nvSpPr>
          <p:spPr bwMode="auto">
            <a:xfrm>
              <a:off x="515364" y="4992469"/>
              <a:ext cx="1313436" cy="1200329"/>
            </a:xfrm>
            <a:prstGeom prst="rect">
              <a:avLst/>
            </a:prstGeom>
            <a:noFill/>
            <a:ln w="9525">
              <a:noFill/>
              <a:miter lim="800000"/>
              <a:headEnd/>
              <a:tailEnd/>
            </a:ln>
          </p:spPr>
          <p:txBody>
            <a:bodyPr wrap="none">
              <a:spAutoFit/>
            </a:bodyPr>
            <a:lstStyle/>
            <a:p>
              <a:pPr algn="ctr"/>
              <a:r>
                <a:rPr lang="en-US" dirty="0" smtClean="0">
                  <a:latin typeface="Calibri" pitchFamily="34" charset="0"/>
                </a:rPr>
                <a:t>Modal</a:t>
              </a:r>
              <a:endParaRPr lang="en-US" dirty="0">
                <a:latin typeface="Calibri" pitchFamily="34" charset="0"/>
              </a:endParaRPr>
            </a:p>
            <a:p>
              <a:pPr algn="ctr"/>
              <a:r>
                <a:rPr lang="en-US" dirty="0" smtClean="0">
                  <a:latin typeface="Calibri" pitchFamily="34" charset="0"/>
                </a:rPr>
                <a:t>Coordinates</a:t>
              </a:r>
            </a:p>
            <a:p>
              <a:pPr algn="ctr"/>
              <a:r>
                <a:rPr lang="en-US" dirty="0" smtClean="0">
                  <a:latin typeface="Calibri" pitchFamily="34" charset="0"/>
                </a:rPr>
                <a:t>(</a:t>
              </a:r>
              <a:r>
                <a:rPr lang="en-US" b="1" i="1" dirty="0" smtClean="0">
                  <a:latin typeface="Calibri" pitchFamily="34" charset="0"/>
                </a:rPr>
                <a:t>decoupled </a:t>
              </a:r>
            </a:p>
            <a:p>
              <a:pPr algn="ctr"/>
              <a:r>
                <a:rPr lang="en-US" b="1" i="1" dirty="0" smtClean="0">
                  <a:latin typeface="Calibri" pitchFamily="34" charset="0"/>
                </a:rPr>
                <a:t>dynamics</a:t>
              </a:r>
              <a:r>
                <a:rPr lang="en-US" dirty="0" smtClean="0">
                  <a:latin typeface="Calibri" pitchFamily="34" charset="0"/>
                </a:rPr>
                <a:t>)</a:t>
              </a:r>
            </a:p>
          </p:txBody>
        </p:sp>
        <p:sp>
          <p:nvSpPr>
            <p:cNvPr id="5159" name="Line 45"/>
            <p:cNvSpPr>
              <a:spLocks noChangeShapeType="1"/>
            </p:cNvSpPr>
            <p:nvPr/>
          </p:nvSpPr>
          <p:spPr bwMode="auto">
            <a:xfrm flipV="1">
              <a:off x="1447800" y="1828800"/>
              <a:ext cx="381000" cy="228600"/>
            </a:xfrm>
            <a:prstGeom prst="line">
              <a:avLst/>
            </a:prstGeom>
            <a:noFill/>
            <a:ln w="9525">
              <a:solidFill>
                <a:schemeClr val="tx1"/>
              </a:solidFill>
              <a:round/>
              <a:headEnd/>
              <a:tailEnd type="triangle" w="med" len="med"/>
            </a:ln>
          </p:spPr>
          <p:txBody>
            <a:bodyPr/>
            <a:lstStyle/>
            <a:p>
              <a:endParaRPr lang="en-US"/>
            </a:p>
          </p:txBody>
        </p:sp>
        <p:sp>
          <p:nvSpPr>
            <p:cNvPr id="5160" name="Line 46"/>
            <p:cNvSpPr>
              <a:spLocks noChangeShapeType="1"/>
            </p:cNvSpPr>
            <p:nvPr/>
          </p:nvSpPr>
          <p:spPr bwMode="auto">
            <a:xfrm flipV="1">
              <a:off x="1524000" y="4800600"/>
              <a:ext cx="304800" cy="228600"/>
            </a:xfrm>
            <a:prstGeom prst="line">
              <a:avLst/>
            </a:prstGeom>
            <a:noFill/>
            <a:ln w="9525">
              <a:solidFill>
                <a:schemeClr val="tx1"/>
              </a:solidFill>
              <a:round/>
              <a:headEnd/>
              <a:tailEnd type="triangle" w="med" len="med"/>
            </a:ln>
          </p:spPr>
          <p:txBody>
            <a:bodyPr/>
            <a:lstStyle/>
            <a:p>
              <a:endParaRPr lang="en-US"/>
            </a:p>
          </p:txBody>
        </p:sp>
        <p:sp>
          <p:nvSpPr>
            <p:cNvPr id="5161" name="Rectangle 47"/>
            <p:cNvSpPr>
              <a:spLocks noChangeArrowheads="1"/>
            </p:cNvSpPr>
            <p:nvPr/>
          </p:nvSpPr>
          <p:spPr bwMode="auto">
            <a:xfrm>
              <a:off x="6629400" y="1828800"/>
              <a:ext cx="76200" cy="609600"/>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162" name="Line 48"/>
            <p:cNvSpPr>
              <a:spLocks noChangeShapeType="1"/>
            </p:cNvSpPr>
            <p:nvPr/>
          </p:nvSpPr>
          <p:spPr bwMode="auto">
            <a:xfrm flipH="1">
              <a:off x="6705600" y="1905000"/>
              <a:ext cx="685800" cy="0"/>
            </a:xfrm>
            <a:prstGeom prst="line">
              <a:avLst/>
            </a:prstGeom>
            <a:noFill/>
            <a:ln w="9525">
              <a:solidFill>
                <a:schemeClr val="tx1"/>
              </a:solidFill>
              <a:round/>
              <a:headEnd/>
              <a:tailEnd/>
            </a:ln>
          </p:spPr>
          <p:txBody>
            <a:bodyPr/>
            <a:lstStyle/>
            <a:p>
              <a:endParaRPr lang="en-US"/>
            </a:p>
          </p:txBody>
        </p:sp>
        <p:sp>
          <p:nvSpPr>
            <p:cNvPr id="5164" name="AutoShape 50"/>
            <p:cNvSpPr>
              <a:spLocks noChangeArrowheads="1"/>
            </p:cNvSpPr>
            <p:nvPr/>
          </p:nvSpPr>
          <p:spPr bwMode="auto">
            <a:xfrm rot="5386452">
              <a:off x="6705600" y="2285850"/>
              <a:ext cx="76200" cy="76200"/>
            </a:xfrm>
            <a:prstGeom prst="triangle">
              <a:avLst>
                <a:gd name="adj" fmla="val 50000"/>
              </a:avLst>
            </a:prstGeom>
            <a:noFill/>
            <a:ln w="9525">
              <a:solidFill>
                <a:schemeClr val="tx1"/>
              </a:solidFill>
              <a:miter lim="800000"/>
              <a:headEnd/>
              <a:tailEnd/>
            </a:ln>
          </p:spPr>
          <p:txBody>
            <a:bodyPr wrap="none" anchor="ctr"/>
            <a:lstStyle/>
            <a:p>
              <a:endParaRPr lang="en-US">
                <a:latin typeface="Calibri" pitchFamily="34" charset="0"/>
              </a:endParaRPr>
            </a:p>
          </p:txBody>
        </p:sp>
        <p:sp>
          <p:nvSpPr>
            <p:cNvPr id="5165" name="AutoShape 51"/>
            <p:cNvSpPr>
              <a:spLocks noChangeArrowheads="1"/>
            </p:cNvSpPr>
            <p:nvPr/>
          </p:nvSpPr>
          <p:spPr bwMode="auto">
            <a:xfrm rot="5386452">
              <a:off x="6705600" y="2057250"/>
              <a:ext cx="76200" cy="76200"/>
            </a:xfrm>
            <a:prstGeom prst="triangle">
              <a:avLst>
                <a:gd name="adj" fmla="val 50000"/>
              </a:avLst>
            </a:prstGeom>
            <a:noFill/>
            <a:ln w="9525">
              <a:solidFill>
                <a:schemeClr val="tx1"/>
              </a:solidFill>
              <a:miter lim="800000"/>
              <a:headEnd/>
              <a:tailEnd/>
            </a:ln>
          </p:spPr>
          <p:txBody>
            <a:bodyPr wrap="none" anchor="ctr"/>
            <a:lstStyle/>
            <a:p>
              <a:endParaRPr lang="en-US">
                <a:latin typeface="Calibri" pitchFamily="34" charset="0"/>
              </a:endParaRPr>
            </a:p>
          </p:txBody>
        </p:sp>
        <p:sp>
          <p:nvSpPr>
            <p:cNvPr id="5180" name="Rectangle 53"/>
            <p:cNvSpPr>
              <a:spLocks noChangeArrowheads="1"/>
            </p:cNvSpPr>
            <p:nvPr/>
          </p:nvSpPr>
          <p:spPr bwMode="auto">
            <a:xfrm>
              <a:off x="6324600" y="3352806"/>
              <a:ext cx="1219200" cy="304800"/>
            </a:xfrm>
            <a:prstGeom prst="rect">
              <a:avLst/>
            </a:prstGeom>
            <a:solidFill>
              <a:srgbClr val="FF99FF"/>
            </a:solidFill>
            <a:ln w="9525">
              <a:solidFill>
                <a:schemeClr val="tx1"/>
              </a:solidFill>
              <a:miter lim="800000"/>
              <a:headEnd/>
              <a:tailEnd/>
            </a:ln>
          </p:spPr>
          <p:txBody>
            <a:bodyPr wrap="none" anchor="ctr"/>
            <a:lstStyle/>
            <a:p>
              <a:endParaRPr lang="en-US">
                <a:latin typeface="Calibri" pitchFamily="34" charset="0"/>
              </a:endParaRPr>
            </a:p>
          </p:txBody>
        </p:sp>
        <p:sp>
          <p:nvSpPr>
            <p:cNvPr id="5167" name="Line 55"/>
            <p:cNvSpPr>
              <a:spLocks noChangeShapeType="1"/>
            </p:cNvSpPr>
            <p:nvPr/>
          </p:nvSpPr>
          <p:spPr bwMode="auto">
            <a:xfrm>
              <a:off x="7391400" y="1905000"/>
              <a:ext cx="0" cy="1447800"/>
            </a:xfrm>
            <a:prstGeom prst="line">
              <a:avLst/>
            </a:prstGeom>
            <a:noFill/>
            <a:ln w="9525">
              <a:solidFill>
                <a:schemeClr val="tx1"/>
              </a:solidFill>
              <a:round/>
              <a:headEnd/>
              <a:tailEnd type="arrow" w="med" len="med"/>
            </a:ln>
          </p:spPr>
          <p:txBody>
            <a:bodyPr/>
            <a:lstStyle/>
            <a:p>
              <a:endParaRPr lang="en-US"/>
            </a:p>
          </p:txBody>
        </p:sp>
        <p:sp>
          <p:nvSpPr>
            <p:cNvPr id="5168" name="Line 56"/>
            <p:cNvSpPr>
              <a:spLocks noChangeShapeType="1"/>
            </p:cNvSpPr>
            <p:nvPr/>
          </p:nvSpPr>
          <p:spPr bwMode="auto">
            <a:xfrm>
              <a:off x="2133600" y="2819400"/>
              <a:ext cx="4495800" cy="0"/>
            </a:xfrm>
            <a:prstGeom prst="line">
              <a:avLst/>
            </a:prstGeom>
            <a:noFill/>
            <a:ln w="9525">
              <a:solidFill>
                <a:schemeClr val="tx1"/>
              </a:solidFill>
              <a:round/>
              <a:headEnd/>
              <a:tailEnd/>
            </a:ln>
          </p:spPr>
          <p:txBody>
            <a:bodyPr/>
            <a:lstStyle/>
            <a:p>
              <a:endParaRPr lang="en-US"/>
            </a:p>
          </p:txBody>
        </p:sp>
        <p:sp>
          <p:nvSpPr>
            <p:cNvPr id="5169" name="Line 58"/>
            <p:cNvSpPr>
              <a:spLocks noChangeShapeType="1"/>
            </p:cNvSpPr>
            <p:nvPr/>
          </p:nvSpPr>
          <p:spPr bwMode="auto">
            <a:xfrm>
              <a:off x="6629400" y="2819400"/>
              <a:ext cx="0" cy="533400"/>
            </a:xfrm>
            <a:prstGeom prst="line">
              <a:avLst/>
            </a:prstGeom>
            <a:noFill/>
            <a:ln w="9525">
              <a:solidFill>
                <a:schemeClr val="tx1"/>
              </a:solidFill>
              <a:round/>
              <a:headEnd/>
              <a:tailEnd type="arrow" w="med" len="med"/>
            </a:ln>
          </p:spPr>
          <p:txBody>
            <a:bodyPr/>
            <a:lstStyle/>
            <a:p>
              <a:endParaRPr lang="en-US"/>
            </a:p>
          </p:txBody>
        </p:sp>
        <p:graphicFrame>
          <p:nvGraphicFramePr>
            <p:cNvPr id="5126" name="Object 6"/>
            <p:cNvGraphicFramePr>
              <a:graphicFrameLocks noChangeAspect="1"/>
            </p:cNvGraphicFramePr>
            <p:nvPr/>
          </p:nvGraphicFramePr>
          <p:xfrm>
            <a:off x="6172200" y="4660900"/>
            <a:ext cx="266700" cy="506413"/>
          </p:xfrm>
          <a:graphic>
            <a:graphicData uri="http://schemas.openxmlformats.org/presentationml/2006/ole">
              <p:oleObj spid="_x0000_s5126" name="Equation" r:id="rId7" imgW="126720" imgH="241200" progId="Equation.3">
                <p:embed/>
              </p:oleObj>
            </a:graphicData>
          </a:graphic>
        </p:graphicFrame>
        <p:grpSp>
          <p:nvGrpSpPr>
            <p:cNvPr id="3" name="Group 65"/>
            <p:cNvGrpSpPr>
              <a:grpSpLocks/>
            </p:cNvGrpSpPr>
            <p:nvPr/>
          </p:nvGrpSpPr>
          <p:grpSpPr bwMode="auto">
            <a:xfrm rot="-5408381">
              <a:off x="2286000" y="2743200"/>
              <a:ext cx="152400" cy="609600"/>
              <a:chOff x="576" y="2352"/>
              <a:chExt cx="96" cy="384"/>
            </a:xfrm>
          </p:grpSpPr>
          <p:sp>
            <p:nvSpPr>
              <p:cNvPr id="5176" name="Rectangle 61"/>
              <p:cNvSpPr>
                <a:spLocks noChangeArrowheads="1"/>
              </p:cNvSpPr>
              <p:nvPr/>
            </p:nvSpPr>
            <p:spPr bwMode="auto">
              <a:xfrm>
                <a:off x="576" y="2352"/>
                <a:ext cx="48" cy="384"/>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178" name="AutoShape 63"/>
              <p:cNvSpPr>
                <a:spLocks noChangeArrowheads="1"/>
              </p:cNvSpPr>
              <p:nvPr/>
            </p:nvSpPr>
            <p:spPr bwMode="auto">
              <a:xfrm rot="5386452">
                <a:off x="624" y="2640"/>
                <a:ext cx="48" cy="48"/>
              </a:xfrm>
              <a:prstGeom prst="triangle">
                <a:avLst>
                  <a:gd name="adj" fmla="val 50000"/>
                </a:avLst>
              </a:prstGeom>
              <a:noFill/>
              <a:ln w="9525">
                <a:solidFill>
                  <a:schemeClr val="tx1"/>
                </a:solidFill>
                <a:miter lim="800000"/>
                <a:headEnd/>
                <a:tailEnd/>
              </a:ln>
            </p:spPr>
            <p:txBody>
              <a:bodyPr wrap="none" anchor="ctr"/>
              <a:lstStyle/>
              <a:p>
                <a:endParaRPr lang="en-US">
                  <a:latin typeface="Calibri" pitchFamily="34" charset="0"/>
                </a:endParaRPr>
              </a:p>
            </p:txBody>
          </p:sp>
          <p:sp>
            <p:nvSpPr>
              <p:cNvPr id="5179" name="AutoShape 64"/>
              <p:cNvSpPr>
                <a:spLocks noChangeArrowheads="1"/>
              </p:cNvSpPr>
              <p:nvPr/>
            </p:nvSpPr>
            <p:spPr bwMode="auto">
              <a:xfrm rot="5386452">
                <a:off x="624" y="2496"/>
                <a:ext cx="48" cy="48"/>
              </a:xfrm>
              <a:prstGeom prst="triangle">
                <a:avLst>
                  <a:gd name="adj" fmla="val 50000"/>
                </a:avLst>
              </a:prstGeom>
              <a:noFill/>
              <a:ln w="9525">
                <a:solidFill>
                  <a:schemeClr val="tx1"/>
                </a:solidFill>
                <a:miter lim="800000"/>
                <a:headEnd/>
                <a:tailEnd/>
              </a:ln>
            </p:spPr>
            <p:txBody>
              <a:bodyPr wrap="none" anchor="ctr"/>
              <a:lstStyle/>
              <a:p>
                <a:endParaRPr lang="en-US">
                  <a:latin typeface="Calibri" pitchFamily="34" charset="0"/>
                </a:endParaRPr>
              </a:p>
            </p:txBody>
          </p:sp>
        </p:grpSp>
        <p:sp>
          <p:nvSpPr>
            <p:cNvPr id="5171" name="Line 66"/>
            <p:cNvSpPr>
              <a:spLocks noChangeShapeType="1"/>
            </p:cNvSpPr>
            <p:nvPr/>
          </p:nvSpPr>
          <p:spPr bwMode="auto">
            <a:xfrm>
              <a:off x="2362200" y="3124200"/>
              <a:ext cx="0" cy="228600"/>
            </a:xfrm>
            <a:prstGeom prst="line">
              <a:avLst/>
            </a:prstGeom>
            <a:noFill/>
            <a:ln w="9525">
              <a:solidFill>
                <a:schemeClr val="tx1"/>
              </a:solidFill>
              <a:round/>
              <a:headEnd/>
              <a:tailEnd/>
            </a:ln>
          </p:spPr>
          <p:txBody>
            <a:bodyPr/>
            <a:lstStyle/>
            <a:p>
              <a:endParaRPr lang="en-US"/>
            </a:p>
          </p:txBody>
        </p:sp>
        <p:sp>
          <p:nvSpPr>
            <p:cNvPr id="5172" name="Line 67"/>
            <p:cNvSpPr>
              <a:spLocks noChangeShapeType="1"/>
            </p:cNvSpPr>
            <p:nvPr/>
          </p:nvSpPr>
          <p:spPr bwMode="auto">
            <a:xfrm flipV="1">
              <a:off x="2133600" y="2133600"/>
              <a:ext cx="0" cy="914400"/>
            </a:xfrm>
            <a:prstGeom prst="line">
              <a:avLst/>
            </a:prstGeom>
            <a:noFill/>
            <a:ln w="9525">
              <a:solidFill>
                <a:schemeClr val="tx1"/>
              </a:solidFill>
              <a:round/>
              <a:headEnd/>
              <a:tailEnd/>
            </a:ln>
          </p:spPr>
          <p:txBody>
            <a:bodyPr/>
            <a:lstStyle/>
            <a:p>
              <a:endParaRPr lang="en-US"/>
            </a:p>
          </p:txBody>
        </p:sp>
        <p:sp>
          <p:nvSpPr>
            <p:cNvPr id="5173" name="Text Box 6"/>
            <p:cNvSpPr txBox="1">
              <a:spLocks noChangeArrowheads="1"/>
            </p:cNvSpPr>
            <p:nvPr/>
          </p:nvSpPr>
          <p:spPr bwMode="auto">
            <a:xfrm>
              <a:off x="3890555" y="1792069"/>
              <a:ext cx="1138645" cy="646331"/>
            </a:xfrm>
            <a:prstGeom prst="rect">
              <a:avLst/>
            </a:prstGeom>
            <a:noFill/>
            <a:ln w="9525">
              <a:noFill/>
              <a:miter lim="800000"/>
              <a:headEnd/>
              <a:tailEnd/>
            </a:ln>
          </p:spPr>
          <p:txBody>
            <a:bodyPr wrap="none">
              <a:spAutoFit/>
            </a:bodyPr>
            <a:lstStyle/>
            <a:p>
              <a:pPr algn="ctr"/>
              <a:r>
                <a:rPr lang="en-US" dirty="0" smtClean="0">
                  <a:latin typeface="Calibri" pitchFamily="34" charset="0"/>
                </a:rPr>
                <a:t>Triple</a:t>
              </a:r>
            </a:p>
            <a:p>
              <a:pPr algn="ctr"/>
              <a:r>
                <a:rPr lang="en-US" dirty="0" smtClean="0">
                  <a:latin typeface="Calibri" pitchFamily="34" charset="0"/>
                </a:rPr>
                <a:t>Pendulum</a:t>
              </a:r>
            </a:p>
          </p:txBody>
        </p:sp>
      </p:grpSp>
      <p:sp>
        <p:nvSpPr>
          <p:cNvPr id="64" name="TextBox 63"/>
          <p:cNvSpPr txBox="1"/>
          <p:nvPr/>
        </p:nvSpPr>
        <p:spPr>
          <a:xfrm>
            <a:off x="7391400" y="1371600"/>
            <a:ext cx="1676400" cy="5078313"/>
          </a:xfrm>
          <a:prstGeom prst="rect">
            <a:avLst/>
          </a:prstGeom>
          <a:noFill/>
        </p:spPr>
        <p:txBody>
          <a:bodyPr wrap="square" rtlCol="0">
            <a:spAutoFit/>
          </a:bodyPr>
          <a:lstStyle/>
          <a:p>
            <a:pPr>
              <a:buFont typeface="Arial" pitchFamily="34" charset="0"/>
              <a:buChar char="•"/>
            </a:pPr>
            <a:r>
              <a:rPr lang="en-US" dirty="0" smtClean="0"/>
              <a:t> </a:t>
            </a:r>
          </a:p>
          <a:p>
            <a:endParaRPr lang="en-US" dirty="0" smtClean="0"/>
          </a:p>
          <a:p>
            <a:pPr>
              <a:buFont typeface="Arial" pitchFamily="34" charset="0"/>
              <a:buChar char="•"/>
            </a:pPr>
            <a:r>
              <a:rPr lang="en-US" dirty="0" smtClean="0"/>
              <a:t>       = pendulum</a:t>
            </a:r>
          </a:p>
          <a:p>
            <a:r>
              <a:rPr lang="en-US" dirty="0" smtClean="0"/>
              <a:t>eigenvector matrix</a:t>
            </a:r>
          </a:p>
          <a:p>
            <a:pPr>
              <a:buFont typeface="Arial" pitchFamily="34" charset="0"/>
              <a:buChar char="•"/>
            </a:pPr>
            <a:r>
              <a:rPr lang="en-US" dirty="0" smtClean="0"/>
              <a:t> </a:t>
            </a:r>
            <a:r>
              <a:rPr lang="en-US" i="1" dirty="0" smtClean="0"/>
              <a:t>  </a:t>
            </a:r>
            <a:r>
              <a:rPr lang="en-US" dirty="0" smtClean="0"/>
              <a:t> = Cartesian coordinates</a:t>
            </a:r>
          </a:p>
          <a:p>
            <a:pPr>
              <a:buFont typeface="Arial" pitchFamily="34" charset="0"/>
              <a:buChar char="•"/>
            </a:pPr>
            <a:r>
              <a:rPr lang="en-US" dirty="0" smtClean="0"/>
              <a:t> </a:t>
            </a:r>
            <a:r>
              <a:rPr lang="en-US" i="1" dirty="0" smtClean="0"/>
              <a:t>  </a:t>
            </a:r>
            <a:r>
              <a:rPr lang="en-US" dirty="0" smtClean="0"/>
              <a:t> = estimated  modal </a:t>
            </a:r>
            <a:r>
              <a:rPr lang="en-US" dirty="0" err="1" smtClean="0"/>
              <a:t>coord</a:t>
            </a:r>
            <a:r>
              <a:rPr lang="en-US" dirty="0" smtClean="0"/>
              <a:t>.</a:t>
            </a:r>
          </a:p>
          <a:p>
            <a:pPr>
              <a:buFont typeface="Arial" pitchFamily="34" charset="0"/>
              <a:buChar char="•"/>
            </a:pPr>
            <a:r>
              <a:rPr lang="en-US" dirty="0" smtClean="0"/>
              <a:t>    = Cartesian damping forces</a:t>
            </a:r>
          </a:p>
          <a:p>
            <a:pPr>
              <a:buFont typeface="Arial" pitchFamily="34" charset="0"/>
              <a:buChar char="•"/>
            </a:pPr>
            <a:r>
              <a:rPr lang="en-US" dirty="0" smtClean="0"/>
              <a:t>    = modal damping forces</a:t>
            </a:r>
          </a:p>
          <a:p>
            <a:pPr>
              <a:buFont typeface="Arial" pitchFamily="34" charset="0"/>
              <a:buChar char="•"/>
            </a:pPr>
            <a:r>
              <a:rPr lang="en-US" dirty="0" smtClean="0"/>
              <a:t>            mode damping filter</a:t>
            </a:r>
          </a:p>
          <a:p>
            <a:pPr>
              <a:buFont typeface="Arial" pitchFamily="34" charset="0"/>
              <a:buChar char="•"/>
            </a:pPr>
            <a:r>
              <a:rPr lang="en-US" dirty="0" smtClean="0"/>
              <a:t> </a:t>
            </a:r>
            <a:r>
              <a:rPr lang="en-US" i="1" dirty="0" smtClean="0"/>
              <a:t>          </a:t>
            </a:r>
            <a:r>
              <a:rPr lang="en-US" dirty="0" smtClean="0"/>
              <a:t> mode damping gain</a:t>
            </a:r>
          </a:p>
        </p:txBody>
      </p:sp>
      <p:graphicFrame>
        <p:nvGraphicFramePr>
          <p:cNvPr id="65" name="Object 5"/>
          <p:cNvGraphicFramePr>
            <a:graphicFrameLocks noChangeAspect="1"/>
          </p:cNvGraphicFramePr>
          <p:nvPr/>
        </p:nvGraphicFramePr>
        <p:xfrm>
          <a:off x="7605713" y="1441450"/>
          <a:ext cx="787400" cy="311150"/>
        </p:xfrm>
        <a:graphic>
          <a:graphicData uri="http://schemas.openxmlformats.org/presentationml/2006/ole">
            <p:oleObj spid="_x0000_s5127" name="Equation" r:id="rId8" imgW="482400" imgH="190440" progId="Equation.3">
              <p:embed/>
            </p:oleObj>
          </a:graphicData>
        </a:graphic>
      </p:graphicFrame>
      <p:graphicFrame>
        <p:nvGraphicFramePr>
          <p:cNvPr id="66" name="Object 5"/>
          <p:cNvGraphicFramePr>
            <a:graphicFrameLocks noChangeAspect="1"/>
          </p:cNvGraphicFramePr>
          <p:nvPr/>
        </p:nvGraphicFramePr>
        <p:xfrm>
          <a:off x="7578725" y="1981200"/>
          <a:ext cx="269875" cy="249237"/>
        </p:xfrm>
        <a:graphic>
          <a:graphicData uri="http://schemas.openxmlformats.org/presentationml/2006/ole">
            <p:oleObj spid="_x0000_s5128" name="Equation" r:id="rId9" imgW="164880" imgH="152280" progId="Equation.3">
              <p:embed/>
            </p:oleObj>
          </a:graphicData>
        </a:graphic>
      </p:graphicFrame>
      <p:sp>
        <p:nvSpPr>
          <p:cNvPr id="67" name="Rectangle 66"/>
          <p:cNvSpPr/>
          <p:nvPr/>
        </p:nvSpPr>
        <p:spPr>
          <a:xfrm>
            <a:off x="7315200" y="1371600"/>
            <a:ext cx="17526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8" name="Object 4"/>
          <p:cNvGraphicFramePr>
            <a:graphicFrameLocks noChangeAspect="1"/>
          </p:cNvGraphicFramePr>
          <p:nvPr/>
        </p:nvGraphicFramePr>
        <p:xfrm>
          <a:off x="7561263" y="4691063"/>
          <a:ext cx="231775" cy="319087"/>
        </p:xfrm>
        <a:graphic>
          <a:graphicData uri="http://schemas.openxmlformats.org/presentationml/2006/ole">
            <p:oleObj spid="_x0000_s5129" name="Equation" r:id="rId10" imgW="164880" imgH="228600" progId="Equation.3">
              <p:embed/>
            </p:oleObj>
          </a:graphicData>
        </a:graphic>
      </p:graphicFrame>
      <p:graphicFrame>
        <p:nvGraphicFramePr>
          <p:cNvPr id="69" name="Object 4"/>
          <p:cNvGraphicFramePr>
            <a:graphicFrameLocks noChangeAspect="1"/>
          </p:cNvGraphicFramePr>
          <p:nvPr/>
        </p:nvGraphicFramePr>
        <p:xfrm>
          <a:off x="7569200" y="4176713"/>
          <a:ext cx="160338" cy="230187"/>
        </p:xfrm>
        <a:graphic>
          <a:graphicData uri="http://schemas.openxmlformats.org/presentationml/2006/ole">
            <p:oleObj spid="_x0000_s5130" name="Equation" r:id="rId11" imgW="114120" imgH="164880" progId="Equation.3">
              <p:embed/>
            </p:oleObj>
          </a:graphicData>
        </a:graphic>
      </p:graphicFrame>
      <p:graphicFrame>
        <p:nvGraphicFramePr>
          <p:cNvPr id="70" name="Object 4"/>
          <p:cNvGraphicFramePr>
            <a:graphicFrameLocks noChangeAspect="1"/>
          </p:cNvGraphicFramePr>
          <p:nvPr/>
        </p:nvGraphicFramePr>
        <p:xfrm>
          <a:off x="7588250" y="3616325"/>
          <a:ext cx="177800" cy="282575"/>
        </p:xfrm>
        <a:graphic>
          <a:graphicData uri="http://schemas.openxmlformats.org/presentationml/2006/ole">
            <p:oleObj spid="_x0000_s5131" name="Equation" r:id="rId12" imgW="126720" imgH="203040" progId="Equation.3">
              <p:embed/>
            </p:oleObj>
          </a:graphicData>
        </a:graphic>
      </p:graphicFrame>
      <p:graphicFrame>
        <p:nvGraphicFramePr>
          <p:cNvPr id="71" name="Object 4"/>
          <p:cNvGraphicFramePr>
            <a:graphicFrameLocks noChangeAspect="1"/>
          </p:cNvGraphicFramePr>
          <p:nvPr/>
        </p:nvGraphicFramePr>
        <p:xfrm>
          <a:off x="7588250" y="3111500"/>
          <a:ext cx="177800" cy="177800"/>
        </p:xfrm>
        <a:graphic>
          <a:graphicData uri="http://schemas.openxmlformats.org/presentationml/2006/ole">
            <p:oleObj spid="_x0000_s5132" name="Equation" r:id="rId13" imgW="126720" imgH="126720" progId="Equation.3">
              <p:embed/>
            </p:oleObj>
          </a:graphicData>
        </a:graphic>
      </p:graphicFrame>
      <p:sp>
        <p:nvSpPr>
          <p:cNvPr id="73" name="Rectangle 72"/>
          <p:cNvSpPr/>
          <p:nvPr/>
        </p:nvSpPr>
        <p:spPr>
          <a:xfrm>
            <a:off x="6079363" y="3319272"/>
            <a:ext cx="1083437" cy="369332"/>
          </a:xfrm>
          <a:prstGeom prst="rect">
            <a:avLst/>
          </a:prstGeom>
        </p:spPr>
        <p:txBody>
          <a:bodyPr wrap="none">
            <a:spAutoFit/>
          </a:bodyPr>
          <a:lstStyle/>
          <a:p>
            <a:pPr algn="ctr">
              <a:spcBef>
                <a:spcPct val="50000"/>
              </a:spcBef>
            </a:pPr>
            <a:r>
              <a:rPr lang="en-US" dirty="0" smtClean="0">
                <a:latin typeface="Calibri" pitchFamily="34" charset="0"/>
              </a:rPr>
              <a:t>Estimator</a:t>
            </a:r>
            <a:endParaRPr lang="en-US" dirty="0">
              <a:latin typeface="Calibri" pitchFamily="34" charset="0"/>
            </a:endParaRPr>
          </a:p>
        </p:txBody>
      </p:sp>
      <p:sp>
        <p:nvSpPr>
          <p:cNvPr id="58" name="Slide Number Placeholder 57"/>
          <p:cNvSpPr>
            <a:spLocks noGrp="1"/>
          </p:cNvSpPr>
          <p:nvPr>
            <p:ph type="sldNum" sz="quarter" idx="12"/>
          </p:nvPr>
        </p:nvSpPr>
        <p:spPr>
          <a:xfrm>
            <a:off x="7010400" y="6492875"/>
            <a:ext cx="2133600" cy="365125"/>
          </a:xfrm>
        </p:spPr>
        <p:txBody>
          <a:bodyPr/>
          <a:lstStyle/>
          <a:p>
            <a:fld id="{B6F15528-21DE-4FAA-801E-634DDDAF4B2B}" type="slidenum">
              <a:rPr lang="en-US" smtClean="0"/>
              <a:pPr/>
              <a:t>23</a:t>
            </a:fld>
            <a:endParaRPr lang="en-US"/>
          </a:p>
        </p:txBody>
      </p:sp>
      <p:sp>
        <p:nvSpPr>
          <p:cNvPr id="59" name="Footer Placeholder 58"/>
          <p:cNvSpPr>
            <a:spLocks noGrp="1"/>
          </p:cNvSpPr>
          <p:nvPr>
            <p:ph type="ftr" sz="quarter" idx="11"/>
          </p:nvPr>
        </p:nvSpPr>
        <p:spPr>
          <a:xfrm>
            <a:off x="0" y="6492875"/>
            <a:ext cx="2895600" cy="365125"/>
          </a:xfrm>
        </p:spPr>
        <p:txBody>
          <a:bodyPr/>
          <a:lstStyle/>
          <a:p>
            <a:r>
              <a:rPr lang="en-US" dirty="0" smtClean="0"/>
              <a:t>Thesis Defense - BNS - 20 April 2012</a:t>
            </a:r>
            <a:endParaRPr lang="en-US" dirty="0"/>
          </a:p>
        </p:txBody>
      </p:sp>
      <p:sp>
        <p:nvSpPr>
          <p:cNvPr id="60" name="TextBox 59"/>
          <p:cNvSpPr txBox="1"/>
          <p:nvPr/>
        </p:nvSpPr>
        <p:spPr>
          <a:xfrm>
            <a:off x="3276600" y="4114800"/>
            <a:ext cx="1828800" cy="369332"/>
          </a:xfrm>
          <a:prstGeom prst="rect">
            <a:avLst/>
          </a:prstGeom>
          <a:noFill/>
        </p:spPr>
        <p:txBody>
          <a:bodyPr wrap="square" rtlCol="0">
            <a:spAutoFit/>
          </a:bodyPr>
          <a:lstStyle/>
          <a:p>
            <a:pPr algn="ctr"/>
            <a:r>
              <a:rPr lang="en-US" dirty="0" smtClean="0"/>
              <a:t>Modal Damping</a:t>
            </a:r>
            <a:endParaRPr lang="en-US" dirty="0"/>
          </a:p>
        </p:txBody>
      </p:sp>
      <p:sp>
        <p:nvSpPr>
          <p:cNvPr id="61" name="Rectangle 60"/>
          <p:cNvSpPr/>
          <p:nvPr/>
        </p:nvSpPr>
        <p:spPr>
          <a:xfrm>
            <a:off x="3505200" y="4495800"/>
            <a:ext cx="1371600" cy="16764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134" name="Object 14"/>
          <p:cNvGraphicFramePr>
            <a:graphicFrameLocks noChangeAspect="1"/>
          </p:cNvGraphicFramePr>
          <p:nvPr/>
        </p:nvGraphicFramePr>
        <p:xfrm>
          <a:off x="3962400" y="4648200"/>
          <a:ext cx="468312" cy="334509"/>
        </p:xfrm>
        <a:graphic>
          <a:graphicData uri="http://schemas.openxmlformats.org/presentationml/2006/ole">
            <p:oleObj spid="_x0000_s5134" name="Equation" r:id="rId14" imgW="304560" imgH="215640" progId="Equation.3">
              <p:embed/>
            </p:oleObj>
          </a:graphicData>
        </a:graphic>
      </p:graphicFrame>
      <p:graphicFrame>
        <p:nvGraphicFramePr>
          <p:cNvPr id="5135" name="Object 15"/>
          <p:cNvGraphicFramePr>
            <a:graphicFrameLocks noChangeAspect="1"/>
          </p:cNvGraphicFramePr>
          <p:nvPr/>
        </p:nvGraphicFramePr>
        <p:xfrm>
          <a:off x="3962400" y="5532437"/>
          <a:ext cx="508000" cy="334963"/>
        </p:xfrm>
        <a:graphic>
          <a:graphicData uri="http://schemas.openxmlformats.org/presentationml/2006/ole">
            <p:oleObj spid="_x0000_s5135" name="Equation" r:id="rId15" imgW="330120" imgH="215640" progId="Equation.3">
              <p:embed/>
            </p:oleObj>
          </a:graphicData>
        </a:graphic>
      </p:graphicFrame>
      <p:graphicFrame>
        <p:nvGraphicFramePr>
          <p:cNvPr id="5" name="Object 16"/>
          <p:cNvGraphicFramePr>
            <a:graphicFrameLocks noChangeAspect="1"/>
          </p:cNvGraphicFramePr>
          <p:nvPr/>
        </p:nvGraphicFramePr>
        <p:xfrm>
          <a:off x="7543800" y="5791201"/>
          <a:ext cx="609600" cy="315408"/>
        </p:xfrm>
        <a:graphic>
          <a:graphicData uri="http://schemas.openxmlformats.org/presentationml/2006/ole">
            <p:oleObj spid="_x0000_s5136" name="Equation" r:id="rId16" imgW="444240" imgH="228600" progId="Equation.3">
              <p:embed/>
            </p:oleObj>
          </a:graphicData>
        </a:graphic>
      </p:graphicFrame>
      <p:graphicFrame>
        <p:nvGraphicFramePr>
          <p:cNvPr id="5137" name="Object 17"/>
          <p:cNvGraphicFramePr>
            <a:graphicFrameLocks noChangeAspect="1"/>
          </p:cNvGraphicFramePr>
          <p:nvPr/>
        </p:nvGraphicFramePr>
        <p:xfrm>
          <a:off x="7543800" y="5257800"/>
          <a:ext cx="627062" cy="315913"/>
        </p:xfrm>
        <a:graphic>
          <a:graphicData uri="http://schemas.openxmlformats.org/presentationml/2006/ole">
            <p:oleObj spid="_x0000_s5137" name="Equation" r:id="rId17" imgW="457200" imgH="228600" progId="Equation.3">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7" name="Picture 11"/>
          <p:cNvPicPr>
            <a:picLocks noChangeAspect="1" noChangeArrowheads="1"/>
          </p:cNvPicPr>
          <p:nvPr/>
        </p:nvPicPr>
        <p:blipFill>
          <a:blip r:embed="rId3" cstate="print"/>
          <a:srcRect/>
          <a:stretch>
            <a:fillRect/>
          </a:stretch>
        </p:blipFill>
        <p:spPr bwMode="auto">
          <a:xfrm>
            <a:off x="438912" y="1298448"/>
            <a:ext cx="8328501" cy="4572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Modal Feedback</a:t>
            </a:r>
            <a:endParaRPr lang="en-US" dirty="0"/>
          </a:p>
        </p:txBody>
      </p:sp>
      <p:pic>
        <p:nvPicPr>
          <p:cNvPr id="137221" name="Picture 5"/>
          <p:cNvPicPr>
            <a:picLocks noChangeAspect="1" noChangeArrowheads="1"/>
          </p:cNvPicPr>
          <p:nvPr/>
        </p:nvPicPr>
        <p:blipFill>
          <a:blip r:embed="rId4" cstate="print"/>
          <a:srcRect/>
          <a:stretch>
            <a:fillRect/>
          </a:stretch>
        </p:blipFill>
        <p:spPr bwMode="auto">
          <a:xfrm>
            <a:off x="438912" y="1298448"/>
            <a:ext cx="8328501" cy="4572000"/>
          </a:xfrm>
          <a:prstGeom prst="rect">
            <a:avLst/>
          </a:prstGeom>
          <a:noFill/>
          <a:ln w="9525">
            <a:noFill/>
            <a:miter lim="800000"/>
            <a:headEnd/>
            <a:tailEnd/>
          </a:ln>
          <a:effectLst/>
        </p:spPr>
      </p:pic>
      <p:graphicFrame>
        <p:nvGraphicFramePr>
          <p:cNvPr id="10" name="Object 9"/>
          <p:cNvGraphicFramePr>
            <a:graphicFrameLocks noChangeAspect="1"/>
          </p:cNvGraphicFramePr>
          <p:nvPr/>
        </p:nvGraphicFramePr>
        <p:xfrm>
          <a:off x="6192838" y="5903170"/>
          <a:ext cx="1512887" cy="857994"/>
        </p:xfrm>
        <a:graphic>
          <a:graphicData uri="http://schemas.openxmlformats.org/presentationml/2006/ole">
            <p:oleObj spid="_x0000_s137224" name="Equation" r:id="rId5" imgW="761760" imgH="431640" progId="Equation.3">
              <p:embed/>
            </p:oleObj>
          </a:graphicData>
        </a:graphic>
      </p:graphicFrame>
      <p:sp>
        <p:nvSpPr>
          <p:cNvPr id="19" name="Slide Number Placeholder 18"/>
          <p:cNvSpPr>
            <a:spLocks noGrp="1"/>
          </p:cNvSpPr>
          <p:nvPr>
            <p:ph type="sldNum" sz="quarter" idx="12"/>
          </p:nvPr>
        </p:nvSpPr>
        <p:spPr>
          <a:xfrm>
            <a:off x="152400" y="6356350"/>
            <a:ext cx="2133600" cy="365125"/>
          </a:xfrm>
        </p:spPr>
        <p:txBody>
          <a:bodyPr/>
          <a:lstStyle/>
          <a:p>
            <a:pPr algn="l"/>
            <a:fld id="{B6F15528-21DE-4FAA-801E-634DDDAF4B2B}" type="slidenum">
              <a:rPr lang="en-US" smtClean="0"/>
              <a:pPr algn="l"/>
              <a:t>24</a:t>
            </a:fld>
            <a:endParaRPr lang="en-US" dirty="0"/>
          </a:p>
        </p:txBody>
      </p:sp>
      <p:graphicFrame>
        <p:nvGraphicFramePr>
          <p:cNvPr id="3" name="Object 11"/>
          <p:cNvGraphicFramePr>
            <a:graphicFrameLocks noChangeAspect="1"/>
          </p:cNvGraphicFramePr>
          <p:nvPr/>
        </p:nvGraphicFramePr>
        <p:xfrm>
          <a:off x="8008938" y="6069013"/>
          <a:ext cx="1058862" cy="454025"/>
        </p:xfrm>
        <a:graphic>
          <a:graphicData uri="http://schemas.openxmlformats.org/presentationml/2006/ole">
            <p:oleObj spid="_x0000_s137227" name="Equation" r:id="rId6" imgW="533160" imgH="228600" progId="Equation.3">
              <p:embed/>
            </p:oleObj>
          </a:graphicData>
        </a:graphic>
      </p:graphicFrame>
      <p:graphicFrame>
        <p:nvGraphicFramePr>
          <p:cNvPr id="137230" name="Object 14"/>
          <p:cNvGraphicFramePr>
            <a:graphicFrameLocks noChangeAspect="1"/>
          </p:cNvGraphicFramePr>
          <p:nvPr/>
        </p:nvGraphicFramePr>
        <p:xfrm>
          <a:off x="5264150" y="6172200"/>
          <a:ext cx="755650" cy="276225"/>
        </p:xfrm>
        <a:graphic>
          <a:graphicData uri="http://schemas.openxmlformats.org/presentationml/2006/ole">
            <p:oleObj spid="_x0000_s137230" name="Equation" r:id="rId7" imgW="558720" imgH="203040" progId="Equation.3">
              <p:embed/>
            </p:oleObj>
          </a:graphicData>
        </a:graphic>
      </p:graphicFrame>
      <p:sp>
        <p:nvSpPr>
          <p:cNvPr id="17" name="TextBox 16"/>
          <p:cNvSpPr txBox="1"/>
          <p:nvPr/>
        </p:nvSpPr>
        <p:spPr>
          <a:xfrm>
            <a:off x="7696200" y="6172200"/>
            <a:ext cx="381000" cy="369332"/>
          </a:xfrm>
          <a:prstGeom prst="rect">
            <a:avLst/>
          </a:prstGeom>
          <a:noFill/>
        </p:spPr>
        <p:txBody>
          <a:bodyPr wrap="square" rtlCol="0">
            <a:spAutoFit/>
          </a:bodyPr>
          <a:lstStyle/>
          <a:p>
            <a:r>
              <a:rPr lang="en-US" dirty="0" smtClean="0"/>
              <a:t>,</a:t>
            </a:r>
            <a:endParaRPr lang="en-US" dirty="0"/>
          </a:p>
        </p:txBody>
      </p:sp>
      <p:pic>
        <p:nvPicPr>
          <p:cNvPr id="137231" name="Picture 15"/>
          <p:cNvPicPr>
            <a:picLocks noChangeAspect="1" noChangeArrowheads="1"/>
          </p:cNvPicPr>
          <p:nvPr/>
        </p:nvPicPr>
        <p:blipFill>
          <a:blip r:embed="rId8" cstate="print"/>
          <a:srcRect/>
          <a:stretch>
            <a:fillRect/>
          </a:stretch>
        </p:blipFill>
        <p:spPr bwMode="auto">
          <a:xfrm>
            <a:off x="438912" y="1298448"/>
            <a:ext cx="8328501" cy="4572000"/>
          </a:xfrm>
          <a:prstGeom prst="rect">
            <a:avLst/>
          </a:prstGeom>
          <a:solidFill>
            <a:schemeClr val="bg1"/>
          </a:solidFill>
          <a:ln w="9525">
            <a:noFill/>
            <a:miter lim="800000"/>
            <a:headEnd/>
            <a:tailEnd/>
          </a:ln>
          <a:effectLst/>
        </p:spPr>
      </p:pic>
      <p:sp>
        <p:nvSpPr>
          <p:cNvPr id="20" name="TextBox 19"/>
          <p:cNvSpPr txBox="1"/>
          <p:nvPr/>
        </p:nvSpPr>
        <p:spPr>
          <a:xfrm>
            <a:off x="5943600" y="6172200"/>
            <a:ext cx="381000" cy="369332"/>
          </a:xfrm>
          <a:prstGeom prst="rect">
            <a:avLst/>
          </a:prstGeom>
          <a:noFill/>
        </p:spPr>
        <p:txBody>
          <a:bodyPr wrap="square" rtlCol="0">
            <a:spAutoFit/>
          </a:bodyPr>
          <a:lstStyle/>
          <a:p>
            <a:r>
              <a:rPr lang="en-US" dirty="0" smtClean="0"/>
              <a:t>,</a:t>
            </a:r>
            <a:endParaRPr lang="en-US" dirty="0"/>
          </a:p>
        </p:txBody>
      </p:sp>
      <p:sp>
        <p:nvSpPr>
          <p:cNvPr id="21" name="TextBox 20"/>
          <p:cNvSpPr txBox="1"/>
          <p:nvPr/>
        </p:nvSpPr>
        <p:spPr>
          <a:xfrm>
            <a:off x="5029200" y="6172200"/>
            <a:ext cx="381000" cy="369332"/>
          </a:xfrm>
          <a:prstGeom prst="rect">
            <a:avLst/>
          </a:prstGeom>
          <a:noFill/>
        </p:spPr>
        <p:txBody>
          <a:bodyPr wrap="square" rtlCol="0">
            <a:spAutoFit/>
          </a:bodyPr>
          <a:lstStyle/>
          <a:p>
            <a:r>
              <a:rPr lang="en-US" dirty="0" smtClean="0"/>
              <a:t>,</a:t>
            </a:r>
            <a:endParaRPr lang="en-US" dirty="0"/>
          </a:p>
        </p:txBody>
      </p:sp>
      <p:grpSp>
        <p:nvGrpSpPr>
          <p:cNvPr id="16" name="Group 15"/>
          <p:cNvGrpSpPr/>
          <p:nvPr/>
        </p:nvGrpSpPr>
        <p:grpSpPr>
          <a:xfrm>
            <a:off x="3872939" y="2438400"/>
            <a:ext cx="241861" cy="762000"/>
            <a:chOff x="3872939" y="2438400"/>
            <a:chExt cx="241861" cy="762000"/>
          </a:xfrm>
        </p:grpSpPr>
        <p:cxnSp>
          <p:nvCxnSpPr>
            <p:cNvPr id="14" name="Straight Arrow Connector 13"/>
            <p:cNvCxnSpPr/>
            <p:nvPr/>
          </p:nvCxnSpPr>
          <p:spPr>
            <a:xfrm>
              <a:off x="4114800" y="2819400"/>
              <a:ext cx="0" cy="3810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37228" name="Object 12"/>
            <p:cNvGraphicFramePr>
              <a:graphicFrameLocks noChangeAspect="1"/>
            </p:cNvGraphicFramePr>
            <p:nvPr/>
          </p:nvGraphicFramePr>
          <p:xfrm>
            <a:off x="3872939" y="2438400"/>
            <a:ext cx="241861" cy="352425"/>
          </p:xfrm>
          <a:graphic>
            <a:graphicData uri="http://schemas.openxmlformats.org/presentationml/2006/ole">
              <p:oleObj spid="_x0000_s137228" name="Equation" r:id="rId9" imgW="139680" imgH="203040" progId="Equation.3">
                <p:embed/>
              </p:oleObj>
            </a:graphicData>
          </a:graphic>
        </p:graphicFrame>
      </p:grpSp>
      <p:graphicFrame>
        <p:nvGraphicFramePr>
          <p:cNvPr id="137226" name="Object 10"/>
          <p:cNvGraphicFramePr>
            <a:graphicFrameLocks noChangeAspect="1"/>
          </p:cNvGraphicFramePr>
          <p:nvPr/>
        </p:nvGraphicFramePr>
        <p:xfrm>
          <a:off x="457200" y="5715000"/>
          <a:ext cx="4522788" cy="1135320"/>
        </p:xfrm>
        <a:graphic>
          <a:graphicData uri="http://schemas.openxmlformats.org/presentationml/2006/ole">
            <p:oleObj spid="_x0000_s137226" name="Equation" r:id="rId10" imgW="2933640" imgH="7365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2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2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7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Cavity Control with Modal Damping</a:t>
            </a:r>
            <a:endParaRPr lang="en-US" dirty="0"/>
          </a:p>
        </p:txBody>
      </p:sp>
      <p:grpSp>
        <p:nvGrpSpPr>
          <p:cNvPr id="3" name="Group 145"/>
          <p:cNvGrpSpPr/>
          <p:nvPr/>
        </p:nvGrpSpPr>
        <p:grpSpPr>
          <a:xfrm>
            <a:off x="3352800" y="1219200"/>
            <a:ext cx="5550039" cy="3505200"/>
            <a:chOff x="3352800" y="1219200"/>
            <a:chExt cx="5550039" cy="3505200"/>
          </a:xfrm>
        </p:grpSpPr>
        <p:sp>
          <p:nvSpPr>
            <p:cNvPr id="9" name="Rectangle 8"/>
            <p:cNvSpPr/>
            <p:nvPr/>
          </p:nvSpPr>
          <p:spPr>
            <a:xfrm>
              <a:off x="4267200" y="2353270"/>
              <a:ext cx="152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7"/>
            <p:cNvGrpSpPr/>
            <p:nvPr/>
          </p:nvGrpSpPr>
          <p:grpSpPr>
            <a:xfrm>
              <a:off x="6553200" y="1667470"/>
              <a:ext cx="990600" cy="2286000"/>
              <a:chOff x="5791200" y="3962400"/>
              <a:chExt cx="1066800" cy="2667000"/>
            </a:xfrm>
          </p:grpSpPr>
          <p:grpSp>
            <p:nvGrpSpPr>
              <p:cNvPr id="5" name="Group 6"/>
              <p:cNvGrpSpPr/>
              <p:nvPr/>
            </p:nvGrpSpPr>
            <p:grpSpPr>
              <a:xfrm>
                <a:off x="5867401" y="4038605"/>
                <a:ext cx="914400" cy="2543494"/>
                <a:chOff x="7696200" y="2488713"/>
                <a:chExt cx="1143000" cy="3407582"/>
              </a:xfrm>
            </p:grpSpPr>
            <p:grpSp>
              <p:nvGrpSpPr>
                <p:cNvPr id="6" name="Group 62"/>
                <p:cNvGrpSpPr>
                  <a:grpSpLocks/>
                </p:cNvGrpSpPr>
                <p:nvPr/>
              </p:nvGrpSpPr>
              <p:grpSpPr bwMode="auto">
                <a:xfrm>
                  <a:off x="8050491" y="3896054"/>
                  <a:ext cx="62930" cy="579057"/>
                  <a:chOff x="913588" y="1905791"/>
                  <a:chExt cx="78194" cy="686513"/>
                </a:xfrm>
              </p:grpSpPr>
              <p:cxnSp>
                <p:nvCxnSpPr>
                  <p:cNvPr id="89" name="Straight Connector 88"/>
                  <p:cNvCxnSpPr/>
                  <p:nvPr/>
                </p:nvCxnSpPr>
                <p:spPr>
                  <a:xfrm rot="5400000">
                    <a:off x="838044" y="1981335"/>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70"/>
                <p:cNvGrpSpPr>
                  <a:grpSpLocks/>
                </p:cNvGrpSpPr>
                <p:nvPr/>
              </p:nvGrpSpPr>
              <p:grpSpPr bwMode="auto">
                <a:xfrm>
                  <a:off x="8428834" y="3896069"/>
                  <a:ext cx="62274" cy="577852"/>
                  <a:chOff x="913995" y="1906505"/>
                  <a:chExt cx="77379" cy="685085"/>
                </a:xfrm>
              </p:grpSpPr>
              <p:cxnSp>
                <p:nvCxnSpPr>
                  <p:cNvPr id="82" name="Straight Connector 81"/>
                  <p:cNvCxnSpPr/>
                  <p:nvPr/>
                </p:nvCxnSpPr>
                <p:spPr>
                  <a:xfrm rot="5400000">
                    <a:off x="838451" y="198204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H="1">
                    <a:off x="914862" y="2057742"/>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914863" y="2210460"/>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914862" y="2286104"/>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91420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p:nvCxnSpPr>
              <p:spPr bwMode="auto">
                <a:xfrm rot="5400000">
                  <a:off x="7793571" y="5051431"/>
                  <a:ext cx="577851" cy="6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10"/>
                <p:cNvCxnSpPr/>
                <p:nvPr/>
              </p:nvCxnSpPr>
              <p:spPr bwMode="auto">
                <a:xfrm rot="5400000">
                  <a:off x="8171255" y="5051430"/>
                  <a:ext cx="577851" cy="6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Cube 60"/>
                <p:cNvSpPr/>
                <p:nvPr/>
              </p:nvSpPr>
              <p:spPr bwMode="auto">
                <a:xfrm flipH="1">
                  <a:off x="7924800" y="3549344"/>
                  <a:ext cx="723894" cy="346711"/>
                </a:xfrm>
                <a:prstGeom prst="cub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8" name="Group 54"/>
                <p:cNvGrpSpPr>
                  <a:grpSpLocks/>
                </p:cNvGrpSpPr>
                <p:nvPr/>
              </p:nvGrpSpPr>
              <p:grpSpPr bwMode="auto">
                <a:xfrm>
                  <a:off x="8428834" y="3029293"/>
                  <a:ext cx="62274" cy="577852"/>
                  <a:chOff x="913995" y="1906505"/>
                  <a:chExt cx="77379" cy="685085"/>
                </a:xfrm>
              </p:grpSpPr>
              <p:cxnSp>
                <p:nvCxnSpPr>
                  <p:cNvPr id="75" name="Straight Connector 74"/>
                  <p:cNvCxnSpPr/>
                  <p:nvPr/>
                </p:nvCxnSpPr>
                <p:spPr>
                  <a:xfrm rot="5400000">
                    <a:off x="838451" y="198204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914862" y="2057742"/>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914863" y="2210460"/>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914862" y="2286104"/>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420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46"/>
                <p:cNvGrpSpPr>
                  <a:grpSpLocks/>
                </p:cNvGrpSpPr>
                <p:nvPr/>
              </p:nvGrpSpPr>
              <p:grpSpPr bwMode="auto">
                <a:xfrm>
                  <a:off x="8050490" y="3029273"/>
                  <a:ext cx="62930" cy="579057"/>
                  <a:chOff x="913588" y="1905791"/>
                  <a:chExt cx="78194" cy="686513"/>
                </a:xfrm>
              </p:grpSpPr>
              <p:cxnSp>
                <p:nvCxnSpPr>
                  <p:cNvPr id="68" name="Straight Connector 67"/>
                  <p:cNvCxnSpPr/>
                  <p:nvPr/>
                </p:nvCxnSpPr>
                <p:spPr>
                  <a:xfrm rot="5400000">
                    <a:off x="838044" y="1981335"/>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Can 63"/>
                <p:cNvSpPr/>
                <p:nvPr/>
              </p:nvSpPr>
              <p:spPr>
                <a:xfrm flipV="1">
                  <a:off x="8001001" y="4296095"/>
                  <a:ext cx="533400" cy="76200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an 64"/>
                <p:cNvSpPr/>
                <p:nvPr/>
              </p:nvSpPr>
              <p:spPr>
                <a:xfrm flipV="1">
                  <a:off x="8001001" y="5134295"/>
                  <a:ext cx="533400" cy="76200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flipV="1">
                  <a:off x="7772400" y="2971800"/>
                  <a:ext cx="990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TextBox 66"/>
                <p:cNvSpPr txBox="1"/>
                <p:nvPr/>
              </p:nvSpPr>
              <p:spPr>
                <a:xfrm>
                  <a:off x="7696200" y="2488713"/>
                  <a:ext cx="1143000" cy="369333"/>
                </a:xfrm>
                <a:prstGeom prst="rect">
                  <a:avLst/>
                </a:prstGeom>
                <a:noFill/>
                <a:ln>
                  <a:noFill/>
                </a:ln>
              </p:spPr>
              <p:txBody>
                <a:bodyPr wrap="square" rtlCol="0">
                  <a:spAutoFit/>
                </a:bodyPr>
                <a:lstStyle/>
                <a:p>
                  <a:pPr algn="ctr"/>
                  <a:r>
                    <a:rPr lang="en-US" dirty="0" smtClean="0"/>
                    <a:t>Triple</a:t>
                  </a:r>
                  <a:endParaRPr lang="en-US" dirty="0"/>
                </a:p>
              </p:txBody>
            </p:sp>
          </p:grpSp>
          <p:sp>
            <p:nvSpPr>
              <p:cNvPr id="56" name="Rectangle 55"/>
              <p:cNvSpPr/>
              <p:nvPr/>
            </p:nvSpPr>
            <p:spPr>
              <a:xfrm>
                <a:off x="5791200" y="3962400"/>
                <a:ext cx="10668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6"/>
            <p:cNvGrpSpPr/>
            <p:nvPr/>
          </p:nvGrpSpPr>
          <p:grpSpPr>
            <a:xfrm>
              <a:off x="3581400" y="1667470"/>
              <a:ext cx="990600" cy="2286000"/>
              <a:chOff x="2590800" y="1752600"/>
              <a:chExt cx="990600" cy="1677486"/>
            </a:xfrm>
          </p:grpSpPr>
          <p:pic>
            <p:nvPicPr>
              <p:cNvPr id="49" name="Picture 5"/>
              <p:cNvPicPr>
                <a:picLocks noChangeAspect="1" noChangeArrowheads="1"/>
              </p:cNvPicPr>
              <p:nvPr/>
            </p:nvPicPr>
            <p:blipFill>
              <a:blip r:embed="rId2" cstate="print"/>
              <a:srcRect/>
              <a:stretch>
                <a:fillRect/>
              </a:stretch>
            </p:blipFill>
            <p:spPr bwMode="auto">
              <a:xfrm>
                <a:off x="2667000" y="2209799"/>
                <a:ext cx="838200" cy="1220287"/>
              </a:xfrm>
              <a:prstGeom prst="rect">
                <a:avLst/>
              </a:prstGeom>
              <a:noFill/>
              <a:ln w="9525">
                <a:noFill/>
                <a:miter lim="800000"/>
                <a:headEnd/>
                <a:tailEnd/>
              </a:ln>
            </p:spPr>
          </p:pic>
          <p:sp>
            <p:nvSpPr>
              <p:cNvPr id="50" name="TextBox 49"/>
              <p:cNvSpPr txBox="1"/>
              <p:nvPr/>
            </p:nvSpPr>
            <p:spPr>
              <a:xfrm>
                <a:off x="2590800" y="1764268"/>
                <a:ext cx="990600" cy="451698"/>
              </a:xfrm>
              <a:prstGeom prst="rect">
                <a:avLst/>
              </a:prstGeom>
              <a:noFill/>
              <a:ln>
                <a:noFill/>
              </a:ln>
            </p:spPr>
            <p:txBody>
              <a:bodyPr wrap="square" rtlCol="0">
                <a:spAutoFit/>
              </a:bodyPr>
              <a:lstStyle/>
              <a:p>
                <a:pPr algn="ctr"/>
                <a:r>
                  <a:rPr lang="en-US" sz="1700" dirty="0" smtClean="0"/>
                  <a:t>Modal Damping</a:t>
                </a:r>
              </a:p>
            </p:txBody>
          </p:sp>
          <p:sp>
            <p:nvSpPr>
              <p:cNvPr id="51" name="Rectangle 50"/>
              <p:cNvSpPr/>
              <p:nvPr/>
            </p:nvSpPr>
            <p:spPr>
              <a:xfrm>
                <a:off x="2590800" y="1752600"/>
                <a:ext cx="990600"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a:off x="6172200" y="2057400"/>
              <a:ext cx="4572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72000" y="2514600"/>
              <a:ext cx="2133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4614565" y="4072235"/>
              <a:ext cx="829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029200" y="4495800"/>
              <a:ext cx="3276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391400" y="3657600"/>
              <a:ext cx="11430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7891165" y="4072235"/>
              <a:ext cx="82927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629400" y="4188023"/>
              <a:ext cx="1600200" cy="307777"/>
            </a:xfrm>
            <a:prstGeom prst="rect">
              <a:avLst/>
            </a:prstGeom>
            <a:noFill/>
          </p:spPr>
          <p:txBody>
            <a:bodyPr wrap="square" rtlCol="0">
              <a:spAutoFit/>
            </a:bodyPr>
            <a:lstStyle/>
            <a:p>
              <a:pPr algn="ctr"/>
              <a:r>
                <a:rPr lang="en-US" sz="1400" dirty="0" smtClean="0"/>
                <a:t>Cavity error signal</a:t>
              </a:r>
              <a:endParaRPr lang="en-US" sz="1400" dirty="0"/>
            </a:p>
          </p:txBody>
        </p:sp>
        <p:cxnSp>
          <p:nvCxnSpPr>
            <p:cNvPr id="102" name="Straight Arrow Connector 101"/>
            <p:cNvCxnSpPr/>
            <p:nvPr/>
          </p:nvCxnSpPr>
          <p:spPr>
            <a:xfrm>
              <a:off x="7467600" y="2514600"/>
              <a:ext cx="914400" cy="1588"/>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352800" y="1524000"/>
              <a:ext cx="5029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7891165" y="2014835"/>
              <a:ext cx="9816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2857500" y="2019300"/>
              <a:ext cx="99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3352800" y="2513012"/>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5257800" y="4191000"/>
              <a:ext cx="1371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Cavity Control</a:t>
              </a:r>
              <a:endParaRPr lang="en-US" dirty="0">
                <a:solidFill>
                  <a:schemeClr val="tx1"/>
                </a:solidFill>
              </a:endParaRPr>
            </a:p>
          </p:txBody>
        </p:sp>
        <p:cxnSp>
          <p:nvCxnSpPr>
            <p:cNvPr id="127" name="Straight Arrow Connector 126"/>
            <p:cNvCxnSpPr/>
            <p:nvPr/>
          </p:nvCxnSpPr>
          <p:spPr>
            <a:xfrm>
              <a:off x="5029200" y="3657600"/>
              <a:ext cx="1676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4876800" y="1828800"/>
              <a:ext cx="1279389" cy="523220"/>
            </a:xfrm>
            <a:prstGeom prst="rect">
              <a:avLst/>
            </a:prstGeom>
            <a:ln w="12700">
              <a:solidFill>
                <a:srgbClr val="FF0000"/>
              </a:solidFill>
            </a:ln>
          </p:spPr>
          <p:txBody>
            <a:bodyPr wrap="none">
              <a:spAutoFit/>
            </a:bodyPr>
            <a:lstStyle/>
            <a:p>
              <a:pPr algn="ctr"/>
              <a:r>
                <a:rPr lang="en-US" sz="1400" dirty="0" smtClean="0"/>
                <a:t>Non-stationary</a:t>
              </a:r>
            </a:p>
            <a:p>
              <a:pPr algn="ctr"/>
              <a:r>
                <a:rPr lang="en-US" sz="1400" dirty="0" smtClean="0"/>
                <a:t>disturbance</a:t>
              </a:r>
              <a:endParaRPr lang="en-US" sz="1400" dirty="0"/>
            </a:p>
          </p:txBody>
        </p:sp>
        <p:sp>
          <p:nvSpPr>
            <p:cNvPr id="124" name="Oval 123"/>
            <p:cNvSpPr/>
            <p:nvPr/>
          </p:nvSpPr>
          <p:spPr>
            <a:xfrm>
              <a:off x="7772400" y="2322576"/>
              <a:ext cx="381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130" name="Rectangle 129"/>
            <p:cNvSpPr/>
            <p:nvPr/>
          </p:nvSpPr>
          <p:spPr>
            <a:xfrm>
              <a:off x="7772400" y="2971800"/>
              <a:ext cx="1130439" cy="307777"/>
            </a:xfrm>
            <a:prstGeom prst="rect">
              <a:avLst/>
            </a:prstGeom>
            <a:ln w="12700">
              <a:solidFill>
                <a:srgbClr val="FF0000"/>
              </a:solidFill>
            </a:ln>
          </p:spPr>
          <p:txBody>
            <a:bodyPr wrap="none">
              <a:spAutoFit/>
            </a:bodyPr>
            <a:lstStyle/>
            <a:p>
              <a:pPr algn="ctr"/>
              <a:r>
                <a:rPr lang="en-US" sz="1400" dirty="0" smtClean="0"/>
                <a:t>Sensor noise</a:t>
              </a:r>
              <a:endParaRPr lang="en-US" sz="1400" dirty="0"/>
            </a:p>
          </p:txBody>
        </p:sp>
        <p:cxnSp>
          <p:nvCxnSpPr>
            <p:cNvPr id="132" name="Straight Arrow Connector 131"/>
            <p:cNvCxnSpPr>
              <a:stCxn id="130" idx="0"/>
              <a:endCxn id="124" idx="5"/>
            </p:cNvCxnSpPr>
            <p:nvPr/>
          </p:nvCxnSpPr>
          <p:spPr>
            <a:xfrm flipH="1" flipV="1">
              <a:off x="8097604" y="2647780"/>
              <a:ext cx="240016" cy="3240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6172200" y="1219200"/>
              <a:ext cx="1905000" cy="307777"/>
            </a:xfrm>
            <a:prstGeom prst="rect">
              <a:avLst/>
            </a:prstGeom>
            <a:noFill/>
          </p:spPr>
          <p:txBody>
            <a:bodyPr wrap="square" rtlCol="0">
              <a:spAutoFit/>
            </a:bodyPr>
            <a:lstStyle/>
            <a:p>
              <a:pPr algn="ctr"/>
              <a:r>
                <a:rPr lang="en-US" sz="1400" dirty="0" smtClean="0"/>
                <a:t>Top mass measurement</a:t>
              </a:r>
              <a:endParaRPr lang="en-US" sz="1400" dirty="0"/>
            </a:p>
          </p:txBody>
        </p:sp>
        <p:sp>
          <p:nvSpPr>
            <p:cNvPr id="141" name="TextBox 140"/>
            <p:cNvSpPr txBox="1"/>
            <p:nvPr/>
          </p:nvSpPr>
          <p:spPr>
            <a:xfrm>
              <a:off x="4572000" y="2511623"/>
              <a:ext cx="1981200" cy="307777"/>
            </a:xfrm>
            <a:prstGeom prst="rect">
              <a:avLst/>
            </a:prstGeom>
            <a:noFill/>
          </p:spPr>
          <p:txBody>
            <a:bodyPr wrap="square" rtlCol="0">
              <a:spAutoFit/>
            </a:bodyPr>
            <a:lstStyle/>
            <a:p>
              <a:pPr algn="ctr"/>
              <a:r>
                <a:rPr lang="en-US" sz="1400" dirty="0" smtClean="0"/>
                <a:t>Top mass damping force</a:t>
              </a:r>
              <a:endParaRPr lang="en-US" sz="1400" dirty="0"/>
            </a:p>
          </p:txBody>
        </p:sp>
        <p:sp>
          <p:nvSpPr>
            <p:cNvPr id="145" name="TextBox 144"/>
            <p:cNvSpPr txBox="1"/>
            <p:nvPr/>
          </p:nvSpPr>
          <p:spPr>
            <a:xfrm>
              <a:off x="4800600" y="3349823"/>
              <a:ext cx="1981200" cy="307777"/>
            </a:xfrm>
            <a:prstGeom prst="rect">
              <a:avLst/>
            </a:prstGeom>
            <a:noFill/>
          </p:spPr>
          <p:txBody>
            <a:bodyPr wrap="square" rtlCol="0">
              <a:spAutoFit/>
            </a:bodyPr>
            <a:lstStyle/>
            <a:p>
              <a:pPr algn="ctr"/>
              <a:r>
                <a:rPr lang="en-US" sz="1400" dirty="0" smtClean="0"/>
                <a:t>Bottom mass force</a:t>
              </a:r>
              <a:endParaRPr lang="en-US" sz="1400" dirty="0"/>
            </a:p>
          </p:txBody>
        </p:sp>
      </p:grpSp>
      <p:grpSp>
        <p:nvGrpSpPr>
          <p:cNvPr id="100" name="Group 99"/>
          <p:cNvGrpSpPr/>
          <p:nvPr/>
        </p:nvGrpSpPr>
        <p:grpSpPr>
          <a:xfrm>
            <a:off x="8610600" y="3352800"/>
            <a:ext cx="396240" cy="576371"/>
            <a:chOff x="8077200" y="4940349"/>
            <a:chExt cx="396240" cy="576371"/>
          </a:xfrm>
        </p:grpSpPr>
        <p:cxnSp>
          <p:nvCxnSpPr>
            <p:cNvPr id="96" name="Straight Connector 95"/>
            <p:cNvCxnSpPr/>
            <p:nvPr/>
          </p:nvCxnSpPr>
          <p:spPr bwMode="auto">
            <a:xfrm rot="5400000">
              <a:off x="7968792" y="5124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10"/>
            <p:cNvCxnSpPr/>
            <p:nvPr/>
          </p:nvCxnSpPr>
          <p:spPr bwMode="auto">
            <a:xfrm rot="5400000">
              <a:off x="8249358" y="5124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Can 98"/>
            <p:cNvSpPr/>
            <p:nvPr/>
          </p:nvSpPr>
          <p:spPr>
            <a:xfrm flipV="1">
              <a:off x="8077200" y="5029200"/>
              <a:ext cx="396240" cy="48752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Slide Number Placeholder 105"/>
          <p:cNvSpPr>
            <a:spLocks noGrp="1"/>
          </p:cNvSpPr>
          <p:nvPr>
            <p:ph type="sldNum" sz="quarter" idx="12"/>
          </p:nvPr>
        </p:nvSpPr>
        <p:spPr/>
        <p:txBody>
          <a:bodyPr/>
          <a:lstStyle/>
          <a:p>
            <a:fld id="{B6F15528-21DE-4FAA-801E-634DDDAF4B2B}" type="slidenum">
              <a:rPr lang="en-US" smtClean="0"/>
              <a:pPr/>
              <a:t>25</a:t>
            </a:fld>
            <a:endParaRPr lang="en-US"/>
          </a:p>
        </p:txBody>
      </p:sp>
      <p:sp>
        <p:nvSpPr>
          <p:cNvPr id="109" name="Footer Placeholder 108"/>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Cavity Control with Adaptive M.D.</a:t>
            </a:r>
            <a:endParaRPr lang="en-US" dirty="0"/>
          </a:p>
        </p:txBody>
      </p:sp>
      <p:sp>
        <p:nvSpPr>
          <p:cNvPr id="100" name="TextBox 99"/>
          <p:cNvSpPr txBox="1"/>
          <p:nvPr/>
        </p:nvSpPr>
        <p:spPr>
          <a:xfrm>
            <a:off x="2286000" y="4876800"/>
            <a:ext cx="3429000" cy="646331"/>
          </a:xfrm>
          <a:prstGeom prst="rect">
            <a:avLst/>
          </a:prstGeom>
          <a:noFill/>
          <a:ln w="12700">
            <a:solidFill>
              <a:schemeClr val="tx1"/>
            </a:solidFill>
            <a:prstDash val="dash"/>
          </a:ln>
        </p:spPr>
        <p:txBody>
          <a:bodyPr wrap="square" rtlCol="0">
            <a:spAutoFit/>
          </a:bodyPr>
          <a:lstStyle/>
          <a:p>
            <a:pPr algn="ctr"/>
            <a:r>
              <a:rPr lang="en-US" dirty="0" smtClean="0"/>
              <a:t>Gauss-Newton stepping of modal damping gain values</a:t>
            </a:r>
            <a:endParaRPr lang="en-US" dirty="0"/>
          </a:p>
        </p:txBody>
      </p:sp>
      <p:cxnSp>
        <p:nvCxnSpPr>
          <p:cNvPr id="103" name="Straight Arrow Connector 102"/>
          <p:cNvCxnSpPr>
            <a:stCxn id="100" idx="0"/>
            <a:endCxn id="44" idx="2"/>
          </p:cNvCxnSpPr>
          <p:nvPr/>
        </p:nvCxnSpPr>
        <p:spPr>
          <a:xfrm rot="16200000" flipV="1">
            <a:off x="2738735" y="3615035"/>
            <a:ext cx="115193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228600" y="4495800"/>
            <a:ext cx="1905000" cy="923330"/>
          </a:xfrm>
          <a:prstGeom prst="rect">
            <a:avLst/>
          </a:prstGeom>
          <a:noFill/>
          <a:ln w="12700">
            <a:solidFill>
              <a:schemeClr val="tx1"/>
            </a:solidFill>
            <a:prstDash val="dash"/>
          </a:ln>
        </p:spPr>
        <p:txBody>
          <a:bodyPr wrap="square" rtlCol="0">
            <a:spAutoFit/>
          </a:bodyPr>
          <a:lstStyle/>
          <a:p>
            <a:pPr algn="ctr"/>
            <a:r>
              <a:rPr lang="en-US" dirty="0" smtClean="0"/>
              <a:t>Weighting of relevant information</a:t>
            </a:r>
            <a:endParaRPr lang="en-US" dirty="0"/>
          </a:p>
        </p:txBody>
      </p:sp>
      <p:cxnSp>
        <p:nvCxnSpPr>
          <p:cNvPr id="106" name="Straight Arrow Connector 105"/>
          <p:cNvCxnSpPr>
            <a:stCxn id="104" idx="0"/>
            <a:endCxn id="46" idx="2"/>
          </p:cNvCxnSpPr>
          <p:nvPr/>
        </p:nvCxnSpPr>
        <p:spPr>
          <a:xfrm rot="5400000" flipH="1" flipV="1">
            <a:off x="795635" y="4110335"/>
            <a:ext cx="77093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 name="Group 217"/>
          <p:cNvGrpSpPr/>
          <p:nvPr/>
        </p:nvGrpSpPr>
        <p:grpSpPr>
          <a:xfrm>
            <a:off x="457200" y="1219200"/>
            <a:ext cx="8445639" cy="3505200"/>
            <a:chOff x="457200" y="1219200"/>
            <a:chExt cx="8445639" cy="3505200"/>
          </a:xfrm>
        </p:grpSpPr>
        <p:grpSp>
          <p:nvGrpSpPr>
            <p:cNvPr id="4" name="Group 62"/>
            <p:cNvGrpSpPr/>
            <p:nvPr/>
          </p:nvGrpSpPr>
          <p:grpSpPr>
            <a:xfrm>
              <a:off x="685800" y="2048470"/>
              <a:ext cx="990600" cy="1676400"/>
              <a:chOff x="1371600" y="1828800"/>
              <a:chExt cx="990600" cy="1524000"/>
            </a:xfrm>
          </p:grpSpPr>
          <p:sp>
            <p:nvSpPr>
              <p:cNvPr id="46" name="Rectangle 45"/>
              <p:cNvSpPr/>
              <p:nvPr/>
            </p:nvSpPr>
            <p:spPr>
              <a:xfrm>
                <a:off x="1371600" y="1828800"/>
                <a:ext cx="99060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1"/>
              <p:cNvPicPr>
                <a:picLocks noChangeAspect="1" noChangeArrowheads="1"/>
              </p:cNvPicPr>
              <p:nvPr/>
            </p:nvPicPr>
            <p:blipFill>
              <a:blip r:embed="rId3" cstate="print"/>
              <a:srcRect/>
              <a:stretch>
                <a:fillRect/>
              </a:stretch>
            </p:blipFill>
            <p:spPr bwMode="auto">
              <a:xfrm>
                <a:off x="1524000" y="2286000"/>
                <a:ext cx="683544" cy="962025"/>
              </a:xfrm>
              <a:prstGeom prst="rect">
                <a:avLst/>
              </a:prstGeom>
              <a:noFill/>
              <a:ln w="9525">
                <a:noFill/>
                <a:miter lim="800000"/>
                <a:headEnd/>
                <a:tailEnd/>
              </a:ln>
            </p:spPr>
          </p:pic>
          <p:sp>
            <p:nvSpPr>
              <p:cNvPr id="48" name="Rectangle 47"/>
              <p:cNvSpPr/>
              <p:nvPr/>
            </p:nvSpPr>
            <p:spPr>
              <a:xfrm>
                <a:off x="1539527" y="1828800"/>
                <a:ext cx="594073" cy="369332"/>
              </a:xfrm>
              <a:prstGeom prst="rect">
                <a:avLst/>
              </a:prstGeom>
            </p:spPr>
            <p:txBody>
              <a:bodyPr wrap="none">
                <a:spAutoFit/>
              </a:bodyPr>
              <a:lstStyle/>
              <a:p>
                <a:pPr algn="ctr"/>
                <a:r>
                  <a:rPr lang="en-US" dirty="0" smtClean="0"/>
                  <a:t>Cost</a:t>
                </a:r>
                <a:endParaRPr lang="en-US" dirty="0"/>
              </a:p>
            </p:txBody>
          </p:sp>
        </p:grpSp>
        <p:grpSp>
          <p:nvGrpSpPr>
            <p:cNvPr id="5" name="Group 63"/>
            <p:cNvGrpSpPr/>
            <p:nvPr/>
          </p:nvGrpSpPr>
          <p:grpSpPr>
            <a:xfrm>
              <a:off x="2133600" y="2048470"/>
              <a:ext cx="990600" cy="1676400"/>
              <a:chOff x="7239000" y="4572000"/>
              <a:chExt cx="990600" cy="1676400"/>
            </a:xfrm>
          </p:grpSpPr>
          <p:pic>
            <p:nvPicPr>
              <p:cNvPr id="43" name="Picture 2"/>
              <p:cNvPicPr>
                <a:picLocks noChangeAspect="1" noChangeArrowheads="1"/>
              </p:cNvPicPr>
              <p:nvPr/>
            </p:nvPicPr>
            <p:blipFill>
              <a:blip r:embed="rId4" cstate="print"/>
              <a:srcRect/>
              <a:stretch>
                <a:fillRect/>
              </a:stretch>
            </p:blipFill>
            <p:spPr bwMode="auto">
              <a:xfrm>
                <a:off x="7311470" y="5257800"/>
                <a:ext cx="860580" cy="904875"/>
              </a:xfrm>
              <a:prstGeom prst="rect">
                <a:avLst/>
              </a:prstGeom>
              <a:noFill/>
              <a:ln w="9525">
                <a:noFill/>
                <a:miter lim="800000"/>
                <a:headEnd/>
                <a:tailEnd/>
              </a:ln>
            </p:spPr>
          </p:pic>
          <p:sp>
            <p:nvSpPr>
              <p:cNvPr id="44" name="Rectangle 43"/>
              <p:cNvSpPr/>
              <p:nvPr/>
            </p:nvSpPr>
            <p:spPr>
              <a:xfrm>
                <a:off x="7239000" y="4572000"/>
                <a:ext cx="990600"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391400" y="4659868"/>
                <a:ext cx="747897" cy="369332"/>
              </a:xfrm>
              <a:prstGeom prst="rect">
                <a:avLst/>
              </a:prstGeom>
            </p:spPr>
            <p:txBody>
              <a:bodyPr wrap="none">
                <a:spAutoFit/>
              </a:bodyPr>
              <a:lstStyle/>
              <a:p>
                <a:pPr algn="ctr"/>
                <a:r>
                  <a:rPr lang="en-US" dirty="0" smtClean="0"/>
                  <a:t>Adapt</a:t>
                </a:r>
                <a:endParaRPr lang="en-US" dirty="0"/>
              </a:p>
            </p:txBody>
          </p:sp>
        </p:grpSp>
        <p:cxnSp>
          <p:nvCxnSpPr>
            <p:cNvPr id="19" name="Straight Arrow Connector 18"/>
            <p:cNvCxnSpPr/>
            <p:nvPr/>
          </p:nvCxnSpPr>
          <p:spPr>
            <a:xfrm>
              <a:off x="3124200" y="28859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76400" y="273427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124200" y="34193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676400" y="30383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33431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3400" y="3877270"/>
              <a:ext cx="27432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2781300" y="3381970"/>
              <a:ext cx="990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04800" y="3648670"/>
              <a:ext cx="4572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33400" y="3419330"/>
              <a:ext cx="1524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3086100" y="3686771"/>
              <a:ext cx="533401" cy="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57200" y="3953470"/>
              <a:ext cx="2895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a:off x="152400" y="3648670"/>
              <a:ext cx="609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457200" y="3343870"/>
              <a:ext cx="228600" cy="158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76200" y="1905000"/>
              <a:ext cx="76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457200" y="2284412"/>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1676400" y="243840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4267200" y="2353270"/>
              <a:ext cx="152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7"/>
            <p:cNvGrpSpPr/>
            <p:nvPr/>
          </p:nvGrpSpPr>
          <p:grpSpPr>
            <a:xfrm>
              <a:off x="6553200" y="1667470"/>
              <a:ext cx="990600" cy="2286000"/>
              <a:chOff x="5791200" y="3962400"/>
              <a:chExt cx="1066800" cy="2667000"/>
            </a:xfrm>
          </p:grpSpPr>
          <p:grpSp>
            <p:nvGrpSpPr>
              <p:cNvPr id="7" name="Group 6"/>
              <p:cNvGrpSpPr/>
              <p:nvPr/>
            </p:nvGrpSpPr>
            <p:grpSpPr>
              <a:xfrm>
                <a:off x="5867400" y="4038606"/>
                <a:ext cx="914400" cy="2543494"/>
                <a:chOff x="7696200" y="2488713"/>
                <a:chExt cx="1143000" cy="3407582"/>
              </a:xfrm>
            </p:grpSpPr>
            <p:grpSp>
              <p:nvGrpSpPr>
                <p:cNvPr id="8" name="Group 62"/>
                <p:cNvGrpSpPr>
                  <a:grpSpLocks/>
                </p:cNvGrpSpPr>
                <p:nvPr/>
              </p:nvGrpSpPr>
              <p:grpSpPr bwMode="auto">
                <a:xfrm>
                  <a:off x="8050489" y="3896052"/>
                  <a:ext cx="62930" cy="579057"/>
                  <a:chOff x="913588" y="1905791"/>
                  <a:chExt cx="78194" cy="686513"/>
                </a:xfrm>
              </p:grpSpPr>
              <p:cxnSp>
                <p:nvCxnSpPr>
                  <p:cNvPr id="179" name="Straight Connector 178"/>
                  <p:cNvCxnSpPr/>
                  <p:nvPr/>
                </p:nvCxnSpPr>
                <p:spPr>
                  <a:xfrm rot="5400000">
                    <a:off x="838044" y="1981335"/>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70"/>
                <p:cNvGrpSpPr>
                  <a:grpSpLocks/>
                </p:cNvGrpSpPr>
                <p:nvPr/>
              </p:nvGrpSpPr>
              <p:grpSpPr bwMode="auto">
                <a:xfrm>
                  <a:off x="8428836" y="3896071"/>
                  <a:ext cx="62274" cy="577852"/>
                  <a:chOff x="913995" y="1906505"/>
                  <a:chExt cx="77379" cy="685085"/>
                </a:xfrm>
              </p:grpSpPr>
              <p:cxnSp>
                <p:nvCxnSpPr>
                  <p:cNvPr id="172" name="Straight Connector 171"/>
                  <p:cNvCxnSpPr/>
                  <p:nvPr/>
                </p:nvCxnSpPr>
                <p:spPr>
                  <a:xfrm rot="5400000">
                    <a:off x="838451" y="198204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16200000" flipH="1">
                    <a:off x="914862" y="2057742"/>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16200000" flipH="1">
                    <a:off x="914863" y="2210460"/>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a:off x="914862" y="2286104"/>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91420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9" name="Straight Connector 148"/>
                <p:cNvCxnSpPr/>
                <p:nvPr/>
              </p:nvCxnSpPr>
              <p:spPr bwMode="auto">
                <a:xfrm rot="5400000">
                  <a:off x="7793571" y="5051431"/>
                  <a:ext cx="577851" cy="6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0"/>
                <p:cNvCxnSpPr/>
                <p:nvPr/>
              </p:nvCxnSpPr>
              <p:spPr bwMode="auto">
                <a:xfrm rot="5400000">
                  <a:off x="8171255" y="5051430"/>
                  <a:ext cx="577851" cy="6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Cube 150"/>
                <p:cNvSpPr/>
                <p:nvPr/>
              </p:nvSpPr>
              <p:spPr bwMode="auto">
                <a:xfrm flipH="1">
                  <a:off x="7924800" y="3549344"/>
                  <a:ext cx="723894" cy="346711"/>
                </a:xfrm>
                <a:prstGeom prst="cub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0" name="Group 54"/>
                <p:cNvGrpSpPr>
                  <a:grpSpLocks/>
                </p:cNvGrpSpPr>
                <p:nvPr/>
              </p:nvGrpSpPr>
              <p:grpSpPr bwMode="auto">
                <a:xfrm>
                  <a:off x="8428836" y="3029295"/>
                  <a:ext cx="62274" cy="577852"/>
                  <a:chOff x="913995" y="1906505"/>
                  <a:chExt cx="77379" cy="685085"/>
                </a:xfrm>
              </p:grpSpPr>
              <p:cxnSp>
                <p:nvCxnSpPr>
                  <p:cNvPr id="165" name="Straight Connector 164"/>
                  <p:cNvCxnSpPr/>
                  <p:nvPr/>
                </p:nvCxnSpPr>
                <p:spPr>
                  <a:xfrm rot="5400000">
                    <a:off x="838451" y="198204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16200000" flipH="1">
                    <a:off x="914862" y="2057742"/>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6200000" flipH="1">
                    <a:off x="914863" y="2210460"/>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862" y="2286104"/>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91420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8050488" y="3029271"/>
                  <a:ext cx="62930" cy="579057"/>
                  <a:chOff x="913588" y="1905791"/>
                  <a:chExt cx="78194" cy="686513"/>
                </a:xfrm>
              </p:grpSpPr>
              <p:cxnSp>
                <p:nvCxnSpPr>
                  <p:cNvPr id="158" name="Straight Connector 157"/>
                  <p:cNvCxnSpPr/>
                  <p:nvPr/>
                </p:nvCxnSpPr>
                <p:spPr>
                  <a:xfrm rot="5400000">
                    <a:off x="838044" y="1981335"/>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4" name="Can 153"/>
                <p:cNvSpPr/>
                <p:nvPr/>
              </p:nvSpPr>
              <p:spPr>
                <a:xfrm flipV="1">
                  <a:off x="8001001" y="4296095"/>
                  <a:ext cx="533400" cy="76200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an 154"/>
                <p:cNvSpPr/>
                <p:nvPr/>
              </p:nvSpPr>
              <p:spPr>
                <a:xfrm flipV="1">
                  <a:off x="8001001" y="5134295"/>
                  <a:ext cx="533400" cy="76200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flipV="1">
                  <a:off x="7772400" y="2971800"/>
                  <a:ext cx="990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7" name="TextBox 156"/>
                <p:cNvSpPr txBox="1"/>
                <p:nvPr/>
              </p:nvSpPr>
              <p:spPr>
                <a:xfrm>
                  <a:off x="7696200" y="2488713"/>
                  <a:ext cx="1143000" cy="369333"/>
                </a:xfrm>
                <a:prstGeom prst="rect">
                  <a:avLst/>
                </a:prstGeom>
                <a:noFill/>
                <a:ln>
                  <a:noFill/>
                </a:ln>
              </p:spPr>
              <p:txBody>
                <a:bodyPr wrap="square" rtlCol="0">
                  <a:spAutoFit/>
                </a:bodyPr>
                <a:lstStyle/>
                <a:p>
                  <a:pPr algn="ctr"/>
                  <a:r>
                    <a:rPr lang="en-US" dirty="0" smtClean="0"/>
                    <a:t>Triple</a:t>
                  </a:r>
                  <a:endParaRPr lang="en-US" dirty="0"/>
                </a:p>
              </p:txBody>
            </p:sp>
          </p:grpSp>
          <p:sp>
            <p:nvSpPr>
              <p:cNvPr id="146" name="Rectangle 145"/>
              <p:cNvSpPr/>
              <p:nvPr/>
            </p:nvSpPr>
            <p:spPr>
              <a:xfrm>
                <a:off x="5791200" y="3962400"/>
                <a:ext cx="10668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56"/>
            <p:cNvGrpSpPr/>
            <p:nvPr/>
          </p:nvGrpSpPr>
          <p:grpSpPr>
            <a:xfrm>
              <a:off x="3581400" y="1667470"/>
              <a:ext cx="990600" cy="2286000"/>
              <a:chOff x="2590800" y="1752600"/>
              <a:chExt cx="990600" cy="1677486"/>
            </a:xfrm>
          </p:grpSpPr>
          <p:pic>
            <p:nvPicPr>
              <p:cNvPr id="187" name="Picture 5"/>
              <p:cNvPicPr>
                <a:picLocks noChangeAspect="1" noChangeArrowheads="1"/>
              </p:cNvPicPr>
              <p:nvPr/>
            </p:nvPicPr>
            <p:blipFill>
              <a:blip r:embed="rId5" cstate="print"/>
              <a:srcRect/>
              <a:stretch>
                <a:fillRect/>
              </a:stretch>
            </p:blipFill>
            <p:spPr bwMode="auto">
              <a:xfrm>
                <a:off x="2667000" y="2209799"/>
                <a:ext cx="838200" cy="1220287"/>
              </a:xfrm>
              <a:prstGeom prst="rect">
                <a:avLst/>
              </a:prstGeom>
              <a:noFill/>
              <a:ln w="9525">
                <a:noFill/>
                <a:miter lim="800000"/>
                <a:headEnd/>
                <a:tailEnd/>
              </a:ln>
            </p:spPr>
          </p:pic>
          <p:sp>
            <p:nvSpPr>
              <p:cNvPr id="188" name="TextBox 187"/>
              <p:cNvSpPr txBox="1"/>
              <p:nvPr/>
            </p:nvSpPr>
            <p:spPr>
              <a:xfrm>
                <a:off x="2590800" y="1764268"/>
                <a:ext cx="990600" cy="451698"/>
              </a:xfrm>
              <a:prstGeom prst="rect">
                <a:avLst/>
              </a:prstGeom>
              <a:noFill/>
              <a:ln>
                <a:noFill/>
              </a:ln>
            </p:spPr>
            <p:txBody>
              <a:bodyPr wrap="square" rtlCol="0">
                <a:spAutoFit/>
              </a:bodyPr>
              <a:lstStyle/>
              <a:p>
                <a:pPr algn="ctr"/>
                <a:r>
                  <a:rPr lang="en-US" sz="1700" dirty="0" smtClean="0"/>
                  <a:t>Modal Damping</a:t>
                </a:r>
              </a:p>
            </p:txBody>
          </p:sp>
          <p:sp>
            <p:nvSpPr>
              <p:cNvPr id="189" name="Rectangle 188"/>
              <p:cNvSpPr/>
              <p:nvPr/>
            </p:nvSpPr>
            <p:spPr>
              <a:xfrm>
                <a:off x="2590800" y="1752600"/>
                <a:ext cx="990600"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0" name="Straight Arrow Connector 189"/>
            <p:cNvCxnSpPr/>
            <p:nvPr/>
          </p:nvCxnSpPr>
          <p:spPr>
            <a:xfrm>
              <a:off x="6172200" y="2057400"/>
              <a:ext cx="4572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a:off x="4572000" y="2514600"/>
              <a:ext cx="2133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5400000">
              <a:off x="4614565" y="4072235"/>
              <a:ext cx="829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5029200" y="4495800"/>
              <a:ext cx="3276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a:off x="7467600" y="2514600"/>
              <a:ext cx="914400" cy="1588"/>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457200" y="1524000"/>
              <a:ext cx="792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5400000">
              <a:off x="7891165" y="2014835"/>
              <a:ext cx="9816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5400000">
              <a:off x="2857500" y="2019300"/>
              <a:ext cx="99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3352800" y="2513012"/>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2" name="Rectangle 201"/>
            <p:cNvSpPr/>
            <p:nvPr/>
          </p:nvSpPr>
          <p:spPr>
            <a:xfrm>
              <a:off x="5257800" y="4191000"/>
              <a:ext cx="1371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Cavity Control</a:t>
              </a:r>
              <a:endParaRPr lang="en-US" dirty="0">
                <a:solidFill>
                  <a:schemeClr val="tx1"/>
                </a:solidFill>
              </a:endParaRPr>
            </a:p>
          </p:txBody>
        </p:sp>
        <p:cxnSp>
          <p:nvCxnSpPr>
            <p:cNvPr id="203" name="Straight Arrow Connector 202"/>
            <p:cNvCxnSpPr/>
            <p:nvPr/>
          </p:nvCxnSpPr>
          <p:spPr>
            <a:xfrm>
              <a:off x="5029200" y="3657600"/>
              <a:ext cx="1676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 name="Rectangle 203"/>
            <p:cNvSpPr/>
            <p:nvPr/>
          </p:nvSpPr>
          <p:spPr>
            <a:xfrm>
              <a:off x="4876800" y="1828800"/>
              <a:ext cx="1279389" cy="523220"/>
            </a:xfrm>
            <a:prstGeom prst="rect">
              <a:avLst/>
            </a:prstGeom>
            <a:ln w="12700">
              <a:solidFill>
                <a:srgbClr val="FF0000"/>
              </a:solidFill>
            </a:ln>
          </p:spPr>
          <p:txBody>
            <a:bodyPr wrap="none">
              <a:spAutoFit/>
            </a:bodyPr>
            <a:lstStyle/>
            <a:p>
              <a:pPr algn="ctr"/>
              <a:r>
                <a:rPr lang="en-US" sz="1400" dirty="0" smtClean="0"/>
                <a:t>Non-stationary</a:t>
              </a:r>
            </a:p>
            <a:p>
              <a:pPr algn="ctr"/>
              <a:r>
                <a:rPr lang="en-US" sz="1400" dirty="0" smtClean="0"/>
                <a:t>disturbance</a:t>
              </a:r>
              <a:endParaRPr lang="en-US" sz="1400" dirty="0"/>
            </a:p>
          </p:txBody>
        </p:sp>
        <p:sp>
          <p:nvSpPr>
            <p:cNvPr id="205" name="Oval 204"/>
            <p:cNvSpPr/>
            <p:nvPr/>
          </p:nvSpPr>
          <p:spPr>
            <a:xfrm>
              <a:off x="7772400" y="2322576"/>
              <a:ext cx="381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206" name="Rectangle 205"/>
            <p:cNvSpPr/>
            <p:nvPr/>
          </p:nvSpPr>
          <p:spPr>
            <a:xfrm>
              <a:off x="7772400" y="2971800"/>
              <a:ext cx="1130439" cy="307777"/>
            </a:xfrm>
            <a:prstGeom prst="rect">
              <a:avLst/>
            </a:prstGeom>
            <a:ln w="12700">
              <a:solidFill>
                <a:srgbClr val="FF0000"/>
              </a:solidFill>
            </a:ln>
          </p:spPr>
          <p:txBody>
            <a:bodyPr wrap="none">
              <a:spAutoFit/>
            </a:bodyPr>
            <a:lstStyle/>
            <a:p>
              <a:pPr algn="ctr"/>
              <a:r>
                <a:rPr lang="en-US" sz="1400" dirty="0" smtClean="0"/>
                <a:t>Sensor noise</a:t>
              </a:r>
              <a:endParaRPr lang="en-US" sz="1400" dirty="0"/>
            </a:p>
          </p:txBody>
        </p:sp>
        <p:cxnSp>
          <p:nvCxnSpPr>
            <p:cNvPr id="207" name="Straight Arrow Connector 206"/>
            <p:cNvCxnSpPr>
              <a:stCxn id="206" idx="0"/>
              <a:endCxn id="205" idx="5"/>
            </p:cNvCxnSpPr>
            <p:nvPr/>
          </p:nvCxnSpPr>
          <p:spPr>
            <a:xfrm flipH="1" flipV="1">
              <a:off x="8097604" y="2647780"/>
              <a:ext cx="240016" cy="3240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a:off x="4572000" y="2511623"/>
              <a:ext cx="1981200" cy="307777"/>
            </a:xfrm>
            <a:prstGeom prst="rect">
              <a:avLst/>
            </a:prstGeom>
            <a:noFill/>
          </p:spPr>
          <p:txBody>
            <a:bodyPr wrap="square" rtlCol="0">
              <a:spAutoFit/>
            </a:bodyPr>
            <a:lstStyle/>
            <a:p>
              <a:pPr algn="ctr"/>
              <a:r>
                <a:rPr lang="en-US" sz="1400" dirty="0" smtClean="0"/>
                <a:t>Top mass damping force</a:t>
              </a:r>
              <a:endParaRPr lang="en-US" sz="1400" dirty="0"/>
            </a:p>
          </p:txBody>
        </p:sp>
        <p:sp>
          <p:nvSpPr>
            <p:cNvPr id="214" name="TextBox 213"/>
            <p:cNvSpPr txBox="1"/>
            <p:nvPr/>
          </p:nvSpPr>
          <p:spPr>
            <a:xfrm>
              <a:off x="6172200" y="1219200"/>
              <a:ext cx="1905000" cy="307777"/>
            </a:xfrm>
            <a:prstGeom prst="rect">
              <a:avLst/>
            </a:prstGeom>
            <a:noFill/>
          </p:spPr>
          <p:txBody>
            <a:bodyPr wrap="square" rtlCol="0">
              <a:spAutoFit/>
            </a:bodyPr>
            <a:lstStyle/>
            <a:p>
              <a:pPr algn="ctr"/>
              <a:r>
                <a:rPr lang="en-US" sz="1400" dirty="0" smtClean="0"/>
                <a:t>Top mass measurement</a:t>
              </a:r>
              <a:endParaRPr lang="en-US" sz="1400" dirty="0"/>
            </a:p>
          </p:txBody>
        </p:sp>
        <p:sp>
          <p:nvSpPr>
            <p:cNvPr id="215" name="TextBox 214"/>
            <p:cNvSpPr txBox="1"/>
            <p:nvPr/>
          </p:nvSpPr>
          <p:spPr>
            <a:xfrm>
              <a:off x="1371600" y="3913632"/>
              <a:ext cx="1981200" cy="307777"/>
            </a:xfrm>
            <a:prstGeom prst="rect">
              <a:avLst/>
            </a:prstGeom>
            <a:noFill/>
          </p:spPr>
          <p:txBody>
            <a:bodyPr wrap="square" rtlCol="0">
              <a:spAutoFit/>
            </a:bodyPr>
            <a:lstStyle/>
            <a:p>
              <a:pPr algn="ctr"/>
              <a:r>
                <a:rPr lang="en-US" sz="1400" dirty="0" smtClean="0"/>
                <a:t>Damping gains</a:t>
              </a:r>
              <a:endParaRPr lang="en-US" sz="1400" dirty="0"/>
            </a:p>
          </p:txBody>
        </p:sp>
        <p:sp>
          <p:nvSpPr>
            <p:cNvPr id="217" name="TextBox 216"/>
            <p:cNvSpPr txBox="1"/>
            <p:nvPr/>
          </p:nvSpPr>
          <p:spPr>
            <a:xfrm>
              <a:off x="4800600" y="3349823"/>
              <a:ext cx="1981200" cy="307777"/>
            </a:xfrm>
            <a:prstGeom prst="rect">
              <a:avLst/>
            </a:prstGeom>
            <a:noFill/>
          </p:spPr>
          <p:txBody>
            <a:bodyPr wrap="square" rtlCol="0">
              <a:spAutoFit/>
            </a:bodyPr>
            <a:lstStyle/>
            <a:p>
              <a:pPr algn="ctr"/>
              <a:r>
                <a:rPr lang="en-US" sz="1400" dirty="0" smtClean="0"/>
                <a:t>Bottom mass force</a:t>
              </a:r>
              <a:endParaRPr lang="en-US" sz="1400" dirty="0"/>
            </a:p>
          </p:txBody>
        </p:sp>
      </p:grpSp>
      <p:grpSp>
        <p:nvGrpSpPr>
          <p:cNvPr id="107" name="Group 106"/>
          <p:cNvGrpSpPr/>
          <p:nvPr/>
        </p:nvGrpSpPr>
        <p:grpSpPr>
          <a:xfrm>
            <a:off x="8610600" y="3352800"/>
            <a:ext cx="396240" cy="576371"/>
            <a:chOff x="8077200" y="4940349"/>
            <a:chExt cx="396240" cy="576371"/>
          </a:xfrm>
        </p:grpSpPr>
        <p:cxnSp>
          <p:nvCxnSpPr>
            <p:cNvPr id="108" name="Straight Connector 107"/>
            <p:cNvCxnSpPr/>
            <p:nvPr/>
          </p:nvCxnSpPr>
          <p:spPr bwMode="auto">
            <a:xfrm rot="5400000">
              <a:off x="7968792" y="5124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
            <p:cNvCxnSpPr/>
            <p:nvPr/>
          </p:nvCxnSpPr>
          <p:spPr bwMode="auto">
            <a:xfrm rot="5400000">
              <a:off x="8249358" y="5124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Can 110"/>
            <p:cNvSpPr/>
            <p:nvPr/>
          </p:nvSpPr>
          <p:spPr>
            <a:xfrm flipV="1">
              <a:off x="8077200" y="5029200"/>
              <a:ext cx="396240" cy="48752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Arrow Connector 116"/>
          <p:cNvCxnSpPr/>
          <p:nvPr/>
        </p:nvCxnSpPr>
        <p:spPr>
          <a:xfrm>
            <a:off x="7391400" y="3657600"/>
            <a:ext cx="11430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7891165" y="4072235"/>
            <a:ext cx="82927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6629400" y="4188023"/>
            <a:ext cx="1600200" cy="307777"/>
          </a:xfrm>
          <a:prstGeom prst="rect">
            <a:avLst/>
          </a:prstGeom>
          <a:noFill/>
        </p:spPr>
        <p:txBody>
          <a:bodyPr wrap="square" rtlCol="0">
            <a:spAutoFit/>
          </a:bodyPr>
          <a:lstStyle/>
          <a:p>
            <a:pPr algn="ctr"/>
            <a:r>
              <a:rPr lang="en-US" sz="1400" dirty="0" smtClean="0"/>
              <a:t>Cavity error signal</a:t>
            </a:r>
            <a:endParaRPr lang="en-US" sz="1400" dirty="0"/>
          </a:p>
        </p:txBody>
      </p:sp>
      <p:sp>
        <p:nvSpPr>
          <p:cNvPr id="121" name="Slide Number Placeholder 120"/>
          <p:cNvSpPr>
            <a:spLocks noGrp="1"/>
          </p:cNvSpPr>
          <p:nvPr>
            <p:ph type="sldNum" sz="quarter" idx="12"/>
          </p:nvPr>
        </p:nvSpPr>
        <p:spPr/>
        <p:txBody>
          <a:bodyPr/>
          <a:lstStyle/>
          <a:p>
            <a:fld id="{B6F15528-21DE-4FAA-801E-634DDDAF4B2B}" type="slidenum">
              <a:rPr lang="en-US" smtClean="0"/>
              <a:pPr/>
              <a:t>26</a:t>
            </a:fld>
            <a:endParaRPr lang="en-US"/>
          </a:p>
        </p:txBody>
      </p:sp>
      <p:sp>
        <p:nvSpPr>
          <p:cNvPr id="124" name="Footer Placeholder 123"/>
          <p:cNvSpPr>
            <a:spLocks noGrp="1"/>
          </p:cNvSpPr>
          <p:nvPr>
            <p:ph type="ftr" sz="quarter" idx="11"/>
          </p:nvPr>
        </p:nvSpPr>
        <p:spPr/>
        <p:txBody>
          <a:bodyPr/>
          <a:lstStyle/>
          <a:p>
            <a:r>
              <a:rPr lang="en-US" smtClean="0"/>
              <a:t>Thesis Defense - BNS - 20 April 2012</a:t>
            </a:r>
            <a:endParaRPr lang="en-US"/>
          </a:p>
        </p:txBody>
      </p:sp>
      <p:graphicFrame>
        <p:nvGraphicFramePr>
          <p:cNvPr id="138241" name="Object 1"/>
          <p:cNvGraphicFramePr>
            <a:graphicFrameLocks noChangeAspect="1"/>
          </p:cNvGraphicFramePr>
          <p:nvPr/>
        </p:nvGraphicFramePr>
        <p:xfrm>
          <a:off x="3124200" y="2590800"/>
          <a:ext cx="228600" cy="299937"/>
        </p:xfrm>
        <a:graphic>
          <a:graphicData uri="http://schemas.openxmlformats.org/presentationml/2006/ole">
            <p:oleObj spid="_x0000_s138241" name="Equation" r:id="rId6" imgW="164880" imgH="215640" progId="Equation.3">
              <p:embed/>
            </p:oleObj>
          </a:graphicData>
        </a:graphic>
      </p:graphicFrame>
      <p:graphicFrame>
        <p:nvGraphicFramePr>
          <p:cNvPr id="138242" name="Object 2"/>
          <p:cNvGraphicFramePr>
            <a:graphicFrameLocks noChangeAspect="1"/>
          </p:cNvGraphicFramePr>
          <p:nvPr/>
        </p:nvGraphicFramePr>
        <p:xfrm>
          <a:off x="3276600" y="3124200"/>
          <a:ext cx="246062" cy="300038"/>
        </p:xfrm>
        <a:graphic>
          <a:graphicData uri="http://schemas.openxmlformats.org/presentationml/2006/ole">
            <p:oleObj spid="_x0000_s138242" name="Equation" r:id="rId7" imgW="177480" imgH="215640" progId="Equation.3">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p:cNvPicPr>
            <a:picLocks noChangeAspect="1" noChangeArrowheads="1"/>
          </p:cNvPicPr>
          <p:nvPr/>
        </p:nvPicPr>
        <p:blipFill>
          <a:blip r:embed="rId3" cstate="print"/>
          <a:srcRect/>
          <a:stretch>
            <a:fillRect/>
          </a:stretch>
        </p:blipFill>
        <p:spPr bwMode="auto">
          <a:xfrm>
            <a:off x="210312" y="914400"/>
            <a:ext cx="8328501" cy="4572000"/>
          </a:xfrm>
          <a:prstGeom prst="rect">
            <a:avLst/>
          </a:prstGeom>
          <a:noFill/>
          <a:ln w="9525">
            <a:noFill/>
            <a:miter lim="800000"/>
            <a:headEnd/>
            <a:tailEnd/>
          </a:ln>
          <a:effectLst/>
        </p:spPr>
      </p:pic>
      <p:pic>
        <p:nvPicPr>
          <p:cNvPr id="7175" name="Picture 7"/>
          <p:cNvPicPr>
            <a:picLocks noChangeAspect="1" noChangeArrowheads="1"/>
          </p:cNvPicPr>
          <p:nvPr/>
        </p:nvPicPr>
        <p:blipFill>
          <a:blip r:embed="rId4" cstate="print"/>
          <a:srcRect/>
          <a:stretch>
            <a:fillRect/>
          </a:stretch>
        </p:blipFill>
        <p:spPr bwMode="auto">
          <a:xfrm>
            <a:off x="210312" y="914400"/>
            <a:ext cx="8328501" cy="4572000"/>
          </a:xfrm>
          <a:prstGeom prst="rect">
            <a:avLst/>
          </a:prstGeom>
          <a:noFill/>
          <a:ln w="9525">
            <a:noFill/>
            <a:miter lim="800000"/>
            <a:headEnd/>
            <a:tailEnd/>
          </a:ln>
          <a:effectLst/>
        </p:spPr>
      </p:pic>
      <p:grpSp>
        <p:nvGrpSpPr>
          <p:cNvPr id="3" name="Group 17"/>
          <p:cNvGrpSpPr/>
          <p:nvPr/>
        </p:nvGrpSpPr>
        <p:grpSpPr>
          <a:xfrm>
            <a:off x="182880" y="5257799"/>
            <a:ext cx="9372600" cy="1581912"/>
            <a:chOff x="76200" y="5257800"/>
            <a:chExt cx="9372600" cy="1581329"/>
          </a:xfrm>
        </p:grpSpPr>
        <p:sp>
          <p:nvSpPr>
            <p:cNvPr id="16" name="TextBox 15"/>
            <p:cNvSpPr txBox="1"/>
            <p:nvPr/>
          </p:nvSpPr>
          <p:spPr>
            <a:xfrm>
              <a:off x="3962400" y="5638800"/>
              <a:ext cx="5486400" cy="1200329"/>
            </a:xfrm>
            <a:prstGeom prst="rect">
              <a:avLst/>
            </a:prstGeom>
            <a:noFill/>
          </p:spPr>
          <p:txBody>
            <a:bodyPr wrap="square" rtlCol="0">
              <a:spAutoFit/>
            </a:bodyPr>
            <a:lstStyle/>
            <a:p>
              <a:r>
                <a:rPr lang="en-US" i="1" dirty="0" smtClean="0"/>
                <a:t>M</a:t>
              </a:r>
              <a:r>
                <a:rPr lang="en-US" i="1" baseline="-25000" dirty="0" smtClean="0"/>
                <a:t>RMS</a:t>
              </a:r>
              <a:r>
                <a:rPr lang="en-US" dirty="0" smtClean="0"/>
                <a:t> = measured modal amplitude</a:t>
              </a:r>
            </a:p>
            <a:p>
              <a:r>
                <a:rPr lang="en-US" i="1" dirty="0" smtClean="0"/>
                <a:t>M</a:t>
              </a:r>
              <a:r>
                <a:rPr lang="en-US" i="1" baseline="-25000" dirty="0" smtClean="0"/>
                <a:t>0</a:t>
              </a:r>
              <a:r>
                <a:rPr lang="en-US" dirty="0" smtClean="0"/>
                <a:t> = constant scaling term</a:t>
              </a:r>
            </a:p>
            <a:p>
              <a:r>
                <a:rPr lang="el-GR" i="1" dirty="0" smtClean="0"/>
                <a:t>ζ</a:t>
              </a:r>
              <a:r>
                <a:rPr lang="en-US" i="1" baseline="-25000" dirty="0" smtClean="0"/>
                <a:t>0</a:t>
              </a:r>
              <a:r>
                <a:rPr lang="en-US" i="1" dirty="0" smtClean="0"/>
                <a:t> </a:t>
              </a:r>
              <a:r>
                <a:rPr lang="en-US" dirty="0" smtClean="0"/>
                <a:t>= highest value where sensor noise is negligible.</a:t>
              </a:r>
            </a:p>
            <a:p>
              <a:r>
                <a:rPr lang="en-US" dirty="0" smtClean="0"/>
                <a:t>In this case, </a:t>
              </a:r>
              <a:r>
                <a:rPr lang="en-US" i="1" dirty="0" smtClean="0"/>
                <a:t>D</a:t>
              </a:r>
              <a:r>
                <a:rPr lang="en-US" dirty="0" smtClean="0"/>
                <a:t> = 0.53, </a:t>
              </a:r>
              <a:r>
                <a:rPr lang="en-US" i="1" dirty="0" smtClean="0"/>
                <a:t>M</a:t>
              </a:r>
              <a:r>
                <a:rPr lang="en-US" i="1" baseline="-25000" dirty="0" smtClean="0"/>
                <a:t>0</a:t>
              </a:r>
              <a:r>
                <a:rPr lang="en-US" i="1" dirty="0" smtClean="0"/>
                <a:t> = 15</a:t>
              </a:r>
              <a:r>
                <a:rPr lang="en-US" dirty="0" smtClean="0"/>
                <a:t>, and </a:t>
              </a:r>
              <a:r>
                <a:rPr lang="el-GR" i="1" dirty="0" smtClean="0"/>
                <a:t>ζ</a:t>
              </a:r>
              <a:r>
                <a:rPr lang="en-US" i="1" baseline="-25000" dirty="0" smtClean="0"/>
                <a:t>0</a:t>
              </a:r>
              <a:r>
                <a:rPr lang="en-US" dirty="0" smtClean="0"/>
                <a:t> </a:t>
              </a:r>
              <a:r>
                <a:rPr lang="en-US" dirty="0" smtClean="0"/>
                <a:t>= 5e-4.</a:t>
              </a:r>
              <a:endParaRPr lang="en-US" dirty="0"/>
            </a:p>
          </p:txBody>
        </p:sp>
        <p:graphicFrame>
          <p:nvGraphicFramePr>
            <p:cNvPr id="31750" name="Object 6"/>
            <p:cNvGraphicFramePr>
              <a:graphicFrameLocks noChangeAspect="1"/>
            </p:cNvGraphicFramePr>
            <p:nvPr/>
          </p:nvGraphicFramePr>
          <p:xfrm>
            <a:off x="1136333" y="5689442"/>
            <a:ext cx="1239837" cy="520508"/>
          </p:xfrm>
          <a:graphic>
            <a:graphicData uri="http://schemas.openxmlformats.org/presentationml/2006/ole">
              <p:oleObj spid="_x0000_s7171" name="Equation" r:id="rId5" imgW="914400" imgH="380880" progId="Equation.3">
                <p:embed/>
              </p:oleObj>
            </a:graphicData>
          </a:graphic>
        </p:graphicFrame>
        <p:sp>
          <p:nvSpPr>
            <p:cNvPr id="17" name="TextBox 16"/>
            <p:cNvSpPr txBox="1"/>
            <p:nvPr/>
          </p:nvSpPr>
          <p:spPr>
            <a:xfrm>
              <a:off x="76200" y="6096000"/>
              <a:ext cx="3886200" cy="646331"/>
            </a:xfrm>
            <a:prstGeom prst="rect">
              <a:avLst/>
            </a:prstGeom>
            <a:noFill/>
          </p:spPr>
          <p:txBody>
            <a:bodyPr wrap="square" rtlCol="0">
              <a:spAutoFit/>
            </a:bodyPr>
            <a:lstStyle/>
            <a:p>
              <a:r>
                <a:rPr lang="en-US" i="1" dirty="0" smtClean="0"/>
                <a:t>D</a:t>
              </a:r>
              <a:r>
                <a:rPr lang="en-US" dirty="0" smtClean="0"/>
                <a:t> = seismic amplitude at the modal frequency.</a:t>
              </a:r>
            </a:p>
          </p:txBody>
        </p:sp>
        <p:sp>
          <p:nvSpPr>
            <p:cNvPr id="19" name="Rectangle 18"/>
            <p:cNvSpPr/>
            <p:nvPr/>
          </p:nvSpPr>
          <p:spPr>
            <a:xfrm>
              <a:off x="76200" y="5638800"/>
              <a:ext cx="8915400" cy="1143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6200" y="5257800"/>
              <a:ext cx="1143000" cy="381000"/>
            </a:xfrm>
            <a:prstGeom prst="rect">
              <a:avLst/>
            </a:prstGeom>
            <a:noFill/>
            <a:ln w="19050">
              <a:solidFill>
                <a:schemeClr val="tx1"/>
              </a:solidFill>
            </a:ln>
          </p:spPr>
          <p:txBody>
            <a:bodyPr wrap="square" rtlCol="0">
              <a:spAutoFit/>
            </a:bodyPr>
            <a:lstStyle/>
            <a:p>
              <a:pPr algn="ctr"/>
              <a:r>
                <a:rPr lang="en-US" dirty="0" smtClean="0"/>
                <a:t>Notes:</a:t>
              </a:r>
              <a:endParaRPr lang="en-US" dirty="0"/>
            </a:p>
          </p:txBody>
        </p:sp>
      </p:grpSp>
      <p:sp>
        <p:nvSpPr>
          <p:cNvPr id="2" name="Title 1"/>
          <p:cNvSpPr>
            <a:spLocks noGrp="1"/>
          </p:cNvSpPr>
          <p:nvPr>
            <p:ph type="title"/>
          </p:nvPr>
        </p:nvSpPr>
        <p:spPr>
          <a:xfrm>
            <a:off x="457200" y="0"/>
            <a:ext cx="8229600" cy="1143000"/>
          </a:xfrm>
        </p:spPr>
        <p:txBody>
          <a:bodyPr>
            <a:normAutofit/>
          </a:bodyPr>
          <a:lstStyle/>
          <a:p>
            <a:r>
              <a:rPr lang="en-US" dirty="0" smtClean="0"/>
              <a:t>Ex. Cost Function Used in </a:t>
            </a:r>
            <a:r>
              <a:rPr lang="en-US" dirty="0" err="1" smtClean="0"/>
              <a:t>Exper</a:t>
            </a:r>
            <a:r>
              <a:rPr lang="en-US" dirty="0" smtClean="0"/>
              <a:t>.</a:t>
            </a:r>
            <a:endParaRPr lang="en-US" dirty="0"/>
          </a:p>
        </p:txBody>
      </p:sp>
      <p:pic>
        <p:nvPicPr>
          <p:cNvPr id="7174" name="Picture 6"/>
          <p:cNvPicPr>
            <a:picLocks noChangeAspect="1" noChangeArrowheads="1"/>
          </p:cNvPicPr>
          <p:nvPr/>
        </p:nvPicPr>
        <p:blipFill>
          <a:blip r:embed="rId6" cstate="print"/>
          <a:srcRect/>
          <a:stretch>
            <a:fillRect/>
          </a:stretch>
        </p:blipFill>
        <p:spPr bwMode="auto">
          <a:xfrm>
            <a:off x="210312" y="914400"/>
            <a:ext cx="8328501" cy="4572000"/>
          </a:xfrm>
          <a:prstGeom prst="rect">
            <a:avLst/>
          </a:prstGeom>
          <a:noFill/>
          <a:ln w="9525">
            <a:noFill/>
            <a:miter lim="800000"/>
            <a:headEnd/>
            <a:tailEnd/>
          </a:ln>
          <a:effectLst/>
        </p:spPr>
      </p:pic>
      <p:graphicFrame>
        <p:nvGraphicFramePr>
          <p:cNvPr id="11" name="Object 6"/>
          <p:cNvGraphicFramePr>
            <a:graphicFrameLocks noChangeAspect="1"/>
          </p:cNvGraphicFramePr>
          <p:nvPr/>
        </p:nvGraphicFramePr>
        <p:xfrm>
          <a:off x="2481263" y="1365250"/>
          <a:ext cx="2976562" cy="981075"/>
        </p:xfrm>
        <a:graphic>
          <a:graphicData uri="http://schemas.openxmlformats.org/presentationml/2006/ole">
            <p:oleObj spid="_x0000_s7172" name="Equation" r:id="rId7" imgW="2463480" imgH="812520" progId="Equation.3">
              <p:embed/>
            </p:oleObj>
          </a:graphicData>
        </a:graphic>
      </p:graphicFrame>
      <p:graphicFrame>
        <p:nvGraphicFramePr>
          <p:cNvPr id="7" name="Object 4"/>
          <p:cNvGraphicFramePr>
            <a:graphicFrameLocks noChangeAspect="1"/>
          </p:cNvGraphicFramePr>
          <p:nvPr/>
        </p:nvGraphicFramePr>
        <p:xfrm>
          <a:off x="2832100" y="3200400"/>
          <a:ext cx="635000" cy="674688"/>
        </p:xfrm>
        <a:graphic>
          <a:graphicData uri="http://schemas.openxmlformats.org/presentationml/2006/ole">
            <p:oleObj spid="_x0000_s7170" name="Equation" r:id="rId8" imgW="406080" imgH="431640" progId="Equation.3">
              <p:embed/>
            </p:oleObj>
          </a:graphicData>
        </a:graphic>
      </p:graphicFrame>
      <p:sp>
        <p:nvSpPr>
          <p:cNvPr id="28" name="TextBox 27"/>
          <p:cNvSpPr txBox="1"/>
          <p:nvPr/>
        </p:nvSpPr>
        <p:spPr>
          <a:xfrm>
            <a:off x="6705600" y="2754868"/>
            <a:ext cx="304800" cy="369332"/>
          </a:xfrm>
          <a:prstGeom prst="rect">
            <a:avLst/>
          </a:prstGeom>
          <a:noFill/>
        </p:spPr>
        <p:txBody>
          <a:bodyPr wrap="square" rtlCol="0">
            <a:spAutoFit/>
          </a:bodyPr>
          <a:lstStyle/>
          <a:p>
            <a:r>
              <a:rPr lang="en-US" i="1" dirty="0" smtClean="0"/>
              <a:t>D</a:t>
            </a:r>
            <a:endParaRPr lang="en-US" i="1" dirty="0"/>
          </a:p>
        </p:txBody>
      </p:sp>
      <p:cxnSp>
        <p:nvCxnSpPr>
          <p:cNvPr id="26" name="Straight Arrow Connector 25"/>
          <p:cNvCxnSpPr/>
          <p:nvPr/>
        </p:nvCxnSpPr>
        <p:spPr>
          <a:xfrm rot="5400000">
            <a:off x="6514306" y="3161506"/>
            <a:ext cx="381794" cy="794"/>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86600" y="1292423"/>
            <a:ext cx="1371600" cy="307777"/>
          </a:xfrm>
          <a:prstGeom prst="rect">
            <a:avLst/>
          </a:prstGeom>
          <a:noFill/>
        </p:spPr>
        <p:txBody>
          <a:bodyPr wrap="square" rtlCol="0">
            <a:spAutoFit/>
          </a:bodyPr>
          <a:lstStyle/>
          <a:p>
            <a:r>
              <a:rPr lang="en-US" sz="1400" dirty="0" smtClean="0"/>
              <a:t>(simulation)</a:t>
            </a:r>
            <a:endParaRPr lang="en-US" sz="1400" dirty="0"/>
          </a:p>
        </p:txBody>
      </p:sp>
      <p:cxnSp>
        <p:nvCxnSpPr>
          <p:cNvPr id="10" name="Straight Arrow Connector 9"/>
          <p:cNvCxnSpPr/>
          <p:nvPr/>
        </p:nvCxnSpPr>
        <p:spPr>
          <a:xfrm rot="5400000">
            <a:off x="2057400" y="2057400"/>
            <a:ext cx="457200" cy="457200"/>
          </a:xfrm>
          <a:prstGeom prst="straightConnector1">
            <a:avLst/>
          </a:prstGeom>
          <a:ln w="25400">
            <a:solidFill>
              <a:srgbClr val="0000C8"/>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2400300" y="3086101"/>
            <a:ext cx="381000" cy="304800"/>
          </a:xfrm>
          <a:prstGeom prst="straightConnector1">
            <a:avLst/>
          </a:prstGeom>
          <a:ln w="25400">
            <a:solidFill>
              <a:srgbClr val="0064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6" name="Picture 6"/>
          <p:cNvPicPr>
            <a:picLocks noChangeAspect="1" noChangeArrowheads="1"/>
          </p:cNvPicPr>
          <p:nvPr/>
        </p:nvPicPr>
        <p:blipFill>
          <a:blip r:embed="rId2" cstate="print"/>
          <a:srcRect/>
          <a:stretch>
            <a:fillRect/>
          </a:stretch>
        </p:blipFill>
        <p:spPr bwMode="auto">
          <a:xfrm>
            <a:off x="0" y="1447800"/>
            <a:ext cx="9161351" cy="5029200"/>
          </a:xfrm>
          <a:prstGeom prst="rect">
            <a:avLst/>
          </a:prstGeom>
          <a:noFill/>
          <a:ln w="9525">
            <a:noFill/>
            <a:miter lim="800000"/>
            <a:headEnd/>
            <a:tailEnd/>
          </a:ln>
          <a:effectLst/>
        </p:spPr>
      </p:pic>
      <p:sp>
        <p:nvSpPr>
          <p:cNvPr id="2" name="Title 1"/>
          <p:cNvSpPr>
            <a:spLocks noGrp="1"/>
          </p:cNvSpPr>
          <p:nvPr>
            <p:ph type="title"/>
          </p:nvPr>
        </p:nvSpPr>
        <p:spPr>
          <a:xfrm>
            <a:off x="228600" y="274638"/>
            <a:ext cx="8610600" cy="1143000"/>
          </a:xfrm>
        </p:spPr>
        <p:txBody>
          <a:bodyPr>
            <a:normAutofit/>
          </a:bodyPr>
          <a:lstStyle/>
          <a:p>
            <a:r>
              <a:rPr lang="en-US" dirty="0" smtClean="0"/>
              <a:t>Measured Response to a Test ‘Train’</a:t>
            </a:r>
            <a:endParaRPr lang="en-US" dirty="0"/>
          </a:p>
        </p:txBody>
      </p:sp>
      <p:sp>
        <p:nvSpPr>
          <p:cNvPr id="6" name="Rectangle 5"/>
          <p:cNvSpPr/>
          <p:nvPr/>
        </p:nvSpPr>
        <p:spPr>
          <a:xfrm>
            <a:off x="609600" y="5638800"/>
            <a:ext cx="152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6581001"/>
            <a:ext cx="6324600" cy="276999"/>
          </a:xfrm>
          <a:prstGeom prst="rect">
            <a:avLst/>
          </a:prstGeom>
          <a:noFill/>
        </p:spPr>
        <p:txBody>
          <a:bodyPr wrap="square" rtlCol="0">
            <a:spAutoFit/>
          </a:bodyPr>
          <a:lstStyle/>
          <a:p>
            <a:r>
              <a:rPr lang="en-US" sz="1200" dirty="0" smtClean="0"/>
              <a:t>Notes: 1</a:t>
            </a:r>
            <a:r>
              <a:rPr lang="en-US" sz="1200" baseline="30000" dirty="0" smtClean="0"/>
              <a:t>st</a:t>
            </a:r>
            <a:r>
              <a:rPr lang="en-US" sz="1200" dirty="0" smtClean="0"/>
              <a:t> , no adapt and lock loss; 2</a:t>
            </a:r>
            <a:r>
              <a:rPr lang="en-US" sz="1200" baseline="30000" dirty="0" smtClean="0"/>
              <a:t>nd</a:t>
            </a:r>
            <a:r>
              <a:rPr lang="en-US" sz="1200" dirty="0" smtClean="0"/>
              <a:t>, 30 sec quicksteps; 3</a:t>
            </a:r>
            <a:r>
              <a:rPr lang="en-US" sz="1200" baseline="30000" dirty="0" smtClean="0"/>
              <a:t>rd</a:t>
            </a:r>
            <a:r>
              <a:rPr lang="en-US" sz="1200" dirty="0" smtClean="0"/>
              <a:t>, 15 sec quicksteps.</a:t>
            </a:r>
            <a:endParaRPr lang="en-US" sz="1200" dirty="0"/>
          </a:p>
        </p:txBody>
      </p:sp>
      <p:sp>
        <p:nvSpPr>
          <p:cNvPr id="9" name="TextBox 8"/>
          <p:cNvSpPr txBox="1"/>
          <p:nvPr/>
        </p:nvSpPr>
        <p:spPr>
          <a:xfrm>
            <a:off x="1905000" y="1371600"/>
            <a:ext cx="1371600" cy="338554"/>
          </a:xfrm>
          <a:prstGeom prst="rect">
            <a:avLst/>
          </a:prstGeom>
          <a:solidFill>
            <a:schemeClr val="bg1"/>
          </a:solidFill>
          <a:ln w="19050">
            <a:solidFill>
              <a:schemeClr val="tx1"/>
            </a:solidFill>
            <a:prstDash val="dash"/>
          </a:ln>
        </p:spPr>
        <p:txBody>
          <a:bodyPr wrap="square" rtlCol="0">
            <a:spAutoFit/>
          </a:bodyPr>
          <a:lstStyle/>
          <a:p>
            <a:pPr algn="ctr"/>
            <a:r>
              <a:rPr lang="en-US" sz="1600" dirty="0" smtClean="0"/>
              <a:t>Adaptation on</a:t>
            </a:r>
            <a:endParaRPr lang="en-US" sz="1600" dirty="0"/>
          </a:p>
        </p:txBody>
      </p:sp>
      <p:cxnSp>
        <p:nvCxnSpPr>
          <p:cNvPr id="12" name="Straight Connector 11"/>
          <p:cNvCxnSpPr/>
          <p:nvPr/>
        </p:nvCxnSpPr>
        <p:spPr>
          <a:xfrm rot="5400000" flipH="1" flipV="1">
            <a:off x="1828800" y="41910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1905000" y="4114800"/>
            <a:ext cx="1143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2971800" y="41910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4800600" y="41910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76800" y="4114800"/>
            <a:ext cx="1143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5943600" y="41910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248400" y="41910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6324600" y="4114800"/>
            <a:ext cx="838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7086600" y="41910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743200" y="3700046"/>
            <a:ext cx="1524000" cy="338554"/>
          </a:xfrm>
          <a:prstGeom prst="rect">
            <a:avLst/>
          </a:prstGeom>
          <a:solidFill>
            <a:schemeClr val="bg1"/>
          </a:solidFill>
        </p:spPr>
        <p:txBody>
          <a:bodyPr wrap="square" rtlCol="0">
            <a:spAutoFit/>
          </a:bodyPr>
          <a:lstStyle/>
          <a:p>
            <a:pPr algn="ctr"/>
            <a:r>
              <a:rPr lang="en-US" sz="1600" dirty="0" smtClean="0"/>
              <a:t>Test train</a:t>
            </a:r>
            <a:endParaRPr lang="en-US" sz="1600" dirty="0"/>
          </a:p>
        </p:txBody>
      </p:sp>
      <p:cxnSp>
        <p:nvCxnSpPr>
          <p:cNvPr id="25" name="Straight Connector 24"/>
          <p:cNvCxnSpPr/>
          <p:nvPr/>
        </p:nvCxnSpPr>
        <p:spPr>
          <a:xfrm rot="5400000" flipH="1" flipV="1">
            <a:off x="990600" y="41910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1066800" y="4114800"/>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1524000" y="41910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4" idx="1"/>
          </p:cNvCxnSpPr>
          <p:nvPr/>
        </p:nvCxnSpPr>
        <p:spPr>
          <a:xfrm flipH="1">
            <a:off x="1600200" y="3869323"/>
            <a:ext cx="1143000" cy="24547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4" idx="3"/>
          </p:cNvCxnSpPr>
          <p:nvPr/>
        </p:nvCxnSpPr>
        <p:spPr>
          <a:xfrm>
            <a:off x="4267200" y="3869323"/>
            <a:ext cx="609600" cy="24547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1"/>
          </p:cNvCxnSpPr>
          <p:nvPr/>
        </p:nvCxnSpPr>
        <p:spPr>
          <a:xfrm>
            <a:off x="2743200" y="3869323"/>
            <a:ext cx="0" cy="24547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391400" y="4004846"/>
            <a:ext cx="1752600" cy="338554"/>
          </a:xfrm>
          <a:prstGeom prst="rect">
            <a:avLst/>
          </a:prstGeom>
          <a:solidFill>
            <a:schemeClr val="bg1"/>
          </a:solidFill>
        </p:spPr>
        <p:txBody>
          <a:bodyPr wrap="square" rtlCol="0">
            <a:spAutoFit/>
          </a:bodyPr>
          <a:lstStyle/>
          <a:p>
            <a:pPr algn="ctr"/>
            <a:r>
              <a:rPr lang="en-US" sz="1600" dirty="0" smtClean="0"/>
              <a:t>True disturbance</a:t>
            </a:r>
            <a:endParaRPr lang="en-US" sz="1600" dirty="0"/>
          </a:p>
        </p:txBody>
      </p:sp>
      <p:cxnSp>
        <p:nvCxnSpPr>
          <p:cNvPr id="40" name="Straight Arrow Connector 39"/>
          <p:cNvCxnSpPr>
            <a:stCxn id="39" idx="1"/>
          </p:cNvCxnSpPr>
          <p:nvPr/>
        </p:nvCxnSpPr>
        <p:spPr>
          <a:xfrm flipH="1">
            <a:off x="7162800" y="4174123"/>
            <a:ext cx="228600" cy="1687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905000" y="3276600"/>
            <a:ext cx="914400" cy="338554"/>
          </a:xfrm>
          <a:prstGeom prst="rect">
            <a:avLst/>
          </a:prstGeom>
          <a:solidFill>
            <a:schemeClr val="bg1"/>
          </a:solidFill>
        </p:spPr>
        <p:txBody>
          <a:bodyPr wrap="square" rtlCol="0">
            <a:spAutoFit/>
          </a:bodyPr>
          <a:lstStyle/>
          <a:p>
            <a:r>
              <a:rPr lang="en-US" sz="1600" dirty="0" smtClean="0"/>
              <a:t>Lock loss</a:t>
            </a:r>
            <a:endParaRPr lang="en-US" sz="1600" dirty="0"/>
          </a:p>
        </p:txBody>
      </p:sp>
      <p:cxnSp>
        <p:nvCxnSpPr>
          <p:cNvPr id="44" name="Straight Arrow Connector 43"/>
          <p:cNvCxnSpPr>
            <a:stCxn id="42" idx="0"/>
          </p:cNvCxnSpPr>
          <p:nvPr/>
        </p:nvCxnSpPr>
        <p:spPr>
          <a:xfrm flipH="1" flipV="1">
            <a:off x="1600200" y="3124200"/>
            <a:ext cx="7620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752600" y="1752600"/>
            <a:ext cx="0" cy="40386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828800" y="1828800"/>
            <a:ext cx="1295400" cy="1588"/>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4" name="Slide Number Placeholder 63"/>
          <p:cNvSpPr>
            <a:spLocks noGrp="1"/>
          </p:cNvSpPr>
          <p:nvPr>
            <p:ph type="sldNum" sz="quarter" idx="12"/>
          </p:nvPr>
        </p:nvSpPr>
        <p:spPr/>
        <p:txBody>
          <a:bodyPr/>
          <a:lstStyle/>
          <a:p>
            <a:fld id="{B6F15528-21DE-4FAA-801E-634DDDAF4B2B}" type="slidenum">
              <a:rPr lang="en-US" smtClean="0"/>
              <a:pPr/>
              <a:t>28</a:t>
            </a:fld>
            <a:endParaRPr lang="en-US"/>
          </a:p>
        </p:txBody>
      </p:sp>
      <p:sp>
        <p:nvSpPr>
          <p:cNvPr id="65" name="Footer Placeholder 64"/>
          <p:cNvSpPr>
            <a:spLocks noGrp="1"/>
          </p:cNvSpPr>
          <p:nvPr>
            <p:ph type="ftr" sz="quarter" idx="11"/>
          </p:nvPr>
        </p:nvSpPr>
        <p:spPr/>
        <p:txBody>
          <a:bodyPr/>
          <a:lstStyle/>
          <a:p>
            <a:r>
              <a:rPr lang="en-US" smtClean="0"/>
              <a:t>Thesis Defense - BNS - 20 April 2012</a:t>
            </a:r>
            <a:endParaRPr lang="en-US"/>
          </a:p>
        </p:txBody>
      </p:sp>
      <p:pic>
        <p:nvPicPr>
          <p:cNvPr id="160769" name="Picture 1"/>
          <p:cNvPicPr>
            <a:picLocks noChangeAspect="1" noChangeArrowheads="1"/>
          </p:cNvPicPr>
          <p:nvPr/>
        </p:nvPicPr>
        <p:blipFill>
          <a:blip r:embed="rId3" cstate="print"/>
          <a:srcRect/>
          <a:stretch>
            <a:fillRect/>
          </a:stretch>
        </p:blipFill>
        <p:spPr bwMode="auto">
          <a:xfrm>
            <a:off x="7239000" y="1162050"/>
            <a:ext cx="1397000" cy="1047750"/>
          </a:xfrm>
          <a:prstGeom prst="rect">
            <a:avLst/>
          </a:prstGeom>
          <a:noFill/>
          <a:ln w="9525">
            <a:noFill/>
            <a:miter lim="800000"/>
            <a:headEnd/>
            <a:tailEnd/>
          </a:ln>
        </p:spPr>
      </p:pic>
      <p:sp>
        <p:nvSpPr>
          <p:cNvPr id="32" name="TextBox 31"/>
          <p:cNvSpPr txBox="1"/>
          <p:nvPr/>
        </p:nvSpPr>
        <p:spPr>
          <a:xfrm rot="16200000">
            <a:off x="207377" y="2383423"/>
            <a:ext cx="533400" cy="338554"/>
          </a:xfrm>
          <a:prstGeom prst="rect">
            <a:avLst/>
          </a:prstGeom>
          <a:solidFill>
            <a:schemeClr val="bg1"/>
          </a:solidFill>
        </p:spPr>
        <p:txBody>
          <a:bodyPr wrap="square" rtlCol="0">
            <a:spAutoFit/>
          </a:bodyPr>
          <a:lstStyle/>
          <a:p>
            <a:r>
              <a:rPr lang="el-GR" sz="1600" dirty="0" smtClean="0"/>
              <a:t>Δ</a:t>
            </a:r>
            <a:r>
              <a:rPr lang="en-US" sz="1600" dirty="0" smtClean="0"/>
              <a:t>L</a:t>
            </a:r>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118872" y="1447800"/>
            <a:ext cx="8994781" cy="4937760"/>
          </a:xfrm>
          <a:prstGeom prst="rect">
            <a:avLst/>
          </a:prstGeom>
          <a:noFill/>
          <a:ln w="9525">
            <a:noFill/>
            <a:miter lim="800000"/>
            <a:headEnd/>
            <a:tailEnd/>
          </a:ln>
          <a:effectLst/>
        </p:spPr>
      </p:pic>
      <p:sp>
        <p:nvSpPr>
          <p:cNvPr id="2" name="Title 1"/>
          <p:cNvSpPr>
            <a:spLocks noGrp="1"/>
          </p:cNvSpPr>
          <p:nvPr>
            <p:ph type="title"/>
          </p:nvPr>
        </p:nvSpPr>
        <p:spPr>
          <a:xfrm>
            <a:off x="228600" y="152400"/>
            <a:ext cx="8763000" cy="1143000"/>
          </a:xfrm>
        </p:spPr>
        <p:txBody>
          <a:bodyPr>
            <a:normAutofit/>
          </a:bodyPr>
          <a:lstStyle/>
          <a:p>
            <a:r>
              <a:rPr lang="en-US" dirty="0" smtClean="0"/>
              <a:t>Measured Response to a ‘Test’ Train</a:t>
            </a:r>
            <a:endParaRPr lang="en-US" dirty="0"/>
          </a:p>
        </p:txBody>
      </p:sp>
      <p:sp>
        <p:nvSpPr>
          <p:cNvPr id="10" name="TextBox 9"/>
          <p:cNvSpPr txBox="1"/>
          <p:nvPr/>
        </p:nvSpPr>
        <p:spPr>
          <a:xfrm>
            <a:off x="0" y="6581001"/>
            <a:ext cx="6096000" cy="276999"/>
          </a:xfrm>
          <a:prstGeom prst="rect">
            <a:avLst/>
          </a:prstGeom>
          <a:noFill/>
        </p:spPr>
        <p:txBody>
          <a:bodyPr wrap="square" rtlCol="0">
            <a:spAutoFit/>
          </a:bodyPr>
          <a:lstStyle/>
          <a:p>
            <a:r>
              <a:rPr lang="en-US" sz="1200" dirty="0" smtClean="0"/>
              <a:t>Notes: 1</a:t>
            </a:r>
            <a:r>
              <a:rPr lang="en-US" sz="1200" baseline="30000" dirty="0" smtClean="0"/>
              <a:t>st</a:t>
            </a:r>
            <a:r>
              <a:rPr lang="en-US" sz="1200" dirty="0" smtClean="0"/>
              <a:t> , no adapt and lock loss; 2</a:t>
            </a:r>
            <a:r>
              <a:rPr lang="en-US" sz="1200" baseline="30000" dirty="0" smtClean="0"/>
              <a:t>nd</a:t>
            </a:r>
            <a:r>
              <a:rPr lang="en-US" sz="1200" dirty="0" smtClean="0"/>
              <a:t>, 30 sec quicksteps; 3</a:t>
            </a:r>
            <a:r>
              <a:rPr lang="en-US" sz="1200" baseline="30000" dirty="0" smtClean="0"/>
              <a:t>rd</a:t>
            </a:r>
            <a:r>
              <a:rPr lang="en-US" sz="1200" dirty="0" smtClean="0"/>
              <a:t>, 15 sec quicksteps.</a:t>
            </a:r>
            <a:endParaRPr lang="en-US" sz="1200" dirty="0"/>
          </a:p>
        </p:txBody>
      </p:sp>
      <p:cxnSp>
        <p:nvCxnSpPr>
          <p:cNvPr id="7" name="Straight Connector 6"/>
          <p:cNvCxnSpPr/>
          <p:nvPr/>
        </p:nvCxnSpPr>
        <p:spPr>
          <a:xfrm>
            <a:off x="1752600" y="1600200"/>
            <a:ext cx="0" cy="41910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05000" y="5257800"/>
            <a:ext cx="1371600" cy="338554"/>
          </a:xfrm>
          <a:prstGeom prst="rect">
            <a:avLst/>
          </a:prstGeom>
          <a:solidFill>
            <a:schemeClr val="bg1"/>
          </a:solidFill>
          <a:ln w="19050">
            <a:solidFill>
              <a:schemeClr val="tx1"/>
            </a:solidFill>
            <a:prstDash val="dash"/>
          </a:ln>
        </p:spPr>
        <p:txBody>
          <a:bodyPr wrap="square" rtlCol="0">
            <a:spAutoFit/>
          </a:bodyPr>
          <a:lstStyle/>
          <a:p>
            <a:pPr algn="ctr"/>
            <a:r>
              <a:rPr lang="en-US" sz="1600" dirty="0" smtClean="0"/>
              <a:t>Adaptation on</a:t>
            </a:r>
            <a:endParaRPr lang="en-US" sz="1600" dirty="0"/>
          </a:p>
        </p:txBody>
      </p:sp>
      <p:cxnSp>
        <p:nvCxnSpPr>
          <p:cNvPr id="9" name="Straight Arrow Connector 8"/>
          <p:cNvCxnSpPr/>
          <p:nvPr/>
        </p:nvCxnSpPr>
        <p:spPr>
          <a:xfrm>
            <a:off x="1828800" y="5713412"/>
            <a:ext cx="1295400" cy="1588"/>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B6F15528-21DE-4FAA-801E-634DDDAF4B2B}" type="slidenum">
              <a:rPr lang="en-US" smtClean="0"/>
              <a:pPr/>
              <a:t>29</a:t>
            </a:fld>
            <a:endParaRPr lang="en-US"/>
          </a:p>
        </p:txBody>
      </p:sp>
      <p:sp>
        <p:nvSpPr>
          <p:cNvPr id="13" name="Footer Placeholder 12"/>
          <p:cNvSpPr>
            <a:spLocks noGrp="1"/>
          </p:cNvSpPr>
          <p:nvPr>
            <p:ph type="ftr" sz="quarter" idx="11"/>
          </p:nvPr>
        </p:nvSpPr>
        <p:spPr>
          <a:xfrm>
            <a:off x="3124200" y="6324600"/>
            <a:ext cx="2895600" cy="365125"/>
          </a:xfrm>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LIGO and gravitational waves</a:t>
            </a:r>
          </a:p>
          <a:p>
            <a:pPr marL="514350" indent="-514350">
              <a:buFont typeface="+mj-lt"/>
              <a:buAutoNum type="arabicPeriod"/>
            </a:pPr>
            <a:r>
              <a:rPr lang="en-US" dirty="0" smtClean="0"/>
              <a:t>Seismic (vibration) isolation</a:t>
            </a:r>
          </a:p>
          <a:p>
            <a:pPr marL="514350" indent="-514350">
              <a:buFont typeface="+mj-lt"/>
              <a:buAutoNum type="arabicPeriod"/>
            </a:pPr>
            <a:r>
              <a:rPr lang="en-US" dirty="0" smtClean="0"/>
              <a:t>Problems and challenges</a:t>
            </a:r>
          </a:p>
          <a:p>
            <a:pPr marL="514350" indent="-514350">
              <a:buFont typeface="+mj-lt"/>
              <a:buAutoNum type="arabicPeriod"/>
            </a:pPr>
            <a:r>
              <a:rPr lang="en-US" dirty="0" smtClean="0"/>
              <a:t>Method of adaptive modal damping</a:t>
            </a:r>
          </a:p>
          <a:p>
            <a:pPr marL="514350" indent="-514350">
              <a:buFont typeface="+mj-lt"/>
              <a:buAutoNum type="arabicPeriod"/>
            </a:pPr>
            <a:r>
              <a:rPr lang="en-US" dirty="0" smtClean="0"/>
              <a:t>Experimental results</a:t>
            </a:r>
          </a:p>
          <a:p>
            <a:pPr marL="514350" indent="-514350">
              <a:buFont typeface="+mj-lt"/>
              <a:buAutoNum type="arabicPeriod"/>
            </a:pPr>
            <a:r>
              <a:rPr lang="en-US" dirty="0" smtClean="0"/>
              <a:t>Simulated results</a:t>
            </a:r>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7" name="Picture 7"/>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smtClean="0"/>
              <a:t>Cavity Displacement Spectrum</a:t>
            </a:r>
            <a:endParaRPr lang="en-US" dirty="0"/>
          </a:p>
        </p:txBody>
      </p:sp>
      <p:sp>
        <p:nvSpPr>
          <p:cNvPr id="6" name="Slide Number Placeholder 5"/>
          <p:cNvSpPr>
            <a:spLocks noGrp="1"/>
          </p:cNvSpPr>
          <p:nvPr>
            <p:ph type="sldNum" sz="quarter" idx="12"/>
          </p:nvPr>
        </p:nvSpPr>
        <p:spPr>
          <a:xfrm>
            <a:off x="7010400" y="6492875"/>
            <a:ext cx="2133600" cy="365125"/>
          </a:xfrm>
        </p:spPr>
        <p:txBody>
          <a:bodyPr/>
          <a:lstStyle/>
          <a:p>
            <a:fld id="{B6F15528-21DE-4FAA-801E-634DDDAF4B2B}" type="slidenum">
              <a:rPr lang="en-US" smtClean="0"/>
              <a:pPr/>
              <a:t>30</a:t>
            </a:fld>
            <a:r>
              <a:rPr lang="en-US" dirty="0" smtClean="0"/>
              <a:t>/50</a:t>
            </a:r>
            <a:endParaRPr lang="en-US" dirty="0"/>
          </a:p>
        </p:txBody>
      </p:sp>
      <p:sp>
        <p:nvSpPr>
          <p:cNvPr id="7" name="TextBox 6"/>
          <p:cNvSpPr txBox="1"/>
          <p:nvPr/>
        </p:nvSpPr>
        <p:spPr>
          <a:xfrm>
            <a:off x="5715000" y="5486400"/>
            <a:ext cx="2667000" cy="369332"/>
          </a:xfrm>
          <a:prstGeom prst="rect">
            <a:avLst/>
          </a:prstGeom>
          <a:solidFill>
            <a:schemeClr val="bg1"/>
          </a:solidFill>
          <a:ln w="12700">
            <a:solidFill>
              <a:schemeClr val="tx1"/>
            </a:solidFill>
          </a:ln>
        </p:spPr>
        <p:txBody>
          <a:bodyPr wrap="square" rtlCol="0">
            <a:spAutoFit/>
          </a:bodyPr>
          <a:lstStyle/>
          <a:p>
            <a:pPr algn="ctr"/>
            <a:r>
              <a:rPr lang="en-US" dirty="0" smtClean="0"/>
              <a:t>Sensor noise amplification</a:t>
            </a:r>
            <a:endParaRPr lang="en-US" dirty="0"/>
          </a:p>
        </p:txBody>
      </p:sp>
      <p:cxnSp>
        <p:nvCxnSpPr>
          <p:cNvPr id="9" name="Straight Arrow Connector 8"/>
          <p:cNvCxnSpPr/>
          <p:nvPr/>
        </p:nvCxnSpPr>
        <p:spPr>
          <a:xfrm flipH="1" flipV="1">
            <a:off x="5486400" y="5181600"/>
            <a:ext cx="22860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1600" y="6107668"/>
            <a:ext cx="2667000" cy="369332"/>
          </a:xfrm>
          <a:prstGeom prst="rect">
            <a:avLst/>
          </a:prstGeom>
          <a:solidFill>
            <a:schemeClr val="bg1"/>
          </a:solidFill>
          <a:ln w="12700">
            <a:solidFill>
              <a:schemeClr val="tx1"/>
            </a:solidFill>
          </a:ln>
        </p:spPr>
        <p:txBody>
          <a:bodyPr wrap="square" rtlCol="0">
            <a:spAutoFit/>
          </a:bodyPr>
          <a:lstStyle/>
          <a:p>
            <a:pPr algn="ctr"/>
            <a:r>
              <a:rPr lang="en-US" dirty="0" smtClean="0"/>
              <a:t>Nonlinear </a:t>
            </a:r>
            <a:r>
              <a:rPr lang="en-US" dirty="0" err="1" smtClean="0"/>
              <a:t>Upconversion</a:t>
            </a:r>
            <a:endParaRPr lang="en-US" dirty="0"/>
          </a:p>
        </p:txBody>
      </p:sp>
      <p:cxnSp>
        <p:nvCxnSpPr>
          <p:cNvPr id="11" name="Straight Arrow Connector 10"/>
          <p:cNvCxnSpPr>
            <a:stCxn id="10" idx="0"/>
          </p:cNvCxnSpPr>
          <p:nvPr/>
        </p:nvCxnSpPr>
        <p:spPr>
          <a:xfrm flipV="1">
            <a:off x="2705100" y="5410200"/>
            <a:ext cx="1104900" cy="69746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057400" y="1447800"/>
            <a:ext cx="5257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2057400" y="4989731"/>
            <a:ext cx="16002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133600" y="4267200"/>
            <a:ext cx="1447800" cy="646331"/>
          </a:xfrm>
          <a:prstGeom prst="rect">
            <a:avLst/>
          </a:prstGeom>
          <a:solidFill>
            <a:schemeClr val="bg1"/>
          </a:solidFill>
          <a:ln w="25400">
            <a:solidFill>
              <a:schemeClr val="tx1"/>
            </a:solidFill>
            <a:prstDash val="dash"/>
          </a:ln>
        </p:spPr>
        <p:txBody>
          <a:bodyPr wrap="square" rtlCol="0">
            <a:spAutoFit/>
          </a:bodyPr>
          <a:lstStyle/>
          <a:p>
            <a:pPr algn="ctr"/>
            <a:r>
              <a:rPr lang="en-US" dirty="0" smtClean="0"/>
              <a:t>Disturbance Frequencies</a:t>
            </a:r>
            <a:endParaRPr lang="en-US" dirty="0"/>
          </a:p>
        </p:txBody>
      </p:sp>
      <p:sp>
        <p:nvSpPr>
          <p:cNvPr id="17" name="Footer Placeholder 16"/>
          <p:cNvSpPr>
            <a:spLocks noGrp="1"/>
          </p:cNvSpPr>
          <p:nvPr>
            <p:ph type="ftr" sz="quarter" idx="11"/>
          </p:nvPr>
        </p:nvSpPr>
        <p:spPr/>
        <p:txBody>
          <a:bodyPr/>
          <a:lstStyle/>
          <a:p>
            <a:r>
              <a:rPr lang="en-US" smtClean="0"/>
              <a:t>Thesis Defense - BNS - 20 April 2012</a:t>
            </a:r>
            <a:endParaRPr lang="en-US"/>
          </a:p>
        </p:txBody>
      </p:sp>
      <p:sp>
        <p:nvSpPr>
          <p:cNvPr id="20" name="Oval 19"/>
          <p:cNvSpPr/>
          <p:nvPr/>
        </p:nvSpPr>
        <p:spPr>
          <a:xfrm>
            <a:off x="3733800" y="3657600"/>
            <a:ext cx="1371600" cy="2133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648200" y="3048000"/>
            <a:ext cx="1371600" cy="2133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Simulation of LIGO cavity with AMD</a:t>
            </a:r>
            <a:endParaRPr lang="en-US" dirty="0"/>
          </a:p>
        </p:txBody>
      </p:sp>
      <p:grpSp>
        <p:nvGrpSpPr>
          <p:cNvPr id="4" name="Group 62"/>
          <p:cNvGrpSpPr/>
          <p:nvPr/>
        </p:nvGrpSpPr>
        <p:grpSpPr>
          <a:xfrm>
            <a:off x="457200" y="1896070"/>
            <a:ext cx="990600" cy="1676400"/>
            <a:chOff x="1143000" y="1828800"/>
            <a:chExt cx="990600" cy="1524000"/>
          </a:xfrm>
        </p:grpSpPr>
        <p:sp>
          <p:nvSpPr>
            <p:cNvPr id="46" name="Rectangle 45"/>
            <p:cNvSpPr/>
            <p:nvPr/>
          </p:nvSpPr>
          <p:spPr>
            <a:xfrm>
              <a:off x="1143000" y="1828800"/>
              <a:ext cx="99060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1"/>
            <p:cNvPicPr>
              <a:picLocks noChangeAspect="1" noChangeArrowheads="1"/>
            </p:cNvPicPr>
            <p:nvPr/>
          </p:nvPicPr>
          <p:blipFill>
            <a:blip r:embed="rId4" cstate="print"/>
            <a:srcRect/>
            <a:stretch>
              <a:fillRect/>
            </a:stretch>
          </p:blipFill>
          <p:spPr bwMode="auto">
            <a:xfrm>
              <a:off x="1295400" y="2286000"/>
              <a:ext cx="683544" cy="962025"/>
            </a:xfrm>
            <a:prstGeom prst="rect">
              <a:avLst/>
            </a:prstGeom>
            <a:noFill/>
            <a:ln w="9525">
              <a:noFill/>
              <a:miter lim="800000"/>
              <a:headEnd/>
              <a:tailEnd/>
            </a:ln>
          </p:spPr>
        </p:pic>
        <p:sp>
          <p:nvSpPr>
            <p:cNvPr id="48" name="Rectangle 47"/>
            <p:cNvSpPr/>
            <p:nvPr/>
          </p:nvSpPr>
          <p:spPr>
            <a:xfrm>
              <a:off x="1310927" y="1828800"/>
              <a:ext cx="594073" cy="369332"/>
            </a:xfrm>
            <a:prstGeom prst="rect">
              <a:avLst/>
            </a:prstGeom>
          </p:spPr>
          <p:txBody>
            <a:bodyPr wrap="none">
              <a:spAutoFit/>
            </a:bodyPr>
            <a:lstStyle/>
            <a:p>
              <a:pPr algn="ctr"/>
              <a:r>
                <a:rPr lang="en-US" dirty="0" smtClean="0"/>
                <a:t>Cost</a:t>
              </a:r>
              <a:endParaRPr lang="en-US" dirty="0"/>
            </a:p>
          </p:txBody>
        </p:sp>
      </p:grpSp>
      <p:grpSp>
        <p:nvGrpSpPr>
          <p:cNvPr id="5" name="Group 63"/>
          <p:cNvGrpSpPr/>
          <p:nvPr/>
        </p:nvGrpSpPr>
        <p:grpSpPr>
          <a:xfrm>
            <a:off x="1905000" y="1896070"/>
            <a:ext cx="990600" cy="1676400"/>
            <a:chOff x="7010400" y="4572000"/>
            <a:chExt cx="990600" cy="1676400"/>
          </a:xfrm>
        </p:grpSpPr>
        <p:pic>
          <p:nvPicPr>
            <p:cNvPr id="43" name="Picture 2"/>
            <p:cNvPicPr>
              <a:picLocks noChangeAspect="1" noChangeArrowheads="1"/>
            </p:cNvPicPr>
            <p:nvPr/>
          </p:nvPicPr>
          <p:blipFill>
            <a:blip r:embed="rId5" cstate="print"/>
            <a:srcRect/>
            <a:stretch>
              <a:fillRect/>
            </a:stretch>
          </p:blipFill>
          <p:spPr bwMode="auto">
            <a:xfrm>
              <a:off x="7082870" y="5257800"/>
              <a:ext cx="860580" cy="904875"/>
            </a:xfrm>
            <a:prstGeom prst="rect">
              <a:avLst/>
            </a:prstGeom>
            <a:noFill/>
            <a:ln w="9525">
              <a:noFill/>
              <a:miter lim="800000"/>
              <a:headEnd/>
              <a:tailEnd/>
            </a:ln>
          </p:spPr>
        </p:pic>
        <p:sp>
          <p:nvSpPr>
            <p:cNvPr id="44" name="Rectangle 43"/>
            <p:cNvSpPr/>
            <p:nvPr/>
          </p:nvSpPr>
          <p:spPr>
            <a:xfrm>
              <a:off x="7010400" y="4572000"/>
              <a:ext cx="990600"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162800" y="4659868"/>
              <a:ext cx="747897" cy="369332"/>
            </a:xfrm>
            <a:prstGeom prst="rect">
              <a:avLst/>
            </a:prstGeom>
          </p:spPr>
          <p:txBody>
            <a:bodyPr wrap="none">
              <a:spAutoFit/>
            </a:bodyPr>
            <a:lstStyle/>
            <a:p>
              <a:pPr algn="ctr"/>
              <a:r>
                <a:rPr lang="en-US" dirty="0" smtClean="0"/>
                <a:t>Adapt</a:t>
              </a:r>
              <a:endParaRPr lang="en-US" dirty="0"/>
            </a:p>
          </p:txBody>
        </p:sp>
      </p:grpSp>
      <p:cxnSp>
        <p:nvCxnSpPr>
          <p:cNvPr id="19" name="Straight Arrow Connector 18"/>
          <p:cNvCxnSpPr/>
          <p:nvPr/>
        </p:nvCxnSpPr>
        <p:spPr>
          <a:xfrm>
            <a:off x="2895600" y="2590800"/>
            <a:ext cx="685800" cy="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447800" y="258187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895600" y="2904530"/>
            <a:ext cx="685800" cy="893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447800" y="28859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447800" y="31907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04800" y="3733800"/>
            <a:ext cx="26670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71800" y="2590800"/>
            <a:ext cx="0" cy="11430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76200" y="3496270"/>
            <a:ext cx="4572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04800" y="3266930"/>
            <a:ext cx="1524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048000" y="2907792"/>
            <a:ext cx="0" cy="905256"/>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28600" y="3810000"/>
            <a:ext cx="28194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28600" y="3124200"/>
            <a:ext cx="0" cy="67687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228600" y="3124200"/>
            <a:ext cx="228600" cy="158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152400" y="1752600"/>
            <a:ext cx="76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228600" y="2132012"/>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1447800" y="228600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4267200" y="2200870"/>
            <a:ext cx="152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6"/>
          <p:cNvGrpSpPr/>
          <p:nvPr/>
        </p:nvGrpSpPr>
        <p:grpSpPr>
          <a:xfrm>
            <a:off x="3581400" y="1515070"/>
            <a:ext cx="990600" cy="2286000"/>
            <a:chOff x="2590800" y="1752600"/>
            <a:chExt cx="990600" cy="1677486"/>
          </a:xfrm>
        </p:grpSpPr>
        <p:pic>
          <p:nvPicPr>
            <p:cNvPr id="187" name="Picture 5"/>
            <p:cNvPicPr>
              <a:picLocks noChangeAspect="1" noChangeArrowheads="1"/>
            </p:cNvPicPr>
            <p:nvPr/>
          </p:nvPicPr>
          <p:blipFill>
            <a:blip r:embed="rId6" cstate="print"/>
            <a:srcRect/>
            <a:stretch>
              <a:fillRect/>
            </a:stretch>
          </p:blipFill>
          <p:spPr bwMode="auto">
            <a:xfrm>
              <a:off x="2667000" y="2209799"/>
              <a:ext cx="838200" cy="1220287"/>
            </a:xfrm>
            <a:prstGeom prst="rect">
              <a:avLst/>
            </a:prstGeom>
            <a:noFill/>
            <a:ln w="9525">
              <a:noFill/>
              <a:miter lim="800000"/>
              <a:headEnd/>
              <a:tailEnd/>
            </a:ln>
          </p:spPr>
        </p:pic>
        <p:sp>
          <p:nvSpPr>
            <p:cNvPr id="188" name="TextBox 187"/>
            <p:cNvSpPr txBox="1"/>
            <p:nvPr/>
          </p:nvSpPr>
          <p:spPr>
            <a:xfrm>
              <a:off x="2590800" y="1764268"/>
              <a:ext cx="990600" cy="451698"/>
            </a:xfrm>
            <a:prstGeom prst="rect">
              <a:avLst/>
            </a:prstGeom>
            <a:noFill/>
            <a:ln>
              <a:noFill/>
            </a:ln>
          </p:spPr>
          <p:txBody>
            <a:bodyPr wrap="square" rtlCol="0">
              <a:spAutoFit/>
            </a:bodyPr>
            <a:lstStyle/>
            <a:p>
              <a:pPr algn="ctr"/>
              <a:r>
                <a:rPr lang="en-US" sz="1700" dirty="0" smtClean="0"/>
                <a:t>Modal Damping</a:t>
              </a:r>
            </a:p>
          </p:txBody>
        </p:sp>
        <p:sp>
          <p:nvSpPr>
            <p:cNvPr id="189" name="Rectangle 188"/>
            <p:cNvSpPr/>
            <p:nvPr/>
          </p:nvSpPr>
          <p:spPr>
            <a:xfrm>
              <a:off x="2590800" y="1752600"/>
              <a:ext cx="990600"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0" name="Straight Arrow Connector 189"/>
          <p:cNvCxnSpPr/>
          <p:nvPr/>
        </p:nvCxnSpPr>
        <p:spPr>
          <a:xfrm>
            <a:off x="6172200" y="1905000"/>
            <a:ext cx="4572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a:off x="4572000" y="2362200"/>
            <a:ext cx="2133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7315200" y="4114800"/>
            <a:ext cx="12192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a:off x="6553200" y="5039380"/>
            <a:ext cx="2133600" cy="523220"/>
          </a:xfrm>
          <a:prstGeom prst="rect">
            <a:avLst/>
          </a:prstGeom>
          <a:noFill/>
        </p:spPr>
        <p:txBody>
          <a:bodyPr wrap="square" rtlCol="0">
            <a:spAutoFit/>
          </a:bodyPr>
          <a:lstStyle/>
          <a:p>
            <a:pPr algn="ctr"/>
            <a:r>
              <a:rPr lang="en-US" sz="1400" dirty="0" smtClean="0"/>
              <a:t>Interferometer signal w/ nonlinear model</a:t>
            </a:r>
            <a:endParaRPr lang="en-US" sz="1400" dirty="0"/>
          </a:p>
        </p:txBody>
      </p:sp>
      <p:cxnSp>
        <p:nvCxnSpPr>
          <p:cNvPr id="197" name="Straight Arrow Connector 196"/>
          <p:cNvCxnSpPr/>
          <p:nvPr/>
        </p:nvCxnSpPr>
        <p:spPr>
          <a:xfrm>
            <a:off x="7467600" y="2362200"/>
            <a:ext cx="914400" cy="1588"/>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28600" y="1371600"/>
            <a:ext cx="8153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5400000">
            <a:off x="7891165" y="1862435"/>
            <a:ext cx="9816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5400000">
            <a:off x="2857500" y="1866900"/>
            <a:ext cx="99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3352800" y="2360612"/>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 name="Rectangle 203"/>
          <p:cNvSpPr/>
          <p:nvPr/>
        </p:nvSpPr>
        <p:spPr>
          <a:xfrm>
            <a:off x="4876800" y="1676400"/>
            <a:ext cx="1279389" cy="523220"/>
          </a:xfrm>
          <a:prstGeom prst="rect">
            <a:avLst/>
          </a:prstGeom>
          <a:ln w="25400">
            <a:solidFill>
              <a:srgbClr val="FF0000"/>
            </a:solidFill>
          </a:ln>
        </p:spPr>
        <p:txBody>
          <a:bodyPr wrap="none">
            <a:spAutoFit/>
          </a:bodyPr>
          <a:lstStyle/>
          <a:p>
            <a:pPr algn="ctr"/>
            <a:r>
              <a:rPr lang="en-US" sz="1400" dirty="0" smtClean="0"/>
              <a:t>Non-stationary</a:t>
            </a:r>
          </a:p>
          <a:p>
            <a:pPr algn="ctr"/>
            <a:r>
              <a:rPr lang="en-US" sz="1400" dirty="0" smtClean="0"/>
              <a:t>disturbance</a:t>
            </a:r>
            <a:endParaRPr lang="en-US" sz="1400" dirty="0"/>
          </a:p>
        </p:txBody>
      </p:sp>
      <p:sp>
        <p:nvSpPr>
          <p:cNvPr id="205" name="Oval 204"/>
          <p:cNvSpPr/>
          <p:nvPr/>
        </p:nvSpPr>
        <p:spPr>
          <a:xfrm>
            <a:off x="7772400" y="2170176"/>
            <a:ext cx="381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206" name="Rectangle 205"/>
          <p:cNvSpPr/>
          <p:nvPr/>
        </p:nvSpPr>
        <p:spPr>
          <a:xfrm>
            <a:off x="7772400" y="2968823"/>
            <a:ext cx="1130439" cy="307777"/>
          </a:xfrm>
          <a:prstGeom prst="rect">
            <a:avLst/>
          </a:prstGeom>
          <a:ln w="25400">
            <a:solidFill>
              <a:srgbClr val="FF0000"/>
            </a:solidFill>
          </a:ln>
        </p:spPr>
        <p:txBody>
          <a:bodyPr wrap="none">
            <a:spAutoFit/>
          </a:bodyPr>
          <a:lstStyle/>
          <a:p>
            <a:pPr algn="ctr"/>
            <a:r>
              <a:rPr lang="en-US" sz="1400" dirty="0" smtClean="0"/>
              <a:t>Sensor noise</a:t>
            </a:r>
            <a:endParaRPr lang="en-US" sz="1400" dirty="0"/>
          </a:p>
        </p:txBody>
      </p:sp>
      <p:cxnSp>
        <p:nvCxnSpPr>
          <p:cNvPr id="207" name="Straight Arrow Connector 206"/>
          <p:cNvCxnSpPr>
            <a:stCxn id="206" idx="0"/>
            <a:endCxn id="205" idx="5"/>
          </p:cNvCxnSpPr>
          <p:nvPr/>
        </p:nvCxnSpPr>
        <p:spPr>
          <a:xfrm rot="16200000" flipV="1">
            <a:off x="7980891" y="2612094"/>
            <a:ext cx="473443" cy="2400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a:off x="4572000" y="2359223"/>
            <a:ext cx="1981200" cy="307777"/>
          </a:xfrm>
          <a:prstGeom prst="rect">
            <a:avLst/>
          </a:prstGeom>
          <a:noFill/>
        </p:spPr>
        <p:txBody>
          <a:bodyPr wrap="square" rtlCol="0">
            <a:spAutoFit/>
          </a:bodyPr>
          <a:lstStyle/>
          <a:p>
            <a:pPr algn="ctr"/>
            <a:r>
              <a:rPr lang="en-US" sz="1400" dirty="0" smtClean="0"/>
              <a:t>Stage 1 damping force</a:t>
            </a:r>
            <a:endParaRPr lang="en-US" sz="1400" dirty="0"/>
          </a:p>
        </p:txBody>
      </p:sp>
      <p:sp>
        <p:nvSpPr>
          <p:cNvPr id="214" name="TextBox 213"/>
          <p:cNvSpPr txBox="1"/>
          <p:nvPr/>
        </p:nvSpPr>
        <p:spPr>
          <a:xfrm>
            <a:off x="6172200" y="1066800"/>
            <a:ext cx="1905000" cy="307777"/>
          </a:xfrm>
          <a:prstGeom prst="rect">
            <a:avLst/>
          </a:prstGeom>
          <a:noFill/>
        </p:spPr>
        <p:txBody>
          <a:bodyPr wrap="square" rtlCol="0">
            <a:spAutoFit/>
          </a:bodyPr>
          <a:lstStyle/>
          <a:p>
            <a:pPr algn="ctr"/>
            <a:r>
              <a:rPr lang="en-US" sz="1400" dirty="0" smtClean="0"/>
              <a:t>Stage 1 measurement</a:t>
            </a:r>
            <a:endParaRPr lang="en-US" sz="1400" dirty="0"/>
          </a:p>
        </p:txBody>
      </p:sp>
      <p:sp>
        <p:nvSpPr>
          <p:cNvPr id="215" name="TextBox 214"/>
          <p:cNvSpPr txBox="1"/>
          <p:nvPr/>
        </p:nvSpPr>
        <p:spPr>
          <a:xfrm>
            <a:off x="838200" y="3962400"/>
            <a:ext cx="1981200" cy="307777"/>
          </a:xfrm>
          <a:prstGeom prst="rect">
            <a:avLst/>
          </a:prstGeom>
          <a:noFill/>
        </p:spPr>
        <p:txBody>
          <a:bodyPr wrap="square" rtlCol="0">
            <a:spAutoFit/>
          </a:bodyPr>
          <a:lstStyle/>
          <a:p>
            <a:pPr algn="ctr"/>
            <a:r>
              <a:rPr lang="en-US" sz="1400" dirty="0" smtClean="0"/>
              <a:t>Damping gains</a:t>
            </a:r>
            <a:endParaRPr lang="en-US" sz="1400" dirty="0"/>
          </a:p>
        </p:txBody>
      </p:sp>
      <p:grpSp>
        <p:nvGrpSpPr>
          <p:cNvPr id="7" name="Group 129"/>
          <p:cNvGrpSpPr/>
          <p:nvPr/>
        </p:nvGrpSpPr>
        <p:grpSpPr>
          <a:xfrm>
            <a:off x="6553200" y="1515068"/>
            <a:ext cx="990600" cy="2904531"/>
            <a:chOff x="6553200" y="1667468"/>
            <a:chExt cx="990600" cy="2904531"/>
          </a:xfrm>
        </p:grpSpPr>
        <p:sp>
          <p:nvSpPr>
            <p:cNvPr id="157" name="TextBox 156"/>
            <p:cNvSpPr txBox="1"/>
            <p:nvPr/>
          </p:nvSpPr>
          <p:spPr>
            <a:xfrm>
              <a:off x="6623957" y="1732788"/>
              <a:ext cx="849086" cy="369332"/>
            </a:xfrm>
            <a:prstGeom prst="rect">
              <a:avLst/>
            </a:prstGeom>
            <a:noFill/>
            <a:ln>
              <a:noFill/>
            </a:ln>
          </p:spPr>
          <p:txBody>
            <a:bodyPr wrap="square" rtlCol="0">
              <a:spAutoFit/>
            </a:bodyPr>
            <a:lstStyle/>
            <a:p>
              <a:pPr algn="ctr"/>
              <a:r>
                <a:rPr lang="en-US" dirty="0" smtClean="0"/>
                <a:t>Pend.</a:t>
              </a:r>
              <a:endParaRPr lang="en-US" dirty="0"/>
            </a:p>
          </p:txBody>
        </p:sp>
        <p:sp>
          <p:nvSpPr>
            <p:cNvPr id="146" name="Rectangle 145"/>
            <p:cNvSpPr/>
            <p:nvPr/>
          </p:nvSpPr>
          <p:spPr>
            <a:xfrm>
              <a:off x="6553200" y="1667468"/>
              <a:ext cx="990600" cy="29045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28"/>
            <p:cNvGrpSpPr/>
            <p:nvPr/>
          </p:nvGrpSpPr>
          <p:grpSpPr>
            <a:xfrm>
              <a:off x="6680563" y="2041862"/>
              <a:ext cx="735875" cy="2480665"/>
              <a:chOff x="6680563" y="2041862"/>
              <a:chExt cx="735875" cy="2480665"/>
            </a:xfrm>
          </p:grpSpPr>
          <p:grpSp>
            <p:nvGrpSpPr>
              <p:cNvPr id="9" name="Group 62"/>
              <p:cNvGrpSpPr>
                <a:grpSpLocks/>
              </p:cNvGrpSpPr>
              <p:nvPr/>
            </p:nvGrpSpPr>
            <p:grpSpPr bwMode="auto">
              <a:xfrm>
                <a:off x="6887146" y="2633192"/>
                <a:ext cx="46750" cy="370473"/>
                <a:chOff x="913585" y="1905795"/>
                <a:chExt cx="78197" cy="686509"/>
              </a:xfrm>
            </p:grpSpPr>
            <p:cxnSp>
              <p:nvCxnSpPr>
                <p:cNvPr id="179" name="Straight Connector 178"/>
                <p:cNvCxnSpPr/>
                <p:nvPr/>
              </p:nvCxnSpPr>
              <p:spPr>
                <a:xfrm rot="5400000">
                  <a:off x="838041" y="198133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70"/>
              <p:cNvGrpSpPr>
                <a:grpSpLocks/>
              </p:cNvGrpSpPr>
              <p:nvPr/>
            </p:nvGrpSpPr>
            <p:grpSpPr bwMode="auto">
              <a:xfrm>
                <a:off x="7168200" y="2633204"/>
                <a:ext cx="46258" cy="369703"/>
                <a:chOff x="913989" y="1906508"/>
                <a:chExt cx="77375" cy="685082"/>
              </a:xfrm>
            </p:grpSpPr>
            <p:cxnSp>
              <p:nvCxnSpPr>
                <p:cNvPr id="172" name="Straight Connector 171"/>
                <p:cNvCxnSpPr/>
                <p:nvPr/>
              </p:nvCxnSpPr>
              <p:spPr>
                <a:xfrm rot="5400000">
                  <a:off x="838446" y="1982051"/>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16200000" flipH="1">
                  <a:off x="914858" y="2057743"/>
                  <a:ext cx="75646"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16200000" flipH="1">
                  <a:off x="914858" y="2210461"/>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a:off x="914858" y="2286105"/>
                  <a:ext cx="75646"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91419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9" name="Straight Connector 148"/>
              <p:cNvCxnSpPr/>
              <p:nvPr/>
            </p:nvCxnSpPr>
            <p:spPr bwMode="auto">
              <a:xfrm rot="5400000">
                <a:off x="6726068" y="3981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0"/>
              <p:cNvCxnSpPr/>
              <p:nvPr/>
            </p:nvCxnSpPr>
            <p:spPr bwMode="auto">
              <a:xfrm rot="5400000">
                <a:off x="7006634" y="3981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Cube 150"/>
              <p:cNvSpPr/>
              <p:nvPr/>
            </p:nvSpPr>
            <p:spPr bwMode="auto">
              <a:xfrm flipH="1">
                <a:off x="6793774" y="2411369"/>
                <a:ext cx="537750" cy="221822"/>
              </a:xfrm>
              <a:prstGeom prst="cub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1" name="Group 54"/>
              <p:cNvGrpSpPr>
                <a:grpSpLocks/>
              </p:cNvGrpSpPr>
              <p:nvPr/>
            </p:nvGrpSpPr>
            <p:grpSpPr bwMode="auto">
              <a:xfrm>
                <a:off x="7168201" y="2078647"/>
                <a:ext cx="46261" cy="369704"/>
                <a:chOff x="913995" y="1906505"/>
                <a:chExt cx="77379" cy="685085"/>
              </a:xfrm>
            </p:grpSpPr>
            <p:cxnSp>
              <p:nvCxnSpPr>
                <p:cNvPr id="165" name="Straight Connector 164"/>
                <p:cNvCxnSpPr/>
                <p:nvPr/>
              </p:nvCxnSpPr>
              <p:spPr>
                <a:xfrm rot="5400000">
                  <a:off x="838451" y="198204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16200000" flipH="1">
                  <a:off x="914862" y="2057742"/>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6200000" flipH="1">
                  <a:off x="914863" y="2210460"/>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862" y="2286104"/>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91420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46"/>
              <p:cNvGrpSpPr>
                <a:grpSpLocks/>
              </p:cNvGrpSpPr>
              <p:nvPr/>
            </p:nvGrpSpPr>
            <p:grpSpPr bwMode="auto">
              <a:xfrm>
                <a:off x="6887142" y="2078632"/>
                <a:ext cx="46748" cy="370475"/>
                <a:chOff x="913588" y="1905791"/>
                <a:chExt cx="78194" cy="686513"/>
              </a:xfrm>
            </p:grpSpPr>
            <p:cxnSp>
              <p:nvCxnSpPr>
                <p:cNvPr id="158" name="Straight Connector 157"/>
                <p:cNvCxnSpPr/>
                <p:nvPr/>
              </p:nvCxnSpPr>
              <p:spPr>
                <a:xfrm rot="5400000">
                  <a:off x="838044" y="1981335"/>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5" name="Can 154"/>
              <p:cNvSpPr/>
              <p:nvPr/>
            </p:nvSpPr>
            <p:spPr>
              <a:xfrm flipV="1">
                <a:off x="6850381" y="4035007"/>
                <a:ext cx="396240" cy="48752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flipV="1">
                <a:off x="6680563" y="2041862"/>
                <a:ext cx="735875" cy="487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3" name="Group 127"/>
              <p:cNvGrpSpPr/>
              <p:nvPr/>
            </p:nvGrpSpPr>
            <p:grpSpPr>
              <a:xfrm>
                <a:off x="6793992" y="2989105"/>
                <a:ext cx="537750" cy="592295"/>
                <a:chOff x="6853650" y="2912904"/>
                <a:chExt cx="537750" cy="592295"/>
              </a:xfrm>
            </p:grpSpPr>
            <p:cxnSp>
              <p:nvCxnSpPr>
                <p:cNvPr id="117" name="Straight Connector 116"/>
                <p:cNvCxnSpPr/>
                <p:nvPr/>
              </p:nvCxnSpPr>
              <p:spPr bwMode="auto">
                <a:xfrm rot="5400000">
                  <a:off x="6952073" y="3463506"/>
                  <a:ext cx="82413" cy="9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auto">
                <a:xfrm rot="5400000">
                  <a:off x="7232645" y="3462747"/>
                  <a:ext cx="82413" cy="9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auto">
                <a:xfrm rot="5400000">
                  <a:off x="6906299" y="3175445"/>
                  <a:ext cx="82413" cy="9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auto">
                <a:xfrm rot="16200000" flipH="1">
                  <a:off x="6949597" y="3214277"/>
                  <a:ext cx="41592"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auto">
                <a:xfrm rot="5400000">
                  <a:off x="6949982" y="3255484"/>
                  <a:ext cx="40822"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auto">
                <a:xfrm rot="16200000" flipH="1">
                  <a:off x="6949597" y="3296691"/>
                  <a:ext cx="41592"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bwMode="auto">
                <a:xfrm rot="5400000">
                  <a:off x="6949982" y="3337897"/>
                  <a:ext cx="40821"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auto">
                <a:xfrm rot="16200000" flipH="1">
                  <a:off x="6949597" y="3379103"/>
                  <a:ext cx="41592"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auto">
                <a:xfrm rot="5400000">
                  <a:off x="7187357" y="3175457"/>
                  <a:ext cx="82413" cy="9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auto">
                <a:xfrm rot="16200000" flipH="1">
                  <a:off x="7230797" y="3214147"/>
                  <a:ext cx="40822"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bwMode="auto">
                <a:xfrm rot="5400000">
                  <a:off x="7230412" y="3255354"/>
                  <a:ext cx="41592"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bwMode="auto">
                <a:xfrm rot="16200000" flipH="1">
                  <a:off x="7230797" y="3296561"/>
                  <a:ext cx="40821"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rot="5400000">
                  <a:off x="7230797" y="3337382"/>
                  <a:ext cx="40822"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rot="16200000" flipH="1">
                  <a:off x="7230412" y="3378589"/>
                  <a:ext cx="41592"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Cube 126"/>
                <p:cNvSpPr/>
                <p:nvPr/>
              </p:nvSpPr>
              <p:spPr bwMode="auto">
                <a:xfrm flipH="1">
                  <a:off x="6853650" y="2912904"/>
                  <a:ext cx="537750" cy="221822"/>
                </a:xfrm>
                <a:prstGeom prst="cub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54" name="Can 153"/>
              <p:cNvSpPr/>
              <p:nvPr/>
            </p:nvSpPr>
            <p:spPr>
              <a:xfrm flipV="1">
                <a:off x="6850381" y="3498735"/>
                <a:ext cx="396240" cy="48752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30" name="Straight Connector 129"/>
          <p:cNvCxnSpPr/>
          <p:nvPr/>
        </p:nvCxnSpPr>
        <p:spPr bwMode="auto">
          <a:xfrm rot="5400000">
            <a:off x="8486952" y="3981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0"/>
          <p:cNvCxnSpPr/>
          <p:nvPr/>
        </p:nvCxnSpPr>
        <p:spPr bwMode="auto">
          <a:xfrm rot="5400000">
            <a:off x="8767518" y="3981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Can 128"/>
          <p:cNvSpPr/>
          <p:nvPr/>
        </p:nvSpPr>
        <p:spPr>
          <a:xfrm flipV="1">
            <a:off x="8595360" y="3886200"/>
            <a:ext cx="396240" cy="48752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4435" name="Object 3"/>
          <p:cNvGraphicFramePr>
            <a:graphicFrameLocks noChangeAspect="1"/>
          </p:cNvGraphicFramePr>
          <p:nvPr/>
        </p:nvGraphicFramePr>
        <p:xfrm>
          <a:off x="7691437" y="4143375"/>
          <a:ext cx="309563" cy="200025"/>
        </p:xfrm>
        <a:graphic>
          <a:graphicData uri="http://schemas.openxmlformats.org/presentationml/2006/ole">
            <p:oleObj spid="_x0000_s141315" name="Equation" r:id="rId7" imgW="253800" imgH="164880" progId="Equation.3">
              <p:embed/>
            </p:oleObj>
          </a:graphicData>
        </a:graphic>
      </p:graphicFrame>
      <p:sp>
        <p:nvSpPr>
          <p:cNvPr id="139" name="TextBox 138"/>
          <p:cNvSpPr txBox="1"/>
          <p:nvPr/>
        </p:nvSpPr>
        <p:spPr>
          <a:xfrm>
            <a:off x="7924800" y="4114800"/>
            <a:ext cx="609600" cy="307777"/>
          </a:xfrm>
          <a:prstGeom prst="rect">
            <a:avLst/>
          </a:prstGeom>
          <a:noFill/>
        </p:spPr>
        <p:txBody>
          <a:bodyPr wrap="square" rtlCol="0">
            <a:spAutoFit/>
          </a:bodyPr>
          <a:lstStyle/>
          <a:p>
            <a:r>
              <a:rPr lang="en-US" sz="1400" dirty="0" smtClean="0"/>
              <a:t>4 km</a:t>
            </a:r>
            <a:endParaRPr lang="en-US" sz="1400" dirty="0"/>
          </a:p>
        </p:txBody>
      </p:sp>
      <p:grpSp>
        <p:nvGrpSpPr>
          <p:cNvPr id="136" name="Group 135"/>
          <p:cNvGrpSpPr/>
          <p:nvPr/>
        </p:nvGrpSpPr>
        <p:grpSpPr>
          <a:xfrm>
            <a:off x="6629400" y="5638800"/>
            <a:ext cx="2438400" cy="990600"/>
            <a:chOff x="6629400" y="5410200"/>
            <a:chExt cx="2438400" cy="990600"/>
          </a:xfrm>
        </p:grpSpPr>
        <p:sp>
          <p:nvSpPr>
            <p:cNvPr id="128" name="TextBox 127"/>
            <p:cNvSpPr txBox="1"/>
            <p:nvPr/>
          </p:nvSpPr>
          <p:spPr>
            <a:xfrm>
              <a:off x="6781800" y="5410200"/>
              <a:ext cx="1752600" cy="369332"/>
            </a:xfrm>
            <a:prstGeom prst="rect">
              <a:avLst/>
            </a:prstGeom>
            <a:noFill/>
          </p:spPr>
          <p:txBody>
            <a:bodyPr wrap="square" rtlCol="0">
              <a:spAutoFit/>
            </a:bodyPr>
            <a:lstStyle/>
            <a:p>
              <a:r>
                <a:rPr lang="en-US" dirty="0" smtClean="0"/>
                <a:t>Assumption that </a:t>
              </a:r>
              <a:endParaRPr lang="en-US" dirty="0"/>
            </a:p>
          </p:txBody>
        </p:sp>
        <p:graphicFrame>
          <p:nvGraphicFramePr>
            <p:cNvPr id="274436" name="Object 4"/>
            <p:cNvGraphicFramePr>
              <a:graphicFrameLocks noChangeAspect="1"/>
            </p:cNvGraphicFramePr>
            <p:nvPr/>
          </p:nvGraphicFramePr>
          <p:xfrm>
            <a:off x="6904038" y="5757863"/>
            <a:ext cx="1577975" cy="292100"/>
          </p:xfrm>
          <a:graphic>
            <a:graphicData uri="http://schemas.openxmlformats.org/presentationml/2006/ole">
              <p:oleObj spid="_x0000_s141316" name="Equation" r:id="rId8" imgW="1295280" imgH="241200" progId="Equation.3">
                <p:embed/>
              </p:oleObj>
            </a:graphicData>
          </a:graphic>
        </p:graphicFrame>
        <p:sp>
          <p:nvSpPr>
            <p:cNvPr id="131" name="TextBox 130"/>
            <p:cNvSpPr txBox="1"/>
            <p:nvPr/>
          </p:nvSpPr>
          <p:spPr>
            <a:xfrm>
              <a:off x="6781800" y="6019800"/>
              <a:ext cx="2209800" cy="369332"/>
            </a:xfrm>
            <a:prstGeom prst="rect">
              <a:avLst/>
            </a:prstGeom>
            <a:noFill/>
          </p:spPr>
          <p:txBody>
            <a:bodyPr wrap="square" rtlCol="0">
              <a:spAutoFit/>
            </a:bodyPr>
            <a:lstStyle/>
            <a:p>
              <a:r>
                <a:rPr lang="en-US" dirty="0" smtClean="0"/>
                <a:t>Removes nonlinearity</a:t>
              </a:r>
              <a:endParaRPr lang="en-US" dirty="0"/>
            </a:p>
          </p:txBody>
        </p:sp>
        <p:sp>
          <p:nvSpPr>
            <p:cNvPr id="132" name="Rectangle 131"/>
            <p:cNvSpPr/>
            <p:nvPr/>
          </p:nvSpPr>
          <p:spPr>
            <a:xfrm>
              <a:off x="6629400" y="5410200"/>
              <a:ext cx="24384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7" name="Straight Arrow Connector 146"/>
          <p:cNvCxnSpPr/>
          <p:nvPr/>
        </p:nvCxnSpPr>
        <p:spPr>
          <a:xfrm flipV="1">
            <a:off x="2895600" y="3200400"/>
            <a:ext cx="685800" cy="893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2895600" y="3505200"/>
            <a:ext cx="685800" cy="893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3124200" y="3200400"/>
            <a:ext cx="0" cy="6858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3200400" y="3505200"/>
            <a:ext cx="0" cy="44827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152400" y="3886200"/>
            <a:ext cx="29718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76200" y="3962400"/>
            <a:ext cx="31242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52400" y="2971800"/>
            <a:ext cx="0" cy="9144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76200" y="2819400"/>
            <a:ext cx="0" cy="11430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a:off x="152400" y="2971800"/>
            <a:ext cx="304800" cy="158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a:off x="76200" y="2819400"/>
            <a:ext cx="381000" cy="158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9" name="Slide Number Placeholder 228"/>
          <p:cNvSpPr>
            <a:spLocks noGrp="1"/>
          </p:cNvSpPr>
          <p:nvPr>
            <p:ph type="sldNum" sz="quarter" idx="12"/>
          </p:nvPr>
        </p:nvSpPr>
        <p:spPr>
          <a:xfrm>
            <a:off x="76200" y="6400800"/>
            <a:ext cx="2133600" cy="365125"/>
          </a:xfrm>
        </p:spPr>
        <p:txBody>
          <a:bodyPr/>
          <a:lstStyle/>
          <a:p>
            <a:pPr algn="l"/>
            <a:fld id="{B6F15528-21DE-4FAA-801E-634DDDAF4B2B}" type="slidenum">
              <a:rPr lang="en-US" smtClean="0"/>
              <a:pPr algn="l"/>
              <a:t>31</a:t>
            </a:fld>
            <a:endParaRPr lang="en-US" dirty="0"/>
          </a:p>
        </p:txBody>
      </p:sp>
      <p:sp>
        <p:nvSpPr>
          <p:cNvPr id="230" name="Footer Placeholder 229"/>
          <p:cNvSpPr>
            <a:spLocks noGrp="1"/>
          </p:cNvSpPr>
          <p:nvPr>
            <p:ph type="ftr" sz="quarter" idx="11"/>
          </p:nvPr>
        </p:nvSpPr>
        <p:spPr/>
        <p:txBody>
          <a:bodyPr/>
          <a:lstStyle/>
          <a:p>
            <a:r>
              <a:rPr lang="en-US" smtClean="0"/>
              <a:t>Thesis Defense - BNS - 20 April 2012</a:t>
            </a:r>
            <a:endParaRPr lang="en-US"/>
          </a:p>
        </p:txBody>
      </p:sp>
      <p:sp>
        <p:nvSpPr>
          <p:cNvPr id="134" name="TextBox 133"/>
          <p:cNvSpPr txBox="1"/>
          <p:nvPr/>
        </p:nvSpPr>
        <p:spPr>
          <a:xfrm>
            <a:off x="304800" y="5449669"/>
            <a:ext cx="4648200" cy="646331"/>
          </a:xfrm>
          <a:prstGeom prst="rect">
            <a:avLst/>
          </a:prstGeom>
          <a:noFill/>
          <a:ln w="25400">
            <a:solidFill>
              <a:schemeClr val="tx1"/>
            </a:solidFill>
          </a:ln>
        </p:spPr>
        <p:txBody>
          <a:bodyPr wrap="square" rtlCol="0">
            <a:spAutoFit/>
          </a:bodyPr>
          <a:lstStyle/>
          <a:p>
            <a:pPr>
              <a:buFont typeface="Arial" pitchFamily="34" charset="0"/>
              <a:buChar char="•"/>
            </a:pPr>
            <a:r>
              <a:rPr lang="en-US" dirty="0" smtClean="0"/>
              <a:t> To model the impact of AMD on LIGO’s sensitivity to gravitational wave sources.</a:t>
            </a:r>
            <a:endParaRPr lang="en-US" dirty="0"/>
          </a:p>
        </p:txBody>
      </p:sp>
      <p:graphicFrame>
        <p:nvGraphicFramePr>
          <p:cNvPr id="141317" name="Object 5"/>
          <p:cNvGraphicFramePr>
            <a:graphicFrameLocks noChangeAspect="1"/>
          </p:cNvGraphicFramePr>
          <p:nvPr/>
        </p:nvGraphicFramePr>
        <p:xfrm>
          <a:off x="6627813" y="4519613"/>
          <a:ext cx="1995487" cy="509587"/>
        </p:xfrm>
        <a:graphic>
          <a:graphicData uri="http://schemas.openxmlformats.org/presentationml/2006/ole">
            <p:oleObj spid="_x0000_s141317" name="Equation" r:id="rId9" imgW="1638000" imgH="419040" progId="Equation.3">
              <p:embed/>
            </p:oleObj>
          </a:graphicData>
        </a:graphic>
      </p:graphicFrame>
      <p:graphicFrame>
        <p:nvGraphicFramePr>
          <p:cNvPr id="141320" name="Object 8"/>
          <p:cNvGraphicFramePr>
            <a:graphicFrameLocks noChangeAspect="1"/>
          </p:cNvGraphicFramePr>
          <p:nvPr/>
        </p:nvGraphicFramePr>
        <p:xfrm>
          <a:off x="2895600" y="2286000"/>
          <a:ext cx="228600" cy="300038"/>
        </p:xfrm>
        <a:graphic>
          <a:graphicData uri="http://schemas.openxmlformats.org/presentationml/2006/ole">
            <p:oleObj spid="_x0000_s141320" name="Equation" r:id="rId10" imgW="164880" imgH="215640" progId="Equation.3">
              <p:embed/>
            </p:oleObj>
          </a:graphicData>
        </a:graphic>
      </p:graphicFrame>
      <p:graphicFrame>
        <p:nvGraphicFramePr>
          <p:cNvPr id="141321" name="Object 9"/>
          <p:cNvGraphicFramePr>
            <a:graphicFrameLocks noChangeAspect="1"/>
          </p:cNvGraphicFramePr>
          <p:nvPr/>
        </p:nvGraphicFramePr>
        <p:xfrm>
          <a:off x="3030537" y="2590800"/>
          <a:ext cx="246063" cy="300038"/>
        </p:xfrm>
        <a:graphic>
          <a:graphicData uri="http://schemas.openxmlformats.org/presentationml/2006/ole">
            <p:oleObj spid="_x0000_s141321" name="Equation" r:id="rId11" imgW="177480" imgH="215640" progId="Equation.3">
              <p:embed/>
            </p:oleObj>
          </a:graphicData>
        </a:graphic>
      </p:graphicFrame>
      <p:graphicFrame>
        <p:nvGraphicFramePr>
          <p:cNvPr id="141322" name="Object 10"/>
          <p:cNvGraphicFramePr>
            <a:graphicFrameLocks noChangeAspect="1"/>
          </p:cNvGraphicFramePr>
          <p:nvPr/>
        </p:nvGraphicFramePr>
        <p:xfrm>
          <a:off x="3182937" y="2890838"/>
          <a:ext cx="246063" cy="319087"/>
        </p:xfrm>
        <a:graphic>
          <a:graphicData uri="http://schemas.openxmlformats.org/presentationml/2006/ole">
            <p:oleObj spid="_x0000_s141322" name="Equation" r:id="rId12" imgW="177480" imgH="228600" progId="Equation.3">
              <p:embed/>
            </p:oleObj>
          </a:graphicData>
        </a:graphic>
      </p:graphicFrame>
      <p:graphicFrame>
        <p:nvGraphicFramePr>
          <p:cNvPr id="141323" name="Object 11"/>
          <p:cNvGraphicFramePr>
            <a:graphicFrameLocks noChangeAspect="1"/>
          </p:cNvGraphicFramePr>
          <p:nvPr/>
        </p:nvGraphicFramePr>
        <p:xfrm>
          <a:off x="3259137" y="3195638"/>
          <a:ext cx="246063" cy="300037"/>
        </p:xfrm>
        <a:graphic>
          <a:graphicData uri="http://schemas.openxmlformats.org/presentationml/2006/ole">
            <p:oleObj spid="_x0000_s141323" name="Equation" r:id="rId13" imgW="177480" imgH="215640" progId="Equation.3">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5" name="Picture 5"/>
          <p:cNvPicPr>
            <a:picLocks noChangeAspect="1" noChangeArrowheads="1"/>
          </p:cNvPicPr>
          <p:nvPr/>
        </p:nvPicPr>
        <p:blipFill>
          <a:blip r:embed="rId2" cstate="print"/>
          <a:srcRect/>
          <a:stretch>
            <a:fillRect/>
          </a:stretch>
        </p:blipFill>
        <p:spPr bwMode="auto">
          <a:xfrm>
            <a:off x="118872" y="1581912"/>
            <a:ext cx="8994780" cy="49377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Simulated Disturbance and Noise</a:t>
            </a:r>
            <a:endParaRPr lang="en-US" dirty="0"/>
          </a:p>
        </p:txBody>
      </p:sp>
      <p:pic>
        <p:nvPicPr>
          <p:cNvPr id="117764" name="Picture 4"/>
          <p:cNvPicPr>
            <a:picLocks noChangeAspect="1" noChangeArrowheads="1"/>
          </p:cNvPicPr>
          <p:nvPr/>
        </p:nvPicPr>
        <p:blipFill>
          <a:blip r:embed="rId3"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13" name="Slide Number Placeholder 12"/>
          <p:cNvSpPr>
            <a:spLocks noGrp="1"/>
          </p:cNvSpPr>
          <p:nvPr>
            <p:ph type="sldNum" sz="quarter" idx="12"/>
          </p:nvPr>
        </p:nvSpPr>
        <p:spPr>
          <a:xfrm>
            <a:off x="7010400" y="6492875"/>
            <a:ext cx="2133600" cy="365125"/>
          </a:xfrm>
        </p:spPr>
        <p:txBody>
          <a:bodyPr/>
          <a:lstStyle/>
          <a:p>
            <a:fld id="{B6F15528-21DE-4FAA-801E-634DDDAF4B2B}" type="slidenum">
              <a:rPr lang="en-US" smtClean="0"/>
              <a:pPr/>
              <a:t>32</a:t>
            </a:fld>
            <a:endParaRPr lang="en-US" dirty="0"/>
          </a:p>
        </p:txBody>
      </p:sp>
      <p:sp>
        <p:nvSpPr>
          <p:cNvPr id="14" name="Footer Placeholder 13"/>
          <p:cNvSpPr>
            <a:spLocks noGrp="1"/>
          </p:cNvSpPr>
          <p:nvPr>
            <p:ph type="ftr" sz="quarter" idx="11"/>
          </p:nvPr>
        </p:nvSpPr>
        <p:spPr>
          <a:xfrm>
            <a:off x="3124200" y="6492875"/>
            <a:ext cx="2895600" cy="365125"/>
          </a:xfrm>
        </p:spPr>
        <p:txBody>
          <a:bodyPr/>
          <a:lstStyle/>
          <a:p>
            <a:r>
              <a:rPr lang="en-US" dirty="0" smtClean="0"/>
              <a:t>Thesis Defense - BNS - 20 April 2012</a:t>
            </a:r>
            <a:endParaRPr lang="en-US" dirty="0"/>
          </a:p>
        </p:txBody>
      </p:sp>
      <p:cxnSp>
        <p:nvCxnSpPr>
          <p:cNvPr id="8" name="Straight Arrow Connector 7"/>
          <p:cNvCxnSpPr>
            <a:stCxn id="9" idx="1"/>
          </p:cNvCxnSpPr>
          <p:nvPr/>
        </p:nvCxnSpPr>
        <p:spPr>
          <a:xfrm flipH="1" flipV="1">
            <a:off x="6248400" y="4191000"/>
            <a:ext cx="762000" cy="30033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10400" y="4029670"/>
            <a:ext cx="1600200" cy="923330"/>
          </a:xfrm>
          <a:prstGeom prst="rect">
            <a:avLst/>
          </a:prstGeom>
          <a:solidFill>
            <a:schemeClr val="bg1"/>
          </a:solidFill>
          <a:ln>
            <a:solidFill>
              <a:schemeClr val="tx1"/>
            </a:solidFill>
          </a:ln>
        </p:spPr>
        <p:txBody>
          <a:bodyPr wrap="square" rtlCol="0">
            <a:spAutoFit/>
          </a:bodyPr>
          <a:lstStyle/>
          <a:p>
            <a:r>
              <a:rPr lang="en-US" dirty="0" smtClean="0"/>
              <a:t>100% max disturbance in simulation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4" name="Picture 8"/>
          <p:cNvPicPr>
            <a:picLocks noChangeAspect="1" noChangeArrowheads="1"/>
          </p:cNvPicPr>
          <p:nvPr/>
        </p:nvPicPr>
        <p:blipFill>
          <a:blip r:embed="rId2" cstate="print"/>
          <a:srcRect/>
          <a:stretch>
            <a:fillRect/>
          </a:stretch>
        </p:blipFill>
        <p:spPr bwMode="auto">
          <a:xfrm>
            <a:off x="118872" y="1581912"/>
            <a:ext cx="8994780" cy="4937760"/>
          </a:xfrm>
          <a:prstGeom prst="rect">
            <a:avLst/>
          </a:prstGeom>
          <a:noFill/>
          <a:ln w="9525">
            <a:noFill/>
            <a:miter lim="800000"/>
            <a:headEnd/>
            <a:tailEnd/>
          </a:ln>
          <a:effectLst/>
        </p:spPr>
      </p:pic>
      <p:pic>
        <p:nvPicPr>
          <p:cNvPr id="116743" name="Picture 7"/>
          <p:cNvPicPr>
            <a:picLocks noChangeAspect="1" noChangeArrowheads="1"/>
          </p:cNvPicPr>
          <p:nvPr/>
        </p:nvPicPr>
        <p:blipFill>
          <a:blip r:embed="rId3"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16741" name="Picture 5"/>
          <p:cNvPicPr>
            <a:picLocks noChangeAspect="1" noChangeArrowheads="1"/>
          </p:cNvPicPr>
          <p:nvPr/>
        </p:nvPicPr>
        <p:blipFill>
          <a:blip r:embed="rId4"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16740" name="Picture 4"/>
          <p:cNvPicPr>
            <a:picLocks noChangeAspect="1" noChangeArrowheads="1"/>
          </p:cNvPicPr>
          <p:nvPr/>
        </p:nvPicPr>
        <p:blipFill>
          <a:blip r:embed="rId5"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Relative Noise Scaling</a:t>
            </a:r>
            <a:endParaRPr lang="en-US" dirty="0"/>
          </a:p>
        </p:txBody>
      </p:sp>
      <p:pic>
        <p:nvPicPr>
          <p:cNvPr id="116739" name="Picture 3"/>
          <p:cNvPicPr>
            <a:picLocks noChangeAspect="1" noChangeArrowheads="1"/>
          </p:cNvPicPr>
          <p:nvPr/>
        </p:nvPicPr>
        <p:blipFill>
          <a:blip r:embed="rId6" cstate="print"/>
          <a:srcRect/>
          <a:stretch>
            <a:fillRect/>
          </a:stretch>
        </p:blipFill>
        <p:spPr bwMode="auto">
          <a:xfrm>
            <a:off x="118872" y="1581912"/>
            <a:ext cx="8994780" cy="4937760"/>
          </a:xfrm>
          <a:prstGeom prst="rect">
            <a:avLst/>
          </a:prstGeom>
          <a:noFill/>
          <a:ln w="9525">
            <a:noFill/>
            <a:miter lim="800000"/>
            <a:headEnd/>
            <a:tailEnd/>
          </a:ln>
          <a:effectLst/>
        </p:spPr>
      </p:pic>
      <p:sp>
        <p:nvSpPr>
          <p:cNvPr id="13" name="Slide Number Placeholder 12"/>
          <p:cNvSpPr>
            <a:spLocks noGrp="1"/>
          </p:cNvSpPr>
          <p:nvPr>
            <p:ph type="sldNum" sz="quarter" idx="12"/>
          </p:nvPr>
        </p:nvSpPr>
        <p:spPr/>
        <p:txBody>
          <a:bodyPr/>
          <a:lstStyle/>
          <a:p>
            <a:fld id="{B6F15528-21DE-4FAA-801E-634DDDAF4B2B}" type="slidenum">
              <a:rPr lang="en-US" smtClean="0"/>
              <a:pPr/>
              <a:t>33</a:t>
            </a:fld>
            <a:endParaRPr lang="en-US"/>
          </a:p>
        </p:txBody>
      </p:sp>
      <p:sp>
        <p:nvSpPr>
          <p:cNvPr id="14" name="Footer Placeholder 13"/>
          <p:cNvSpPr>
            <a:spLocks noGrp="1"/>
          </p:cNvSpPr>
          <p:nvPr>
            <p:ph type="ftr" sz="quarter" idx="11"/>
          </p:nvPr>
        </p:nvSpPr>
        <p:spPr/>
        <p:txBody>
          <a:bodyPr/>
          <a:lstStyle/>
          <a:p>
            <a:r>
              <a:rPr lang="en-US" smtClean="0"/>
              <a:t>Thesis Defense - BNS - 20 April 2012</a:t>
            </a:r>
            <a:endParaRPr lang="en-US"/>
          </a:p>
        </p:txBody>
      </p:sp>
      <p:cxnSp>
        <p:nvCxnSpPr>
          <p:cNvPr id="10" name="Straight Arrow Connector 9"/>
          <p:cNvCxnSpPr>
            <a:stCxn id="11" idx="1"/>
          </p:cNvCxnSpPr>
          <p:nvPr/>
        </p:nvCxnSpPr>
        <p:spPr>
          <a:xfrm flipH="1" flipV="1">
            <a:off x="4267200" y="3886201"/>
            <a:ext cx="1066800" cy="446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34000" y="3429000"/>
            <a:ext cx="2667000" cy="923330"/>
          </a:xfrm>
          <a:prstGeom prst="rect">
            <a:avLst/>
          </a:prstGeom>
          <a:solidFill>
            <a:schemeClr val="bg1"/>
          </a:solidFill>
          <a:ln>
            <a:solidFill>
              <a:schemeClr val="tx1"/>
            </a:solidFill>
          </a:ln>
        </p:spPr>
        <p:txBody>
          <a:bodyPr wrap="square" rtlCol="0">
            <a:spAutoFit/>
          </a:bodyPr>
          <a:lstStyle/>
          <a:p>
            <a:r>
              <a:rPr lang="en-US" dirty="0" err="1" smtClean="0"/>
              <a:t>Upconversion</a:t>
            </a:r>
            <a:r>
              <a:rPr lang="en-US" dirty="0" smtClean="0"/>
              <a:t> with 100% max disturbance and minimum damping</a:t>
            </a:r>
            <a:endParaRPr lang="en-US" dirty="0"/>
          </a:p>
        </p:txBody>
      </p:sp>
      <p:cxnSp>
        <p:nvCxnSpPr>
          <p:cNvPr id="15" name="Straight Arrow Connector 14"/>
          <p:cNvCxnSpPr>
            <a:stCxn id="16" idx="1"/>
          </p:cNvCxnSpPr>
          <p:nvPr/>
        </p:nvCxnSpPr>
        <p:spPr>
          <a:xfrm flipH="1">
            <a:off x="4800600" y="5010835"/>
            <a:ext cx="1066800" cy="134035"/>
          </a:xfrm>
          <a:prstGeom prst="straightConnector1">
            <a:avLst/>
          </a:prstGeom>
          <a:ln w="2222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67400" y="4687669"/>
            <a:ext cx="1828800" cy="646331"/>
          </a:xfrm>
          <a:prstGeom prst="rect">
            <a:avLst/>
          </a:prstGeom>
          <a:solidFill>
            <a:schemeClr val="bg1"/>
          </a:solidFill>
          <a:ln>
            <a:solidFill>
              <a:schemeClr val="tx1"/>
            </a:solidFill>
          </a:ln>
        </p:spPr>
        <p:txBody>
          <a:bodyPr wrap="square" rtlCol="0">
            <a:spAutoFit/>
          </a:bodyPr>
          <a:lstStyle/>
          <a:p>
            <a:r>
              <a:rPr lang="en-US" dirty="0" smtClean="0"/>
              <a:t>Max sensor noise amplification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7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7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Goal</a:t>
            </a:r>
            <a:endParaRPr lang="en-US" dirty="0"/>
          </a:p>
        </p:txBody>
      </p:sp>
      <p:sp>
        <p:nvSpPr>
          <p:cNvPr id="4" name="Footer Placeholder 3"/>
          <p:cNvSpPr>
            <a:spLocks noGrp="1"/>
          </p:cNvSpPr>
          <p:nvPr>
            <p:ph type="ftr" sz="quarter" idx="11"/>
          </p:nvPr>
        </p:nvSpPr>
        <p:spPr/>
        <p:txBody>
          <a:bodyPr/>
          <a:lstStyle/>
          <a:p>
            <a:r>
              <a:rPr lang="en-US" smtClean="0"/>
              <a:t>Thesis Defense - BNS - 20 April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a:p>
        </p:txBody>
      </p:sp>
      <p:pic>
        <p:nvPicPr>
          <p:cNvPr id="6" name="Picture 5"/>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55650" name="Picture 2"/>
          <p:cNvPicPr>
            <a:picLocks noChangeAspect="1" noChangeArrowheads="1"/>
          </p:cNvPicPr>
          <p:nvPr/>
        </p:nvPicPr>
        <p:blipFill>
          <a:blip r:embed="rId3" cstate="print"/>
          <a:srcRect/>
          <a:stretch>
            <a:fillRect/>
          </a:stretch>
        </p:blipFill>
        <p:spPr bwMode="auto">
          <a:xfrm>
            <a:off x="118872" y="1581912"/>
            <a:ext cx="8994781" cy="4937760"/>
          </a:xfrm>
          <a:prstGeom prst="rect">
            <a:avLst/>
          </a:prstGeom>
          <a:noFill/>
          <a:ln w="9525">
            <a:noFill/>
            <a:miter lim="800000"/>
            <a:headEnd/>
            <a:tailEnd/>
          </a:ln>
          <a:effectLst/>
        </p:spPr>
      </p:pic>
      <p:cxnSp>
        <p:nvCxnSpPr>
          <p:cNvPr id="8" name="Straight Connector 7"/>
          <p:cNvCxnSpPr/>
          <p:nvPr/>
        </p:nvCxnSpPr>
        <p:spPr>
          <a:xfrm>
            <a:off x="1066800" y="2057400"/>
            <a:ext cx="4114800" cy="2971800"/>
          </a:xfrm>
          <a:prstGeom prst="line">
            <a:avLst/>
          </a:prstGeom>
          <a:ln w="63500">
            <a:solidFill>
              <a:srgbClr val="0000D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 y="3048000"/>
            <a:ext cx="2743200" cy="2743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0600" y="2514600"/>
            <a:ext cx="3048000" cy="3048000"/>
          </a:xfrm>
          <a:prstGeom prst="line">
            <a:avLst/>
          </a:prstGeom>
          <a:ln w="101600">
            <a:solidFill>
              <a:srgbClr val="0000D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43000" y="2667000"/>
            <a:ext cx="2743200" cy="2743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66800" y="2209800"/>
            <a:ext cx="3429000" cy="2895600"/>
          </a:xfrm>
          <a:prstGeom prst="line">
            <a:avLst/>
          </a:prstGeom>
          <a:ln w="63500">
            <a:solidFill>
              <a:srgbClr val="0000D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90600" y="2971800"/>
            <a:ext cx="2743200" cy="2743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66800" y="2895600"/>
            <a:ext cx="2743200" cy="2743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66800" y="2362200"/>
            <a:ext cx="3200400" cy="2971800"/>
          </a:xfrm>
          <a:prstGeom prst="line">
            <a:avLst/>
          </a:prstGeom>
          <a:ln w="63500">
            <a:solidFill>
              <a:srgbClr val="0000D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6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nodeType="afterEffect">
                                  <p:stCondLst>
                                    <p:cond delay="300"/>
                                  </p:stCondLst>
                                  <p:childTnLst>
                                    <p:set>
                                      <p:cBhvr>
                                        <p:cTn id="13" dur="1" fill="hold">
                                          <p:stCondLst>
                                            <p:cond delay="0"/>
                                          </p:stCondLst>
                                        </p:cTn>
                                        <p:tgtEl>
                                          <p:spTgt spid="10"/>
                                        </p:tgtEl>
                                        <p:attrNameLst>
                                          <p:attrName>style.visibility</p:attrName>
                                        </p:attrNameLst>
                                      </p:cBhvr>
                                      <p:to>
                                        <p:strVal val="hidden"/>
                                      </p:to>
                                    </p:set>
                                  </p:childTnLst>
                                </p:cTn>
                              </p:par>
                              <p:par>
                                <p:cTn id="14" presetID="1" presetClass="exit" presetSubtype="0" fill="hold" nodeType="withEffect">
                                  <p:stCondLst>
                                    <p:cond delay="30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ntr" presetSubtype="0" fill="hold" nodeType="withEffect">
                                  <p:stCondLst>
                                    <p:cond delay="30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30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300"/>
                            </p:stCondLst>
                            <p:childTnLst>
                              <p:par>
                                <p:cTn id="21" presetID="1" presetClass="exit" presetSubtype="0" fill="hold" nodeType="afterEffect">
                                  <p:stCondLst>
                                    <p:cond delay="30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nodeType="withEffect">
                                  <p:stCondLst>
                                    <p:cond delay="30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30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300"/>
                                  </p:stCondLst>
                                  <p:childTnLst>
                                    <p:set>
                                      <p:cBhvr>
                                        <p:cTn id="28" dur="1" fill="hold">
                                          <p:stCondLst>
                                            <p:cond delay="0"/>
                                          </p:stCondLst>
                                        </p:cTn>
                                        <p:tgtEl>
                                          <p:spTgt spid="19"/>
                                        </p:tgtEl>
                                        <p:attrNameLst>
                                          <p:attrName>style.visibility</p:attrName>
                                        </p:attrNameLst>
                                      </p:cBhvr>
                                      <p:to>
                                        <p:strVal val="visible"/>
                                      </p:to>
                                    </p:set>
                                  </p:childTnLst>
                                </p:cTn>
                              </p:par>
                            </p:childTnLst>
                          </p:cTn>
                        </p:par>
                        <p:par>
                          <p:cTn id="29" fill="hold">
                            <p:stCondLst>
                              <p:cond delay="600"/>
                            </p:stCondLst>
                            <p:childTnLst>
                              <p:par>
                                <p:cTn id="30" presetID="1" presetClass="exit" presetSubtype="0" fill="hold" nodeType="afterEffect">
                                  <p:stCondLst>
                                    <p:cond delay="3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ntr" presetSubtype="0" fill="hold" nodeType="withEffect">
                                  <p:stCondLst>
                                    <p:cond delay="30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30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 Source: Binary Inspiral</a:t>
            </a:r>
            <a:endParaRPr lang="en-US" dirty="0"/>
          </a:p>
        </p:txBody>
      </p:sp>
      <p:pic>
        <p:nvPicPr>
          <p:cNvPr id="193538" name="Picture 2"/>
          <p:cNvPicPr>
            <a:picLocks noChangeAspect="1" noChangeArrowheads="1"/>
          </p:cNvPicPr>
          <p:nvPr/>
        </p:nvPicPr>
        <p:blipFill>
          <a:blip r:embed="rId4" cstate="print"/>
          <a:srcRect/>
          <a:stretch>
            <a:fillRect/>
          </a:stretch>
        </p:blipFill>
        <p:spPr bwMode="auto">
          <a:xfrm>
            <a:off x="0" y="4710165"/>
            <a:ext cx="9144000" cy="2147835"/>
          </a:xfrm>
          <a:prstGeom prst="rect">
            <a:avLst/>
          </a:prstGeom>
          <a:noFill/>
          <a:ln w="9525">
            <a:noFill/>
            <a:miter lim="800000"/>
            <a:headEnd/>
            <a:tailEnd/>
          </a:ln>
        </p:spPr>
      </p:pic>
      <p:pic>
        <p:nvPicPr>
          <p:cNvPr id="7" name="Picture 15"/>
          <p:cNvPicPr>
            <a:picLocks noChangeAspect="1" noChangeArrowheads="1"/>
          </p:cNvPicPr>
          <p:nvPr/>
        </p:nvPicPr>
        <p:blipFill>
          <a:blip r:embed="rId5" cstate="print"/>
          <a:srcRect/>
          <a:stretch>
            <a:fillRect/>
          </a:stretch>
        </p:blipFill>
        <p:spPr bwMode="auto">
          <a:xfrm>
            <a:off x="152400" y="1454782"/>
            <a:ext cx="5678424" cy="3117218"/>
          </a:xfrm>
          <a:prstGeom prst="rect">
            <a:avLst/>
          </a:prstGeom>
          <a:noFill/>
          <a:ln w="9525">
            <a:noFill/>
            <a:miter lim="800000"/>
            <a:headEnd/>
            <a:tailEnd/>
          </a:ln>
          <a:effectLst/>
        </p:spPr>
      </p:pic>
      <p:graphicFrame>
        <p:nvGraphicFramePr>
          <p:cNvPr id="193539" name="Object 3"/>
          <p:cNvGraphicFramePr>
            <a:graphicFrameLocks noChangeAspect="1"/>
          </p:cNvGraphicFramePr>
          <p:nvPr/>
        </p:nvGraphicFramePr>
        <p:xfrm>
          <a:off x="5943600" y="1752600"/>
          <a:ext cx="3109913" cy="676275"/>
        </p:xfrm>
        <a:graphic>
          <a:graphicData uri="http://schemas.openxmlformats.org/presentationml/2006/ole">
            <p:oleObj spid="_x0000_s193539" name="Equation" r:id="rId6" imgW="2044440" imgH="444240" progId="Equation.3">
              <p:embed/>
            </p:oleObj>
          </a:graphicData>
        </a:graphic>
      </p:graphicFrame>
      <p:graphicFrame>
        <p:nvGraphicFramePr>
          <p:cNvPr id="193540" name="Object 4"/>
          <p:cNvGraphicFramePr>
            <a:graphicFrameLocks noChangeAspect="1"/>
          </p:cNvGraphicFramePr>
          <p:nvPr/>
        </p:nvGraphicFramePr>
        <p:xfrm>
          <a:off x="5895975" y="2438400"/>
          <a:ext cx="2028825" cy="695325"/>
        </p:xfrm>
        <a:graphic>
          <a:graphicData uri="http://schemas.openxmlformats.org/presentationml/2006/ole">
            <p:oleObj spid="_x0000_s193540" name="Equation" r:id="rId7" imgW="1333440" imgH="457200" progId="Equation.3">
              <p:embed/>
            </p:oleObj>
          </a:graphicData>
        </a:graphic>
      </p:graphicFrame>
      <p:graphicFrame>
        <p:nvGraphicFramePr>
          <p:cNvPr id="193541" name="Object 5"/>
          <p:cNvGraphicFramePr>
            <a:graphicFrameLocks noChangeAspect="1"/>
          </p:cNvGraphicFramePr>
          <p:nvPr/>
        </p:nvGraphicFramePr>
        <p:xfrm>
          <a:off x="5867400" y="3124200"/>
          <a:ext cx="2376487" cy="695325"/>
        </p:xfrm>
        <a:graphic>
          <a:graphicData uri="http://schemas.openxmlformats.org/presentationml/2006/ole">
            <p:oleObj spid="_x0000_s193541" name="Equation" r:id="rId8" imgW="1562040" imgH="457200" progId="Equation.3">
              <p:embed/>
            </p:oleObj>
          </a:graphicData>
        </a:graphic>
      </p:graphicFrame>
      <p:sp>
        <p:nvSpPr>
          <p:cNvPr id="11" name="TextBox 10"/>
          <p:cNvSpPr txBox="1"/>
          <p:nvPr/>
        </p:nvSpPr>
        <p:spPr>
          <a:xfrm>
            <a:off x="4191000" y="4876800"/>
            <a:ext cx="4572000" cy="1754326"/>
          </a:xfrm>
          <a:prstGeom prst="rect">
            <a:avLst/>
          </a:prstGeom>
          <a:solidFill>
            <a:schemeClr val="bg1"/>
          </a:solidFill>
          <a:ln w="19050">
            <a:solidFill>
              <a:schemeClr val="tx1"/>
            </a:solidFill>
          </a:ln>
        </p:spPr>
        <p:txBody>
          <a:bodyPr wrap="square" rtlCol="0">
            <a:spAutoFit/>
          </a:bodyPr>
          <a:lstStyle/>
          <a:p>
            <a:r>
              <a:rPr lang="en-US" i="1" dirty="0" smtClean="0"/>
              <a:t>c</a:t>
            </a:r>
            <a:r>
              <a:rPr lang="en-US" dirty="0" smtClean="0"/>
              <a:t> = speed of light in vacuum</a:t>
            </a:r>
          </a:p>
          <a:p>
            <a:r>
              <a:rPr lang="en-US" i="1" dirty="0" smtClean="0"/>
              <a:t>G</a:t>
            </a:r>
            <a:r>
              <a:rPr lang="en-US" dirty="0" smtClean="0"/>
              <a:t> = gravitational constant</a:t>
            </a:r>
          </a:p>
          <a:p>
            <a:r>
              <a:rPr lang="en-US" i="1" dirty="0" smtClean="0"/>
              <a:t>M</a:t>
            </a:r>
            <a:r>
              <a:rPr lang="en-US" i="1" baseline="-25000" dirty="0" smtClean="0"/>
              <a:t>i</a:t>
            </a:r>
            <a:r>
              <a:rPr lang="en-US" dirty="0" smtClean="0"/>
              <a:t> = mass of orbiting object </a:t>
            </a:r>
          </a:p>
          <a:p>
            <a:r>
              <a:rPr lang="en-US" i="1" dirty="0" smtClean="0"/>
              <a:t>N</a:t>
            </a:r>
            <a:r>
              <a:rPr lang="en-US" i="1" baseline="30000" dirty="0" smtClean="0"/>
              <a:t>2</a:t>
            </a:r>
            <a:r>
              <a:rPr lang="en-US" dirty="0" smtClean="0"/>
              <a:t> = detector noise power spectral density</a:t>
            </a:r>
          </a:p>
          <a:p>
            <a:r>
              <a:rPr lang="en-US" i="1" dirty="0" smtClean="0"/>
              <a:t>ρ</a:t>
            </a:r>
            <a:r>
              <a:rPr lang="en-US" dirty="0" smtClean="0"/>
              <a:t> = desired signal to noise ratio (typically </a:t>
            </a:r>
            <a:r>
              <a:rPr lang="en-US" i="1" dirty="0" smtClean="0"/>
              <a:t>ρ</a:t>
            </a:r>
            <a:r>
              <a:rPr lang="en-US" dirty="0" smtClean="0"/>
              <a:t> = 8)</a:t>
            </a:r>
          </a:p>
          <a:p>
            <a:r>
              <a:rPr lang="en-US" dirty="0" smtClean="0"/>
              <a:t>ISCO: Innermost Stable Circular Orbit</a:t>
            </a:r>
            <a:endParaRPr lang="en-US" dirty="0"/>
          </a:p>
        </p:txBody>
      </p:sp>
      <p:sp>
        <p:nvSpPr>
          <p:cNvPr id="12" name="TextBox 11"/>
          <p:cNvSpPr txBox="1"/>
          <p:nvPr/>
        </p:nvSpPr>
        <p:spPr>
          <a:xfrm>
            <a:off x="5867400" y="1295400"/>
            <a:ext cx="2971800" cy="369332"/>
          </a:xfrm>
          <a:prstGeom prst="rect">
            <a:avLst/>
          </a:prstGeom>
          <a:noFill/>
        </p:spPr>
        <p:txBody>
          <a:bodyPr wrap="square" rtlCol="0">
            <a:spAutoFit/>
          </a:bodyPr>
          <a:lstStyle/>
          <a:p>
            <a:r>
              <a:rPr lang="en-US" dirty="0" smtClean="0"/>
              <a:t>Detectable </a:t>
            </a:r>
            <a:r>
              <a:rPr lang="en-US" dirty="0" err="1" smtClean="0"/>
              <a:t>inspiral</a:t>
            </a:r>
            <a:r>
              <a:rPr lang="en-US" dirty="0" smtClean="0"/>
              <a:t> range </a:t>
            </a:r>
            <a:r>
              <a:rPr lang="en-US" i="1" dirty="0" smtClean="0"/>
              <a:t>r</a:t>
            </a:r>
            <a:endParaRPr lang="en-US" i="1" dirty="0"/>
          </a:p>
        </p:txBody>
      </p:sp>
      <p:sp>
        <p:nvSpPr>
          <p:cNvPr id="13" name="TextBox 12"/>
          <p:cNvSpPr txBox="1"/>
          <p:nvPr/>
        </p:nvSpPr>
        <p:spPr>
          <a:xfrm>
            <a:off x="6781800" y="3962400"/>
            <a:ext cx="2231590" cy="430887"/>
          </a:xfrm>
          <a:prstGeom prst="rect">
            <a:avLst/>
          </a:prstGeom>
          <a:noFill/>
        </p:spPr>
        <p:txBody>
          <a:bodyPr wrap="square" rtlCol="0">
            <a:spAutoFit/>
          </a:bodyPr>
          <a:lstStyle/>
          <a:p>
            <a:pPr marL="228600" indent="-228600">
              <a:buAutoNum type="arabicPlain"/>
            </a:pPr>
            <a:r>
              <a:rPr lang="en-US" sz="1100" dirty="0" smtClean="0"/>
              <a:t>Patrick Sutton - T030276</a:t>
            </a:r>
          </a:p>
          <a:p>
            <a:pPr marL="228600" indent="-228600">
              <a:buFontTx/>
              <a:buAutoNum type="arabicPlain"/>
            </a:pPr>
            <a:r>
              <a:rPr lang="en-US" sz="1100" dirty="0" smtClean="0"/>
              <a:t>Duncan Brown PhD thesis</a:t>
            </a:r>
          </a:p>
        </p:txBody>
      </p:sp>
      <p:sp>
        <p:nvSpPr>
          <p:cNvPr id="14" name="TextBox 13"/>
          <p:cNvSpPr txBox="1"/>
          <p:nvPr/>
        </p:nvSpPr>
        <p:spPr>
          <a:xfrm>
            <a:off x="8588810" y="1371600"/>
            <a:ext cx="377026" cy="246221"/>
          </a:xfrm>
          <a:prstGeom prst="rect">
            <a:avLst/>
          </a:prstGeom>
          <a:noFill/>
        </p:spPr>
        <p:txBody>
          <a:bodyPr wrap="none" rtlCol="0">
            <a:spAutoFit/>
          </a:bodyPr>
          <a:lstStyle/>
          <a:p>
            <a:r>
              <a:rPr lang="en-US" sz="1000" dirty="0" smtClean="0"/>
              <a:t>1, 2</a:t>
            </a:r>
            <a:endParaRPr lang="en-US" sz="1000" dirty="0"/>
          </a:p>
        </p:txBody>
      </p:sp>
      <p:sp>
        <p:nvSpPr>
          <p:cNvPr id="16" name="Rectangle 15"/>
          <p:cNvSpPr/>
          <p:nvPr/>
        </p:nvSpPr>
        <p:spPr>
          <a:xfrm>
            <a:off x="5867400" y="1600200"/>
            <a:ext cx="32004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hirp40-1300Hz.wav">
            <a:hlinkClick r:id="" action="ppaction://media"/>
          </p:cNvPr>
          <p:cNvPicPr>
            <a:picLocks noRot="1" noChangeAspect="1"/>
          </p:cNvPicPr>
          <p:nvPr>
            <a:wavAudioFile r:embed="rId2" name="chirp40-1300Hz.wav"/>
          </p:nvPr>
        </p:nvPicPr>
        <p:blipFill>
          <a:blip r:embed="rId9" cstate="print"/>
          <a:stretch>
            <a:fillRect/>
          </a:stretch>
        </p:blipFill>
        <p:spPr>
          <a:xfrm>
            <a:off x="8940800" y="6654800"/>
            <a:ext cx="203200" cy="203200"/>
          </a:xfrm>
          <a:prstGeom prst="rect">
            <a:avLst/>
          </a:prstGeom>
        </p:spPr>
      </p:pic>
      <p:grpSp>
        <p:nvGrpSpPr>
          <p:cNvPr id="20" name="Group 19"/>
          <p:cNvGrpSpPr/>
          <p:nvPr/>
        </p:nvGrpSpPr>
        <p:grpSpPr>
          <a:xfrm>
            <a:off x="5943600" y="4343400"/>
            <a:ext cx="2057400" cy="381000"/>
            <a:chOff x="5943600" y="4343400"/>
            <a:chExt cx="2057400" cy="381000"/>
          </a:xfrm>
        </p:grpSpPr>
        <p:sp>
          <p:nvSpPr>
            <p:cNvPr id="15" name="TextBox 14"/>
            <p:cNvSpPr txBox="1"/>
            <p:nvPr/>
          </p:nvSpPr>
          <p:spPr>
            <a:xfrm>
              <a:off x="5943600" y="4343400"/>
              <a:ext cx="2057400" cy="369332"/>
            </a:xfrm>
            <a:prstGeom prst="rect">
              <a:avLst/>
            </a:prstGeom>
            <a:noFill/>
          </p:spPr>
          <p:txBody>
            <a:bodyPr wrap="square" rtlCol="0">
              <a:spAutoFit/>
            </a:bodyPr>
            <a:lstStyle/>
            <a:p>
              <a:r>
                <a:rPr lang="en-US" dirty="0" smtClean="0"/>
                <a:t>Inspiral volume: </a:t>
              </a:r>
              <a:endParaRPr lang="en-US" dirty="0"/>
            </a:p>
          </p:txBody>
        </p:sp>
        <p:graphicFrame>
          <p:nvGraphicFramePr>
            <p:cNvPr id="193542" name="Object 6"/>
            <p:cNvGraphicFramePr>
              <a:graphicFrameLocks noChangeAspect="1"/>
            </p:cNvGraphicFramePr>
            <p:nvPr/>
          </p:nvGraphicFramePr>
          <p:xfrm>
            <a:off x="7620000" y="4343400"/>
            <a:ext cx="250825" cy="290512"/>
          </p:xfrm>
          <a:graphic>
            <a:graphicData uri="http://schemas.openxmlformats.org/presentationml/2006/ole">
              <p:oleObj spid="_x0000_s193542" name="Equation" r:id="rId10" imgW="164880" imgH="190440" progId="Equation.3">
                <p:embed/>
              </p:oleObj>
            </a:graphicData>
          </a:graphic>
        </p:graphicFrame>
        <p:sp>
          <p:nvSpPr>
            <p:cNvPr id="19" name="Rectangle 18"/>
            <p:cNvSpPr/>
            <p:nvPr/>
          </p:nvSpPr>
          <p:spPr>
            <a:xfrm>
              <a:off x="5943600" y="4343400"/>
              <a:ext cx="2057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35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35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35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392" fill="hold"/>
                                        <p:tgtEl>
                                          <p:spTgt spid="17"/>
                                        </p:tgtEl>
                                      </p:cBhvr>
                                    </p:cmd>
                                  </p:childTnLst>
                                </p:cTn>
                              </p:par>
                            </p:childTnLst>
                          </p:cTn>
                        </p:par>
                      </p:childTnLst>
                    </p:cTn>
                  </p:par>
                </p:childTnLst>
              </p:cTn>
              <p:nextCondLst>
                <p:cond evt="onClick" delay="0">
                  <p:tgtEl>
                    <p:spTgt spid="17"/>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11" grpId="0" animBg="1"/>
      <p:bldP spid="12" grpId="0"/>
      <p:bldP spid="13" grpId="0"/>
      <p:bldP spid="14"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Visible Universe </a:t>
            </a:r>
            <a:r>
              <a:rPr lang="en-US" dirty="0" err="1" smtClean="0"/>
              <a:t>vs</a:t>
            </a:r>
            <a:r>
              <a:rPr lang="en-US" dirty="0" smtClean="0"/>
              <a:t> Binary Mass </a:t>
            </a:r>
            <a:endParaRPr lang="en-US" dirty="0"/>
          </a:p>
        </p:txBody>
      </p:sp>
      <p:sp>
        <p:nvSpPr>
          <p:cNvPr id="4" name="Slide Number Placeholder 3"/>
          <p:cNvSpPr>
            <a:spLocks noGrp="1"/>
          </p:cNvSpPr>
          <p:nvPr>
            <p:ph type="sldNum" sz="quarter" idx="12"/>
          </p:nvPr>
        </p:nvSpPr>
        <p:spPr>
          <a:xfrm>
            <a:off x="6553200" y="6416675"/>
            <a:ext cx="2133600" cy="365125"/>
          </a:xfrm>
        </p:spPr>
        <p:txBody>
          <a:bodyPr/>
          <a:lstStyle/>
          <a:p>
            <a:fld id="{B6F15528-21DE-4FAA-801E-634DDDAF4B2B}" type="slidenum">
              <a:rPr lang="en-US" smtClean="0"/>
              <a:pPr/>
              <a:t>36</a:t>
            </a:fld>
            <a:endParaRPr lang="en-US"/>
          </a:p>
        </p:txBody>
      </p:sp>
      <p:sp>
        <p:nvSpPr>
          <p:cNvPr id="6" name="TextBox 5"/>
          <p:cNvSpPr txBox="1"/>
          <p:nvPr/>
        </p:nvSpPr>
        <p:spPr>
          <a:xfrm>
            <a:off x="1219200" y="1371600"/>
            <a:ext cx="7010400" cy="381000"/>
          </a:xfrm>
          <a:prstGeom prst="rect">
            <a:avLst/>
          </a:prstGeom>
          <a:noFill/>
        </p:spPr>
        <p:txBody>
          <a:bodyPr wrap="square" rtlCol="0">
            <a:spAutoFit/>
          </a:bodyPr>
          <a:lstStyle/>
          <a:p>
            <a:pPr algn="ctr"/>
            <a:r>
              <a:rPr lang="en-US" dirty="0" smtClean="0"/>
              <a:t>Increasing seismic amplitude with no damping</a:t>
            </a:r>
            <a:endParaRPr lang="en-US" dirty="0"/>
          </a:p>
        </p:txBody>
      </p:sp>
      <p:grpSp>
        <p:nvGrpSpPr>
          <p:cNvPr id="3" name="Group 7"/>
          <p:cNvGrpSpPr/>
          <p:nvPr/>
        </p:nvGrpSpPr>
        <p:grpSpPr>
          <a:xfrm>
            <a:off x="3810000" y="3200400"/>
            <a:ext cx="2286000" cy="2655332"/>
            <a:chOff x="3124200" y="3516868"/>
            <a:chExt cx="2286000" cy="2655332"/>
          </a:xfrm>
        </p:grpSpPr>
        <p:pic>
          <p:nvPicPr>
            <p:cNvPr id="192513" name="Picture 1"/>
            <p:cNvPicPr>
              <a:picLocks noChangeAspect="1" noChangeArrowheads="1"/>
            </p:cNvPicPr>
            <p:nvPr/>
          </p:nvPicPr>
          <p:blipFill>
            <a:blip r:embed="rId3" cstate="print"/>
            <a:srcRect/>
            <a:stretch>
              <a:fillRect/>
            </a:stretch>
          </p:blipFill>
          <p:spPr bwMode="auto">
            <a:xfrm>
              <a:off x="3124200" y="3886200"/>
              <a:ext cx="2286000" cy="2286000"/>
            </a:xfrm>
            <a:prstGeom prst="rect">
              <a:avLst/>
            </a:prstGeom>
            <a:noFill/>
            <a:ln w="9525">
              <a:noFill/>
              <a:miter lim="800000"/>
              <a:headEnd/>
              <a:tailEnd/>
            </a:ln>
          </p:spPr>
        </p:pic>
        <p:sp>
          <p:nvSpPr>
            <p:cNvPr id="7" name="TextBox 6"/>
            <p:cNvSpPr txBox="1"/>
            <p:nvPr/>
          </p:nvSpPr>
          <p:spPr>
            <a:xfrm>
              <a:off x="3127248" y="3516868"/>
              <a:ext cx="2276856" cy="369332"/>
            </a:xfrm>
            <a:prstGeom prst="rect">
              <a:avLst/>
            </a:prstGeom>
            <a:solidFill>
              <a:schemeClr val="bg1"/>
            </a:solidFill>
            <a:ln w="19050">
              <a:solidFill>
                <a:schemeClr val="tx1"/>
              </a:solidFill>
            </a:ln>
          </p:spPr>
          <p:txBody>
            <a:bodyPr wrap="square" rtlCol="0">
              <a:spAutoFit/>
            </a:bodyPr>
            <a:lstStyle/>
            <a:p>
              <a:pPr algn="ctr"/>
              <a:r>
                <a:rPr lang="en-US" dirty="0" smtClean="0"/>
                <a:t>Volume </a:t>
              </a:r>
              <a:r>
                <a:rPr lang="el-GR" dirty="0" smtClean="0"/>
                <a:t>α</a:t>
              </a:r>
              <a:r>
                <a:rPr lang="en-US" dirty="0" smtClean="0"/>
                <a:t> (range)</a:t>
              </a:r>
              <a:r>
                <a:rPr lang="en-US" baseline="30000" dirty="0" smtClean="0"/>
                <a:t>3</a:t>
              </a:r>
              <a:endParaRPr lang="en-US" dirty="0"/>
            </a:p>
          </p:txBody>
        </p:sp>
      </p:grpSp>
      <p:sp>
        <p:nvSpPr>
          <p:cNvPr id="9" name="TextBox 8"/>
          <p:cNvSpPr txBox="1"/>
          <p:nvPr/>
        </p:nvSpPr>
        <p:spPr>
          <a:xfrm rot="16200000">
            <a:off x="-1758433" y="3663434"/>
            <a:ext cx="4191000" cy="369332"/>
          </a:xfrm>
          <a:prstGeom prst="rect">
            <a:avLst/>
          </a:prstGeom>
          <a:solidFill>
            <a:schemeClr val="bg1"/>
          </a:solidFill>
        </p:spPr>
        <p:txBody>
          <a:bodyPr wrap="square" rtlCol="0">
            <a:spAutoFit/>
          </a:bodyPr>
          <a:lstStyle/>
          <a:p>
            <a:pPr algn="ctr"/>
            <a:r>
              <a:rPr lang="en-US" dirty="0" smtClean="0"/>
              <a:t>Percent of Maximum Inspiral Volume  r</a:t>
            </a:r>
            <a:r>
              <a:rPr lang="en-US" baseline="30000" dirty="0" smtClean="0"/>
              <a:t>3</a:t>
            </a:r>
            <a:endParaRPr lang="en-US" dirty="0" smtClean="0"/>
          </a:p>
        </p:txBody>
      </p:sp>
      <p:sp>
        <p:nvSpPr>
          <p:cNvPr id="10" name="TextBox 9"/>
          <p:cNvSpPr txBox="1"/>
          <p:nvPr/>
        </p:nvSpPr>
        <p:spPr>
          <a:xfrm>
            <a:off x="1371600" y="6474023"/>
            <a:ext cx="1600200" cy="307777"/>
          </a:xfrm>
          <a:prstGeom prst="rect">
            <a:avLst/>
          </a:prstGeom>
          <a:solidFill>
            <a:schemeClr val="bg1"/>
          </a:solidFill>
        </p:spPr>
        <p:txBody>
          <a:bodyPr wrap="square" rtlCol="0">
            <a:spAutoFit/>
          </a:bodyPr>
          <a:lstStyle/>
          <a:p>
            <a:pPr algn="ctr"/>
            <a:r>
              <a:rPr lang="en-US" sz="1400" dirty="0" smtClean="0"/>
              <a:t>Click for more info</a:t>
            </a:r>
            <a:endParaRPr lang="en-US" sz="1400" dirty="0"/>
          </a:p>
        </p:txBody>
      </p:sp>
      <p:sp>
        <p:nvSpPr>
          <p:cNvPr id="11" name="Footer Placeholder 10"/>
          <p:cNvSpPr>
            <a:spLocks noGrp="1"/>
          </p:cNvSpPr>
          <p:nvPr>
            <p:ph type="ftr" sz="quarter" idx="11"/>
          </p:nvPr>
        </p:nvSpPr>
        <p:spPr>
          <a:xfrm>
            <a:off x="3124200" y="6416675"/>
            <a:ext cx="2895600" cy="365125"/>
          </a:xfrm>
        </p:spPr>
        <p:txBody>
          <a:bodyPr/>
          <a:lstStyle/>
          <a:p>
            <a:r>
              <a:rPr lang="en-US" smtClean="0"/>
              <a:t>Thesis Defense - BNS - 20 April 2012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Visible Universe </a:t>
            </a:r>
            <a:r>
              <a:rPr lang="en-US" dirty="0" err="1" smtClean="0"/>
              <a:t>vs</a:t>
            </a:r>
            <a:r>
              <a:rPr lang="en-US" dirty="0" smtClean="0"/>
              <a:t> Binary Mass </a:t>
            </a:r>
            <a:endParaRPr lang="en-US" dirty="0"/>
          </a:p>
        </p:txBody>
      </p:sp>
      <p:sp>
        <p:nvSpPr>
          <p:cNvPr id="4" name="Slide Number Placeholder 3"/>
          <p:cNvSpPr>
            <a:spLocks noGrp="1"/>
          </p:cNvSpPr>
          <p:nvPr>
            <p:ph type="sldNum" sz="quarter" idx="12"/>
          </p:nvPr>
        </p:nvSpPr>
        <p:spPr>
          <a:xfrm>
            <a:off x="6553200" y="6416675"/>
            <a:ext cx="2133600" cy="365125"/>
          </a:xfrm>
        </p:spPr>
        <p:txBody>
          <a:bodyPr/>
          <a:lstStyle/>
          <a:p>
            <a:fld id="{B6F15528-21DE-4FAA-801E-634DDDAF4B2B}" type="slidenum">
              <a:rPr lang="en-US" smtClean="0"/>
              <a:pPr/>
              <a:t>37</a:t>
            </a:fld>
            <a:endParaRPr lang="en-US"/>
          </a:p>
        </p:txBody>
      </p:sp>
      <p:sp>
        <p:nvSpPr>
          <p:cNvPr id="6" name="TextBox 5"/>
          <p:cNvSpPr txBox="1"/>
          <p:nvPr/>
        </p:nvSpPr>
        <p:spPr>
          <a:xfrm>
            <a:off x="1219200" y="1371600"/>
            <a:ext cx="7010400" cy="381000"/>
          </a:xfrm>
          <a:prstGeom prst="rect">
            <a:avLst/>
          </a:prstGeom>
          <a:noFill/>
        </p:spPr>
        <p:txBody>
          <a:bodyPr wrap="square" rtlCol="0">
            <a:spAutoFit/>
          </a:bodyPr>
          <a:lstStyle/>
          <a:p>
            <a:pPr algn="ctr"/>
            <a:r>
              <a:rPr lang="en-US" dirty="0" smtClean="0"/>
              <a:t>Increasing damping with nominal low seismic amplitude</a:t>
            </a:r>
            <a:endParaRPr lang="en-US" dirty="0"/>
          </a:p>
        </p:txBody>
      </p:sp>
      <p:sp>
        <p:nvSpPr>
          <p:cNvPr id="7" name="TextBox 6"/>
          <p:cNvSpPr txBox="1"/>
          <p:nvPr/>
        </p:nvSpPr>
        <p:spPr>
          <a:xfrm rot="16200000">
            <a:off x="-1758433" y="3663434"/>
            <a:ext cx="4191000" cy="369332"/>
          </a:xfrm>
          <a:prstGeom prst="rect">
            <a:avLst/>
          </a:prstGeom>
          <a:solidFill>
            <a:schemeClr val="bg1"/>
          </a:solidFill>
        </p:spPr>
        <p:txBody>
          <a:bodyPr wrap="square" rtlCol="0">
            <a:spAutoFit/>
          </a:bodyPr>
          <a:lstStyle/>
          <a:p>
            <a:pPr algn="ctr"/>
            <a:r>
              <a:rPr lang="en-US" dirty="0" smtClean="0"/>
              <a:t>Percent of Maximum Inspiral Volume r</a:t>
            </a:r>
            <a:r>
              <a:rPr lang="en-US" baseline="30000" dirty="0" smtClean="0"/>
              <a:t>3</a:t>
            </a:r>
            <a:endParaRPr lang="en-US" dirty="0"/>
          </a:p>
        </p:txBody>
      </p:sp>
      <p:sp>
        <p:nvSpPr>
          <p:cNvPr id="8" name="Footer Placeholder 7"/>
          <p:cNvSpPr>
            <a:spLocks noGrp="1"/>
          </p:cNvSpPr>
          <p:nvPr>
            <p:ph type="ftr" sz="quarter" idx="11"/>
          </p:nvPr>
        </p:nvSpPr>
        <p:spPr>
          <a:xfrm>
            <a:off x="3124200" y="6416675"/>
            <a:ext cx="2895600" cy="365125"/>
          </a:xfrm>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5" name="Picture 9"/>
          <p:cNvPicPr>
            <a:picLocks noChangeAspect="1" noChangeArrowheads="1"/>
          </p:cNvPicPr>
          <p:nvPr/>
        </p:nvPicPr>
        <p:blipFill>
          <a:blip r:embed="rId3"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21863" name="Picture 7"/>
          <p:cNvPicPr>
            <a:picLocks noChangeAspect="1" noChangeArrowheads="1"/>
          </p:cNvPicPr>
          <p:nvPr/>
        </p:nvPicPr>
        <p:blipFill>
          <a:blip r:embed="rId4"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21862" name="Picture 6"/>
          <p:cNvPicPr>
            <a:picLocks noChangeAspect="1" noChangeArrowheads="1"/>
          </p:cNvPicPr>
          <p:nvPr/>
        </p:nvPicPr>
        <p:blipFill>
          <a:blip r:embed="rId5"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Combining Seismic and Sensor Noise</a:t>
            </a:r>
            <a:endParaRPr lang="en-US" dirty="0"/>
          </a:p>
        </p:txBody>
      </p:sp>
      <p:sp>
        <p:nvSpPr>
          <p:cNvPr id="4" name="Slide Number Placeholder 3"/>
          <p:cNvSpPr>
            <a:spLocks noGrp="1"/>
          </p:cNvSpPr>
          <p:nvPr>
            <p:ph type="sldNum" sz="quarter" idx="12"/>
          </p:nvPr>
        </p:nvSpPr>
        <p:spPr>
          <a:xfrm>
            <a:off x="6934200" y="6416675"/>
            <a:ext cx="2133600" cy="365125"/>
          </a:xfrm>
        </p:spPr>
        <p:txBody>
          <a:bodyPr/>
          <a:lstStyle/>
          <a:p>
            <a:fld id="{B6F15528-21DE-4FAA-801E-634DDDAF4B2B}" type="slidenum">
              <a:rPr lang="en-US" smtClean="0"/>
              <a:pPr/>
              <a:t>38</a:t>
            </a:fld>
            <a:endParaRPr lang="en-US" dirty="0"/>
          </a:p>
        </p:txBody>
      </p:sp>
      <p:sp>
        <p:nvSpPr>
          <p:cNvPr id="6" name="TextBox 5"/>
          <p:cNvSpPr txBox="1"/>
          <p:nvPr/>
        </p:nvSpPr>
        <p:spPr>
          <a:xfrm>
            <a:off x="1219200" y="1371600"/>
            <a:ext cx="7010400" cy="369332"/>
          </a:xfrm>
          <a:prstGeom prst="rect">
            <a:avLst/>
          </a:prstGeom>
          <a:noFill/>
        </p:spPr>
        <p:txBody>
          <a:bodyPr wrap="square" rtlCol="0">
            <a:spAutoFit/>
          </a:bodyPr>
          <a:lstStyle/>
          <a:p>
            <a:pPr algn="ctr"/>
            <a:r>
              <a:rPr lang="en-US" b="1" dirty="0" smtClean="0"/>
              <a:t>Visible Universe for two 150 Solar Mass </a:t>
            </a:r>
            <a:r>
              <a:rPr lang="en-US" b="1" dirty="0" err="1" smtClean="0"/>
              <a:t>Inspiraling</a:t>
            </a:r>
            <a:r>
              <a:rPr lang="en-US" b="1" dirty="0" smtClean="0"/>
              <a:t> Black Holes</a:t>
            </a:r>
          </a:p>
        </p:txBody>
      </p:sp>
      <p:graphicFrame>
        <p:nvGraphicFramePr>
          <p:cNvPr id="121858" name="Object 2"/>
          <p:cNvGraphicFramePr>
            <a:graphicFrameLocks noChangeAspect="1"/>
          </p:cNvGraphicFramePr>
          <p:nvPr/>
        </p:nvGraphicFramePr>
        <p:xfrm>
          <a:off x="914400" y="6391275"/>
          <a:ext cx="836690" cy="466725"/>
        </p:xfrm>
        <a:graphic>
          <a:graphicData uri="http://schemas.openxmlformats.org/presentationml/2006/ole">
            <p:oleObj spid="_x0000_s121858" name="Equation" r:id="rId6" imgW="596880" imgH="330120" progId="Equation.3">
              <p:embed/>
            </p:oleObj>
          </a:graphicData>
        </a:graphic>
      </p:graphicFrame>
      <p:sp>
        <p:nvSpPr>
          <p:cNvPr id="8" name="TextBox 7"/>
          <p:cNvSpPr txBox="1"/>
          <p:nvPr/>
        </p:nvSpPr>
        <p:spPr>
          <a:xfrm>
            <a:off x="152400" y="6488668"/>
            <a:ext cx="4191000" cy="369332"/>
          </a:xfrm>
          <a:prstGeom prst="rect">
            <a:avLst/>
          </a:prstGeom>
          <a:noFill/>
        </p:spPr>
        <p:txBody>
          <a:bodyPr wrap="square" rtlCol="0">
            <a:spAutoFit/>
          </a:bodyPr>
          <a:lstStyle/>
          <a:p>
            <a:r>
              <a:rPr lang="en-US" dirty="0" smtClean="0"/>
              <a:t>Note:                    , Q = quality factor</a:t>
            </a:r>
            <a:endParaRPr lang="en-US" dirty="0"/>
          </a:p>
        </p:txBody>
      </p:sp>
      <p:pic>
        <p:nvPicPr>
          <p:cNvPr id="121861" name="Picture 5"/>
          <p:cNvPicPr>
            <a:picLocks noChangeAspect="1" noChangeArrowheads="1"/>
          </p:cNvPicPr>
          <p:nvPr/>
        </p:nvPicPr>
        <p:blipFill>
          <a:blip r:embed="rId7"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15" name="TextBox 14"/>
          <p:cNvSpPr txBox="1"/>
          <p:nvPr/>
        </p:nvSpPr>
        <p:spPr>
          <a:xfrm>
            <a:off x="5257800" y="1752600"/>
            <a:ext cx="990600" cy="646331"/>
          </a:xfrm>
          <a:prstGeom prst="rect">
            <a:avLst/>
          </a:prstGeom>
          <a:solidFill>
            <a:schemeClr val="bg1"/>
          </a:solidFill>
          <a:ln w="19050">
            <a:solidFill>
              <a:schemeClr val="tx1"/>
            </a:solidFill>
          </a:ln>
        </p:spPr>
        <p:txBody>
          <a:bodyPr wrap="square" rtlCol="0">
            <a:spAutoFit/>
          </a:bodyPr>
          <a:lstStyle/>
          <a:p>
            <a:r>
              <a:rPr lang="en-US" dirty="0" smtClean="0"/>
              <a:t>Optimal point</a:t>
            </a:r>
            <a:endParaRPr lang="en-US" dirty="0"/>
          </a:p>
        </p:txBody>
      </p:sp>
      <p:cxnSp>
        <p:nvCxnSpPr>
          <p:cNvPr id="17" name="Straight Arrow Connector 16"/>
          <p:cNvCxnSpPr>
            <a:stCxn id="15" idx="1"/>
          </p:cNvCxnSpPr>
          <p:nvPr/>
        </p:nvCxnSpPr>
        <p:spPr>
          <a:xfrm flipH="1">
            <a:off x="4572000" y="2075766"/>
            <a:ext cx="685800" cy="2864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1"/>
          </p:cNvCxnSpPr>
          <p:nvPr/>
        </p:nvCxnSpPr>
        <p:spPr>
          <a:xfrm flipH="1">
            <a:off x="5105400" y="2075766"/>
            <a:ext cx="152400" cy="3626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2"/>
          </p:cNvCxnSpPr>
          <p:nvPr/>
        </p:nvCxnSpPr>
        <p:spPr>
          <a:xfrm flipH="1">
            <a:off x="5638800" y="2398931"/>
            <a:ext cx="114300" cy="2680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ooter Placeholder 24"/>
          <p:cNvSpPr>
            <a:spLocks noGrp="1"/>
          </p:cNvSpPr>
          <p:nvPr>
            <p:ph type="ftr" sz="quarter" idx="11"/>
          </p:nvPr>
        </p:nvSpPr>
        <p:spPr>
          <a:xfrm>
            <a:off x="3429000" y="6492875"/>
            <a:ext cx="2895600" cy="365125"/>
          </a:xfrm>
        </p:spPr>
        <p:txBody>
          <a:bodyPr/>
          <a:lstStyle/>
          <a:p>
            <a:r>
              <a:rPr lang="en-US" dirty="0" smtClean="0"/>
              <a:t>Thesis Defense - BNS - 20 April 2012</a:t>
            </a:r>
            <a:endParaRPr lang="en-US" dirty="0"/>
          </a:p>
        </p:txBody>
      </p:sp>
      <p:sp>
        <p:nvSpPr>
          <p:cNvPr id="16" name="TextBox 15"/>
          <p:cNvSpPr txBox="1"/>
          <p:nvPr/>
        </p:nvSpPr>
        <p:spPr>
          <a:xfrm>
            <a:off x="914400" y="3505200"/>
            <a:ext cx="1524000" cy="369332"/>
          </a:xfrm>
          <a:prstGeom prst="rect">
            <a:avLst/>
          </a:prstGeom>
          <a:solidFill>
            <a:schemeClr val="bg1"/>
          </a:solidFill>
          <a:ln>
            <a:solidFill>
              <a:schemeClr val="tx1"/>
            </a:solidFill>
          </a:ln>
        </p:spPr>
        <p:txBody>
          <a:bodyPr wrap="square" rtlCol="0">
            <a:spAutoFit/>
          </a:bodyPr>
          <a:lstStyle/>
          <a:p>
            <a:pPr algn="ctr"/>
            <a:r>
              <a:rPr lang="en-US" dirty="0" err="1" smtClean="0"/>
              <a:t>upconversion</a:t>
            </a:r>
            <a:endParaRPr lang="en-US" dirty="0"/>
          </a:p>
        </p:txBody>
      </p:sp>
      <p:cxnSp>
        <p:nvCxnSpPr>
          <p:cNvPr id="21" name="Straight Arrow Connector 20"/>
          <p:cNvCxnSpPr/>
          <p:nvPr/>
        </p:nvCxnSpPr>
        <p:spPr>
          <a:xfrm>
            <a:off x="2667000" y="3429000"/>
            <a:ext cx="0" cy="6858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162800" y="3352800"/>
            <a:ext cx="1524000" cy="369332"/>
          </a:xfrm>
          <a:prstGeom prst="rect">
            <a:avLst/>
          </a:prstGeom>
          <a:solidFill>
            <a:schemeClr val="bg1"/>
          </a:solidFill>
          <a:ln>
            <a:solidFill>
              <a:schemeClr val="tx1"/>
            </a:solidFill>
          </a:ln>
        </p:spPr>
        <p:txBody>
          <a:bodyPr wrap="square" rtlCol="0">
            <a:spAutoFit/>
          </a:bodyPr>
          <a:lstStyle/>
          <a:p>
            <a:pPr algn="ctr"/>
            <a:r>
              <a:rPr lang="en-US" dirty="0" smtClean="0"/>
              <a:t>Sensor noise</a:t>
            </a:r>
            <a:endParaRPr lang="en-US" dirty="0"/>
          </a:p>
        </p:txBody>
      </p:sp>
      <p:cxnSp>
        <p:nvCxnSpPr>
          <p:cNvPr id="23" name="Straight Arrow Connector 22"/>
          <p:cNvCxnSpPr/>
          <p:nvPr/>
        </p:nvCxnSpPr>
        <p:spPr>
          <a:xfrm>
            <a:off x="7010400" y="3276600"/>
            <a:ext cx="0" cy="6858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18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18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9" name="Picture 5"/>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Optimal Damping for Max Seismic with Adaptation</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dirty="0"/>
          </a:p>
        </p:txBody>
      </p:sp>
      <p:pic>
        <p:nvPicPr>
          <p:cNvPr id="134145" name="Picture 1"/>
          <p:cNvPicPr>
            <a:picLocks noChangeAspect="1" noChangeArrowheads="1"/>
          </p:cNvPicPr>
          <p:nvPr/>
        </p:nvPicPr>
        <p:blipFill>
          <a:blip r:embed="rId3"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12" name="Footer Placeholder 11"/>
          <p:cNvSpPr>
            <a:spLocks noGrp="1"/>
          </p:cNvSpPr>
          <p:nvPr>
            <p:ph type="ftr" sz="quarter" idx="11"/>
          </p:nvPr>
        </p:nvSpPr>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ulsar3.jpg"/>
          <p:cNvPicPr>
            <a:picLocks noChangeAspect="1"/>
          </p:cNvPicPr>
          <p:nvPr/>
        </p:nvPicPr>
        <p:blipFill>
          <a:blip r:embed="rId3" cstate="print"/>
          <a:srcRect/>
          <a:stretch>
            <a:fillRect/>
          </a:stretch>
        </p:blipFill>
        <p:spPr bwMode="auto">
          <a:xfrm>
            <a:off x="6019800" y="1398587"/>
            <a:ext cx="1866900" cy="1400175"/>
          </a:xfrm>
          <a:prstGeom prst="rect">
            <a:avLst/>
          </a:prstGeom>
          <a:noFill/>
          <a:ln w="9525">
            <a:noFill/>
            <a:miter lim="800000"/>
            <a:headEnd/>
            <a:tailEnd/>
          </a:ln>
        </p:spPr>
      </p:pic>
      <p:pic>
        <p:nvPicPr>
          <p:cNvPr id="3" name="Picture 8" descr="bhmerger1.jpg"/>
          <p:cNvPicPr>
            <a:picLocks noChangeAspect="1"/>
          </p:cNvPicPr>
          <p:nvPr/>
        </p:nvPicPr>
        <p:blipFill>
          <a:blip r:embed="rId4" cstate="print"/>
          <a:srcRect/>
          <a:stretch>
            <a:fillRect/>
          </a:stretch>
        </p:blipFill>
        <p:spPr bwMode="auto">
          <a:xfrm>
            <a:off x="3581400" y="1474787"/>
            <a:ext cx="1752600" cy="1314450"/>
          </a:xfrm>
          <a:prstGeom prst="rect">
            <a:avLst/>
          </a:prstGeom>
          <a:noFill/>
          <a:ln w="9525">
            <a:noFill/>
            <a:miter lim="800000"/>
            <a:headEnd/>
            <a:tailEnd/>
          </a:ln>
        </p:spPr>
      </p:pic>
      <p:pic>
        <p:nvPicPr>
          <p:cNvPr id="4" name="Picture 9" descr="supernova2.jpg"/>
          <p:cNvPicPr>
            <a:picLocks noChangeAspect="1"/>
          </p:cNvPicPr>
          <p:nvPr/>
        </p:nvPicPr>
        <p:blipFill>
          <a:blip r:embed="rId5" cstate="print"/>
          <a:srcRect/>
          <a:stretch>
            <a:fillRect/>
          </a:stretch>
        </p:blipFill>
        <p:spPr bwMode="auto">
          <a:xfrm>
            <a:off x="1219200" y="1474787"/>
            <a:ext cx="1368425" cy="1333500"/>
          </a:xfrm>
          <a:prstGeom prst="rect">
            <a:avLst/>
          </a:prstGeom>
          <a:noFill/>
          <a:ln w="9525">
            <a:noFill/>
            <a:miter lim="800000"/>
            <a:headEnd/>
            <a:tailEnd/>
          </a:ln>
        </p:spPr>
      </p:pic>
      <p:sp>
        <p:nvSpPr>
          <p:cNvPr id="5" name="TextBox 10"/>
          <p:cNvSpPr txBox="1">
            <a:spLocks noChangeArrowheads="1"/>
          </p:cNvSpPr>
          <p:nvPr/>
        </p:nvSpPr>
        <p:spPr bwMode="auto">
          <a:xfrm>
            <a:off x="6019800" y="2770187"/>
            <a:ext cx="1866900" cy="276225"/>
          </a:xfrm>
          <a:prstGeom prst="rect">
            <a:avLst/>
          </a:prstGeom>
          <a:noFill/>
          <a:ln w="9525">
            <a:noFill/>
            <a:miter lim="800000"/>
            <a:headEnd/>
            <a:tailEnd/>
          </a:ln>
        </p:spPr>
        <p:txBody>
          <a:bodyPr>
            <a:spAutoFit/>
          </a:bodyPr>
          <a:lstStyle/>
          <a:p>
            <a:pPr algn="ctr"/>
            <a:r>
              <a:rPr lang="en-US" sz="1200" dirty="0">
                <a:latin typeface="Calibri" pitchFamily="34" charset="0"/>
              </a:rPr>
              <a:t>Pulsar</a:t>
            </a:r>
          </a:p>
        </p:txBody>
      </p:sp>
      <p:sp>
        <p:nvSpPr>
          <p:cNvPr id="6" name="TextBox 11"/>
          <p:cNvSpPr txBox="1">
            <a:spLocks noChangeArrowheads="1"/>
          </p:cNvSpPr>
          <p:nvPr/>
        </p:nvSpPr>
        <p:spPr bwMode="auto">
          <a:xfrm>
            <a:off x="1219200" y="2770187"/>
            <a:ext cx="1368425" cy="276225"/>
          </a:xfrm>
          <a:prstGeom prst="rect">
            <a:avLst/>
          </a:prstGeom>
          <a:noFill/>
          <a:ln w="9525">
            <a:noFill/>
            <a:miter lim="800000"/>
            <a:headEnd/>
            <a:tailEnd/>
          </a:ln>
        </p:spPr>
        <p:txBody>
          <a:bodyPr>
            <a:spAutoFit/>
          </a:bodyPr>
          <a:lstStyle/>
          <a:p>
            <a:pPr algn="ctr"/>
            <a:r>
              <a:rPr lang="en-US" sz="1200" dirty="0">
                <a:latin typeface="Calibri" pitchFamily="34" charset="0"/>
              </a:rPr>
              <a:t>Supernova</a:t>
            </a:r>
          </a:p>
        </p:txBody>
      </p:sp>
      <p:sp>
        <p:nvSpPr>
          <p:cNvPr id="7" name="TextBox 12"/>
          <p:cNvSpPr txBox="1">
            <a:spLocks noChangeArrowheads="1"/>
          </p:cNvSpPr>
          <p:nvPr/>
        </p:nvSpPr>
        <p:spPr bwMode="auto">
          <a:xfrm>
            <a:off x="3581400" y="2770187"/>
            <a:ext cx="1752600" cy="277813"/>
          </a:xfrm>
          <a:prstGeom prst="rect">
            <a:avLst/>
          </a:prstGeom>
          <a:noFill/>
          <a:ln w="9525">
            <a:noFill/>
            <a:miter lim="800000"/>
            <a:headEnd/>
            <a:tailEnd/>
          </a:ln>
        </p:spPr>
        <p:txBody>
          <a:bodyPr wrap="square">
            <a:spAutoFit/>
          </a:bodyPr>
          <a:lstStyle/>
          <a:p>
            <a:pPr algn="ctr"/>
            <a:r>
              <a:rPr lang="en-US" sz="1200" dirty="0">
                <a:latin typeface="Calibri" pitchFamily="34" charset="0"/>
              </a:rPr>
              <a:t>Merging Black </a:t>
            </a:r>
            <a:r>
              <a:rPr lang="en-US" sz="1200" dirty="0" smtClean="0">
                <a:latin typeface="Calibri" pitchFamily="34" charset="0"/>
              </a:rPr>
              <a:t>Holes</a:t>
            </a:r>
            <a:endParaRPr lang="en-US" sz="1200" dirty="0">
              <a:latin typeface="Calibri" pitchFamily="34" charset="0"/>
            </a:endParaRPr>
          </a:p>
        </p:txBody>
      </p:sp>
      <p:sp>
        <p:nvSpPr>
          <p:cNvPr id="8" name="Rectangle 3"/>
          <p:cNvSpPr txBox="1">
            <a:spLocks noChangeArrowheads="1"/>
          </p:cNvSpPr>
          <p:nvPr/>
        </p:nvSpPr>
        <p:spPr bwMode="auto">
          <a:xfrm>
            <a:off x="457200" y="4876800"/>
            <a:ext cx="4572000" cy="1981200"/>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pPr>
            <a:r>
              <a:rPr lang="en-US" sz="2400" dirty="0">
                <a:latin typeface="Arial" pitchFamily="34" charset="0"/>
                <a:cs typeface="Arial" pitchFamily="34" charset="0"/>
              </a:rPr>
              <a:t>Supernovae</a:t>
            </a:r>
          </a:p>
          <a:p>
            <a:pPr marL="800100" lvl="1" indent="-342900">
              <a:lnSpc>
                <a:spcPct val="90000"/>
              </a:lnSpc>
              <a:spcBef>
                <a:spcPct val="20000"/>
              </a:spcBef>
              <a:buFont typeface="Wingdings" pitchFamily="2" charset="2"/>
              <a:buChar char="Ø"/>
            </a:pPr>
            <a:r>
              <a:rPr lang="en-US" sz="1600" dirty="0" smtClean="0">
                <a:latin typeface="Arial" pitchFamily="34" charset="0"/>
                <a:cs typeface="Arial" pitchFamily="34" charset="0"/>
              </a:rPr>
              <a:t>Asymmetry required</a:t>
            </a:r>
          </a:p>
          <a:p>
            <a:pPr marL="800100" lvl="1" indent="-342900">
              <a:lnSpc>
                <a:spcPct val="90000"/>
              </a:lnSpc>
              <a:spcBef>
                <a:spcPct val="20000"/>
              </a:spcBef>
              <a:buFont typeface="Arial" charset="0"/>
              <a:buChar char="•"/>
            </a:pPr>
            <a:endParaRPr lang="en-US" sz="1600" dirty="0">
              <a:latin typeface="Arial" pitchFamily="34" charset="0"/>
              <a:cs typeface="Arial" pitchFamily="34" charset="0"/>
            </a:endParaRPr>
          </a:p>
          <a:p>
            <a:pPr marL="342900" indent="-342900">
              <a:lnSpc>
                <a:spcPct val="90000"/>
              </a:lnSpc>
              <a:spcBef>
                <a:spcPct val="20000"/>
              </a:spcBef>
              <a:buFont typeface="Arial" charset="0"/>
              <a:buChar char="•"/>
            </a:pPr>
            <a:r>
              <a:rPr lang="en-US" sz="2400" dirty="0">
                <a:latin typeface="Arial" pitchFamily="34" charset="0"/>
                <a:cs typeface="Arial" pitchFamily="34" charset="0"/>
              </a:rPr>
              <a:t>Coalescing Binaries</a:t>
            </a:r>
          </a:p>
          <a:p>
            <a:pPr marL="742950" lvl="1" indent="-285750">
              <a:lnSpc>
                <a:spcPct val="90000"/>
              </a:lnSpc>
              <a:spcBef>
                <a:spcPct val="20000"/>
              </a:spcBef>
              <a:buFont typeface="Wingdings" pitchFamily="2" charset="2"/>
              <a:buChar char="Ø"/>
            </a:pPr>
            <a:r>
              <a:rPr lang="en-US" sz="1600" dirty="0">
                <a:latin typeface="Arial" pitchFamily="34" charset="0"/>
                <a:cs typeface="Arial" pitchFamily="34" charset="0"/>
              </a:rPr>
              <a:t>Black Holes or Neutron Stars</a:t>
            </a:r>
          </a:p>
          <a:p>
            <a:pPr marL="742950" lvl="1" indent="-285750">
              <a:lnSpc>
                <a:spcPct val="90000"/>
              </a:lnSpc>
              <a:spcBef>
                <a:spcPct val="20000"/>
              </a:spcBef>
            </a:pPr>
            <a:r>
              <a:rPr lang="en-US" sz="1600" dirty="0">
                <a:latin typeface="Arial" pitchFamily="34" charset="0"/>
                <a:cs typeface="Arial" pitchFamily="34" charset="0"/>
              </a:rPr>
              <a:t>	</a:t>
            </a:r>
            <a:r>
              <a:rPr lang="en-US" sz="1600" dirty="0" smtClean="0">
                <a:latin typeface="Arial" pitchFamily="34" charset="0"/>
                <a:cs typeface="Arial" pitchFamily="34" charset="0"/>
              </a:rPr>
              <a:t>Mergers</a:t>
            </a:r>
            <a:endParaRPr lang="en-US" sz="1600" dirty="0">
              <a:latin typeface="Arial" pitchFamily="34" charset="0"/>
              <a:cs typeface="Arial" pitchFamily="34" charset="0"/>
            </a:endParaRPr>
          </a:p>
        </p:txBody>
      </p:sp>
      <p:sp>
        <p:nvSpPr>
          <p:cNvPr id="9" name="TextBox 8"/>
          <p:cNvSpPr txBox="1"/>
          <p:nvPr/>
        </p:nvSpPr>
        <p:spPr>
          <a:xfrm>
            <a:off x="5486400" y="4876800"/>
            <a:ext cx="3657600" cy="1778949"/>
          </a:xfrm>
          <a:prstGeom prst="rect">
            <a:avLst/>
          </a:prstGeom>
          <a:noFill/>
        </p:spPr>
        <p:txBody>
          <a:bodyPr wrap="square" rtlCol="0">
            <a:spAutoFit/>
          </a:bodyPr>
          <a:lstStyle/>
          <a:p>
            <a:pPr marL="342900" indent="-342900">
              <a:lnSpc>
                <a:spcPct val="90000"/>
              </a:lnSpc>
              <a:spcBef>
                <a:spcPct val="20000"/>
              </a:spcBef>
              <a:buFont typeface="Arial" charset="0"/>
              <a:buChar char="•"/>
            </a:pPr>
            <a:r>
              <a:rPr lang="en-US" sz="2400" dirty="0" smtClean="0">
                <a:latin typeface="Arial" pitchFamily="34" charset="0"/>
                <a:cs typeface="Arial" pitchFamily="34" charset="0"/>
              </a:rPr>
              <a:t>Pulsars</a:t>
            </a:r>
          </a:p>
          <a:p>
            <a:pPr marL="800100" lvl="2" indent="-342900">
              <a:lnSpc>
                <a:spcPct val="90000"/>
              </a:lnSpc>
              <a:spcBef>
                <a:spcPct val="20000"/>
              </a:spcBef>
              <a:buFont typeface="Wingdings" pitchFamily="2" charset="2"/>
              <a:buChar char="Ø"/>
            </a:pPr>
            <a:r>
              <a:rPr lang="en-US" sz="1600" dirty="0" smtClean="0">
                <a:latin typeface="Arial" pitchFamily="34" charset="0"/>
                <a:cs typeface="Arial" pitchFamily="34" charset="0"/>
              </a:rPr>
              <a:t>Asymmetry required</a:t>
            </a:r>
          </a:p>
          <a:p>
            <a:pPr marL="342900" indent="-342900">
              <a:lnSpc>
                <a:spcPct val="90000"/>
              </a:lnSpc>
              <a:spcBef>
                <a:spcPct val="20000"/>
              </a:spcBef>
            </a:pPr>
            <a:endParaRPr lang="en-US" sz="1600" dirty="0" smtClean="0">
              <a:latin typeface="Calibri" pitchFamily="34" charset="0"/>
            </a:endParaRPr>
          </a:p>
          <a:p>
            <a:pPr marL="342900" indent="-342900">
              <a:lnSpc>
                <a:spcPct val="90000"/>
              </a:lnSpc>
              <a:spcBef>
                <a:spcPct val="20000"/>
              </a:spcBef>
              <a:buFont typeface="Arial" charset="0"/>
              <a:buChar char="•"/>
            </a:pPr>
            <a:r>
              <a:rPr lang="en-US" sz="2400" dirty="0" smtClean="0">
                <a:latin typeface="Arial" pitchFamily="34" charset="0"/>
                <a:cs typeface="Arial" pitchFamily="34" charset="0"/>
              </a:rPr>
              <a:t>Stochastic Background</a:t>
            </a:r>
          </a:p>
          <a:p>
            <a:pPr marL="342900" indent="-342900">
              <a:lnSpc>
                <a:spcPct val="90000"/>
              </a:lnSpc>
              <a:spcBef>
                <a:spcPct val="20000"/>
              </a:spcBef>
            </a:pPr>
            <a:r>
              <a:rPr lang="en-US" sz="2400" dirty="0" smtClean="0">
                <a:latin typeface="Arial" pitchFamily="34" charset="0"/>
                <a:cs typeface="Arial" pitchFamily="34" charset="0"/>
              </a:rPr>
              <a:t>    (Big bang, etc.)</a:t>
            </a:r>
            <a:endParaRPr lang="en-US" sz="2400" dirty="0">
              <a:latin typeface="Arial" pitchFamily="34" charset="0"/>
              <a:cs typeface="Arial" pitchFamily="34" charset="0"/>
            </a:endParaRPr>
          </a:p>
        </p:txBody>
      </p:sp>
      <p:sp>
        <p:nvSpPr>
          <p:cNvPr id="10" name="Title 9"/>
          <p:cNvSpPr>
            <a:spLocks noGrp="1"/>
          </p:cNvSpPr>
          <p:nvPr>
            <p:ph type="title"/>
          </p:nvPr>
        </p:nvSpPr>
        <p:spPr>
          <a:xfrm>
            <a:off x="457200" y="76200"/>
            <a:ext cx="8229600" cy="1143000"/>
          </a:xfrm>
        </p:spPr>
        <p:txBody>
          <a:bodyPr/>
          <a:lstStyle/>
          <a:p>
            <a:r>
              <a:rPr lang="en-US" b="1" dirty="0" smtClean="0"/>
              <a:t>Gravitational Waves</a:t>
            </a:r>
            <a:endParaRPr lang="en-US" b="1" dirty="0"/>
          </a:p>
        </p:txBody>
      </p:sp>
      <p:pic>
        <p:nvPicPr>
          <p:cNvPr id="11" name="Picture 8" descr="ring of particles.bmp"/>
          <p:cNvPicPr>
            <a:picLocks noChangeAspect="1"/>
          </p:cNvPicPr>
          <p:nvPr/>
        </p:nvPicPr>
        <p:blipFill>
          <a:blip r:embed="rId6" cstate="print"/>
          <a:srcRect/>
          <a:stretch>
            <a:fillRect/>
          </a:stretch>
        </p:blipFill>
        <p:spPr bwMode="auto">
          <a:xfrm>
            <a:off x="4939371" y="3138131"/>
            <a:ext cx="3290229" cy="1510069"/>
          </a:xfrm>
          <a:prstGeom prst="rect">
            <a:avLst/>
          </a:prstGeom>
          <a:noFill/>
          <a:ln w="9525">
            <a:noFill/>
            <a:miter lim="800000"/>
            <a:headEnd/>
            <a:tailEnd/>
          </a:ln>
        </p:spPr>
      </p:pic>
      <p:graphicFrame>
        <p:nvGraphicFramePr>
          <p:cNvPr id="18434" name="Object 4"/>
          <p:cNvGraphicFramePr>
            <a:graphicFrameLocks noChangeAspect="1"/>
          </p:cNvGraphicFramePr>
          <p:nvPr/>
        </p:nvGraphicFramePr>
        <p:xfrm>
          <a:off x="2133600" y="3145102"/>
          <a:ext cx="1981200" cy="1503098"/>
        </p:xfrm>
        <a:graphic>
          <a:graphicData uri="http://schemas.openxmlformats.org/presentationml/2006/ole">
            <p:oleObj spid="_x0000_s52226" r:id="rId7" imgW="7619048" imgH="6201200" progId="">
              <p:embed/>
            </p:oleObj>
          </a:graphicData>
        </a:graphic>
      </p:graphicFrame>
      <p:sp>
        <p:nvSpPr>
          <p:cNvPr id="13" name="Right Arrow 12"/>
          <p:cNvSpPr/>
          <p:nvPr/>
        </p:nvSpPr>
        <p:spPr>
          <a:xfrm>
            <a:off x="4191000" y="3810000"/>
            <a:ext cx="685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20"/>
          <p:cNvGrpSpPr/>
          <p:nvPr/>
        </p:nvGrpSpPr>
        <p:grpSpPr>
          <a:xfrm>
            <a:off x="0" y="0"/>
            <a:ext cx="9144000" cy="1264919"/>
            <a:chOff x="0" y="0"/>
            <a:chExt cx="9144000" cy="1264919"/>
          </a:xfrm>
        </p:grpSpPr>
        <p:pic>
          <p:nvPicPr>
            <p:cNvPr id="16" name="Picture 2"/>
            <p:cNvPicPr>
              <a:picLocks noChangeAspect="1" noChangeArrowheads="1"/>
            </p:cNvPicPr>
            <p:nvPr/>
          </p:nvPicPr>
          <p:blipFill>
            <a:blip r:embed="rId8" cstate="print"/>
            <a:srcRect/>
            <a:stretch>
              <a:fillRect/>
            </a:stretch>
          </p:blipFill>
          <p:spPr bwMode="auto">
            <a:xfrm>
              <a:off x="7865280" y="38885"/>
              <a:ext cx="1270080" cy="462288"/>
            </a:xfrm>
            <a:prstGeom prst="rect">
              <a:avLst/>
            </a:prstGeom>
            <a:noFill/>
            <a:ln w="9525">
              <a:noFill/>
              <a:round/>
              <a:headEnd/>
              <a:tailEnd/>
            </a:ln>
            <a:effectLst/>
          </p:spPr>
        </p:pic>
        <p:pic>
          <p:nvPicPr>
            <p:cNvPr id="17" name="Picture 3"/>
            <p:cNvPicPr>
              <a:picLocks noChangeAspect="1" noChangeArrowheads="1"/>
            </p:cNvPicPr>
            <p:nvPr/>
          </p:nvPicPr>
          <p:blipFill>
            <a:blip r:embed="rId9" cstate="print"/>
            <a:srcRect/>
            <a:stretch>
              <a:fillRect/>
            </a:stretch>
          </p:blipFill>
          <p:spPr bwMode="auto">
            <a:xfrm>
              <a:off x="0" y="0"/>
              <a:ext cx="1236960" cy="829527"/>
            </a:xfrm>
            <a:prstGeom prst="rect">
              <a:avLst/>
            </a:prstGeom>
            <a:noFill/>
            <a:ln w="9525">
              <a:noFill/>
              <a:round/>
              <a:headEnd/>
              <a:tailEnd/>
            </a:ln>
            <a:effectLst/>
          </p:spPr>
        </p:pic>
        <p:pic>
          <p:nvPicPr>
            <p:cNvPr id="18" name="Picture 3" descr="C:\Users\Brett\Documents\Lab\LSC - LIGO Lab\Logos and Figures\LIGO Logo Extension.bmp"/>
            <p:cNvPicPr>
              <a:picLocks noChangeAspect="1" noChangeArrowheads="1"/>
            </p:cNvPicPr>
            <p:nvPr/>
          </p:nvPicPr>
          <p:blipFill>
            <a:blip r:embed="rId10" cstate="print"/>
            <a:srcRect l="5795" r="30992" b="10002"/>
            <a:stretch>
              <a:fillRect/>
            </a:stretch>
          </p:blipFill>
          <p:spPr bwMode="auto">
            <a:xfrm>
              <a:off x="0" y="1219200"/>
              <a:ext cx="9144000" cy="45719"/>
            </a:xfrm>
            <a:prstGeom prst="rect">
              <a:avLst/>
            </a:prstGeom>
            <a:noFill/>
          </p:spPr>
        </p:pic>
      </p:grpSp>
      <p:sp>
        <p:nvSpPr>
          <p:cNvPr id="22" name="TextBox 21"/>
          <p:cNvSpPr txBox="1"/>
          <p:nvPr/>
        </p:nvSpPr>
        <p:spPr>
          <a:xfrm>
            <a:off x="672171" y="3429000"/>
            <a:ext cx="1371600" cy="923330"/>
          </a:xfrm>
          <a:prstGeom prst="rect">
            <a:avLst/>
          </a:prstGeom>
          <a:solidFill>
            <a:schemeClr val="bg1"/>
          </a:solidFill>
          <a:ln w="25400">
            <a:solidFill>
              <a:schemeClr val="tx1"/>
            </a:solidFill>
          </a:ln>
        </p:spPr>
        <p:txBody>
          <a:bodyPr wrap="square" rtlCol="0">
            <a:spAutoFit/>
          </a:bodyPr>
          <a:lstStyle/>
          <a:p>
            <a:r>
              <a:rPr lang="en-US" dirty="0" smtClean="0"/>
              <a:t>Wave of strain amplitude h</a:t>
            </a:r>
          </a:p>
        </p:txBody>
      </p:sp>
      <p:sp>
        <p:nvSpPr>
          <p:cNvPr id="23" name="Rectangle 22"/>
          <p:cNvSpPr/>
          <p:nvPr/>
        </p:nvSpPr>
        <p:spPr>
          <a:xfrm>
            <a:off x="2133600" y="3124200"/>
            <a:ext cx="198120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4953000" y="3124200"/>
            <a:ext cx="327660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lide Number Placeholder 24"/>
          <p:cNvSpPr>
            <a:spLocks noGrp="1"/>
          </p:cNvSpPr>
          <p:nvPr>
            <p:ph type="sldNum" sz="quarter" idx="12"/>
          </p:nvPr>
        </p:nvSpPr>
        <p:spPr>
          <a:xfrm>
            <a:off x="6553200" y="6492875"/>
            <a:ext cx="2133600" cy="365125"/>
          </a:xfrm>
        </p:spPr>
        <p:txBody>
          <a:bodyPr/>
          <a:lstStyle/>
          <a:p>
            <a:fld id="{B6F15528-21DE-4FAA-801E-634DDDAF4B2B}" type="slidenum">
              <a:rPr lang="en-US" smtClean="0"/>
              <a:pPr/>
              <a:t>4</a:t>
            </a:fld>
            <a:endParaRPr lang="en-US" dirty="0"/>
          </a:p>
        </p:txBody>
      </p:sp>
      <p:sp>
        <p:nvSpPr>
          <p:cNvPr id="26" name="Footer Placeholder 25"/>
          <p:cNvSpPr>
            <a:spLocks noGrp="1"/>
          </p:cNvSpPr>
          <p:nvPr>
            <p:ph type="ftr" sz="quarter" idx="11"/>
          </p:nvPr>
        </p:nvSpPr>
        <p:spPr>
          <a:xfrm>
            <a:off x="3124200" y="6492875"/>
            <a:ext cx="2895600" cy="365125"/>
          </a:xfrm>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Inspiral Simulation Results</a:t>
            </a:r>
            <a:endParaRPr lang="en-US" dirty="0"/>
          </a:p>
        </p:txBody>
      </p:sp>
      <p:pic>
        <p:nvPicPr>
          <p:cNvPr id="144387" name="Picture 3"/>
          <p:cNvPicPr>
            <a:picLocks noChangeAspect="1" noChangeArrowheads="1"/>
          </p:cNvPicPr>
          <p:nvPr/>
        </p:nvPicPr>
        <p:blipFill>
          <a:blip r:embed="rId3" cstate="print"/>
          <a:srcRect/>
          <a:stretch>
            <a:fillRect/>
          </a:stretch>
        </p:blipFill>
        <p:spPr bwMode="auto">
          <a:xfrm>
            <a:off x="1338199" y="1371600"/>
            <a:ext cx="6662801" cy="3657600"/>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2362200" y="5145922"/>
          <a:ext cx="4813796" cy="1712078"/>
        </p:xfrm>
        <a:graphic>
          <a:graphicData uri="http://schemas.openxmlformats.org/drawingml/2006/table">
            <a:tbl>
              <a:tblPr firstRow="1" bandRow="1">
                <a:tableStyleId>{5C22544A-7EE6-4342-B048-85BDC9FD1C3A}</a:tableStyleId>
              </a:tblPr>
              <a:tblGrid>
                <a:gridCol w="662449"/>
                <a:gridCol w="662449"/>
                <a:gridCol w="662449"/>
                <a:gridCol w="662449"/>
                <a:gridCol w="662449"/>
                <a:gridCol w="1501551"/>
              </a:tblGrid>
              <a:tr h="379354">
                <a:tc>
                  <a:txBody>
                    <a:bodyPr/>
                    <a:lstStyle/>
                    <a:p>
                      <a:pPr algn="ctr"/>
                      <a:r>
                        <a:rPr lang="en-US" sz="1100" dirty="0" smtClean="0"/>
                        <a:t>Seismic % of max</a:t>
                      </a:r>
                      <a:endParaRPr lang="en-US" sz="1100" dirty="0"/>
                    </a:p>
                  </a:txBody>
                  <a:tcPr marL="52996" marR="52996" marT="26497" marB="2649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i="1" baseline="-25000" dirty="0" smtClean="0"/>
                    </a:p>
                  </a:txBody>
                  <a:tcPr marL="52996" marR="52996" marT="26497" marB="2649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i="1" baseline="-25000" dirty="0" smtClean="0"/>
                    </a:p>
                  </a:txBody>
                  <a:tcPr marL="52996" marR="52996" marT="26497" marB="2649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i="1" baseline="-25000" dirty="0" smtClean="0"/>
                    </a:p>
                  </a:txBody>
                  <a:tcPr marL="52996" marR="52996" marT="26497" marB="2649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i="1" baseline="-25000" dirty="0" smtClean="0"/>
                    </a:p>
                  </a:txBody>
                  <a:tcPr marL="52996" marR="52996" marT="26497" marB="26497"/>
                </a:tc>
                <a:tc>
                  <a:txBody>
                    <a:bodyPr/>
                    <a:lstStyle/>
                    <a:p>
                      <a:pPr algn="ctr"/>
                      <a:r>
                        <a:rPr lang="en-US" sz="1100" b="0" dirty="0" smtClean="0">
                          <a:solidFill>
                            <a:schemeClr val="tx1"/>
                          </a:solidFill>
                        </a:rPr>
                        <a:t>150 SM volume</a:t>
                      </a:r>
                    </a:p>
                  </a:txBody>
                  <a:tcPr marL="52996" marR="52996" marT="26497" marB="26497"/>
                </a:tc>
              </a:tr>
              <a:tr h="216174">
                <a:tc>
                  <a:txBody>
                    <a:bodyPr/>
                    <a:lstStyle/>
                    <a:p>
                      <a:pPr algn="ctr"/>
                      <a:r>
                        <a:rPr lang="en-US" sz="1100" dirty="0" smtClean="0"/>
                        <a:t>0</a:t>
                      </a:r>
                      <a:endParaRPr lang="en-US" sz="1100" dirty="0"/>
                    </a:p>
                  </a:txBody>
                  <a:tcPr marL="52996" marR="52996" marT="26497" marB="26497"/>
                </a:tc>
                <a:tc>
                  <a:txBody>
                    <a:bodyPr/>
                    <a:lstStyle/>
                    <a:p>
                      <a:pPr algn="l"/>
                      <a:r>
                        <a:rPr lang="en-US" sz="1100" dirty="0" smtClean="0"/>
                        <a:t>0.00054</a:t>
                      </a:r>
                      <a:endParaRPr lang="en-US" sz="1100" dirty="0"/>
                    </a:p>
                  </a:txBody>
                  <a:tcPr marL="52996" marR="52996" marT="26497" marB="26497"/>
                </a:tc>
                <a:tc>
                  <a:txBody>
                    <a:bodyPr/>
                    <a:lstStyle/>
                    <a:p>
                      <a:pPr algn="l"/>
                      <a:r>
                        <a:rPr lang="en-US" sz="1100" dirty="0" smtClean="0"/>
                        <a:t>0.00055</a:t>
                      </a:r>
                      <a:endParaRPr lang="en-US" sz="1100" dirty="0"/>
                    </a:p>
                  </a:txBody>
                  <a:tcPr marL="52996" marR="52996" marT="26497" marB="26497"/>
                </a:tc>
                <a:tc>
                  <a:txBody>
                    <a:bodyPr/>
                    <a:lstStyle/>
                    <a:p>
                      <a:pPr algn="l"/>
                      <a:r>
                        <a:rPr lang="en-US" sz="1100" dirty="0" smtClean="0"/>
                        <a:t>0.00051</a:t>
                      </a:r>
                      <a:endParaRPr lang="en-US" sz="1100" dirty="0"/>
                    </a:p>
                  </a:txBody>
                  <a:tcPr marL="52996" marR="52996" marT="26497" marB="26497"/>
                </a:tc>
                <a:tc>
                  <a:txBody>
                    <a:bodyPr/>
                    <a:lstStyle/>
                    <a:p>
                      <a:pPr algn="l"/>
                      <a:r>
                        <a:rPr lang="en-US" sz="1100" dirty="0" smtClean="0"/>
                        <a:t>0.00050</a:t>
                      </a:r>
                      <a:endParaRPr lang="en-US" sz="1100" dirty="0"/>
                    </a:p>
                  </a:txBody>
                  <a:tcPr marL="52996" marR="52996" marT="26497" marB="26497"/>
                </a:tc>
                <a:tc>
                  <a:txBody>
                    <a:bodyPr/>
                    <a:lstStyle/>
                    <a:p>
                      <a:pPr algn="l"/>
                      <a:r>
                        <a:rPr lang="en-US" sz="1100" dirty="0" smtClean="0"/>
                        <a:t>3051        (100%)</a:t>
                      </a:r>
                      <a:endParaRPr lang="en-US" sz="1100" dirty="0"/>
                    </a:p>
                  </a:txBody>
                  <a:tcPr marL="52996" marR="52996" marT="26497" marB="26497"/>
                </a:tc>
              </a:tr>
              <a:tr h="216174">
                <a:tc>
                  <a:txBody>
                    <a:bodyPr/>
                    <a:lstStyle/>
                    <a:p>
                      <a:pPr algn="ctr"/>
                      <a:r>
                        <a:rPr lang="en-US" sz="1100" dirty="0" smtClean="0"/>
                        <a:t>50</a:t>
                      </a:r>
                      <a:endParaRPr lang="en-US" sz="1100" dirty="0"/>
                    </a:p>
                  </a:txBody>
                  <a:tcPr marL="52996" marR="52996" marT="26497" marB="26497"/>
                </a:tc>
                <a:tc>
                  <a:txBody>
                    <a:bodyPr/>
                    <a:lstStyle/>
                    <a:p>
                      <a:pPr algn="l"/>
                      <a:r>
                        <a:rPr lang="en-US" sz="1100" dirty="0" smtClean="0"/>
                        <a:t>0.00059</a:t>
                      </a:r>
                      <a:endParaRPr lang="en-US" sz="1100" dirty="0"/>
                    </a:p>
                  </a:txBody>
                  <a:tcPr marL="52996" marR="52996" marT="26497" marB="26497"/>
                </a:tc>
                <a:tc>
                  <a:txBody>
                    <a:bodyPr/>
                    <a:lstStyle/>
                    <a:p>
                      <a:pPr algn="l"/>
                      <a:r>
                        <a:rPr lang="en-US" sz="1100" dirty="0" smtClean="0"/>
                        <a:t>0.0051</a:t>
                      </a:r>
                      <a:endParaRPr lang="en-US" sz="1100" dirty="0"/>
                    </a:p>
                  </a:txBody>
                  <a:tcPr marL="52996" marR="52996" marT="26497" marB="26497"/>
                </a:tc>
                <a:tc>
                  <a:txBody>
                    <a:bodyPr/>
                    <a:lstStyle/>
                    <a:p>
                      <a:pPr algn="l"/>
                      <a:r>
                        <a:rPr lang="en-US" sz="1100" dirty="0" smtClean="0"/>
                        <a:t>0.016</a:t>
                      </a:r>
                      <a:endParaRPr lang="en-US" sz="1100" dirty="0"/>
                    </a:p>
                  </a:txBody>
                  <a:tcPr marL="52996" marR="52996" marT="26497" marB="26497"/>
                </a:tc>
                <a:tc>
                  <a:txBody>
                    <a:bodyPr/>
                    <a:lstStyle/>
                    <a:p>
                      <a:pPr algn="l"/>
                      <a:r>
                        <a:rPr lang="en-US" sz="1100" dirty="0" smtClean="0"/>
                        <a:t>0.0042</a:t>
                      </a:r>
                      <a:endParaRPr lang="en-US" sz="1100" dirty="0"/>
                    </a:p>
                  </a:txBody>
                  <a:tcPr marL="52996" marR="52996" marT="26497" marB="26497"/>
                </a:tc>
                <a:tc>
                  <a:txBody>
                    <a:bodyPr/>
                    <a:lstStyle/>
                    <a:p>
                      <a:pPr algn="l"/>
                      <a:r>
                        <a:rPr lang="en-US" sz="1100" dirty="0" smtClean="0"/>
                        <a:t>2982        (97.7%)</a:t>
                      </a:r>
                      <a:endParaRPr lang="en-US" sz="1100" dirty="0"/>
                    </a:p>
                  </a:txBody>
                  <a:tcPr marL="52996" marR="52996" marT="26497" marB="26497"/>
                </a:tc>
              </a:tr>
              <a:tr h="216174">
                <a:tc>
                  <a:txBody>
                    <a:bodyPr/>
                    <a:lstStyle/>
                    <a:p>
                      <a:pPr algn="ctr"/>
                      <a:r>
                        <a:rPr lang="en-US" sz="1100" dirty="0" smtClean="0"/>
                        <a:t>75</a:t>
                      </a:r>
                      <a:endParaRPr lang="en-US" sz="1100" dirty="0"/>
                    </a:p>
                  </a:txBody>
                  <a:tcPr marL="52996" marR="52996" marT="26497" marB="26497"/>
                </a:tc>
                <a:tc>
                  <a:txBody>
                    <a:bodyPr/>
                    <a:lstStyle/>
                    <a:p>
                      <a:pPr algn="l"/>
                      <a:r>
                        <a:rPr lang="en-US" sz="1100" dirty="0" smtClean="0"/>
                        <a:t>0.00073</a:t>
                      </a:r>
                      <a:endParaRPr lang="en-US" sz="1100" dirty="0"/>
                    </a:p>
                  </a:txBody>
                  <a:tcPr marL="52996" marR="52996" marT="26497" marB="26497"/>
                </a:tc>
                <a:tc>
                  <a:txBody>
                    <a:bodyPr/>
                    <a:lstStyle/>
                    <a:p>
                      <a:pPr algn="l"/>
                      <a:r>
                        <a:rPr lang="en-US" sz="1100" dirty="0" smtClean="0"/>
                        <a:t>0.0089</a:t>
                      </a:r>
                      <a:endParaRPr lang="en-US" sz="1100" dirty="0"/>
                    </a:p>
                  </a:txBody>
                  <a:tcPr marL="52996" marR="52996" marT="26497" marB="26497"/>
                </a:tc>
                <a:tc>
                  <a:txBody>
                    <a:bodyPr/>
                    <a:lstStyle/>
                    <a:p>
                      <a:pPr algn="l"/>
                      <a:r>
                        <a:rPr lang="en-US" sz="1100" dirty="0" smtClean="0"/>
                        <a:t>0.029</a:t>
                      </a:r>
                      <a:endParaRPr lang="en-US" sz="1100" dirty="0"/>
                    </a:p>
                  </a:txBody>
                  <a:tcPr marL="52996" marR="52996" marT="26497" marB="26497"/>
                </a:tc>
                <a:tc>
                  <a:txBody>
                    <a:bodyPr/>
                    <a:lstStyle/>
                    <a:p>
                      <a:pPr algn="l"/>
                      <a:r>
                        <a:rPr lang="en-US" sz="1100" dirty="0" smtClean="0"/>
                        <a:t>0.0090</a:t>
                      </a:r>
                      <a:endParaRPr lang="en-US" sz="1100" dirty="0"/>
                    </a:p>
                  </a:txBody>
                  <a:tcPr marL="52996" marR="52996" marT="26497" marB="26497"/>
                </a:tc>
                <a:tc>
                  <a:txBody>
                    <a:bodyPr/>
                    <a:lstStyle/>
                    <a:p>
                      <a:pPr algn="l"/>
                      <a:r>
                        <a:rPr lang="en-US" sz="1100" dirty="0" smtClean="0"/>
                        <a:t>2915        (95.5%)</a:t>
                      </a:r>
                      <a:endParaRPr lang="en-US" sz="1100" dirty="0"/>
                    </a:p>
                  </a:txBody>
                  <a:tcPr marL="52996" marR="52996" marT="26497" marB="26497"/>
                </a:tc>
              </a:tr>
              <a:tr h="216174">
                <a:tc>
                  <a:txBody>
                    <a:bodyPr/>
                    <a:lstStyle/>
                    <a:p>
                      <a:pPr algn="ctr"/>
                      <a:r>
                        <a:rPr lang="en-US" sz="1100" dirty="0" smtClean="0"/>
                        <a:t>100</a:t>
                      </a:r>
                      <a:endParaRPr lang="en-US" sz="1100" dirty="0"/>
                    </a:p>
                  </a:txBody>
                  <a:tcPr marL="52996" marR="52996" marT="26497" marB="26497"/>
                </a:tc>
                <a:tc>
                  <a:txBody>
                    <a:bodyPr/>
                    <a:lstStyle/>
                    <a:p>
                      <a:pPr algn="l"/>
                      <a:r>
                        <a:rPr lang="en-US" sz="1100" dirty="0" smtClean="0"/>
                        <a:t>0.00091</a:t>
                      </a:r>
                      <a:endParaRPr lang="en-US" sz="1100" dirty="0"/>
                    </a:p>
                  </a:txBody>
                  <a:tcPr marL="52996" marR="52996" marT="26497" marB="26497"/>
                </a:tc>
                <a:tc>
                  <a:txBody>
                    <a:bodyPr/>
                    <a:lstStyle/>
                    <a:p>
                      <a:pPr algn="l"/>
                      <a:r>
                        <a:rPr lang="en-US" sz="1100" dirty="0" smtClean="0"/>
                        <a:t>0.014</a:t>
                      </a:r>
                      <a:endParaRPr lang="en-US" sz="1100" dirty="0"/>
                    </a:p>
                  </a:txBody>
                  <a:tcPr marL="52996" marR="52996" marT="26497" marB="26497"/>
                </a:tc>
                <a:tc>
                  <a:txBody>
                    <a:bodyPr/>
                    <a:lstStyle/>
                    <a:p>
                      <a:pPr algn="l"/>
                      <a:r>
                        <a:rPr lang="en-US" sz="1100" dirty="0" smtClean="0"/>
                        <a:t>0.046</a:t>
                      </a:r>
                      <a:endParaRPr lang="en-US" sz="1100" dirty="0"/>
                    </a:p>
                  </a:txBody>
                  <a:tcPr marL="52996" marR="52996" marT="26497" marB="26497"/>
                </a:tc>
                <a:tc>
                  <a:txBody>
                    <a:bodyPr/>
                    <a:lstStyle/>
                    <a:p>
                      <a:pPr algn="l"/>
                      <a:r>
                        <a:rPr lang="en-US" sz="1100" dirty="0" smtClean="0"/>
                        <a:t>0.016</a:t>
                      </a:r>
                      <a:endParaRPr lang="en-US" sz="1100" dirty="0"/>
                    </a:p>
                  </a:txBody>
                  <a:tcPr marL="52996" marR="52996" marT="26497" marB="26497"/>
                </a:tc>
                <a:tc>
                  <a:txBody>
                    <a:bodyPr/>
                    <a:lstStyle/>
                    <a:p>
                      <a:pPr algn="l"/>
                      <a:r>
                        <a:rPr lang="en-US" sz="1100" dirty="0" smtClean="0"/>
                        <a:t>2796        (91.6%)</a:t>
                      </a:r>
                      <a:endParaRPr lang="en-US" sz="1100" dirty="0"/>
                    </a:p>
                  </a:txBody>
                  <a:tcPr marL="52996" marR="52996" marT="26497" marB="26497"/>
                </a:tc>
              </a:tr>
              <a:tr h="216174">
                <a:tc>
                  <a:txBody>
                    <a:bodyPr/>
                    <a:lstStyle/>
                    <a:p>
                      <a:pPr algn="ctr"/>
                      <a:r>
                        <a:rPr lang="en-US" sz="1100" dirty="0" smtClean="0"/>
                        <a:t>100</a:t>
                      </a:r>
                      <a:endParaRPr lang="en-US" sz="1100" dirty="0"/>
                    </a:p>
                  </a:txBody>
                  <a:tcPr marL="52996" marR="52996" marT="26497" marB="26497"/>
                </a:tc>
                <a:tc>
                  <a:txBody>
                    <a:bodyPr/>
                    <a:lstStyle/>
                    <a:p>
                      <a:r>
                        <a:rPr lang="en-US" sz="1100" dirty="0" smtClean="0"/>
                        <a:t>0.20</a:t>
                      </a:r>
                      <a:endParaRPr lang="en-US" sz="1100" dirty="0"/>
                    </a:p>
                  </a:txBody>
                  <a:tcPr marL="52996" marR="52996" marT="26497" marB="26497"/>
                </a:tc>
                <a:tc>
                  <a:txBody>
                    <a:bodyPr/>
                    <a:lstStyle/>
                    <a:p>
                      <a:r>
                        <a:rPr lang="en-US" sz="1100" dirty="0" smtClean="0"/>
                        <a:t>0.20</a:t>
                      </a:r>
                      <a:endParaRPr lang="en-US" sz="1100" dirty="0"/>
                    </a:p>
                  </a:txBody>
                  <a:tcPr marL="52996" marR="52996" marT="26497" marB="26497"/>
                </a:tc>
                <a:tc>
                  <a:txBody>
                    <a:bodyPr/>
                    <a:lstStyle/>
                    <a:p>
                      <a:r>
                        <a:rPr lang="en-US" sz="1100" dirty="0" smtClean="0"/>
                        <a:t>0.20</a:t>
                      </a:r>
                      <a:endParaRPr lang="en-US" sz="1100" dirty="0"/>
                    </a:p>
                  </a:txBody>
                  <a:tcPr marL="52996" marR="52996" marT="26497" marB="26497"/>
                </a:tc>
                <a:tc>
                  <a:txBody>
                    <a:bodyPr/>
                    <a:lstStyle/>
                    <a:p>
                      <a:r>
                        <a:rPr lang="en-US" sz="1100" dirty="0" smtClean="0"/>
                        <a:t>0.20</a:t>
                      </a:r>
                      <a:endParaRPr lang="en-US" sz="1100" dirty="0"/>
                    </a:p>
                  </a:txBody>
                  <a:tcPr marL="52996" marR="52996" marT="26497" marB="26497"/>
                </a:tc>
                <a:tc>
                  <a:txBody>
                    <a:bodyPr/>
                    <a:lstStyle/>
                    <a:p>
                      <a:pPr algn="l"/>
                      <a:r>
                        <a:rPr lang="en-US" sz="1100" dirty="0" smtClean="0"/>
                        <a:t>473          (15.6%)</a:t>
                      </a:r>
                      <a:endParaRPr lang="en-US" sz="1100" dirty="0"/>
                    </a:p>
                  </a:txBody>
                  <a:tcPr marL="52996" marR="52996" marT="26497" marB="26497"/>
                </a:tc>
              </a:tr>
              <a:tr h="216174">
                <a:tc>
                  <a:txBody>
                    <a:bodyPr/>
                    <a:lstStyle/>
                    <a:p>
                      <a:pPr algn="ctr"/>
                      <a:r>
                        <a:rPr lang="en-US" sz="1100" dirty="0" smtClean="0"/>
                        <a:t>100</a:t>
                      </a:r>
                      <a:endParaRPr lang="en-US" sz="1100" dirty="0"/>
                    </a:p>
                  </a:txBody>
                  <a:tcPr marL="52996" marR="52996" marT="26497" marB="26497"/>
                </a:tc>
                <a:tc>
                  <a:txBody>
                    <a:bodyPr/>
                    <a:lstStyle/>
                    <a:p>
                      <a:pPr algn="l"/>
                      <a:r>
                        <a:rPr lang="en-US" sz="1100" dirty="0" smtClean="0"/>
                        <a:t>0.00050</a:t>
                      </a:r>
                      <a:endParaRPr lang="en-US" sz="1100" dirty="0"/>
                    </a:p>
                  </a:txBody>
                  <a:tcPr marL="52996" marR="52996" marT="26497" marB="264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0.00050</a:t>
                      </a:r>
                    </a:p>
                  </a:txBody>
                  <a:tcPr marL="52996" marR="52996" marT="26497" marB="264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0.00050</a:t>
                      </a:r>
                    </a:p>
                  </a:txBody>
                  <a:tcPr marL="52996" marR="52996" marT="26497" marB="264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0.00050</a:t>
                      </a:r>
                    </a:p>
                  </a:txBody>
                  <a:tcPr marL="52996" marR="52996" marT="26497" marB="26497"/>
                </a:tc>
                <a:tc>
                  <a:txBody>
                    <a:bodyPr/>
                    <a:lstStyle/>
                    <a:p>
                      <a:pPr algn="l"/>
                      <a:r>
                        <a:rPr lang="en-US" sz="1100" dirty="0" smtClean="0"/>
                        <a:t>3.05         (0.1%)</a:t>
                      </a:r>
                      <a:endParaRPr lang="en-US" sz="1100" dirty="0"/>
                    </a:p>
                  </a:txBody>
                  <a:tcPr marL="52996" marR="52996" marT="26497" marB="26497"/>
                </a:tc>
              </a:tr>
            </a:tbl>
          </a:graphicData>
        </a:graphic>
      </p:graphicFrame>
      <p:graphicFrame>
        <p:nvGraphicFramePr>
          <p:cNvPr id="8" name="Object 2"/>
          <p:cNvGraphicFramePr>
            <a:graphicFrameLocks noChangeAspect="1"/>
          </p:cNvGraphicFramePr>
          <p:nvPr/>
        </p:nvGraphicFramePr>
        <p:xfrm>
          <a:off x="3200400" y="5181600"/>
          <a:ext cx="238125" cy="339725"/>
        </p:xfrm>
        <a:graphic>
          <a:graphicData uri="http://schemas.openxmlformats.org/presentationml/2006/ole">
            <p:oleObj spid="_x0000_s144388" name="Equation" r:id="rId4" imgW="152280" imgH="215640" progId="Equation.3">
              <p:embed/>
            </p:oleObj>
          </a:graphicData>
        </a:graphic>
      </p:graphicFrame>
      <p:graphicFrame>
        <p:nvGraphicFramePr>
          <p:cNvPr id="9" name="Object 3"/>
          <p:cNvGraphicFramePr>
            <a:graphicFrameLocks noChangeAspect="1"/>
          </p:cNvGraphicFramePr>
          <p:nvPr/>
        </p:nvGraphicFramePr>
        <p:xfrm>
          <a:off x="3886200" y="5181600"/>
          <a:ext cx="257175" cy="339725"/>
        </p:xfrm>
        <a:graphic>
          <a:graphicData uri="http://schemas.openxmlformats.org/presentationml/2006/ole">
            <p:oleObj spid="_x0000_s144389" name="Equation" r:id="rId5" imgW="164880" imgH="215640" progId="Equation.3">
              <p:embed/>
            </p:oleObj>
          </a:graphicData>
        </a:graphic>
      </p:graphicFrame>
      <p:graphicFrame>
        <p:nvGraphicFramePr>
          <p:cNvPr id="10" name="Object 4"/>
          <p:cNvGraphicFramePr>
            <a:graphicFrameLocks noChangeAspect="1"/>
          </p:cNvGraphicFramePr>
          <p:nvPr/>
        </p:nvGraphicFramePr>
        <p:xfrm>
          <a:off x="4572000" y="5181600"/>
          <a:ext cx="257175" cy="360363"/>
        </p:xfrm>
        <a:graphic>
          <a:graphicData uri="http://schemas.openxmlformats.org/presentationml/2006/ole">
            <p:oleObj spid="_x0000_s144390" name="Equation" r:id="rId6" imgW="164880" imgH="228600" progId="Equation.3">
              <p:embed/>
            </p:oleObj>
          </a:graphicData>
        </a:graphic>
      </p:graphicFrame>
      <p:graphicFrame>
        <p:nvGraphicFramePr>
          <p:cNvPr id="11" name="Object 5"/>
          <p:cNvGraphicFramePr>
            <a:graphicFrameLocks noChangeAspect="1"/>
          </p:cNvGraphicFramePr>
          <p:nvPr/>
        </p:nvGraphicFramePr>
        <p:xfrm>
          <a:off x="5229225" y="5181600"/>
          <a:ext cx="257175" cy="339725"/>
        </p:xfrm>
        <a:graphic>
          <a:graphicData uri="http://schemas.openxmlformats.org/presentationml/2006/ole">
            <p:oleObj spid="_x0000_s144391" name="Equation" r:id="rId7" imgW="164880" imgH="215640" progId="Equation.3">
              <p:embed/>
            </p:oleObj>
          </a:graphicData>
        </a:graphic>
      </p:graphicFrame>
      <p:graphicFrame>
        <p:nvGraphicFramePr>
          <p:cNvPr id="12" name="Object 6"/>
          <p:cNvGraphicFramePr>
            <a:graphicFrameLocks noChangeAspect="1"/>
          </p:cNvGraphicFramePr>
          <p:nvPr/>
        </p:nvGraphicFramePr>
        <p:xfrm>
          <a:off x="6118225" y="5334000"/>
          <a:ext cx="587375" cy="192816"/>
        </p:xfrm>
        <a:graphic>
          <a:graphicData uri="http://schemas.openxmlformats.org/presentationml/2006/ole">
            <p:oleObj spid="_x0000_s144392" name="Equation" r:id="rId8" imgW="698400" imgH="228600" progId="Equation.3">
              <p:embed/>
            </p:oleObj>
          </a:graphicData>
        </a:graphic>
      </p:graphicFrame>
      <p:sp>
        <p:nvSpPr>
          <p:cNvPr id="13" name="Rectangle 12"/>
          <p:cNvSpPr/>
          <p:nvPr/>
        </p:nvSpPr>
        <p:spPr>
          <a:xfrm>
            <a:off x="2362200" y="5562600"/>
            <a:ext cx="4800600" cy="838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4" name="Rectangle 13"/>
          <p:cNvSpPr/>
          <p:nvPr/>
        </p:nvSpPr>
        <p:spPr>
          <a:xfrm>
            <a:off x="2514600" y="1981200"/>
            <a:ext cx="3048000" cy="2819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5" name="TextBox 14"/>
          <p:cNvSpPr txBox="1"/>
          <p:nvPr/>
        </p:nvSpPr>
        <p:spPr>
          <a:xfrm>
            <a:off x="2743200" y="1600200"/>
            <a:ext cx="2514600" cy="369332"/>
          </a:xfrm>
          <a:prstGeom prst="rect">
            <a:avLst/>
          </a:prstGeom>
          <a:solidFill>
            <a:schemeClr val="bg1"/>
          </a:solidFill>
          <a:ln>
            <a:solidFill>
              <a:srgbClr val="00B050"/>
            </a:solidFill>
          </a:ln>
        </p:spPr>
        <p:txBody>
          <a:bodyPr wrap="square" rtlCol="0">
            <a:spAutoFit/>
          </a:bodyPr>
          <a:lstStyle/>
          <a:p>
            <a:pPr algn="ctr"/>
            <a:r>
              <a:rPr lang="en-US" dirty="0" smtClean="0">
                <a:solidFill>
                  <a:srgbClr val="00B050"/>
                </a:solidFill>
              </a:rPr>
              <a:t>With Adaptive Damping</a:t>
            </a:r>
            <a:endParaRPr lang="en-US" dirty="0">
              <a:solidFill>
                <a:srgbClr val="00B050"/>
              </a:solidFill>
            </a:endParaRPr>
          </a:p>
        </p:txBody>
      </p:sp>
      <p:sp>
        <p:nvSpPr>
          <p:cNvPr id="16" name="TextBox 15"/>
          <p:cNvSpPr txBox="1"/>
          <p:nvPr/>
        </p:nvSpPr>
        <p:spPr>
          <a:xfrm rot="16200000">
            <a:off x="4718566" y="2743200"/>
            <a:ext cx="2362200" cy="369332"/>
          </a:xfrm>
          <a:prstGeom prst="rect">
            <a:avLst/>
          </a:prstGeom>
          <a:solidFill>
            <a:schemeClr val="bg1"/>
          </a:solidFill>
          <a:ln>
            <a:solidFill>
              <a:schemeClr val="tx1"/>
            </a:solidFill>
          </a:ln>
        </p:spPr>
        <p:txBody>
          <a:bodyPr wrap="square" rtlCol="0">
            <a:spAutoFit/>
          </a:bodyPr>
          <a:lstStyle/>
          <a:p>
            <a:pPr algn="ctr"/>
            <a:r>
              <a:rPr lang="en-US" dirty="0" smtClean="0"/>
              <a:t>Maximum Damping</a:t>
            </a:r>
            <a:endParaRPr lang="en-US" dirty="0"/>
          </a:p>
        </p:txBody>
      </p:sp>
      <p:sp>
        <p:nvSpPr>
          <p:cNvPr id="17" name="TextBox 16"/>
          <p:cNvSpPr txBox="1"/>
          <p:nvPr/>
        </p:nvSpPr>
        <p:spPr>
          <a:xfrm rot="16200000">
            <a:off x="5416034" y="3206234"/>
            <a:ext cx="2362200" cy="369332"/>
          </a:xfrm>
          <a:prstGeom prst="rect">
            <a:avLst/>
          </a:prstGeom>
          <a:solidFill>
            <a:schemeClr val="bg1"/>
          </a:solidFill>
          <a:ln>
            <a:solidFill>
              <a:schemeClr val="tx1"/>
            </a:solidFill>
          </a:ln>
        </p:spPr>
        <p:txBody>
          <a:bodyPr wrap="square" rtlCol="0">
            <a:spAutoFit/>
          </a:bodyPr>
          <a:lstStyle/>
          <a:p>
            <a:pPr algn="ctr"/>
            <a:r>
              <a:rPr lang="en-US" dirty="0" smtClean="0"/>
              <a:t>Minimum Damping</a:t>
            </a:r>
            <a:endParaRPr lang="en-US" dirty="0"/>
          </a:p>
        </p:txBody>
      </p:sp>
      <p:sp>
        <p:nvSpPr>
          <p:cNvPr id="18" name="TextBox 17"/>
          <p:cNvSpPr txBox="1"/>
          <p:nvPr/>
        </p:nvSpPr>
        <p:spPr>
          <a:xfrm>
            <a:off x="7162800" y="5788223"/>
            <a:ext cx="1600200" cy="307777"/>
          </a:xfrm>
          <a:prstGeom prst="rect">
            <a:avLst/>
          </a:prstGeom>
          <a:solidFill>
            <a:schemeClr val="bg1"/>
          </a:solidFill>
          <a:ln>
            <a:solidFill>
              <a:srgbClr val="00B050"/>
            </a:solidFill>
          </a:ln>
        </p:spPr>
        <p:txBody>
          <a:bodyPr wrap="square" rtlCol="0">
            <a:spAutoFit/>
          </a:bodyPr>
          <a:lstStyle/>
          <a:p>
            <a:r>
              <a:rPr lang="en-US" sz="1400" dirty="0" smtClean="0">
                <a:solidFill>
                  <a:srgbClr val="00B050"/>
                </a:solidFill>
              </a:rPr>
              <a:t>Optimal Damping</a:t>
            </a:r>
            <a:endParaRPr lang="en-US" sz="1400" dirty="0">
              <a:solidFill>
                <a:srgbClr val="00B050"/>
              </a:solidFill>
            </a:endParaRPr>
          </a:p>
        </p:txBody>
      </p:sp>
      <p:sp>
        <p:nvSpPr>
          <p:cNvPr id="19" name="TextBox 18"/>
          <p:cNvSpPr txBox="1"/>
          <p:nvPr/>
        </p:nvSpPr>
        <p:spPr>
          <a:xfrm>
            <a:off x="7162800" y="6367790"/>
            <a:ext cx="1600200" cy="261610"/>
          </a:xfrm>
          <a:prstGeom prst="rect">
            <a:avLst/>
          </a:prstGeom>
          <a:solidFill>
            <a:schemeClr val="bg1"/>
          </a:solidFill>
          <a:ln>
            <a:solidFill>
              <a:schemeClr val="tx1"/>
            </a:solidFill>
          </a:ln>
        </p:spPr>
        <p:txBody>
          <a:bodyPr wrap="square" rtlCol="0">
            <a:spAutoFit/>
          </a:bodyPr>
          <a:lstStyle/>
          <a:p>
            <a:r>
              <a:rPr lang="en-US" sz="1100" dirty="0" smtClean="0"/>
              <a:t>Maximum Damping</a:t>
            </a:r>
            <a:endParaRPr lang="en-US" sz="1100" dirty="0"/>
          </a:p>
        </p:txBody>
      </p:sp>
      <p:sp>
        <p:nvSpPr>
          <p:cNvPr id="20" name="TextBox 19"/>
          <p:cNvSpPr txBox="1"/>
          <p:nvPr/>
        </p:nvSpPr>
        <p:spPr>
          <a:xfrm>
            <a:off x="7162800" y="6629400"/>
            <a:ext cx="1600200" cy="261610"/>
          </a:xfrm>
          <a:prstGeom prst="rect">
            <a:avLst/>
          </a:prstGeom>
          <a:solidFill>
            <a:schemeClr val="bg1"/>
          </a:solidFill>
          <a:ln>
            <a:solidFill>
              <a:schemeClr val="tx1"/>
            </a:solidFill>
          </a:ln>
        </p:spPr>
        <p:txBody>
          <a:bodyPr wrap="square" rtlCol="0">
            <a:spAutoFit/>
          </a:bodyPr>
          <a:lstStyle/>
          <a:p>
            <a:r>
              <a:rPr lang="en-US" sz="1100" dirty="0" smtClean="0"/>
              <a:t>Minimum Damping</a:t>
            </a:r>
            <a:endParaRPr lang="en-US" sz="1100" dirty="0"/>
          </a:p>
        </p:txBody>
      </p:sp>
      <p:sp>
        <p:nvSpPr>
          <p:cNvPr id="21" name="Slide Number Placeholder 20"/>
          <p:cNvSpPr>
            <a:spLocks noGrp="1"/>
          </p:cNvSpPr>
          <p:nvPr>
            <p:ph type="sldNum" sz="quarter" idx="12"/>
          </p:nvPr>
        </p:nvSpPr>
        <p:spPr>
          <a:xfrm>
            <a:off x="76200" y="6356350"/>
            <a:ext cx="2133600" cy="365125"/>
          </a:xfrm>
        </p:spPr>
        <p:txBody>
          <a:bodyPr/>
          <a:lstStyle/>
          <a:p>
            <a:pPr algn="l"/>
            <a:fld id="{B6F15528-21DE-4FAA-801E-634DDDAF4B2B}" type="slidenum">
              <a:rPr lang="en-US" smtClean="0"/>
              <a:pPr algn="l"/>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9" name="Picture 9"/>
          <p:cNvPicPr>
            <a:picLocks noChangeAspect="1" noChangeArrowheads="1"/>
          </p:cNvPicPr>
          <p:nvPr/>
        </p:nvPicPr>
        <p:blipFill>
          <a:blip r:embed="rId2" cstate="print"/>
          <a:srcRect/>
          <a:stretch>
            <a:fillRect/>
          </a:stretch>
        </p:blipFill>
        <p:spPr bwMode="auto">
          <a:xfrm>
            <a:off x="118872" y="1371600"/>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Binary Neutron Star Inspiral Sensitivity</a:t>
            </a:r>
            <a:endParaRPr lang="en-US" dirty="0"/>
          </a:p>
        </p:txBody>
      </p:sp>
      <p:sp>
        <p:nvSpPr>
          <p:cNvPr id="7" name="TextBox 6"/>
          <p:cNvSpPr txBox="1"/>
          <p:nvPr/>
        </p:nvSpPr>
        <p:spPr>
          <a:xfrm>
            <a:off x="2057400" y="2676358"/>
            <a:ext cx="1447800" cy="923330"/>
          </a:xfrm>
          <a:prstGeom prst="rect">
            <a:avLst/>
          </a:prstGeom>
          <a:solidFill>
            <a:schemeClr val="bg1"/>
          </a:solidFill>
          <a:ln w="25400">
            <a:solidFill>
              <a:schemeClr val="tx1"/>
            </a:solidFill>
          </a:ln>
        </p:spPr>
        <p:txBody>
          <a:bodyPr wrap="square" rtlCol="0">
            <a:spAutoFit/>
          </a:bodyPr>
          <a:lstStyle/>
          <a:p>
            <a:r>
              <a:rPr lang="en-US" dirty="0" smtClean="0"/>
              <a:t>10 Hz: 16000 cycles to merger</a:t>
            </a:r>
            <a:endParaRPr lang="en-US" dirty="0"/>
          </a:p>
        </p:txBody>
      </p:sp>
      <p:sp>
        <p:nvSpPr>
          <p:cNvPr id="8" name="TextBox 7"/>
          <p:cNvSpPr txBox="1"/>
          <p:nvPr/>
        </p:nvSpPr>
        <p:spPr>
          <a:xfrm>
            <a:off x="3733800" y="2981158"/>
            <a:ext cx="1447800" cy="923330"/>
          </a:xfrm>
          <a:prstGeom prst="rect">
            <a:avLst/>
          </a:prstGeom>
          <a:solidFill>
            <a:schemeClr val="bg1"/>
          </a:solidFill>
          <a:ln w="25400">
            <a:solidFill>
              <a:schemeClr val="tx1"/>
            </a:solidFill>
          </a:ln>
        </p:spPr>
        <p:txBody>
          <a:bodyPr wrap="square" rtlCol="0">
            <a:spAutoFit/>
          </a:bodyPr>
          <a:lstStyle/>
          <a:p>
            <a:r>
              <a:rPr lang="en-US" dirty="0" smtClean="0"/>
              <a:t>20 Hz: 5000 cycles to merger</a:t>
            </a:r>
            <a:endParaRPr lang="en-US" dirty="0"/>
          </a:p>
        </p:txBody>
      </p:sp>
      <p:cxnSp>
        <p:nvCxnSpPr>
          <p:cNvPr id="10" name="Straight Arrow Connector 9"/>
          <p:cNvCxnSpPr/>
          <p:nvPr/>
        </p:nvCxnSpPr>
        <p:spPr>
          <a:xfrm flipH="1">
            <a:off x="1676400" y="3599688"/>
            <a:ext cx="403318" cy="914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492282" y="3904488"/>
            <a:ext cx="1546318" cy="74469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467600" y="5352288"/>
            <a:ext cx="228600" cy="304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467600" y="5352288"/>
            <a:ext cx="228600" cy="304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772400" y="5287756"/>
            <a:ext cx="914400" cy="369332"/>
          </a:xfrm>
          <a:prstGeom prst="rect">
            <a:avLst/>
          </a:prstGeom>
          <a:solidFill>
            <a:schemeClr val="bg1"/>
          </a:solidFill>
          <a:ln w="25400">
            <a:solidFill>
              <a:schemeClr val="tx1"/>
            </a:solidFill>
          </a:ln>
        </p:spPr>
        <p:txBody>
          <a:bodyPr wrap="square" rtlCol="0">
            <a:spAutoFit/>
          </a:bodyPr>
          <a:lstStyle/>
          <a:p>
            <a:r>
              <a:rPr lang="en-US" dirty="0" smtClean="0"/>
              <a:t>Merger</a:t>
            </a:r>
            <a:endParaRPr lang="en-US" dirty="0"/>
          </a:p>
        </p:txBody>
      </p:sp>
      <p:sp>
        <p:nvSpPr>
          <p:cNvPr id="12" name="Slide Number Placeholder 11"/>
          <p:cNvSpPr>
            <a:spLocks noGrp="1"/>
          </p:cNvSpPr>
          <p:nvPr>
            <p:ph type="sldNum" sz="quarter" idx="12"/>
          </p:nvPr>
        </p:nvSpPr>
        <p:spPr>
          <a:xfrm>
            <a:off x="6553200" y="6416675"/>
            <a:ext cx="2133600" cy="365125"/>
          </a:xfrm>
        </p:spPr>
        <p:txBody>
          <a:bodyPr/>
          <a:lstStyle/>
          <a:p>
            <a:fld id="{B6F15528-21DE-4FAA-801E-634DDDAF4B2B}" type="slidenum">
              <a:rPr lang="en-US" smtClean="0"/>
              <a:pPr/>
              <a:t>41</a:t>
            </a:fld>
            <a:endParaRPr lang="en-US"/>
          </a:p>
        </p:txBody>
      </p:sp>
      <p:sp>
        <p:nvSpPr>
          <p:cNvPr id="13" name="Footer Placeholder 12"/>
          <p:cNvSpPr>
            <a:spLocks noGrp="1"/>
          </p:cNvSpPr>
          <p:nvPr>
            <p:ph type="ftr" sz="quarter" idx="11"/>
          </p:nvPr>
        </p:nvSpPr>
        <p:spPr>
          <a:xfrm>
            <a:off x="3124200" y="6416675"/>
            <a:ext cx="2895600" cy="365125"/>
          </a:xfrm>
        </p:spPr>
        <p:txBody>
          <a:bodyPr/>
          <a:lstStyle/>
          <a:p>
            <a:r>
              <a:rPr lang="en-US" dirty="0" smtClean="0"/>
              <a:t>Thesis Defense - BNS - 20 April 2012</a:t>
            </a:r>
            <a:endParaRPr lang="en-US" dirty="0"/>
          </a:p>
        </p:txBody>
      </p:sp>
      <p:sp>
        <p:nvSpPr>
          <p:cNvPr id="14" name="TextBox 13"/>
          <p:cNvSpPr txBox="1"/>
          <p:nvPr/>
        </p:nvSpPr>
        <p:spPr>
          <a:xfrm>
            <a:off x="6248400" y="3142488"/>
            <a:ext cx="2209800" cy="1477328"/>
          </a:xfrm>
          <a:prstGeom prst="rect">
            <a:avLst/>
          </a:prstGeom>
          <a:solidFill>
            <a:schemeClr val="bg1"/>
          </a:solidFill>
          <a:ln w="25400">
            <a:solidFill>
              <a:srgbClr val="FFC000"/>
            </a:solidFill>
          </a:ln>
        </p:spPr>
        <p:txBody>
          <a:bodyPr wrap="square" rtlCol="0">
            <a:spAutoFit/>
          </a:bodyPr>
          <a:lstStyle/>
          <a:p>
            <a:r>
              <a:rPr lang="en-US" dirty="0" smtClean="0"/>
              <a:t>More cycles (orbits) to merger means more data to estimate the source properties.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Conclusions</a:t>
            </a:r>
            <a:endParaRPr lang="en-US" dirty="0"/>
          </a:p>
        </p:txBody>
      </p:sp>
      <p:sp>
        <p:nvSpPr>
          <p:cNvPr id="3" name="Content Placeholder 2"/>
          <p:cNvSpPr>
            <a:spLocks noGrp="1"/>
          </p:cNvSpPr>
          <p:nvPr>
            <p:ph idx="1"/>
          </p:nvPr>
        </p:nvSpPr>
        <p:spPr>
          <a:xfrm>
            <a:off x="457200" y="1371600"/>
            <a:ext cx="8458200" cy="5105400"/>
          </a:xfrm>
        </p:spPr>
        <p:txBody>
          <a:bodyPr>
            <a:normAutofit fontScale="77500" lnSpcReduction="20000"/>
          </a:bodyPr>
          <a:lstStyle/>
          <a:p>
            <a:r>
              <a:rPr lang="en-US" dirty="0" smtClean="0"/>
              <a:t>AMD has the power to select modal damping gains in real-time that are optimal to the detection of high mass black hole inspirals (&gt; 75 SM)  for a range of disturbances.</a:t>
            </a:r>
          </a:p>
          <a:p>
            <a:r>
              <a:rPr lang="en-US" dirty="0" smtClean="0"/>
              <a:t>Lower mass </a:t>
            </a:r>
            <a:r>
              <a:rPr lang="en-US" dirty="0" err="1" smtClean="0"/>
              <a:t>inspirals</a:t>
            </a:r>
            <a:r>
              <a:rPr lang="en-US" dirty="0" smtClean="0"/>
              <a:t> benefit by extending observation time.</a:t>
            </a:r>
          </a:p>
          <a:p>
            <a:r>
              <a:rPr lang="en-US" dirty="0" smtClean="0"/>
              <a:t>The same gains are also optimal for the stochastic background, pulsars, and supernovae. However, these sources are insensitive to the lowest frequencies, so constant maximum damping is likely to be more reliable.</a:t>
            </a:r>
          </a:p>
          <a:p>
            <a:r>
              <a:rPr lang="en-US" dirty="0" smtClean="0"/>
              <a:t>This work explored adaptive damping for the quad pendulum, but similar adaption could be useful in other LIGO control loops.</a:t>
            </a:r>
          </a:p>
          <a:p>
            <a:r>
              <a:rPr lang="en-US" dirty="0" smtClean="0"/>
              <a:t>Practical application of this work depends on the behavior of the true Advanced LIGO interferometers still under construction.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dirty="0"/>
          </a:p>
        </p:txBody>
      </p:sp>
      <p:sp>
        <p:nvSpPr>
          <p:cNvPr id="5" name="Footer Placeholder 4"/>
          <p:cNvSpPr>
            <a:spLocks noGrp="1"/>
          </p:cNvSpPr>
          <p:nvPr>
            <p:ph type="ftr" sz="quarter" idx="11"/>
          </p:nvPr>
        </p:nvSpPr>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Contributions, 1-2</a:t>
            </a:r>
            <a:endParaRPr lang="en-US" dirty="0"/>
          </a:p>
        </p:txBody>
      </p:sp>
      <p:sp>
        <p:nvSpPr>
          <p:cNvPr id="3" name="Content Placeholder 2"/>
          <p:cNvSpPr>
            <a:spLocks noGrp="1"/>
          </p:cNvSpPr>
          <p:nvPr>
            <p:ph idx="1"/>
          </p:nvPr>
        </p:nvSpPr>
        <p:spPr>
          <a:xfrm>
            <a:off x="457200" y="1600200"/>
            <a:ext cx="8229600" cy="4648200"/>
          </a:xfrm>
        </p:spPr>
        <p:txBody>
          <a:bodyPr>
            <a:normAutofit/>
          </a:bodyPr>
          <a:lstStyle/>
          <a:p>
            <a:r>
              <a:rPr lang="en-US" dirty="0" smtClean="0"/>
              <a:t>Adaptive algorithm for modal damping (AMD)</a:t>
            </a:r>
          </a:p>
          <a:p>
            <a:pPr lvl="1"/>
            <a:r>
              <a:rPr lang="en-US" dirty="0" smtClean="0"/>
              <a:t>Adaptation optimizes the response in real-time to changing environmental conditions.</a:t>
            </a:r>
          </a:p>
          <a:p>
            <a:pPr lvl="1"/>
            <a:r>
              <a:rPr lang="en-US" dirty="0" smtClean="0"/>
              <a:t>Switching of step rates, estimation time scales, and step sizes based on the measured proximity of these statistics to the optimal solution.</a:t>
            </a:r>
          </a:p>
          <a:p>
            <a:pPr lvl="1"/>
            <a:r>
              <a:rPr lang="en-US" dirty="0" smtClean="0"/>
              <a:t>Easily adapted to other aspects of interferometer control.</a:t>
            </a:r>
          </a:p>
        </p:txBody>
      </p:sp>
      <p:sp>
        <p:nvSpPr>
          <p:cNvPr id="4" name="Slide Number Placeholder 3"/>
          <p:cNvSpPr>
            <a:spLocks noGrp="1"/>
          </p:cNvSpPr>
          <p:nvPr>
            <p:ph type="sldNum" sz="quarter" idx="12"/>
          </p:nvPr>
        </p:nvSpPr>
        <p:spPr>
          <a:xfrm>
            <a:off x="6934200" y="6416675"/>
            <a:ext cx="2133600" cy="365125"/>
          </a:xfrm>
        </p:spPr>
        <p:txBody>
          <a:bodyPr/>
          <a:lstStyle/>
          <a:p>
            <a:fld id="{B6F15528-21DE-4FAA-801E-634DDDAF4B2B}" type="slidenum">
              <a:rPr lang="en-US" smtClean="0"/>
              <a:pPr/>
              <a:t>43</a:t>
            </a:fld>
            <a:r>
              <a:rPr lang="en-US" dirty="0" smtClean="0"/>
              <a:t>/50</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Contributions, 2-2</a:t>
            </a:r>
            <a:endParaRPr lang="en-US" dirty="0"/>
          </a:p>
        </p:txBody>
      </p:sp>
      <p:sp>
        <p:nvSpPr>
          <p:cNvPr id="3" name="Content Placeholder 2"/>
          <p:cNvSpPr>
            <a:spLocks noGrp="1"/>
          </p:cNvSpPr>
          <p:nvPr>
            <p:ph idx="1"/>
          </p:nvPr>
        </p:nvSpPr>
        <p:spPr>
          <a:xfrm>
            <a:off x="457200" y="1600200"/>
            <a:ext cx="8229600" cy="4724400"/>
          </a:xfrm>
        </p:spPr>
        <p:txBody>
          <a:bodyPr>
            <a:normAutofit fontScale="92500"/>
          </a:bodyPr>
          <a:lstStyle/>
          <a:p>
            <a:r>
              <a:rPr lang="en-US" dirty="0" smtClean="0"/>
              <a:t>Optimization of AMD for astrophysical sources</a:t>
            </a:r>
          </a:p>
          <a:p>
            <a:r>
              <a:rPr lang="en-US" dirty="0" smtClean="0"/>
              <a:t>Optimization and limitations of modal damping</a:t>
            </a:r>
          </a:p>
          <a:p>
            <a:pPr lvl="1"/>
            <a:r>
              <a:rPr lang="en-US" dirty="0" smtClean="0"/>
              <a:t>Optimal state estimation (ACC 2011)</a:t>
            </a:r>
          </a:p>
          <a:p>
            <a:pPr lvl="1"/>
            <a:r>
              <a:rPr lang="en-US" dirty="0" smtClean="0"/>
              <a:t>Maximum achievable closed loop damping</a:t>
            </a:r>
          </a:p>
          <a:p>
            <a:r>
              <a:rPr lang="en-US" dirty="0" smtClean="0"/>
              <a:t>Modeling – procedure for identifying most important measurements and parameter uncertainties of quadruple pendulum.</a:t>
            </a:r>
          </a:p>
          <a:p>
            <a:r>
              <a:rPr lang="en-US" dirty="0" smtClean="0"/>
              <a:t>Actuator sizing – min. least squares actuation required when driving many DOFs (ACC2012)</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dirty="0"/>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4" name="Footer Placeholder 3"/>
          <p:cNvSpPr>
            <a:spLocks noGrp="1"/>
          </p:cNvSpPr>
          <p:nvPr>
            <p:ph type="ftr" sz="quarter" idx="11"/>
          </p:nvPr>
        </p:nvSpPr>
        <p:spPr/>
        <p:txBody>
          <a:bodyPr/>
          <a:lstStyle/>
          <a:p>
            <a:r>
              <a:rPr lang="en-US" smtClean="0"/>
              <a:t>Thesis Defense - BNS - 20 April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45</a:t>
            </a:fld>
            <a:endParaRPr lang="en-US"/>
          </a:p>
        </p:txBody>
      </p:sp>
      <p:sp>
        <p:nvSpPr>
          <p:cNvPr id="6" name="TextBox 5"/>
          <p:cNvSpPr txBox="1"/>
          <p:nvPr/>
        </p:nvSpPr>
        <p:spPr>
          <a:xfrm>
            <a:off x="609600" y="1600200"/>
            <a:ext cx="2569934" cy="1754326"/>
          </a:xfrm>
          <a:prstGeom prst="rect">
            <a:avLst/>
          </a:prstGeom>
          <a:noFill/>
        </p:spPr>
        <p:txBody>
          <a:bodyPr wrap="none" rtlCol="0">
            <a:spAutoFit/>
          </a:bodyPr>
          <a:lstStyle/>
          <a:p>
            <a:pPr algn="ctr"/>
            <a:r>
              <a:rPr lang="en-US" b="1" dirty="0" smtClean="0"/>
              <a:t>Committee</a:t>
            </a:r>
          </a:p>
          <a:p>
            <a:pPr lvl="1"/>
            <a:r>
              <a:rPr lang="en-US" dirty="0" smtClean="0"/>
              <a:t>Nergis Mavalvala</a:t>
            </a:r>
          </a:p>
          <a:p>
            <a:pPr lvl="1"/>
            <a:r>
              <a:rPr lang="en-US" dirty="0" smtClean="0"/>
              <a:t>Richard Mittleman</a:t>
            </a:r>
          </a:p>
          <a:p>
            <a:pPr lvl="1"/>
            <a:r>
              <a:rPr lang="en-US" dirty="0" smtClean="0"/>
              <a:t>Jean-Jacques Slotine</a:t>
            </a:r>
          </a:p>
          <a:p>
            <a:pPr lvl="1"/>
            <a:r>
              <a:rPr lang="en-US" dirty="0" smtClean="0"/>
              <a:t>Kamal Youcef-Toumi</a:t>
            </a:r>
          </a:p>
          <a:p>
            <a:endParaRPr lang="en-US" dirty="0"/>
          </a:p>
        </p:txBody>
      </p:sp>
      <p:sp>
        <p:nvSpPr>
          <p:cNvPr id="9" name="TextBox 8"/>
          <p:cNvSpPr txBox="1"/>
          <p:nvPr/>
        </p:nvSpPr>
        <p:spPr>
          <a:xfrm>
            <a:off x="3891928" y="3940076"/>
            <a:ext cx="832472" cy="2308324"/>
          </a:xfrm>
          <a:prstGeom prst="rect">
            <a:avLst/>
          </a:prstGeom>
          <a:noFill/>
        </p:spPr>
        <p:txBody>
          <a:bodyPr wrap="square" rtlCol="0">
            <a:spAutoFit/>
          </a:bodyPr>
          <a:lstStyle/>
          <a:p>
            <a:pPr algn="ctr"/>
            <a:r>
              <a:rPr lang="en-US" b="1" dirty="0" smtClean="0"/>
              <a:t>Family</a:t>
            </a:r>
          </a:p>
          <a:p>
            <a:r>
              <a:rPr lang="en-US" dirty="0" smtClean="0"/>
              <a:t>Mom</a:t>
            </a:r>
          </a:p>
          <a:p>
            <a:r>
              <a:rPr lang="en-US" dirty="0" smtClean="0"/>
              <a:t>Dad</a:t>
            </a:r>
          </a:p>
          <a:p>
            <a:r>
              <a:rPr lang="en-US" dirty="0" smtClean="0"/>
              <a:t>Nina</a:t>
            </a:r>
          </a:p>
          <a:p>
            <a:r>
              <a:rPr lang="en-US" dirty="0" smtClean="0"/>
              <a:t>Darren</a:t>
            </a:r>
          </a:p>
          <a:p>
            <a:r>
              <a:rPr lang="en-US" dirty="0" smtClean="0"/>
              <a:t>Jamie</a:t>
            </a:r>
          </a:p>
          <a:p>
            <a:pPr lvl="1"/>
            <a:endParaRPr lang="en-US" dirty="0" smtClean="0"/>
          </a:p>
          <a:p>
            <a:endParaRPr lang="en-US" dirty="0"/>
          </a:p>
        </p:txBody>
      </p:sp>
      <p:sp>
        <p:nvSpPr>
          <p:cNvPr id="10" name="TextBox 9"/>
          <p:cNvSpPr txBox="1"/>
          <p:nvPr/>
        </p:nvSpPr>
        <p:spPr>
          <a:xfrm>
            <a:off x="5943600" y="1600200"/>
            <a:ext cx="2538259" cy="1477328"/>
          </a:xfrm>
          <a:prstGeom prst="rect">
            <a:avLst/>
          </a:prstGeom>
          <a:noFill/>
        </p:spPr>
        <p:txBody>
          <a:bodyPr wrap="none" rtlCol="0">
            <a:spAutoFit/>
          </a:bodyPr>
          <a:lstStyle/>
          <a:p>
            <a:r>
              <a:rPr lang="en-US" b="1" dirty="0" smtClean="0"/>
              <a:t>LIGO-Suspensions Group</a:t>
            </a:r>
          </a:p>
          <a:p>
            <a:r>
              <a:rPr lang="en-US" dirty="0" smtClean="0"/>
              <a:t>Mark Barton</a:t>
            </a:r>
          </a:p>
          <a:p>
            <a:r>
              <a:rPr lang="en-US" dirty="0" smtClean="0"/>
              <a:t>Norna Robertson</a:t>
            </a:r>
          </a:p>
          <a:p>
            <a:r>
              <a:rPr lang="en-US" dirty="0" smtClean="0"/>
              <a:t>Janeen Romie</a:t>
            </a:r>
          </a:p>
          <a:p>
            <a:r>
              <a:rPr lang="en-US" dirty="0" smtClean="0"/>
              <a:t>Ken Strain</a:t>
            </a:r>
          </a:p>
        </p:txBody>
      </p:sp>
      <p:sp>
        <p:nvSpPr>
          <p:cNvPr id="12" name="TextBox 11"/>
          <p:cNvSpPr txBox="1"/>
          <p:nvPr/>
        </p:nvSpPr>
        <p:spPr>
          <a:xfrm>
            <a:off x="3581400" y="1524000"/>
            <a:ext cx="1818062" cy="2308324"/>
          </a:xfrm>
          <a:prstGeom prst="rect">
            <a:avLst/>
          </a:prstGeom>
          <a:noFill/>
        </p:spPr>
        <p:txBody>
          <a:bodyPr wrap="none" rtlCol="0">
            <a:spAutoFit/>
          </a:bodyPr>
          <a:lstStyle/>
          <a:p>
            <a:pPr algn="ctr"/>
            <a:r>
              <a:rPr lang="en-US" b="1" dirty="0" smtClean="0"/>
              <a:t>LIGO-MIT</a:t>
            </a:r>
          </a:p>
          <a:p>
            <a:r>
              <a:rPr lang="en-US" dirty="0" smtClean="0"/>
              <a:t>Lisa Barsotti</a:t>
            </a:r>
          </a:p>
          <a:p>
            <a:r>
              <a:rPr lang="en-US" dirty="0" smtClean="0"/>
              <a:t>Matt Evans</a:t>
            </a:r>
          </a:p>
          <a:p>
            <a:r>
              <a:rPr lang="en-US" dirty="0" smtClean="0"/>
              <a:t>Jeff Kissel</a:t>
            </a:r>
          </a:p>
          <a:p>
            <a:r>
              <a:rPr lang="en-US" dirty="0" smtClean="0"/>
              <a:t>Myron MacInnis</a:t>
            </a:r>
          </a:p>
          <a:p>
            <a:r>
              <a:rPr lang="en-US" dirty="0" smtClean="0"/>
              <a:t>David Shoemaker</a:t>
            </a:r>
          </a:p>
          <a:p>
            <a:r>
              <a:rPr lang="en-US" dirty="0" smtClean="0"/>
              <a:t>Sam Waldman</a:t>
            </a:r>
          </a:p>
          <a:p>
            <a:r>
              <a:rPr lang="en-US" dirty="0" smtClean="0"/>
              <a:t>Marie Woods</a:t>
            </a:r>
          </a:p>
        </p:txBody>
      </p:sp>
      <p:sp>
        <p:nvSpPr>
          <p:cNvPr id="13" name="Rectangle 12"/>
          <p:cNvSpPr/>
          <p:nvPr/>
        </p:nvSpPr>
        <p:spPr>
          <a:xfrm>
            <a:off x="1066800" y="3886200"/>
            <a:ext cx="1413785" cy="646331"/>
          </a:xfrm>
          <a:prstGeom prst="rect">
            <a:avLst/>
          </a:prstGeom>
        </p:spPr>
        <p:txBody>
          <a:bodyPr wrap="none">
            <a:spAutoFit/>
          </a:bodyPr>
          <a:lstStyle/>
          <a:p>
            <a:pPr algn="ctr"/>
            <a:r>
              <a:rPr lang="en-US" b="1" dirty="0" smtClean="0"/>
              <a:t>MIT</a:t>
            </a:r>
          </a:p>
          <a:p>
            <a:r>
              <a:rPr lang="en-US" dirty="0" smtClean="0"/>
              <a:t>Scott Hughes</a:t>
            </a:r>
          </a:p>
        </p:txBody>
      </p:sp>
      <p:pic>
        <p:nvPicPr>
          <p:cNvPr id="14" name="Picture 4"/>
          <p:cNvPicPr>
            <a:picLocks noChangeAspect="1" noChangeArrowheads="1"/>
          </p:cNvPicPr>
          <p:nvPr/>
        </p:nvPicPr>
        <p:blipFill>
          <a:blip r:embed="rId2" cstate="print"/>
          <a:srcRect/>
          <a:stretch>
            <a:fillRect/>
          </a:stretch>
        </p:blipFill>
        <p:spPr bwMode="auto">
          <a:xfrm>
            <a:off x="6781800" y="4267200"/>
            <a:ext cx="704850" cy="704850"/>
          </a:xfrm>
          <a:prstGeom prst="rect">
            <a:avLst/>
          </a:prstGeom>
          <a:noFill/>
          <a:ln w="9525">
            <a:noFill/>
            <a:miter lim="800000"/>
            <a:headEnd/>
            <a:tailEnd/>
          </a:ln>
          <a:effectLst/>
        </p:spPr>
      </p:pic>
      <p:sp>
        <p:nvSpPr>
          <p:cNvPr id="15" name="TextBox 14"/>
          <p:cNvSpPr txBox="1"/>
          <p:nvPr/>
        </p:nvSpPr>
        <p:spPr>
          <a:xfrm>
            <a:off x="5943600" y="3657600"/>
            <a:ext cx="2895600" cy="369332"/>
          </a:xfrm>
          <a:prstGeom prst="rect">
            <a:avLst/>
          </a:prstGeom>
          <a:noFill/>
        </p:spPr>
        <p:txBody>
          <a:bodyPr wrap="square" rtlCol="0">
            <a:spAutoFit/>
          </a:bodyPr>
          <a:lstStyle/>
          <a:p>
            <a:r>
              <a:rPr lang="en-US" b="1" dirty="0" smtClean="0"/>
              <a:t>National Science Foundation</a:t>
            </a:r>
            <a:endParaRPr lang="en-US"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pic>
        <p:nvPicPr>
          <p:cNvPr id="10242" name="Picture 2" descr="C:\Users\MIT\Documents\Massachusetts Institute of Technology\Mech E\PhD\Thesis\Auxiliary Files\LIGO over Cambridge.bmp"/>
          <p:cNvPicPr>
            <a:picLocks noChangeAspect="1" noChangeArrowheads="1"/>
          </p:cNvPicPr>
          <p:nvPr/>
        </p:nvPicPr>
        <p:blipFill>
          <a:blip r:embed="rId2" cstate="print"/>
          <a:srcRect/>
          <a:stretch>
            <a:fillRect/>
          </a:stretch>
        </p:blipFill>
        <p:spPr bwMode="auto">
          <a:xfrm>
            <a:off x="533400" y="1295400"/>
            <a:ext cx="8108950" cy="5073650"/>
          </a:xfrm>
          <a:prstGeom prst="rect">
            <a:avLst/>
          </a:prstGeom>
          <a:noFill/>
        </p:spPr>
      </p:pic>
      <p:sp>
        <p:nvSpPr>
          <p:cNvPr id="5" name="TextBox 4"/>
          <p:cNvSpPr txBox="1"/>
          <p:nvPr/>
        </p:nvSpPr>
        <p:spPr>
          <a:xfrm>
            <a:off x="1295400" y="6477000"/>
            <a:ext cx="6629400" cy="369332"/>
          </a:xfrm>
          <a:prstGeom prst="rect">
            <a:avLst/>
          </a:prstGeom>
          <a:noFill/>
        </p:spPr>
        <p:txBody>
          <a:bodyPr wrap="square" rtlCol="0">
            <a:spAutoFit/>
          </a:bodyPr>
          <a:lstStyle/>
          <a:p>
            <a:r>
              <a:rPr lang="en-US" dirty="0" smtClean="0"/>
              <a:t>LIGO spans 16 km</a:t>
            </a:r>
            <a:r>
              <a:rPr lang="en-US" baseline="30000" dirty="0" smtClean="0"/>
              <a:t>2</a:t>
            </a:r>
            <a:r>
              <a:rPr lang="en-US" dirty="0" smtClean="0"/>
              <a:t>. Cambridge, MA covers 16.65 km</a:t>
            </a:r>
            <a:r>
              <a:rPr lang="en-US" baseline="30000" dirty="0" smtClean="0"/>
              <a:t>2</a:t>
            </a:r>
            <a:r>
              <a:rPr lang="en-US" dirty="0" smtClean="0"/>
              <a:t> (</a:t>
            </a:r>
            <a:r>
              <a:rPr lang="en-US" dirty="0" err="1" smtClean="0"/>
              <a:t>wikipedia</a:t>
            </a:r>
            <a:r>
              <a:rPr lang="en-US" dirty="0" smtClean="0"/>
              <a: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46</a:t>
            </a:fld>
            <a:endParaRPr lang="en-US"/>
          </a:p>
        </p:txBody>
      </p:sp>
      <p:sp>
        <p:nvSpPr>
          <p:cNvPr id="7" name="Footer Placeholder 6"/>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1: </a:t>
            </a:r>
            <a:r>
              <a:rPr lang="en-US" dirty="0" err="1" smtClean="0"/>
              <a:t>Nonstationary</a:t>
            </a:r>
            <a:r>
              <a:rPr lang="en-US" dirty="0" smtClean="0"/>
              <a:t> Disturbance</a:t>
            </a:r>
            <a:endParaRPr lang="en-US" dirty="0"/>
          </a:p>
        </p:txBody>
      </p:sp>
      <p:pic>
        <p:nvPicPr>
          <p:cNvPr id="135177" name="Picture 9"/>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12" name="TextBox 11"/>
          <p:cNvSpPr txBox="1"/>
          <p:nvPr/>
        </p:nvSpPr>
        <p:spPr>
          <a:xfrm>
            <a:off x="76200" y="6474023"/>
            <a:ext cx="4191000" cy="307777"/>
          </a:xfrm>
          <a:prstGeom prst="rect">
            <a:avLst/>
          </a:prstGeom>
          <a:noFill/>
        </p:spPr>
        <p:txBody>
          <a:bodyPr wrap="square" rtlCol="0">
            <a:spAutoFit/>
          </a:bodyPr>
          <a:lstStyle/>
          <a:p>
            <a:r>
              <a:rPr lang="en-US" sz="1400" dirty="0" smtClean="0"/>
              <a:t>Ref: T0900312-v1, plot L1:SEI-ITMX_GEO_SEN_X</a:t>
            </a:r>
            <a:endParaRPr lang="en-US" sz="1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47</a:t>
            </a:fld>
            <a:endParaRPr lang="en-US"/>
          </a:p>
        </p:txBody>
      </p:sp>
      <p:sp>
        <p:nvSpPr>
          <p:cNvPr id="14" name="Footer Placeholder 13"/>
          <p:cNvSpPr>
            <a:spLocks noGrp="1"/>
          </p:cNvSpPr>
          <p:nvPr>
            <p:ph type="ftr" sz="quarter" idx="11"/>
          </p:nvPr>
        </p:nvSpPr>
        <p:spPr>
          <a:xfrm>
            <a:off x="3733800" y="6492875"/>
            <a:ext cx="2895600" cy="365125"/>
          </a:xfrm>
        </p:spPr>
        <p:txBody>
          <a:bodyPr/>
          <a:lstStyle/>
          <a:p>
            <a:r>
              <a:rPr lang="en-US" dirty="0" smtClean="0"/>
              <a:t>Thesis Defense - BNS - 20 April 2012</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ett\Documents\Massachusetts Institute of Technology\Mech E\PhD\Papers and Conferences\ACC 2012 Paper\gwinc_figure.jpg"/>
          <p:cNvPicPr>
            <a:picLocks noChangeAspect="1" noChangeArrowheads="1"/>
          </p:cNvPicPr>
          <p:nvPr/>
        </p:nvPicPr>
        <p:blipFill>
          <a:blip r:embed="rId3" cstate="print"/>
          <a:srcRect/>
          <a:stretch>
            <a:fillRect/>
          </a:stretch>
        </p:blipFill>
        <p:spPr bwMode="auto">
          <a:xfrm>
            <a:off x="200892" y="1219200"/>
            <a:ext cx="8866908" cy="5029200"/>
          </a:xfrm>
          <a:prstGeom prst="rect">
            <a:avLst/>
          </a:prstGeom>
          <a:noFill/>
        </p:spPr>
      </p:pic>
      <p:sp>
        <p:nvSpPr>
          <p:cNvPr id="7" name="Title 6"/>
          <p:cNvSpPr>
            <a:spLocks noGrp="1"/>
          </p:cNvSpPr>
          <p:nvPr>
            <p:ph type="title"/>
          </p:nvPr>
        </p:nvSpPr>
        <p:spPr>
          <a:xfrm>
            <a:off x="457200" y="228600"/>
            <a:ext cx="8229600" cy="1143000"/>
          </a:xfrm>
        </p:spPr>
        <p:txBody>
          <a:bodyPr>
            <a:normAutofit/>
          </a:bodyPr>
          <a:lstStyle/>
          <a:p>
            <a:r>
              <a:rPr lang="en-US" dirty="0" smtClean="0"/>
              <a:t>Projected Sensitivity for </a:t>
            </a:r>
            <a:r>
              <a:rPr lang="en-US" dirty="0" err="1" smtClean="0"/>
              <a:t>aLIGO</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48</a:t>
            </a:fld>
            <a:endParaRPr lang="en-US"/>
          </a:p>
        </p:txBody>
      </p:sp>
      <p:sp>
        <p:nvSpPr>
          <p:cNvPr id="5" name="Rectangle 11"/>
          <p:cNvSpPr>
            <a:spLocks noChangeArrowheads="1"/>
          </p:cNvSpPr>
          <p:nvPr/>
        </p:nvSpPr>
        <p:spPr bwMode="auto">
          <a:xfrm>
            <a:off x="1752600" y="6457950"/>
            <a:ext cx="5181600" cy="400110"/>
          </a:xfrm>
          <a:prstGeom prst="rect">
            <a:avLst/>
          </a:prstGeom>
          <a:noFill/>
          <a:ln w="9525">
            <a:noFill/>
            <a:miter lim="800000"/>
            <a:headEnd/>
            <a:tailEnd/>
          </a:ln>
        </p:spPr>
        <p:txBody>
          <a:bodyPr wrap="square">
            <a:spAutoFit/>
          </a:bodyPr>
          <a:lstStyle/>
          <a:p>
            <a:pPr algn="ctr"/>
            <a:r>
              <a:rPr lang="en-US" sz="1000" dirty="0" smtClean="0">
                <a:latin typeface="Calibri" pitchFamily="34" charset="0"/>
              </a:rPr>
              <a:t>Adapted from Gregg Harry.  “</a:t>
            </a:r>
            <a:r>
              <a:rPr lang="en-US" sz="1000" dirty="0" smtClean="0"/>
              <a:t>Advanced LIGO: the next generation of gravitational wave detectors</a:t>
            </a:r>
            <a:r>
              <a:rPr lang="en-US" sz="1000" dirty="0" smtClean="0">
                <a:latin typeface="Calibri" pitchFamily="34" charset="0"/>
              </a:rPr>
              <a:t>” . Classical and Quantum Gravity, vol. 27, April 2010</a:t>
            </a:r>
            <a:endParaRPr lang="en-US" sz="1000" dirty="0">
              <a:latin typeface="Calibri" pitchFamily="34" charset="0"/>
            </a:endParaRPr>
          </a:p>
        </p:txBody>
      </p:sp>
      <p:sp>
        <p:nvSpPr>
          <p:cNvPr id="6" name="TextBox 5"/>
          <p:cNvSpPr txBox="1"/>
          <p:nvPr/>
        </p:nvSpPr>
        <p:spPr>
          <a:xfrm>
            <a:off x="5638800" y="1600200"/>
            <a:ext cx="2590800" cy="369332"/>
          </a:xfrm>
          <a:prstGeom prst="rect">
            <a:avLst/>
          </a:prstGeom>
          <a:solidFill>
            <a:schemeClr val="bg1"/>
          </a:solidFill>
          <a:ln>
            <a:solidFill>
              <a:schemeClr val="tx1"/>
            </a:solidFill>
          </a:ln>
        </p:spPr>
        <p:txBody>
          <a:bodyPr wrap="square" rtlCol="0">
            <a:spAutoFit/>
          </a:bodyPr>
          <a:lstStyle/>
          <a:p>
            <a:r>
              <a:rPr lang="en-US" dirty="0" smtClean="0"/>
              <a:t>GW band: 10 Hz to 8 kHz </a:t>
            </a:r>
            <a:endParaRPr lang="en-US" dirty="0"/>
          </a:p>
        </p:txBody>
      </p:sp>
      <p:sp>
        <p:nvSpPr>
          <p:cNvPr id="8" name="Footer Placeholder 7"/>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9" name="Picture 7"/>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300038" name="Picture 6"/>
          <p:cNvPicPr>
            <a:picLocks noChangeAspect="1" noChangeArrowheads="1"/>
          </p:cNvPicPr>
          <p:nvPr/>
        </p:nvPicPr>
        <p:blipFill>
          <a:blip r:embed="rId3"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Inspiral Range </a:t>
            </a:r>
            <a:r>
              <a:rPr lang="en-US" dirty="0" err="1" smtClean="0"/>
              <a:t>vs</a:t>
            </a:r>
            <a:r>
              <a:rPr lang="en-US" dirty="0" smtClean="0"/>
              <a:t> Binary Mass</a:t>
            </a:r>
            <a:endParaRPr lang="en-US" dirty="0"/>
          </a:p>
        </p:txBody>
      </p:sp>
      <p:sp>
        <p:nvSpPr>
          <p:cNvPr id="4" name="Slide Number Placeholder 3"/>
          <p:cNvSpPr>
            <a:spLocks noGrp="1"/>
          </p:cNvSpPr>
          <p:nvPr>
            <p:ph type="sldNum" sz="quarter" idx="12"/>
          </p:nvPr>
        </p:nvSpPr>
        <p:spPr>
          <a:xfrm>
            <a:off x="6626403" y="6356350"/>
            <a:ext cx="2133600" cy="365125"/>
          </a:xfrm>
        </p:spPr>
        <p:txBody>
          <a:bodyPr/>
          <a:lstStyle/>
          <a:p>
            <a:fld id="{B6F15528-21DE-4FAA-801E-634DDDAF4B2B}" type="slidenum">
              <a:rPr lang="en-US" smtClean="0"/>
              <a:pPr/>
              <a:t>49</a:t>
            </a:fld>
            <a:endParaRPr lang="en-US"/>
          </a:p>
        </p:txBody>
      </p:sp>
      <p:sp>
        <p:nvSpPr>
          <p:cNvPr id="7" name="TextBox 6"/>
          <p:cNvSpPr txBox="1"/>
          <p:nvPr/>
        </p:nvSpPr>
        <p:spPr>
          <a:xfrm>
            <a:off x="1292403" y="1371600"/>
            <a:ext cx="7010400" cy="381000"/>
          </a:xfrm>
          <a:prstGeom prst="rect">
            <a:avLst/>
          </a:prstGeom>
          <a:noFill/>
        </p:spPr>
        <p:txBody>
          <a:bodyPr wrap="square" rtlCol="0">
            <a:spAutoFit/>
          </a:bodyPr>
          <a:lstStyle/>
          <a:p>
            <a:pPr algn="ctr"/>
            <a:r>
              <a:rPr lang="en-US" dirty="0" smtClean="0"/>
              <a:t>Increasing seismic amplitude with no damping</a:t>
            </a:r>
            <a:endParaRPr lang="en-US" dirty="0"/>
          </a:p>
        </p:txBody>
      </p:sp>
      <p:sp>
        <p:nvSpPr>
          <p:cNvPr id="8" name="TextBox 7"/>
          <p:cNvSpPr txBox="1"/>
          <p:nvPr/>
        </p:nvSpPr>
        <p:spPr>
          <a:xfrm>
            <a:off x="911403" y="2133600"/>
            <a:ext cx="1905000" cy="646331"/>
          </a:xfrm>
          <a:prstGeom prst="rect">
            <a:avLst/>
          </a:prstGeom>
          <a:noFill/>
        </p:spPr>
        <p:txBody>
          <a:bodyPr wrap="square" rtlCol="0">
            <a:spAutoFit/>
          </a:bodyPr>
          <a:lstStyle/>
          <a:p>
            <a:r>
              <a:rPr lang="en-US" dirty="0" smtClean="0"/>
              <a:t>Increasing amplitude</a:t>
            </a:r>
            <a:endParaRPr lang="en-US" dirty="0"/>
          </a:p>
        </p:txBody>
      </p:sp>
      <p:sp>
        <p:nvSpPr>
          <p:cNvPr id="9" name="TextBox 8"/>
          <p:cNvSpPr txBox="1"/>
          <p:nvPr/>
        </p:nvSpPr>
        <p:spPr>
          <a:xfrm>
            <a:off x="4950003" y="2133600"/>
            <a:ext cx="1905000" cy="646331"/>
          </a:xfrm>
          <a:prstGeom prst="rect">
            <a:avLst/>
          </a:prstGeom>
          <a:noFill/>
        </p:spPr>
        <p:txBody>
          <a:bodyPr wrap="square" rtlCol="0">
            <a:spAutoFit/>
          </a:bodyPr>
          <a:lstStyle/>
          <a:p>
            <a:r>
              <a:rPr lang="en-US" dirty="0" smtClean="0"/>
              <a:t>Decreasing frequency</a:t>
            </a:r>
            <a:endParaRPr lang="en-US" dirty="0"/>
          </a:p>
        </p:txBody>
      </p:sp>
      <p:sp>
        <p:nvSpPr>
          <p:cNvPr id="11" name="Rectangle 10"/>
          <p:cNvSpPr/>
          <p:nvPr/>
        </p:nvSpPr>
        <p:spPr>
          <a:xfrm>
            <a:off x="6705600" y="6400800"/>
            <a:ext cx="1274708" cy="338554"/>
          </a:xfrm>
          <a:prstGeom prst="rect">
            <a:avLst/>
          </a:prstGeom>
        </p:spPr>
        <p:txBody>
          <a:bodyPr wrap="none">
            <a:spAutoFit/>
          </a:bodyPr>
          <a:lstStyle/>
          <a:p>
            <a:r>
              <a:rPr lang="en-US" sz="1600" dirty="0" smtClean="0"/>
              <a:t>1 pc = 3.26 </a:t>
            </a:r>
            <a:r>
              <a:rPr lang="en-US" sz="1600" dirty="0" err="1" smtClean="0"/>
              <a:t>ly</a:t>
            </a:r>
            <a:endParaRPr lang="en-US" sz="1600" dirty="0"/>
          </a:p>
        </p:txBody>
      </p:sp>
      <p:sp>
        <p:nvSpPr>
          <p:cNvPr id="12" name="Footer Placeholder 11"/>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0"/>
            <a:ext cx="9144000" cy="1264919"/>
            <a:chOff x="0" y="0"/>
            <a:chExt cx="9144000" cy="1264919"/>
          </a:xfrm>
        </p:grpSpPr>
        <p:pic>
          <p:nvPicPr>
            <p:cNvPr id="12" name="Picture 2"/>
            <p:cNvPicPr>
              <a:picLocks noChangeAspect="1" noChangeArrowheads="1"/>
            </p:cNvPicPr>
            <p:nvPr/>
          </p:nvPicPr>
          <p:blipFill>
            <a:blip r:embed="rId2" cstate="print"/>
            <a:srcRect/>
            <a:stretch>
              <a:fillRect/>
            </a:stretch>
          </p:blipFill>
          <p:spPr bwMode="auto">
            <a:xfrm>
              <a:off x="7865280" y="38885"/>
              <a:ext cx="1270080" cy="462288"/>
            </a:xfrm>
            <a:prstGeom prst="rect">
              <a:avLst/>
            </a:prstGeom>
            <a:noFill/>
            <a:ln w="9525">
              <a:noFill/>
              <a:round/>
              <a:headEnd/>
              <a:tailEnd/>
            </a:ln>
            <a:effectLst/>
          </p:spPr>
        </p:pic>
        <p:pic>
          <p:nvPicPr>
            <p:cNvPr id="13" name="Picture 3"/>
            <p:cNvPicPr>
              <a:picLocks noChangeAspect="1" noChangeArrowheads="1"/>
            </p:cNvPicPr>
            <p:nvPr/>
          </p:nvPicPr>
          <p:blipFill>
            <a:blip r:embed="rId3" cstate="print"/>
            <a:srcRect/>
            <a:stretch>
              <a:fillRect/>
            </a:stretch>
          </p:blipFill>
          <p:spPr bwMode="auto">
            <a:xfrm>
              <a:off x="0" y="0"/>
              <a:ext cx="1236960" cy="829527"/>
            </a:xfrm>
            <a:prstGeom prst="rect">
              <a:avLst/>
            </a:prstGeom>
            <a:noFill/>
            <a:ln w="9525">
              <a:noFill/>
              <a:round/>
              <a:headEnd/>
              <a:tailEnd/>
            </a:ln>
            <a:effectLst/>
          </p:spPr>
        </p:pic>
        <p:pic>
          <p:nvPicPr>
            <p:cNvPr id="14" name="Picture 3" descr="C:\Users\Brett\Documents\Lab\LSC - LIGO Lab\Logos and Figures\LIGO Logo Extension.bmp"/>
            <p:cNvPicPr>
              <a:picLocks noChangeAspect="1" noChangeArrowheads="1"/>
            </p:cNvPicPr>
            <p:nvPr/>
          </p:nvPicPr>
          <p:blipFill>
            <a:blip r:embed="rId4" cstate="print"/>
            <a:srcRect l="5795" r="30992" b="10002"/>
            <a:stretch>
              <a:fillRect/>
            </a:stretch>
          </p:blipFill>
          <p:spPr bwMode="auto">
            <a:xfrm>
              <a:off x="0" y="1219200"/>
              <a:ext cx="9144000" cy="45719"/>
            </a:xfrm>
            <a:prstGeom prst="rect">
              <a:avLst/>
            </a:prstGeom>
            <a:noFill/>
          </p:spPr>
        </p:pic>
      </p:grpSp>
      <p:pic>
        <p:nvPicPr>
          <p:cNvPr id="2" name="Picture 4" descr="LHO"/>
          <p:cNvPicPr>
            <a:picLocks noChangeAspect="1" noChangeArrowheads="1"/>
          </p:cNvPicPr>
          <p:nvPr/>
        </p:nvPicPr>
        <p:blipFill>
          <a:blip r:embed="rId5" cstate="print"/>
          <a:srcRect/>
          <a:stretch>
            <a:fillRect/>
          </a:stretch>
        </p:blipFill>
        <p:spPr bwMode="auto">
          <a:xfrm>
            <a:off x="5791200" y="1485900"/>
            <a:ext cx="3352800" cy="2179638"/>
          </a:xfrm>
          <a:prstGeom prst="rect">
            <a:avLst/>
          </a:prstGeom>
          <a:noFill/>
          <a:ln w="9525">
            <a:noFill/>
            <a:miter lim="800000"/>
            <a:headEnd/>
            <a:tailEnd/>
          </a:ln>
        </p:spPr>
      </p:pic>
      <p:pic>
        <p:nvPicPr>
          <p:cNvPr id="3" name="Picture 6" descr="LLO"/>
          <p:cNvPicPr>
            <a:picLocks noChangeAspect="1" noChangeArrowheads="1"/>
          </p:cNvPicPr>
          <p:nvPr/>
        </p:nvPicPr>
        <p:blipFill>
          <a:blip r:embed="rId6" cstate="print"/>
          <a:srcRect/>
          <a:stretch>
            <a:fillRect/>
          </a:stretch>
        </p:blipFill>
        <p:spPr bwMode="auto">
          <a:xfrm>
            <a:off x="5791200" y="4240768"/>
            <a:ext cx="3352800" cy="2171700"/>
          </a:xfrm>
          <a:prstGeom prst="rect">
            <a:avLst/>
          </a:prstGeom>
          <a:noFill/>
          <a:ln w="9525">
            <a:noFill/>
            <a:miter lim="800000"/>
            <a:headEnd/>
            <a:tailEnd/>
          </a:ln>
        </p:spPr>
      </p:pic>
      <p:sp>
        <p:nvSpPr>
          <p:cNvPr id="5" name="Title 4"/>
          <p:cNvSpPr>
            <a:spLocks noGrp="1"/>
          </p:cNvSpPr>
          <p:nvPr>
            <p:ph type="title"/>
          </p:nvPr>
        </p:nvSpPr>
        <p:spPr>
          <a:xfrm>
            <a:off x="457200" y="76200"/>
            <a:ext cx="8229600" cy="1143000"/>
          </a:xfrm>
        </p:spPr>
        <p:txBody>
          <a:bodyPr>
            <a:noAutofit/>
          </a:bodyPr>
          <a:lstStyle/>
          <a:p>
            <a:r>
              <a:rPr lang="en-US" sz="3600" b="1" dirty="0" smtClean="0"/>
              <a:t>The Laser Interferometer</a:t>
            </a:r>
            <a:br>
              <a:rPr lang="en-US" sz="3600" b="1" dirty="0" smtClean="0"/>
            </a:br>
            <a:r>
              <a:rPr lang="en-US" sz="3600" b="1" dirty="0" smtClean="0"/>
              <a:t>Gravitational-wave Observatory (LIGO)</a:t>
            </a:r>
            <a:endParaRPr lang="en-US" sz="3600" b="1" dirty="0"/>
          </a:p>
        </p:txBody>
      </p:sp>
      <p:sp>
        <p:nvSpPr>
          <p:cNvPr id="6" name="TextBox 5"/>
          <p:cNvSpPr txBox="1"/>
          <p:nvPr/>
        </p:nvSpPr>
        <p:spPr>
          <a:xfrm>
            <a:off x="5562600" y="6412468"/>
            <a:ext cx="3429000" cy="369332"/>
          </a:xfrm>
          <a:prstGeom prst="rect">
            <a:avLst/>
          </a:prstGeom>
          <a:noFill/>
        </p:spPr>
        <p:txBody>
          <a:bodyPr wrap="square" rtlCol="0">
            <a:spAutoFit/>
          </a:bodyPr>
          <a:lstStyle/>
          <a:p>
            <a:pPr algn="ctr"/>
            <a:r>
              <a:rPr lang="en-US" dirty="0" smtClean="0"/>
              <a:t>Livingston, LA</a:t>
            </a:r>
            <a:endParaRPr lang="en-US" dirty="0"/>
          </a:p>
        </p:txBody>
      </p:sp>
      <p:sp>
        <p:nvSpPr>
          <p:cNvPr id="7" name="TextBox 6"/>
          <p:cNvSpPr txBox="1"/>
          <p:nvPr/>
        </p:nvSpPr>
        <p:spPr>
          <a:xfrm>
            <a:off x="5562600" y="3657600"/>
            <a:ext cx="3429000" cy="369332"/>
          </a:xfrm>
          <a:prstGeom prst="rect">
            <a:avLst/>
          </a:prstGeom>
          <a:noFill/>
        </p:spPr>
        <p:txBody>
          <a:bodyPr wrap="square" rtlCol="0">
            <a:spAutoFit/>
          </a:bodyPr>
          <a:lstStyle/>
          <a:p>
            <a:pPr algn="ctr"/>
            <a:r>
              <a:rPr lang="en-US" dirty="0" smtClean="0"/>
              <a:t>Hanford, WA</a:t>
            </a:r>
            <a:endParaRPr lang="en-US" dirty="0"/>
          </a:p>
        </p:txBody>
      </p:sp>
      <p:sp>
        <p:nvSpPr>
          <p:cNvPr id="8" name="Text Box 9"/>
          <p:cNvSpPr txBox="1">
            <a:spLocks noChangeArrowheads="1"/>
          </p:cNvSpPr>
          <p:nvPr/>
        </p:nvSpPr>
        <p:spPr bwMode="auto">
          <a:xfrm>
            <a:off x="0" y="5486400"/>
            <a:ext cx="5791200" cy="1385722"/>
          </a:xfrm>
          <a:prstGeom prst="rect">
            <a:avLst/>
          </a:prstGeom>
          <a:noFill/>
          <a:ln w="9525">
            <a:noFill/>
            <a:miter lim="800000"/>
            <a:headEnd/>
            <a:tailEnd/>
          </a:ln>
        </p:spPr>
        <p:txBody>
          <a:bodyPr wrap="square" lIns="92160" tIns="46080" rIns="92160" bIns="46080">
            <a:spAutoFit/>
          </a:bodyPr>
          <a:lstStyle/>
          <a:p>
            <a:pPr>
              <a:buSzPct val="99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i="1" dirty="0" smtClean="0">
                <a:solidFill>
                  <a:srgbClr val="3333CC"/>
                </a:solidFill>
                <a:latin typeface="Arial" pitchFamily="34" charset="0"/>
              </a:rPr>
              <a:t> 3, </a:t>
            </a:r>
            <a:r>
              <a:rPr lang="en-GB" sz="1400" b="1" i="1" dirty="0">
                <a:solidFill>
                  <a:srgbClr val="3333CC"/>
                </a:solidFill>
                <a:latin typeface="Arial" pitchFamily="34" charset="0"/>
              </a:rPr>
              <a:t>4 km </a:t>
            </a:r>
            <a:r>
              <a:rPr lang="en-GB" sz="1400" b="1" i="1" dirty="0" smtClean="0">
                <a:solidFill>
                  <a:srgbClr val="3333CC"/>
                </a:solidFill>
                <a:latin typeface="Arial" pitchFamily="34" charset="0"/>
              </a:rPr>
              <a:t>interferometers </a:t>
            </a:r>
            <a:r>
              <a:rPr lang="en-GB" sz="1400" b="1" i="1" dirty="0">
                <a:solidFill>
                  <a:srgbClr val="3333CC"/>
                </a:solidFill>
                <a:latin typeface="Arial" pitchFamily="34" charset="0"/>
              </a:rPr>
              <a:t>at 2 sites in the US</a:t>
            </a:r>
          </a:p>
          <a:p>
            <a:pPr>
              <a:buSzPct val="99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i="1" dirty="0">
                <a:solidFill>
                  <a:srgbClr val="3333CC"/>
                </a:solidFill>
                <a:latin typeface="Arial" pitchFamily="34" charset="0"/>
              </a:rPr>
              <a:t> Michelson interferometers </a:t>
            </a:r>
            <a:r>
              <a:rPr lang="en-GB" sz="1400" b="1" i="1" dirty="0" smtClean="0">
                <a:solidFill>
                  <a:srgbClr val="3333CC"/>
                </a:solidFill>
                <a:latin typeface="Arial" pitchFamily="34" charset="0"/>
              </a:rPr>
              <a:t>with </a:t>
            </a:r>
            <a:r>
              <a:rPr lang="en-GB" sz="1400" b="1" i="1" dirty="0" err="1" smtClean="0">
                <a:solidFill>
                  <a:srgbClr val="3333CC"/>
                </a:solidFill>
                <a:latin typeface="Arial" pitchFamily="34" charset="0"/>
              </a:rPr>
              <a:t>Fabry-Pérot</a:t>
            </a:r>
            <a:r>
              <a:rPr lang="en-GB" sz="1400" b="1" i="1" dirty="0" smtClean="0">
                <a:solidFill>
                  <a:srgbClr val="3333CC"/>
                </a:solidFill>
                <a:latin typeface="Arial" pitchFamily="34" charset="0"/>
              </a:rPr>
              <a:t> arms</a:t>
            </a:r>
            <a:endParaRPr lang="en-GB" sz="1400" b="1" i="1" dirty="0">
              <a:solidFill>
                <a:srgbClr val="3333CC"/>
              </a:solidFill>
              <a:latin typeface="Arial" pitchFamily="34" charset="0"/>
            </a:endParaRPr>
          </a:p>
          <a:p>
            <a:pPr>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i="1" dirty="0">
                <a:solidFill>
                  <a:srgbClr val="3333CC"/>
                </a:solidFill>
                <a:latin typeface="Arial" pitchFamily="34" charset="0"/>
              </a:rPr>
              <a:t> Optical path enclosed in vacuum</a:t>
            </a:r>
          </a:p>
          <a:p>
            <a:pPr>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i="1" dirty="0">
                <a:solidFill>
                  <a:srgbClr val="3333CC"/>
                </a:solidFill>
                <a:latin typeface="Arial" pitchFamily="34" charset="0"/>
              </a:rPr>
              <a:t> Sensitive to strains around </a:t>
            </a:r>
            <a:r>
              <a:rPr lang="en-GB" sz="1400" b="1" i="1" dirty="0" smtClean="0">
                <a:solidFill>
                  <a:srgbClr val="3333CC"/>
                </a:solidFill>
                <a:latin typeface="Arial" pitchFamily="34" charset="0"/>
              </a:rPr>
              <a:t>10</a:t>
            </a:r>
            <a:r>
              <a:rPr lang="en-GB" sz="1400" b="1" i="1" baseline="30000" dirty="0" smtClean="0">
                <a:solidFill>
                  <a:srgbClr val="3333CC"/>
                </a:solidFill>
                <a:latin typeface="Arial" pitchFamily="34" charset="0"/>
              </a:rPr>
              <a:t>-22 </a:t>
            </a:r>
            <a:r>
              <a:rPr lang="en-GB" sz="1400" b="1" i="1" dirty="0" smtClean="0">
                <a:solidFill>
                  <a:srgbClr val="3333CC"/>
                </a:solidFill>
                <a:latin typeface="Arial" pitchFamily="34" charset="0"/>
              </a:rPr>
              <a:t>-&gt; 10</a:t>
            </a:r>
            <a:r>
              <a:rPr lang="en-GB" sz="1400" b="1" i="1" baseline="30000" dirty="0" smtClean="0">
                <a:solidFill>
                  <a:srgbClr val="3333CC"/>
                </a:solidFill>
                <a:latin typeface="Arial" pitchFamily="34" charset="0"/>
              </a:rPr>
              <a:t>-19</a:t>
            </a:r>
            <a:r>
              <a:rPr lang="en-GB" sz="1400" b="1" i="1" dirty="0" smtClean="0">
                <a:solidFill>
                  <a:srgbClr val="3333CC"/>
                </a:solidFill>
                <a:latin typeface="Arial" pitchFamily="34" charset="0"/>
              </a:rPr>
              <a:t>m</a:t>
            </a:r>
            <a:r>
              <a:rPr lang="en-GB" sz="1400" b="1" i="1" baseline="-25000" dirty="0" smtClean="0">
                <a:solidFill>
                  <a:srgbClr val="3333CC"/>
                </a:solidFill>
                <a:latin typeface="Arial" pitchFamily="34" charset="0"/>
              </a:rPr>
              <a:t>rms</a:t>
            </a:r>
          </a:p>
          <a:p>
            <a:pPr>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i="1" dirty="0" smtClean="0">
                <a:solidFill>
                  <a:srgbClr val="3333CC"/>
                </a:solidFill>
                <a:latin typeface="Arial" pitchFamily="34" charset="0"/>
              </a:rPr>
              <a:t> LIGO Budget  ≈ $60 Million per year from NSF. </a:t>
            </a:r>
          </a:p>
          <a:p>
            <a:pPr>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i="1" dirty="0" smtClean="0">
                <a:solidFill>
                  <a:srgbClr val="3333CC"/>
                </a:solidFill>
                <a:latin typeface="Arial" pitchFamily="34" charset="0"/>
              </a:rPr>
              <a:t> Operated by MIT and Caltech.</a:t>
            </a:r>
            <a:endParaRPr lang="en-GB" sz="1400" b="1" i="1" baseline="30000" dirty="0">
              <a:solidFill>
                <a:srgbClr val="3333CC"/>
              </a:solidFill>
              <a:latin typeface="Arial" pitchFamily="34" charset="0"/>
            </a:endParaRPr>
          </a:p>
        </p:txBody>
      </p:sp>
      <p:pic>
        <p:nvPicPr>
          <p:cNvPr id="1028" name="Picture 4"/>
          <p:cNvPicPr>
            <a:picLocks noChangeAspect="1" noChangeArrowheads="1"/>
          </p:cNvPicPr>
          <p:nvPr/>
        </p:nvPicPr>
        <p:blipFill>
          <a:blip r:embed="rId7" cstate="print"/>
          <a:srcRect/>
          <a:stretch>
            <a:fillRect/>
          </a:stretch>
        </p:blipFill>
        <p:spPr bwMode="auto">
          <a:xfrm>
            <a:off x="152400" y="1676400"/>
            <a:ext cx="704850" cy="704850"/>
          </a:xfrm>
          <a:prstGeom prst="rect">
            <a:avLst/>
          </a:prstGeom>
          <a:noFill/>
          <a:ln w="9525">
            <a:noFill/>
            <a:miter lim="800000"/>
            <a:headEnd/>
            <a:tailEnd/>
          </a:ln>
          <a:effectLst/>
        </p:spPr>
      </p:pic>
      <p:sp>
        <p:nvSpPr>
          <p:cNvPr id="20" name="TextBox 19"/>
          <p:cNvSpPr txBox="1"/>
          <p:nvPr/>
        </p:nvSpPr>
        <p:spPr>
          <a:xfrm>
            <a:off x="0" y="1371600"/>
            <a:ext cx="1371600" cy="338554"/>
          </a:xfrm>
          <a:prstGeom prst="rect">
            <a:avLst/>
          </a:prstGeom>
          <a:noFill/>
        </p:spPr>
        <p:txBody>
          <a:bodyPr wrap="square" rtlCol="0">
            <a:spAutoFit/>
          </a:bodyPr>
          <a:lstStyle/>
          <a:p>
            <a:r>
              <a:rPr lang="en-US" sz="1600" dirty="0" smtClean="0"/>
              <a:t>Funded by </a:t>
            </a:r>
            <a:endParaRPr lang="en-US" sz="1600" dirty="0"/>
          </a:p>
        </p:txBody>
      </p:sp>
      <p:grpSp>
        <p:nvGrpSpPr>
          <p:cNvPr id="15" name="Group 4"/>
          <p:cNvGrpSpPr>
            <a:grpSpLocks noChangeAspect="1"/>
          </p:cNvGrpSpPr>
          <p:nvPr/>
        </p:nvGrpSpPr>
        <p:grpSpPr bwMode="auto">
          <a:xfrm>
            <a:off x="-76200" y="1200239"/>
            <a:ext cx="5791200" cy="4362361"/>
            <a:chOff x="96" y="1248"/>
            <a:chExt cx="3360" cy="2531"/>
          </a:xfrm>
        </p:grpSpPr>
        <p:sp>
          <p:nvSpPr>
            <p:cNvPr id="16" name="AutoShape 3"/>
            <p:cNvSpPr>
              <a:spLocks noChangeAspect="1" noChangeArrowheads="1" noTextEdit="1"/>
            </p:cNvSpPr>
            <p:nvPr/>
          </p:nvSpPr>
          <p:spPr bwMode="auto">
            <a:xfrm>
              <a:off x="96" y="1248"/>
              <a:ext cx="3281" cy="2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7" name="Group 205"/>
            <p:cNvGrpSpPr>
              <a:grpSpLocks/>
            </p:cNvGrpSpPr>
            <p:nvPr/>
          </p:nvGrpSpPr>
          <p:grpSpPr bwMode="auto">
            <a:xfrm>
              <a:off x="182" y="1299"/>
              <a:ext cx="3263" cy="2480"/>
              <a:chOff x="182" y="1299"/>
              <a:chExt cx="3263" cy="2480"/>
            </a:xfrm>
          </p:grpSpPr>
          <p:sp>
            <p:nvSpPr>
              <p:cNvPr id="46" name="Line 5"/>
              <p:cNvSpPr>
                <a:spLocks noChangeShapeType="1"/>
              </p:cNvSpPr>
              <p:nvPr/>
            </p:nvSpPr>
            <p:spPr bwMode="auto">
              <a:xfrm>
                <a:off x="469" y="2363"/>
                <a:ext cx="31" cy="1"/>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Line 6"/>
              <p:cNvSpPr>
                <a:spLocks noChangeShapeType="1"/>
              </p:cNvSpPr>
              <p:nvPr/>
            </p:nvSpPr>
            <p:spPr bwMode="auto">
              <a:xfrm>
                <a:off x="385" y="2363"/>
                <a:ext cx="55" cy="1"/>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7"/>
              <p:cNvSpPr>
                <a:spLocks/>
              </p:cNvSpPr>
              <p:nvPr/>
            </p:nvSpPr>
            <p:spPr bwMode="auto">
              <a:xfrm>
                <a:off x="440" y="2345"/>
                <a:ext cx="37" cy="37"/>
              </a:xfrm>
              <a:custGeom>
                <a:avLst/>
                <a:gdLst/>
                <a:ahLst/>
                <a:cxnLst>
                  <a:cxn ang="0">
                    <a:pos x="0" y="37"/>
                  </a:cxn>
                  <a:cxn ang="0">
                    <a:pos x="37" y="18"/>
                  </a:cxn>
                  <a:cxn ang="0">
                    <a:pos x="0" y="0"/>
                  </a:cxn>
                  <a:cxn ang="0">
                    <a:pos x="0" y="37"/>
                  </a:cxn>
                </a:cxnLst>
                <a:rect l="0" t="0" r="r" b="b"/>
                <a:pathLst>
                  <a:path w="37" h="37">
                    <a:moveTo>
                      <a:pt x="0" y="37"/>
                    </a:moveTo>
                    <a:lnTo>
                      <a:pt x="37" y="18"/>
                    </a:lnTo>
                    <a:lnTo>
                      <a:pt x="0" y="0"/>
                    </a:lnTo>
                    <a:lnTo>
                      <a:pt x="0" y="37"/>
                    </a:lnTo>
                    <a:close/>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8"/>
              <p:cNvSpPr>
                <a:spLocks noEditPoints="1"/>
              </p:cNvSpPr>
              <p:nvPr/>
            </p:nvSpPr>
            <p:spPr bwMode="auto">
              <a:xfrm>
                <a:off x="2064" y="3393"/>
                <a:ext cx="227" cy="81"/>
              </a:xfrm>
              <a:custGeom>
                <a:avLst/>
                <a:gdLst/>
                <a:ahLst/>
                <a:cxnLst>
                  <a:cxn ang="0">
                    <a:pos x="4" y="388"/>
                  </a:cxn>
                  <a:cxn ang="0">
                    <a:pos x="49" y="268"/>
                  </a:cxn>
                  <a:cxn ang="0">
                    <a:pos x="77" y="256"/>
                  </a:cxn>
                  <a:cxn ang="0">
                    <a:pos x="89" y="283"/>
                  </a:cxn>
                  <a:cxn ang="0">
                    <a:pos x="44" y="403"/>
                  </a:cxn>
                  <a:cxn ang="0">
                    <a:pos x="17" y="415"/>
                  </a:cxn>
                  <a:cxn ang="0">
                    <a:pos x="4" y="388"/>
                  </a:cxn>
                  <a:cxn ang="0">
                    <a:pos x="96" y="145"/>
                  </a:cxn>
                  <a:cxn ang="0">
                    <a:pos x="126" y="92"/>
                  </a:cxn>
                  <a:cxn ang="0">
                    <a:pos x="130" y="87"/>
                  </a:cxn>
                  <a:cxn ang="0">
                    <a:pos x="176" y="44"/>
                  </a:cxn>
                  <a:cxn ang="0">
                    <a:pos x="181" y="40"/>
                  </a:cxn>
                  <a:cxn ang="0">
                    <a:pos x="185" y="39"/>
                  </a:cxn>
                  <a:cxn ang="0">
                    <a:pos x="213" y="49"/>
                  </a:cxn>
                  <a:cxn ang="0">
                    <a:pos x="203" y="77"/>
                  </a:cxn>
                  <a:cxn ang="0">
                    <a:pos x="200" y="79"/>
                  </a:cxn>
                  <a:cxn ang="0">
                    <a:pos x="205" y="75"/>
                  </a:cxn>
                  <a:cxn ang="0">
                    <a:pos x="159" y="118"/>
                  </a:cxn>
                  <a:cxn ang="0">
                    <a:pos x="163" y="113"/>
                  </a:cxn>
                  <a:cxn ang="0">
                    <a:pos x="133" y="166"/>
                  </a:cxn>
                  <a:cxn ang="0">
                    <a:pos x="104" y="174"/>
                  </a:cxn>
                  <a:cxn ang="0">
                    <a:pos x="96" y="145"/>
                  </a:cxn>
                  <a:cxn ang="0">
                    <a:pos x="315" y="0"/>
                  </a:cxn>
                  <a:cxn ang="0">
                    <a:pos x="443" y="0"/>
                  </a:cxn>
                  <a:cxn ang="0">
                    <a:pos x="464" y="21"/>
                  </a:cxn>
                  <a:cxn ang="0">
                    <a:pos x="443" y="43"/>
                  </a:cxn>
                  <a:cxn ang="0">
                    <a:pos x="315" y="43"/>
                  </a:cxn>
                  <a:cxn ang="0">
                    <a:pos x="294" y="21"/>
                  </a:cxn>
                  <a:cxn ang="0">
                    <a:pos x="315" y="0"/>
                  </a:cxn>
                  <a:cxn ang="0">
                    <a:pos x="571" y="0"/>
                  </a:cxn>
                  <a:cxn ang="0">
                    <a:pos x="699" y="0"/>
                  </a:cxn>
                  <a:cxn ang="0">
                    <a:pos x="720" y="21"/>
                  </a:cxn>
                  <a:cxn ang="0">
                    <a:pos x="699" y="43"/>
                  </a:cxn>
                  <a:cxn ang="0">
                    <a:pos x="571" y="43"/>
                  </a:cxn>
                  <a:cxn ang="0">
                    <a:pos x="550" y="21"/>
                  </a:cxn>
                  <a:cxn ang="0">
                    <a:pos x="571" y="0"/>
                  </a:cxn>
                  <a:cxn ang="0">
                    <a:pos x="827" y="0"/>
                  </a:cxn>
                  <a:cxn ang="0">
                    <a:pos x="955" y="0"/>
                  </a:cxn>
                  <a:cxn ang="0">
                    <a:pos x="976" y="21"/>
                  </a:cxn>
                  <a:cxn ang="0">
                    <a:pos x="955" y="43"/>
                  </a:cxn>
                  <a:cxn ang="0">
                    <a:pos x="827" y="43"/>
                  </a:cxn>
                  <a:cxn ang="0">
                    <a:pos x="806" y="21"/>
                  </a:cxn>
                  <a:cxn ang="0">
                    <a:pos x="827" y="0"/>
                  </a:cxn>
                  <a:cxn ang="0">
                    <a:pos x="1083" y="0"/>
                  </a:cxn>
                  <a:cxn ang="0">
                    <a:pos x="1170" y="0"/>
                  </a:cxn>
                  <a:cxn ang="0">
                    <a:pos x="1192" y="21"/>
                  </a:cxn>
                  <a:cxn ang="0">
                    <a:pos x="1170" y="43"/>
                  </a:cxn>
                  <a:cxn ang="0">
                    <a:pos x="1083" y="43"/>
                  </a:cxn>
                  <a:cxn ang="0">
                    <a:pos x="1062" y="21"/>
                  </a:cxn>
                  <a:cxn ang="0">
                    <a:pos x="1083" y="0"/>
                  </a:cxn>
                </a:cxnLst>
                <a:rect l="0" t="0" r="r" b="b"/>
                <a:pathLst>
                  <a:path w="1192" h="420">
                    <a:moveTo>
                      <a:pt x="4" y="388"/>
                    </a:moveTo>
                    <a:lnTo>
                      <a:pt x="49" y="268"/>
                    </a:lnTo>
                    <a:cubicBezTo>
                      <a:pt x="53" y="257"/>
                      <a:pt x="66" y="251"/>
                      <a:pt x="77" y="256"/>
                    </a:cubicBezTo>
                    <a:cubicBezTo>
                      <a:pt x="88" y="260"/>
                      <a:pt x="93" y="272"/>
                      <a:pt x="89" y="283"/>
                    </a:cubicBezTo>
                    <a:lnTo>
                      <a:pt x="44" y="403"/>
                    </a:lnTo>
                    <a:cubicBezTo>
                      <a:pt x="40" y="414"/>
                      <a:pt x="28" y="420"/>
                      <a:pt x="17" y="415"/>
                    </a:cubicBezTo>
                    <a:cubicBezTo>
                      <a:pt x="6" y="411"/>
                      <a:pt x="0" y="399"/>
                      <a:pt x="4" y="388"/>
                    </a:cubicBezTo>
                    <a:close/>
                    <a:moveTo>
                      <a:pt x="96" y="145"/>
                    </a:moveTo>
                    <a:lnTo>
                      <a:pt x="126" y="92"/>
                    </a:lnTo>
                    <a:cubicBezTo>
                      <a:pt x="127" y="90"/>
                      <a:pt x="128" y="88"/>
                      <a:pt x="130" y="87"/>
                    </a:cubicBezTo>
                    <a:lnTo>
                      <a:pt x="176" y="44"/>
                    </a:lnTo>
                    <a:cubicBezTo>
                      <a:pt x="177" y="42"/>
                      <a:pt x="179" y="41"/>
                      <a:pt x="181" y="40"/>
                    </a:cubicBezTo>
                    <a:lnTo>
                      <a:pt x="185" y="39"/>
                    </a:lnTo>
                    <a:cubicBezTo>
                      <a:pt x="195" y="33"/>
                      <a:pt x="208" y="38"/>
                      <a:pt x="213" y="49"/>
                    </a:cubicBezTo>
                    <a:cubicBezTo>
                      <a:pt x="218" y="59"/>
                      <a:pt x="214" y="72"/>
                      <a:pt x="203" y="77"/>
                    </a:cubicBezTo>
                    <a:lnTo>
                      <a:pt x="200" y="79"/>
                    </a:lnTo>
                    <a:lnTo>
                      <a:pt x="205" y="75"/>
                    </a:lnTo>
                    <a:lnTo>
                      <a:pt x="159" y="118"/>
                    </a:lnTo>
                    <a:lnTo>
                      <a:pt x="163" y="113"/>
                    </a:lnTo>
                    <a:lnTo>
                      <a:pt x="133" y="166"/>
                    </a:lnTo>
                    <a:cubicBezTo>
                      <a:pt x="127" y="177"/>
                      <a:pt x="114" y="180"/>
                      <a:pt x="104" y="174"/>
                    </a:cubicBezTo>
                    <a:cubicBezTo>
                      <a:pt x="94" y="169"/>
                      <a:pt x="90" y="156"/>
                      <a:pt x="96" y="145"/>
                    </a:cubicBezTo>
                    <a:close/>
                    <a:moveTo>
                      <a:pt x="315" y="0"/>
                    </a:moveTo>
                    <a:lnTo>
                      <a:pt x="443" y="0"/>
                    </a:lnTo>
                    <a:cubicBezTo>
                      <a:pt x="455" y="0"/>
                      <a:pt x="464" y="10"/>
                      <a:pt x="464" y="21"/>
                    </a:cubicBezTo>
                    <a:cubicBezTo>
                      <a:pt x="464" y="33"/>
                      <a:pt x="455" y="43"/>
                      <a:pt x="443" y="43"/>
                    </a:cubicBezTo>
                    <a:lnTo>
                      <a:pt x="315" y="43"/>
                    </a:lnTo>
                    <a:cubicBezTo>
                      <a:pt x="303" y="43"/>
                      <a:pt x="294" y="33"/>
                      <a:pt x="294" y="21"/>
                    </a:cubicBezTo>
                    <a:cubicBezTo>
                      <a:pt x="294" y="10"/>
                      <a:pt x="303" y="0"/>
                      <a:pt x="315" y="0"/>
                    </a:cubicBezTo>
                    <a:close/>
                    <a:moveTo>
                      <a:pt x="571" y="0"/>
                    </a:moveTo>
                    <a:lnTo>
                      <a:pt x="699" y="0"/>
                    </a:lnTo>
                    <a:cubicBezTo>
                      <a:pt x="711" y="0"/>
                      <a:pt x="720" y="10"/>
                      <a:pt x="720" y="21"/>
                    </a:cubicBezTo>
                    <a:cubicBezTo>
                      <a:pt x="720" y="33"/>
                      <a:pt x="711" y="43"/>
                      <a:pt x="699" y="43"/>
                    </a:cubicBezTo>
                    <a:lnTo>
                      <a:pt x="571" y="43"/>
                    </a:lnTo>
                    <a:cubicBezTo>
                      <a:pt x="559" y="43"/>
                      <a:pt x="550" y="33"/>
                      <a:pt x="550" y="21"/>
                    </a:cubicBezTo>
                    <a:cubicBezTo>
                      <a:pt x="550" y="10"/>
                      <a:pt x="559" y="0"/>
                      <a:pt x="571" y="0"/>
                    </a:cubicBezTo>
                    <a:close/>
                    <a:moveTo>
                      <a:pt x="827" y="0"/>
                    </a:moveTo>
                    <a:lnTo>
                      <a:pt x="955" y="0"/>
                    </a:lnTo>
                    <a:cubicBezTo>
                      <a:pt x="967" y="0"/>
                      <a:pt x="976" y="10"/>
                      <a:pt x="976" y="21"/>
                    </a:cubicBezTo>
                    <a:cubicBezTo>
                      <a:pt x="976" y="33"/>
                      <a:pt x="967" y="43"/>
                      <a:pt x="955" y="43"/>
                    </a:cubicBezTo>
                    <a:lnTo>
                      <a:pt x="827" y="43"/>
                    </a:lnTo>
                    <a:cubicBezTo>
                      <a:pt x="815" y="43"/>
                      <a:pt x="806" y="33"/>
                      <a:pt x="806" y="21"/>
                    </a:cubicBezTo>
                    <a:cubicBezTo>
                      <a:pt x="806" y="10"/>
                      <a:pt x="815" y="0"/>
                      <a:pt x="827" y="0"/>
                    </a:cubicBezTo>
                    <a:close/>
                    <a:moveTo>
                      <a:pt x="1083" y="0"/>
                    </a:moveTo>
                    <a:lnTo>
                      <a:pt x="1170" y="0"/>
                    </a:lnTo>
                    <a:cubicBezTo>
                      <a:pt x="1182" y="0"/>
                      <a:pt x="1192" y="10"/>
                      <a:pt x="1192" y="21"/>
                    </a:cubicBezTo>
                    <a:cubicBezTo>
                      <a:pt x="1192" y="33"/>
                      <a:pt x="1182" y="43"/>
                      <a:pt x="1170" y="43"/>
                    </a:cubicBezTo>
                    <a:lnTo>
                      <a:pt x="1083" y="43"/>
                    </a:lnTo>
                    <a:cubicBezTo>
                      <a:pt x="1071" y="43"/>
                      <a:pt x="1062" y="33"/>
                      <a:pt x="1062" y="21"/>
                    </a:cubicBezTo>
                    <a:cubicBezTo>
                      <a:pt x="1062" y="10"/>
                      <a:pt x="1071" y="0"/>
                      <a:pt x="1083" y="0"/>
                    </a:cubicBezTo>
                    <a:close/>
                  </a:path>
                </a:pathLst>
              </a:custGeom>
              <a:solidFill>
                <a:srgbClr val="FF0000"/>
              </a:solidFill>
              <a:ln w="4763"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9"/>
              <p:cNvSpPr>
                <a:spLocks/>
              </p:cNvSpPr>
              <p:nvPr/>
            </p:nvSpPr>
            <p:spPr bwMode="auto">
              <a:xfrm>
                <a:off x="2287" y="3379"/>
                <a:ext cx="37" cy="37"/>
              </a:xfrm>
              <a:custGeom>
                <a:avLst/>
                <a:gdLst/>
                <a:ahLst/>
                <a:cxnLst>
                  <a:cxn ang="0">
                    <a:pos x="0" y="37"/>
                  </a:cxn>
                  <a:cxn ang="0">
                    <a:pos x="37" y="18"/>
                  </a:cxn>
                  <a:cxn ang="0">
                    <a:pos x="0" y="0"/>
                  </a:cxn>
                  <a:cxn ang="0">
                    <a:pos x="0" y="37"/>
                  </a:cxn>
                </a:cxnLst>
                <a:rect l="0" t="0" r="r" b="b"/>
                <a:pathLst>
                  <a:path w="37" h="37">
                    <a:moveTo>
                      <a:pt x="0" y="37"/>
                    </a:moveTo>
                    <a:lnTo>
                      <a:pt x="37" y="18"/>
                    </a:lnTo>
                    <a:lnTo>
                      <a:pt x="0" y="0"/>
                    </a:lnTo>
                    <a:lnTo>
                      <a:pt x="0" y="37"/>
                    </a:lnTo>
                    <a:close/>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Line 10"/>
              <p:cNvSpPr>
                <a:spLocks noChangeShapeType="1"/>
              </p:cNvSpPr>
              <p:nvPr/>
            </p:nvSpPr>
            <p:spPr bwMode="auto">
              <a:xfrm>
                <a:off x="1979" y="3423"/>
                <a:ext cx="1" cy="43"/>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1"/>
              <p:cNvSpPr>
                <a:spLocks/>
              </p:cNvSpPr>
              <p:nvPr/>
            </p:nvSpPr>
            <p:spPr bwMode="auto">
              <a:xfrm>
                <a:off x="575" y="2343"/>
                <a:ext cx="141" cy="20"/>
              </a:xfrm>
              <a:custGeom>
                <a:avLst/>
                <a:gdLst/>
                <a:ahLst/>
                <a:cxnLst>
                  <a:cxn ang="0">
                    <a:pos x="0" y="20"/>
                  </a:cxn>
                  <a:cxn ang="0">
                    <a:pos x="0" y="0"/>
                  </a:cxn>
                  <a:cxn ang="0">
                    <a:pos x="141" y="0"/>
                  </a:cxn>
                </a:cxnLst>
                <a:rect l="0" t="0" r="r" b="b"/>
                <a:pathLst>
                  <a:path w="141" h="20">
                    <a:moveTo>
                      <a:pt x="0" y="20"/>
                    </a:moveTo>
                    <a:lnTo>
                      <a:pt x="0" y="0"/>
                    </a:lnTo>
                    <a:lnTo>
                      <a:pt x="141" y="0"/>
                    </a:lnTo>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2"/>
              <p:cNvSpPr>
                <a:spLocks/>
              </p:cNvSpPr>
              <p:nvPr/>
            </p:nvSpPr>
            <p:spPr bwMode="auto">
              <a:xfrm>
                <a:off x="857" y="2343"/>
                <a:ext cx="103" cy="20"/>
              </a:xfrm>
              <a:custGeom>
                <a:avLst/>
                <a:gdLst/>
                <a:ahLst/>
                <a:cxnLst>
                  <a:cxn ang="0">
                    <a:pos x="103" y="20"/>
                  </a:cxn>
                  <a:cxn ang="0">
                    <a:pos x="35" y="20"/>
                  </a:cxn>
                  <a:cxn ang="0">
                    <a:pos x="0" y="0"/>
                  </a:cxn>
                </a:cxnLst>
                <a:rect l="0" t="0" r="r" b="b"/>
                <a:pathLst>
                  <a:path w="103" h="20">
                    <a:moveTo>
                      <a:pt x="103" y="20"/>
                    </a:moveTo>
                    <a:lnTo>
                      <a:pt x="35" y="20"/>
                    </a:lnTo>
                    <a:lnTo>
                      <a:pt x="0" y="0"/>
                    </a:lnTo>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3"/>
              <p:cNvSpPr>
                <a:spLocks/>
              </p:cNvSpPr>
              <p:nvPr/>
            </p:nvSpPr>
            <p:spPr bwMode="auto">
              <a:xfrm>
                <a:off x="960" y="2345"/>
                <a:ext cx="37" cy="37"/>
              </a:xfrm>
              <a:custGeom>
                <a:avLst/>
                <a:gdLst/>
                <a:ahLst/>
                <a:cxnLst>
                  <a:cxn ang="0">
                    <a:pos x="0" y="37"/>
                  </a:cxn>
                  <a:cxn ang="0">
                    <a:pos x="37" y="18"/>
                  </a:cxn>
                  <a:cxn ang="0">
                    <a:pos x="0" y="0"/>
                  </a:cxn>
                  <a:cxn ang="0">
                    <a:pos x="0" y="37"/>
                  </a:cxn>
                </a:cxnLst>
                <a:rect l="0" t="0" r="r" b="b"/>
                <a:pathLst>
                  <a:path w="37" h="37">
                    <a:moveTo>
                      <a:pt x="0" y="37"/>
                    </a:moveTo>
                    <a:lnTo>
                      <a:pt x="37" y="18"/>
                    </a:lnTo>
                    <a:lnTo>
                      <a:pt x="0" y="0"/>
                    </a:lnTo>
                    <a:lnTo>
                      <a:pt x="0" y="37"/>
                    </a:lnTo>
                    <a:close/>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14"/>
              <p:cNvSpPr>
                <a:spLocks noChangeArrowheads="1"/>
              </p:cNvSpPr>
              <p:nvPr/>
            </p:nvSpPr>
            <p:spPr bwMode="auto">
              <a:xfrm>
                <a:off x="2608" y="1645"/>
                <a:ext cx="654" cy="29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5"/>
              <p:cNvSpPr>
                <a:spLocks/>
              </p:cNvSpPr>
              <p:nvPr/>
            </p:nvSpPr>
            <p:spPr bwMode="auto">
              <a:xfrm>
                <a:off x="2610" y="1645"/>
                <a:ext cx="649" cy="290"/>
              </a:xfrm>
              <a:custGeom>
                <a:avLst/>
                <a:gdLst/>
                <a:ahLst/>
                <a:cxnLst>
                  <a:cxn ang="0">
                    <a:pos x="106" y="0"/>
                  </a:cxn>
                  <a:cxn ang="0">
                    <a:pos x="3289" y="0"/>
                  </a:cxn>
                  <a:cxn ang="0">
                    <a:pos x="3396" y="106"/>
                  </a:cxn>
                  <a:cxn ang="0">
                    <a:pos x="3396" y="106"/>
                  </a:cxn>
                  <a:cxn ang="0">
                    <a:pos x="3396" y="1409"/>
                  </a:cxn>
                  <a:cxn ang="0">
                    <a:pos x="3289" y="1516"/>
                  </a:cxn>
                  <a:cxn ang="0">
                    <a:pos x="106" y="1516"/>
                  </a:cxn>
                  <a:cxn ang="0">
                    <a:pos x="0" y="1409"/>
                  </a:cxn>
                  <a:cxn ang="0">
                    <a:pos x="0" y="1409"/>
                  </a:cxn>
                  <a:cxn ang="0">
                    <a:pos x="0" y="106"/>
                  </a:cxn>
                  <a:cxn ang="0">
                    <a:pos x="106" y="0"/>
                  </a:cxn>
                </a:cxnLst>
                <a:rect l="0" t="0" r="r" b="b"/>
                <a:pathLst>
                  <a:path w="3396" h="1516">
                    <a:moveTo>
                      <a:pt x="106" y="0"/>
                    </a:moveTo>
                    <a:lnTo>
                      <a:pt x="3289" y="0"/>
                    </a:lnTo>
                    <a:cubicBezTo>
                      <a:pt x="3348" y="0"/>
                      <a:pt x="3396" y="47"/>
                      <a:pt x="3396" y="106"/>
                    </a:cubicBezTo>
                    <a:cubicBezTo>
                      <a:pt x="3396" y="106"/>
                      <a:pt x="3396" y="106"/>
                      <a:pt x="3396" y="106"/>
                    </a:cubicBezTo>
                    <a:lnTo>
                      <a:pt x="3396" y="1409"/>
                    </a:lnTo>
                    <a:cubicBezTo>
                      <a:pt x="3396" y="1468"/>
                      <a:pt x="3348" y="1516"/>
                      <a:pt x="3289" y="1516"/>
                    </a:cubicBezTo>
                    <a:lnTo>
                      <a:pt x="106" y="1516"/>
                    </a:lnTo>
                    <a:cubicBezTo>
                      <a:pt x="47" y="1516"/>
                      <a:pt x="0" y="1468"/>
                      <a:pt x="0" y="1409"/>
                    </a:cubicBezTo>
                    <a:lnTo>
                      <a:pt x="0" y="1409"/>
                    </a:lnTo>
                    <a:lnTo>
                      <a:pt x="0" y="106"/>
                    </a:lnTo>
                    <a:cubicBezTo>
                      <a:pt x="0" y="47"/>
                      <a:pt x="47" y="0"/>
                      <a:pt x="106" y="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16"/>
              <p:cNvSpPr>
                <a:spLocks noChangeArrowheads="1"/>
              </p:cNvSpPr>
              <p:nvPr/>
            </p:nvSpPr>
            <p:spPr bwMode="auto">
              <a:xfrm>
                <a:off x="2608" y="1645"/>
                <a:ext cx="654" cy="29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7"/>
              <p:cNvSpPr>
                <a:spLocks/>
              </p:cNvSpPr>
              <p:nvPr/>
            </p:nvSpPr>
            <p:spPr bwMode="auto">
              <a:xfrm>
                <a:off x="2610" y="1629"/>
                <a:ext cx="649" cy="290"/>
              </a:xfrm>
              <a:custGeom>
                <a:avLst/>
                <a:gdLst/>
                <a:ahLst/>
                <a:cxnLst>
                  <a:cxn ang="0">
                    <a:pos x="106" y="0"/>
                  </a:cxn>
                  <a:cxn ang="0">
                    <a:pos x="3289" y="0"/>
                  </a:cxn>
                  <a:cxn ang="0">
                    <a:pos x="3396" y="107"/>
                  </a:cxn>
                  <a:cxn ang="0">
                    <a:pos x="3396" y="107"/>
                  </a:cxn>
                  <a:cxn ang="0">
                    <a:pos x="3396" y="1410"/>
                  </a:cxn>
                  <a:cxn ang="0">
                    <a:pos x="3289" y="1516"/>
                  </a:cxn>
                  <a:cxn ang="0">
                    <a:pos x="106" y="1516"/>
                  </a:cxn>
                  <a:cxn ang="0">
                    <a:pos x="0" y="1410"/>
                  </a:cxn>
                  <a:cxn ang="0">
                    <a:pos x="0" y="1410"/>
                  </a:cxn>
                  <a:cxn ang="0">
                    <a:pos x="0" y="107"/>
                  </a:cxn>
                  <a:cxn ang="0">
                    <a:pos x="106" y="0"/>
                  </a:cxn>
                </a:cxnLst>
                <a:rect l="0" t="0" r="r" b="b"/>
                <a:pathLst>
                  <a:path w="3396" h="1516">
                    <a:moveTo>
                      <a:pt x="106" y="0"/>
                    </a:moveTo>
                    <a:lnTo>
                      <a:pt x="3289" y="0"/>
                    </a:lnTo>
                    <a:cubicBezTo>
                      <a:pt x="3348" y="0"/>
                      <a:pt x="3396" y="48"/>
                      <a:pt x="3396" y="107"/>
                    </a:cubicBezTo>
                    <a:cubicBezTo>
                      <a:pt x="3396" y="107"/>
                      <a:pt x="3396" y="107"/>
                      <a:pt x="3396" y="107"/>
                    </a:cubicBezTo>
                    <a:lnTo>
                      <a:pt x="3396" y="1410"/>
                    </a:lnTo>
                    <a:cubicBezTo>
                      <a:pt x="3396" y="1468"/>
                      <a:pt x="3348" y="1516"/>
                      <a:pt x="3289" y="1516"/>
                    </a:cubicBezTo>
                    <a:lnTo>
                      <a:pt x="106" y="1516"/>
                    </a:lnTo>
                    <a:cubicBezTo>
                      <a:pt x="47" y="1516"/>
                      <a:pt x="0" y="1468"/>
                      <a:pt x="0" y="1410"/>
                    </a:cubicBezTo>
                    <a:lnTo>
                      <a:pt x="0" y="1410"/>
                    </a:lnTo>
                    <a:lnTo>
                      <a:pt x="0" y="107"/>
                    </a:lnTo>
                    <a:cubicBezTo>
                      <a:pt x="0" y="48"/>
                      <a:pt x="47" y="0"/>
                      <a:pt x="106" y="0"/>
                    </a:cubicBez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Line 18"/>
              <p:cNvSpPr>
                <a:spLocks noChangeShapeType="1"/>
              </p:cNvSpPr>
              <p:nvPr/>
            </p:nvSpPr>
            <p:spPr bwMode="auto">
              <a:xfrm>
                <a:off x="1978" y="3178"/>
                <a:ext cx="1" cy="222"/>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9"/>
              <p:cNvSpPr>
                <a:spLocks/>
              </p:cNvSpPr>
              <p:nvPr/>
            </p:nvSpPr>
            <p:spPr bwMode="auto">
              <a:xfrm>
                <a:off x="1960" y="3400"/>
                <a:ext cx="37" cy="37"/>
              </a:xfrm>
              <a:custGeom>
                <a:avLst/>
                <a:gdLst/>
                <a:ahLst/>
                <a:cxnLst>
                  <a:cxn ang="0">
                    <a:pos x="0" y="0"/>
                  </a:cxn>
                  <a:cxn ang="0">
                    <a:pos x="18" y="37"/>
                  </a:cxn>
                  <a:cxn ang="0">
                    <a:pos x="37" y="0"/>
                  </a:cxn>
                  <a:cxn ang="0">
                    <a:pos x="0" y="0"/>
                  </a:cxn>
                </a:cxnLst>
                <a:rect l="0" t="0" r="r" b="b"/>
                <a:pathLst>
                  <a:path w="37" h="37">
                    <a:moveTo>
                      <a:pt x="0" y="0"/>
                    </a:moveTo>
                    <a:lnTo>
                      <a:pt x="18" y="37"/>
                    </a:lnTo>
                    <a:lnTo>
                      <a:pt x="37" y="0"/>
                    </a:lnTo>
                    <a:lnTo>
                      <a:pt x="0" y="0"/>
                    </a:lnTo>
                    <a:close/>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Line 20"/>
              <p:cNvSpPr>
                <a:spLocks noChangeShapeType="1"/>
              </p:cNvSpPr>
              <p:nvPr/>
            </p:nvSpPr>
            <p:spPr bwMode="auto">
              <a:xfrm>
                <a:off x="1300" y="2363"/>
                <a:ext cx="483" cy="4"/>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Line 21"/>
              <p:cNvSpPr>
                <a:spLocks noChangeShapeType="1"/>
              </p:cNvSpPr>
              <p:nvPr/>
            </p:nvSpPr>
            <p:spPr bwMode="auto">
              <a:xfrm>
                <a:off x="1300" y="2363"/>
                <a:ext cx="483" cy="4"/>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Line 22"/>
              <p:cNvSpPr>
                <a:spLocks noChangeShapeType="1"/>
              </p:cNvSpPr>
              <p:nvPr/>
            </p:nvSpPr>
            <p:spPr bwMode="auto">
              <a:xfrm flipV="1">
                <a:off x="1308" y="2367"/>
                <a:ext cx="475" cy="146"/>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Line 23"/>
              <p:cNvSpPr>
                <a:spLocks noChangeShapeType="1"/>
              </p:cNvSpPr>
              <p:nvPr/>
            </p:nvSpPr>
            <p:spPr bwMode="auto">
              <a:xfrm flipV="1">
                <a:off x="1308" y="2367"/>
                <a:ext cx="475" cy="146"/>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Line 24"/>
              <p:cNvSpPr>
                <a:spLocks noChangeShapeType="1"/>
              </p:cNvSpPr>
              <p:nvPr/>
            </p:nvSpPr>
            <p:spPr bwMode="auto">
              <a:xfrm flipH="1" flipV="1">
                <a:off x="1300" y="2522"/>
                <a:ext cx="1292" cy="2"/>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Line 25"/>
              <p:cNvSpPr>
                <a:spLocks noChangeShapeType="1"/>
              </p:cNvSpPr>
              <p:nvPr/>
            </p:nvSpPr>
            <p:spPr bwMode="auto">
              <a:xfrm flipH="1" flipV="1">
                <a:off x="1300" y="2522"/>
                <a:ext cx="1292" cy="2"/>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6"/>
              <p:cNvSpPr>
                <a:spLocks/>
              </p:cNvSpPr>
              <p:nvPr/>
            </p:nvSpPr>
            <p:spPr bwMode="auto">
              <a:xfrm>
                <a:off x="1235" y="2445"/>
                <a:ext cx="79" cy="156"/>
              </a:xfrm>
              <a:custGeom>
                <a:avLst/>
                <a:gdLst/>
                <a:ahLst/>
                <a:cxnLst>
                  <a:cxn ang="0">
                    <a:pos x="21" y="28"/>
                  </a:cxn>
                  <a:cxn ang="0">
                    <a:pos x="326" y="1"/>
                  </a:cxn>
                  <a:cxn ang="0">
                    <a:pos x="349" y="21"/>
                  </a:cxn>
                  <a:cxn ang="0">
                    <a:pos x="349" y="21"/>
                  </a:cxn>
                  <a:cxn ang="0">
                    <a:pos x="414" y="761"/>
                  </a:cxn>
                  <a:cxn ang="0">
                    <a:pos x="394" y="785"/>
                  </a:cxn>
                  <a:cxn ang="0">
                    <a:pos x="394" y="785"/>
                  </a:cxn>
                  <a:cxn ang="0">
                    <a:pos x="394" y="785"/>
                  </a:cxn>
                  <a:cxn ang="0">
                    <a:pos x="89" y="811"/>
                  </a:cxn>
                  <a:cxn ang="0">
                    <a:pos x="66" y="792"/>
                  </a:cxn>
                  <a:cxn ang="0">
                    <a:pos x="1" y="51"/>
                  </a:cxn>
                  <a:cxn ang="0">
                    <a:pos x="21" y="28"/>
                  </a:cxn>
                  <a:cxn ang="0">
                    <a:pos x="21" y="28"/>
                  </a:cxn>
                </a:cxnLst>
                <a:rect l="0" t="0" r="r" b="b"/>
                <a:pathLst>
                  <a:path w="415" h="812">
                    <a:moveTo>
                      <a:pt x="21" y="28"/>
                    </a:moveTo>
                    <a:lnTo>
                      <a:pt x="326" y="1"/>
                    </a:lnTo>
                    <a:cubicBezTo>
                      <a:pt x="337" y="0"/>
                      <a:pt x="348" y="9"/>
                      <a:pt x="349" y="21"/>
                    </a:cubicBezTo>
                    <a:lnTo>
                      <a:pt x="349" y="21"/>
                    </a:lnTo>
                    <a:lnTo>
                      <a:pt x="414" y="761"/>
                    </a:lnTo>
                    <a:cubicBezTo>
                      <a:pt x="415" y="773"/>
                      <a:pt x="406" y="784"/>
                      <a:pt x="394" y="785"/>
                    </a:cubicBezTo>
                    <a:cubicBezTo>
                      <a:pt x="394" y="785"/>
                      <a:pt x="394" y="785"/>
                      <a:pt x="394" y="785"/>
                    </a:cubicBezTo>
                    <a:lnTo>
                      <a:pt x="394" y="785"/>
                    </a:lnTo>
                    <a:lnTo>
                      <a:pt x="89" y="811"/>
                    </a:lnTo>
                    <a:cubicBezTo>
                      <a:pt x="78" y="812"/>
                      <a:pt x="67" y="804"/>
                      <a:pt x="66" y="792"/>
                    </a:cubicBezTo>
                    <a:lnTo>
                      <a:pt x="1" y="51"/>
                    </a:lnTo>
                    <a:cubicBezTo>
                      <a:pt x="0" y="39"/>
                      <a:pt x="9" y="29"/>
                      <a:pt x="21" y="28"/>
                    </a:cubicBezTo>
                    <a:cubicBezTo>
                      <a:pt x="21" y="28"/>
                      <a:pt x="21" y="28"/>
                      <a:pt x="21" y="2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7"/>
              <p:cNvSpPr>
                <a:spLocks/>
              </p:cNvSpPr>
              <p:nvPr/>
            </p:nvSpPr>
            <p:spPr bwMode="auto">
              <a:xfrm>
                <a:off x="1235" y="2445"/>
                <a:ext cx="79" cy="156"/>
              </a:xfrm>
              <a:custGeom>
                <a:avLst/>
                <a:gdLst/>
                <a:ahLst/>
                <a:cxnLst>
                  <a:cxn ang="0">
                    <a:pos x="21" y="28"/>
                  </a:cxn>
                  <a:cxn ang="0">
                    <a:pos x="326" y="1"/>
                  </a:cxn>
                  <a:cxn ang="0">
                    <a:pos x="349" y="21"/>
                  </a:cxn>
                  <a:cxn ang="0">
                    <a:pos x="349" y="21"/>
                  </a:cxn>
                  <a:cxn ang="0">
                    <a:pos x="414" y="761"/>
                  </a:cxn>
                  <a:cxn ang="0">
                    <a:pos x="394" y="785"/>
                  </a:cxn>
                  <a:cxn ang="0">
                    <a:pos x="394" y="785"/>
                  </a:cxn>
                  <a:cxn ang="0">
                    <a:pos x="394" y="785"/>
                  </a:cxn>
                  <a:cxn ang="0">
                    <a:pos x="89" y="811"/>
                  </a:cxn>
                  <a:cxn ang="0">
                    <a:pos x="66" y="792"/>
                  </a:cxn>
                  <a:cxn ang="0">
                    <a:pos x="1" y="51"/>
                  </a:cxn>
                  <a:cxn ang="0">
                    <a:pos x="21" y="28"/>
                  </a:cxn>
                  <a:cxn ang="0">
                    <a:pos x="21" y="28"/>
                  </a:cxn>
                </a:cxnLst>
                <a:rect l="0" t="0" r="r" b="b"/>
                <a:pathLst>
                  <a:path w="415" h="812">
                    <a:moveTo>
                      <a:pt x="21" y="28"/>
                    </a:moveTo>
                    <a:lnTo>
                      <a:pt x="326" y="1"/>
                    </a:lnTo>
                    <a:cubicBezTo>
                      <a:pt x="337" y="0"/>
                      <a:pt x="348" y="9"/>
                      <a:pt x="349" y="21"/>
                    </a:cubicBezTo>
                    <a:lnTo>
                      <a:pt x="349" y="21"/>
                    </a:lnTo>
                    <a:lnTo>
                      <a:pt x="414" y="761"/>
                    </a:lnTo>
                    <a:cubicBezTo>
                      <a:pt x="415" y="773"/>
                      <a:pt x="406" y="784"/>
                      <a:pt x="394" y="785"/>
                    </a:cubicBezTo>
                    <a:cubicBezTo>
                      <a:pt x="394" y="785"/>
                      <a:pt x="394" y="785"/>
                      <a:pt x="394" y="785"/>
                    </a:cubicBezTo>
                    <a:lnTo>
                      <a:pt x="394" y="785"/>
                    </a:lnTo>
                    <a:lnTo>
                      <a:pt x="89" y="811"/>
                    </a:lnTo>
                    <a:cubicBezTo>
                      <a:pt x="78" y="812"/>
                      <a:pt x="67" y="804"/>
                      <a:pt x="66" y="792"/>
                    </a:cubicBezTo>
                    <a:lnTo>
                      <a:pt x="1" y="51"/>
                    </a:lnTo>
                    <a:cubicBezTo>
                      <a:pt x="0" y="39"/>
                      <a:pt x="9" y="29"/>
                      <a:pt x="21" y="28"/>
                    </a:cubicBezTo>
                    <a:cubicBezTo>
                      <a:pt x="21" y="28"/>
                      <a:pt x="21" y="28"/>
                      <a:pt x="21" y="2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8"/>
              <p:cNvSpPr>
                <a:spLocks noEditPoints="1"/>
              </p:cNvSpPr>
              <p:nvPr/>
            </p:nvSpPr>
            <p:spPr bwMode="auto">
              <a:xfrm>
                <a:off x="1241" y="2446"/>
                <a:ext cx="66" cy="154"/>
              </a:xfrm>
              <a:custGeom>
                <a:avLst/>
                <a:gdLst/>
                <a:ahLst/>
                <a:cxnLst>
                  <a:cxn ang="0">
                    <a:pos x="0" y="4"/>
                  </a:cxn>
                  <a:cxn ang="0">
                    <a:pos x="13" y="154"/>
                  </a:cxn>
                  <a:cxn ang="0">
                    <a:pos x="66" y="150"/>
                  </a:cxn>
                  <a:cxn ang="0">
                    <a:pos x="53" y="0"/>
                  </a:cxn>
                </a:cxnLst>
                <a:rect l="0" t="0" r="r" b="b"/>
                <a:pathLst>
                  <a:path w="66" h="154">
                    <a:moveTo>
                      <a:pt x="0" y="4"/>
                    </a:moveTo>
                    <a:lnTo>
                      <a:pt x="13" y="154"/>
                    </a:lnTo>
                    <a:moveTo>
                      <a:pt x="66" y="150"/>
                    </a:moveTo>
                    <a:lnTo>
                      <a:pt x="53"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Line 29"/>
              <p:cNvSpPr>
                <a:spLocks noChangeShapeType="1"/>
              </p:cNvSpPr>
              <p:nvPr/>
            </p:nvSpPr>
            <p:spPr bwMode="auto">
              <a:xfrm>
                <a:off x="1298" y="2450"/>
                <a:ext cx="13" cy="141"/>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Line 30"/>
              <p:cNvSpPr>
                <a:spLocks noChangeShapeType="1"/>
              </p:cNvSpPr>
              <p:nvPr/>
            </p:nvSpPr>
            <p:spPr bwMode="auto">
              <a:xfrm flipV="1">
                <a:off x="2128" y="2151"/>
                <a:ext cx="1" cy="1012"/>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Line 31"/>
              <p:cNvSpPr>
                <a:spLocks noChangeShapeType="1"/>
              </p:cNvSpPr>
              <p:nvPr/>
            </p:nvSpPr>
            <p:spPr bwMode="auto">
              <a:xfrm flipV="1">
                <a:off x="2128" y="2151"/>
                <a:ext cx="1" cy="1012"/>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Line 32"/>
              <p:cNvSpPr>
                <a:spLocks noChangeShapeType="1"/>
              </p:cNvSpPr>
              <p:nvPr/>
            </p:nvSpPr>
            <p:spPr bwMode="auto">
              <a:xfrm>
                <a:off x="2591" y="2522"/>
                <a:ext cx="734" cy="2"/>
              </a:xfrm>
              <a:prstGeom prst="line">
                <a:avLst/>
              </a:prstGeom>
              <a:noFill/>
              <a:ln w="65088"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Line 33"/>
              <p:cNvSpPr>
                <a:spLocks noChangeShapeType="1"/>
              </p:cNvSpPr>
              <p:nvPr/>
            </p:nvSpPr>
            <p:spPr bwMode="auto">
              <a:xfrm>
                <a:off x="2591" y="2522"/>
                <a:ext cx="734" cy="2"/>
              </a:xfrm>
              <a:prstGeom prst="line">
                <a:avLst/>
              </a:prstGeom>
              <a:noFill/>
              <a:ln w="65088"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Line 34"/>
              <p:cNvSpPr>
                <a:spLocks noChangeShapeType="1"/>
              </p:cNvSpPr>
              <p:nvPr/>
            </p:nvSpPr>
            <p:spPr bwMode="auto">
              <a:xfrm flipV="1">
                <a:off x="2128" y="1416"/>
                <a:ext cx="1" cy="718"/>
              </a:xfrm>
              <a:prstGeom prst="line">
                <a:avLst/>
              </a:prstGeom>
              <a:noFill/>
              <a:ln w="65088"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Line 35"/>
              <p:cNvSpPr>
                <a:spLocks noChangeShapeType="1"/>
              </p:cNvSpPr>
              <p:nvPr/>
            </p:nvSpPr>
            <p:spPr bwMode="auto">
              <a:xfrm flipV="1">
                <a:off x="2128" y="1416"/>
                <a:ext cx="1" cy="718"/>
              </a:xfrm>
              <a:prstGeom prst="line">
                <a:avLst/>
              </a:prstGeom>
              <a:noFill/>
              <a:ln w="65088"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Line 36"/>
              <p:cNvSpPr>
                <a:spLocks noChangeShapeType="1"/>
              </p:cNvSpPr>
              <p:nvPr/>
            </p:nvSpPr>
            <p:spPr bwMode="auto">
              <a:xfrm flipH="1" flipV="1">
                <a:off x="1976" y="2685"/>
                <a:ext cx="2" cy="484"/>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Line 37"/>
              <p:cNvSpPr>
                <a:spLocks noChangeShapeType="1"/>
              </p:cNvSpPr>
              <p:nvPr/>
            </p:nvSpPr>
            <p:spPr bwMode="auto">
              <a:xfrm flipH="1" flipV="1">
                <a:off x="1976" y="2685"/>
                <a:ext cx="2" cy="484"/>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Line 38"/>
              <p:cNvSpPr>
                <a:spLocks noChangeShapeType="1"/>
              </p:cNvSpPr>
              <p:nvPr/>
            </p:nvSpPr>
            <p:spPr bwMode="auto">
              <a:xfrm flipH="1" flipV="1">
                <a:off x="1980" y="2685"/>
                <a:ext cx="148" cy="478"/>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Line 39"/>
              <p:cNvSpPr>
                <a:spLocks noChangeShapeType="1"/>
              </p:cNvSpPr>
              <p:nvPr/>
            </p:nvSpPr>
            <p:spPr bwMode="auto">
              <a:xfrm flipH="1" flipV="1">
                <a:off x="1980" y="2685"/>
                <a:ext cx="148" cy="478"/>
              </a:xfrm>
              <a:prstGeom prst="line">
                <a:avLst/>
              </a:prstGeom>
              <a:noFill/>
              <a:ln w="190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40"/>
              <p:cNvSpPr>
                <a:spLocks noChangeArrowheads="1"/>
              </p:cNvSpPr>
              <p:nvPr/>
            </p:nvSpPr>
            <p:spPr bwMode="auto">
              <a:xfrm>
                <a:off x="1929" y="3170"/>
                <a:ext cx="98" cy="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41"/>
              <p:cNvSpPr>
                <a:spLocks/>
              </p:cNvSpPr>
              <p:nvPr/>
            </p:nvSpPr>
            <p:spPr bwMode="auto">
              <a:xfrm>
                <a:off x="1932" y="3173"/>
                <a:ext cx="92" cy="46"/>
              </a:xfrm>
              <a:custGeom>
                <a:avLst/>
                <a:gdLst/>
                <a:ahLst/>
                <a:cxnLst>
                  <a:cxn ang="0">
                    <a:pos x="0" y="220"/>
                  </a:cxn>
                  <a:cxn ang="0">
                    <a:pos x="0" y="21"/>
                  </a:cxn>
                  <a:cxn ang="0">
                    <a:pos x="22" y="0"/>
                  </a:cxn>
                  <a:cxn ang="0">
                    <a:pos x="22" y="0"/>
                  </a:cxn>
                  <a:cxn ang="0">
                    <a:pos x="22" y="0"/>
                  </a:cxn>
                  <a:cxn ang="0">
                    <a:pos x="463" y="0"/>
                  </a:cxn>
                  <a:cxn ang="0">
                    <a:pos x="484" y="21"/>
                  </a:cxn>
                  <a:cxn ang="0">
                    <a:pos x="484" y="220"/>
                  </a:cxn>
                  <a:cxn ang="0">
                    <a:pos x="463" y="242"/>
                  </a:cxn>
                  <a:cxn ang="0">
                    <a:pos x="463" y="242"/>
                  </a:cxn>
                  <a:cxn ang="0">
                    <a:pos x="22" y="242"/>
                  </a:cxn>
                  <a:cxn ang="0">
                    <a:pos x="0" y="220"/>
                  </a:cxn>
                </a:cxnLst>
                <a:rect l="0" t="0" r="r" b="b"/>
                <a:pathLst>
                  <a:path w="484" h="242">
                    <a:moveTo>
                      <a:pt x="0" y="220"/>
                    </a:moveTo>
                    <a:lnTo>
                      <a:pt x="0" y="21"/>
                    </a:lnTo>
                    <a:cubicBezTo>
                      <a:pt x="0" y="9"/>
                      <a:pt x="10" y="0"/>
                      <a:pt x="22" y="0"/>
                    </a:cubicBezTo>
                    <a:cubicBezTo>
                      <a:pt x="22" y="0"/>
                      <a:pt x="22" y="0"/>
                      <a:pt x="22" y="0"/>
                    </a:cubicBezTo>
                    <a:lnTo>
                      <a:pt x="22" y="0"/>
                    </a:lnTo>
                    <a:lnTo>
                      <a:pt x="463" y="0"/>
                    </a:lnTo>
                    <a:cubicBezTo>
                      <a:pt x="474" y="0"/>
                      <a:pt x="484" y="9"/>
                      <a:pt x="484" y="21"/>
                    </a:cubicBezTo>
                    <a:lnTo>
                      <a:pt x="484" y="220"/>
                    </a:lnTo>
                    <a:cubicBezTo>
                      <a:pt x="484" y="232"/>
                      <a:pt x="474" y="242"/>
                      <a:pt x="463" y="242"/>
                    </a:cubicBezTo>
                    <a:lnTo>
                      <a:pt x="463" y="242"/>
                    </a:lnTo>
                    <a:lnTo>
                      <a:pt x="22" y="242"/>
                    </a:lnTo>
                    <a:cubicBezTo>
                      <a:pt x="10" y="242"/>
                      <a:pt x="0" y="232"/>
                      <a:pt x="0" y="22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42"/>
              <p:cNvSpPr>
                <a:spLocks noChangeArrowheads="1"/>
              </p:cNvSpPr>
              <p:nvPr/>
            </p:nvSpPr>
            <p:spPr bwMode="auto">
              <a:xfrm>
                <a:off x="1929" y="3170"/>
                <a:ext cx="98" cy="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43"/>
              <p:cNvSpPr>
                <a:spLocks/>
              </p:cNvSpPr>
              <p:nvPr/>
            </p:nvSpPr>
            <p:spPr bwMode="auto">
              <a:xfrm>
                <a:off x="1932" y="3173"/>
                <a:ext cx="92" cy="46"/>
              </a:xfrm>
              <a:custGeom>
                <a:avLst/>
                <a:gdLst/>
                <a:ahLst/>
                <a:cxnLst>
                  <a:cxn ang="0">
                    <a:pos x="0" y="220"/>
                  </a:cxn>
                  <a:cxn ang="0">
                    <a:pos x="0" y="21"/>
                  </a:cxn>
                  <a:cxn ang="0">
                    <a:pos x="22" y="0"/>
                  </a:cxn>
                  <a:cxn ang="0">
                    <a:pos x="22" y="0"/>
                  </a:cxn>
                  <a:cxn ang="0">
                    <a:pos x="22" y="0"/>
                  </a:cxn>
                  <a:cxn ang="0">
                    <a:pos x="463" y="0"/>
                  </a:cxn>
                  <a:cxn ang="0">
                    <a:pos x="484" y="21"/>
                  </a:cxn>
                  <a:cxn ang="0">
                    <a:pos x="484" y="220"/>
                  </a:cxn>
                  <a:cxn ang="0">
                    <a:pos x="463" y="242"/>
                  </a:cxn>
                  <a:cxn ang="0">
                    <a:pos x="463" y="242"/>
                  </a:cxn>
                  <a:cxn ang="0">
                    <a:pos x="22" y="242"/>
                  </a:cxn>
                  <a:cxn ang="0">
                    <a:pos x="0" y="220"/>
                  </a:cxn>
                </a:cxnLst>
                <a:rect l="0" t="0" r="r" b="b"/>
                <a:pathLst>
                  <a:path w="484" h="242">
                    <a:moveTo>
                      <a:pt x="0" y="220"/>
                    </a:moveTo>
                    <a:lnTo>
                      <a:pt x="0" y="21"/>
                    </a:lnTo>
                    <a:cubicBezTo>
                      <a:pt x="0" y="9"/>
                      <a:pt x="10" y="0"/>
                      <a:pt x="22" y="0"/>
                    </a:cubicBezTo>
                    <a:cubicBezTo>
                      <a:pt x="22" y="0"/>
                      <a:pt x="22" y="0"/>
                      <a:pt x="22" y="0"/>
                    </a:cubicBezTo>
                    <a:lnTo>
                      <a:pt x="22" y="0"/>
                    </a:lnTo>
                    <a:lnTo>
                      <a:pt x="463" y="0"/>
                    </a:lnTo>
                    <a:cubicBezTo>
                      <a:pt x="474" y="0"/>
                      <a:pt x="484" y="9"/>
                      <a:pt x="484" y="21"/>
                    </a:cubicBezTo>
                    <a:lnTo>
                      <a:pt x="484" y="220"/>
                    </a:lnTo>
                    <a:cubicBezTo>
                      <a:pt x="484" y="232"/>
                      <a:pt x="474" y="242"/>
                      <a:pt x="463" y="242"/>
                    </a:cubicBezTo>
                    <a:lnTo>
                      <a:pt x="463" y="242"/>
                    </a:lnTo>
                    <a:lnTo>
                      <a:pt x="22" y="242"/>
                    </a:lnTo>
                    <a:cubicBezTo>
                      <a:pt x="10" y="242"/>
                      <a:pt x="0" y="232"/>
                      <a:pt x="0" y="220"/>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44"/>
              <p:cNvSpPr>
                <a:spLocks noEditPoints="1"/>
              </p:cNvSpPr>
              <p:nvPr/>
            </p:nvSpPr>
            <p:spPr bwMode="auto">
              <a:xfrm>
                <a:off x="1932" y="3177"/>
                <a:ext cx="92" cy="37"/>
              </a:xfrm>
              <a:custGeom>
                <a:avLst/>
                <a:gdLst/>
                <a:ahLst/>
                <a:cxnLst>
                  <a:cxn ang="0">
                    <a:pos x="0" y="37"/>
                  </a:cxn>
                  <a:cxn ang="0">
                    <a:pos x="92" y="37"/>
                  </a:cxn>
                  <a:cxn ang="0">
                    <a:pos x="92" y="0"/>
                  </a:cxn>
                  <a:cxn ang="0">
                    <a:pos x="0" y="0"/>
                  </a:cxn>
                </a:cxnLst>
                <a:rect l="0" t="0" r="r" b="b"/>
                <a:pathLst>
                  <a:path w="92" h="37">
                    <a:moveTo>
                      <a:pt x="0" y="37"/>
                    </a:moveTo>
                    <a:lnTo>
                      <a:pt x="92" y="37"/>
                    </a:lnTo>
                    <a:moveTo>
                      <a:pt x="92" y="0"/>
                    </a:moveTo>
                    <a:lnTo>
                      <a:pt x="0"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Line 45"/>
              <p:cNvSpPr>
                <a:spLocks noChangeShapeType="1"/>
              </p:cNvSpPr>
              <p:nvPr/>
            </p:nvSpPr>
            <p:spPr bwMode="auto">
              <a:xfrm>
                <a:off x="1935" y="3175"/>
                <a:ext cx="86" cy="1"/>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46"/>
              <p:cNvSpPr>
                <a:spLocks/>
              </p:cNvSpPr>
              <p:nvPr/>
            </p:nvSpPr>
            <p:spPr bwMode="auto">
              <a:xfrm>
                <a:off x="1923" y="2632"/>
                <a:ext cx="96" cy="53"/>
              </a:xfrm>
              <a:custGeom>
                <a:avLst/>
                <a:gdLst/>
                <a:ahLst/>
                <a:cxnLst>
                  <a:cxn ang="0">
                    <a:pos x="18" y="261"/>
                  </a:cxn>
                  <a:cxn ang="0">
                    <a:pos x="1" y="62"/>
                  </a:cxn>
                  <a:cxn ang="0">
                    <a:pos x="20" y="39"/>
                  </a:cxn>
                  <a:cxn ang="0">
                    <a:pos x="20" y="39"/>
                  </a:cxn>
                  <a:cxn ang="0">
                    <a:pos x="459" y="1"/>
                  </a:cxn>
                  <a:cxn ang="0">
                    <a:pos x="483" y="20"/>
                  </a:cxn>
                  <a:cxn ang="0">
                    <a:pos x="500" y="219"/>
                  </a:cxn>
                  <a:cxn ang="0">
                    <a:pos x="480" y="242"/>
                  </a:cxn>
                  <a:cxn ang="0">
                    <a:pos x="480" y="242"/>
                  </a:cxn>
                  <a:cxn ang="0">
                    <a:pos x="41" y="280"/>
                  </a:cxn>
                  <a:cxn ang="0">
                    <a:pos x="18" y="261"/>
                  </a:cxn>
                </a:cxnLst>
                <a:rect l="0" t="0" r="r" b="b"/>
                <a:pathLst>
                  <a:path w="501" h="281">
                    <a:moveTo>
                      <a:pt x="18" y="261"/>
                    </a:moveTo>
                    <a:lnTo>
                      <a:pt x="1" y="62"/>
                    </a:lnTo>
                    <a:cubicBezTo>
                      <a:pt x="0" y="51"/>
                      <a:pt x="8" y="40"/>
                      <a:pt x="20" y="39"/>
                    </a:cubicBezTo>
                    <a:cubicBezTo>
                      <a:pt x="20" y="39"/>
                      <a:pt x="20" y="39"/>
                      <a:pt x="20" y="39"/>
                    </a:cubicBezTo>
                    <a:lnTo>
                      <a:pt x="459" y="1"/>
                    </a:lnTo>
                    <a:cubicBezTo>
                      <a:pt x="471" y="0"/>
                      <a:pt x="481" y="9"/>
                      <a:pt x="483" y="20"/>
                    </a:cubicBezTo>
                    <a:lnTo>
                      <a:pt x="500" y="219"/>
                    </a:lnTo>
                    <a:cubicBezTo>
                      <a:pt x="501" y="230"/>
                      <a:pt x="492" y="241"/>
                      <a:pt x="480" y="242"/>
                    </a:cubicBezTo>
                    <a:cubicBezTo>
                      <a:pt x="480" y="242"/>
                      <a:pt x="480" y="242"/>
                      <a:pt x="480" y="242"/>
                    </a:cubicBezTo>
                    <a:lnTo>
                      <a:pt x="41" y="280"/>
                    </a:lnTo>
                    <a:cubicBezTo>
                      <a:pt x="29" y="281"/>
                      <a:pt x="19" y="273"/>
                      <a:pt x="18" y="261"/>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47"/>
              <p:cNvSpPr>
                <a:spLocks/>
              </p:cNvSpPr>
              <p:nvPr/>
            </p:nvSpPr>
            <p:spPr bwMode="auto">
              <a:xfrm>
                <a:off x="1923" y="2632"/>
                <a:ext cx="96" cy="53"/>
              </a:xfrm>
              <a:custGeom>
                <a:avLst/>
                <a:gdLst/>
                <a:ahLst/>
                <a:cxnLst>
                  <a:cxn ang="0">
                    <a:pos x="18" y="261"/>
                  </a:cxn>
                  <a:cxn ang="0">
                    <a:pos x="1" y="62"/>
                  </a:cxn>
                  <a:cxn ang="0">
                    <a:pos x="20" y="39"/>
                  </a:cxn>
                  <a:cxn ang="0">
                    <a:pos x="20" y="39"/>
                  </a:cxn>
                  <a:cxn ang="0">
                    <a:pos x="459" y="1"/>
                  </a:cxn>
                  <a:cxn ang="0">
                    <a:pos x="483" y="20"/>
                  </a:cxn>
                  <a:cxn ang="0">
                    <a:pos x="500" y="219"/>
                  </a:cxn>
                  <a:cxn ang="0">
                    <a:pos x="480" y="242"/>
                  </a:cxn>
                  <a:cxn ang="0">
                    <a:pos x="480" y="242"/>
                  </a:cxn>
                  <a:cxn ang="0">
                    <a:pos x="41" y="280"/>
                  </a:cxn>
                  <a:cxn ang="0">
                    <a:pos x="18" y="261"/>
                  </a:cxn>
                </a:cxnLst>
                <a:rect l="0" t="0" r="r" b="b"/>
                <a:pathLst>
                  <a:path w="501" h="281">
                    <a:moveTo>
                      <a:pt x="18" y="261"/>
                    </a:moveTo>
                    <a:lnTo>
                      <a:pt x="1" y="62"/>
                    </a:lnTo>
                    <a:cubicBezTo>
                      <a:pt x="0" y="51"/>
                      <a:pt x="8" y="40"/>
                      <a:pt x="20" y="39"/>
                    </a:cubicBezTo>
                    <a:cubicBezTo>
                      <a:pt x="20" y="39"/>
                      <a:pt x="20" y="39"/>
                      <a:pt x="20" y="39"/>
                    </a:cubicBezTo>
                    <a:lnTo>
                      <a:pt x="459" y="1"/>
                    </a:lnTo>
                    <a:cubicBezTo>
                      <a:pt x="471" y="0"/>
                      <a:pt x="481" y="9"/>
                      <a:pt x="483" y="20"/>
                    </a:cubicBezTo>
                    <a:lnTo>
                      <a:pt x="500" y="219"/>
                    </a:lnTo>
                    <a:cubicBezTo>
                      <a:pt x="501" y="230"/>
                      <a:pt x="492" y="241"/>
                      <a:pt x="480" y="242"/>
                    </a:cubicBezTo>
                    <a:cubicBezTo>
                      <a:pt x="480" y="242"/>
                      <a:pt x="480" y="242"/>
                      <a:pt x="480" y="242"/>
                    </a:cubicBezTo>
                    <a:lnTo>
                      <a:pt x="41" y="280"/>
                    </a:lnTo>
                    <a:cubicBezTo>
                      <a:pt x="29" y="281"/>
                      <a:pt x="19" y="273"/>
                      <a:pt x="18" y="261"/>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48"/>
              <p:cNvSpPr>
                <a:spLocks noEditPoints="1"/>
              </p:cNvSpPr>
              <p:nvPr/>
            </p:nvSpPr>
            <p:spPr bwMode="auto">
              <a:xfrm>
                <a:off x="1924" y="2636"/>
                <a:ext cx="95" cy="45"/>
              </a:xfrm>
              <a:custGeom>
                <a:avLst/>
                <a:gdLst/>
                <a:ahLst/>
                <a:cxnLst>
                  <a:cxn ang="0">
                    <a:pos x="3" y="45"/>
                  </a:cxn>
                  <a:cxn ang="0">
                    <a:pos x="95" y="37"/>
                  </a:cxn>
                  <a:cxn ang="0">
                    <a:pos x="92" y="0"/>
                  </a:cxn>
                  <a:cxn ang="0">
                    <a:pos x="0" y="8"/>
                  </a:cxn>
                </a:cxnLst>
                <a:rect l="0" t="0" r="r" b="b"/>
                <a:pathLst>
                  <a:path w="95" h="45">
                    <a:moveTo>
                      <a:pt x="3" y="45"/>
                    </a:moveTo>
                    <a:lnTo>
                      <a:pt x="95" y="37"/>
                    </a:lnTo>
                    <a:moveTo>
                      <a:pt x="92" y="0"/>
                    </a:moveTo>
                    <a:lnTo>
                      <a:pt x="0" y="8"/>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Line 49"/>
              <p:cNvSpPr>
                <a:spLocks noChangeShapeType="1"/>
              </p:cNvSpPr>
              <p:nvPr/>
            </p:nvSpPr>
            <p:spPr bwMode="auto">
              <a:xfrm flipV="1">
                <a:off x="1926" y="2634"/>
                <a:ext cx="87" cy="7"/>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50"/>
              <p:cNvSpPr>
                <a:spLocks/>
              </p:cNvSpPr>
              <p:nvPr/>
            </p:nvSpPr>
            <p:spPr bwMode="auto">
              <a:xfrm>
                <a:off x="2057" y="3157"/>
                <a:ext cx="155" cy="79"/>
              </a:xfrm>
              <a:custGeom>
                <a:avLst/>
                <a:gdLst/>
                <a:ahLst/>
                <a:cxnLst>
                  <a:cxn ang="0">
                    <a:pos x="28" y="394"/>
                  </a:cxn>
                  <a:cxn ang="0">
                    <a:pos x="1" y="89"/>
                  </a:cxn>
                  <a:cxn ang="0">
                    <a:pos x="21" y="66"/>
                  </a:cxn>
                  <a:cxn ang="0">
                    <a:pos x="21" y="66"/>
                  </a:cxn>
                  <a:cxn ang="0">
                    <a:pos x="761" y="1"/>
                  </a:cxn>
                  <a:cxn ang="0">
                    <a:pos x="784" y="20"/>
                  </a:cxn>
                  <a:cxn ang="0">
                    <a:pos x="784" y="20"/>
                  </a:cxn>
                  <a:cxn ang="0">
                    <a:pos x="811" y="325"/>
                  </a:cxn>
                  <a:cxn ang="0">
                    <a:pos x="792" y="348"/>
                  </a:cxn>
                  <a:cxn ang="0">
                    <a:pos x="792" y="348"/>
                  </a:cxn>
                  <a:cxn ang="0">
                    <a:pos x="51" y="413"/>
                  </a:cxn>
                  <a:cxn ang="0">
                    <a:pos x="28" y="394"/>
                  </a:cxn>
                </a:cxnLst>
                <a:rect l="0" t="0" r="r" b="b"/>
                <a:pathLst>
                  <a:path w="812" h="414">
                    <a:moveTo>
                      <a:pt x="28" y="394"/>
                    </a:moveTo>
                    <a:lnTo>
                      <a:pt x="1" y="89"/>
                    </a:lnTo>
                    <a:cubicBezTo>
                      <a:pt x="0" y="77"/>
                      <a:pt x="9" y="67"/>
                      <a:pt x="21" y="66"/>
                    </a:cubicBezTo>
                    <a:cubicBezTo>
                      <a:pt x="21" y="66"/>
                      <a:pt x="21" y="66"/>
                      <a:pt x="21" y="66"/>
                    </a:cubicBezTo>
                    <a:lnTo>
                      <a:pt x="761" y="1"/>
                    </a:lnTo>
                    <a:cubicBezTo>
                      <a:pt x="773" y="0"/>
                      <a:pt x="783" y="9"/>
                      <a:pt x="784" y="20"/>
                    </a:cubicBezTo>
                    <a:cubicBezTo>
                      <a:pt x="784" y="20"/>
                      <a:pt x="784" y="20"/>
                      <a:pt x="784" y="20"/>
                    </a:cubicBezTo>
                    <a:lnTo>
                      <a:pt x="811" y="325"/>
                    </a:lnTo>
                    <a:cubicBezTo>
                      <a:pt x="812" y="337"/>
                      <a:pt x="803" y="347"/>
                      <a:pt x="792" y="348"/>
                    </a:cubicBezTo>
                    <a:lnTo>
                      <a:pt x="792" y="348"/>
                    </a:lnTo>
                    <a:lnTo>
                      <a:pt x="51" y="413"/>
                    </a:lnTo>
                    <a:cubicBezTo>
                      <a:pt x="39" y="414"/>
                      <a:pt x="29" y="406"/>
                      <a:pt x="28" y="39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51"/>
              <p:cNvSpPr>
                <a:spLocks/>
              </p:cNvSpPr>
              <p:nvPr/>
            </p:nvSpPr>
            <p:spPr bwMode="auto">
              <a:xfrm>
                <a:off x="2057" y="3157"/>
                <a:ext cx="155" cy="79"/>
              </a:xfrm>
              <a:custGeom>
                <a:avLst/>
                <a:gdLst/>
                <a:ahLst/>
                <a:cxnLst>
                  <a:cxn ang="0">
                    <a:pos x="28" y="394"/>
                  </a:cxn>
                  <a:cxn ang="0">
                    <a:pos x="1" y="89"/>
                  </a:cxn>
                  <a:cxn ang="0">
                    <a:pos x="21" y="66"/>
                  </a:cxn>
                  <a:cxn ang="0">
                    <a:pos x="21" y="66"/>
                  </a:cxn>
                  <a:cxn ang="0">
                    <a:pos x="761" y="1"/>
                  </a:cxn>
                  <a:cxn ang="0">
                    <a:pos x="784" y="20"/>
                  </a:cxn>
                  <a:cxn ang="0">
                    <a:pos x="784" y="20"/>
                  </a:cxn>
                  <a:cxn ang="0">
                    <a:pos x="811" y="325"/>
                  </a:cxn>
                  <a:cxn ang="0">
                    <a:pos x="792" y="348"/>
                  </a:cxn>
                  <a:cxn ang="0">
                    <a:pos x="792" y="348"/>
                  </a:cxn>
                  <a:cxn ang="0">
                    <a:pos x="51" y="413"/>
                  </a:cxn>
                  <a:cxn ang="0">
                    <a:pos x="28" y="394"/>
                  </a:cxn>
                </a:cxnLst>
                <a:rect l="0" t="0" r="r" b="b"/>
                <a:pathLst>
                  <a:path w="812" h="414">
                    <a:moveTo>
                      <a:pt x="28" y="394"/>
                    </a:moveTo>
                    <a:lnTo>
                      <a:pt x="1" y="89"/>
                    </a:lnTo>
                    <a:cubicBezTo>
                      <a:pt x="0" y="77"/>
                      <a:pt x="9" y="67"/>
                      <a:pt x="21" y="66"/>
                    </a:cubicBezTo>
                    <a:cubicBezTo>
                      <a:pt x="21" y="66"/>
                      <a:pt x="21" y="66"/>
                      <a:pt x="21" y="66"/>
                    </a:cubicBezTo>
                    <a:lnTo>
                      <a:pt x="761" y="1"/>
                    </a:lnTo>
                    <a:cubicBezTo>
                      <a:pt x="773" y="0"/>
                      <a:pt x="783" y="9"/>
                      <a:pt x="784" y="20"/>
                    </a:cubicBezTo>
                    <a:cubicBezTo>
                      <a:pt x="784" y="20"/>
                      <a:pt x="784" y="20"/>
                      <a:pt x="784" y="20"/>
                    </a:cubicBezTo>
                    <a:lnTo>
                      <a:pt x="811" y="325"/>
                    </a:lnTo>
                    <a:cubicBezTo>
                      <a:pt x="812" y="337"/>
                      <a:pt x="803" y="347"/>
                      <a:pt x="792" y="348"/>
                    </a:cubicBezTo>
                    <a:lnTo>
                      <a:pt x="792" y="348"/>
                    </a:lnTo>
                    <a:lnTo>
                      <a:pt x="51" y="413"/>
                    </a:lnTo>
                    <a:cubicBezTo>
                      <a:pt x="39" y="414"/>
                      <a:pt x="29" y="406"/>
                      <a:pt x="28" y="394"/>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52"/>
              <p:cNvSpPr>
                <a:spLocks noEditPoints="1"/>
              </p:cNvSpPr>
              <p:nvPr/>
            </p:nvSpPr>
            <p:spPr bwMode="auto">
              <a:xfrm>
                <a:off x="2057" y="3164"/>
                <a:ext cx="154" cy="66"/>
              </a:xfrm>
              <a:custGeom>
                <a:avLst/>
                <a:gdLst/>
                <a:ahLst/>
                <a:cxnLst>
                  <a:cxn ang="0">
                    <a:pos x="5" y="66"/>
                  </a:cxn>
                  <a:cxn ang="0">
                    <a:pos x="154" y="53"/>
                  </a:cxn>
                  <a:cxn ang="0">
                    <a:pos x="150" y="0"/>
                  </a:cxn>
                  <a:cxn ang="0">
                    <a:pos x="0" y="13"/>
                  </a:cxn>
                </a:cxnLst>
                <a:rect l="0" t="0" r="r" b="b"/>
                <a:pathLst>
                  <a:path w="154" h="66">
                    <a:moveTo>
                      <a:pt x="5" y="66"/>
                    </a:moveTo>
                    <a:lnTo>
                      <a:pt x="154" y="53"/>
                    </a:lnTo>
                    <a:moveTo>
                      <a:pt x="150" y="0"/>
                    </a:moveTo>
                    <a:lnTo>
                      <a:pt x="0" y="13"/>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Line 53"/>
              <p:cNvSpPr>
                <a:spLocks noChangeShapeType="1"/>
              </p:cNvSpPr>
              <p:nvPr/>
            </p:nvSpPr>
            <p:spPr bwMode="auto">
              <a:xfrm flipV="1">
                <a:off x="2062" y="3160"/>
                <a:ext cx="140" cy="13"/>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Line 54"/>
              <p:cNvSpPr>
                <a:spLocks noChangeShapeType="1"/>
              </p:cNvSpPr>
              <p:nvPr/>
            </p:nvSpPr>
            <p:spPr bwMode="auto">
              <a:xfrm>
                <a:off x="984" y="2363"/>
                <a:ext cx="315" cy="1"/>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55"/>
              <p:cNvSpPr>
                <a:spLocks noChangeArrowheads="1"/>
              </p:cNvSpPr>
              <p:nvPr/>
            </p:nvSpPr>
            <p:spPr bwMode="auto">
              <a:xfrm>
                <a:off x="1014" y="2334"/>
                <a:ext cx="87" cy="5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56"/>
              <p:cNvSpPr>
                <a:spLocks noChangeArrowheads="1"/>
              </p:cNvSpPr>
              <p:nvPr/>
            </p:nvSpPr>
            <p:spPr bwMode="auto">
              <a:xfrm>
                <a:off x="1014" y="2334"/>
                <a:ext cx="87" cy="58"/>
              </a:xfrm>
              <a:prstGeom prst="rect">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57"/>
              <p:cNvSpPr>
                <a:spLocks noChangeArrowheads="1"/>
              </p:cNvSpPr>
              <p:nvPr/>
            </p:nvSpPr>
            <p:spPr bwMode="auto">
              <a:xfrm>
                <a:off x="1037" y="2331"/>
                <a:ext cx="73"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FI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58"/>
              <p:cNvSpPr>
                <a:spLocks noChangeArrowheads="1"/>
              </p:cNvSpPr>
              <p:nvPr/>
            </p:nvSpPr>
            <p:spPr bwMode="auto">
              <a:xfrm>
                <a:off x="2809" y="1660"/>
                <a:ext cx="336"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Test Masses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59"/>
              <p:cNvSpPr>
                <a:spLocks noChangeArrowheads="1"/>
              </p:cNvSpPr>
              <p:nvPr/>
            </p:nvSpPr>
            <p:spPr bwMode="auto">
              <a:xfrm>
                <a:off x="3087" y="1660"/>
                <a:ext cx="40"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60"/>
              <p:cNvSpPr>
                <a:spLocks noChangeArrowheads="1"/>
              </p:cNvSpPr>
              <p:nvPr/>
            </p:nvSpPr>
            <p:spPr bwMode="auto">
              <a:xfrm>
                <a:off x="2828" y="1718"/>
                <a:ext cx="296"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fused silica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61"/>
              <p:cNvSpPr>
                <a:spLocks noChangeArrowheads="1"/>
              </p:cNvSpPr>
              <p:nvPr/>
            </p:nvSpPr>
            <p:spPr bwMode="auto">
              <a:xfrm>
                <a:off x="3069" y="1718"/>
                <a:ext cx="40"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62"/>
              <p:cNvSpPr>
                <a:spLocks noChangeArrowheads="1"/>
              </p:cNvSpPr>
              <p:nvPr/>
            </p:nvSpPr>
            <p:spPr bwMode="auto">
              <a:xfrm>
                <a:off x="2672" y="1777"/>
                <a:ext cx="101"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34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Rectangle 63"/>
              <p:cNvSpPr>
                <a:spLocks noChangeArrowheads="1"/>
              </p:cNvSpPr>
              <p:nvPr/>
            </p:nvSpPr>
            <p:spPr bwMode="auto">
              <a:xfrm>
                <a:off x="2742" y="1777"/>
                <a:ext cx="290"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cm diam x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64"/>
              <p:cNvSpPr>
                <a:spLocks noChangeArrowheads="1"/>
              </p:cNvSpPr>
              <p:nvPr/>
            </p:nvSpPr>
            <p:spPr bwMode="auto">
              <a:xfrm>
                <a:off x="2977" y="1777"/>
                <a:ext cx="101"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20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65"/>
              <p:cNvSpPr>
                <a:spLocks noChangeArrowheads="1"/>
              </p:cNvSpPr>
              <p:nvPr/>
            </p:nvSpPr>
            <p:spPr bwMode="auto">
              <a:xfrm>
                <a:off x="3045" y="1777"/>
                <a:ext cx="226"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000000"/>
                    </a:solidFill>
                    <a:effectLst/>
                    <a:latin typeface="Arial" pitchFamily="34" charset="0"/>
                    <a:cs typeface="Arial" pitchFamily="34" charset="0"/>
                  </a:rPr>
                  <a:t>cm thick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 name="Rectangle 66"/>
              <p:cNvSpPr>
                <a:spLocks noChangeArrowheads="1"/>
              </p:cNvSpPr>
              <p:nvPr/>
            </p:nvSpPr>
            <p:spPr bwMode="auto">
              <a:xfrm>
                <a:off x="3225" y="1777"/>
                <a:ext cx="40"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67"/>
              <p:cNvSpPr>
                <a:spLocks noChangeArrowheads="1"/>
              </p:cNvSpPr>
              <p:nvPr/>
            </p:nvSpPr>
            <p:spPr bwMode="auto">
              <a:xfrm>
                <a:off x="2895" y="1835"/>
                <a:ext cx="101"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40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68"/>
              <p:cNvSpPr>
                <a:spLocks noChangeArrowheads="1"/>
              </p:cNvSpPr>
              <p:nvPr/>
            </p:nvSpPr>
            <p:spPr bwMode="auto">
              <a:xfrm>
                <a:off x="2965" y="1835"/>
                <a:ext cx="83"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kg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69"/>
              <p:cNvSpPr>
                <a:spLocks noChangeArrowheads="1"/>
              </p:cNvSpPr>
              <p:nvPr/>
            </p:nvSpPr>
            <p:spPr bwMode="auto">
              <a:xfrm>
                <a:off x="2048" y="2441"/>
                <a:ext cx="190" cy="19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70"/>
              <p:cNvSpPr>
                <a:spLocks/>
              </p:cNvSpPr>
              <p:nvPr/>
            </p:nvSpPr>
            <p:spPr bwMode="auto">
              <a:xfrm>
                <a:off x="2050" y="2443"/>
                <a:ext cx="185" cy="186"/>
              </a:xfrm>
              <a:custGeom>
                <a:avLst/>
                <a:gdLst/>
                <a:ahLst/>
                <a:cxnLst>
                  <a:cxn ang="0">
                    <a:pos x="863" y="8"/>
                  </a:cxn>
                  <a:cxn ang="0">
                    <a:pos x="964" y="110"/>
                  </a:cxn>
                  <a:cxn ang="0">
                    <a:pos x="964" y="140"/>
                  </a:cxn>
                  <a:cxn ang="0">
                    <a:pos x="964" y="140"/>
                  </a:cxn>
                  <a:cxn ang="0">
                    <a:pos x="139" y="965"/>
                  </a:cxn>
                  <a:cxn ang="0">
                    <a:pos x="109" y="965"/>
                  </a:cxn>
                  <a:cxn ang="0">
                    <a:pos x="8" y="864"/>
                  </a:cxn>
                  <a:cxn ang="0">
                    <a:pos x="8" y="833"/>
                  </a:cxn>
                  <a:cxn ang="0">
                    <a:pos x="8" y="833"/>
                  </a:cxn>
                  <a:cxn ang="0">
                    <a:pos x="833" y="8"/>
                  </a:cxn>
                  <a:cxn ang="0">
                    <a:pos x="863" y="8"/>
                  </a:cxn>
                </a:cxnLst>
                <a:rect l="0" t="0" r="r" b="b"/>
                <a:pathLst>
                  <a:path w="973" h="973">
                    <a:moveTo>
                      <a:pt x="863" y="8"/>
                    </a:moveTo>
                    <a:lnTo>
                      <a:pt x="964" y="110"/>
                    </a:lnTo>
                    <a:cubicBezTo>
                      <a:pt x="973" y="118"/>
                      <a:pt x="973" y="132"/>
                      <a:pt x="964" y="140"/>
                    </a:cubicBezTo>
                    <a:cubicBezTo>
                      <a:pt x="964" y="140"/>
                      <a:pt x="964" y="140"/>
                      <a:pt x="964" y="140"/>
                    </a:cubicBezTo>
                    <a:lnTo>
                      <a:pt x="139" y="965"/>
                    </a:lnTo>
                    <a:cubicBezTo>
                      <a:pt x="131" y="973"/>
                      <a:pt x="118" y="973"/>
                      <a:pt x="109" y="965"/>
                    </a:cubicBezTo>
                    <a:lnTo>
                      <a:pt x="8" y="864"/>
                    </a:lnTo>
                    <a:cubicBezTo>
                      <a:pt x="0" y="855"/>
                      <a:pt x="0" y="842"/>
                      <a:pt x="8" y="833"/>
                    </a:cubicBezTo>
                    <a:cubicBezTo>
                      <a:pt x="8" y="833"/>
                      <a:pt x="8" y="833"/>
                      <a:pt x="8" y="833"/>
                    </a:cubicBezTo>
                    <a:lnTo>
                      <a:pt x="833" y="8"/>
                    </a:lnTo>
                    <a:cubicBezTo>
                      <a:pt x="841" y="0"/>
                      <a:pt x="855" y="0"/>
                      <a:pt x="863" y="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71"/>
              <p:cNvSpPr>
                <a:spLocks noChangeArrowheads="1"/>
              </p:cNvSpPr>
              <p:nvPr/>
            </p:nvSpPr>
            <p:spPr bwMode="auto">
              <a:xfrm>
                <a:off x="2048" y="2441"/>
                <a:ext cx="190" cy="19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2"/>
              <p:cNvSpPr>
                <a:spLocks/>
              </p:cNvSpPr>
              <p:nvPr/>
            </p:nvSpPr>
            <p:spPr bwMode="auto">
              <a:xfrm>
                <a:off x="2050" y="2443"/>
                <a:ext cx="185" cy="186"/>
              </a:xfrm>
              <a:custGeom>
                <a:avLst/>
                <a:gdLst/>
                <a:ahLst/>
                <a:cxnLst>
                  <a:cxn ang="0">
                    <a:pos x="863" y="8"/>
                  </a:cxn>
                  <a:cxn ang="0">
                    <a:pos x="964" y="110"/>
                  </a:cxn>
                  <a:cxn ang="0">
                    <a:pos x="964" y="140"/>
                  </a:cxn>
                  <a:cxn ang="0">
                    <a:pos x="964" y="140"/>
                  </a:cxn>
                  <a:cxn ang="0">
                    <a:pos x="139" y="965"/>
                  </a:cxn>
                  <a:cxn ang="0">
                    <a:pos x="109" y="965"/>
                  </a:cxn>
                  <a:cxn ang="0">
                    <a:pos x="8" y="864"/>
                  </a:cxn>
                  <a:cxn ang="0">
                    <a:pos x="8" y="833"/>
                  </a:cxn>
                  <a:cxn ang="0">
                    <a:pos x="8" y="833"/>
                  </a:cxn>
                  <a:cxn ang="0">
                    <a:pos x="833" y="8"/>
                  </a:cxn>
                  <a:cxn ang="0">
                    <a:pos x="863" y="8"/>
                  </a:cxn>
                </a:cxnLst>
                <a:rect l="0" t="0" r="r" b="b"/>
                <a:pathLst>
                  <a:path w="973" h="973">
                    <a:moveTo>
                      <a:pt x="863" y="8"/>
                    </a:moveTo>
                    <a:lnTo>
                      <a:pt x="964" y="110"/>
                    </a:lnTo>
                    <a:cubicBezTo>
                      <a:pt x="973" y="118"/>
                      <a:pt x="973" y="132"/>
                      <a:pt x="964" y="140"/>
                    </a:cubicBezTo>
                    <a:cubicBezTo>
                      <a:pt x="964" y="140"/>
                      <a:pt x="964" y="140"/>
                      <a:pt x="964" y="140"/>
                    </a:cubicBezTo>
                    <a:lnTo>
                      <a:pt x="139" y="965"/>
                    </a:lnTo>
                    <a:cubicBezTo>
                      <a:pt x="131" y="973"/>
                      <a:pt x="118" y="973"/>
                      <a:pt x="109" y="965"/>
                    </a:cubicBezTo>
                    <a:lnTo>
                      <a:pt x="8" y="864"/>
                    </a:lnTo>
                    <a:cubicBezTo>
                      <a:pt x="0" y="855"/>
                      <a:pt x="0" y="842"/>
                      <a:pt x="8" y="833"/>
                    </a:cubicBezTo>
                    <a:cubicBezTo>
                      <a:pt x="8" y="833"/>
                      <a:pt x="8" y="833"/>
                      <a:pt x="8" y="833"/>
                    </a:cubicBezTo>
                    <a:lnTo>
                      <a:pt x="833" y="8"/>
                    </a:lnTo>
                    <a:cubicBezTo>
                      <a:pt x="841" y="0"/>
                      <a:pt x="855" y="0"/>
                      <a:pt x="863" y="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3"/>
              <p:cNvSpPr>
                <a:spLocks noEditPoints="1"/>
              </p:cNvSpPr>
              <p:nvPr/>
            </p:nvSpPr>
            <p:spPr bwMode="auto">
              <a:xfrm>
                <a:off x="2051" y="2444"/>
                <a:ext cx="183" cy="184"/>
              </a:xfrm>
              <a:custGeom>
                <a:avLst/>
                <a:gdLst/>
                <a:ahLst/>
                <a:cxnLst>
                  <a:cxn ang="0">
                    <a:pos x="163" y="0"/>
                  </a:cxn>
                  <a:cxn ang="0">
                    <a:pos x="0" y="164"/>
                  </a:cxn>
                  <a:cxn ang="0">
                    <a:pos x="20" y="184"/>
                  </a:cxn>
                  <a:cxn ang="0">
                    <a:pos x="183" y="20"/>
                  </a:cxn>
                </a:cxnLst>
                <a:rect l="0" t="0" r="r" b="b"/>
                <a:pathLst>
                  <a:path w="183" h="184">
                    <a:moveTo>
                      <a:pt x="163" y="0"/>
                    </a:moveTo>
                    <a:lnTo>
                      <a:pt x="0" y="164"/>
                    </a:lnTo>
                    <a:moveTo>
                      <a:pt x="20" y="184"/>
                    </a:moveTo>
                    <a:lnTo>
                      <a:pt x="183" y="2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Line 74"/>
              <p:cNvSpPr>
                <a:spLocks noChangeShapeType="1"/>
              </p:cNvSpPr>
              <p:nvPr/>
            </p:nvSpPr>
            <p:spPr bwMode="auto">
              <a:xfrm flipH="1">
                <a:off x="2077" y="2470"/>
                <a:ext cx="153" cy="154"/>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75"/>
              <p:cNvSpPr>
                <a:spLocks noChangeArrowheads="1"/>
              </p:cNvSpPr>
              <p:nvPr/>
            </p:nvSpPr>
            <p:spPr bwMode="auto">
              <a:xfrm>
                <a:off x="1251" y="2316"/>
                <a:ext cx="52" cy="9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76"/>
              <p:cNvSpPr>
                <a:spLocks/>
              </p:cNvSpPr>
              <p:nvPr/>
            </p:nvSpPr>
            <p:spPr bwMode="auto">
              <a:xfrm>
                <a:off x="1252" y="2317"/>
                <a:ext cx="47" cy="93"/>
              </a:xfrm>
              <a:custGeom>
                <a:avLst/>
                <a:gdLst/>
                <a:ahLst/>
                <a:cxnLst>
                  <a:cxn ang="0">
                    <a:pos x="21" y="0"/>
                  </a:cxn>
                  <a:cxn ang="0">
                    <a:pos x="220" y="0"/>
                  </a:cxn>
                  <a:cxn ang="0">
                    <a:pos x="242" y="22"/>
                  </a:cxn>
                  <a:cxn ang="0">
                    <a:pos x="242" y="22"/>
                  </a:cxn>
                  <a:cxn ang="0">
                    <a:pos x="242" y="22"/>
                  </a:cxn>
                  <a:cxn ang="0">
                    <a:pos x="242" y="463"/>
                  </a:cxn>
                  <a:cxn ang="0">
                    <a:pos x="220" y="484"/>
                  </a:cxn>
                  <a:cxn ang="0">
                    <a:pos x="21" y="484"/>
                  </a:cxn>
                  <a:cxn ang="0">
                    <a:pos x="0" y="463"/>
                  </a:cxn>
                  <a:cxn ang="0">
                    <a:pos x="0" y="22"/>
                  </a:cxn>
                  <a:cxn ang="0">
                    <a:pos x="21" y="0"/>
                  </a:cxn>
                </a:cxnLst>
                <a:rect l="0" t="0" r="r" b="b"/>
                <a:pathLst>
                  <a:path w="242" h="484">
                    <a:moveTo>
                      <a:pt x="21" y="0"/>
                    </a:moveTo>
                    <a:lnTo>
                      <a:pt x="220" y="0"/>
                    </a:lnTo>
                    <a:cubicBezTo>
                      <a:pt x="232" y="0"/>
                      <a:pt x="242" y="10"/>
                      <a:pt x="242" y="22"/>
                    </a:cubicBezTo>
                    <a:cubicBezTo>
                      <a:pt x="242" y="22"/>
                      <a:pt x="242" y="22"/>
                      <a:pt x="242" y="22"/>
                    </a:cubicBezTo>
                    <a:lnTo>
                      <a:pt x="242" y="22"/>
                    </a:lnTo>
                    <a:lnTo>
                      <a:pt x="242" y="463"/>
                    </a:lnTo>
                    <a:cubicBezTo>
                      <a:pt x="242" y="475"/>
                      <a:pt x="232" y="484"/>
                      <a:pt x="220" y="484"/>
                    </a:cubicBezTo>
                    <a:lnTo>
                      <a:pt x="21" y="484"/>
                    </a:lnTo>
                    <a:cubicBezTo>
                      <a:pt x="9" y="484"/>
                      <a:pt x="0" y="475"/>
                      <a:pt x="0" y="463"/>
                    </a:cubicBezTo>
                    <a:lnTo>
                      <a:pt x="0" y="22"/>
                    </a:lnTo>
                    <a:cubicBezTo>
                      <a:pt x="0" y="10"/>
                      <a:pt x="9" y="0"/>
                      <a:pt x="21" y="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Rectangle 77"/>
              <p:cNvSpPr>
                <a:spLocks noChangeArrowheads="1"/>
              </p:cNvSpPr>
              <p:nvPr/>
            </p:nvSpPr>
            <p:spPr bwMode="auto">
              <a:xfrm>
                <a:off x="1251" y="2316"/>
                <a:ext cx="52" cy="9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78"/>
              <p:cNvSpPr>
                <a:spLocks/>
              </p:cNvSpPr>
              <p:nvPr/>
            </p:nvSpPr>
            <p:spPr bwMode="auto">
              <a:xfrm>
                <a:off x="1252" y="2317"/>
                <a:ext cx="46" cy="93"/>
              </a:xfrm>
              <a:custGeom>
                <a:avLst/>
                <a:gdLst/>
                <a:ahLst/>
                <a:cxnLst>
                  <a:cxn ang="0">
                    <a:pos x="21" y="0"/>
                  </a:cxn>
                  <a:cxn ang="0">
                    <a:pos x="220" y="0"/>
                  </a:cxn>
                  <a:cxn ang="0">
                    <a:pos x="242" y="22"/>
                  </a:cxn>
                  <a:cxn ang="0">
                    <a:pos x="242" y="22"/>
                  </a:cxn>
                  <a:cxn ang="0">
                    <a:pos x="242" y="22"/>
                  </a:cxn>
                  <a:cxn ang="0">
                    <a:pos x="242" y="463"/>
                  </a:cxn>
                  <a:cxn ang="0">
                    <a:pos x="220" y="484"/>
                  </a:cxn>
                  <a:cxn ang="0">
                    <a:pos x="21" y="484"/>
                  </a:cxn>
                  <a:cxn ang="0">
                    <a:pos x="0" y="463"/>
                  </a:cxn>
                  <a:cxn ang="0">
                    <a:pos x="0" y="22"/>
                  </a:cxn>
                  <a:cxn ang="0">
                    <a:pos x="21" y="0"/>
                  </a:cxn>
                </a:cxnLst>
                <a:rect l="0" t="0" r="r" b="b"/>
                <a:pathLst>
                  <a:path w="242" h="484">
                    <a:moveTo>
                      <a:pt x="21" y="0"/>
                    </a:moveTo>
                    <a:lnTo>
                      <a:pt x="220" y="0"/>
                    </a:lnTo>
                    <a:cubicBezTo>
                      <a:pt x="232" y="0"/>
                      <a:pt x="242" y="10"/>
                      <a:pt x="242" y="22"/>
                    </a:cubicBezTo>
                    <a:cubicBezTo>
                      <a:pt x="242" y="22"/>
                      <a:pt x="242" y="22"/>
                      <a:pt x="242" y="22"/>
                    </a:cubicBezTo>
                    <a:lnTo>
                      <a:pt x="242" y="22"/>
                    </a:lnTo>
                    <a:lnTo>
                      <a:pt x="242" y="463"/>
                    </a:lnTo>
                    <a:cubicBezTo>
                      <a:pt x="242" y="475"/>
                      <a:pt x="232" y="484"/>
                      <a:pt x="220" y="484"/>
                    </a:cubicBezTo>
                    <a:lnTo>
                      <a:pt x="21" y="484"/>
                    </a:lnTo>
                    <a:cubicBezTo>
                      <a:pt x="9" y="484"/>
                      <a:pt x="0" y="475"/>
                      <a:pt x="0" y="463"/>
                    </a:cubicBezTo>
                    <a:lnTo>
                      <a:pt x="0" y="22"/>
                    </a:lnTo>
                    <a:cubicBezTo>
                      <a:pt x="0" y="10"/>
                      <a:pt x="9" y="0"/>
                      <a:pt x="21" y="0"/>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79"/>
              <p:cNvSpPr>
                <a:spLocks noEditPoints="1"/>
              </p:cNvSpPr>
              <p:nvPr/>
            </p:nvSpPr>
            <p:spPr bwMode="auto">
              <a:xfrm>
                <a:off x="1257" y="2317"/>
                <a:ext cx="37" cy="93"/>
              </a:xfrm>
              <a:custGeom>
                <a:avLst/>
                <a:gdLst/>
                <a:ahLst/>
                <a:cxnLst>
                  <a:cxn ang="0">
                    <a:pos x="0" y="0"/>
                  </a:cxn>
                  <a:cxn ang="0">
                    <a:pos x="0" y="93"/>
                  </a:cxn>
                  <a:cxn ang="0">
                    <a:pos x="37" y="93"/>
                  </a:cxn>
                  <a:cxn ang="0">
                    <a:pos x="37" y="0"/>
                  </a:cxn>
                </a:cxnLst>
                <a:rect l="0" t="0" r="r" b="b"/>
                <a:pathLst>
                  <a:path w="37" h="93">
                    <a:moveTo>
                      <a:pt x="0" y="0"/>
                    </a:moveTo>
                    <a:lnTo>
                      <a:pt x="0" y="93"/>
                    </a:lnTo>
                    <a:moveTo>
                      <a:pt x="37" y="93"/>
                    </a:moveTo>
                    <a:lnTo>
                      <a:pt x="37"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Line 80"/>
              <p:cNvSpPr>
                <a:spLocks noChangeShapeType="1"/>
              </p:cNvSpPr>
              <p:nvPr/>
            </p:nvSpPr>
            <p:spPr bwMode="auto">
              <a:xfrm>
                <a:off x="1296" y="2320"/>
                <a:ext cx="1" cy="87"/>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81"/>
              <p:cNvSpPr>
                <a:spLocks noChangeArrowheads="1"/>
              </p:cNvSpPr>
              <p:nvPr/>
            </p:nvSpPr>
            <p:spPr bwMode="auto">
              <a:xfrm>
                <a:off x="2476" y="2420"/>
                <a:ext cx="119" cy="21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82"/>
              <p:cNvSpPr>
                <a:spLocks/>
              </p:cNvSpPr>
              <p:nvPr/>
            </p:nvSpPr>
            <p:spPr bwMode="auto">
              <a:xfrm>
                <a:off x="2478" y="2420"/>
                <a:ext cx="114" cy="208"/>
              </a:xfrm>
              <a:custGeom>
                <a:avLst/>
                <a:gdLst/>
                <a:ahLst/>
                <a:cxnLst>
                  <a:cxn ang="0">
                    <a:pos x="21" y="1088"/>
                  </a:cxn>
                  <a:cxn ang="0">
                    <a:pos x="575" y="1088"/>
                  </a:cxn>
                  <a:cxn ang="0">
                    <a:pos x="597" y="1067"/>
                  </a:cxn>
                  <a:cxn ang="0">
                    <a:pos x="597" y="1067"/>
                  </a:cxn>
                  <a:cxn ang="0">
                    <a:pos x="597" y="21"/>
                  </a:cxn>
                  <a:cxn ang="0">
                    <a:pos x="575" y="0"/>
                  </a:cxn>
                  <a:cxn ang="0">
                    <a:pos x="21" y="0"/>
                  </a:cxn>
                  <a:cxn ang="0">
                    <a:pos x="0" y="21"/>
                  </a:cxn>
                  <a:cxn ang="0">
                    <a:pos x="0" y="21"/>
                  </a:cxn>
                  <a:cxn ang="0">
                    <a:pos x="0" y="1067"/>
                  </a:cxn>
                  <a:cxn ang="0">
                    <a:pos x="21" y="1088"/>
                  </a:cxn>
                </a:cxnLst>
                <a:rect l="0" t="0" r="r" b="b"/>
                <a:pathLst>
                  <a:path w="597" h="1088">
                    <a:moveTo>
                      <a:pt x="21" y="1088"/>
                    </a:moveTo>
                    <a:lnTo>
                      <a:pt x="575" y="1088"/>
                    </a:lnTo>
                    <a:cubicBezTo>
                      <a:pt x="587" y="1088"/>
                      <a:pt x="597" y="1079"/>
                      <a:pt x="597" y="1067"/>
                    </a:cubicBezTo>
                    <a:cubicBezTo>
                      <a:pt x="597" y="1067"/>
                      <a:pt x="597" y="1067"/>
                      <a:pt x="597" y="1067"/>
                    </a:cubicBezTo>
                    <a:lnTo>
                      <a:pt x="597" y="21"/>
                    </a:lnTo>
                    <a:cubicBezTo>
                      <a:pt x="597" y="9"/>
                      <a:pt x="587" y="0"/>
                      <a:pt x="575" y="0"/>
                    </a:cubicBezTo>
                    <a:lnTo>
                      <a:pt x="21" y="0"/>
                    </a:lnTo>
                    <a:cubicBezTo>
                      <a:pt x="9" y="0"/>
                      <a:pt x="0" y="9"/>
                      <a:pt x="0" y="21"/>
                    </a:cubicBezTo>
                    <a:lnTo>
                      <a:pt x="0" y="21"/>
                    </a:lnTo>
                    <a:lnTo>
                      <a:pt x="0" y="1067"/>
                    </a:lnTo>
                    <a:cubicBezTo>
                      <a:pt x="0" y="1079"/>
                      <a:pt x="9" y="1088"/>
                      <a:pt x="21" y="108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Rectangle 83"/>
              <p:cNvSpPr>
                <a:spLocks noChangeArrowheads="1"/>
              </p:cNvSpPr>
              <p:nvPr/>
            </p:nvSpPr>
            <p:spPr bwMode="auto">
              <a:xfrm>
                <a:off x="2476" y="2420"/>
                <a:ext cx="119" cy="21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84"/>
              <p:cNvSpPr>
                <a:spLocks/>
              </p:cNvSpPr>
              <p:nvPr/>
            </p:nvSpPr>
            <p:spPr bwMode="auto">
              <a:xfrm>
                <a:off x="2478" y="2420"/>
                <a:ext cx="114" cy="208"/>
              </a:xfrm>
              <a:custGeom>
                <a:avLst/>
                <a:gdLst/>
                <a:ahLst/>
                <a:cxnLst>
                  <a:cxn ang="0">
                    <a:pos x="21" y="1088"/>
                  </a:cxn>
                  <a:cxn ang="0">
                    <a:pos x="575" y="1088"/>
                  </a:cxn>
                  <a:cxn ang="0">
                    <a:pos x="597" y="1067"/>
                  </a:cxn>
                  <a:cxn ang="0">
                    <a:pos x="597" y="1067"/>
                  </a:cxn>
                  <a:cxn ang="0">
                    <a:pos x="597" y="21"/>
                  </a:cxn>
                  <a:cxn ang="0">
                    <a:pos x="575" y="0"/>
                  </a:cxn>
                  <a:cxn ang="0">
                    <a:pos x="21" y="0"/>
                  </a:cxn>
                  <a:cxn ang="0">
                    <a:pos x="0" y="21"/>
                  </a:cxn>
                  <a:cxn ang="0">
                    <a:pos x="0" y="21"/>
                  </a:cxn>
                  <a:cxn ang="0">
                    <a:pos x="0" y="1067"/>
                  </a:cxn>
                  <a:cxn ang="0">
                    <a:pos x="21" y="1088"/>
                  </a:cxn>
                </a:cxnLst>
                <a:rect l="0" t="0" r="r" b="b"/>
                <a:pathLst>
                  <a:path w="597" h="1088">
                    <a:moveTo>
                      <a:pt x="21" y="1088"/>
                    </a:moveTo>
                    <a:lnTo>
                      <a:pt x="575" y="1088"/>
                    </a:lnTo>
                    <a:cubicBezTo>
                      <a:pt x="587" y="1088"/>
                      <a:pt x="597" y="1079"/>
                      <a:pt x="597" y="1067"/>
                    </a:cubicBezTo>
                    <a:cubicBezTo>
                      <a:pt x="597" y="1067"/>
                      <a:pt x="597" y="1067"/>
                      <a:pt x="597" y="1067"/>
                    </a:cubicBezTo>
                    <a:lnTo>
                      <a:pt x="597" y="21"/>
                    </a:lnTo>
                    <a:cubicBezTo>
                      <a:pt x="597" y="9"/>
                      <a:pt x="587" y="0"/>
                      <a:pt x="575" y="0"/>
                    </a:cubicBezTo>
                    <a:lnTo>
                      <a:pt x="21" y="0"/>
                    </a:lnTo>
                    <a:cubicBezTo>
                      <a:pt x="9" y="0"/>
                      <a:pt x="0" y="9"/>
                      <a:pt x="0" y="21"/>
                    </a:cubicBezTo>
                    <a:lnTo>
                      <a:pt x="0" y="21"/>
                    </a:lnTo>
                    <a:lnTo>
                      <a:pt x="0" y="1067"/>
                    </a:lnTo>
                    <a:cubicBezTo>
                      <a:pt x="0" y="1079"/>
                      <a:pt x="9" y="1088"/>
                      <a:pt x="21" y="108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85"/>
              <p:cNvSpPr>
                <a:spLocks noEditPoints="1"/>
              </p:cNvSpPr>
              <p:nvPr/>
            </p:nvSpPr>
            <p:spPr bwMode="auto">
              <a:xfrm>
                <a:off x="2489" y="2420"/>
                <a:ext cx="91" cy="208"/>
              </a:xfrm>
              <a:custGeom>
                <a:avLst/>
                <a:gdLst/>
                <a:ahLst/>
                <a:cxnLst>
                  <a:cxn ang="0">
                    <a:pos x="0" y="208"/>
                  </a:cxn>
                  <a:cxn ang="0">
                    <a:pos x="0" y="0"/>
                  </a:cxn>
                  <a:cxn ang="0">
                    <a:pos x="91" y="0"/>
                  </a:cxn>
                  <a:cxn ang="0">
                    <a:pos x="91" y="208"/>
                  </a:cxn>
                </a:cxnLst>
                <a:rect l="0" t="0" r="r" b="b"/>
                <a:pathLst>
                  <a:path w="91" h="208">
                    <a:moveTo>
                      <a:pt x="0" y="208"/>
                    </a:moveTo>
                    <a:lnTo>
                      <a:pt x="0" y="0"/>
                    </a:lnTo>
                    <a:moveTo>
                      <a:pt x="91" y="0"/>
                    </a:moveTo>
                    <a:lnTo>
                      <a:pt x="91" y="208"/>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Line 86"/>
              <p:cNvSpPr>
                <a:spLocks noChangeShapeType="1"/>
              </p:cNvSpPr>
              <p:nvPr/>
            </p:nvSpPr>
            <p:spPr bwMode="auto">
              <a:xfrm flipV="1">
                <a:off x="2586" y="2426"/>
                <a:ext cx="1" cy="196"/>
              </a:xfrm>
              <a:prstGeom prst="line">
                <a:avLst/>
              </a:prstGeom>
              <a:noFill/>
              <a:ln w="1270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Rectangle 87"/>
              <p:cNvSpPr>
                <a:spLocks noChangeArrowheads="1"/>
              </p:cNvSpPr>
              <p:nvPr/>
            </p:nvSpPr>
            <p:spPr bwMode="auto">
              <a:xfrm>
                <a:off x="3326" y="2420"/>
                <a:ext cx="119" cy="21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88"/>
              <p:cNvSpPr>
                <a:spLocks/>
              </p:cNvSpPr>
              <p:nvPr/>
            </p:nvSpPr>
            <p:spPr bwMode="auto">
              <a:xfrm>
                <a:off x="3326" y="2420"/>
                <a:ext cx="114" cy="208"/>
              </a:xfrm>
              <a:custGeom>
                <a:avLst/>
                <a:gdLst/>
                <a:ahLst/>
                <a:cxnLst>
                  <a:cxn ang="0">
                    <a:pos x="575" y="1089"/>
                  </a:cxn>
                  <a:cxn ang="0">
                    <a:pos x="21" y="1089"/>
                  </a:cxn>
                  <a:cxn ang="0">
                    <a:pos x="0" y="1068"/>
                  </a:cxn>
                  <a:cxn ang="0">
                    <a:pos x="0" y="1068"/>
                  </a:cxn>
                  <a:cxn ang="0">
                    <a:pos x="0" y="1068"/>
                  </a:cxn>
                  <a:cxn ang="0">
                    <a:pos x="0" y="22"/>
                  </a:cxn>
                  <a:cxn ang="0">
                    <a:pos x="21" y="0"/>
                  </a:cxn>
                  <a:cxn ang="0">
                    <a:pos x="21" y="0"/>
                  </a:cxn>
                  <a:cxn ang="0">
                    <a:pos x="575" y="0"/>
                  </a:cxn>
                  <a:cxn ang="0">
                    <a:pos x="597" y="22"/>
                  </a:cxn>
                  <a:cxn ang="0">
                    <a:pos x="597" y="22"/>
                  </a:cxn>
                  <a:cxn ang="0">
                    <a:pos x="597" y="22"/>
                  </a:cxn>
                  <a:cxn ang="0">
                    <a:pos x="597" y="1068"/>
                  </a:cxn>
                  <a:cxn ang="0">
                    <a:pos x="575" y="1089"/>
                  </a:cxn>
                </a:cxnLst>
                <a:rect l="0" t="0" r="r" b="b"/>
                <a:pathLst>
                  <a:path w="597" h="1089">
                    <a:moveTo>
                      <a:pt x="575" y="1089"/>
                    </a:moveTo>
                    <a:lnTo>
                      <a:pt x="21" y="1089"/>
                    </a:lnTo>
                    <a:cubicBezTo>
                      <a:pt x="10" y="1089"/>
                      <a:pt x="0" y="1079"/>
                      <a:pt x="0" y="1068"/>
                    </a:cubicBezTo>
                    <a:cubicBezTo>
                      <a:pt x="0" y="1068"/>
                      <a:pt x="0" y="1068"/>
                      <a:pt x="0" y="1068"/>
                    </a:cubicBezTo>
                    <a:lnTo>
                      <a:pt x="0" y="1068"/>
                    </a:lnTo>
                    <a:lnTo>
                      <a:pt x="0" y="22"/>
                    </a:lnTo>
                    <a:cubicBezTo>
                      <a:pt x="0" y="10"/>
                      <a:pt x="10" y="0"/>
                      <a:pt x="21" y="0"/>
                    </a:cubicBezTo>
                    <a:lnTo>
                      <a:pt x="21" y="0"/>
                    </a:lnTo>
                    <a:lnTo>
                      <a:pt x="575" y="0"/>
                    </a:lnTo>
                    <a:cubicBezTo>
                      <a:pt x="587" y="0"/>
                      <a:pt x="597" y="10"/>
                      <a:pt x="597" y="22"/>
                    </a:cubicBezTo>
                    <a:cubicBezTo>
                      <a:pt x="597" y="22"/>
                      <a:pt x="597" y="22"/>
                      <a:pt x="597" y="22"/>
                    </a:cubicBezTo>
                    <a:lnTo>
                      <a:pt x="597" y="22"/>
                    </a:lnTo>
                    <a:lnTo>
                      <a:pt x="597" y="1068"/>
                    </a:lnTo>
                    <a:cubicBezTo>
                      <a:pt x="597" y="1079"/>
                      <a:pt x="587" y="1089"/>
                      <a:pt x="575" y="1089"/>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Rectangle 89"/>
              <p:cNvSpPr>
                <a:spLocks noChangeArrowheads="1"/>
              </p:cNvSpPr>
              <p:nvPr/>
            </p:nvSpPr>
            <p:spPr bwMode="auto">
              <a:xfrm>
                <a:off x="3326" y="2420"/>
                <a:ext cx="119" cy="21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90"/>
              <p:cNvSpPr>
                <a:spLocks/>
              </p:cNvSpPr>
              <p:nvPr/>
            </p:nvSpPr>
            <p:spPr bwMode="auto">
              <a:xfrm>
                <a:off x="3326" y="2420"/>
                <a:ext cx="114" cy="208"/>
              </a:xfrm>
              <a:custGeom>
                <a:avLst/>
                <a:gdLst/>
                <a:ahLst/>
                <a:cxnLst>
                  <a:cxn ang="0">
                    <a:pos x="575" y="1089"/>
                  </a:cxn>
                  <a:cxn ang="0">
                    <a:pos x="21" y="1089"/>
                  </a:cxn>
                  <a:cxn ang="0">
                    <a:pos x="0" y="1068"/>
                  </a:cxn>
                  <a:cxn ang="0">
                    <a:pos x="0" y="1068"/>
                  </a:cxn>
                  <a:cxn ang="0">
                    <a:pos x="0" y="1068"/>
                  </a:cxn>
                  <a:cxn ang="0">
                    <a:pos x="0" y="22"/>
                  </a:cxn>
                  <a:cxn ang="0">
                    <a:pos x="21" y="0"/>
                  </a:cxn>
                  <a:cxn ang="0">
                    <a:pos x="21" y="0"/>
                  </a:cxn>
                  <a:cxn ang="0">
                    <a:pos x="575" y="0"/>
                  </a:cxn>
                  <a:cxn ang="0">
                    <a:pos x="597" y="22"/>
                  </a:cxn>
                  <a:cxn ang="0">
                    <a:pos x="597" y="22"/>
                  </a:cxn>
                  <a:cxn ang="0">
                    <a:pos x="597" y="22"/>
                  </a:cxn>
                  <a:cxn ang="0">
                    <a:pos x="597" y="1068"/>
                  </a:cxn>
                  <a:cxn ang="0">
                    <a:pos x="575" y="1089"/>
                  </a:cxn>
                </a:cxnLst>
                <a:rect l="0" t="0" r="r" b="b"/>
                <a:pathLst>
                  <a:path w="597" h="1089">
                    <a:moveTo>
                      <a:pt x="575" y="1089"/>
                    </a:moveTo>
                    <a:lnTo>
                      <a:pt x="21" y="1089"/>
                    </a:lnTo>
                    <a:cubicBezTo>
                      <a:pt x="10" y="1089"/>
                      <a:pt x="0" y="1079"/>
                      <a:pt x="0" y="1068"/>
                    </a:cubicBezTo>
                    <a:cubicBezTo>
                      <a:pt x="0" y="1068"/>
                      <a:pt x="0" y="1068"/>
                      <a:pt x="0" y="1068"/>
                    </a:cubicBezTo>
                    <a:lnTo>
                      <a:pt x="0" y="1068"/>
                    </a:lnTo>
                    <a:lnTo>
                      <a:pt x="0" y="22"/>
                    </a:lnTo>
                    <a:cubicBezTo>
                      <a:pt x="0" y="10"/>
                      <a:pt x="10" y="0"/>
                      <a:pt x="21" y="0"/>
                    </a:cubicBezTo>
                    <a:lnTo>
                      <a:pt x="21" y="0"/>
                    </a:lnTo>
                    <a:lnTo>
                      <a:pt x="575" y="0"/>
                    </a:lnTo>
                    <a:cubicBezTo>
                      <a:pt x="587" y="0"/>
                      <a:pt x="597" y="10"/>
                      <a:pt x="597" y="22"/>
                    </a:cubicBezTo>
                    <a:cubicBezTo>
                      <a:pt x="597" y="22"/>
                      <a:pt x="597" y="22"/>
                      <a:pt x="597" y="22"/>
                    </a:cubicBezTo>
                    <a:lnTo>
                      <a:pt x="597" y="22"/>
                    </a:lnTo>
                    <a:lnTo>
                      <a:pt x="597" y="1068"/>
                    </a:lnTo>
                    <a:cubicBezTo>
                      <a:pt x="597" y="1079"/>
                      <a:pt x="587" y="1089"/>
                      <a:pt x="575" y="1089"/>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91"/>
              <p:cNvSpPr>
                <a:spLocks noEditPoints="1"/>
              </p:cNvSpPr>
              <p:nvPr/>
            </p:nvSpPr>
            <p:spPr bwMode="auto">
              <a:xfrm>
                <a:off x="3338" y="2420"/>
                <a:ext cx="91" cy="208"/>
              </a:xfrm>
              <a:custGeom>
                <a:avLst/>
                <a:gdLst/>
                <a:ahLst/>
                <a:cxnLst>
                  <a:cxn ang="0">
                    <a:pos x="91" y="208"/>
                  </a:cxn>
                  <a:cxn ang="0">
                    <a:pos x="91" y="0"/>
                  </a:cxn>
                  <a:cxn ang="0">
                    <a:pos x="0" y="0"/>
                  </a:cxn>
                  <a:cxn ang="0">
                    <a:pos x="0" y="208"/>
                  </a:cxn>
                </a:cxnLst>
                <a:rect l="0" t="0" r="r" b="b"/>
                <a:pathLst>
                  <a:path w="91" h="208">
                    <a:moveTo>
                      <a:pt x="91" y="208"/>
                    </a:moveTo>
                    <a:lnTo>
                      <a:pt x="91" y="0"/>
                    </a:lnTo>
                    <a:moveTo>
                      <a:pt x="0" y="0"/>
                    </a:moveTo>
                    <a:lnTo>
                      <a:pt x="0" y="208"/>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Line 92"/>
              <p:cNvSpPr>
                <a:spLocks noChangeShapeType="1"/>
              </p:cNvSpPr>
              <p:nvPr/>
            </p:nvSpPr>
            <p:spPr bwMode="auto">
              <a:xfrm flipV="1">
                <a:off x="3332" y="2426"/>
                <a:ext cx="1" cy="196"/>
              </a:xfrm>
              <a:prstGeom prst="line">
                <a:avLst/>
              </a:prstGeom>
              <a:noFill/>
              <a:ln w="1270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Rectangle 93"/>
              <p:cNvSpPr>
                <a:spLocks noChangeArrowheads="1"/>
              </p:cNvSpPr>
              <p:nvPr/>
            </p:nvSpPr>
            <p:spPr bwMode="auto">
              <a:xfrm>
                <a:off x="2024" y="2135"/>
                <a:ext cx="211" cy="11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94"/>
              <p:cNvSpPr>
                <a:spLocks/>
              </p:cNvSpPr>
              <p:nvPr/>
            </p:nvSpPr>
            <p:spPr bwMode="auto">
              <a:xfrm>
                <a:off x="2025" y="2136"/>
                <a:ext cx="207" cy="115"/>
              </a:xfrm>
              <a:custGeom>
                <a:avLst/>
                <a:gdLst/>
                <a:ahLst/>
                <a:cxnLst>
                  <a:cxn ang="0">
                    <a:pos x="0" y="575"/>
                  </a:cxn>
                  <a:cxn ang="0">
                    <a:pos x="0" y="21"/>
                  </a:cxn>
                  <a:cxn ang="0">
                    <a:pos x="21" y="0"/>
                  </a:cxn>
                  <a:cxn ang="0">
                    <a:pos x="21" y="0"/>
                  </a:cxn>
                  <a:cxn ang="0">
                    <a:pos x="21" y="0"/>
                  </a:cxn>
                  <a:cxn ang="0">
                    <a:pos x="1067" y="0"/>
                  </a:cxn>
                  <a:cxn ang="0">
                    <a:pos x="1088" y="21"/>
                  </a:cxn>
                  <a:cxn ang="0">
                    <a:pos x="1088" y="575"/>
                  </a:cxn>
                  <a:cxn ang="0">
                    <a:pos x="1067" y="597"/>
                  </a:cxn>
                  <a:cxn ang="0">
                    <a:pos x="21" y="597"/>
                  </a:cxn>
                  <a:cxn ang="0">
                    <a:pos x="0" y="575"/>
                  </a:cxn>
                </a:cxnLst>
                <a:rect l="0" t="0" r="r" b="b"/>
                <a:pathLst>
                  <a:path w="1088" h="597">
                    <a:moveTo>
                      <a:pt x="0" y="575"/>
                    </a:moveTo>
                    <a:lnTo>
                      <a:pt x="0" y="21"/>
                    </a:lnTo>
                    <a:cubicBezTo>
                      <a:pt x="0" y="10"/>
                      <a:pt x="9" y="0"/>
                      <a:pt x="21" y="0"/>
                    </a:cubicBezTo>
                    <a:cubicBezTo>
                      <a:pt x="21" y="0"/>
                      <a:pt x="21" y="0"/>
                      <a:pt x="21" y="0"/>
                    </a:cubicBezTo>
                    <a:lnTo>
                      <a:pt x="21" y="0"/>
                    </a:lnTo>
                    <a:lnTo>
                      <a:pt x="1067" y="0"/>
                    </a:lnTo>
                    <a:cubicBezTo>
                      <a:pt x="1078" y="0"/>
                      <a:pt x="1088" y="10"/>
                      <a:pt x="1088" y="21"/>
                    </a:cubicBezTo>
                    <a:lnTo>
                      <a:pt x="1088" y="575"/>
                    </a:lnTo>
                    <a:cubicBezTo>
                      <a:pt x="1088" y="587"/>
                      <a:pt x="1078" y="597"/>
                      <a:pt x="1067" y="597"/>
                    </a:cubicBezTo>
                    <a:lnTo>
                      <a:pt x="21" y="597"/>
                    </a:lnTo>
                    <a:cubicBezTo>
                      <a:pt x="9" y="597"/>
                      <a:pt x="0" y="587"/>
                      <a:pt x="0" y="575"/>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Rectangle 95"/>
              <p:cNvSpPr>
                <a:spLocks noChangeArrowheads="1"/>
              </p:cNvSpPr>
              <p:nvPr/>
            </p:nvSpPr>
            <p:spPr bwMode="auto">
              <a:xfrm>
                <a:off x="2024" y="2135"/>
                <a:ext cx="211" cy="11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96"/>
              <p:cNvSpPr>
                <a:spLocks/>
              </p:cNvSpPr>
              <p:nvPr/>
            </p:nvSpPr>
            <p:spPr bwMode="auto">
              <a:xfrm>
                <a:off x="2024" y="2136"/>
                <a:ext cx="208" cy="115"/>
              </a:xfrm>
              <a:custGeom>
                <a:avLst/>
                <a:gdLst/>
                <a:ahLst/>
                <a:cxnLst>
                  <a:cxn ang="0">
                    <a:pos x="0" y="575"/>
                  </a:cxn>
                  <a:cxn ang="0">
                    <a:pos x="0" y="21"/>
                  </a:cxn>
                  <a:cxn ang="0">
                    <a:pos x="21" y="0"/>
                  </a:cxn>
                  <a:cxn ang="0">
                    <a:pos x="21" y="0"/>
                  </a:cxn>
                  <a:cxn ang="0">
                    <a:pos x="21" y="0"/>
                  </a:cxn>
                  <a:cxn ang="0">
                    <a:pos x="1067" y="0"/>
                  </a:cxn>
                  <a:cxn ang="0">
                    <a:pos x="1088" y="21"/>
                  </a:cxn>
                  <a:cxn ang="0">
                    <a:pos x="1088" y="575"/>
                  </a:cxn>
                  <a:cxn ang="0">
                    <a:pos x="1067" y="597"/>
                  </a:cxn>
                  <a:cxn ang="0">
                    <a:pos x="21" y="597"/>
                  </a:cxn>
                  <a:cxn ang="0">
                    <a:pos x="0" y="575"/>
                  </a:cxn>
                </a:cxnLst>
                <a:rect l="0" t="0" r="r" b="b"/>
                <a:pathLst>
                  <a:path w="1088" h="597">
                    <a:moveTo>
                      <a:pt x="0" y="575"/>
                    </a:moveTo>
                    <a:lnTo>
                      <a:pt x="0" y="21"/>
                    </a:lnTo>
                    <a:cubicBezTo>
                      <a:pt x="0" y="10"/>
                      <a:pt x="9" y="0"/>
                      <a:pt x="21" y="0"/>
                    </a:cubicBezTo>
                    <a:cubicBezTo>
                      <a:pt x="21" y="0"/>
                      <a:pt x="21" y="0"/>
                      <a:pt x="21" y="0"/>
                    </a:cubicBezTo>
                    <a:lnTo>
                      <a:pt x="21" y="0"/>
                    </a:lnTo>
                    <a:lnTo>
                      <a:pt x="1067" y="0"/>
                    </a:lnTo>
                    <a:cubicBezTo>
                      <a:pt x="1078" y="0"/>
                      <a:pt x="1088" y="10"/>
                      <a:pt x="1088" y="21"/>
                    </a:cubicBezTo>
                    <a:lnTo>
                      <a:pt x="1088" y="575"/>
                    </a:lnTo>
                    <a:cubicBezTo>
                      <a:pt x="1088" y="587"/>
                      <a:pt x="1078" y="597"/>
                      <a:pt x="1067" y="597"/>
                    </a:cubicBezTo>
                    <a:lnTo>
                      <a:pt x="21" y="597"/>
                    </a:lnTo>
                    <a:cubicBezTo>
                      <a:pt x="9" y="597"/>
                      <a:pt x="0" y="587"/>
                      <a:pt x="0" y="575"/>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97"/>
              <p:cNvSpPr>
                <a:spLocks noEditPoints="1"/>
              </p:cNvSpPr>
              <p:nvPr/>
            </p:nvSpPr>
            <p:spPr bwMode="auto">
              <a:xfrm>
                <a:off x="2024" y="2148"/>
                <a:ext cx="208" cy="91"/>
              </a:xfrm>
              <a:custGeom>
                <a:avLst/>
                <a:gdLst/>
                <a:ahLst/>
                <a:cxnLst>
                  <a:cxn ang="0">
                    <a:pos x="0" y="91"/>
                  </a:cxn>
                  <a:cxn ang="0">
                    <a:pos x="208" y="91"/>
                  </a:cxn>
                  <a:cxn ang="0">
                    <a:pos x="208" y="0"/>
                  </a:cxn>
                  <a:cxn ang="0">
                    <a:pos x="0" y="0"/>
                  </a:cxn>
                </a:cxnLst>
                <a:rect l="0" t="0" r="r" b="b"/>
                <a:pathLst>
                  <a:path w="208" h="91">
                    <a:moveTo>
                      <a:pt x="0" y="91"/>
                    </a:moveTo>
                    <a:lnTo>
                      <a:pt x="208" y="91"/>
                    </a:lnTo>
                    <a:moveTo>
                      <a:pt x="208" y="0"/>
                    </a:moveTo>
                    <a:lnTo>
                      <a:pt x="0"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Line 98"/>
              <p:cNvSpPr>
                <a:spLocks noChangeShapeType="1"/>
              </p:cNvSpPr>
              <p:nvPr/>
            </p:nvSpPr>
            <p:spPr bwMode="auto">
              <a:xfrm>
                <a:off x="2031" y="2142"/>
                <a:ext cx="195" cy="1"/>
              </a:xfrm>
              <a:prstGeom prst="line">
                <a:avLst/>
              </a:prstGeom>
              <a:noFill/>
              <a:ln w="1270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Rectangle 99"/>
              <p:cNvSpPr>
                <a:spLocks noChangeArrowheads="1"/>
              </p:cNvSpPr>
              <p:nvPr/>
            </p:nvSpPr>
            <p:spPr bwMode="auto">
              <a:xfrm>
                <a:off x="2024" y="1299"/>
                <a:ext cx="214" cy="1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00"/>
              <p:cNvSpPr>
                <a:spLocks/>
              </p:cNvSpPr>
              <p:nvPr/>
            </p:nvSpPr>
            <p:spPr bwMode="auto">
              <a:xfrm>
                <a:off x="2024" y="1302"/>
                <a:ext cx="208" cy="114"/>
              </a:xfrm>
              <a:custGeom>
                <a:avLst/>
                <a:gdLst/>
                <a:ahLst/>
                <a:cxnLst>
                  <a:cxn ang="0">
                    <a:pos x="1089" y="21"/>
                  </a:cxn>
                  <a:cxn ang="0">
                    <a:pos x="1089" y="575"/>
                  </a:cxn>
                  <a:cxn ang="0">
                    <a:pos x="1067" y="596"/>
                  </a:cxn>
                  <a:cxn ang="0">
                    <a:pos x="1067" y="596"/>
                  </a:cxn>
                  <a:cxn ang="0">
                    <a:pos x="22" y="596"/>
                  </a:cxn>
                  <a:cxn ang="0">
                    <a:pos x="0" y="575"/>
                  </a:cxn>
                  <a:cxn ang="0">
                    <a:pos x="0" y="575"/>
                  </a:cxn>
                  <a:cxn ang="0">
                    <a:pos x="0" y="21"/>
                  </a:cxn>
                  <a:cxn ang="0">
                    <a:pos x="22" y="0"/>
                  </a:cxn>
                  <a:cxn ang="0">
                    <a:pos x="22" y="0"/>
                  </a:cxn>
                  <a:cxn ang="0">
                    <a:pos x="1067" y="0"/>
                  </a:cxn>
                  <a:cxn ang="0">
                    <a:pos x="1089" y="21"/>
                  </a:cxn>
                </a:cxnLst>
                <a:rect l="0" t="0" r="r" b="b"/>
                <a:pathLst>
                  <a:path w="1089" h="596">
                    <a:moveTo>
                      <a:pt x="1089" y="21"/>
                    </a:moveTo>
                    <a:lnTo>
                      <a:pt x="1089" y="575"/>
                    </a:lnTo>
                    <a:cubicBezTo>
                      <a:pt x="1089" y="587"/>
                      <a:pt x="1079" y="596"/>
                      <a:pt x="1067" y="596"/>
                    </a:cubicBezTo>
                    <a:cubicBezTo>
                      <a:pt x="1067" y="596"/>
                      <a:pt x="1067" y="596"/>
                      <a:pt x="1067" y="596"/>
                    </a:cubicBezTo>
                    <a:lnTo>
                      <a:pt x="22" y="596"/>
                    </a:lnTo>
                    <a:cubicBezTo>
                      <a:pt x="10" y="596"/>
                      <a:pt x="0" y="587"/>
                      <a:pt x="0" y="575"/>
                    </a:cubicBezTo>
                    <a:lnTo>
                      <a:pt x="0" y="575"/>
                    </a:lnTo>
                    <a:lnTo>
                      <a:pt x="0" y="21"/>
                    </a:lnTo>
                    <a:cubicBezTo>
                      <a:pt x="0" y="9"/>
                      <a:pt x="10" y="0"/>
                      <a:pt x="22" y="0"/>
                    </a:cubicBezTo>
                    <a:lnTo>
                      <a:pt x="22" y="0"/>
                    </a:lnTo>
                    <a:lnTo>
                      <a:pt x="1067" y="0"/>
                    </a:lnTo>
                    <a:cubicBezTo>
                      <a:pt x="1079" y="0"/>
                      <a:pt x="1089" y="9"/>
                      <a:pt x="1089" y="21"/>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101"/>
              <p:cNvSpPr>
                <a:spLocks noChangeArrowheads="1"/>
              </p:cNvSpPr>
              <p:nvPr/>
            </p:nvSpPr>
            <p:spPr bwMode="auto">
              <a:xfrm>
                <a:off x="2024" y="1299"/>
                <a:ext cx="214" cy="1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02"/>
              <p:cNvSpPr>
                <a:spLocks/>
              </p:cNvSpPr>
              <p:nvPr/>
            </p:nvSpPr>
            <p:spPr bwMode="auto">
              <a:xfrm>
                <a:off x="2024" y="1302"/>
                <a:ext cx="208" cy="114"/>
              </a:xfrm>
              <a:custGeom>
                <a:avLst/>
                <a:gdLst/>
                <a:ahLst/>
                <a:cxnLst>
                  <a:cxn ang="0">
                    <a:pos x="1089" y="21"/>
                  </a:cxn>
                  <a:cxn ang="0">
                    <a:pos x="1089" y="575"/>
                  </a:cxn>
                  <a:cxn ang="0">
                    <a:pos x="1067" y="596"/>
                  </a:cxn>
                  <a:cxn ang="0">
                    <a:pos x="1067" y="596"/>
                  </a:cxn>
                  <a:cxn ang="0">
                    <a:pos x="22" y="596"/>
                  </a:cxn>
                  <a:cxn ang="0">
                    <a:pos x="0" y="575"/>
                  </a:cxn>
                  <a:cxn ang="0">
                    <a:pos x="0" y="575"/>
                  </a:cxn>
                  <a:cxn ang="0">
                    <a:pos x="0" y="21"/>
                  </a:cxn>
                  <a:cxn ang="0">
                    <a:pos x="22" y="0"/>
                  </a:cxn>
                  <a:cxn ang="0">
                    <a:pos x="22" y="0"/>
                  </a:cxn>
                  <a:cxn ang="0">
                    <a:pos x="1067" y="0"/>
                  </a:cxn>
                  <a:cxn ang="0">
                    <a:pos x="1089" y="21"/>
                  </a:cxn>
                </a:cxnLst>
                <a:rect l="0" t="0" r="r" b="b"/>
                <a:pathLst>
                  <a:path w="1089" h="596">
                    <a:moveTo>
                      <a:pt x="1089" y="21"/>
                    </a:moveTo>
                    <a:lnTo>
                      <a:pt x="1089" y="575"/>
                    </a:lnTo>
                    <a:cubicBezTo>
                      <a:pt x="1089" y="587"/>
                      <a:pt x="1079" y="596"/>
                      <a:pt x="1067" y="596"/>
                    </a:cubicBezTo>
                    <a:cubicBezTo>
                      <a:pt x="1067" y="596"/>
                      <a:pt x="1067" y="596"/>
                      <a:pt x="1067" y="596"/>
                    </a:cubicBezTo>
                    <a:lnTo>
                      <a:pt x="22" y="596"/>
                    </a:lnTo>
                    <a:cubicBezTo>
                      <a:pt x="10" y="596"/>
                      <a:pt x="0" y="587"/>
                      <a:pt x="0" y="575"/>
                    </a:cubicBezTo>
                    <a:lnTo>
                      <a:pt x="0" y="575"/>
                    </a:lnTo>
                    <a:lnTo>
                      <a:pt x="0" y="21"/>
                    </a:lnTo>
                    <a:cubicBezTo>
                      <a:pt x="0" y="9"/>
                      <a:pt x="10" y="0"/>
                      <a:pt x="22" y="0"/>
                    </a:cubicBezTo>
                    <a:lnTo>
                      <a:pt x="22" y="0"/>
                    </a:lnTo>
                    <a:lnTo>
                      <a:pt x="1067" y="0"/>
                    </a:lnTo>
                    <a:cubicBezTo>
                      <a:pt x="1079" y="0"/>
                      <a:pt x="1089" y="9"/>
                      <a:pt x="1089" y="21"/>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03"/>
              <p:cNvSpPr>
                <a:spLocks noEditPoints="1"/>
              </p:cNvSpPr>
              <p:nvPr/>
            </p:nvSpPr>
            <p:spPr bwMode="auto">
              <a:xfrm>
                <a:off x="2024" y="1313"/>
                <a:ext cx="208" cy="92"/>
              </a:xfrm>
              <a:custGeom>
                <a:avLst/>
                <a:gdLst/>
                <a:ahLst/>
                <a:cxnLst>
                  <a:cxn ang="0">
                    <a:pos x="208" y="0"/>
                  </a:cxn>
                  <a:cxn ang="0">
                    <a:pos x="0" y="0"/>
                  </a:cxn>
                  <a:cxn ang="0">
                    <a:pos x="0" y="92"/>
                  </a:cxn>
                  <a:cxn ang="0">
                    <a:pos x="208" y="92"/>
                  </a:cxn>
                </a:cxnLst>
                <a:rect l="0" t="0" r="r" b="b"/>
                <a:pathLst>
                  <a:path w="208" h="92">
                    <a:moveTo>
                      <a:pt x="208" y="0"/>
                    </a:moveTo>
                    <a:lnTo>
                      <a:pt x="0" y="0"/>
                    </a:lnTo>
                    <a:moveTo>
                      <a:pt x="0" y="92"/>
                    </a:moveTo>
                    <a:lnTo>
                      <a:pt x="208" y="92"/>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Line 104"/>
              <p:cNvSpPr>
                <a:spLocks noChangeShapeType="1"/>
              </p:cNvSpPr>
              <p:nvPr/>
            </p:nvSpPr>
            <p:spPr bwMode="auto">
              <a:xfrm flipH="1">
                <a:off x="2031" y="1410"/>
                <a:ext cx="195" cy="1"/>
              </a:xfrm>
              <a:prstGeom prst="line">
                <a:avLst/>
              </a:prstGeom>
              <a:noFill/>
              <a:ln w="1270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Rectangle 105"/>
              <p:cNvSpPr>
                <a:spLocks noChangeArrowheads="1"/>
              </p:cNvSpPr>
              <p:nvPr/>
            </p:nvSpPr>
            <p:spPr bwMode="auto">
              <a:xfrm>
                <a:off x="1728" y="3164"/>
                <a:ext cx="180"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SRM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47" name="Rectangle 106"/>
              <p:cNvSpPr>
                <a:spLocks noChangeArrowheads="1"/>
              </p:cNvSpPr>
              <p:nvPr/>
            </p:nvSpPr>
            <p:spPr bwMode="auto">
              <a:xfrm>
                <a:off x="1779" y="2316"/>
                <a:ext cx="58"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07"/>
              <p:cNvSpPr>
                <a:spLocks/>
              </p:cNvSpPr>
              <p:nvPr/>
            </p:nvSpPr>
            <p:spPr bwMode="auto">
              <a:xfrm>
                <a:off x="1782" y="2317"/>
                <a:ext cx="54" cy="96"/>
              </a:xfrm>
              <a:custGeom>
                <a:avLst/>
                <a:gdLst/>
                <a:ahLst/>
                <a:cxnLst>
                  <a:cxn ang="0">
                    <a:pos x="21" y="19"/>
                  </a:cxn>
                  <a:cxn ang="0">
                    <a:pos x="219" y="1"/>
                  </a:cxn>
                  <a:cxn ang="0">
                    <a:pos x="242" y="21"/>
                  </a:cxn>
                  <a:cxn ang="0">
                    <a:pos x="242" y="21"/>
                  </a:cxn>
                  <a:cxn ang="0">
                    <a:pos x="242" y="21"/>
                  </a:cxn>
                  <a:cxn ang="0">
                    <a:pos x="281" y="460"/>
                  </a:cxn>
                  <a:cxn ang="0">
                    <a:pos x="261" y="483"/>
                  </a:cxn>
                  <a:cxn ang="0">
                    <a:pos x="261" y="483"/>
                  </a:cxn>
                  <a:cxn ang="0">
                    <a:pos x="63" y="501"/>
                  </a:cxn>
                  <a:cxn ang="0">
                    <a:pos x="40" y="481"/>
                  </a:cxn>
                  <a:cxn ang="0">
                    <a:pos x="40" y="481"/>
                  </a:cxn>
                  <a:cxn ang="0">
                    <a:pos x="1" y="42"/>
                  </a:cxn>
                  <a:cxn ang="0">
                    <a:pos x="21" y="19"/>
                  </a:cxn>
                  <a:cxn ang="0">
                    <a:pos x="21" y="19"/>
                  </a:cxn>
                </a:cxnLst>
                <a:rect l="0" t="0" r="r" b="b"/>
                <a:pathLst>
                  <a:path w="282" h="502">
                    <a:moveTo>
                      <a:pt x="21" y="19"/>
                    </a:moveTo>
                    <a:lnTo>
                      <a:pt x="219" y="1"/>
                    </a:lnTo>
                    <a:cubicBezTo>
                      <a:pt x="231" y="0"/>
                      <a:pt x="241" y="9"/>
                      <a:pt x="242" y="21"/>
                    </a:cubicBezTo>
                    <a:cubicBezTo>
                      <a:pt x="242" y="21"/>
                      <a:pt x="242" y="21"/>
                      <a:pt x="242" y="21"/>
                    </a:cubicBezTo>
                    <a:lnTo>
                      <a:pt x="242" y="21"/>
                    </a:lnTo>
                    <a:lnTo>
                      <a:pt x="281" y="460"/>
                    </a:lnTo>
                    <a:cubicBezTo>
                      <a:pt x="282" y="472"/>
                      <a:pt x="273" y="482"/>
                      <a:pt x="261" y="483"/>
                    </a:cubicBezTo>
                    <a:lnTo>
                      <a:pt x="261" y="483"/>
                    </a:lnTo>
                    <a:lnTo>
                      <a:pt x="63" y="501"/>
                    </a:lnTo>
                    <a:cubicBezTo>
                      <a:pt x="51" y="502"/>
                      <a:pt x="41" y="493"/>
                      <a:pt x="40" y="481"/>
                    </a:cubicBezTo>
                    <a:cubicBezTo>
                      <a:pt x="40" y="481"/>
                      <a:pt x="40" y="481"/>
                      <a:pt x="40" y="481"/>
                    </a:cubicBezTo>
                    <a:lnTo>
                      <a:pt x="1" y="42"/>
                    </a:lnTo>
                    <a:cubicBezTo>
                      <a:pt x="0" y="30"/>
                      <a:pt x="9" y="20"/>
                      <a:pt x="21" y="19"/>
                    </a:cubicBezTo>
                    <a:cubicBezTo>
                      <a:pt x="21" y="19"/>
                      <a:pt x="21" y="19"/>
                      <a:pt x="21" y="19"/>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Rectangle 108"/>
              <p:cNvSpPr>
                <a:spLocks noChangeArrowheads="1"/>
              </p:cNvSpPr>
              <p:nvPr/>
            </p:nvSpPr>
            <p:spPr bwMode="auto">
              <a:xfrm>
                <a:off x="1779" y="2316"/>
                <a:ext cx="59"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09"/>
              <p:cNvSpPr>
                <a:spLocks/>
              </p:cNvSpPr>
              <p:nvPr/>
            </p:nvSpPr>
            <p:spPr bwMode="auto">
              <a:xfrm>
                <a:off x="1782" y="2317"/>
                <a:ext cx="54" cy="96"/>
              </a:xfrm>
              <a:custGeom>
                <a:avLst/>
                <a:gdLst/>
                <a:ahLst/>
                <a:cxnLst>
                  <a:cxn ang="0">
                    <a:pos x="21" y="19"/>
                  </a:cxn>
                  <a:cxn ang="0">
                    <a:pos x="219" y="1"/>
                  </a:cxn>
                  <a:cxn ang="0">
                    <a:pos x="242" y="21"/>
                  </a:cxn>
                  <a:cxn ang="0">
                    <a:pos x="242" y="21"/>
                  </a:cxn>
                  <a:cxn ang="0">
                    <a:pos x="242" y="21"/>
                  </a:cxn>
                  <a:cxn ang="0">
                    <a:pos x="281" y="460"/>
                  </a:cxn>
                  <a:cxn ang="0">
                    <a:pos x="261" y="483"/>
                  </a:cxn>
                  <a:cxn ang="0">
                    <a:pos x="261" y="483"/>
                  </a:cxn>
                  <a:cxn ang="0">
                    <a:pos x="63" y="501"/>
                  </a:cxn>
                  <a:cxn ang="0">
                    <a:pos x="40" y="481"/>
                  </a:cxn>
                  <a:cxn ang="0">
                    <a:pos x="40" y="481"/>
                  </a:cxn>
                  <a:cxn ang="0">
                    <a:pos x="1" y="42"/>
                  </a:cxn>
                  <a:cxn ang="0">
                    <a:pos x="21" y="19"/>
                  </a:cxn>
                  <a:cxn ang="0">
                    <a:pos x="21" y="19"/>
                  </a:cxn>
                </a:cxnLst>
                <a:rect l="0" t="0" r="r" b="b"/>
                <a:pathLst>
                  <a:path w="282" h="502">
                    <a:moveTo>
                      <a:pt x="21" y="19"/>
                    </a:moveTo>
                    <a:lnTo>
                      <a:pt x="219" y="1"/>
                    </a:lnTo>
                    <a:cubicBezTo>
                      <a:pt x="231" y="0"/>
                      <a:pt x="241" y="9"/>
                      <a:pt x="242" y="21"/>
                    </a:cubicBezTo>
                    <a:cubicBezTo>
                      <a:pt x="242" y="21"/>
                      <a:pt x="242" y="21"/>
                      <a:pt x="242" y="21"/>
                    </a:cubicBezTo>
                    <a:lnTo>
                      <a:pt x="242" y="21"/>
                    </a:lnTo>
                    <a:lnTo>
                      <a:pt x="281" y="460"/>
                    </a:lnTo>
                    <a:cubicBezTo>
                      <a:pt x="282" y="472"/>
                      <a:pt x="273" y="482"/>
                      <a:pt x="261" y="483"/>
                    </a:cubicBezTo>
                    <a:lnTo>
                      <a:pt x="261" y="483"/>
                    </a:lnTo>
                    <a:lnTo>
                      <a:pt x="63" y="501"/>
                    </a:lnTo>
                    <a:cubicBezTo>
                      <a:pt x="51" y="502"/>
                      <a:pt x="41" y="493"/>
                      <a:pt x="40" y="481"/>
                    </a:cubicBezTo>
                    <a:cubicBezTo>
                      <a:pt x="40" y="481"/>
                      <a:pt x="40" y="481"/>
                      <a:pt x="40" y="481"/>
                    </a:cubicBezTo>
                    <a:lnTo>
                      <a:pt x="1" y="42"/>
                    </a:lnTo>
                    <a:cubicBezTo>
                      <a:pt x="0" y="30"/>
                      <a:pt x="9" y="20"/>
                      <a:pt x="21" y="19"/>
                    </a:cubicBezTo>
                    <a:cubicBezTo>
                      <a:pt x="21" y="19"/>
                      <a:pt x="21" y="19"/>
                      <a:pt x="21" y="19"/>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10"/>
              <p:cNvSpPr>
                <a:spLocks noEditPoints="1"/>
              </p:cNvSpPr>
              <p:nvPr/>
            </p:nvSpPr>
            <p:spPr bwMode="auto">
              <a:xfrm>
                <a:off x="1786" y="2318"/>
                <a:ext cx="45" cy="95"/>
              </a:xfrm>
              <a:custGeom>
                <a:avLst/>
                <a:gdLst/>
                <a:ahLst/>
                <a:cxnLst>
                  <a:cxn ang="0">
                    <a:pos x="0" y="3"/>
                  </a:cxn>
                  <a:cxn ang="0">
                    <a:pos x="9" y="95"/>
                  </a:cxn>
                  <a:cxn ang="0">
                    <a:pos x="45" y="92"/>
                  </a:cxn>
                  <a:cxn ang="0">
                    <a:pos x="37" y="0"/>
                  </a:cxn>
                </a:cxnLst>
                <a:rect l="0" t="0" r="r" b="b"/>
                <a:pathLst>
                  <a:path w="45" h="95">
                    <a:moveTo>
                      <a:pt x="0" y="3"/>
                    </a:moveTo>
                    <a:lnTo>
                      <a:pt x="9" y="95"/>
                    </a:lnTo>
                    <a:moveTo>
                      <a:pt x="45" y="92"/>
                    </a:moveTo>
                    <a:lnTo>
                      <a:pt x="37"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Line 111"/>
              <p:cNvSpPr>
                <a:spLocks noChangeShapeType="1"/>
              </p:cNvSpPr>
              <p:nvPr/>
            </p:nvSpPr>
            <p:spPr bwMode="auto">
              <a:xfrm>
                <a:off x="1826" y="2320"/>
                <a:ext cx="7" cy="86"/>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Rectangle 118"/>
              <p:cNvSpPr>
                <a:spLocks noChangeArrowheads="1"/>
              </p:cNvSpPr>
              <p:nvPr/>
            </p:nvSpPr>
            <p:spPr bwMode="auto">
              <a:xfrm>
                <a:off x="2278" y="2162"/>
                <a:ext cx="13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ITM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 name="Freeform 119"/>
              <p:cNvSpPr>
                <a:spLocks noEditPoints="1"/>
              </p:cNvSpPr>
              <p:nvPr/>
            </p:nvSpPr>
            <p:spPr bwMode="auto">
              <a:xfrm>
                <a:off x="1996" y="1419"/>
                <a:ext cx="4" cy="715"/>
              </a:xfrm>
              <a:custGeom>
                <a:avLst/>
                <a:gdLst/>
                <a:ahLst/>
                <a:cxnLst>
                  <a:cxn ang="0">
                    <a:pos x="21" y="3662"/>
                  </a:cxn>
                  <a:cxn ang="0">
                    <a:pos x="0" y="3598"/>
                  </a:cxn>
                  <a:cxn ang="0">
                    <a:pos x="21" y="3598"/>
                  </a:cxn>
                  <a:cxn ang="0">
                    <a:pos x="0" y="3406"/>
                  </a:cxn>
                  <a:cxn ang="0">
                    <a:pos x="11" y="3480"/>
                  </a:cxn>
                  <a:cxn ang="0">
                    <a:pos x="11" y="3267"/>
                  </a:cxn>
                  <a:cxn ang="0">
                    <a:pos x="0" y="3342"/>
                  </a:cxn>
                  <a:cxn ang="0">
                    <a:pos x="21" y="3150"/>
                  </a:cxn>
                  <a:cxn ang="0">
                    <a:pos x="0" y="3086"/>
                  </a:cxn>
                  <a:cxn ang="0">
                    <a:pos x="21" y="3086"/>
                  </a:cxn>
                  <a:cxn ang="0">
                    <a:pos x="0" y="2894"/>
                  </a:cxn>
                  <a:cxn ang="0">
                    <a:pos x="11" y="2968"/>
                  </a:cxn>
                  <a:cxn ang="0">
                    <a:pos x="11" y="2755"/>
                  </a:cxn>
                  <a:cxn ang="0">
                    <a:pos x="0" y="2830"/>
                  </a:cxn>
                  <a:cxn ang="0">
                    <a:pos x="21" y="2638"/>
                  </a:cxn>
                  <a:cxn ang="0">
                    <a:pos x="0" y="2574"/>
                  </a:cxn>
                  <a:cxn ang="0">
                    <a:pos x="21" y="2574"/>
                  </a:cxn>
                  <a:cxn ang="0">
                    <a:pos x="0" y="2382"/>
                  </a:cxn>
                  <a:cxn ang="0">
                    <a:pos x="11" y="2456"/>
                  </a:cxn>
                  <a:cxn ang="0">
                    <a:pos x="11" y="2243"/>
                  </a:cxn>
                  <a:cxn ang="0">
                    <a:pos x="0" y="2318"/>
                  </a:cxn>
                  <a:cxn ang="0">
                    <a:pos x="21" y="2126"/>
                  </a:cxn>
                  <a:cxn ang="0">
                    <a:pos x="0" y="2062"/>
                  </a:cxn>
                  <a:cxn ang="0">
                    <a:pos x="21" y="2062"/>
                  </a:cxn>
                  <a:cxn ang="0">
                    <a:pos x="0" y="1870"/>
                  </a:cxn>
                  <a:cxn ang="0">
                    <a:pos x="11" y="1944"/>
                  </a:cxn>
                  <a:cxn ang="0">
                    <a:pos x="11" y="1731"/>
                  </a:cxn>
                  <a:cxn ang="0">
                    <a:pos x="0" y="1806"/>
                  </a:cxn>
                  <a:cxn ang="0">
                    <a:pos x="21" y="1614"/>
                  </a:cxn>
                  <a:cxn ang="0">
                    <a:pos x="0" y="1550"/>
                  </a:cxn>
                  <a:cxn ang="0">
                    <a:pos x="21" y="1550"/>
                  </a:cxn>
                  <a:cxn ang="0">
                    <a:pos x="0" y="1358"/>
                  </a:cxn>
                  <a:cxn ang="0">
                    <a:pos x="11" y="1432"/>
                  </a:cxn>
                  <a:cxn ang="0">
                    <a:pos x="11" y="1219"/>
                  </a:cxn>
                  <a:cxn ang="0">
                    <a:pos x="0" y="1294"/>
                  </a:cxn>
                  <a:cxn ang="0">
                    <a:pos x="21" y="1102"/>
                  </a:cxn>
                  <a:cxn ang="0">
                    <a:pos x="0" y="1038"/>
                  </a:cxn>
                  <a:cxn ang="0">
                    <a:pos x="21" y="1038"/>
                  </a:cxn>
                  <a:cxn ang="0">
                    <a:pos x="0" y="846"/>
                  </a:cxn>
                  <a:cxn ang="0">
                    <a:pos x="11" y="920"/>
                  </a:cxn>
                  <a:cxn ang="0">
                    <a:pos x="11" y="707"/>
                  </a:cxn>
                  <a:cxn ang="0">
                    <a:pos x="0" y="782"/>
                  </a:cxn>
                  <a:cxn ang="0">
                    <a:pos x="21" y="590"/>
                  </a:cxn>
                  <a:cxn ang="0">
                    <a:pos x="0" y="526"/>
                  </a:cxn>
                  <a:cxn ang="0">
                    <a:pos x="21" y="526"/>
                  </a:cxn>
                  <a:cxn ang="0">
                    <a:pos x="0" y="334"/>
                  </a:cxn>
                  <a:cxn ang="0">
                    <a:pos x="11" y="408"/>
                  </a:cxn>
                  <a:cxn ang="0">
                    <a:pos x="11" y="195"/>
                  </a:cxn>
                  <a:cxn ang="0">
                    <a:pos x="0" y="270"/>
                  </a:cxn>
                  <a:cxn ang="0">
                    <a:pos x="21" y="78"/>
                  </a:cxn>
                  <a:cxn ang="0">
                    <a:pos x="0" y="14"/>
                  </a:cxn>
                  <a:cxn ang="0">
                    <a:pos x="21" y="14"/>
                  </a:cxn>
                </a:cxnLst>
                <a:rect l="0" t="0" r="r" b="b"/>
                <a:pathLst>
                  <a:path w="21" h="3736">
                    <a:moveTo>
                      <a:pt x="0" y="3726"/>
                    </a:moveTo>
                    <a:lnTo>
                      <a:pt x="0" y="3662"/>
                    </a:lnTo>
                    <a:cubicBezTo>
                      <a:pt x="0" y="3656"/>
                      <a:pt x="5" y="3651"/>
                      <a:pt x="11" y="3651"/>
                    </a:cubicBezTo>
                    <a:cubicBezTo>
                      <a:pt x="16" y="3651"/>
                      <a:pt x="21" y="3656"/>
                      <a:pt x="21" y="3662"/>
                    </a:cubicBezTo>
                    <a:lnTo>
                      <a:pt x="21" y="3726"/>
                    </a:lnTo>
                    <a:cubicBezTo>
                      <a:pt x="21" y="3732"/>
                      <a:pt x="16" y="3736"/>
                      <a:pt x="11" y="3736"/>
                    </a:cubicBezTo>
                    <a:cubicBezTo>
                      <a:pt x="5" y="3736"/>
                      <a:pt x="0" y="3732"/>
                      <a:pt x="0" y="3726"/>
                    </a:cubicBezTo>
                    <a:close/>
                    <a:moveTo>
                      <a:pt x="0" y="3598"/>
                    </a:moveTo>
                    <a:lnTo>
                      <a:pt x="0" y="3534"/>
                    </a:lnTo>
                    <a:cubicBezTo>
                      <a:pt x="0" y="3528"/>
                      <a:pt x="5" y="3523"/>
                      <a:pt x="11" y="3523"/>
                    </a:cubicBezTo>
                    <a:cubicBezTo>
                      <a:pt x="16" y="3523"/>
                      <a:pt x="21" y="3528"/>
                      <a:pt x="21" y="3534"/>
                    </a:cubicBezTo>
                    <a:lnTo>
                      <a:pt x="21" y="3598"/>
                    </a:lnTo>
                    <a:cubicBezTo>
                      <a:pt x="21" y="3604"/>
                      <a:pt x="16" y="3608"/>
                      <a:pt x="11" y="3608"/>
                    </a:cubicBezTo>
                    <a:cubicBezTo>
                      <a:pt x="5" y="3608"/>
                      <a:pt x="0" y="3604"/>
                      <a:pt x="0" y="3598"/>
                    </a:cubicBezTo>
                    <a:close/>
                    <a:moveTo>
                      <a:pt x="0" y="3470"/>
                    </a:moveTo>
                    <a:lnTo>
                      <a:pt x="0" y="3406"/>
                    </a:lnTo>
                    <a:cubicBezTo>
                      <a:pt x="0" y="3400"/>
                      <a:pt x="5" y="3395"/>
                      <a:pt x="11" y="3395"/>
                    </a:cubicBezTo>
                    <a:cubicBezTo>
                      <a:pt x="16" y="3395"/>
                      <a:pt x="21" y="3400"/>
                      <a:pt x="21" y="3406"/>
                    </a:cubicBezTo>
                    <a:lnTo>
                      <a:pt x="21" y="3470"/>
                    </a:lnTo>
                    <a:cubicBezTo>
                      <a:pt x="21" y="3476"/>
                      <a:pt x="16" y="3480"/>
                      <a:pt x="11" y="3480"/>
                    </a:cubicBezTo>
                    <a:cubicBezTo>
                      <a:pt x="5" y="3480"/>
                      <a:pt x="0" y="3476"/>
                      <a:pt x="0" y="3470"/>
                    </a:cubicBezTo>
                    <a:close/>
                    <a:moveTo>
                      <a:pt x="0" y="3342"/>
                    </a:moveTo>
                    <a:lnTo>
                      <a:pt x="0" y="3278"/>
                    </a:lnTo>
                    <a:cubicBezTo>
                      <a:pt x="0" y="3272"/>
                      <a:pt x="5" y="3267"/>
                      <a:pt x="11" y="3267"/>
                    </a:cubicBezTo>
                    <a:cubicBezTo>
                      <a:pt x="16" y="3267"/>
                      <a:pt x="21" y="3272"/>
                      <a:pt x="21" y="3278"/>
                    </a:cubicBezTo>
                    <a:lnTo>
                      <a:pt x="21" y="3342"/>
                    </a:lnTo>
                    <a:cubicBezTo>
                      <a:pt x="21" y="3348"/>
                      <a:pt x="16" y="3352"/>
                      <a:pt x="11" y="3352"/>
                    </a:cubicBezTo>
                    <a:cubicBezTo>
                      <a:pt x="5" y="3352"/>
                      <a:pt x="0" y="3348"/>
                      <a:pt x="0" y="3342"/>
                    </a:cubicBezTo>
                    <a:close/>
                    <a:moveTo>
                      <a:pt x="0" y="3214"/>
                    </a:moveTo>
                    <a:lnTo>
                      <a:pt x="0" y="3150"/>
                    </a:lnTo>
                    <a:cubicBezTo>
                      <a:pt x="0" y="3144"/>
                      <a:pt x="5" y="3139"/>
                      <a:pt x="11" y="3139"/>
                    </a:cubicBezTo>
                    <a:cubicBezTo>
                      <a:pt x="16" y="3139"/>
                      <a:pt x="21" y="3144"/>
                      <a:pt x="21" y="3150"/>
                    </a:cubicBezTo>
                    <a:lnTo>
                      <a:pt x="21" y="3214"/>
                    </a:lnTo>
                    <a:cubicBezTo>
                      <a:pt x="21" y="3220"/>
                      <a:pt x="16" y="3224"/>
                      <a:pt x="11" y="3224"/>
                    </a:cubicBezTo>
                    <a:cubicBezTo>
                      <a:pt x="5" y="3224"/>
                      <a:pt x="0" y="3220"/>
                      <a:pt x="0" y="3214"/>
                    </a:cubicBezTo>
                    <a:close/>
                    <a:moveTo>
                      <a:pt x="0" y="3086"/>
                    </a:moveTo>
                    <a:lnTo>
                      <a:pt x="0" y="3022"/>
                    </a:lnTo>
                    <a:cubicBezTo>
                      <a:pt x="0" y="3016"/>
                      <a:pt x="5" y="3011"/>
                      <a:pt x="11" y="3011"/>
                    </a:cubicBezTo>
                    <a:cubicBezTo>
                      <a:pt x="16" y="3011"/>
                      <a:pt x="21" y="3016"/>
                      <a:pt x="21" y="3022"/>
                    </a:cubicBezTo>
                    <a:lnTo>
                      <a:pt x="21" y="3086"/>
                    </a:lnTo>
                    <a:cubicBezTo>
                      <a:pt x="21" y="3092"/>
                      <a:pt x="16" y="3096"/>
                      <a:pt x="11" y="3096"/>
                    </a:cubicBezTo>
                    <a:cubicBezTo>
                      <a:pt x="5" y="3096"/>
                      <a:pt x="0" y="3092"/>
                      <a:pt x="0" y="3086"/>
                    </a:cubicBezTo>
                    <a:close/>
                    <a:moveTo>
                      <a:pt x="0" y="2958"/>
                    </a:moveTo>
                    <a:lnTo>
                      <a:pt x="0" y="2894"/>
                    </a:lnTo>
                    <a:cubicBezTo>
                      <a:pt x="0" y="2888"/>
                      <a:pt x="5" y="2883"/>
                      <a:pt x="11" y="2883"/>
                    </a:cubicBezTo>
                    <a:cubicBezTo>
                      <a:pt x="16" y="2883"/>
                      <a:pt x="21" y="2888"/>
                      <a:pt x="21" y="2894"/>
                    </a:cubicBezTo>
                    <a:lnTo>
                      <a:pt x="21" y="2958"/>
                    </a:lnTo>
                    <a:cubicBezTo>
                      <a:pt x="21" y="2964"/>
                      <a:pt x="16" y="2968"/>
                      <a:pt x="11" y="2968"/>
                    </a:cubicBezTo>
                    <a:cubicBezTo>
                      <a:pt x="5" y="2968"/>
                      <a:pt x="0" y="2964"/>
                      <a:pt x="0" y="2958"/>
                    </a:cubicBezTo>
                    <a:close/>
                    <a:moveTo>
                      <a:pt x="0" y="2830"/>
                    </a:moveTo>
                    <a:lnTo>
                      <a:pt x="0" y="2766"/>
                    </a:lnTo>
                    <a:cubicBezTo>
                      <a:pt x="0" y="2760"/>
                      <a:pt x="5" y="2755"/>
                      <a:pt x="11" y="2755"/>
                    </a:cubicBezTo>
                    <a:cubicBezTo>
                      <a:pt x="16" y="2755"/>
                      <a:pt x="21" y="2760"/>
                      <a:pt x="21" y="2766"/>
                    </a:cubicBezTo>
                    <a:lnTo>
                      <a:pt x="21" y="2830"/>
                    </a:lnTo>
                    <a:cubicBezTo>
                      <a:pt x="21" y="2836"/>
                      <a:pt x="16" y="2840"/>
                      <a:pt x="11" y="2840"/>
                    </a:cubicBezTo>
                    <a:cubicBezTo>
                      <a:pt x="5" y="2840"/>
                      <a:pt x="0" y="2836"/>
                      <a:pt x="0" y="2830"/>
                    </a:cubicBezTo>
                    <a:close/>
                    <a:moveTo>
                      <a:pt x="0" y="2702"/>
                    </a:moveTo>
                    <a:lnTo>
                      <a:pt x="0" y="2638"/>
                    </a:lnTo>
                    <a:cubicBezTo>
                      <a:pt x="0" y="2632"/>
                      <a:pt x="5" y="2627"/>
                      <a:pt x="11" y="2627"/>
                    </a:cubicBezTo>
                    <a:cubicBezTo>
                      <a:pt x="16" y="2627"/>
                      <a:pt x="21" y="2632"/>
                      <a:pt x="21" y="2638"/>
                    </a:cubicBezTo>
                    <a:lnTo>
                      <a:pt x="21" y="2702"/>
                    </a:lnTo>
                    <a:cubicBezTo>
                      <a:pt x="21" y="2708"/>
                      <a:pt x="16" y="2712"/>
                      <a:pt x="11" y="2712"/>
                    </a:cubicBezTo>
                    <a:cubicBezTo>
                      <a:pt x="5" y="2712"/>
                      <a:pt x="0" y="2708"/>
                      <a:pt x="0" y="2702"/>
                    </a:cubicBezTo>
                    <a:close/>
                    <a:moveTo>
                      <a:pt x="0" y="2574"/>
                    </a:moveTo>
                    <a:lnTo>
                      <a:pt x="0" y="2510"/>
                    </a:lnTo>
                    <a:cubicBezTo>
                      <a:pt x="0" y="2504"/>
                      <a:pt x="5" y="2499"/>
                      <a:pt x="11" y="2499"/>
                    </a:cubicBezTo>
                    <a:cubicBezTo>
                      <a:pt x="16" y="2499"/>
                      <a:pt x="21" y="2504"/>
                      <a:pt x="21" y="2510"/>
                    </a:cubicBezTo>
                    <a:lnTo>
                      <a:pt x="21" y="2574"/>
                    </a:lnTo>
                    <a:cubicBezTo>
                      <a:pt x="21" y="2580"/>
                      <a:pt x="16" y="2584"/>
                      <a:pt x="11" y="2584"/>
                    </a:cubicBezTo>
                    <a:cubicBezTo>
                      <a:pt x="5" y="2584"/>
                      <a:pt x="0" y="2580"/>
                      <a:pt x="0" y="2574"/>
                    </a:cubicBezTo>
                    <a:close/>
                    <a:moveTo>
                      <a:pt x="0" y="2446"/>
                    </a:moveTo>
                    <a:lnTo>
                      <a:pt x="0" y="2382"/>
                    </a:lnTo>
                    <a:cubicBezTo>
                      <a:pt x="0" y="2376"/>
                      <a:pt x="5" y="2371"/>
                      <a:pt x="11" y="2371"/>
                    </a:cubicBezTo>
                    <a:cubicBezTo>
                      <a:pt x="16" y="2371"/>
                      <a:pt x="21" y="2376"/>
                      <a:pt x="21" y="2382"/>
                    </a:cubicBezTo>
                    <a:lnTo>
                      <a:pt x="21" y="2446"/>
                    </a:lnTo>
                    <a:cubicBezTo>
                      <a:pt x="21" y="2452"/>
                      <a:pt x="16" y="2456"/>
                      <a:pt x="11" y="2456"/>
                    </a:cubicBezTo>
                    <a:cubicBezTo>
                      <a:pt x="5" y="2456"/>
                      <a:pt x="0" y="2452"/>
                      <a:pt x="0" y="2446"/>
                    </a:cubicBezTo>
                    <a:close/>
                    <a:moveTo>
                      <a:pt x="0" y="2318"/>
                    </a:moveTo>
                    <a:lnTo>
                      <a:pt x="0" y="2254"/>
                    </a:lnTo>
                    <a:cubicBezTo>
                      <a:pt x="0" y="2248"/>
                      <a:pt x="5" y="2243"/>
                      <a:pt x="11" y="2243"/>
                    </a:cubicBezTo>
                    <a:cubicBezTo>
                      <a:pt x="16" y="2243"/>
                      <a:pt x="21" y="2248"/>
                      <a:pt x="21" y="2254"/>
                    </a:cubicBezTo>
                    <a:lnTo>
                      <a:pt x="21" y="2318"/>
                    </a:lnTo>
                    <a:cubicBezTo>
                      <a:pt x="21" y="2324"/>
                      <a:pt x="16" y="2328"/>
                      <a:pt x="11" y="2328"/>
                    </a:cubicBezTo>
                    <a:cubicBezTo>
                      <a:pt x="5" y="2328"/>
                      <a:pt x="0" y="2324"/>
                      <a:pt x="0" y="2318"/>
                    </a:cubicBezTo>
                    <a:close/>
                    <a:moveTo>
                      <a:pt x="0" y="2190"/>
                    </a:moveTo>
                    <a:lnTo>
                      <a:pt x="0" y="2126"/>
                    </a:lnTo>
                    <a:cubicBezTo>
                      <a:pt x="0" y="2120"/>
                      <a:pt x="5" y="2115"/>
                      <a:pt x="11" y="2115"/>
                    </a:cubicBezTo>
                    <a:cubicBezTo>
                      <a:pt x="16" y="2115"/>
                      <a:pt x="21" y="2120"/>
                      <a:pt x="21" y="2126"/>
                    </a:cubicBezTo>
                    <a:lnTo>
                      <a:pt x="21" y="2190"/>
                    </a:lnTo>
                    <a:cubicBezTo>
                      <a:pt x="21" y="2196"/>
                      <a:pt x="16" y="2200"/>
                      <a:pt x="11" y="2200"/>
                    </a:cubicBezTo>
                    <a:cubicBezTo>
                      <a:pt x="5" y="2200"/>
                      <a:pt x="0" y="2196"/>
                      <a:pt x="0" y="2190"/>
                    </a:cubicBezTo>
                    <a:close/>
                    <a:moveTo>
                      <a:pt x="0" y="2062"/>
                    </a:moveTo>
                    <a:lnTo>
                      <a:pt x="0" y="1998"/>
                    </a:lnTo>
                    <a:cubicBezTo>
                      <a:pt x="0" y="1992"/>
                      <a:pt x="5" y="1987"/>
                      <a:pt x="11" y="1987"/>
                    </a:cubicBezTo>
                    <a:cubicBezTo>
                      <a:pt x="16" y="1987"/>
                      <a:pt x="21" y="1992"/>
                      <a:pt x="21" y="1998"/>
                    </a:cubicBezTo>
                    <a:lnTo>
                      <a:pt x="21" y="2062"/>
                    </a:lnTo>
                    <a:cubicBezTo>
                      <a:pt x="21" y="2068"/>
                      <a:pt x="16" y="2072"/>
                      <a:pt x="11" y="2072"/>
                    </a:cubicBezTo>
                    <a:cubicBezTo>
                      <a:pt x="5" y="2072"/>
                      <a:pt x="0" y="2068"/>
                      <a:pt x="0" y="2062"/>
                    </a:cubicBezTo>
                    <a:close/>
                    <a:moveTo>
                      <a:pt x="0" y="1934"/>
                    </a:moveTo>
                    <a:lnTo>
                      <a:pt x="0" y="1870"/>
                    </a:lnTo>
                    <a:cubicBezTo>
                      <a:pt x="0" y="1864"/>
                      <a:pt x="5" y="1859"/>
                      <a:pt x="11" y="1859"/>
                    </a:cubicBezTo>
                    <a:cubicBezTo>
                      <a:pt x="16" y="1859"/>
                      <a:pt x="21" y="1864"/>
                      <a:pt x="21" y="1870"/>
                    </a:cubicBezTo>
                    <a:lnTo>
                      <a:pt x="21" y="1934"/>
                    </a:lnTo>
                    <a:cubicBezTo>
                      <a:pt x="21" y="1940"/>
                      <a:pt x="16" y="1944"/>
                      <a:pt x="11" y="1944"/>
                    </a:cubicBezTo>
                    <a:cubicBezTo>
                      <a:pt x="5" y="1944"/>
                      <a:pt x="0" y="1940"/>
                      <a:pt x="0" y="1934"/>
                    </a:cubicBezTo>
                    <a:close/>
                    <a:moveTo>
                      <a:pt x="0" y="1806"/>
                    </a:moveTo>
                    <a:lnTo>
                      <a:pt x="0" y="1742"/>
                    </a:lnTo>
                    <a:cubicBezTo>
                      <a:pt x="0" y="1736"/>
                      <a:pt x="5" y="1731"/>
                      <a:pt x="11" y="1731"/>
                    </a:cubicBezTo>
                    <a:cubicBezTo>
                      <a:pt x="16" y="1731"/>
                      <a:pt x="21" y="1736"/>
                      <a:pt x="21" y="1742"/>
                    </a:cubicBezTo>
                    <a:lnTo>
                      <a:pt x="21" y="1806"/>
                    </a:lnTo>
                    <a:cubicBezTo>
                      <a:pt x="21" y="1812"/>
                      <a:pt x="16" y="1816"/>
                      <a:pt x="11" y="1816"/>
                    </a:cubicBezTo>
                    <a:cubicBezTo>
                      <a:pt x="5" y="1816"/>
                      <a:pt x="0" y="1812"/>
                      <a:pt x="0" y="1806"/>
                    </a:cubicBezTo>
                    <a:close/>
                    <a:moveTo>
                      <a:pt x="0" y="1678"/>
                    </a:moveTo>
                    <a:lnTo>
                      <a:pt x="0" y="1614"/>
                    </a:lnTo>
                    <a:cubicBezTo>
                      <a:pt x="0" y="1608"/>
                      <a:pt x="5" y="1603"/>
                      <a:pt x="11" y="1603"/>
                    </a:cubicBezTo>
                    <a:cubicBezTo>
                      <a:pt x="16" y="1603"/>
                      <a:pt x="21" y="1608"/>
                      <a:pt x="21" y="1614"/>
                    </a:cubicBezTo>
                    <a:lnTo>
                      <a:pt x="21" y="1678"/>
                    </a:lnTo>
                    <a:cubicBezTo>
                      <a:pt x="21" y="1684"/>
                      <a:pt x="16" y="1688"/>
                      <a:pt x="11" y="1688"/>
                    </a:cubicBezTo>
                    <a:cubicBezTo>
                      <a:pt x="5" y="1688"/>
                      <a:pt x="0" y="1684"/>
                      <a:pt x="0" y="1678"/>
                    </a:cubicBezTo>
                    <a:close/>
                    <a:moveTo>
                      <a:pt x="0" y="1550"/>
                    </a:moveTo>
                    <a:lnTo>
                      <a:pt x="0" y="1486"/>
                    </a:lnTo>
                    <a:cubicBezTo>
                      <a:pt x="0" y="1480"/>
                      <a:pt x="5" y="1475"/>
                      <a:pt x="11" y="1475"/>
                    </a:cubicBezTo>
                    <a:cubicBezTo>
                      <a:pt x="16" y="1475"/>
                      <a:pt x="21" y="1480"/>
                      <a:pt x="21" y="1486"/>
                    </a:cubicBezTo>
                    <a:lnTo>
                      <a:pt x="21" y="1550"/>
                    </a:lnTo>
                    <a:cubicBezTo>
                      <a:pt x="21" y="1556"/>
                      <a:pt x="16" y="1560"/>
                      <a:pt x="11" y="1560"/>
                    </a:cubicBezTo>
                    <a:cubicBezTo>
                      <a:pt x="5" y="1560"/>
                      <a:pt x="0" y="1556"/>
                      <a:pt x="0" y="1550"/>
                    </a:cubicBezTo>
                    <a:close/>
                    <a:moveTo>
                      <a:pt x="0" y="1422"/>
                    </a:moveTo>
                    <a:lnTo>
                      <a:pt x="0" y="1358"/>
                    </a:lnTo>
                    <a:cubicBezTo>
                      <a:pt x="0" y="1352"/>
                      <a:pt x="5" y="1347"/>
                      <a:pt x="11" y="1347"/>
                    </a:cubicBezTo>
                    <a:cubicBezTo>
                      <a:pt x="16" y="1347"/>
                      <a:pt x="21" y="1352"/>
                      <a:pt x="21" y="1358"/>
                    </a:cubicBezTo>
                    <a:lnTo>
                      <a:pt x="21" y="1422"/>
                    </a:lnTo>
                    <a:cubicBezTo>
                      <a:pt x="21" y="1428"/>
                      <a:pt x="16" y="1432"/>
                      <a:pt x="11" y="1432"/>
                    </a:cubicBezTo>
                    <a:cubicBezTo>
                      <a:pt x="5" y="1432"/>
                      <a:pt x="0" y="1428"/>
                      <a:pt x="0" y="1422"/>
                    </a:cubicBezTo>
                    <a:close/>
                    <a:moveTo>
                      <a:pt x="0" y="1294"/>
                    </a:moveTo>
                    <a:lnTo>
                      <a:pt x="0" y="1230"/>
                    </a:lnTo>
                    <a:cubicBezTo>
                      <a:pt x="0" y="1224"/>
                      <a:pt x="5" y="1219"/>
                      <a:pt x="11" y="1219"/>
                    </a:cubicBezTo>
                    <a:cubicBezTo>
                      <a:pt x="16" y="1219"/>
                      <a:pt x="21" y="1224"/>
                      <a:pt x="21" y="1230"/>
                    </a:cubicBezTo>
                    <a:lnTo>
                      <a:pt x="21" y="1294"/>
                    </a:lnTo>
                    <a:cubicBezTo>
                      <a:pt x="21" y="1300"/>
                      <a:pt x="16" y="1304"/>
                      <a:pt x="11" y="1304"/>
                    </a:cubicBezTo>
                    <a:cubicBezTo>
                      <a:pt x="5" y="1304"/>
                      <a:pt x="0" y="1300"/>
                      <a:pt x="0" y="1294"/>
                    </a:cubicBezTo>
                    <a:close/>
                    <a:moveTo>
                      <a:pt x="0" y="1166"/>
                    </a:moveTo>
                    <a:lnTo>
                      <a:pt x="0" y="1102"/>
                    </a:lnTo>
                    <a:cubicBezTo>
                      <a:pt x="0" y="1096"/>
                      <a:pt x="5" y="1091"/>
                      <a:pt x="11" y="1091"/>
                    </a:cubicBezTo>
                    <a:cubicBezTo>
                      <a:pt x="16" y="1091"/>
                      <a:pt x="21" y="1096"/>
                      <a:pt x="21" y="1102"/>
                    </a:cubicBezTo>
                    <a:lnTo>
                      <a:pt x="21" y="1166"/>
                    </a:lnTo>
                    <a:cubicBezTo>
                      <a:pt x="21" y="1172"/>
                      <a:pt x="16" y="1176"/>
                      <a:pt x="11" y="1176"/>
                    </a:cubicBezTo>
                    <a:cubicBezTo>
                      <a:pt x="5" y="1176"/>
                      <a:pt x="0" y="1172"/>
                      <a:pt x="0" y="1166"/>
                    </a:cubicBezTo>
                    <a:close/>
                    <a:moveTo>
                      <a:pt x="0" y="1038"/>
                    </a:moveTo>
                    <a:lnTo>
                      <a:pt x="0" y="974"/>
                    </a:lnTo>
                    <a:cubicBezTo>
                      <a:pt x="0" y="968"/>
                      <a:pt x="5" y="963"/>
                      <a:pt x="11" y="963"/>
                    </a:cubicBezTo>
                    <a:cubicBezTo>
                      <a:pt x="16" y="963"/>
                      <a:pt x="21" y="968"/>
                      <a:pt x="21" y="974"/>
                    </a:cubicBezTo>
                    <a:lnTo>
                      <a:pt x="21" y="1038"/>
                    </a:lnTo>
                    <a:cubicBezTo>
                      <a:pt x="21" y="1044"/>
                      <a:pt x="16" y="1048"/>
                      <a:pt x="11" y="1048"/>
                    </a:cubicBezTo>
                    <a:cubicBezTo>
                      <a:pt x="5" y="1048"/>
                      <a:pt x="0" y="1044"/>
                      <a:pt x="0" y="1038"/>
                    </a:cubicBezTo>
                    <a:close/>
                    <a:moveTo>
                      <a:pt x="0" y="910"/>
                    </a:moveTo>
                    <a:lnTo>
                      <a:pt x="0" y="846"/>
                    </a:lnTo>
                    <a:cubicBezTo>
                      <a:pt x="0" y="840"/>
                      <a:pt x="5" y="835"/>
                      <a:pt x="11" y="835"/>
                    </a:cubicBezTo>
                    <a:cubicBezTo>
                      <a:pt x="16" y="835"/>
                      <a:pt x="21" y="840"/>
                      <a:pt x="21" y="846"/>
                    </a:cubicBezTo>
                    <a:lnTo>
                      <a:pt x="21" y="910"/>
                    </a:lnTo>
                    <a:cubicBezTo>
                      <a:pt x="21" y="916"/>
                      <a:pt x="16" y="920"/>
                      <a:pt x="11" y="920"/>
                    </a:cubicBezTo>
                    <a:cubicBezTo>
                      <a:pt x="5" y="920"/>
                      <a:pt x="0" y="916"/>
                      <a:pt x="0" y="910"/>
                    </a:cubicBezTo>
                    <a:close/>
                    <a:moveTo>
                      <a:pt x="0" y="782"/>
                    </a:moveTo>
                    <a:lnTo>
                      <a:pt x="0" y="718"/>
                    </a:lnTo>
                    <a:cubicBezTo>
                      <a:pt x="0" y="712"/>
                      <a:pt x="5" y="707"/>
                      <a:pt x="11" y="707"/>
                    </a:cubicBezTo>
                    <a:cubicBezTo>
                      <a:pt x="16" y="707"/>
                      <a:pt x="21" y="712"/>
                      <a:pt x="21" y="718"/>
                    </a:cubicBezTo>
                    <a:lnTo>
                      <a:pt x="21" y="782"/>
                    </a:lnTo>
                    <a:cubicBezTo>
                      <a:pt x="21" y="788"/>
                      <a:pt x="16" y="792"/>
                      <a:pt x="11" y="792"/>
                    </a:cubicBezTo>
                    <a:cubicBezTo>
                      <a:pt x="5" y="792"/>
                      <a:pt x="0" y="788"/>
                      <a:pt x="0" y="782"/>
                    </a:cubicBezTo>
                    <a:close/>
                    <a:moveTo>
                      <a:pt x="0" y="654"/>
                    </a:moveTo>
                    <a:lnTo>
                      <a:pt x="0" y="590"/>
                    </a:lnTo>
                    <a:cubicBezTo>
                      <a:pt x="0" y="584"/>
                      <a:pt x="5" y="579"/>
                      <a:pt x="11" y="579"/>
                    </a:cubicBezTo>
                    <a:cubicBezTo>
                      <a:pt x="16" y="579"/>
                      <a:pt x="21" y="584"/>
                      <a:pt x="21" y="590"/>
                    </a:cubicBezTo>
                    <a:lnTo>
                      <a:pt x="21" y="654"/>
                    </a:lnTo>
                    <a:cubicBezTo>
                      <a:pt x="21" y="660"/>
                      <a:pt x="16" y="664"/>
                      <a:pt x="11" y="664"/>
                    </a:cubicBezTo>
                    <a:cubicBezTo>
                      <a:pt x="5" y="664"/>
                      <a:pt x="0" y="660"/>
                      <a:pt x="0" y="654"/>
                    </a:cubicBezTo>
                    <a:close/>
                    <a:moveTo>
                      <a:pt x="0" y="526"/>
                    </a:moveTo>
                    <a:lnTo>
                      <a:pt x="0" y="462"/>
                    </a:lnTo>
                    <a:cubicBezTo>
                      <a:pt x="0" y="456"/>
                      <a:pt x="5" y="451"/>
                      <a:pt x="11" y="451"/>
                    </a:cubicBezTo>
                    <a:cubicBezTo>
                      <a:pt x="16" y="451"/>
                      <a:pt x="21" y="456"/>
                      <a:pt x="21" y="462"/>
                    </a:cubicBezTo>
                    <a:lnTo>
                      <a:pt x="21" y="526"/>
                    </a:lnTo>
                    <a:cubicBezTo>
                      <a:pt x="21" y="532"/>
                      <a:pt x="16" y="536"/>
                      <a:pt x="11" y="536"/>
                    </a:cubicBezTo>
                    <a:cubicBezTo>
                      <a:pt x="5" y="536"/>
                      <a:pt x="0" y="532"/>
                      <a:pt x="0" y="526"/>
                    </a:cubicBezTo>
                    <a:close/>
                    <a:moveTo>
                      <a:pt x="0" y="398"/>
                    </a:moveTo>
                    <a:lnTo>
                      <a:pt x="0" y="334"/>
                    </a:lnTo>
                    <a:cubicBezTo>
                      <a:pt x="0" y="328"/>
                      <a:pt x="5" y="323"/>
                      <a:pt x="11" y="323"/>
                    </a:cubicBezTo>
                    <a:cubicBezTo>
                      <a:pt x="16" y="323"/>
                      <a:pt x="21" y="328"/>
                      <a:pt x="21" y="334"/>
                    </a:cubicBezTo>
                    <a:lnTo>
                      <a:pt x="21" y="398"/>
                    </a:lnTo>
                    <a:cubicBezTo>
                      <a:pt x="21" y="404"/>
                      <a:pt x="16" y="408"/>
                      <a:pt x="11" y="408"/>
                    </a:cubicBezTo>
                    <a:cubicBezTo>
                      <a:pt x="5" y="408"/>
                      <a:pt x="0" y="404"/>
                      <a:pt x="0" y="398"/>
                    </a:cubicBezTo>
                    <a:close/>
                    <a:moveTo>
                      <a:pt x="0" y="270"/>
                    </a:moveTo>
                    <a:lnTo>
                      <a:pt x="0" y="206"/>
                    </a:lnTo>
                    <a:cubicBezTo>
                      <a:pt x="0" y="200"/>
                      <a:pt x="5" y="195"/>
                      <a:pt x="11" y="195"/>
                    </a:cubicBezTo>
                    <a:cubicBezTo>
                      <a:pt x="16" y="195"/>
                      <a:pt x="21" y="200"/>
                      <a:pt x="21" y="206"/>
                    </a:cubicBezTo>
                    <a:lnTo>
                      <a:pt x="21" y="270"/>
                    </a:lnTo>
                    <a:cubicBezTo>
                      <a:pt x="21" y="276"/>
                      <a:pt x="16" y="280"/>
                      <a:pt x="11" y="280"/>
                    </a:cubicBezTo>
                    <a:cubicBezTo>
                      <a:pt x="5" y="280"/>
                      <a:pt x="0" y="276"/>
                      <a:pt x="0" y="270"/>
                    </a:cubicBezTo>
                    <a:close/>
                    <a:moveTo>
                      <a:pt x="0" y="142"/>
                    </a:moveTo>
                    <a:lnTo>
                      <a:pt x="0" y="78"/>
                    </a:lnTo>
                    <a:cubicBezTo>
                      <a:pt x="0" y="72"/>
                      <a:pt x="5" y="67"/>
                      <a:pt x="11" y="67"/>
                    </a:cubicBezTo>
                    <a:cubicBezTo>
                      <a:pt x="16" y="67"/>
                      <a:pt x="21" y="72"/>
                      <a:pt x="21" y="78"/>
                    </a:cubicBezTo>
                    <a:lnTo>
                      <a:pt x="21" y="142"/>
                    </a:lnTo>
                    <a:cubicBezTo>
                      <a:pt x="21" y="148"/>
                      <a:pt x="16" y="152"/>
                      <a:pt x="11" y="152"/>
                    </a:cubicBezTo>
                    <a:cubicBezTo>
                      <a:pt x="5" y="152"/>
                      <a:pt x="0" y="148"/>
                      <a:pt x="0" y="142"/>
                    </a:cubicBezTo>
                    <a:close/>
                    <a:moveTo>
                      <a:pt x="0" y="14"/>
                    </a:moveTo>
                    <a:lnTo>
                      <a:pt x="0" y="11"/>
                    </a:lnTo>
                    <a:cubicBezTo>
                      <a:pt x="0" y="5"/>
                      <a:pt x="5" y="0"/>
                      <a:pt x="11" y="0"/>
                    </a:cubicBezTo>
                    <a:cubicBezTo>
                      <a:pt x="16" y="0"/>
                      <a:pt x="21" y="5"/>
                      <a:pt x="21" y="11"/>
                    </a:cubicBezTo>
                    <a:lnTo>
                      <a:pt x="21" y="14"/>
                    </a:lnTo>
                    <a:cubicBezTo>
                      <a:pt x="21" y="20"/>
                      <a:pt x="16" y="24"/>
                      <a:pt x="11" y="24"/>
                    </a:cubicBezTo>
                    <a:cubicBezTo>
                      <a:pt x="5" y="24"/>
                      <a:pt x="0" y="20"/>
                      <a:pt x="0" y="14"/>
                    </a:cubicBezTo>
                    <a:close/>
                  </a:path>
                </a:pathLst>
              </a:custGeom>
              <a:solidFill>
                <a:srgbClr val="333333"/>
              </a:solidFill>
              <a:ln w="4763" cap="flat">
                <a:solidFill>
                  <a:srgbClr val="333333"/>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20"/>
              <p:cNvSpPr>
                <a:spLocks/>
              </p:cNvSpPr>
              <p:nvPr/>
            </p:nvSpPr>
            <p:spPr bwMode="auto">
              <a:xfrm>
                <a:off x="1983" y="2104"/>
                <a:ext cx="29" cy="28"/>
              </a:xfrm>
              <a:custGeom>
                <a:avLst/>
                <a:gdLst/>
                <a:ahLst/>
                <a:cxnLst>
                  <a:cxn ang="0">
                    <a:pos x="0" y="0"/>
                  </a:cxn>
                  <a:cxn ang="0">
                    <a:pos x="15" y="28"/>
                  </a:cxn>
                  <a:cxn ang="0">
                    <a:pos x="29" y="0"/>
                  </a:cxn>
                </a:cxnLst>
                <a:rect l="0" t="0" r="r" b="b"/>
                <a:pathLst>
                  <a:path w="29" h="28">
                    <a:moveTo>
                      <a:pt x="0" y="0"/>
                    </a:moveTo>
                    <a:lnTo>
                      <a:pt x="15" y="28"/>
                    </a:lnTo>
                    <a:lnTo>
                      <a:pt x="29" y="0"/>
                    </a:lnTo>
                  </a:path>
                </a:pathLst>
              </a:custGeom>
              <a:noFill/>
              <a:ln w="6350" cap="rnd">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21"/>
              <p:cNvSpPr>
                <a:spLocks/>
              </p:cNvSpPr>
              <p:nvPr/>
            </p:nvSpPr>
            <p:spPr bwMode="auto">
              <a:xfrm>
                <a:off x="1983" y="1421"/>
                <a:ext cx="29" cy="29"/>
              </a:xfrm>
              <a:custGeom>
                <a:avLst/>
                <a:gdLst/>
                <a:ahLst/>
                <a:cxnLst>
                  <a:cxn ang="0">
                    <a:pos x="29" y="29"/>
                  </a:cxn>
                  <a:cxn ang="0">
                    <a:pos x="15" y="0"/>
                  </a:cxn>
                  <a:cxn ang="0">
                    <a:pos x="0" y="29"/>
                  </a:cxn>
                </a:cxnLst>
                <a:rect l="0" t="0" r="r" b="b"/>
                <a:pathLst>
                  <a:path w="29" h="29">
                    <a:moveTo>
                      <a:pt x="29" y="29"/>
                    </a:moveTo>
                    <a:lnTo>
                      <a:pt x="15" y="0"/>
                    </a:lnTo>
                    <a:lnTo>
                      <a:pt x="0" y="29"/>
                    </a:lnTo>
                  </a:path>
                </a:pathLst>
              </a:custGeom>
              <a:noFill/>
              <a:ln w="6350" cap="rnd">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Rectangle 122"/>
              <p:cNvSpPr>
                <a:spLocks noChangeArrowheads="1"/>
              </p:cNvSpPr>
              <p:nvPr/>
            </p:nvSpPr>
            <p:spPr bwMode="auto">
              <a:xfrm>
                <a:off x="2278" y="1333"/>
                <a:ext cx="171"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ETM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58" name="Line 123"/>
              <p:cNvSpPr>
                <a:spLocks noChangeShapeType="1"/>
              </p:cNvSpPr>
              <p:nvPr/>
            </p:nvSpPr>
            <p:spPr bwMode="auto">
              <a:xfrm>
                <a:off x="723" y="2340"/>
                <a:ext cx="131" cy="1"/>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Line 124"/>
              <p:cNvSpPr>
                <a:spLocks noChangeShapeType="1"/>
              </p:cNvSpPr>
              <p:nvPr/>
            </p:nvSpPr>
            <p:spPr bwMode="auto">
              <a:xfrm>
                <a:off x="723" y="2340"/>
                <a:ext cx="131" cy="1"/>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Line 125"/>
              <p:cNvSpPr>
                <a:spLocks noChangeShapeType="1"/>
              </p:cNvSpPr>
              <p:nvPr/>
            </p:nvSpPr>
            <p:spPr bwMode="auto">
              <a:xfrm flipH="1">
                <a:off x="721" y="1846"/>
                <a:ext cx="63" cy="495"/>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Line 126"/>
              <p:cNvSpPr>
                <a:spLocks noChangeShapeType="1"/>
              </p:cNvSpPr>
              <p:nvPr/>
            </p:nvSpPr>
            <p:spPr bwMode="auto">
              <a:xfrm flipH="1">
                <a:off x="721" y="1846"/>
                <a:ext cx="63" cy="495"/>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Line 127"/>
              <p:cNvSpPr>
                <a:spLocks noChangeShapeType="1"/>
              </p:cNvSpPr>
              <p:nvPr/>
            </p:nvSpPr>
            <p:spPr bwMode="auto">
              <a:xfrm>
                <a:off x="790" y="1845"/>
                <a:ext cx="64" cy="495"/>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Line 128"/>
              <p:cNvSpPr>
                <a:spLocks noChangeShapeType="1"/>
              </p:cNvSpPr>
              <p:nvPr/>
            </p:nvSpPr>
            <p:spPr bwMode="auto">
              <a:xfrm>
                <a:off x="790" y="1845"/>
                <a:ext cx="64" cy="495"/>
              </a:xfrm>
              <a:prstGeom prst="line">
                <a:avLst/>
              </a:prstGeom>
              <a:noFill/>
              <a:ln w="15875"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29"/>
              <p:cNvSpPr>
                <a:spLocks noChangeArrowheads="1"/>
              </p:cNvSpPr>
              <p:nvPr/>
            </p:nvSpPr>
            <p:spPr bwMode="auto">
              <a:xfrm>
                <a:off x="652" y="2306"/>
                <a:ext cx="101"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30"/>
              <p:cNvSpPr>
                <a:spLocks/>
              </p:cNvSpPr>
              <p:nvPr/>
            </p:nvSpPr>
            <p:spPr bwMode="auto">
              <a:xfrm>
                <a:off x="654" y="2307"/>
                <a:ext cx="96" cy="95"/>
              </a:xfrm>
              <a:custGeom>
                <a:avLst/>
                <a:gdLst/>
                <a:ahLst/>
                <a:cxnLst>
                  <a:cxn ang="0">
                    <a:pos x="9" y="149"/>
                  </a:cxn>
                  <a:cxn ang="0">
                    <a:pos x="150" y="8"/>
                  </a:cxn>
                  <a:cxn ang="0">
                    <a:pos x="180" y="8"/>
                  </a:cxn>
                  <a:cxn ang="0">
                    <a:pos x="180" y="8"/>
                  </a:cxn>
                  <a:cxn ang="0">
                    <a:pos x="492" y="320"/>
                  </a:cxn>
                  <a:cxn ang="0">
                    <a:pos x="492" y="350"/>
                  </a:cxn>
                  <a:cxn ang="0">
                    <a:pos x="492" y="350"/>
                  </a:cxn>
                  <a:cxn ang="0">
                    <a:pos x="351" y="491"/>
                  </a:cxn>
                  <a:cxn ang="0">
                    <a:pos x="321" y="491"/>
                  </a:cxn>
                  <a:cxn ang="0">
                    <a:pos x="9" y="179"/>
                  </a:cxn>
                  <a:cxn ang="0">
                    <a:pos x="9" y="149"/>
                  </a:cxn>
                </a:cxnLst>
                <a:rect l="0" t="0" r="r" b="b"/>
                <a:pathLst>
                  <a:path w="500" h="499">
                    <a:moveTo>
                      <a:pt x="9" y="149"/>
                    </a:moveTo>
                    <a:lnTo>
                      <a:pt x="150" y="8"/>
                    </a:lnTo>
                    <a:cubicBezTo>
                      <a:pt x="158" y="0"/>
                      <a:pt x="171" y="0"/>
                      <a:pt x="180" y="8"/>
                    </a:cubicBezTo>
                    <a:cubicBezTo>
                      <a:pt x="180" y="8"/>
                      <a:pt x="180" y="8"/>
                      <a:pt x="180" y="8"/>
                    </a:cubicBezTo>
                    <a:lnTo>
                      <a:pt x="492" y="320"/>
                    </a:lnTo>
                    <a:cubicBezTo>
                      <a:pt x="500" y="328"/>
                      <a:pt x="500" y="342"/>
                      <a:pt x="492" y="350"/>
                    </a:cubicBezTo>
                    <a:lnTo>
                      <a:pt x="492" y="350"/>
                    </a:lnTo>
                    <a:lnTo>
                      <a:pt x="351" y="491"/>
                    </a:lnTo>
                    <a:cubicBezTo>
                      <a:pt x="343" y="499"/>
                      <a:pt x="329" y="499"/>
                      <a:pt x="321" y="491"/>
                    </a:cubicBezTo>
                    <a:lnTo>
                      <a:pt x="9" y="179"/>
                    </a:lnTo>
                    <a:cubicBezTo>
                      <a:pt x="0" y="171"/>
                      <a:pt x="0" y="157"/>
                      <a:pt x="9" y="149"/>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Rectangle 131"/>
              <p:cNvSpPr>
                <a:spLocks noChangeArrowheads="1"/>
              </p:cNvSpPr>
              <p:nvPr/>
            </p:nvSpPr>
            <p:spPr bwMode="auto">
              <a:xfrm>
                <a:off x="652" y="2306"/>
                <a:ext cx="101"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32"/>
              <p:cNvSpPr>
                <a:spLocks/>
              </p:cNvSpPr>
              <p:nvPr/>
            </p:nvSpPr>
            <p:spPr bwMode="auto">
              <a:xfrm>
                <a:off x="654" y="2307"/>
                <a:ext cx="96" cy="95"/>
              </a:xfrm>
              <a:custGeom>
                <a:avLst/>
                <a:gdLst/>
                <a:ahLst/>
                <a:cxnLst>
                  <a:cxn ang="0">
                    <a:pos x="9" y="149"/>
                  </a:cxn>
                  <a:cxn ang="0">
                    <a:pos x="150" y="8"/>
                  </a:cxn>
                  <a:cxn ang="0">
                    <a:pos x="180" y="8"/>
                  </a:cxn>
                  <a:cxn ang="0">
                    <a:pos x="180" y="8"/>
                  </a:cxn>
                  <a:cxn ang="0">
                    <a:pos x="492" y="320"/>
                  </a:cxn>
                  <a:cxn ang="0">
                    <a:pos x="492" y="350"/>
                  </a:cxn>
                  <a:cxn ang="0">
                    <a:pos x="492" y="350"/>
                  </a:cxn>
                  <a:cxn ang="0">
                    <a:pos x="351" y="491"/>
                  </a:cxn>
                  <a:cxn ang="0">
                    <a:pos x="321" y="491"/>
                  </a:cxn>
                  <a:cxn ang="0">
                    <a:pos x="9" y="179"/>
                  </a:cxn>
                  <a:cxn ang="0">
                    <a:pos x="9" y="149"/>
                  </a:cxn>
                </a:cxnLst>
                <a:rect l="0" t="0" r="r" b="b"/>
                <a:pathLst>
                  <a:path w="500" h="499">
                    <a:moveTo>
                      <a:pt x="9" y="149"/>
                    </a:moveTo>
                    <a:lnTo>
                      <a:pt x="150" y="8"/>
                    </a:lnTo>
                    <a:cubicBezTo>
                      <a:pt x="158" y="0"/>
                      <a:pt x="171" y="0"/>
                      <a:pt x="180" y="8"/>
                    </a:cubicBezTo>
                    <a:cubicBezTo>
                      <a:pt x="180" y="8"/>
                      <a:pt x="180" y="8"/>
                      <a:pt x="180" y="8"/>
                    </a:cubicBezTo>
                    <a:lnTo>
                      <a:pt x="492" y="320"/>
                    </a:lnTo>
                    <a:cubicBezTo>
                      <a:pt x="500" y="328"/>
                      <a:pt x="500" y="342"/>
                      <a:pt x="492" y="350"/>
                    </a:cubicBezTo>
                    <a:lnTo>
                      <a:pt x="492" y="350"/>
                    </a:lnTo>
                    <a:lnTo>
                      <a:pt x="351" y="491"/>
                    </a:lnTo>
                    <a:cubicBezTo>
                      <a:pt x="343" y="499"/>
                      <a:pt x="329" y="499"/>
                      <a:pt x="321" y="491"/>
                    </a:cubicBezTo>
                    <a:lnTo>
                      <a:pt x="9" y="179"/>
                    </a:lnTo>
                    <a:cubicBezTo>
                      <a:pt x="0" y="171"/>
                      <a:pt x="0" y="157"/>
                      <a:pt x="9" y="149"/>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33"/>
              <p:cNvSpPr>
                <a:spLocks noEditPoints="1"/>
              </p:cNvSpPr>
              <p:nvPr/>
            </p:nvSpPr>
            <p:spPr bwMode="auto">
              <a:xfrm>
                <a:off x="656" y="2309"/>
                <a:ext cx="92" cy="91"/>
              </a:xfrm>
              <a:custGeom>
                <a:avLst/>
                <a:gdLst/>
                <a:ahLst/>
                <a:cxnLst>
                  <a:cxn ang="0">
                    <a:pos x="0" y="26"/>
                  </a:cxn>
                  <a:cxn ang="0">
                    <a:pos x="66" y="91"/>
                  </a:cxn>
                  <a:cxn ang="0">
                    <a:pos x="92" y="65"/>
                  </a:cxn>
                  <a:cxn ang="0">
                    <a:pos x="26" y="0"/>
                  </a:cxn>
                </a:cxnLst>
                <a:rect l="0" t="0" r="r" b="b"/>
                <a:pathLst>
                  <a:path w="92" h="91">
                    <a:moveTo>
                      <a:pt x="0" y="26"/>
                    </a:moveTo>
                    <a:lnTo>
                      <a:pt x="66" y="91"/>
                    </a:lnTo>
                    <a:moveTo>
                      <a:pt x="92" y="65"/>
                    </a:moveTo>
                    <a:lnTo>
                      <a:pt x="26"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Line 134"/>
              <p:cNvSpPr>
                <a:spLocks noChangeShapeType="1"/>
              </p:cNvSpPr>
              <p:nvPr/>
            </p:nvSpPr>
            <p:spPr bwMode="auto">
              <a:xfrm>
                <a:off x="686" y="2309"/>
                <a:ext cx="61" cy="61"/>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Rectangle 135"/>
              <p:cNvSpPr>
                <a:spLocks noChangeArrowheads="1"/>
              </p:cNvSpPr>
              <p:nvPr/>
            </p:nvSpPr>
            <p:spPr bwMode="auto">
              <a:xfrm>
                <a:off x="826" y="2303"/>
                <a:ext cx="101"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36"/>
              <p:cNvSpPr>
                <a:spLocks/>
              </p:cNvSpPr>
              <p:nvPr/>
            </p:nvSpPr>
            <p:spPr bwMode="auto">
              <a:xfrm>
                <a:off x="826" y="2306"/>
                <a:ext cx="96" cy="96"/>
              </a:xfrm>
              <a:custGeom>
                <a:avLst/>
                <a:gdLst/>
                <a:ahLst/>
                <a:cxnLst>
                  <a:cxn ang="0">
                    <a:pos x="351" y="8"/>
                  </a:cxn>
                  <a:cxn ang="0">
                    <a:pos x="492" y="149"/>
                  </a:cxn>
                  <a:cxn ang="0">
                    <a:pos x="492" y="179"/>
                  </a:cxn>
                  <a:cxn ang="0">
                    <a:pos x="492" y="179"/>
                  </a:cxn>
                  <a:cxn ang="0">
                    <a:pos x="492" y="179"/>
                  </a:cxn>
                  <a:cxn ang="0">
                    <a:pos x="180" y="491"/>
                  </a:cxn>
                  <a:cxn ang="0">
                    <a:pos x="150" y="491"/>
                  </a:cxn>
                  <a:cxn ang="0">
                    <a:pos x="150" y="491"/>
                  </a:cxn>
                  <a:cxn ang="0">
                    <a:pos x="9" y="350"/>
                  </a:cxn>
                  <a:cxn ang="0">
                    <a:pos x="9" y="320"/>
                  </a:cxn>
                  <a:cxn ang="0">
                    <a:pos x="9" y="320"/>
                  </a:cxn>
                  <a:cxn ang="0">
                    <a:pos x="321" y="8"/>
                  </a:cxn>
                  <a:cxn ang="0">
                    <a:pos x="351" y="8"/>
                  </a:cxn>
                </a:cxnLst>
                <a:rect l="0" t="0" r="r" b="b"/>
                <a:pathLst>
                  <a:path w="500" h="500">
                    <a:moveTo>
                      <a:pt x="351" y="8"/>
                    </a:moveTo>
                    <a:lnTo>
                      <a:pt x="492" y="149"/>
                    </a:lnTo>
                    <a:cubicBezTo>
                      <a:pt x="500" y="158"/>
                      <a:pt x="500" y="171"/>
                      <a:pt x="492" y="179"/>
                    </a:cubicBezTo>
                    <a:cubicBezTo>
                      <a:pt x="492" y="179"/>
                      <a:pt x="492" y="179"/>
                      <a:pt x="492" y="179"/>
                    </a:cubicBezTo>
                    <a:lnTo>
                      <a:pt x="492" y="179"/>
                    </a:lnTo>
                    <a:lnTo>
                      <a:pt x="180" y="491"/>
                    </a:lnTo>
                    <a:cubicBezTo>
                      <a:pt x="172" y="500"/>
                      <a:pt x="158" y="500"/>
                      <a:pt x="150" y="491"/>
                    </a:cubicBezTo>
                    <a:lnTo>
                      <a:pt x="150" y="491"/>
                    </a:lnTo>
                    <a:lnTo>
                      <a:pt x="9" y="350"/>
                    </a:lnTo>
                    <a:cubicBezTo>
                      <a:pt x="0" y="342"/>
                      <a:pt x="0" y="329"/>
                      <a:pt x="9" y="320"/>
                    </a:cubicBezTo>
                    <a:cubicBezTo>
                      <a:pt x="9" y="320"/>
                      <a:pt x="9" y="320"/>
                      <a:pt x="9" y="320"/>
                    </a:cubicBezTo>
                    <a:lnTo>
                      <a:pt x="321" y="8"/>
                    </a:lnTo>
                    <a:cubicBezTo>
                      <a:pt x="329" y="0"/>
                      <a:pt x="343" y="0"/>
                      <a:pt x="351" y="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137"/>
              <p:cNvSpPr>
                <a:spLocks noChangeArrowheads="1"/>
              </p:cNvSpPr>
              <p:nvPr/>
            </p:nvSpPr>
            <p:spPr bwMode="auto">
              <a:xfrm>
                <a:off x="826" y="2303"/>
                <a:ext cx="101" cy="1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38"/>
              <p:cNvSpPr>
                <a:spLocks/>
              </p:cNvSpPr>
              <p:nvPr/>
            </p:nvSpPr>
            <p:spPr bwMode="auto">
              <a:xfrm>
                <a:off x="826" y="2306"/>
                <a:ext cx="96" cy="96"/>
              </a:xfrm>
              <a:custGeom>
                <a:avLst/>
                <a:gdLst/>
                <a:ahLst/>
                <a:cxnLst>
                  <a:cxn ang="0">
                    <a:pos x="351" y="8"/>
                  </a:cxn>
                  <a:cxn ang="0">
                    <a:pos x="492" y="149"/>
                  </a:cxn>
                  <a:cxn ang="0">
                    <a:pos x="492" y="179"/>
                  </a:cxn>
                  <a:cxn ang="0">
                    <a:pos x="492" y="179"/>
                  </a:cxn>
                  <a:cxn ang="0">
                    <a:pos x="492" y="179"/>
                  </a:cxn>
                  <a:cxn ang="0">
                    <a:pos x="180" y="491"/>
                  </a:cxn>
                  <a:cxn ang="0">
                    <a:pos x="150" y="491"/>
                  </a:cxn>
                  <a:cxn ang="0">
                    <a:pos x="150" y="491"/>
                  </a:cxn>
                  <a:cxn ang="0">
                    <a:pos x="9" y="350"/>
                  </a:cxn>
                  <a:cxn ang="0">
                    <a:pos x="9" y="320"/>
                  </a:cxn>
                  <a:cxn ang="0">
                    <a:pos x="9" y="320"/>
                  </a:cxn>
                  <a:cxn ang="0">
                    <a:pos x="321" y="8"/>
                  </a:cxn>
                  <a:cxn ang="0">
                    <a:pos x="351" y="8"/>
                  </a:cxn>
                </a:cxnLst>
                <a:rect l="0" t="0" r="r" b="b"/>
                <a:pathLst>
                  <a:path w="500" h="500">
                    <a:moveTo>
                      <a:pt x="351" y="8"/>
                    </a:moveTo>
                    <a:lnTo>
                      <a:pt x="492" y="149"/>
                    </a:lnTo>
                    <a:cubicBezTo>
                      <a:pt x="500" y="158"/>
                      <a:pt x="500" y="171"/>
                      <a:pt x="492" y="179"/>
                    </a:cubicBezTo>
                    <a:cubicBezTo>
                      <a:pt x="492" y="179"/>
                      <a:pt x="492" y="179"/>
                      <a:pt x="492" y="179"/>
                    </a:cubicBezTo>
                    <a:lnTo>
                      <a:pt x="492" y="179"/>
                    </a:lnTo>
                    <a:lnTo>
                      <a:pt x="180" y="491"/>
                    </a:lnTo>
                    <a:cubicBezTo>
                      <a:pt x="172" y="500"/>
                      <a:pt x="158" y="500"/>
                      <a:pt x="150" y="491"/>
                    </a:cubicBezTo>
                    <a:lnTo>
                      <a:pt x="150" y="491"/>
                    </a:lnTo>
                    <a:lnTo>
                      <a:pt x="9" y="350"/>
                    </a:lnTo>
                    <a:cubicBezTo>
                      <a:pt x="0" y="342"/>
                      <a:pt x="0" y="329"/>
                      <a:pt x="9" y="320"/>
                    </a:cubicBezTo>
                    <a:cubicBezTo>
                      <a:pt x="9" y="320"/>
                      <a:pt x="9" y="320"/>
                      <a:pt x="9" y="320"/>
                    </a:cubicBezTo>
                    <a:lnTo>
                      <a:pt x="321" y="8"/>
                    </a:lnTo>
                    <a:cubicBezTo>
                      <a:pt x="329" y="0"/>
                      <a:pt x="343" y="0"/>
                      <a:pt x="351" y="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39"/>
              <p:cNvSpPr>
                <a:spLocks noEditPoints="1"/>
              </p:cNvSpPr>
              <p:nvPr/>
            </p:nvSpPr>
            <p:spPr bwMode="auto">
              <a:xfrm>
                <a:off x="828" y="2308"/>
                <a:ext cx="92" cy="92"/>
              </a:xfrm>
              <a:custGeom>
                <a:avLst/>
                <a:gdLst/>
                <a:ahLst/>
                <a:cxnLst>
                  <a:cxn ang="0">
                    <a:pos x="66" y="0"/>
                  </a:cxn>
                  <a:cxn ang="0">
                    <a:pos x="0" y="66"/>
                  </a:cxn>
                  <a:cxn ang="0">
                    <a:pos x="26" y="92"/>
                  </a:cxn>
                  <a:cxn ang="0">
                    <a:pos x="92" y="26"/>
                  </a:cxn>
                </a:cxnLst>
                <a:rect l="0" t="0" r="r" b="b"/>
                <a:pathLst>
                  <a:path w="92" h="92">
                    <a:moveTo>
                      <a:pt x="66" y="0"/>
                    </a:moveTo>
                    <a:lnTo>
                      <a:pt x="0" y="66"/>
                    </a:lnTo>
                    <a:moveTo>
                      <a:pt x="26" y="92"/>
                    </a:moveTo>
                    <a:lnTo>
                      <a:pt x="92" y="26"/>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Line 140"/>
              <p:cNvSpPr>
                <a:spLocks noChangeShapeType="1"/>
              </p:cNvSpPr>
              <p:nvPr/>
            </p:nvSpPr>
            <p:spPr bwMode="auto">
              <a:xfrm flipH="1">
                <a:off x="858" y="2338"/>
                <a:ext cx="61" cy="62"/>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141"/>
              <p:cNvSpPr>
                <a:spLocks noChangeArrowheads="1"/>
              </p:cNvSpPr>
              <p:nvPr/>
            </p:nvSpPr>
            <p:spPr bwMode="auto">
              <a:xfrm>
                <a:off x="737" y="1795"/>
                <a:ext cx="98" cy="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42"/>
              <p:cNvSpPr>
                <a:spLocks/>
              </p:cNvSpPr>
              <p:nvPr/>
            </p:nvSpPr>
            <p:spPr bwMode="auto">
              <a:xfrm>
                <a:off x="739" y="1796"/>
                <a:ext cx="93" cy="46"/>
              </a:xfrm>
              <a:custGeom>
                <a:avLst/>
                <a:gdLst/>
                <a:ahLst/>
                <a:cxnLst>
                  <a:cxn ang="0">
                    <a:pos x="484" y="22"/>
                  </a:cxn>
                  <a:cxn ang="0">
                    <a:pos x="484" y="221"/>
                  </a:cxn>
                  <a:cxn ang="0">
                    <a:pos x="463" y="242"/>
                  </a:cxn>
                  <a:cxn ang="0">
                    <a:pos x="463" y="242"/>
                  </a:cxn>
                  <a:cxn ang="0">
                    <a:pos x="463" y="242"/>
                  </a:cxn>
                  <a:cxn ang="0">
                    <a:pos x="22" y="242"/>
                  </a:cxn>
                  <a:cxn ang="0">
                    <a:pos x="0" y="221"/>
                  </a:cxn>
                  <a:cxn ang="0">
                    <a:pos x="0" y="221"/>
                  </a:cxn>
                  <a:cxn ang="0">
                    <a:pos x="0" y="22"/>
                  </a:cxn>
                  <a:cxn ang="0">
                    <a:pos x="22" y="0"/>
                  </a:cxn>
                  <a:cxn ang="0">
                    <a:pos x="22" y="0"/>
                  </a:cxn>
                  <a:cxn ang="0">
                    <a:pos x="463" y="0"/>
                  </a:cxn>
                  <a:cxn ang="0">
                    <a:pos x="484" y="22"/>
                  </a:cxn>
                </a:cxnLst>
                <a:rect l="0" t="0" r="r" b="b"/>
                <a:pathLst>
                  <a:path w="484" h="242">
                    <a:moveTo>
                      <a:pt x="484" y="22"/>
                    </a:moveTo>
                    <a:lnTo>
                      <a:pt x="484" y="221"/>
                    </a:lnTo>
                    <a:cubicBezTo>
                      <a:pt x="484" y="233"/>
                      <a:pt x="474" y="242"/>
                      <a:pt x="463" y="242"/>
                    </a:cubicBezTo>
                    <a:cubicBezTo>
                      <a:pt x="463" y="242"/>
                      <a:pt x="463" y="242"/>
                      <a:pt x="463" y="242"/>
                    </a:cubicBezTo>
                    <a:lnTo>
                      <a:pt x="463" y="242"/>
                    </a:lnTo>
                    <a:lnTo>
                      <a:pt x="22" y="242"/>
                    </a:lnTo>
                    <a:cubicBezTo>
                      <a:pt x="10" y="242"/>
                      <a:pt x="0" y="233"/>
                      <a:pt x="0" y="221"/>
                    </a:cubicBezTo>
                    <a:lnTo>
                      <a:pt x="0" y="221"/>
                    </a:lnTo>
                    <a:lnTo>
                      <a:pt x="0" y="22"/>
                    </a:lnTo>
                    <a:cubicBezTo>
                      <a:pt x="0" y="10"/>
                      <a:pt x="10" y="0"/>
                      <a:pt x="22" y="0"/>
                    </a:cubicBezTo>
                    <a:lnTo>
                      <a:pt x="22" y="0"/>
                    </a:lnTo>
                    <a:lnTo>
                      <a:pt x="463" y="0"/>
                    </a:lnTo>
                    <a:cubicBezTo>
                      <a:pt x="474" y="0"/>
                      <a:pt x="484" y="10"/>
                      <a:pt x="484" y="22"/>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Rectangle 143"/>
              <p:cNvSpPr>
                <a:spLocks noChangeArrowheads="1"/>
              </p:cNvSpPr>
              <p:nvPr/>
            </p:nvSpPr>
            <p:spPr bwMode="auto">
              <a:xfrm>
                <a:off x="737" y="1795"/>
                <a:ext cx="98" cy="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44"/>
              <p:cNvSpPr>
                <a:spLocks/>
              </p:cNvSpPr>
              <p:nvPr/>
            </p:nvSpPr>
            <p:spPr bwMode="auto">
              <a:xfrm>
                <a:off x="739" y="1796"/>
                <a:ext cx="93" cy="46"/>
              </a:xfrm>
              <a:custGeom>
                <a:avLst/>
                <a:gdLst/>
                <a:ahLst/>
                <a:cxnLst>
                  <a:cxn ang="0">
                    <a:pos x="484" y="22"/>
                  </a:cxn>
                  <a:cxn ang="0">
                    <a:pos x="484" y="221"/>
                  </a:cxn>
                  <a:cxn ang="0">
                    <a:pos x="463" y="242"/>
                  </a:cxn>
                  <a:cxn ang="0">
                    <a:pos x="463" y="242"/>
                  </a:cxn>
                  <a:cxn ang="0">
                    <a:pos x="463" y="242"/>
                  </a:cxn>
                  <a:cxn ang="0">
                    <a:pos x="22" y="242"/>
                  </a:cxn>
                  <a:cxn ang="0">
                    <a:pos x="0" y="221"/>
                  </a:cxn>
                  <a:cxn ang="0">
                    <a:pos x="0" y="221"/>
                  </a:cxn>
                  <a:cxn ang="0">
                    <a:pos x="0" y="22"/>
                  </a:cxn>
                  <a:cxn ang="0">
                    <a:pos x="22" y="0"/>
                  </a:cxn>
                  <a:cxn ang="0">
                    <a:pos x="22" y="0"/>
                  </a:cxn>
                  <a:cxn ang="0">
                    <a:pos x="463" y="0"/>
                  </a:cxn>
                  <a:cxn ang="0">
                    <a:pos x="484" y="22"/>
                  </a:cxn>
                </a:cxnLst>
                <a:rect l="0" t="0" r="r" b="b"/>
                <a:pathLst>
                  <a:path w="484" h="242">
                    <a:moveTo>
                      <a:pt x="484" y="22"/>
                    </a:moveTo>
                    <a:lnTo>
                      <a:pt x="484" y="221"/>
                    </a:lnTo>
                    <a:cubicBezTo>
                      <a:pt x="484" y="233"/>
                      <a:pt x="474" y="242"/>
                      <a:pt x="463" y="242"/>
                    </a:cubicBezTo>
                    <a:cubicBezTo>
                      <a:pt x="463" y="242"/>
                      <a:pt x="463" y="242"/>
                      <a:pt x="463" y="242"/>
                    </a:cubicBezTo>
                    <a:lnTo>
                      <a:pt x="463" y="242"/>
                    </a:lnTo>
                    <a:lnTo>
                      <a:pt x="22" y="242"/>
                    </a:lnTo>
                    <a:cubicBezTo>
                      <a:pt x="10" y="242"/>
                      <a:pt x="0" y="233"/>
                      <a:pt x="0" y="221"/>
                    </a:cubicBezTo>
                    <a:lnTo>
                      <a:pt x="0" y="221"/>
                    </a:lnTo>
                    <a:lnTo>
                      <a:pt x="0" y="22"/>
                    </a:lnTo>
                    <a:cubicBezTo>
                      <a:pt x="0" y="10"/>
                      <a:pt x="10" y="0"/>
                      <a:pt x="22" y="0"/>
                    </a:cubicBezTo>
                    <a:lnTo>
                      <a:pt x="22" y="0"/>
                    </a:lnTo>
                    <a:lnTo>
                      <a:pt x="463" y="0"/>
                    </a:lnTo>
                    <a:cubicBezTo>
                      <a:pt x="474" y="0"/>
                      <a:pt x="484" y="10"/>
                      <a:pt x="484" y="22"/>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45"/>
              <p:cNvSpPr>
                <a:spLocks noEditPoints="1"/>
              </p:cNvSpPr>
              <p:nvPr/>
            </p:nvSpPr>
            <p:spPr bwMode="auto">
              <a:xfrm>
                <a:off x="739" y="1800"/>
                <a:ext cx="93" cy="37"/>
              </a:xfrm>
              <a:custGeom>
                <a:avLst/>
                <a:gdLst/>
                <a:ahLst/>
                <a:cxnLst>
                  <a:cxn ang="0">
                    <a:pos x="93" y="0"/>
                  </a:cxn>
                  <a:cxn ang="0">
                    <a:pos x="0" y="0"/>
                  </a:cxn>
                  <a:cxn ang="0">
                    <a:pos x="0" y="37"/>
                  </a:cxn>
                  <a:cxn ang="0">
                    <a:pos x="93" y="37"/>
                  </a:cxn>
                </a:cxnLst>
                <a:rect l="0" t="0" r="r" b="b"/>
                <a:pathLst>
                  <a:path w="93" h="37">
                    <a:moveTo>
                      <a:pt x="93" y="0"/>
                    </a:moveTo>
                    <a:lnTo>
                      <a:pt x="0" y="0"/>
                    </a:lnTo>
                    <a:moveTo>
                      <a:pt x="0" y="37"/>
                    </a:moveTo>
                    <a:lnTo>
                      <a:pt x="93" y="37"/>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Line 146"/>
              <p:cNvSpPr>
                <a:spLocks noChangeShapeType="1"/>
              </p:cNvSpPr>
              <p:nvPr/>
            </p:nvSpPr>
            <p:spPr bwMode="auto">
              <a:xfrm flipH="1">
                <a:off x="742" y="1840"/>
                <a:ext cx="87" cy="1"/>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Rectangle 147"/>
              <p:cNvSpPr>
                <a:spLocks noChangeArrowheads="1"/>
              </p:cNvSpPr>
              <p:nvPr/>
            </p:nvSpPr>
            <p:spPr bwMode="auto">
              <a:xfrm>
                <a:off x="884" y="1847"/>
                <a:ext cx="282" cy="29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Input</a:t>
                </a:r>
                <a:endParaRPr lang="en-US" sz="1000" dirty="0" smtClean="0">
                  <a:solidFill>
                    <a:srgbClr val="000000"/>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dirty="0" smtClean="0">
                    <a:ln>
                      <a:noFill/>
                    </a:ln>
                    <a:solidFill>
                      <a:srgbClr val="000000"/>
                    </a:solidFill>
                    <a:effectLst/>
                    <a:latin typeface="Arial" pitchFamily="34" charset="0"/>
                    <a:cs typeface="Arial" pitchFamily="34" charset="0"/>
                  </a:rPr>
                  <a:t>Mode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dirty="0" smtClean="0">
                    <a:ln>
                      <a:noFill/>
                    </a:ln>
                    <a:solidFill>
                      <a:srgbClr val="000000"/>
                    </a:solidFill>
                    <a:effectLst/>
                    <a:latin typeface="Arial" pitchFamily="34" charset="0"/>
                    <a:cs typeface="Arial" pitchFamily="34" charset="0"/>
                  </a:rPr>
                  <a:t>Cleaner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3" name="Freeform 150"/>
              <p:cNvSpPr>
                <a:spLocks/>
              </p:cNvSpPr>
              <p:nvPr/>
            </p:nvSpPr>
            <p:spPr bwMode="auto">
              <a:xfrm>
                <a:off x="1979" y="3469"/>
                <a:ext cx="89" cy="216"/>
              </a:xfrm>
              <a:custGeom>
                <a:avLst/>
                <a:gdLst/>
                <a:ahLst/>
                <a:cxnLst>
                  <a:cxn ang="0">
                    <a:pos x="89" y="0"/>
                  </a:cxn>
                  <a:cxn ang="0">
                    <a:pos x="89" y="216"/>
                  </a:cxn>
                  <a:cxn ang="0">
                    <a:pos x="0" y="0"/>
                  </a:cxn>
                  <a:cxn ang="0">
                    <a:pos x="0" y="216"/>
                  </a:cxn>
                </a:cxnLst>
                <a:rect l="0" t="0" r="r" b="b"/>
                <a:pathLst>
                  <a:path w="89" h="216">
                    <a:moveTo>
                      <a:pt x="89" y="0"/>
                    </a:moveTo>
                    <a:lnTo>
                      <a:pt x="89" y="216"/>
                    </a:lnTo>
                    <a:lnTo>
                      <a:pt x="0" y="0"/>
                    </a:lnTo>
                    <a:lnTo>
                      <a:pt x="0" y="216"/>
                    </a:lnTo>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51"/>
              <p:cNvSpPr>
                <a:spLocks/>
              </p:cNvSpPr>
              <p:nvPr/>
            </p:nvSpPr>
            <p:spPr bwMode="auto">
              <a:xfrm>
                <a:off x="1979" y="3469"/>
                <a:ext cx="89" cy="216"/>
              </a:xfrm>
              <a:custGeom>
                <a:avLst/>
                <a:gdLst/>
                <a:ahLst/>
                <a:cxnLst>
                  <a:cxn ang="0">
                    <a:pos x="89" y="0"/>
                  </a:cxn>
                  <a:cxn ang="0">
                    <a:pos x="89" y="216"/>
                  </a:cxn>
                  <a:cxn ang="0">
                    <a:pos x="0" y="0"/>
                  </a:cxn>
                  <a:cxn ang="0">
                    <a:pos x="0" y="216"/>
                  </a:cxn>
                </a:cxnLst>
                <a:rect l="0" t="0" r="r" b="b"/>
                <a:pathLst>
                  <a:path w="89" h="216">
                    <a:moveTo>
                      <a:pt x="89" y="0"/>
                    </a:moveTo>
                    <a:lnTo>
                      <a:pt x="89" y="216"/>
                    </a:lnTo>
                    <a:lnTo>
                      <a:pt x="0" y="0"/>
                    </a:lnTo>
                    <a:lnTo>
                      <a:pt x="0" y="216"/>
                    </a:lnTo>
                  </a:path>
                </a:pathLst>
              </a:cu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Line 152"/>
              <p:cNvSpPr>
                <a:spLocks noChangeShapeType="1"/>
              </p:cNvSpPr>
              <p:nvPr/>
            </p:nvSpPr>
            <p:spPr bwMode="auto">
              <a:xfrm flipV="1">
                <a:off x="1980" y="3469"/>
                <a:ext cx="88" cy="216"/>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Line 153"/>
              <p:cNvSpPr>
                <a:spLocks noChangeShapeType="1"/>
              </p:cNvSpPr>
              <p:nvPr/>
            </p:nvSpPr>
            <p:spPr bwMode="auto">
              <a:xfrm flipV="1">
                <a:off x="1980" y="3469"/>
                <a:ext cx="88" cy="216"/>
              </a:xfrm>
              <a:prstGeom prst="line">
                <a:avLst/>
              </a:prstGeom>
              <a:noFill/>
              <a:ln w="127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le 154"/>
              <p:cNvSpPr>
                <a:spLocks noChangeArrowheads="1"/>
              </p:cNvSpPr>
              <p:nvPr/>
            </p:nvSpPr>
            <p:spPr bwMode="auto">
              <a:xfrm>
                <a:off x="2064" y="3479"/>
                <a:ext cx="9" cy="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55"/>
              <p:cNvSpPr>
                <a:spLocks/>
              </p:cNvSpPr>
              <p:nvPr/>
            </p:nvSpPr>
            <p:spPr bwMode="auto">
              <a:xfrm>
                <a:off x="2065" y="3482"/>
                <a:ext cx="5" cy="5"/>
              </a:xfrm>
              <a:custGeom>
                <a:avLst/>
                <a:gdLst/>
                <a:ahLst/>
                <a:cxnLst>
                  <a:cxn ang="0">
                    <a:pos x="10" y="24"/>
                  </a:cxn>
                  <a:cxn ang="0">
                    <a:pos x="6" y="21"/>
                  </a:cxn>
                  <a:cxn ang="0">
                    <a:pos x="3" y="7"/>
                  </a:cxn>
                  <a:cxn ang="0">
                    <a:pos x="18" y="4"/>
                  </a:cxn>
                  <a:cxn ang="0">
                    <a:pos x="22" y="6"/>
                  </a:cxn>
                  <a:cxn ang="0">
                    <a:pos x="25" y="21"/>
                  </a:cxn>
                  <a:cxn ang="0">
                    <a:pos x="10" y="24"/>
                  </a:cxn>
                </a:cxnLst>
                <a:rect l="0" t="0" r="r" b="b"/>
                <a:pathLst>
                  <a:path w="28" h="27">
                    <a:moveTo>
                      <a:pt x="10" y="24"/>
                    </a:moveTo>
                    <a:lnTo>
                      <a:pt x="6" y="21"/>
                    </a:lnTo>
                    <a:cubicBezTo>
                      <a:pt x="1" y="18"/>
                      <a:pt x="0" y="11"/>
                      <a:pt x="3" y="7"/>
                    </a:cubicBezTo>
                    <a:cubicBezTo>
                      <a:pt x="6" y="2"/>
                      <a:pt x="13" y="0"/>
                      <a:pt x="18" y="4"/>
                    </a:cubicBezTo>
                    <a:lnTo>
                      <a:pt x="22" y="6"/>
                    </a:lnTo>
                    <a:cubicBezTo>
                      <a:pt x="27" y="9"/>
                      <a:pt x="28" y="16"/>
                      <a:pt x="25" y="21"/>
                    </a:cubicBezTo>
                    <a:cubicBezTo>
                      <a:pt x="21" y="26"/>
                      <a:pt x="15" y="27"/>
                      <a:pt x="10" y="2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Rectangle 156"/>
              <p:cNvSpPr>
                <a:spLocks noChangeArrowheads="1"/>
              </p:cNvSpPr>
              <p:nvPr/>
            </p:nvSpPr>
            <p:spPr bwMode="auto">
              <a:xfrm>
                <a:off x="2064" y="3479"/>
                <a:ext cx="9" cy="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 name="Line 157"/>
              <p:cNvSpPr>
                <a:spLocks noChangeShapeType="1"/>
              </p:cNvSpPr>
              <p:nvPr/>
            </p:nvSpPr>
            <p:spPr bwMode="auto">
              <a:xfrm flipH="1" flipV="1">
                <a:off x="2067" y="3468"/>
                <a:ext cx="1" cy="1"/>
              </a:xfrm>
              <a:prstGeom prst="line">
                <a:avLst/>
              </a:prstGeom>
              <a:noFill/>
              <a:ln w="635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158"/>
              <p:cNvSpPr>
                <a:spLocks noChangeArrowheads="1"/>
              </p:cNvSpPr>
              <p:nvPr/>
            </p:nvSpPr>
            <p:spPr bwMode="auto">
              <a:xfrm>
                <a:off x="2039" y="3436"/>
                <a:ext cx="64" cy="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59"/>
              <p:cNvSpPr>
                <a:spLocks/>
              </p:cNvSpPr>
              <p:nvPr/>
            </p:nvSpPr>
            <p:spPr bwMode="auto">
              <a:xfrm>
                <a:off x="2041" y="3439"/>
                <a:ext cx="60" cy="33"/>
              </a:xfrm>
              <a:custGeom>
                <a:avLst/>
                <a:gdLst/>
                <a:ahLst/>
                <a:cxnLst>
                  <a:cxn ang="0">
                    <a:pos x="316" y="62"/>
                  </a:cxn>
                  <a:cxn ang="0">
                    <a:pos x="299" y="160"/>
                  </a:cxn>
                  <a:cxn ang="0">
                    <a:pos x="287" y="169"/>
                  </a:cxn>
                  <a:cxn ang="0">
                    <a:pos x="287" y="169"/>
                  </a:cxn>
                  <a:cxn ang="0">
                    <a:pos x="10" y="120"/>
                  </a:cxn>
                  <a:cxn ang="0">
                    <a:pos x="1" y="108"/>
                  </a:cxn>
                  <a:cxn ang="0">
                    <a:pos x="1" y="108"/>
                  </a:cxn>
                  <a:cxn ang="0">
                    <a:pos x="1" y="108"/>
                  </a:cxn>
                  <a:cxn ang="0">
                    <a:pos x="18" y="9"/>
                  </a:cxn>
                  <a:cxn ang="0">
                    <a:pos x="31" y="1"/>
                  </a:cxn>
                  <a:cxn ang="0">
                    <a:pos x="308" y="50"/>
                  </a:cxn>
                  <a:cxn ang="0">
                    <a:pos x="316" y="62"/>
                  </a:cxn>
                  <a:cxn ang="0">
                    <a:pos x="316" y="62"/>
                  </a:cxn>
                </a:cxnLst>
                <a:rect l="0" t="0" r="r" b="b"/>
                <a:pathLst>
                  <a:path w="317" h="170">
                    <a:moveTo>
                      <a:pt x="316" y="62"/>
                    </a:moveTo>
                    <a:lnTo>
                      <a:pt x="299" y="160"/>
                    </a:lnTo>
                    <a:cubicBezTo>
                      <a:pt x="298" y="166"/>
                      <a:pt x="292" y="170"/>
                      <a:pt x="287" y="169"/>
                    </a:cubicBezTo>
                    <a:lnTo>
                      <a:pt x="287" y="169"/>
                    </a:lnTo>
                    <a:lnTo>
                      <a:pt x="10" y="120"/>
                    </a:lnTo>
                    <a:cubicBezTo>
                      <a:pt x="4" y="119"/>
                      <a:pt x="0" y="113"/>
                      <a:pt x="1" y="108"/>
                    </a:cubicBezTo>
                    <a:cubicBezTo>
                      <a:pt x="1" y="108"/>
                      <a:pt x="1" y="108"/>
                      <a:pt x="1" y="108"/>
                    </a:cubicBezTo>
                    <a:lnTo>
                      <a:pt x="1" y="108"/>
                    </a:lnTo>
                    <a:lnTo>
                      <a:pt x="18" y="9"/>
                    </a:lnTo>
                    <a:cubicBezTo>
                      <a:pt x="20" y="4"/>
                      <a:pt x="25" y="0"/>
                      <a:pt x="31" y="1"/>
                    </a:cubicBezTo>
                    <a:lnTo>
                      <a:pt x="308" y="50"/>
                    </a:lnTo>
                    <a:cubicBezTo>
                      <a:pt x="313" y="51"/>
                      <a:pt x="317" y="56"/>
                      <a:pt x="316" y="62"/>
                    </a:cubicBezTo>
                    <a:cubicBezTo>
                      <a:pt x="316" y="62"/>
                      <a:pt x="316" y="62"/>
                      <a:pt x="316" y="62"/>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Rectangle 160"/>
              <p:cNvSpPr>
                <a:spLocks noChangeArrowheads="1"/>
              </p:cNvSpPr>
              <p:nvPr/>
            </p:nvSpPr>
            <p:spPr bwMode="auto">
              <a:xfrm>
                <a:off x="2039" y="3436"/>
                <a:ext cx="64" cy="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61"/>
              <p:cNvSpPr>
                <a:spLocks/>
              </p:cNvSpPr>
              <p:nvPr/>
            </p:nvSpPr>
            <p:spPr bwMode="auto">
              <a:xfrm>
                <a:off x="2041" y="3439"/>
                <a:ext cx="60" cy="33"/>
              </a:xfrm>
              <a:custGeom>
                <a:avLst/>
                <a:gdLst/>
                <a:ahLst/>
                <a:cxnLst>
                  <a:cxn ang="0">
                    <a:pos x="316" y="62"/>
                  </a:cxn>
                  <a:cxn ang="0">
                    <a:pos x="299" y="160"/>
                  </a:cxn>
                  <a:cxn ang="0">
                    <a:pos x="287" y="169"/>
                  </a:cxn>
                  <a:cxn ang="0">
                    <a:pos x="287" y="169"/>
                  </a:cxn>
                  <a:cxn ang="0">
                    <a:pos x="10" y="120"/>
                  </a:cxn>
                  <a:cxn ang="0">
                    <a:pos x="1" y="108"/>
                  </a:cxn>
                  <a:cxn ang="0">
                    <a:pos x="1" y="108"/>
                  </a:cxn>
                  <a:cxn ang="0">
                    <a:pos x="1" y="108"/>
                  </a:cxn>
                  <a:cxn ang="0">
                    <a:pos x="18" y="9"/>
                  </a:cxn>
                  <a:cxn ang="0">
                    <a:pos x="31" y="1"/>
                  </a:cxn>
                  <a:cxn ang="0">
                    <a:pos x="308" y="50"/>
                  </a:cxn>
                  <a:cxn ang="0">
                    <a:pos x="316" y="62"/>
                  </a:cxn>
                  <a:cxn ang="0">
                    <a:pos x="316" y="62"/>
                  </a:cxn>
                </a:cxnLst>
                <a:rect l="0" t="0" r="r" b="b"/>
                <a:pathLst>
                  <a:path w="317" h="170">
                    <a:moveTo>
                      <a:pt x="316" y="62"/>
                    </a:moveTo>
                    <a:lnTo>
                      <a:pt x="299" y="160"/>
                    </a:lnTo>
                    <a:cubicBezTo>
                      <a:pt x="298" y="166"/>
                      <a:pt x="292" y="170"/>
                      <a:pt x="287" y="169"/>
                    </a:cubicBezTo>
                    <a:lnTo>
                      <a:pt x="287" y="169"/>
                    </a:lnTo>
                    <a:lnTo>
                      <a:pt x="10" y="120"/>
                    </a:lnTo>
                    <a:cubicBezTo>
                      <a:pt x="4" y="119"/>
                      <a:pt x="0" y="113"/>
                      <a:pt x="1" y="108"/>
                    </a:cubicBezTo>
                    <a:cubicBezTo>
                      <a:pt x="1" y="108"/>
                      <a:pt x="1" y="108"/>
                      <a:pt x="1" y="108"/>
                    </a:cubicBezTo>
                    <a:lnTo>
                      <a:pt x="1" y="108"/>
                    </a:lnTo>
                    <a:lnTo>
                      <a:pt x="18" y="9"/>
                    </a:lnTo>
                    <a:cubicBezTo>
                      <a:pt x="20" y="4"/>
                      <a:pt x="25" y="0"/>
                      <a:pt x="31" y="1"/>
                    </a:cubicBezTo>
                    <a:lnTo>
                      <a:pt x="308" y="50"/>
                    </a:lnTo>
                    <a:cubicBezTo>
                      <a:pt x="313" y="51"/>
                      <a:pt x="317" y="56"/>
                      <a:pt x="316" y="62"/>
                    </a:cubicBezTo>
                    <a:cubicBezTo>
                      <a:pt x="316" y="62"/>
                      <a:pt x="316" y="62"/>
                      <a:pt x="316" y="62"/>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Line 162"/>
              <p:cNvSpPr>
                <a:spLocks noChangeShapeType="1"/>
              </p:cNvSpPr>
              <p:nvPr/>
            </p:nvSpPr>
            <p:spPr bwMode="auto">
              <a:xfrm flipH="1" flipV="1">
                <a:off x="2044" y="3460"/>
                <a:ext cx="51" cy="9"/>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Rectangle 163"/>
              <p:cNvSpPr>
                <a:spLocks noChangeArrowheads="1"/>
              </p:cNvSpPr>
              <p:nvPr/>
            </p:nvSpPr>
            <p:spPr bwMode="auto">
              <a:xfrm>
                <a:off x="1944" y="3436"/>
                <a:ext cx="65" cy="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64"/>
              <p:cNvSpPr>
                <a:spLocks/>
              </p:cNvSpPr>
              <p:nvPr/>
            </p:nvSpPr>
            <p:spPr bwMode="auto">
              <a:xfrm>
                <a:off x="1946" y="3439"/>
                <a:ext cx="61" cy="33"/>
              </a:xfrm>
              <a:custGeom>
                <a:avLst/>
                <a:gdLst/>
                <a:ahLst/>
                <a:cxnLst>
                  <a:cxn ang="0">
                    <a:pos x="298" y="10"/>
                  </a:cxn>
                  <a:cxn ang="0">
                    <a:pos x="316" y="108"/>
                  </a:cxn>
                  <a:cxn ang="0">
                    <a:pos x="307" y="121"/>
                  </a:cxn>
                  <a:cxn ang="0">
                    <a:pos x="307" y="121"/>
                  </a:cxn>
                  <a:cxn ang="0">
                    <a:pos x="30" y="169"/>
                  </a:cxn>
                  <a:cxn ang="0">
                    <a:pos x="18" y="161"/>
                  </a:cxn>
                  <a:cxn ang="0">
                    <a:pos x="18" y="161"/>
                  </a:cxn>
                  <a:cxn ang="0">
                    <a:pos x="1" y="63"/>
                  </a:cxn>
                  <a:cxn ang="0">
                    <a:pos x="9" y="50"/>
                  </a:cxn>
                  <a:cxn ang="0">
                    <a:pos x="9" y="50"/>
                  </a:cxn>
                  <a:cxn ang="0">
                    <a:pos x="286" y="1"/>
                  </a:cxn>
                  <a:cxn ang="0">
                    <a:pos x="298" y="10"/>
                  </a:cxn>
                  <a:cxn ang="0">
                    <a:pos x="298" y="10"/>
                  </a:cxn>
                </a:cxnLst>
                <a:rect l="0" t="0" r="r" b="b"/>
                <a:pathLst>
                  <a:path w="317" h="170">
                    <a:moveTo>
                      <a:pt x="298" y="10"/>
                    </a:moveTo>
                    <a:lnTo>
                      <a:pt x="316" y="108"/>
                    </a:lnTo>
                    <a:cubicBezTo>
                      <a:pt x="317" y="114"/>
                      <a:pt x="313" y="120"/>
                      <a:pt x="307" y="121"/>
                    </a:cubicBezTo>
                    <a:cubicBezTo>
                      <a:pt x="307" y="121"/>
                      <a:pt x="307" y="121"/>
                      <a:pt x="307" y="121"/>
                    </a:cubicBezTo>
                    <a:lnTo>
                      <a:pt x="30" y="169"/>
                    </a:lnTo>
                    <a:cubicBezTo>
                      <a:pt x="24" y="170"/>
                      <a:pt x="19" y="167"/>
                      <a:pt x="18" y="161"/>
                    </a:cubicBezTo>
                    <a:lnTo>
                      <a:pt x="18" y="161"/>
                    </a:lnTo>
                    <a:lnTo>
                      <a:pt x="1" y="63"/>
                    </a:lnTo>
                    <a:cubicBezTo>
                      <a:pt x="0" y="57"/>
                      <a:pt x="3" y="51"/>
                      <a:pt x="9" y="50"/>
                    </a:cubicBezTo>
                    <a:lnTo>
                      <a:pt x="9" y="50"/>
                    </a:lnTo>
                    <a:lnTo>
                      <a:pt x="286" y="1"/>
                    </a:lnTo>
                    <a:cubicBezTo>
                      <a:pt x="292" y="0"/>
                      <a:pt x="297" y="4"/>
                      <a:pt x="298" y="10"/>
                    </a:cubicBezTo>
                    <a:cubicBezTo>
                      <a:pt x="298" y="10"/>
                      <a:pt x="298" y="10"/>
                      <a:pt x="298" y="1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Rectangle 165"/>
              <p:cNvSpPr>
                <a:spLocks noChangeArrowheads="1"/>
              </p:cNvSpPr>
              <p:nvPr/>
            </p:nvSpPr>
            <p:spPr bwMode="auto">
              <a:xfrm>
                <a:off x="1944" y="3436"/>
                <a:ext cx="65" cy="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66"/>
              <p:cNvSpPr>
                <a:spLocks/>
              </p:cNvSpPr>
              <p:nvPr/>
            </p:nvSpPr>
            <p:spPr bwMode="auto">
              <a:xfrm>
                <a:off x="1946" y="3439"/>
                <a:ext cx="61" cy="33"/>
              </a:xfrm>
              <a:custGeom>
                <a:avLst/>
                <a:gdLst/>
                <a:ahLst/>
                <a:cxnLst>
                  <a:cxn ang="0">
                    <a:pos x="298" y="10"/>
                  </a:cxn>
                  <a:cxn ang="0">
                    <a:pos x="316" y="108"/>
                  </a:cxn>
                  <a:cxn ang="0">
                    <a:pos x="307" y="121"/>
                  </a:cxn>
                  <a:cxn ang="0">
                    <a:pos x="307" y="121"/>
                  </a:cxn>
                  <a:cxn ang="0">
                    <a:pos x="30" y="169"/>
                  </a:cxn>
                  <a:cxn ang="0">
                    <a:pos x="18" y="161"/>
                  </a:cxn>
                  <a:cxn ang="0">
                    <a:pos x="18" y="161"/>
                  </a:cxn>
                  <a:cxn ang="0">
                    <a:pos x="1" y="63"/>
                  </a:cxn>
                  <a:cxn ang="0">
                    <a:pos x="9" y="50"/>
                  </a:cxn>
                  <a:cxn ang="0">
                    <a:pos x="9" y="50"/>
                  </a:cxn>
                  <a:cxn ang="0">
                    <a:pos x="286" y="1"/>
                  </a:cxn>
                  <a:cxn ang="0">
                    <a:pos x="298" y="10"/>
                  </a:cxn>
                  <a:cxn ang="0">
                    <a:pos x="298" y="10"/>
                  </a:cxn>
                </a:cxnLst>
                <a:rect l="0" t="0" r="r" b="b"/>
                <a:pathLst>
                  <a:path w="317" h="170">
                    <a:moveTo>
                      <a:pt x="298" y="10"/>
                    </a:moveTo>
                    <a:lnTo>
                      <a:pt x="316" y="108"/>
                    </a:lnTo>
                    <a:cubicBezTo>
                      <a:pt x="317" y="114"/>
                      <a:pt x="313" y="120"/>
                      <a:pt x="307" y="121"/>
                    </a:cubicBezTo>
                    <a:cubicBezTo>
                      <a:pt x="307" y="121"/>
                      <a:pt x="307" y="121"/>
                      <a:pt x="307" y="121"/>
                    </a:cubicBezTo>
                    <a:lnTo>
                      <a:pt x="30" y="169"/>
                    </a:lnTo>
                    <a:cubicBezTo>
                      <a:pt x="24" y="170"/>
                      <a:pt x="19" y="167"/>
                      <a:pt x="18" y="161"/>
                    </a:cubicBezTo>
                    <a:lnTo>
                      <a:pt x="18" y="161"/>
                    </a:lnTo>
                    <a:lnTo>
                      <a:pt x="1" y="63"/>
                    </a:lnTo>
                    <a:cubicBezTo>
                      <a:pt x="0" y="57"/>
                      <a:pt x="3" y="51"/>
                      <a:pt x="9" y="50"/>
                    </a:cubicBezTo>
                    <a:lnTo>
                      <a:pt x="9" y="50"/>
                    </a:lnTo>
                    <a:lnTo>
                      <a:pt x="286" y="1"/>
                    </a:lnTo>
                    <a:cubicBezTo>
                      <a:pt x="292" y="0"/>
                      <a:pt x="297" y="4"/>
                      <a:pt x="298" y="10"/>
                    </a:cubicBezTo>
                    <a:cubicBezTo>
                      <a:pt x="298" y="10"/>
                      <a:pt x="298" y="10"/>
                      <a:pt x="298" y="10"/>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Line 167"/>
              <p:cNvSpPr>
                <a:spLocks noChangeShapeType="1"/>
              </p:cNvSpPr>
              <p:nvPr/>
            </p:nvSpPr>
            <p:spPr bwMode="auto">
              <a:xfrm flipH="1">
                <a:off x="1952" y="3460"/>
                <a:ext cx="52" cy="9"/>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68"/>
              <p:cNvSpPr>
                <a:spLocks/>
              </p:cNvSpPr>
              <p:nvPr/>
            </p:nvSpPr>
            <p:spPr bwMode="auto">
              <a:xfrm>
                <a:off x="1947" y="3682"/>
                <a:ext cx="61" cy="33"/>
              </a:xfrm>
              <a:custGeom>
                <a:avLst/>
                <a:gdLst/>
                <a:ahLst/>
                <a:cxnLst>
                  <a:cxn ang="0">
                    <a:pos x="316" y="62"/>
                  </a:cxn>
                  <a:cxn ang="0">
                    <a:pos x="299" y="160"/>
                  </a:cxn>
                  <a:cxn ang="0">
                    <a:pos x="286" y="169"/>
                  </a:cxn>
                  <a:cxn ang="0">
                    <a:pos x="286" y="169"/>
                  </a:cxn>
                  <a:cxn ang="0">
                    <a:pos x="10" y="120"/>
                  </a:cxn>
                  <a:cxn ang="0">
                    <a:pos x="1" y="108"/>
                  </a:cxn>
                  <a:cxn ang="0">
                    <a:pos x="18" y="10"/>
                  </a:cxn>
                  <a:cxn ang="0">
                    <a:pos x="31" y="1"/>
                  </a:cxn>
                  <a:cxn ang="0">
                    <a:pos x="31" y="1"/>
                  </a:cxn>
                  <a:cxn ang="0">
                    <a:pos x="307" y="50"/>
                  </a:cxn>
                  <a:cxn ang="0">
                    <a:pos x="316" y="62"/>
                  </a:cxn>
                </a:cxnLst>
                <a:rect l="0" t="0" r="r" b="b"/>
                <a:pathLst>
                  <a:path w="317" h="170">
                    <a:moveTo>
                      <a:pt x="316" y="62"/>
                    </a:moveTo>
                    <a:lnTo>
                      <a:pt x="299" y="160"/>
                    </a:lnTo>
                    <a:cubicBezTo>
                      <a:pt x="298" y="166"/>
                      <a:pt x="292" y="170"/>
                      <a:pt x="286" y="169"/>
                    </a:cubicBezTo>
                    <a:cubicBezTo>
                      <a:pt x="286" y="169"/>
                      <a:pt x="286" y="169"/>
                      <a:pt x="286" y="169"/>
                    </a:cubicBezTo>
                    <a:lnTo>
                      <a:pt x="10" y="120"/>
                    </a:lnTo>
                    <a:cubicBezTo>
                      <a:pt x="4" y="119"/>
                      <a:pt x="0" y="113"/>
                      <a:pt x="1" y="108"/>
                    </a:cubicBezTo>
                    <a:lnTo>
                      <a:pt x="18" y="10"/>
                    </a:lnTo>
                    <a:cubicBezTo>
                      <a:pt x="19" y="4"/>
                      <a:pt x="25" y="0"/>
                      <a:pt x="31" y="1"/>
                    </a:cubicBezTo>
                    <a:cubicBezTo>
                      <a:pt x="31" y="1"/>
                      <a:pt x="31" y="1"/>
                      <a:pt x="31" y="1"/>
                    </a:cubicBezTo>
                    <a:lnTo>
                      <a:pt x="307" y="50"/>
                    </a:lnTo>
                    <a:cubicBezTo>
                      <a:pt x="313" y="51"/>
                      <a:pt x="317" y="56"/>
                      <a:pt x="316" y="62"/>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69"/>
              <p:cNvSpPr>
                <a:spLocks/>
              </p:cNvSpPr>
              <p:nvPr/>
            </p:nvSpPr>
            <p:spPr bwMode="auto">
              <a:xfrm>
                <a:off x="1947" y="3682"/>
                <a:ext cx="60" cy="33"/>
              </a:xfrm>
              <a:custGeom>
                <a:avLst/>
                <a:gdLst/>
                <a:ahLst/>
                <a:cxnLst>
                  <a:cxn ang="0">
                    <a:pos x="316" y="62"/>
                  </a:cxn>
                  <a:cxn ang="0">
                    <a:pos x="299" y="160"/>
                  </a:cxn>
                  <a:cxn ang="0">
                    <a:pos x="286" y="169"/>
                  </a:cxn>
                  <a:cxn ang="0">
                    <a:pos x="286" y="169"/>
                  </a:cxn>
                  <a:cxn ang="0">
                    <a:pos x="10" y="120"/>
                  </a:cxn>
                  <a:cxn ang="0">
                    <a:pos x="1" y="108"/>
                  </a:cxn>
                  <a:cxn ang="0">
                    <a:pos x="18" y="10"/>
                  </a:cxn>
                  <a:cxn ang="0">
                    <a:pos x="31" y="1"/>
                  </a:cxn>
                  <a:cxn ang="0">
                    <a:pos x="31" y="1"/>
                  </a:cxn>
                  <a:cxn ang="0">
                    <a:pos x="307" y="50"/>
                  </a:cxn>
                  <a:cxn ang="0">
                    <a:pos x="316" y="62"/>
                  </a:cxn>
                </a:cxnLst>
                <a:rect l="0" t="0" r="r" b="b"/>
                <a:pathLst>
                  <a:path w="317" h="170">
                    <a:moveTo>
                      <a:pt x="316" y="62"/>
                    </a:moveTo>
                    <a:lnTo>
                      <a:pt x="299" y="160"/>
                    </a:lnTo>
                    <a:cubicBezTo>
                      <a:pt x="298" y="166"/>
                      <a:pt x="292" y="170"/>
                      <a:pt x="286" y="169"/>
                    </a:cubicBezTo>
                    <a:cubicBezTo>
                      <a:pt x="286" y="169"/>
                      <a:pt x="286" y="169"/>
                      <a:pt x="286" y="169"/>
                    </a:cubicBezTo>
                    <a:lnTo>
                      <a:pt x="10" y="120"/>
                    </a:lnTo>
                    <a:cubicBezTo>
                      <a:pt x="4" y="119"/>
                      <a:pt x="0" y="113"/>
                      <a:pt x="1" y="108"/>
                    </a:cubicBezTo>
                    <a:lnTo>
                      <a:pt x="18" y="10"/>
                    </a:lnTo>
                    <a:cubicBezTo>
                      <a:pt x="19" y="4"/>
                      <a:pt x="25" y="0"/>
                      <a:pt x="31" y="1"/>
                    </a:cubicBezTo>
                    <a:cubicBezTo>
                      <a:pt x="31" y="1"/>
                      <a:pt x="31" y="1"/>
                      <a:pt x="31" y="1"/>
                    </a:cubicBezTo>
                    <a:lnTo>
                      <a:pt x="307" y="50"/>
                    </a:lnTo>
                    <a:cubicBezTo>
                      <a:pt x="313" y="51"/>
                      <a:pt x="317" y="56"/>
                      <a:pt x="316" y="62"/>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Line 170"/>
              <p:cNvSpPr>
                <a:spLocks noChangeShapeType="1"/>
              </p:cNvSpPr>
              <p:nvPr/>
            </p:nvSpPr>
            <p:spPr bwMode="auto">
              <a:xfrm flipH="1" flipV="1">
                <a:off x="1950" y="3703"/>
                <a:ext cx="52" cy="9"/>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71"/>
              <p:cNvSpPr>
                <a:spLocks/>
              </p:cNvSpPr>
              <p:nvPr/>
            </p:nvSpPr>
            <p:spPr bwMode="auto">
              <a:xfrm>
                <a:off x="2042" y="3682"/>
                <a:ext cx="61" cy="32"/>
              </a:xfrm>
              <a:custGeom>
                <a:avLst/>
                <a:gdLst/>
                <a:ahLst/>
                <a:cxnLst>
                  <a:cxn ang="0">
                    <a:pos x="299" y="10"/>
                  </a:cxn>
                  <a:cxn ang="0">
                    <a:pos x="317" y="108"/>
                  </a:cxn>
                  <a:cxn ang="0">
                    <a:pos x="308" y="120"/>
                  </a:cxn>
                  <a:cxn ang="0">
                    <a:pos x="308" y="120"/>
                  </a:cxn>
                  <a:cxn ang="0">
                    <a:pos x="308" y="120"/>
                  </a:cxn>
                  <a:cxn ang="0">
                    <a:pos x="31" y="169"/>
                  </a:cxn>
                  <a:cxn ang="0">
                    <a:pos x="19" y="160"/>
                  </a:cxn>
                  <a:cxn ang="0">
                    <a:pos x="19" y="160"/>
                  </a:cxn>
                  <a:cxn ang="0">
                    <a:pos x="1" y="62"/>
                  </a:cxn>
                  <a:cxn ang="0">
                    <a:pos x="10" y="50"/>
                  </a:cxn>
                  <a:cxn ang="0">
                    <a:pos x="10" y="50"/>
                  </a:cxn>
                  <a:cxn ang="0">
                    <a:pos x="287" y="1"/>
                  </a:cxn>
                  <a:cxn ang="0">
                    <a:pos x="299" y="10"/>
                  </a:cxn>
                </a:cxnLst>
                <a:rect l="0" t="0" r="r" b="b"/>
                <a:pathLst>
                  <a:path w="318" h="170">
                    <a:moveTo>
                      <a:pt x="299" y="10"/>
                    </a:moveTo>
                    <a:lnTo>
                      <a:pt x="317" y="108"/>
                    </a:lnTo>
                    <a:cubicBezTo>
                      <a:pt x="318" y="113"/>
                      <a:pt x="314" y="119"/>
                      <a:pt x="308" y="120"/>
                    </a:cubicBezTo>
                    <a:cubicBezTo>
                      <a:pt x="308" y="120"/>
                      <a:pt x="308" y="120"/>
                      <a:pt x="308" y="120"/>
                    </a:cubicBezTo>
                    <a:lnTo>
                      <a:pt x="308" y="120"/>
                    </a:lnTo>
                    <a:lnTo>
                      <a:pt x="31" y="169"/>
                    </a:lnTo>
                    <a:cubicBezTo>
                      <a:pt x="25" y="170"/>
                      <a:pt x="20" y="166"/>
                      <a:pt x="19" y="160"/>
                    </a:cubicBezTo>
                    <a:lnTo>
                      <a:pt x="19" y="160"/>
                    </a:lnTo>
                    <a:lnTo>
                      <a:pt x="1" y="62"/>
                    </a:lnTo>
                    <a:cubicBezTo>
                      <a:pt x="0" y="56"/>
                      <a:pt x="4" y="51"/>
                      <a:pt x="10" y="50"/>
                    </a:cubicBezTo>
                    <a:cubicBezTo>
                      <a:pt x="10" y="50"/>
                      <a:pt x="10" y="50"/>
                      <a:pt x="10" y="50"/>
                    </a:cubicBezTo>
                    <a:lnTo>
                      <a:pt x="287" y="1"/>
                    </a:lnTo>
                    <a:cubicBezTo>
                      <a:pt x="293" y="0"/>
                      <a:pt x="298" y="4"/>
                      <a:pt x="299" y="1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72"/>
              <p:cNvSpPr>
                <a:spLocks/>
              </p:cNvSpPr>
              <p:nvPr/>
            </p:nvSpPr>
            <p:spPr bwMode="auto">
              <a:xfrm>
                <a:off x="2042" y="3682"/>
                <a:ext cx="61" cy="32"/>
              </a:xfrm>
              <a:custGeom>
                <a:avLst/>
                <a:gdLst/>
                <a:ahLst/>
                <a:cxnLst>
                  <a:cxn ang="0">
                    <a:pos x="299" y="10"/>
                  </a:cxn>
                  <a:cxn ang="0">
                    <a:pos x="317" y="108"/>
                  </a:cxn>
                  <a:cxn ang="0">
                    <a:pos x="308" y="120"/>
                  </a:cxn>
                  <a:cxn ang="0">
                    <a:pos x="308" y="120"/>
                  </a:cxn>
                  <a:cxn ang="0">
                    <a:pos x="308" y="120"/>
                  </a:cxn>
                  <a:cxn ang="0">
                    <a:pos x="31" y="169"/>
                  </a:cxn>
                  <a:cxn ang="0">
                    <a:pos x="19" y="160"/>
                  </a:cxn>
                  <a:cxn ang="0">
                    <a:pos x="19" y="160"/>
                  </a:cxn>
                  <a:cxn ang="0">
                    <a:pos x="1" y="62"/>
                  </a:cxn>
                  <a:cxn ang="0">
                    <a:pos x="10" y="50"/>
                  </a:cxn>
                  <a:cxn ang="0">
                    <a:pos x="10" y="50"/>
                  </a:cxn>
                  <a:cxn ang="0">
                    <a:pos x="287" y="1"/>
                  </a:cxn>
                  <a:cxn ang="0">
                    <a:pos x="299" y="10"/>
                  </a:cxn>
                </a:cxnLst>
                <a:rect l="0" t="0" r="r" b="b"/>
                <a:pathLst>
                  <a:path w="318" h="170">
                    <a:moveTo>
                      <a:pt x="299" y="10"/>
                    </a:moveTo>
                    <a:lnTo>
                      <a:pt x="317" y="108"/>
                    </a:lnTo>
                    <a:cubicBezTo>
                      <a:pt x="318" y="113"/>
                      <a:pt x="314" y="119"/>
                      <a:pt x="308" y="120"/>
                    </a:cubicBezTo>
                    <a:cubicBezTo>
                      <a:pt x="308" y="120"/>
                      <a:pt x="308" y="120"/>
                      <a:pt x="308" y="120"/>
                    </a:cubicBezTo>
                    <a:lnTo>
                      <a:pt x="308" y="120"/>
                    </a:lnTo>
                    <a:lnTo>
                      <a:pt x="31" y="169"/>
                    </a:lnTo>
                    <a:cubicBezTo>
                      <a:pt x="25" y="170"/>
                      <a:pt x="20" y="166"/>
                      <a:pt x="19" y="160"/>
                    </a:cubicBezTo>
                    <a:lnTo>
                      <a:pt x="19" y="160"/>
                    </a:lnTo>
                    <a:lnTo>
                      <a:pt x="1" y="62"/>
                    </a:lnTo>
                    <a:cubicBezTo>
                      <a:pt x="0" y="56"/>
                      <a:pt x="4" y="51"/>
                      <a:pt x="10" y="50"/>
                    </a:cubicBezTo>
                    <a:cubicBezTo>
                      <a:pt x="10" y="50"/>
                      <a:pt x="10" y="50"/>
                      <a:pt x="10" y="50"/>
                    </a:cubicBezTo>
                    <a:lnTo>
                      <a:pt x="287" y="1"/>
                    </a:lnTo>
                    <a:cubicBezTo>
                      <a:pt x="293" y="0"/>
                      <a:pt x="298" y="4"/>
                      <a:pt x="299" y="10"/>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Line 173"/>
              <p:cNvSpPr>
                <a:spLocks noChangeShapeType="1"/>
              </p:cNvSpPr>
              <p:nvPr/>
            </p:nvSpPr>
            <p:spPr bwMode="auto">
              <a:xfrm flipH="1">
                <a:off x="2048" y="3703"/>
                <a:ext cx="52" cy="9"/>
              </a:xfrm>
              <a:prstGeom prst="line">
                <a:avLst/>
              </a:prstGeom>
              <a:noFill/>
              <a:ln w="6350"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Rectangle 174"/>
              <p:cNvSpPr>
                <a:spLocks noChangeArrowheads="1"/>
              </p:cNvSpPr>
              <p:nvPr/>
            </p:nvSpPr>
            <p:spPr bwMode="auto">
              <a:xfrm>
                <a:off x="2116" y="3488"/>
                <a:ext cx="282" cy="29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Output</a:t>
                </a:r>
              </a:p>
              <a:p>
                <a:pPr marL="0" marR="0" lvl="0" indent="0" algn="ctr" defTabSz="914400" rtl="0" eaLnBrk="1" fontAlgn="base" latinLnBrk="0" hangingPunct="1">
                  <a:lnSpc>
                    <a:spcPct val="100000"/>
                  </a:lnSpc>
                  <a:spcBef>
                    <a:spcPct val="0"/>
                  </a:spcBef>
                  <a:spcAft>
                    <a:spcPct val="0"/>
                  </a:spcAft>
                  <a:buClrTx/>
                  <a:buSzTx/>
                  <a:buFontTx/>
                  <a:buNone/>
                  <a:tabLst/>
                </a:pPr>
                <a:r>
                  <a:rPr lang="en-US" sz="1000" dirty="0" smtClean="0">
                    <a:solidFill>
                      <a:srgbClr val="000000"/>
                    </a:solidFill>
                    <a:latin typeface="Arial" pitchFamily="34" charset="0"/>
                    <a:cs typeface="Arial" pitchFamily="34" charset="0"/>
                  </a:rPr>
                  <a:t>Mode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Cleaner</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08" name="Rectangle 177"/>
              <p:cNvSpPr>
                <a:spLocks noChangeArrowheads="1"/>
              </p:cNvSpPr>
              <p:nvPr/>
            </p:nvSpPr>
            <p:spPr bwMode="auto">
              <a:xfrm>
                <a:off x="1266" y="2208"/>
                <a:ext cx="180"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PRM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09" name="Rectangle 178"/>
              <p:cNvSpPr>
                <a:spLocks noChangeArrowheads="1"/>
              </p:cNvSpPr>
              <p:nvPr/>
            </p:nvSpPr>
            <p:spPr bwMode="auto">
              <a:xfrm>
                <a:off x="2259" y="2398"/>
                <a:ext cx="107"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BS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10" name="Rectangle 179"/>
              <p:cNvSpPr>
                <a:spLocks noChangeArrowheads="1"/>
              </p:cNvSpPr>
              <p:nvPr/>
            </p:nvSpPr>
            <p:spPr bwMode="auto">
              <a:xfrm>
                <a:off x="2391" y="2420"/>
                <a:ext cx="79" cy="21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180"/>
              <p:cNvSpPr>
                <a:spLocks/>
              </p:cNvSpPr>
              <p:nvPr/>
            </p:nvSpPr>
            <p:spPr bwMode="auto">
              <a:xfrm>
                <a:off x="2391" y="2420"/>
                <a:ext cx="75" cy="208"/>
              </a:xfrm>
              <a:custGeom>
                <a:avLst/>
                <a:gdLst/>
                <a:ahLst/>
                <a:cxnLst>
                  <a:cxn ang="0">
                    <a:pos x="22" y="1088"/>
                  </a:cxn>
                  <a:cxn ang="0">
                    <a:pos x="372" y="1088"/>
                  </a:cxn>
                  <a:cxn ang="0">
                    <a:pos x="393" y="1067"/>
                  </a:cxn>
                  <a:cxn ang="0">
                    <a:pos x="393" y="1067"/>
                  </a:cxn>
                  <a:cxn ang="0">
                    <a:pos x="393" y="21"/>
                  </a:cxn>
                  <a:cxn ang="0">
                    <a:pos x="372" y="0"/>
                  </a:cxn>
                  <a:cxn ang="0">
                    <a:pos x="22" y="0"/>
                  </a:cxn>
                  <a:cxn ang="0">
                    <a:pos x="0" y="21"/>
                  </a:cxn>
                  <a:cxn ang="0">
                    <a:pos x="0" y="21"/>
                  </a:cxn>
                  <a:cxn ang="0">
                    <a:pos x="0" y="1067"/>
                  </a:cxn>
                  <a:cxn ang="0">
                    <a:pos x="22" y="1088"/>
                  </a:cxn>
                </a:cxnLst>
                <a:rect l="0" t="0" r="r" b="b"/>
                <a:pathLst>
                  <a:path w="393" h="1088">
                    <a:moveTo>
                      <a:pt x="22" y="1088"/>
                    </a:moveTo>
                    <a:lnTo>
                      <a:pt x="372" y="1088"/>
                    </a:lnTo>
                    <a:cubicBezTo>
                      <a:pt x="384" y="1088"/>
                      <a:pt x="393" y="1079"/>
                      <a:pt x="393" y="1067"/>
                    </a:cubicBezTo>
                    <a:cubicBezTo>
                      <a:pt x="393" y="1067"/>
                      <a:pt x="393" y="1067"/>
                      <a:pt x="393" y="1067"/>
                    </a:cubicBezTo>
                    <a:lnTo>
                      <a:pt x="393" y="21"/>
                    </a:lnTo>
                    <a:cubicBezTo>
                      <a:pt x="393" y="10"/>
                      <a:pt x="384" y="0"/>
                      <a:pt x="372" y="0"/>
                    </a:cubicBezTo>
                    <a:lnTo>
                      <a:pt x="22" y="0"/>
                    </a:lnTo>
                    <a:cubicBezTo>
                      <a:pt x="10" y="0"/>
                      <a:pt x="0" y="10"/>
                      <a:pt x="0" y="21"/>
                    </a:cubicBezTo>
                    <a:lnTo>
                      <a:pt x="0" y="21"/>
                    </a:lnTo>
                    <a:lnTo>
                      <a:pt x="0" y="1067"/>
                    </a:lnTo>
                    <a:cubicBezTo>
                      <a:pt x="0" y="1079"/>
                      <a:pt x="10" y="1088"/>
                      <a:pt x="22" y="108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Rectangle 181"/>
              <p:cNvSpPr>
                <a:spLocks noChangeArrowheads="1"/>
              </p:cNvSpPr>
              <p:nvPr/>
            </p:nvSpPr>
            <p:spPr bwMode="auto">
              <a:xfrm>
                <a:off x="2391" y="2420"/>
                <a:ext cx="79" cy="21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182"/>
              <p:cNvSpPr>
                <a:spLocks/>
              </p:cNvSpPr>
              <p:nvPr/>
            </p:nvSpPr>
            <p:spPr bwMode="auto">
              <a:xfrm>
                <a:off x="2391" y="2420"/>
                <a:ext cx="75" cy="208"/>
              </a:xfrm>
              <a:custGeom>
                <a:avLst/>
                <a:gdLst/>
                <a:ahLst/>
                <a:cxnLst>
                  <a:cxn ang="0">
                    <a:pos x="22" y="1088"/>
                  </a:cxn>
                  <a:cxn ang="0">
                    <a:pos x="372" y="1088"/>
                  </a:cxn>
                  <a:cxn ang="0">
                    <a:pos x="393" y="1067"/>
                  </a:cxn>
                  <a:cxn ang="0">
                    <a:pos x="393" y="1067"/>
                  </a:cxn>
                  <a:cxn ang="0">
                    <a:pos x="393" y="21"/>
                  </a:cxn>
                  <a:cxn ang="0">
                    <a:pos x="372" y="0"/>
                  </a:cxn>
                  <a:cxn ang="0">
                    <a:pos x="22" y="0"/>
                  </a:cxn>
                  <a:cxn ang="0">
                    <a:pos x="0" y="21"/>
                  </a:cxn>
                  <a:cxn ang="0">
                    <a:pos x="0" y="21"/>
                  </a:cxn>
                  <a:cxn ang="0">
                    <a:pos x="0" y="1067"/>
                  </a:cxn>
                  <a:cxn ang="0">
                    <a:pos x="22" y="1088"/>
                  </a:cxn>
                </a:cxnLst>
                <a:rect l="0" t="0" r="r" b="b"/>
                <a:pathLst>
                  <a:path w="393" h="1088">
                    <a:moveTo>
                      <a:pt x="22" y="1088"/>
                    </a:moveTo>
                    <a:lnTo>
                      <a:pt x="372" y="1088"/>
                    </a:lnTo>
                    <a:cubicBezTo>
                      <a:pt x="384" y="1088"/>
                      <a:pt x="393" y="1079"/>
                      <a:pt x="393" y="1067"/>
                    </a:cubicBezTo>
                    <a:cubicBezTo>
                      <a:pt x="393" y="1067"/>
                      <a:pt x="393" y="1067"/>
                      <a:pt x="393" y="1067"/>
                    </a:cubicBezTo>
                    <a:lnTo>
                      <a:pt x="393" y="21"/>
                    </a:lnTo>
                    <a:cubicBezTo>
                      <a:pt x="393" y="10"/>
                      <a:pt x="384" y="0"/>
                      <a:pt x="372" y="0"/>
                    </a:cubicBezTo>
                    <a:lnTo>
                      <a:pt x="22" y="0"/>
                    </a:lnTo>
                    <a:cubicBezTo>
                      <a:pt x="10" y="0"/>
                      <a:pt x="0" y="10"/>
                      <a:pt x="0" y="21"/>
                    </a:cubicBezTo>
                    <a:lnTo>
                      <a:pt x="0" y="21"/>
                    </a:lnTo>
                    <a:lnTo>
                      <a:pt x="0" y="1067"/>
                    </a:lnTo>
                    <a:cubicBezTo>
                      <a:pt x="0" y="1079"/>
                      <a:pt x="10" y="1088"/>
                      <a:pt x="22" y="1088"/>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83"/>
              <p:cNvSpPr>
                <a:spLocks noEditPoints="1"/>
              </p:cNvSpPr>
              <p:nvPr/>
            </p:nvSpPr>
            <p:spPr bwMode="auto">
              <a:xfrm>
                <a:off x="2398" y="2420"/>
                <a:ext cx="60" cy="208"/>
              </a:xfrm>
              <a:custGeom>
                <a:avLst/>
                <a:gdLst/>
                <a:ahLst/>
                <a:cxnLst>
                  <a:cxn ang="0">
                    <a:pos x="0" y="208"/>
                  </a:cxn>
                  <a:cxn ang="0">
                    <a:pos x="0" y="0"/>
                  </a:cxn>
                  <a:cxn ang="0">
                    <a:pos x="60" y="0"/>
                  </a:cxn>
                  <a:cxn ang="0">
                    <a:pos x="60" y="208"/>
                  </a:cxn>
                </a:cxnLst>
                <a:rect l="0" t="0" r="r" b="b"/>
                <a:pathLst>
                  <a:path w="60" h="208">
                    <a:moveTo>
                      <a:pt x="0" y="208"/>
                    </a:moveTo>
                    <a:lnTo>
                      <a:pt x="0" y="0"/>
                    </a:lnTo>
                    <a:moveTo>
                      <a:pt x="60" y="0"/>
                    </a:moveTo>
                    <a:lnTo>
                      <a:pt x="60" y="208"/>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Rectangle 184"/>
              <p:cNvSpPr>
                <a:spLocks noChangeArrowheads="1"/>
              </p:cNvSpPr>
              <p:nvPr/>
            </p:nvSpPr>
            <p:spPr bwMode="auto">
              <a:xfrm>
                <a:off x="2024" y="2261"/>
                <a:ext cx="214" cy="7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85"/>
              <p:cNvSpPr>
                <a:spLocks/>
              </p:cNvSpPr>
              <p:nvPr/>
            </p:nvSpPr>
            <p:spPr bwMode="auto">
              <a:xfrm>
                <a:off x="2024" y="2261"/>
                <a:ext cx="208" cy="75"/>
              </a:xfrm>
              <a:custGeom>
                <a:avLst/>
                <a:gdLst/>
                <a:ahLst/>
                <a:cxnLst>
                  <a:cxn ang="0">
                    <a:pos x="0" y="21"/>
                  </a:cxn>
                  <a:cxn ang="0">
                    <a:pos x="0" y="371"/>
                  </a:cxn>
                  <a:cxn ang="0">
                    <a:pos x="21" y="393"/>
                  </a:cxn>
                  <a:cxn ang="0">
                    <a:pos x="21" y="393"/>
                  </a:cxn>
                  <a:cxn ang="0">
                    <a:pos x="21" y="393"/>
                  </a:cxn>
                  <a:cxn ang="0">
                    <a:pos x="1067" y="393"/>
                  </a:cxn>
                  <a:cxn ang="0">
                    <a:pos x="1089" y="371"/>
                  </a:cxn>
                  <a:cxn ang="0">
                    <a:pos x="1089" y="21"/>
                  </a:cxn>
                  <a:cxn ang="0">
                    <a:pos x="1067" y="0"/>
                  </a:cxn>
                  <a:cxn ang="0">
                    <a:pos x="21" y="0"/>
                  </a:cxn>
                  <a:cxn ang="0">
                    <a:pos x="0" y="21"/>
                  </a:cxn>
                </a:cxnLst>
                <a:rect l="0" t="0" r="r" b="b"/>
                <a:pathLst>
                  <a:path w="1089" h="393">
                    <a:moveTo>
                      <a:pt x="0" y="21"/>
                    </a:moveTo>
                    <a:lnTo>
                      <a:pt x="0" y="371"/>
                    </a:lnTo>
                    <a:cubicBezTo>
                      <a:pt x="0" y="383"/>
                      <a:pt x="10" y="393"/>
                      <a:pt x="21" y="393"/>
                    </a:cubicBezTo>
                    <a:cubicBezTo>
                      <a:pt x="21" y="393"/>
                      <a:pt x="21" y="393"/>
                      <a:pt x="21" y="393"/>
                    </a:cubicBezTo>
                    <a:lnTo>
                      <a:pt x="21" y="393"/>
                    </a:lnTo>
                    <a:lnTo>
                      <a:pt x="1067" y="393"/>
                    </a:lnTo>
                    <a:cubicBezTo>
                      <a:pt x="1079" y="393"/>
                      <a:pt x="1089" y="383"/>
                      <a:pt x="1089" y="371"/>
                    </a:cubicBezTo>
                    <a:lnTo>
                      <a:pt x="1089" y="21"/>
                    </a:lnTo>
                    <a:cubicBezTo>
                      <a:pt x="1089" y="9"/>
                      <a:pt x="1079" y="0"/>
                      <a:pt x="1067" y="0"/>
                    </a:cubicBezTo>
                    <a:lnTo>
                      <a:pt x="21" y="0"/>
                    </a:lnTo>
                    <a:cubicBezTo>
                      <a:pt x="10" y="0"/>
                      <a:pt x="0" y="9"/>
                      <a:pt x="0" y="21"/>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Rectangle 186"/>
              <p:cNvSpPr>
                <a:spLocks noChangeArrowheads="1"/>
              </p:cNvSpPr>
              <p:nvPr/>
            </p:nvSpPr>
            <p:spPr bwMode="auto">
              <a:xfrm>
                <a:off x="2024" y="2261"/>
                <a:ext cx="214" cy="7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87"/>
              <p:cNvSpPr>
                <a:spLocks/>
              </p:cNvSpPr>
              <p:nvPr/>
            </p:nvSpPr>
            <p:spPr bwMode="auto">
              <a:xfrm>
                <a:off x="2024" y="2261"/>
                <a:ext cx="208" cy="75"/>
              </a:xfrm>
              <a:custGeom>
                <a:avLst/>
                <a:gdLst/>
                <a:ahLst/>
                <a:cxnLst>
                  <a:cxn ang="0">
                    <a:pos x="0" y="21"/>
                  </a:cxn>
                  <a:cxn ang="0">
                    <a:pos x="0" y="371"/>
                  </a:cxn>
                  <a:cxn ang="0">
                    <a:pos x="21" y="393"/>
                  </a:cxn>
                  <a:cxn ang="0">
                    <a:pos x="21" y="393"/>
                  </a:cxn>
                  <a:cxn ang="0">
                    <a:pos x="21" y="393"/>
                  </a:cxn>
                  <a:cxn ang="0">
                    <a:pos x="1067" y="393"/>
                  </a:cxn>
                  <a:cxn ang="0">
                    <a:pos x="1089" y="371"/>
                  </a:cxn>
                  <a:cxn ang="0">
                    <a:pos x="1089" y="21"/>
                  </a:cxn>
                  <a:cxn ang="0">
                    <a:pos x="1067" y="0"/>
                  </a:cxn>
                  <a:cxn ang="0">
                    <a:pos x="21" y="0"/>
                  </a:cxn>
                  <a:cxn ang="0">
                    <a:pos x="0" y="21"/>
                  </a:cxn>
                </a:cxnLst>
                <a:rect l="0" t="0" r="r" b="b"/>
                <a:pathLst>
                  <a:path w="1089" h="393">
                    <a:moveTo>
                      <a:pt x="0" y="21"/>
                    </a:moveTo>
                    <a:lnTo>
                      <a:pt x="0" y="371"/>
                    </a:lnTo>
                    <a:cubicBezTo>
                      <a:pt x="0" y="383"/>
                      <a:pt x="10" y="393"/>
                      <a:pt x="21" y="393"/>
                    </a:cubicBezTo>
                    <a:cubicBezTo>
                      <a:pt x="21" y="393"/>
                      <a:pt x="21" y="393"/>
                      <a:pt x="21" y="393"/>
                    </a:cubicBezTo>
                    <a:lnTo>
                      <a:pt x="21" y="393"/>
                    </a:lnTo>
                    <a:lnTo>
                      <a:pt x="1067" y="393"/>
                    </a:lnTo>
                    <a:cubicBezTo>
                      <a:pt x="1079" y="393"/>
                      <a:pt x="1089" y="383"/>
                      <a:pt x="1089" y="371"/>
                    </a:cubicBezTo>
                    <a:lnTo>
                      <a:pt x="1089" y="21"/>
                    </a:lnTo>
                    <a:cubicBezTo>
                      <a:pt x="1089" y="9"/>
                      <a:pt x="1079" y="0"/>
                      <a:pt x="1067" y="0"/>
                    </a:cubicBezTo>
                    <a:lnTo>
                      <a:pt x="21" y="0"/>
                    </a:lnTo>
                    <a:cubicBezTo>
                      <a:pt x="10" y="0"/>
                      <a:pt x="0" y="9"/>
                      <a:pt x="0" y="21"/>
                    </a:cubicBezTo>
                    <a:close/>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88"/>
              <p:cNvSpPr>
                <a:spLocks noEditPoints="1"/>
              </p:cNvSpPr>
              <p:nvPr/>
            </p:nvSpPr>
            <p:spPr bwMode="auto">
              <a:xfrm>
                <a:off x="2024" y="2269"/>
                <a:ext cx="208" cy="60"/>
              </a:xfrm>
              <a:custGeom>
                <a:avLst/>
                <a:gdLst/>
                <a:ahLst/>
                <a:cxnLst>
                  <a:cxn ang="0">
                    <a:pos x="0" y="0"/>
                  </a:cxn>
                  <a:cxn ang="0">
                    <a:pos x="208" y="0"/>
                  </a:cxn>
                  <a:cxn ang="0">
                    <a:pos x="208" y="60"/>
                  </a:cxn>
                  <a:cxn ang="0">
                    <a:pos x="0" y="60"/>
                  </a:cxn>
                </a:cxnLst>
                <a:rect l="0" t="0" r="r" b="b"/>
                <a:pathLst>
                  <a:path w="208" h="60">
                    <a:moveTo>
                      <a:pt x="0" y="0"/>
                    </a:moveTo>
                    <a:lnTo>
                      <a:pt x="208" y="0"/>
                    </a:lnTo>
                    <a:moveTo>
                      <a:pt x="208" y="60"/>
                    </a:moveTo>
                    <a:lnTo>
                      <a:pt x="0" y="6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Rectangle 189"/>
              <p:cNvSpPr>
                <a:spLocks noChangeArrowheads="1"/>
              </p:cNvSpPr>
              <p:nvPr/>
            </p:nvSpPr>
            <p:spPr bwMode="auto">
              <a:xfrm>
                <a:off x="1793" y="1743"/>
                <a:ext cx="175"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4</a:t>
                </a:r>
                <a:r>
                  <a:rPr kumimoji="0" lang="en-US" sz="1000" b="0" i="0" u="none" strike="noStrike" cap="none" normalizeH="0" dirty="0" smtClean="0">
                    <a:ln>
                      <a:noFill/>
                    </a:ln>
                    <a:solidFill>
                      <a:srgbClr val="000000"/>
                    </a:solidFill>
                    <a:effectLst/>
                    <a:latin typeface="Arial" pitchFamily="34" charset="0"/>
                    <a:cs typeface="Arial" pitchFamily="34" charset="0"/>
                  </a:rPr>
                  <a:t> km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21" name="Rectangle 195"/>
              <p:cNvSpPr>
                <a:spLocks noChangeArrowheads="1"/>
              </p:cNvSpPr>
              <p:nvPr/>
            </p:nvSpPr>
            <p:spPr bwMode="auto">
              <a:xfrm>
                <a:off x="1263" y="2111"/>
                <a:ext cx="257"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dirty="0" smtClean="0">
                    <a:solidFill>
                      <a:srgbClr val="000080"/>
                    </a:solidFill>
                    <a:latin typeface="Arial" pitchFamily="34" charset="0"/>
                    <a:cs typeface="Arial" pitchFamily="34" charset="0"/>
                  </a:rPr>
                  <a:t>T = 3%</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222" name="Rectangle 199"/>
              <p:cNvSpPr>
                <a:spLocks noChangeArrowheads="1"/>
              </p:cNvSpPr>
              <p:nvPr/>
            </p:nvSpPr>
            <p:spPr bwMode="auto">
              <a:xfrm>
                <a:off x="182" y="2326"/>
                <a:ext cx="199" cy="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Rectangle 200"/>
              <p:cNvSpPr>
                <a:spLocks noChangeArrowheads="1"/>
              </p:cNvSpPr>
              <p:nvPr/>
            </p:nvSpPr>
            <p:spPr bwMode="auto">
              <a:xfrm>
                <a:off x="182" y="2326"/>
                <a:ext cx="199" cy="75"/>
              </a:xfrm>
              <a:prstGeom prst="rect">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Rectangle 201"/>
              <p:cNvSpPr>
                <a:spLocks noChangeArrowheads="1"/>
              </p:cNvSpPr>
              <p:nvPr/>
            </p:nvSpPr>
            <p:spPr bwMode="auto">
              <a:xfrm>
                <a:off x="221" y="2331"/>
                <a:ext cx="162"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Laser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 name="Rectangle 202"/>
              <p:cNvSpPr>
                <a:spLocks noChangeArrowheads="1"/>
              </p:cNvSpPr>
              <p:nvPr/>
            </p:nvSpPr>
            <p:spPr bwMode="auto">
              <a:xfrm>
                <a:off x="506" y="2326"/>
                <a:ext cx="92" cy="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Rectangle 203"/>
              <p:cNvSpPr>
                <a:spLocks noChangeArrowheads="1"/>
              </p:cNvSpPr>
              <p:nvPr/>
            </p:nvSpPr>
            <p:spPr bwMode="auto">
              <a:xfrm>
                <a:off x="506" y="2326"/>
                <a:ext cx="92" cy="75"/>
              </a:xfrm>
              <a:prstGeom prst="rect">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Rectangle 204"/>
              <p:cNvSpPr>
                <a:spLocks noChangeArrowheads="1"/>
              </p:cNvSpPr>
              <p:nvPr/>
            </p:nvSpPr>
            <p:spPr bwMode="auto">
              <a:xfrm>
                <a:off x="514" y="2319"/>
                <a:ext cx="39" cy="5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600" dirty="0" smtClean="0">
                    <a:solidFill>
                      <a:srgbClr val="000000"/>
                    </a:solidFill>
                    <a:latin typeface="Arial Unicode MS" pitchFamily="34" charset="-128"/>
                    <a:cs typeface="Arial" pitchFamily="34" charset="0"/>
                  </a:rPr>
                  <a:t>Φ</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9" name="Rectangle 206"/>
            <p:cNvSpPr>
              <a:spLocks noChangeArrowheads="1"/>
            </p:cNvSpPr>
            <p:nvPr/>
          </p:nvSpPr>
          <p:spPr bwMode="auto">
            <a:xfrm>
              <a:off x="554" y="2349"/>
              <a:ext cx="52" cy="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dirty="0" smtClean="0">
                  <a:ln>
                    <a:noFill/>
                  </a:ln>
                  <a:solidFill>
                    <a:srgbClr val="000000"/>
                  </a:solidFill>
                  <a:effectLst/>
                  <a:latin typeface="Arial" pitchFamily="34" charset="0"/>
                  <a:cs typeface="Arial" pitchFamily="34" charset="0"/>
                </a:rPr>
                <a:t>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207"/>
            <p:cNvSpPr>
              <a:spLocks noChangeArrowheads="1"/>
            </p:cNvSpPr>
            <p:nvPr/>
          </p:nvSpPr>
          <p:spPr bwMode="auto">
            <a:xfrm>
              <a:off x="2339" y="3381"/>
              <a:ext cx="67" cy="6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08"/>
            <p:cNvSpPr>
              <a:spLocks/>
            </p:cNvSpPr>
            <p:nvPr/>
          </p:nvSpPr>
          <p:spPr bwMode="auto">
            <a:xfrm>
              <a:off x="2339" y="3382"/>
              <a:ext cx="63" cy="63"/>
            </a:xfrm>
            <a:custGeom>
              <a:avLst/>
              <a:gdLst/>
              <a:ahLst/>
              <a:cxnLst>
                <a:cxn ang="0">
                  <a:pos x="270" y="58"/>
                </a:cxn>
                <a:cxn ang="0">
                  <a:pos x="270" y="269"/>
                </a:cxn>
                <a:cxn ang="0">
                  <a:pos x="58" y="269"/>
                </a:cxn>
                <a:cxn ang="0">
                  <a:pos x="58" y="58"/>
                </a:cxn>
                <a:cxn ang="0">
                  <a:pos x="270" y="58"/>
                </a:cxn>
              </a:cxnLst>
              <a:rect l="0" t="0" r="r" b="b"/>
              <a:pathLst>
                <a:path w="328" h="327">
                  <a:moveTo>
                    <a:pt x="270" y="58"/>
                  </a:moveTo>
                  <a:cubicBezTo>
                    <a:pt x="328" y="116"/>
                    <a:pt x="328" y="211"/>
                    <a:pt x="270" y="269"/>
                  </a:cubicBezTo>
                  <a:cubicBezTo>
                    <a:pt x="211" y="327"/>
                    <a:pt x="117" y="327"/>
                    <a:pt x="58" y="269"/>
                  </a:cubicBezTo>
                  <a:cubicBezTo>
                    <a:pt x="0" y="211"/>
                    <a:pt x="0" y="116"/>
                    <a:pt x="58" y="58"/>
                  </a:cubicBezTo>
                  <a:cubicBezTo>
                    <a:pt x="117" y="0"/>
                    <a:pt x="211" y="0"/>
                    <a:pt x="270" y="58"/>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209"/>
            <p:cNvSpPr>
              <a:spLocks noChangeArrowheads="1"/>
            </p:cNvSpPr>
            <p:nvPr/>
          </p:nvSpPr>
          <p:spPr bwMode="auto">
            <a:xfrm>
              <a:off x="2339" y="3381"/>
              <a:ext cx="67" cy="6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10"/>
            <p:cNvSpPr>
              <a:spLocks noChangeArrowheads="1"/>
            </p:cNvSpPr>
            <p:nvPr/>
          </p:nvSpPr>
          <p:spPr bwMode="auto">
            <a:xfrm>
              <a:off x="2336" y="3378"/>
              <a:ext cx="73" cy="7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1"/>
            <p:cNvSpPr>
              <a:spLocks noEditPoints="1"/>
            </p:cNvSpPr>
            <p:nvPr/>
          </p:nvSpPr>
          <p:spPr bwMode="auto">
            <a:xfrm>
              <a:off x="2336" y="3379"/>
              <a:ext cx="70" cy="69"/>
            </a:xfrm>
            <a:custGeom>
              <a:avLst/>
              <a:gdLst/>
              <a:ahLst/>
              <a:cxnLst>
                <a:cxn ang="0">
                  <a:pos x="314" y="58"/>
                </a:cxn>
                <a:cxn ang="0">
                  <a:pos x="352" y="118"/>
                </a:cxn>
                <a:cxn ang="0">
                  <a:pos x="363" y="188"/>
                </a:cxn>
                <a:cxn ang="0">
                  <a:pos x="347" y="255"/>
                </a:cxn>
                <a:cxn ang="0">
                  <a:pos x="305" y="313"/>
                </a:cxn>
                <a:cxn ang="0">
                  <a:pos x="244" y="351"/>
                </a:cxn>
                <a:cxn ang="0">
                  <a:pos x="175" y="362"/>
                </a:cxn>
                <a:cxn ang="0">
                  <a:pos x="108" y="346"/>
                </a:cxn>
                <a:cxn ang="0">
                  <a:pos x="49" y="304"/>
                </a:cxn>
                <a:cxn ang="0">
                  <a:pos x="11" y="243"/>
                </a:cxn>
                <a:cxn ang="0">
                  <a:pos x="1" y="176"/>
                </a:cxn>
                <a:cxn ang="0">
                  <a:pos x="16" y="107"/>
                </a:cxn>
                <a:cxn ang="0">
                  <a:pos x="58" y="49"/>
                </a:cxn>
                <a:cxn ang="0">
                  <a:pos x="120" y="11"/>
                </a:cxn>
                <a:cxn ang="0">
                  <a:pos x="187" y="1"/>
                </a:cxn>
                <a:cxn ang="0">
                  <a:pos x="255" y="16"/>
                </a:cxn>
                <a:cxn ang="0">
                  <a:pos x="220" y="69"/>
                </a:cxn>
                <a:cxn ang="0">
                  <a:pos x="176" y="64"/>
                </a:cxn>
                <a:cxn ang="0">
                  <a:pos x="131" y="74"/>
                </a:cxn>
                <a:cxn ang="0">
                  <a:pos x="93" y="102"/>
                </a:cxn>
                <a:cxn ang="0">
                  <a:pos x="69" y="142"/>
                </a:cxn>
                <a:cxn ang="0">
                  <a:pos x="64" y="187"/>
                </a:cxn>
                <a:cxn ang="0">
                  <a:pos x="74" y="232"/>
                </a:cxn>
                <a:cxn ang="0">
                  <a:pos x="102" y="269"/>
                </a:cxn>
                <a:cxn ang="0">
                  <a:pos x="143" y="293"/>
                </a:cxn>
                <a:cxn ang="0">
                  <a:pos x="188" y="299"/>
                </a:cxn>
                <a:cxn ang="0">
                  <a:pos x="231" y="288"/>
                </a:cxn>
                <a:cxn ang="0">
                  <a:pos x="270" y="260"/>
                </a:cxn>
                <a:cxn ang="0">
                  <a:pos x="294" y="220"/>
                </a:cxn>
                <a:cxn ang="0">
                  <a:pos x="300" y="175"/>
                </a:cxn>
                <a:cxn ang="0">
                  <a:pos x="289" y="131"/>
                </a:cxn>
                <a:cxn ang="0">
                  <a:pos x="261" y="93"/>
                </a:cxn>
                <a:cxn ang="0">
                  <a:pos x="220" y="69"/>
                </a:cxn>
              </a:cxnLst>
              <a:rect l="0" t="0" r="r" b="b"/>
              <a:pathLst>
                <a:path w="364" h="363">
                  <a:moveTo>
                    <a:pt x="305" y="49"/>
                  </a:moveTo>
                  <a:cubicBezTo>
                    <a:pt x="309" y="51"/>
                    <a:pt x="312" y="54"/>
                    <a:pt x="314" y="58"/>
                  </a:cubicBezTo>
                  <a:lnTo>
                    <a:pt x="347" y="107"/>
                  </a:lnTo>
                  <a:cubicBezTo>
                    <a:pt x="349" y="110"/>
                    <a:pt x="351" y="114"/>
                    <a:pt x="352" y="118"/>
                  </a:cubicBezTo>
                  <a:lnTo>
                    <a:pt x="363" y="175"/>
                  </a:lnTo>
                  <a:cubicBezTo>
                    <a:pt x="364" y="179"/>
                    <a:pt x="364" y="184"/>
                    <a:pt x="363" y="188"/>
                  </a:cubicBezTo>
                  <a:lnTo>
                    <a:pt x="352" y="244"/>
                  </a:lnTo>
                  <a:cubicBezTo>
                    <a:pt x="351" y="248"/>
                    <a:pt x="349" y="252"/>
                    <a:pt x="347" y="255"/>
                  </a:cubicBezTo>
                  <a:lnTo>
                    <a:pt x="314" y="304"/>
                  </a:lnTo>
                  <a:cubicBezTo>
                    <a:pt x="312" y="308"/>
                    <a:pt x="309" y="311"/>
                    <a:pt x="305" y="313"/>
                  </a:cubicBezTo>
                  <a:lnTo>
                    <a:pt x="255" y="346"/>
                  </a:lnTo>
                  <a:cubicBezTo>
                    <a:pt x="252" y="348"/>
                    <a:pt x="248" y="350"/>
                    <a:pt x="244" y="351"/>
                  </a:cubicBezTo>
                  <a:lnTo>
                    <a:pt x="188" y="362"/>
                  </a:lnTo>
                  <a:cubicBezTo>
                    <a:pt x="184" y="363"/>
                    <a:pt x="179" y="363"/>
                    <a:pt x="175" y="362"/>
                  </a:cubicBezTo>
                  <a:lnTo>
                    <a:pt x="119" y="351"/>
                  </a:lnTo>
                  <a:cubicBezTo>
                    <a:pt x="115" y="350"/>
                    <a:pt x="111" y="348"/>
                    <a:pt x="108" y="346"/>
                  </a:cubicBezTo>
                  <a:lnTo>
                    <a:pt x="58" y="313"/>
                  </a:lnTo>
                  <a:cubicBezTo>
                    <a:pt x="54" y="311"/>
                    <a:pt x="51" y="308"/>
                    <a:pt x="49" y="304"/>
                  </a:cubicBezTo>
                  <a:lnTo>
                    <a:pt x="16" y="255"/>
                  </a:lnTo>
                  <a:cubicBezTo>
                    <a:pt x="13" y="252"/>
                    <a:pt x="12" y="247"/>
                    <a:pt x="11" y="243"/>
                  </a:cubicBezTo>
                  <a:lnTo>
                    <a:pt x="1" y="187"/>
                  </a:lnTo>
                  <a:cubicBezTo>
                    <a:pt x="0" y="183"/>
                    <a:pt x="0" y="180"/>
                    <a:pt x="1" y="176"/>
                  </a:cubicBezTo>
                  <a:lnTo>
                    <a:pt x="11" y="119"/>
                  </a:lnTo>
                  <a:cubicBezTo>
                    <a:pt x="12" y="115"/>
                    <a:pt x="13" y="110"/>
                    <a:pt x="16" y="107"/>
                  </a:cubicBezTo>
                  <a:lnTo>
                    <a:pt x="49" y="58"/>
                  </a:lnTo>
                  <a:cubicBezTo>
                    <a:pt x="51" y="54"/>
                    <a:pt x="54" y="51"/>
                    <a:pt x="58" y="49"/>
                  </a:cubicBezTo>
                  <a:lnTo>
                    <a:pt x="108" y="16"/>
                  </a:lnTo>
                  <a:cubicBezTo>
                    <a:pt x="111" y="13"/>
                    <a:pt x="116" y="12"/>
                    <a:pt x="120" y="11"/>
                  </a:cubicBezTo>
                  <a:lnTo>
                    <a:pt x="176" y="1"/>
                  </a:lnTo>
                  <a:cubicBezTo>
                    <a:pt x="180" y="0"/>
                    <a:pt x="183" y="0"/>
                    <a:pt x="187" y="1"/>
                  </a:cubicBezTo>
                  <a:lnTo>
                    <a:pt x="243" y="11"/>
                  </a:lnTo>
                  <a:cubicBezTo>
                    <a:pt x="247" y="12"/>
                    <a:pt x="251" y="13"/>
                    <a:pt x="255" y="16"/>
                  </a:cubicBezTo>
                  <a:lnTo>
                    <a:pt x="305" y="49"/>
                  </a:lnTo>
                  <a:close/>
                  <a:moveTo>
                    <a:pt x="220" y="69"/>
                  </a:moveTo>
                  <a:lnTo>
                    <a:pt x="232" y="74"/>
                  </a:lnTo>
                  <a:lnTo>
                    <a:pt x="176" y="64"/>
                  </a:lnTo>
                  <a:lnTo>
                    <a:pt x="187" y="64"/>
                  </a:lnTo>
                  <a:lnTo>
                    <a:pt x="131" y="74"/>
                  </a:lnTo>
                  <a:lnTo>
                    <a:pt x="143" y="69"/>
                  </a:lnTo>
                  <a:lnTo>
                    <a:pt x="93" y="102"/>
                  </a:lnTo>
                  <a:lnTo>
                    <a:pt x="102" y="93"/>
                  </a:lnTo>
                  <a:lnTo>
                    <a:pt x="69" y="142"/>
                  </a:lnTo>
                  <a:lnTo>
                    <a:pt x="74" y="130"/>
                  </a:lnTo>
                  <a:lnTo>
                    <a:pt x="64" y="187"/>
                  </a:lnTo>
                  <a:lnTo>
                    <a:pt x="64" y="176"/>
                  </a:lnTo>
                  <a:lnTo>
                    <a:pt x="74" y="232"/>
                  </a:lnTo>
                  <a:lnTo>
                    <a:pt x="69" y="220"/>
                  </a:lnTo>
                  <a:lnTo>
                    <a:pt x="102" y="269"/>
                  </a:lnTo>
                  <a:lnTo>
                    <a:pt x="93" y="260"/>
                  </a:lnTo>
                  <a:lnTo>
                    <a:pt x="143" y="293"/>
                  </a:lnTo>
                  <a:lnTo>
                    <a:pt x="132" y="288"/>
                  </a:lnTo>
                  <a:lnTo>
                    <a:pt x="188" y="299"/>
                  </a:lnTo>
                  <a:lnTo>
                    <a:pt x="175" y="299"/>
                  </a:lnTo>
                  <a:lnTo>
                    <a:pt x="231" y="288"/>
                  </a:lnTo>
                  <a:lnTo>
                    <a:pt x="220" y="293"/>
                  </a:lnTo>
                  <a:lnTo>
                    <a:pt x="270" y="260"/>
                  </a:lnTo>
                  <a:lnTo>
                    <a:pt x="261" y="269"/>
                  </a:lnTo>
                  <a:lnTo>
                    <a:pt x="294" y="220"/>
                  </a:lnTo>
                  <a:lnTo>
                    <a:pt x="289" y="231"/>
                  </a:lnTo>
                  <a:lnTo>
                    <a:pt x="300" y="175"/>
                  </a:lnTo>
                  <a:lnTo>
                    <a:pt x="300" y="188"/>
                  </a:lnTo>
                  <a:lnTo>
                    <a:pt x="289" y="131"/>
                  </a:lnTo>
                  <a:lnTo>
                    <a:pt x="294" y="142"/>
                  </a:lnTo>
                  <a:lnTo>
                    <a:pt x="261" y="93"/>
                  </a:lnTo>
                  <a:lnTo>
                    <a:pt x="270" y="102"/>
                  </a:lnTo>
                  <a:lnTo>
                    <a:pt x="220" y="69"/>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12"/>
            <p:cNvSpPr>
              <a:spLocks noChangeArrowheads="1"/>
            </p:cNvSpPr>
            <p:nvPr/>
          </p:nvSpPr>
          <p:spPr bwMode="auto">
            <a:xfrm>
              <a:off x="2336" y="3378"/>
              <a:ext cx="73" cy="7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13"/>
            <p:cNvSpPr>
              <a:spLocks/>
            </p:cNvSpPr>
            <p:nvPr/>
          </p:nvSpPr>
          <p:spPr bwMode="auto">
            <a:xfrm>
              <a:off x="2339" y="3366"/>
              <a:ext cx="63" cy="62"/>
            </a:xfrm>
            <a:custGeom>
              <a:avLst/>
              <a:gdLst/>
              <a:ahLst/>
              <a:cxnLst>
                <a:cxn ang="0">
                  <a:pos x="270" y="59"/>
                </a:cxn>
                <a:cxn ang="0">
                  <a:pos x="270" y="270"/>
                </a:cxn>
                <a:cxn ang="0">
                  <a:pos x="58" y="270"/>
                </a:cxn>
                <a:cxn ang="0">
                  <a:pos x="58" y="59"/>
                </a:cxn>
                <a:cxn ang="0">
                  <a:pos x="270" y="59"/>
                </a:cxn>
              </a:cxnLst>
              <a:rect l="0" t="0" r="r" b="b"/>
              <a:pathLst>
                <a:path w="328" h="328">
                  <a:moveTo>
                    <a:pt x="270" y="59"/>
                  </a:moveTo>
                  <a:cubicBezTo>
                    <a:pt x="328" y="117"/>
                    <a:pt x="328" y="211"/>
                    <a:pt x="270" y="270"/>
                  </a:cubicBezTo>
                  <a:cubicBezTo>
                    <a:pt x="211" y="328"/>
                    <a:pt x="117" y="328"/>
                    <a:pt x="58" y="270"/>
                  </a:cubicBezTo>
                  <a:cubicBezTo>
                    <a:pt x="0" y="211"/>
                    <a:pt x="0" y="117"/>
                    <a:pt x="58" y="59"/>
                  </a:cubicBezTo>
                  <a:cubicBezTo>
                    <a:pt x="117" y="0"/>
                    <a:pt x="211" y="0"/>
                    <a:pt x="270" y="59"/>
                  </a:cubicBezTo>
                </a:path>
              </a:pathLst>
            </a:custGeom>
            <a:solidFill>
              <a:srgbClr val="66FF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14"/>
            <p:cNvSpPr>
              <a:spLocks/>
            </p:cNvSpPr>
            <p:nvPr/>
          </p:nvSpPr>
          <p:spPr bwMode="auto">
            <a:xfrm>
              <a:off x="2339" y="3366"/>
              <a:ext cx="63" cy="62"/>
            </a:xfrm>
            <a:custGeom>
              <a:avLst/>
              <a:gdLst/>
              <a:ahLst/>
              <a:cxnLst>
                <a:cxn ang="0">
                  <a:pos x="52" y="11"/>
                </a:cxn>
                <a:cxn ang="0">
                  <a:pos x="52" y="51"/>
                </a:cxn>
                <a:cxn ang="0">
                  <a:pos x="11" y="51"/>
                </a:cxn>
                <a:cxn ang="0">
                  <a:pos x="11" y="11"/>
                </a:cxn>
                <a:cxn ang="0">
                  <a:pos x="52" y="11"/>
                </a:cxn>
              </a:cxnLst>
              <a:rect l="0" t="0" r="r" b="b"/>
              <a:pathLst>
                <a:path w="63" h="62">
                  <a:moveTo>
                    <a:pt x="52" y="11"/>
                  </a:moveTo>
                  <a:cubicBezTo>
                    <a:pt x="63" y="22"/>
                    <a:pt x="63" y="40"/>
                    <a:pt x="52" y="51"/>
                  </a:cubicBezTo>
                  <a:cubicBezTo>
                    <a:pt x="41" y="62"/>
                    <a:pt x="23" y="62"/>
                    <a:pt x="11" y="51"/>
                  </a:cubicBezTo>
                  <a:cubicBezTo>
                    <a:pt x="0" y="40"/>
                    <a:pt x="0" y="22"/>
                    <a:pt x="11" y="11"/>
                  </a:cubicBezTo>
                  <a:cubicBezTo>
                    <a:pt x="23" y="0"/>
                    <a:pt x="41" y="0"/>
                    <a:pt x="52" y="11"/>
                  </a:cubicBezTo>
                </a:path>
              </a:pathLst>
            </a:custGeom>
            <a:noFill/>
            <a:ln w="190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215"/>
            <p:cNvSpPr>
              <a:spLocks noChangeArrowheads="1"/>
            </p:cNvSpPr>
            <p:nvPr/>
          </p:nvSpPr>
          <p:spPr bwMode="auto">
            <a:xfrm>
              <a:off x="2357" y="3264"/>
              <a:ext cx="112"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PD</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Line 216"/>
            <p:cNvSpPr>
              <a:spLocks noChangeShapeType="1"/>
            </p:cNvSpPr>
            <p:nvPr/>
          </p:nvSpPr>
          <p:spPr bwMode="auto">
            <a:xfrm>
              <a:off x="2405" y="3397"/>
              <a:ext cx="297" cy="1"/>
            </a:xfrm>
            <a:prstGeom prst="line">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17"/>
            <p:cNvSpPr>
              <a:spLocks noEditPoints="1"/>
            </p:cNvSpPr>
            <p:nvPr/>
          </p:nvSpPr>
          <p:spPr bwMode="auto">
            <a:xfrm>
              <a:off x="2698" y="3383"/>
              <a:ext cx="57" cy="28"/>
            </a:xfrm>
            <a:custGeom>
              <a:avLst/>
              <a:gdLst/>
              <a:ahLst/>
              <a:cxnLst>
                <a:cxn ang="0">
                  <a:pos x="29" y="14"/>
                </a:cxn>
                <a:cxn ang="0">
                  <a:pos x="0" y="0"/>
                </a:cxn>
                <a:cxn ang="0">
                  <a:pos x="0" y="28"/>
                </a:cxn>
                <a:cxn ang="0">
                  <a:pos x="29" y="14"/>
                </a:cxn>
                <a:cxn ang="0">
                  <a:pos x="57" y="14"/>
                </a:cxn>
                <a:cxn ang="0">
                  <a:pos x="29" y="0"/>
                </a:cxn>
                <a:cxn ang="0">
                  <a:pos x="29" y="28"/>
                </a:cxn>
                <a:cxn ang="0">
                  <a:pos x="57" y="14"/>
                </a:cxn>
              </a:cxnLst>
              <a:rect l="0" t="0" r="r" b="b"/>
              <a:pathLst>
                <a:path w="57" h="28">
                  <a:moveTo>
                    <a:pt x="29" y="14"/>
                  </a:moveTo>
                  <a:lnTo>
                    <a:pt x="0" y="0"/>
                  </a:lnTo>
                  <a:lnTo>
                    <a:pt x="0" y="28"/>
                  </a:lnTo>
                  <a:lnTo>
                    <a:pt x="29" y="14"/>
                  </a:lnTo>
                  <a:close/>
                  <a:moveTo>
                    <a:pt x="57" y="14"/>
                  </a:moveTo>
                  <a:lnTo>
                    <a:pt x="29" y="0"/>
                  </a:lnTo>
                  <a:lnTo>
                    <a:pt x="29" y="28"/>
                  </a:lnTo>
                  <a:lnTo>
                    <a:pt x="57" y="1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18"/>
            <p:cNvSpPr>
              <a:spLocks noChangeArrowheads="1"/>
            </p:cNvSpPr>
            <p:nvPr/>
          </p:nvSpPr>
          <p:spPr bwMode="auto">
            <a:xfrm>
              <a:off x="2791" y="3366"/>
              <a:ext cx="433"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GW readout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Rectangle 219"/>
            <p:cNvSpPr>
              <a:spLocks noChangeArrowheads="1"/>
            </p:cNvSpPr>
            <p:nvPr/>
          </p:nvSpPr>
          <p:spPr bwMode="auto">
            <a:xfrm>
              <a:off x="1935" y="3278"/>
              <a:ext cx="87" cy="5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20"/>
            <p:cNvSpPr>
              <a:spLocks noChangeArrowheads="1"/>
            </p:cNvSpPr>
            <p:nvPr/>
          </p:nvSpPr>
          <p:spPr bwMode="auto">
            <a:xfrm>
              <a:off x="1935" y="3278"/>
              <a:ext cx="87" cy="58"/>
            </a:xfrm>
            <a:prstGeom prst="rect">
              <a:avLst/>
            </a:prstGeom>
            <a:noFill/>
            <a:ln w="63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221"/>
            <p:cNvSpPr>
              <a:spLocks noChangeArrowheads="1"/>
            </p:cNvSpPr>
            <p:nvPr/>
          </p:nvSpPr>
          <p:spPr bwMode="auto">
            <a:xfrm>
              <a:off x="1957" y="3277"/>
              <a:ext cx="73" cy="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FI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 name="Rectangle 222"/>
            <p:cNvSpPr>
              <a:spLocks noChangeArrowheads="1"/>
            </p:cNvSpPr>
            <p:nvPr/>
          </p:nvSpPr>
          <p:spPr bwMode="auto">
            <a:xfrm>
              <a:off x="2507" y="2304"/>
              <a:ext cx="13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ITM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Rectangle 223"/>
            <p:cNvSpPr>
              <a:spLocks noChangeArrowheads="1"/>
            </p:cNvSpPr>
            <p:nvPr/>
          </p:nvSpPr>
          <p:spPr bwMode="auto">
            <a:xfrm>
              <a:off x="3285" y="2304"/>
              <a:ext cx="171"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ETM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Rectangle 224"/>
            <p:cNvSpPr>
              <a:spLocks noChangeArrowheads="1"/>
            </p:cNvSpPr>
            <p:nvPr/>
          </p:nvSpPr>
          <p:spPr bwMode="auto">
            <a:xfrm>
              <a:off x="960" y="2399"/>
              <a:ext cx="254"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80"/>
                  </a:solidFill>
                  <a:effectLst/>
                  <a:latin typeface="Arial" pitchFamily="34" charset="0"/>
                  <a:cs typeface="Arial" pitchFamily="34" charset="0"/>
                </a:rPr>
                <a:t>125  W</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Rectangle 227"/>
            <p:cNvSpPr>
              <a:spLocks noChangeArrowheads="1"/>
            </p:cNvSpPr>
            <p:nvPr/>
          </p:nvSpPr>
          <p:spPr bwMode="auto">
            <a:xfrm>
              <a:off x="1536" y="2543"/>
              <a:ext cx="250"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dirty="0" smtClean="0">
                  <a:solidFill>
                    <a:srgbClr val="000080"/>
                  </a:solidFill>
                  <a:latin typeface="Arial" pitchFamily="34" charset="0"/>
                  <a:cs typeface="Arial" pitchFamily="34" charset="0"/>
                </a:rPr>
                <a:t>5.7 kW</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Rectangle 230"/>
            <p:cNvSpPr>
              <a:spLocks noChangeArrowheads="1"/>
            </p:cNvSpPr>
            <p:nvPr/>
          </p:nvSpPr>
          <p:spPr bwMode="auto">
            <a:xfrm>
              <a:off x="2820" y="2413"/>
              <a:ext cx="295"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80"/>
                  </a:solidFill>
                  <a:effectLst/>
                  <a:latin typeface="Arial" pitchFamily="34" charset="0"/>
                  <a:cs typeface="Arial" pitchFamily="34" charset="0"/>
                </a:rPr>
                <a:t>815 kW </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Freeform 232"/>
            <p:cNvSpPr>
              <a:spLocks noEditPoints="1"/>
            </p:cNvSpPr>
            <p:nvPr/>
          </p:nvSpPr>
          <p:spPr bwMode="auto">
            <a:xfrm>
              <a:off x="2241" y="2295"/>
              <a:ext cx="175" cy="116"/>
            </a:xfrm>
            <a:custGeom>
              <a:avLst/>
              <a:gdLst/>
              <a:ahLst/>
              <a:cxnLst>
                <a:cxn ang="0">
                  <a:pos x="56" y="0"/>
                </a:cxn>
                <a:cxn ang="0">
                  <a:pos x="56" y="16"/>
                </a:cxn>
                <a:cxn ang="0">
                  <a:pos x="0" y="8"/>
                </a:cxn>
                <a:cxn ang="0">
                  <a:pos x="104" y="0"/>
                </a:cxn>
                <a:cxn ang="0">
                  <a:pos x="160" y="8"/>
                </a:cxn>
                <a:cxn ang="0">
                  <a:pos x="104" y="16"/>
                </a:cxn>
                <a:cxn ang="0">
                  <a:pos x="104" y="0"/>
                </a:cxn>
                <a:cxn ang="0">
                  <a:pos x="248" y="0"/>
                </a:cxn>
                <a:cxn ang="0">
                  <a:pos x="248" y="16"/>
                </a:cxn>
                <a:cxn ang="0">
                  <a:pos x="192" y="8"/>
                </a:cxn>
                <a:cxn ang="0">
                  <a:pos x="296" y="0"/>
                </a:cxn>
                <a:cxn ang="0">
                  <a:pos x="326" y="8"/>
                </a:cxn>
                <a:cxn ang="0">
                  <a:pos x="318" y="42"/>
                </a:cxn>
                <a:cxn ang="0">
                  <a:pos x="310" y="8"/>
                </a:cxn>
                <a:cxn ang="0">
                  <a:pos x="296" y="16"/>
                </a:cxn>
                <a:cxn ang="0">
                  <a:pos x="296" y="0"/>
                </a:cxn>
                <a:cxn ang="0">
                  <a:pos x="326" y="130"/>
                </a:cxn>
                <a:cxn ang="0">
                  <a:pos x="310" y="130"/>
                </a:cxn>
                <a:cxn ang="0">
                  <a:pos x="318" y="74"/>
                </a:cxn>
                <a:cxn ang="0">
                  <a:pos x="326" y="178"/>
                </a:cxn>
                <a:cxn ang="0">
                  <a:pos x="318" y="234"/>
                </a:cxn>
                <a:cxn ang="0">
                  <a:pos x="310" y="178"/>
                </a:cxn>
                <a:cxn ang="0">
                  <a:pos x="326" y="178"/>
                </a:cxn>
                <a:cxn ang="0">
                  <a:pos x="326" y="322"/>
                </a:cxn>
                <a:cxn ang="0">
                  <a:pos x="310" y="322"/>
                </a:cxn>
                <a:cxn ang="0">
                  <a:pos x="318" y="266"/>
                </a:cxn>
                <a:cxn ang="0">
                  <a:pos x="326" y="370"/>
                </a:cxn>
                <a:cxn ang="0">
                  <a:pos x="318" y="426"/>
                </a:cxn>
                <a:cxn ang="0">
                  <a:pos x="310" y="370"/>
                </a:cxn>
                <a:cxn ang="0">
                  <a:pos x="326" y="370"/>
                </a:cxn>
                <a:cxn ang="0">
                  <a:pos x="326" y="507"/>
                </a:cxn>
                <a:cxn ang="0">
                  <a:pos x="325" y="499"/>
                </a:cxn>
                <a:cxn ang="0">
                  <a:pos x="325" y="515"/>
                </a:cxn>
                <a:cxn ang="0">
                  <a:pos x="310" y="507"/>
                </a:cxn>
                <a:cxn ang="0">
                  <a:pos x="318" y="458"/>
                </a:cxn>
                <a:cxn ang="0">
                  <a:pos x="373" y="499"/>
                </a:cxn>
                <a:cxn ang="0">
                  <a:pos x="429" y="507"/>
                </a:cxn>
                <a:cxn ang="0">
                  <a:pos x="373" y="515"/>
                </a:cxn>
                <a:cxn ang="0">
                  <a:pos x="373" y="499"/>
                </a:cxn>
                <a:cxn ang="0">
                  <a:pos x="517" y="499"/>
                </a:cxn>
                <a:cxn ang="0">
                  <a:pos x="517" y="515"/>
                </a:cxn>
                <a:cxn ang="0">
                  <a:pos x="461" y="507"/>
                </a:cxn>
                <a:cxn ang="0">
                  <a:pos x="565" y="499"/>
                </a:cxn>
                <a:cxn ang="0">
                  <a:pos x="621" y="507"/>
                </a:cxn>
                <a:cxn ang="0">
                  <a:pos x="565" y="515"/>
                </a:cxn>
                <a:cxn ang="0">
                  <a:pos x="565" y="499"/>
                </a:cxn>
                <a:cxn ang="0">
                  <a:pos x="709" y="499"/>
                </a:cxn>
                <a:cxn ang="0">
                  <a:pos x="709" y="515"/>
                </a:cxn>
                <a:cxn ang="0">
                  <a:pos x="653" y="507"/>
                </a:cxn>
                <a:cxn ang="0">
                  <a:pos x="757" y="499"/>
                </a:cxn>
                <a:cxn ang="0">
                  <a:pos x="813" y="507"/>
                </a:cxn>
                <a:cxn ang="0">
                  <a:pos x="757" y="515"/>
                </a:cxn>
                <a:cxn ang="0">
                  <a:pos x="757" y="499"/>
                </a:cxn>
                <a:cxn ang="0">
                  <a:pos x="901" y="499"/>
                </a:cxn>
                <a:cxn ang="0">
                  <a:pos x="901" y="515"/>
                </a:cxn>
                <a:cxn ang="0">
                  <a:pos x="845" y="507"/>
                </a:cxn>
                <a:cxn ang="0">
                  <a:pos x="912" y="552"/>
                </a:cxn>
                <a:cxn ang="0">
                  <a:pos x="904" y="608"/>
                </a:cxn>
                <a:cxn ang="0">
                  <a:pos x="896" y="552"/>
                </a:cxn>
                <a:cxn ang="0">
                  <a:pos x="912" y="552"/>
                </a:cxn>
              </a:cxnLst>
              <a:rect l="0" t="0" r="r" b="b"/>
              <a:pathLst>
                <a:path w="912" h="608">
                  <a:moveTo>
                    <a:pt x="8" y="0"/>
                  </a:moveTo>
                  <a:lnTo>
                    <a:pt x="56" y="0"/>
                  </a:lnTo>
                  <a:cubicBezTo>
                    <a:pt x="61" y="0"/>
                    <a:pt x="64" y="3"/>
                    <a:pt x="64" y="8"/>
                  </a:cubicBezTo>
                  <a:cubicBezTo>
                    <a:pt x="64" y="12"/>
                    <a:pt x="61" y="16"/>
                    <a:pt x="56" y="16"/>
                  </a:cubicBezTo>
                  <a:lnTo>
                    <a:pt x="8" y="16"/>
                  </a:lnTo>
                  <a:cubicBezTo>
                    <a:pt x="4" y="16"/>
                    <a:pt x="0" y="12"/>
                    <a:pt x="0" y="8"/>
                  </a:cubicBezTo>
                  <a:cubicBezTo>
                    <a:pt x="0" y="3"/>
                    <a:pt x="4" y="0"/>
                    <a:pt x="8" y="0"/>
                  </a:cubicBezTo>
                  <a:close/>
                  <a:moveTo>
                    <a:pt x="104" y="0"/>
                  </a:moveTo>
                  <a:lnTo>
                    <a:pt x="152" y="0"/>
                  </a:lnTo>
                  <a:cubicBezTo>
                    <a:pt x="157" y="0"/>
                    <a:pt x="160" y="3"/>
                    <a:pt x="160" y="8"/>
                  </a:cubicBezTo>
                  <a:cubicBezTo>
                    <a:pt x="160" y="12"/>
                    <a:pt x="157" y="16"/>
                    <a:pt x="152" y="16"/>
                  </a:cubicBezTo>
                  <a:lnTo>
                    <a:pt x="104" y="16"/>
                  </a:lnTo>
                  <a:cubicBezTo>
                    <a:pt x="100" y="16"/>
                    <a:pt x="96" y="12"/>
                    <a:pt x="96" y="8"/>
                  </a:cubicBezTo>
                  <a:cubicBezTo>
                    <a:pt x="96" y="3"/>
                    <a:pt x="100" y="0"/>
                    <a:pt x="104" y="0"/>
                  </a:cubicBezTo>
                  <a:close/>
                  <a:moveTo>
                    <a:pt x="200" y="0"/>
                  </a:moveTo>
                  <a:lnTo>
                    <a:pt x="248" y="0"/>
                  </a:lnTo>
                  <a:cubicBezTo>
                    <a:pt x="253" y="0"/>
                    <a:pt x="256" y="3"/>
                    <a:pt x="256" y="8"/>
                  </a:cubicBezTo>
                  <a:cubicBezTo>
                    <a:pt x="256" y="12"/>
                    <a:pt x="253" y="16"/>
                    <a:pt x="248" y="16"/>
                  </a:cubicBezTo>
                  <a:lnTo>
                    <a:pt x="200" y="16"/>
                  </a:lnTo>
                  <a:cubicBezTo>
                    <a:pt x="196" y="16"/>
                    <a:pt x="192" y="12"/>
                    <a:pt x="192" y="8"/>
                  </a:cubicBezTo>
                  <a:cubicBezTo>
                    <a:pt x="192" y="3"/>
                    <a:pt x="196" y="0"/>
                    <a:pt x="200" y="0"/>
                  </a:cubicBezTo>
                  <a:close/>
                  <a:moveTo>
                    <a:pt x="296" y="0"/>
                  </a:moveTo>
                  <a:lnTo>
                    <a:pt x="318" y="0"/>
                  </a:lnTo>
                  <a:cubicBezTo>
                    <a:pt x="323" y="0"/>
                    <a:pt x="326" y="3"/>
                    <a:pt x="326" y="8"/>
                  </a:cubicBezTo>
                  <a:lnTo>
                    <a:pt x="326" y="34"/>
                  </a:lnTo>
                  <a:cubicBezTo>
                    <a:pt x="326" y="38"/>
                    <a:pt x="323" y="42"/>
                    <a:pt x="318" y="42"/>
                  </a:cubicBezTo>
                  <a:cubicBezTo>
                    <a:pt x="314" y="42"/>
                    <a:pt x="310" y="38"/>
                    <a:pt x="310" y="34"/>
                  </a:cubicBezTo>
                  <a:lnTo>
                    <a:pt x="310" y="8"/>
                  </a:lnTo>
                  <a:lnTo>
                    <a:pt x="318" y="16"/>
                  </a:lnTo>
                  <a:lnTo>
                    <a:pt x="296" y="16"/>
                  </a:lnTo>
                  <a:cubicBezTo>
                    <a:pt x="292" y="16"/>
                    <a:pt x="288" y="12"/>
                    <a:pt x="288" y="8"/>
                  </a:cubicBezTo>
                  <a:cubicBezTo>
                    <a:pt x="288" y="3"/>
                    <a:pt x="292" y="0"/>
                    <a:pt x="296" y="0"/>
                  </a:cubicBezTo>
                  <a:close/>
                  <a:moveTo>
                    <a:pt x="326" y="82"/>
                  </a:moveTo>
                  <a:lnTo>
                    <a:pt x="326" y="130"/>
                  </a:lnTo>
                  <a:cubicBezTo>
                    <a:pt x="326" y="134"/>
                    <a:pt x="323" y="138"/>
                    <a:pt x="318" y="138"/>
                  </a:cubicBezTo>
                  <a:cubicBezTo>
                    <a:pt x="314" y="138"/>
                    <a:pt x="310" y="134"/>
                    <a:pt x="310" y="130"/>
                  </a:cubicBezTo>
                  <a:lnTo>
                    <a:pt x="310" y="82"/>
                  </a:lnTo>
                  <a:cubicBezTo>
                    <a:pt x="310" y="77"/>
                    <a:pt x="314" y="74"/>
                    <a:pt x="318" y="74"/>
                  </a:cubicBezTo>
                  <a:cubicBezTo>
                    <a:pt x="323" y="74"/>
                    <a:pt x="326" y="77"/>
                    <a:pt x="326" y="82"/>
                  </a:cubicBezTo>
                  <a:close/>
                  <a:moveTo>
                    <a:pt x="326" y="178"/>
                  </a:moveTo>
                  <a:lnTo>
                    <a:pt x="326" y="226"/>
                  </a:lnTo>
                  <a:cubicBezTo>
                    <a:pt x="326" y="230"/>
                    <a:pt x="323" y="234"/>
                    <a:pt x="318" y="234"/>
                  </a:cubicBezTo>
                  <a:cubicBezTo>
                    <a:pt x="314" y="234"/>
                    <a:pt x="310" y="230"/>
                    <a:pt x="310" y="226"/>
                  </a:cubicBezTo>
                  <a:lnTo>
                    <a:pt x="310" y="178"/>
                  </a:lnTo>
                  <a:cubicBezTo>
                    <a:pt x="310" y="173"/>
                    <a:pt x="314" y="170"/>
                    <a:pt x="318" y="170"/>
                  </a:cubicBezTo>
                  <a:cubicBezTo>
                    <a:pt x="323" y="170"/>
                    <a:pt x="326" y="173"/>
                    <a:pt x="326" y="178"/>
                  </a:cubicBezTo>
                  <a:close/>
                  <a:moveTo>
                    <a:pt x="326" y="274"/>
                  </a:moveTo>
                  <a:lnTo>
                    <a:pt x="326" y="322"/>
                  </a:lnTo>
                  <a:cubicBezTo>
                    <a:pt x="326" y="326"/>
                    <a:pt x="323" y="330"/>
                    <a:pt x="318" y="330"/>
                  </a:cubicBezTo>
                  <a:cubicBezTo>
                    <a:pt x="314" y="330"/>
                    <a:pt x="310" y="326"/>
                    <a:pt x="310" y="322"/>
                  </a:cubicBezTo>
                  <a:lnTo>
                    <a:pt x="310" y="274"/>
                  </a:lnTo>
                  <a:cubicBezTo>
                    <a:pt x="310" y="269"/>
                    <a:pt x="314" y="266"/>
                    <a:pt x="318" y="266"/>
                  </a:cubicBezTo>
                  <a:cubicBezTo>
                    <a:pt x="323" y="266"/>
                    <a:pt x="326" y="269"/>
                    <a:pt x="326" y="274"/>
                  </a:cubicBezTo>
                  <a:close/>
                  <a:moveTo>
                    <a:pt x="326" y="370"/>
                  </a:moveTo>
                  <a:lnTo>
                    <a:pt x="326" y="418"/>
                  </a:lnTo>
                  <a:cubicBezTo>
                    <a:pt x="326" y="422"/>
                    <a:pt x="323" y="426"/>
                    <a:pt x="318" y="426"/>
                  </a:cubicBezTo>
                  <a:cubicBezTo>
                    <a:pt x="314" y="426"/>
                    <a:pt x="310" y="422"/>
                    <a:pt x="310" y="418"/>
                  </a:cubicBezTo>
                  <a:lnTo>
                    <a:pt x="310" y="370"/>
                  </a:lnTo>
                  <a:cubicBezTo>
                    <a:pt x="310" y="365"/>
                    <a:pt x="314" y="362"/>
                    <a:pt x="318" y="362"/>
                  </a:cubicBezTo>
                  <a:cubicBezTo>
                    <a:pt x="323" y="362"/>
                    <a:pt x="326" y="365"/>
                    <a:pt x="326" y="370"/>
                  </a:cubicBezTo>
                  <a:close/>
                  <a:moveTo>
                    <a:pt x="326" y="466"/>
                  </a:moveTo>
                  <a:lnTo>
                    <a:pt x="326" y="507"/>
                  </a:lnTo>
                  <a:lnTo>
                    <a:pt x="318" y="499"/>
                  </a:lnTo>
                  <a:lnTo>
                    <a:pt x="325" y="499"/>
                  </a:lnTo>
                  <a:cubicBezTo>
                    <a:pt x="329" y="499"/>
                    <a:pt x="333" y="502"/>
                    <a:pt x="333" y="507"/>
                  </a:cubicBezTo>
                  <a:cubicBezTo>
                    <a:pt x="333" y="511"/>
                    <a:pt x="329" y="515"/>
                    <a:pt x="325" y="515"/>
                  </a:cubicBezTo>
                  <a:lnTo>
                    <a:pt x="318" y="515"/>
                  </a:lnTo>
                  <a:cubicBezTo>
                    <a:pt x="314" y="515"/>
                    <a:pt x="310" y="511"/>
                    <a:pt x="310" y="507"/>
                  </a:cubicBezTo>
                  <a:lnTo>
                    <a:pt x="310" y="466"/>
                  </a:lnTo>
                  <a:cubicBezTo>
                    <a:pt x="310" y="461"/>
                    <a:pt x="314" y="458"/>
                    <a:pt x="318" y="458"/>
                  </a:cubicBezTo>
                  <a:cubicBezTo>
                    <a:pt x="323" y="458"/>
                    <a:pt x="326" y="461"/>
                    <a:pt x="326" y="466"/>
                  </a:cubicBezTo>
                  <a:close/>
                  <a:moveTo>
                    <a:pt x="373" y="499"/>
                  </a:moveTo>
                  <a:lnTo>
                    <a:pt x="421" y="499"/>
                  </a:lnTo>
                  <a:cubicBezTo>
                    <a:pt x="425" y="499"/>
                    <a:pt x="429" y="502"/>
                    <a:pt x="429" y="507"/>
                  </a:cubicBezTo>
                  <a:cubicBezTo>
                    <a:pt x="429" y="511"/>
                    <a:pt x="425" y="515"/>
                    <a:pt x="421" y="515"/>
                  </a:cubicBezTo>
                  <a:lnTo>
                    <a:pt x="373" y="515"/>
                  </a:lnTo>
                  <a:cubicBezTo>
                    <a:pt x="369" y="515"/>
                    <a:pt x="365" y="511"/>
                    <a:pt x="365" y="507"/>
                  </a:cubicBezTo>
                  <a:cubicBezTo>
                    <a:pt x="365" y="502"/>
                    <a:pt x="369" y="499"/>
                    <a:pt x="373" y="499"/>
                  </a:cubicBezTo>
                  <a:close/>
                  <a:moveTo>
                    <a:pt x="469" y="499"/>
                  </a:moveTo>
                  <a:lnTo>
                    <a:pt x="517" y="499"/>
                  </a:lnTo>
                  <a:cubicBezTo>
                    <a:pt x="521" y="499"/>
                    <a:pt x="525" y="502"/>
                    <a:pt x="525" y="507"/>
                  </a:cubicBezTo>
                  <a:cubicBezTo>
                    <a:pt x="525" y="511"/>
                    <a:pt x="521" y="515"/>
                    <a:pt x="517" y="515"/>
                  </a:cubicBezTo>
                  <a:lnTo>
                    <a:pt x="469" y="515"/>
                  </a:lnTo>
                  <a:cubicBezTo>
                    <a:pt x="465" y="515"/>
                    <a:pt x="461" y="511"/>
                    <a:pt x="461" y="507"/>
                  </a:cubicBezTo>
                  <a:cubicBezTo>
                    <a:pt x="461" y="502"/>
                    <a:pt x="465" y="499"/>
                    <a:pt x="469" y="499"/>
                  </a:cubicBezTo>
                  <a:close/>
                  <a:moveTo>
                    <a:pt x="565" y="499"/>
                  </a:moveTo>
                  <a:lnTo>
                    <a:pt x="613" y="499"/>
                  </a:lnTo>
                  <a:cubicBezTo>
                    <a:pt x="617" y="499"/>
                    <a:pt x="621" y="502"/>
                    <a:pt x="621" y="507"/>
                  </a:cubicBezTo>
                  <a:cubicBezTo>
                    <a:pt x="621" y="511"/>
                    <a:pt x="617" y="515"/>
                    <a:pt x="613" y="515"/>
                  </a:cubicBezTo>
                  <a:lnTo>
                    <a:pt x="565" y="515"/>
                  </a:lnTo>
                  <a:cubicBezTo>
                    <a:pt x="561" y="515"/>
                    <a:pt x="557" y="511"/>
                    <a:pt x="557" y="507"/>
                  </a:cubicBezTo>
                  <a:cubicBezTo>
                    <a:pt x="557" y="502"/>
                    <a:pt x="561" y="499"/>
                    <a:pt x="565" y="499"/>
                  </a:cubicBezTo>
                  <a:close/>
                  <a:moveTo>
                    <a:pt x="661" y="499"/>
                  </a:moveTo>
                  <a:lnTo>
                    <a:pt x="709" y="499"/>
                  </a:lnTo>
                  <a:cubicBezTo>
                    <a:pt x="713" y="499"/>
                    <a:pt x="717" y="502"/>
                    <a:pt x="717" y="507"/>
                  </a:cubicBezTo>
                  <a:cubicBezTo>
                    <a:pt x="717" y="511"/>
                    <a:pt x="713" y="515"/>
                    <a:pt x="709" y="515"/>
                  </a:cubicBezTo>
                  <a:lnTo>
                    <a:pt x="661" y="515"/>
                  </a:lnTo>
                  <a:cubicBezTo>
                    <a:pt x="657" y="515"/>
                    <a:pt x="653" y="511"/>
                    <a:pt x="653" y="507"/>
                  </a:cubicBezTo>
                  <a:cubicBezTo>
                    <a:pt x="653" y="502"/>
                    <a:pt x="657" y="499"/>
                    <a:pt x="661" y="499"/>
                  </a:cubicBezTo>
                  <a:close/>
                  <a:moveTo>
                    <a:pt x="757" y="499"/>
                  </a:moveTo>
                  <a:lnTo>
                    <a:pt x="805" y="499"/>
                  </a:lnTo>
                  <a:cubicBezTo>
                    <a:pt x="809" y="499"/>
                    <a:pt x="813" y="502"/>
                    <a:pt x="813" y="507"/>
                  </a:cubicBezTo>
                  <a:cubicBezTo>
                    <a:pt x="813" y="511"/>
                    <a:pt x="809" y="515"/>
                    <a:pt x="805" y="515"/>
                  </a:cubicBezTo>
                  <a:lnTo>
                    <a:pt x="757" y="515"/>
                  </a:lnTo>
                  <a:cubicBezTo>
                    <a:pt x="753" y="515"/>
                    <a:pt x="749" y="511"/>
                    <a:pt x="749" y="507"/>
                  </a:cubicBezTo>
                  <a:cubicBezTo>
                    <a:pt x="749" y="502"/>
                    <a:pt x="753" y="499"/>
                    <a:pt x="757" y="499"/>
                  </a:cubicBezTo>
                  <a:close/>
                  <a:moveTo>
                    <a:pt x="853" y="499"/>
                  </a:moveTo>
                  <a:lnTo>
                    <a:pt x="901" y="499"/>
                  </a:lnTo>
                  <a:cubicBezTo>
                    <a:pt x="905" y="499"/>
                    <a:pt x="909" y="502"/>
                    <a:pt x="909" y="507"/>
                  </a:cubicBezTo>
                  <a:cubicBezTo>
                    <a:pt x="909" y="511"/>
                    <a:pt x="905" y="515"/>
                    <a:pt x="901" y="515"/>
                  </a:cubicBezTo>
                  <a:lnTo>
                    <a:pt x="853" y="515"/>
                  </a:lnTo>
                  <a:cubicBezTo>
                    <a:pt x="849" y="515"/>
                    <a:pt x="845" y="511"/>
                    <a:pt x="845" y="507"/>
                  </a:cubicBezTo>
                  <a:cubicBezTo>
                    <a:pt x="845" y="502"/>
                    <a:pt x="849" y="499"/>
                    <a:pt x="853" y="499"/>
                  </a:cubicBezTo>
                  <a:close/>
                  <a:moveTo>
                    <a:pt x="912" y="552"/>
                  </a:moveTo>
                  <a:lnTo>
                    <a:pt x="912" y="600"/>
                  </a:lnTo>
                  <a:cubicBezTo>
                    <a:pt x="912" y="604"/>
                    <a:pt x="909" y="608"/>
                    <a:pt x="904" y="608"/>
                  </a:cubicBezTo>
                  <a:cubicBezTo>
                    <a:pt x="900" y="608"/>
                    <a:pt x="896" y="604"/>
                    <a:pt x="896" y="600"/>
                  </a:cubicBezTo>
                  <a:lnTo>
                    <a:pt x="896" y="552"/>
                  </a:lnTo>
                  <a:cubicBezTo>
                    <a:pt x="896" y="547"/>
                    <a:pt x="900" y="544"/>
                    <a:pt x="904" y="544"/>
                  </a:cubicBezTo>
                  <a:cubicBezTo>
                    <a:pt x="909" y="544"/>
                    <a:pt x="912" y="547"/>
                    <a:pt x="912" y="552"/>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33"/>
            <p:cNvSpPr>
              <a:spLocks/>
            </p:cNvSpPr>
            <p:nvPr/>
          </p:nvSpPr>
          <p:spPr bwMode="auto">
            <a:xfrm>
              <a:off x="2243" y="2288"/>
              <a:ext cx="16" cy="16"/>
            </a:xfrm>
            <a:custGeom>
              <a:avLst/>
              <a:gdLst/>
              <a:ahLst/>
              <a:cxnLst>
                <a:cxn ang="0">
                  <a:pos x="16" y="0"/>
                </a:cxn>
                <a:cxn ang="0">
                  <a:pos x="0" y="8"/>
                </a:cxn>
                <a:cxn ang="0">
                  <a:pos x="16" y="16"/>
                </a:cxn>
              </a:cxnLst>
              <a:rect l="0" t="0" r="r" b="b"/>
              <a:pathLst>
                <a:path w="16" h="16">
                  <a:moveTo>
                    <a:pt x="16" y="0"/>
                  </a:moveTo>
                  <a:lnTo>
                    <a:pt x="0" y="8"/>
                  </a:lnTo>
                  <a:lnTo>
                    <a:pt x="16" y="16"/>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34"/>
            <p:cNvSpPr>
              <a:spLocks/>
            </p:cNvSpPr>
            <p:nvPr/>
          </p:nvSpPr>
          <p:spPr bwMode="auto">
            <a:xfrm>
              <a:off x="2406" y="2398"/>
              <a:ext cx="16" cy="16"/>
            </a:xfrm>
            <a:custGeom>
              <a:avLst/>
              <a:gdLst/>
              <a:ahLst/>
              <a:cxnLst>
                <a:cxn ang="0">
                  <a:pos x="0" y="0"/>
                </a:cxn>
                <a:cxn ang="0">
                  <a:pos x="8" y="16"/>
                </a:cxn>
                <a:cxn ang="0">
                  <a:pos x="16" y="0"/>
                </a:cxn>
              </a:cxnLst>
              <a:rect l="0" t="0" r="r" b="b"/>
              <a:pathLst>
                <a:path w="16" h="16">
                  <a:moveTo>
                    <a:pt x="0" y="0"/>
                  </a:moveTo>
                  <a:lnTo>
                    <a:pt x="8" y="16"/>
                  </a:lnTo>
                  <a:lnTo>
                    <a:pt x="16" y="0"/>
                  </a:lnTo>
                </a:path>
              </a:pathLst>
            </a:custGeom>
            <a:no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235"/>
            <p:cNvSpPr>
              <a:spLocks noChangeArrowheads="1"/>
            </p:cNvSpPr>
            <p:nvPr/>
          </p:nvSpPr>
          <p:spPr bwMode="auto">
            <a:xfrm>
              <a:off x="2329" y="2306"/>
              <a:ext cx="25" cy="4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236"/>
            <p:cNvSpPr>
              <a:spLocks noChangeArrowheads="1"/>
            </p:cNvSpPr>
            <p:nvPr/>
          </p:nvSpPr>
          <p:spPr bwMode="auto">
            <a:xfrm>
              <a:off x="2316" y="2285"/>
              <a:ext cx="112"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CP</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28" name="TextBox 227"/>
          <p:cNvSpPr txBox="1"/>
          <p:nvPr/>
        </p:nvSpPr>
        <p:spPr>
          <a:xfrm>
            <a:off x="152400" y="3581400"/>
            <a:ext cx="1600200" cy="338554"/>
          </a:xfrm>
          <a:prstGeom prst="rect">
            <a:avLst/>
          </a:prstGeom>
          <a:noFill/>
        </p:spPr>
        <p:txBody>
          <a:bodyPr wrap="square" rtlCol="0">
            <a:spAutoFit/>
          </a:bodyPr>
          <a:lstStyle/>
          <a:p>
            <a:pPr algn="ctr"/>
            <a:r>
              <a:rPr lang="en-US" sz="1600" dirty="0" smtClean="0"/>
              <a:t>Not to scale</a:t>
            </a:r>
            <a:endParaRPr lang="en-US" sz="1600" dirty="0"/>
          </a:p>
        </p:txBody>
      </p:sp>
      <p:sp>
        <p:nvSpPr>
          <p:cNvPr id="229" name="Slide Number Placeholder 228"/>
          <p:cNvSpPr>
            <a:spLocks noGrp="1"/>
          </p:cNvSpPr>
          <p:nvPr>
            <p:ph type="sldNum" sz="quarter" idx="12"/>
          </p:nvPr>
        </p:nvSpPr>
        <p:spPr>
          <a:xfrm>
            <a:off x="6553200" y="6492875"/>
            <a:ext cx="2133600" cy="365125"/>
          </a:xfrm>
        </p:spPr>
        <p:txBody>
          <a:bodyPr/>
          <a:lstStyle/>
          <a:p>
            <a:fld id="{B6F15528-21DE-4FAA-801E-634DDDAF4B2B}" type="slidenum">
              <a:rPr lang="en-US" smtClean="0"/>
              <a:pPr/>
              <a:t>5</a:t>
            </a:fld>
            <a:endParaRPr lang="en-US"/>
          </a:p>
        </p:txBody>
      </p:sp>
      <p:sp>
        <p:nvSpPr>
          <p:cNvPr id="230" name="TextBox 229"/>
          <p:cNvSpPr txBox="1"/>
          <p:nvPr/>
        </p:nvSpPr>
        <p:spPr>
          <a:xfrm>
            <a:off x="0" y="4230469"/>
            <a:ext cx="2667000" cy="1077218"/>
          </a:xfrm>
          <a:prstGeom prst="rect">
            <a:avLst/>
          </a:prstGeom>
          <a:noFill/>
        </p:spPr>
        <p:txBody>
          <a:bodyPr wrap="square" rtlCol="0">
            <a:spAutoFit/>
          </a:bodyPr>
          <a:lstStyle/>
          <a:p>
            <a:pPr>
              <a:buFont typeface="Arial" pitchFamily="34" charset="0"/>
              <a:buChar char="•"/>
            </a:pPr>
            <a:r>
              <a:rPr lang="en-US" sz="1600" dirty="0" smtClean="0"/>
              <a:t>Advanced LIGO configuration</a:t>
            </a:r>
          </a:p>
          <a:p>
            <a:pPr>
              <a:buFont typeface="Arial" pitchFamily="34" charset="0"/>
              <a:buChar char="•"/>
            </a:pPr>
            <a:r>
              <a:rPr lang="en-US" sz="1600" dirty="0" smtClean="0"/>
              <a:t>Under construction until ≈2015</a:t>
            </a:r>
          </a:p>
          <a:p>
            <a:pPr>
              <a:buFont typeface="Arial" pitchFamily="34" charset="0"/>
              <a:buChar char="•"/>
            </a:pPr>
            <a:r>
              <a:rPr lang="en-US" sz="1600" dirty="0" smtClean="0"/>
              <a:t>Upgrade to Initial LIGO</a:t>
            </a:r>
            <a:endParaRPr lang="en-US" sz="1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1524000" y="4658360"/>
          <a:ext cx="7620000" cy="2123440"/>
        </p:xfrm>
        <a:graphic>
          <a:graphicData uri="http://schemas.openxmlformats.org/drawingml/2006/table">
            <a:tbl>
              <a:tblPr firstRow="1" bandRow="1">
                <a:tableStyleId>{5C22544A-7EE6-4342-B048-85BDC9FD1C3A}</a:tableStyleId>
              </a:tblPr>
              <a:tblGrid>
                <a:gridCol w="1524000"/>
                <a:gridCol w="1524000"/>
                <a:gridCol w="1524000"/>
                <a:gridCol w="1524000"/>
                <a:gridCol w="1524000"/>
              </a:tblGrid>
              <a:tr h="370840">
                <a:tc>
                  <a:txBody>
                    <a:bodyPr/>
                    <a:lstStyle/>
                    <a:p>
                      <a:pPr algn="ctr"/>
                      <a:r>
                        <a:rPr lang="en-US" dirty="0" smtClean="0"/>
                        <a:t>Parameter</a:t>
                      </a:r>
                      <a:endParaRPr lang="en-US" dirty="0"/>
                    </a:p>
                  </a:txBody>
                  <a:tcPr/>
                </a:tc>
                <a:tc>
                  <a:txBody>
                    <a:bodyPr/>
                    <a:lstStyle/>
                    <a:p>
                      <a:pPr algn="ctr"/>
                      <a:r>
                        <a:rPr lang="en-US" dirty="0" smtClean="0"/>
                        <a:t>Mode 1</a:t>
                      </a:r>
                      <a:endParaRPr lang="en-US" dirty="0"/>
                    </a:p>
                  </a:txBody>
                  <a:tcPr/>
                </a:tc>
                <a:tc>
                  <a:txBody>
                    <a:bodyPr/>
                    <a:lstStyle/>
                    <a:p>
                      <a:pPr algn="ctr"/>
                      <a:r>
                        <a:rPr lang="en-US" dirty="0" smtClean="0"/>
                        <a:t>Mode 2</a:t>
                      </a:r>
                      <a:endParaRPr lang="en-US" dirty="0"/>
                    </a:p>
                  </a:txBody>
                  <a:tcPr/>
                </a:tc>
                <a:tc>
                  <a:txBody>
                    <a:bodyPr/>
                    <a:lstStyle/>
                    <a:p>
                      <a:pPr algn="ctr"/>
                      <a:r>
                        <a:rPr lang="en-US" dirty="0" smtClean="0"/>
                        <a:t>Mode 3</a:t>
                      </a:r>
                      <a:endParaRPr lang="en-US" dirty="0"/>
                    </a:p>
                  </a:txBody>
                  <a:tcPr/>
                </a:tc>
                <a:tc>
                  <a:txBody>
                    <a:bodyPr/>
                    <a:lstStyle/>
                    <a:p>
                      <a:pPr algn="ctr"/>
                      <a:r>
                        <a:rPr lang="en-US" dirty="0" smtClean="0"/>
                        <a:t>Mode</a:t>
                      </a:r>
                      <a:r>
                        <a:rPr lang="en-US" baseline="0" dirty="0" smtClean="0"/>
                        <a:t> 4</a:t>
                      </a:r>
                      <a:endParaRPr lang="en-US" dirty="0"/>
                    </a:p>
                  </a:txBody>
                  <a:tcPr/>
                </a:tc>
              </a:tr>
              <a:tr h="370840">
                <a:tc>
                  <a:txBody>
                    <a:bodyPr/>
                    <a:lstStyle/>
                    <a:p>
                      <a:pPr algn="ctr"/>
                      <a:endParaRPr lang="en-US" i="1" baseline="-25000" dirty="0"/>
                    </a:p>
                  </a:txBody>
                  <a:tcPr/>
                </a:tc>
                <a:tc>
                  <a:txBody>
                    <a:bodyPr/>
                    <a:lstStyle/>
                    <a:p>
                      <a:pPr algn="ctr"/>
                      <a:r>
                        <a:rPr lang="en-US" dirty="0" smtClean="0"/>
                        <a:t>0.0005</a:t>
                      </a:r>
                      <a:endParaRPr lang="en-US" dirty="0"/>
                    </a:p>
                  </a:txBody>
                  <a:tcPr/>
                </a:tc>
                <a:tc>
                  <a:txBody>
                    <a:bodyPr/>
                    <a:lstStyle/>
                    <a:p>
                      <a:pPr algn="ctr"/>
                      <a:r>
                        <a:rPr lang="en-US" dirty="0" smtClean="0"/>
                        <a:t>0.0005</a:t>
                      </a:r>
                      <a:endParaRPr lang="en-US" dirty="0"/>
                    </a:p>
                  </a:txBody>
                  <a:tcPr/>
                </a:tc>
                <a:tc>
                  <a:txBody>
                    <a:bodyPr/>
                    <a:lstStyle/>
                    <a:p>
                      <a:pPr algn="ctr"/>
                      <a:r>
                        <a:rPr lang="en-US" dirty="0" smtClean="0"/>
                        <a:t>0.0005</a:t>
                      </a:r>
                      <a:endParaRPr lang="en-US" dirty="0"/>
                    </a:p>
                  </a:txBody>
                  <a:tcPr/>
                </a:tc>
                <a:tc>
                  <a:txBody>
                    <a:bodyPr/>
                    <a:lstStyle/>
                    <a:p>
                      <a:pPr algn="ctr"/>
                      <a:r>
                        <a:rPr lang="en-US" dirty="0" smtClean="0"/>
                        <a:t>0.0005</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M</a:t>
                      </a:r>
                      <a:r>
                        <a:rPr lang="en-US" i="1" baseline="-25000" dirty="0" smtClean="0"/>
                        <a:t>RMS</a:t>
                      </a:r>
                      <a:r>
                        <a:rPr lang="en-US" baseline="0" dirty="0" smtClean="0"/>
                        <a:t> w</a:t>
                      </a:r>
                      <a:r>
                        <a:rPr lang="en-US" i="1" baseline="0" dirty="0" smtClean="0"/>
                        <a:t>ith</a:t>
                      </a:r>
                      <a:endParaRPr lang="en-US" i="1" baseline="-25000" dirty="0" smtClean="0">
                        <a:solidFill>
                          <a:schemeClr val="accent1">
                            <a:lumMod val="60000"/>
                            <a:lumOff val="40000"/>
                          </a:schemeClr>
                        </a:solidFill>
                      </a:endParaRPr>
                    </a:p>
                    <a:p>
                      <a:pPr algn="ctr"/>
                      <a:r>
                        <a:rPr lang="en-US" baseline="0" dirty="0" smtClean="0"/>
                        <a:t>&amp; max </a:t>
                      </a:r>
                      <a:r>
                        <a:rPr lang="en-US" baseline="0" dirty="0" err="1" smtClean="0"/>
                        <a:t>seis</a:t>
                      </a:r>
                      <a:endParaRPr lang="en-US" baseline="0" dirty="0"/>
                    </a:p>
                  </a:txBody>
                  <a:tcPr/>
                </a:tc>
                <a:tc>
                  <a:txBody>
                    <a:bodyPr/>
                    <a:lstStyle/>
                    <a:p>
                      <a:pPr algn="ctr"/>
                      <a:r>
                        <a:rPr lang="en-US" baseline="0" dirty="0" smtClean="0"/>
                        <a:t>1.45*10</a:t>
                      </a:r>
                      <a:r>
                        <a:rPr lang="en-US" baseline="30000" dirty="0" smtClean="0"/>
                        <a:t>-8</a:t>
                      </a:r>
                      <a:endParaRPr lang="en-US" baseline="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6.54*10</a:t>
                      </a:r>
                      <a:r>
                        <a:rPr lang="en-US" baseline="30000" dirty="0" smtClean="0"/>
                        <a:t>-9</a:t>
                      </a:r>
                      <a:endParaRPr lang="en-US" baseline="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1.17*10</a:t>
                      </a:r>
                      <a:r>
                        <a:rPr lang="en-US" baseline="30000" dirty="0" smtClean="0"/>
                        <a:t>-8</a:t>
                      </a:r>
                      <a:endParaRPr lang="en-US" baseline="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2.00*10</a:t>
                      </a:r>
                      <a:r>
                        <a:rPr lang="en-US" baseline="30000" dirty="0" smtClean="0"/>
                        <a:t>-9</a:t>
                      </a:r>
                      <a:endParaRPr lang="en-US" baseline="0" dirty="0" smtClean="0"/>
                    </a:p>
                  </a:txBody>
                  <a:tcPr/>
                </a:tc>
              </a:tr>
              <a:tr h="370840">
                <a:tc>
                  <a:txBody>
                    <a:bodyPr/>
                    <a:lstStyle/>
                    <a:p>
                      <a:pPr algn="ctr"/>
                      <a:r>
                        <a:rPr lang="en-US" i="1" dirty="0" smtClean="0"/>
                        <a:t>M</a:t>
                      </a:r>
                      <a:r>
                        <a:rPr lang="en-US" i="1" baseline="-25000" dirty="0" smtClean="0"/>
                        <a:t>0</a:t>
                      </a:r>
                      <a:endParaRPr lang="en-US" i="1" baseline="-25000" dirty="0"/>
                    </a:p>
                  </a:txBody>
                  <a:tcPr/>
                </a:tc>
                <a:tc>
                  <a:txBody>
                    <a:bodyPr/>
                    <a:lstStyle/>
                    <a:p>
                      <a:pPr algn="ctr"/>
                      <a:r>
                        <a:rPr lang="en-US" dirty="0" smtClean="0"/>
                        <a:t>2</a:t>
                      </a:r>
                      <a:r>
                        <a:rPr lang="en-US" baseline="0" dirty="0" smtClean="0"/>
                        <a:t>*10</a:t>
                      </a:r>
                      <a:r>
                        <a:rPr lang="en-US" baseline="30000" dirty="0" smtClean="0"/>
                        <a:t>-8</a:t>
                      </a:r>
                      <a:endParaRPr lang="en-US" baseline="30000" dirty="0"/>
                    </a:p>
                  </a:txBody>
                  <a:tcPr/>
                </a:tc>
                <a:tc>
                  <a:txBody>
                    <a:bodyPr/>
                    <a:lstStyle/>
                    <a:p>
                      <a:pPr algn="ctr"/>
                      <a:r>
                        <a:rPr lang="en-US" baseline="0" dirty="0" smtClean="0"/>
                        <a:t>10</a:t>
                      </a:r>
                      <a:r>
                        <a:rPr lang="en-US" baseline="30000" dirty="0" smtClean="0"/>
                        <a:t>-9</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8*10</a:t>
                      </a:r>
                      <a:r>
                        <a:rPr lang="en-US" baseline="30000" dirty="0" smtClean="0"/>
                        <a:t>-10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5*10</a:t>
                      </a:r>
                      <a:r>
                        <a:rPr lang="en-US" baseline="30000" dirty="0" smtClean="0"/>
                        <a:t>-10</a:t>
                      </a: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baseline="0" dirty="0" smtClean="0"/>
                        <a:t>M</a:t>
                      </a:r>
                      <a:r>
                        <a:rPr lang="en-US" i="1" baseline="-25000" dirty="0" smtClean="0"/>
                        <a:t>RMS</a:t>
                      </a:r>
                      <a:r>
                        <a:rPr lang="en-US" i="1" baseline="0" dirty="0" smtClean="0"/>
                        <a:t>/M</a:t>
                      </a:r>
                      <a:r>
                        <a:rPr lang="en-US" i="1" baseline="-25000" dirty="0" smtClean="0"/>
                        <a:t>0</a:t>
                      </a:r>
                    </a:p>
                  </a:txBody>
                  <a:tcPr/>
                </a:tc>
                <a:tc>
                  <a:txBody>
                    <a:bodyPr/>
                    <a:lstStyle/>
                    <a:p>
                      <a:pPr algn="ctr"/>
                      <a:r>
                        <a:rPr lang="en-US" baseline="0" dirty="0" smtClean="0"/>
                        <a:t>0.725</a:t>
                      </a:r>
                    </a:p>
                  </a:txBody>
                  <a:tcPr/>
                </a:tc>
                <a:tc>
                  <a:txBody>
                    <a:bodyPr/>
                    <a:lstStyle/>
                    <a:p>
                      <a:pPr algn="ctr"/>
                      <a:r>
                        <a:rPr lang="en-US" dirty="0" smtClean="0"/>
                        <a:t>6.54</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14.625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4</a:t>
                      </a:r>
                    </a:p>
                  </a:txBody>
                  <a:tcPr/>
                </a:tc>
              </a:tr>
            </a:tbl>
          </a:graphicData>
        </a:graphic>
      </p:graphicFrame>
      <p:sp>
        <p:nvSpPr>
          <p:cNvPr id="2" name="Title 1"/>
          <p:cNvSpPr>
            <a:spLocks noGrp="1"/>
          </p:cNvSpPr>
          <p:nvPr>
            <p:ph type="title"/>
          </p:nvPr>
        </p:nvSpPr>
        <p:spPr>
          <a:xfrm>
            <a:off x="457200" y="0"/>
            <a:ext cx="8229600" cy="1143000"/>
          </a:xfrm>
        </p:spPr>
        <p:txBody>
          <a:bodyPr>
            <a:normAutofit fontScale="90000"/>
          </a:bodyPr>
          <a:lstStyle/>
          <a:p>
            <a:r>
              <a:rPr lang="en-US" dirty="0" smtClean="0"/>
              <a:t>AMD Inspiral Simulation Cost Functions</a:t>
            </a:r>
            <a:endParaRPr lang="en-US" dirty="0"/>
          </a:p>
        </p:txBody>
      </p:sp>
      <p:sp>
        <p:nvSpPr>
          <p:cNvPr id="4" name="Slide Number Placeholder 3"/>
          <p:cNvSpPr>
            <a:spLocks noGrp="1"/>
          </p:cNvSpPr>
          <p:nvPr>
            <p:ph type="sldNum" sz="quarter" idx="12"/>
          </p:nvPr>
        </p:nvSpPr>
        <p:spPr>
          <a:xfrm>
            <a:off x="228600" y="6356350"/>
            <a:ext cx="838200" cy="365125"/>
          </a:xfrm>
        </p:spPr>
        <p:txBody>
          <a:bodyPr/>
          <a:lstStyle/>
          <a:p>
            <a:pPr algn="l"/>
            <a:fld id="{B6F15528-21DE-4FAA-801E-634DDDAF4B2B}" type="slidenum">
              <a:rPr lang="en-US" smtClean="0"/>
              <a:pPr algn="l"/>
              <a:t>50</a:t>
            </a:fld>
            <a:endParaRPr lang="en-US" dirty="0"/>
          </a:p>
        </p:txBody>
      </p:sp>
      <p:graphicFrame>
        <p:nvGraphicFramePr>
          <p:cNvPr id="162818" name="Object 2"/>
          <p:cNvGraphicFramePr>
            <a:graphicFrameLocks noChangeAspect="1"/>
          </p:cNvGraphicFramePr>
          <p:nvPr/>
        </p:nvGraphicFramePr>
        <p:xfrm>
          <a:off x="2238375" y="1273027"/>
          <a:ext cx="649287" cy="631973"/>
        </p:xfrm>
        <a:graphic>
          <a:graphicData uri="http://schemas.openxmlformats.org/presentationml/2006/ole">
            <p:oleObj spid="_x0000_s194562" name="Equation" r:id="rId3" imgW="457200" imgH="444240" progId="Equation.3">
              <p:embed/>
            </p:oleObj>
          </a:graphicData>
        </a:graphic>
      </p:graphicFrame>
      <p:graphicFrame>
        <p:nvGraphicFramePr>
          <p:cNvPr id="162819" name="Object 3"/>
          <p:cNvGraphicFramePr>
            <a:graphicFrameLocks noChangeAspect="1"/>
          </p:cNvGraphicFramePr>
          <p:nvPr/>
        </p:nvGraphicFramePr>
        <p:xfrm>
          <a:off x="2514600" y="1874838"/>
          <a:ext cx="1489326" cy="944562"/>
        </p:xfrm>
        <a:graphic>
          <a:graphicData uri="http://schemas.openxmlformats.org/presentationml/2006/ole">
            <p:oleObj spid="_x0000_s194563" name="Equation" r:id="rId4" imgW="1282680" imgH="812520" progId="Equation.3">
              <p:embed/>
            </p:oleObj>
          </a:graphicData>
        </a:graphic>
      </p:graphicFrame>
      <p:sp>
        <p:nvSpPr>
          <p:cNvPr id="9" name="TextBox 8"/>
          <p:cNvSpPr txBox="1"/>
          <p:nvPr/>
        </p:nvSpPr>
        <p:spPr>
          <a:xfrm>
            <a:off x="220662" y="2133600"/>
            <a:ext cx="2514600" cy="369332"/>
          </a:xfrm>
          <a:prstGeom prst="rect">
            <a:avLst/>
          </a:prstGeom>
          <a:noFill/>
        </p:spPr>
        <p:txBody>
          <a:bodyPr wrap="square" rtlCol="0">
            <a:spAutoFit/>
          </a:bodyPr>
          <a:lstStyle/>
          <a:p>
            <a:r>
              <a:rPr lang="en-US" dirty="0" smtClean="0"/>
              <a:t>Modal amplitude cost = </a:t>
            </a:r>
            <a:endParaRPr lang="en-US" dirty="0"/>
          </a:p>
        </p:txBody>
      </p:sp>
      <p:sp>
        <p:nvSpPr>
          <p:cNvPr id="10" name="TextBox 9"/>
          <p:cNvSpPr txBox="1"/>
          <p:nvPr/>
        </p:nvSpPr>
        <p:spPr>
          <a:xfrm>
            <a:off x="296862" y="1446620"/>
            <a:ext cx="2057400" cy="369332"/>
          </a:xfrm>
          <a:prstGeom prst="rect">
            <a:avLst/>
          </a:prstGeom>
          <a:noFill/>
        </p:spPr>
        <p:txBody>
          <a:bodyPr wrap="square" rtlCol="0">
            <a:spAutoFit/>
          </a:bodyPr>
          <a:lstStyle/>
          <a:p>
            <a:r>
              <a:rPr lang="en-US" dirty="0" smtClean="0"/>
              <a:t>Sensor noise cost = </a:t>
            </a:r>
            <a:endParaRPr lang="en-US" dirty="0"/>
          </a:p>
        </p:txBody>
      </p:sp>
      <p:sp>
        <p:nvSpPr>
          <p:cNvPr id="14" name="TextBox 13"/>
          <p:cNvSpPr txBox="1"/>
          <p:nvPr/>
        </p:nvSpPr>
        <p:spPr>
          <a:xfrm>
            <a:off x="2590800" y="4277360"/>
            <a:ext cx="6096000" cy="369332"/>
          </a:xfrm>
          <a:prstGeom prst="rect">
            <a:avLst/>
          </a:prstGeom>
          <a:noFill/>
        </p:spPr>
        <p:txBody>
          <a:bodyPr wrap="square" rtlCol="0">
            <a:spAutoFit/>
          </a:bodyPr>
          <a:lstStyle/>
          <a:p>
            <a:pPr algn="ctr"/>
            <a:r>
              <a:rPr lang="en-US" dirty="0" smtClean="0"/>
              <a:t>Table I: Adaptive modal damping cost function parameters.</a:t>
            </a:r>
            <a:endParaRPr lang="en-US" dirty="0"/>
          </a:p>
        </p:txBody>
      </p:sp>
      <p:graphicFrame>
        <p:nvGraphicFramePr>
          <p:cNvPr id="162821" name="Object 5"/>
          <p:cNvGraphicFramePr>
            <a:graphicFrameLocks noChangeAspect="1"/>
          </p:cNvGraphicFramePr>
          <p:nvPr/>
        </p:nvGraphicFramePr>
        <p:xfrm>
          <a:off x="6629400" y="2922148"/>
          <a:ext cx="2057400" cy="506852"/>
        </p:xfrm>
        <a:graphic>
          <a:graphicData uri="http://schemas.openxmlformats.org/presentationml/2006/ole">
            <p:oleObj spid="_x0000_s194564" name="Equation" r:id="rId5" imgW="1803240" imgH="444240" progId="Equation.3">
              <p:embed/>
            </p:oleObj>
          </a:graphicData>
        </a:graphic>
      </p:graphicFrame>
      <p:sp>
        <p:nvSpPr>
          <p:cNvPr id="16" name="TextBox 15"/>
          <p:cNvSpPr txBox="1"/>
          <p:nvPr/>
        </p:nvSpPr>
        <p:spPr>
          <a:xfrm>
            <a:off x="685800" y="2895600"/>
            <a:ext cx="6629400" cy="1477328"/>
          </a:xfrm>
          <a:prstGeom prst="rect">
            <a:avLst/>
          </a:prstGeom>
          <a:noFill/>
        </p:spPr>
        <p:txBody>
          <a:bodyPr wrap="square" rtlCol="0">
            <a:spAutoFit/>
          </a:bodyPr>
          <a:lstStyle/>
          <a:p>
            <a:r>
              <a:rPr lang="en-US" dirty="0" smtClean="0"/>
              <a:t>measured modal displacement amplitude. Model behavior  -&gt; </a:t>
            </a:r>
          </a:p>
          <a:p>
            <a:r>
              <a:rPr lang="en-US" dirty="0" smtClean="0"/>
              <a:t>modal cost scale factor</a:t>
            </a:r>
          </a:p>
          <a:p>
            <a:r>
              <a:rPr lang="en-US" dirty="0" smtClean="0"/>
              <a:t>modal closed loop damping ratio</a:t>
            </a:r>
          </a:p>
          <a:p>
            <a:r>
              <a:rPr lang="en-US" dirty="0" smtClean="0"/>
              <a:t>minimum closed loop damping ratio</a:t>
            </a:r>
          </a:p>
          <a:p>
            <a:r>
              <a:rPr lang="en-US" dirty="0" smtClean="0"/>
              <a:t>mode index</a:t>
            </a:r>
            <a:endParaRPr lang="en-US" dirty="0"/>
          </a:p>
        </p:txBody>
      </p:sp>
      <p:graphicFrame>
        <p:nvGraphicFramePr>
          <p:cNvPr id="162822" name="Object 6"/>
          <p:cNvGraphicFramePr>
            <a:graphicFrameLocks noChangeAspect="1"/>
          </p:cNvGraphicFramePr>
          <p:nvPr/>
        </p:nvGraphicFramePr>
        <p:xfrm>
          <a:off x="228600" y="2971800"/>
          <a:ext cx="460375" cy="276225"/>
        </p:xfrm>
        <a:graphic>
          <a:graphicData uri="http://schemas.openxmlformats.org/presentationml/2006/ole">
            <p:oleObj spid="_x0000_s194565" name="Equation" r:id="rId6" imgW="380880" imgH="228600" progId="Equation.3">
              <p:embed/>
            </p:oleObj>
          </a:graphicData>
        </a:graphic>
      </p:graphicFrame>
      <p:graphicFrame>
        <p:nvGraphicFramePr>
          <p:cNvPr id="162823" name="Object 7"/>
          <p:cNvGraphicFramePr>
            <a:graphicFrameLocks noChangeAspect="1"/>
          </p:cNvGraphicFramePr>
          <p:nvPr/>
        </p:nvGraphicFramePr>
        <p:xfrm>
          <a:off x="312738" y="3228975"/>
          <a:ext cx="290512" cy="276225"/>
        </p:xfrm>
        <a:graphic>
          <a:graphicData uri="http://schemas.openxmlformats.org/presentationml/2006/ole">
            <p:oleObj spid="_x0000_s194566" name="Equation" r:id="rId7" imgW="241200" imgH="228600" progId="Equation.3">
              <p:embed/>
            </p:oleObj>
          </a:graphicData>
        </a:graphic>
      </p:graphicFrame>
      <p:graphicFrame>
        <p:nvGraphicFramePr>
          <p:cNvPr id="162824" name="Object 8"/>
          <p:cNvGraphicFramePr>
            <a:graphicFrameLocks noChangeAspect="1"/>
          </p:cNvGraphicFramePr>
          <p:nvPr/>
        </p:nvGraphicFramePr>
        <p:xfrm>
          <a:off x="373063" y="3571875"/>
          <a:ext cx="152400" cy="200025"/>
        </p:xfrm>
        <a:graphic>
          <a:graphicData uri="http://schemas.openxmlformats.org/presentationml/2006/ole">
            <p:oleObj spid="_x0000_s194567" name="Equation" r:id="rId8" imgW="126720" imgH="164880" progId="Equation.3">
              <p:embed/>
            </p:oleObj>
          </a:graphicData>
        </a:graphic>
      </p:graphicFrame>
      <p:graphicFrame>
        <p:nvGraphicFramePr>
          <p:cNvPr id="162825" name="Object 9"/>
          <p:cNvGraphicFramePr>
            <a:graphicFrameLocks noChangeAspect="1"/>
          </p:cNvGraphicFramePr>
          <p:nvPr/>
        </p:nvGraphicFramePr>
        <p:xfrm>
          <a:off x="358775" y="3800475"/>
          <a:ext cx="198438" cy="276225"/>
        </p:xfrm>
        <a:graphic>
          <a:graphicData uri="http://schemas.openxmlformats.org/presentationml/2006/ole">
            <p:oleObj spid="_x0000_s194568" name="Equation" r:id="rId9" imgW="164880" imgH="228600" progId="Equation.3">
              <p:embed/>
            </p:oleObj>
          </a:graphicData>
        </a:graphic>
      </p:graphicFrame>
      <p:sp>
        <p:nvSpPr>
          <p:cNvPr id="20" name="Rectangle 19"/>
          <p:cNvSpPr/>
          <p:nvPr/>
        </p:nvSpPr>
        <p:spPr>
          <a:xfrm>
            <a:off x="228600" y="1219200"/>
            <a:ext cx="3962400" cy="16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2826" name="Object 10"/>
          <p:cNvGraphicFramePr>
            <a:graphicFrameLocks noChangeAspect="1"/>
          </p:cNvGraphicFramePr>
          <p:nvPr/>
        </p:nvGraphicFramePr>
        <p:xfrm>
          <a:off x="6399212" y="1447800"/>
          <a:ext cx="2592388" cy="1012825"/>
        </p:xfrm>
        <a:graphic>
          <a:graphicData uri="http://schemas.openxmlformats.org/presentationml/2006/ole">
            <p:oleObj spid="_x0000_s194569" name="Equation" r:id="rId10" imgW="2145960" imgH="838080" progId="Equation.3">
              <p:embed/>
            </p:oleObj>
          </a:graphicData>
        </a:graphic>
      </p:graphicFrame>
      <p:sp>
        <p:nvSpPr>
          <p:cNvPr id="24" name="TextBox 23"/>
          <p:cNvSpPr txBox="1"/>
          <p:nvPr/>
        </p:nvSpPr>
        <p:spPr>
          <a:xfrm>
            <a:off x="4411662" y="1752600"/>
            <a:ext cx="2057400" cy="369332"/>
          </a:xfrm>
          <a:prstGeom prst="rect">
            <a:avLst/>
          </a:prstGeom>
          <a:noFill/>
        </p:spPr>
        <p:txBody>
          <a:bodyPr wrap="square" rtlCol="0">
            <a:spAutoFit/>
          </a:bodyPr>
          <a:lstStyle/>
          <a:p>
            <a:r>
              <a:rPr lang="en-US" dirty="0" smtClean="0"/>
              <a:t>Total cost per mode </a:t>
            </a:r>
            <a:endParaRPr lang="en-US" dirty="0"/>
          </a:p>
        </p:txBody>
      </p:sp>
      <p:sp>
        <p:nvSpPr>
          <p:cNvPr id="25" name="Rectangle 24"/>
          <p:cNvSpPr/>
          <p:nvPr/>
        </p:nvSpPr>
        <p:spPr>
          <a:xfrm>
            <a:off x="4419600" y="1219200"/>
            <a:ext cx="4648200" cy="16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2828" name="Object 12"/>
          <p:cNvGraphicFramePr>
            <a:graphicFrameLocks noChangeAspect="1"/>
          </p:cNvGraphicFramePr>
          <p:nvPr/>
        </p:nvGraphicFramePr>
        <p:xfrm>
          <a:off x="2133600" y="5029200"/>
          <a:ext cx="257175" cy="358775"/>
        </p:xfrm>
        <a:graphic>
          <a:graphicData uri="http://schemas.openxmlformats.org/presentationml/2006/ole">
            <p:oleObj spid="_x0000_s194570" name="Equation" r:id="rId11" imgW="164880" imgH="228600" progId="Equation.3">
              <p:embed/>
            </p:oleObj>
          </a:graphicData>
        </a:graphic>
      </p:graphicFrame>
      <p:graphicFrame>
        <p:nvGraphicFramePr>
          <p:cNvPr id="162829" name="Object 13"/>
          <p:cNvGraphicFramePr>
            <a:graphicFrameLocks noChangeAspect="1"/>
          </p:cNvGraphicFramePr>
          <p:nvPr/>
        </p:nvGraphicFramePr>
        <p:xfrm>
          <a:off x="2667000" y="5410200"/>
          <a:ext cx="257175" cy="358775"/>
        </p:xfrm>
        <a:graphic>
          <a:graphicData uri="http://schemas.openxmlformats.org/presentationml/2006/ole">
            <p:oleObj spid="_x0000_s194571" name="Equation" r:id="rId12" imgW="164880" imgH="228600" progId="Equation.3">
              <p:embed/>
            </p:oleObj>
          </a:graphicData>
        </a:graphic>
      </p:graphicFrame>
      <p:sp>
        <p:nvSpPr>
          <p:cNvPr id="28" name="TextBox 27"/>
          <p:cNvSpPr txBox="1"/>
          <p:nvPr/>
        </p:nvSpPr>
        <p:spPr>
          <a:xfrm>
            <a:off x="304800" y="4038600"/>
            <a:ext cx="304800" cy="338554"/>
          </a:xfrm>
          <a:prstGeom prst="rect">
            <a:avLst/>
          </a:prstGeom>
          <a:noFill/>
        </p:spPr>
        <p:txBody>
          <a:bodyPr wrap="square" rtlCol="0">
            <a:spAutoFit/>
          </a:bodyPr>
          <a:lstStyle/>
          <a:p>
            <a:r>
              <a:rPr lang="en-US" sz="1600" i="1" dirty="0" err="1" smtClean="0"/>
              <a:t>i</a:t>
            </a:r>
            <a:endParaRPr lang="en-US" sz="1600"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AMD Inspiral Simulation Results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51</a:t>
            </a:fld>
            <a:endParaRPr lang="en-US"/>
          </a:p>
        </p:txBody>
      </p:sp>
      <p:graphicFrame>
        <p:nvGraphicFramePr>
          <p:cNvPr id="5" name="Table 4"/>
          <p:cNvGraphicFramePr>
            <a:graphicFrameLocks noGrp="1"/>
          </p:cNvGraphicFramePr>
          <p:nvPr/>
        </p:nvGraphicFramePr>
        <p:xfrm>
          <a:off x="228600" y="2362200"/>
          <a:ext cx="8305800" cy="2865120"/>
        </p:xfrm>
        <a:graphic>
          <a:graphicData uri="http://schemas.openxmlformats.org/drawingml/2006/table">
            <a:tbl>
              <a:tblPr firstRow="1" bandRow="1">
                <a:tableStyleId>{5C22544A-7EE6-4342-B048-85BDC9FD1C3A}</a:tableStyleId>
              </a:tblPr>
              <a:tblGrid>
                <a:gridCol w="1143000"/>
                <a:gridCol w="1143000"/>
                <a:gridCol w="1143000"/>
                <a:gridCol w="1143000"/>
                <a:gridCol w="1143000"/>
                <a:gridCol w="2590800"/>
              </a:tblGrid>
              <a:tr h="370840">
                <a:tc>
                  <a:txBody>
                    <a:bodyPr/>
                    <a:lstStyle/>
                    <a:p>
                      <a:pPr algn="ctr"/>
                      <a:r>
                        <a:rPr lang="en-US" dirty="0" smtClean="0"/>
                        <a:t>Seismic % of max</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i="1"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i="1"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i="1"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i="1" baseline="-25000" dirty="0" smtClean="0"/>
                    </a:p>
                  </a:txBody>
                  <a:tcPr/>
                </a:tc>
                <a:tc>
                  <a:txBody>
                    <a:bodyPr/>
                    <a:lstStyle/>
                    <a:p>
                      <a:pPr algn="ctr"/>
                      <a:r>
                        <a:rPr lang="en-US" b="0" dirty="0" smtClean="0">
                          <a:solidFill>
                            <a:schemeClr val="tx1"/>
                          </a:solidFill>
                        </a:rPr>
                        <a:t>150 SM volume</a:t>
                      </a:r>
                    </a:p>
                  </a:txBody>
                  <a:tcPr/>
                </a:tc>
              </a:tr>
              <a:tr h="370840">
                <a:tc>
                  <a:txBody>
                    <a:bodyPr/>
                    <a:lstStyle/>
                    <a:p>
                      <a:pPr algn="ctr"/>
                      <a:r>
                        <a:rPr lang="en-US" dirty="0" smtClean="0"/>
                        <a:t>0</a:t>
                      </a:r>
                      <a:endParaRPr lang="en-US" dirty="0"/>
                    </a:p>
                  </a:txBody>
                  <a:tcPr/>
                </a:tc>
                <a:tc>
                  <a:txBody>
                    <a:bodyPr/>
                    <a:lstStyle/>
                    <a:p>
                      <a:pPr algn="l"/>
                      <a:r>
                        <a:rPr lang="en-US" dirty="0" smtClean="0"/>
                        <a:t>0.00054</a:t>
                      </a:r>
                      <a:endParaRPr lang="en-US" dirty="0"/>
                    </a:p>
                  </a:txBody>
                  <a:tcPr/>
                </a:tc>
                <a:tc>
                  <a:txBody>
                    <a:bodyPr/>
                    <a:lstStyle/>
                    <a:p>
                      <a:pPr algn="l"/>
                      <a:r>
                        <a:rPr lang="en-US" dirty="0" smtClean="0"/>
                        <a:t>0.00055</a:t>
                      </a:r>
                      <a:endParaRPr lang="en-US" dirty="0"/>
                    </a:p>
                  </a:txBody>
                  <a:tcPr/>
                </a:tc>
                <a:tc>
                  <a:txBody>
                    <a:bodyPr/>
                    <a:lstStyle/>
                    <a:p>
                      <a:pPr algn="l"/>
                      <a:r>
                        <a:rPr lang="en-US" dirty="0" smtClean="0"/>
                        <a:t>0.00051</a:t>
                      </a:r>
                      <a:endParaRPr lang="en-US" dirty="0"/>
                    </a:p>
                  </a:txBody>
                  <a:tcPr/>
                </a:tc>
                <a:tc>
                  <a:txBody>
                    <a:bodyPr/>
                    <a:lstStyle/>
                    <a:p>
                      <a:pPr algn="l"/>
                      <a:r>
                        <a:rPr lang="en-US" dirty="0" smtClean="0"/>
                        <a:t>0.00050</a:t>
                      </a:r>
                      <a:endParaRPr lang="en-US" dirty="0"/>
                    </a:p>
                  </a:txBody>
                  <a:tcPr/>
                </a:tc>
                <a:tc>
                  <a:txBody>
                    <a:bodyPr/>
                    <a:lstStyle/>
                    <a:p>
                      <a:pPr algn="l"/>
                      <a:r>
                        <a:rPr lang="en-US" dirty="0" smtClean="0"/>
                        <a:t>3051        (100%)</a:t>
                      </a:r>
                      <a:endParaRPr lang="en-US" dirty="0"/>
                    </a:p>
                  </a:txBody>
                  <a:tcPr/>
                </a:tc>
              </a:tr>
              <a:tr h="370840">
                <a:tc>
                  <a:txBody>
                    <a:bodyPr/>
                    <a:lstStyle/>
                    <a:p>
                      <a:pPr algn="ctr"/>
                      <a:r>
                        <a:rPr lang="en-US" dirty="0" smtClean="0"/>
                        <a:t>50</a:t>
                      </a:r>
                      <a:endParaRPr lang="en-US" dirty="0"/>
                    </a:p>
                  </a:txBody>
                  <a:tcPr/>
                </a:tc>
                <a:tc>
                  <a:txBody>
                    <a:bodyPr/>
                    <a:lstStyle/>
                    <a:p>
                      <a:pPr algn="l"/>
                      <a:r>
                        <a:rPr lang="en-US" dirty="0" smtClean="0"/>
                        <a:t>0.00059</a:t>
                      </a:r>
                      <a:endParaRPr lang="en-US" dirty="0"/>
                    </a:p>
                  </a:txBody>
                  <a:tcPr/>
                </a:tc>
                <a:tc>
                  <a:txBody>
                    <a:bodyPr/>
                    <a:lstStyle/>
                    <a:p>
                      <a:pPr algn="l"/>
                      <a:r>
                        <a:rPr lang="en-US" dirty="0" smtClean="0"/>
                        <a:t>0.0051</a:t>
                      </a:r>
                      <a:endParaRPr lang="en-US" dirty="0"/>
                    </a:p>
                  </a:txBody>
                  <a:tcPr/>
                </a:tc>
                <a:tc>
                  <a:txBody>
                    <a:bodyPr/>
                    <a:lstStyle/>
                    <a:p>
                      <a:pPr algn="l"/>
                      <a:r>
                        <a:rPr lang="en-US" dirty="0" smtClean="0"/>
                        <a:t>0.016</a:t>
                      </a:r>
                      <a:endParaRPr lang="en-US" dirty="0"/>
                    </a:p>
                  </a:txBody>
                  <a:tcPr/>
                </a:tc>
                <a:tc>
                  <a:txBody>
                    <a:bodyPr/>
                    <a:lstStyle/>
                    <a:p>
                      <a:pPr algn="l"/>
                      <a:r>
                        <a:rPr lang="en-US" dirty="0" smtClean="0"/>
                        <a:t>0.0042</a:t>
                      </a:r>
                      <a:endParaRPr lang="en-US" dirty="0"/>
                    </a:p>
                  </a:txBody>
                  <a:tcPr/>
                </a:tc>
                <a:tc>
                  <a:txBody>
                    <a:bodyPr/>
                    <a:lstStyle/>
                    <a:p>
                      <a:pPr algn="l"/>
                      <a:r>
                        <a:rPr lang="en-US" dirty="0" smtClean="0"/>
                        <a:t>2982        (97.7%)</a:t>
                      </a:r>
                      <a:endParaRPr lang="en-US" dirty="0"/>
                    </a:p>
                  </a:txBody>
                  <a:tcPr/>
                </a:tc>
              </a:tr>
              <a:tr h="370840">
                <a:tc>
                  <a:txBody>
                    <a:bodyPr/>
                    <a:lstStyle/>
                    <a:p>
                      <a:pPr algn="ctr"/>
                      <a:r>
                        <a:rPr lang="en-US" dirty="0" smtClean="0"/>
                        <a:t>75</a:t>
                      </a:r>
                      <a:endParaRPr lang="en-US" dirty="0"/>
                    </a:p>
                  </a:txBody>
                  <a:tcPr/>
                </a:tc>
                <a:tc>
                  <a:txBody>
                    <a:bodyPr/>
                    <a:lstStyle/>
                    <a:p>
                      <a:pPr algn="l"/>
                      <a:r>
                        <a:rPr lang="en-US" dirty="0" smtClean="0"/>
                        <a:t>0.00073</a:t>
                      </a:r>
                      <a:endParaRPr lang="en-US" dirty="0"/>
                    </a:p>
                  </a:txBody>
                  <a:tcPr/>
                </a:tc>
                <a:tc>
                  <a:txBody>
                    <a:bodyPr/>
                    <a:lstStyle/>
                    <a:p>
                      <a:pPr algn="l"/>
                      <a:r>
                        <a:rPr lang="en-US" dirty="0" smtClean="0"/>
                        <a:t>0.0089</a:t>
                      </a:r>
                      <a:endParaRPr lang="en-US" dirty="0"/>
                    </a:p>
                  </a:txBody>
                  <a:tcPr/>
                </a:tc>
                <a:tc>
                  <a:txBody>
                    <a:bodyPr/>
                    <a:lstStyle/>
                    <a:p>
                      <a:pPr algn="l"/>
                      <a:r>
                        <a:rPr lang="en-US" dirty="0" smtClean="0"/>
                        <a:t>0.029</a:t>
                      </a:r>
                      <a:endParaRPr lang="en-US" dirty="0"/>
                    </a:p>
                  </a:txBody>
                  <a:tcPr/>
                </a:tc>
                <a:tc>
                  <a:txBody>
                    <a:bodyPr/>
                    <a:lstStyle/>
                    <a:p>
                      <a:pPr algn="l"/>
                      <a:r>
                        <a:rPr lang="en-US" dirty="0" smtClean="0"/>
                        <a:t>0.0090</a:t>
                      </a:r>
                      <a:endParaRPr lang="en-US" dirty="0"/>
                    </a:p>
                  </a:txBody>
                  <a:tcPr/>
                </a:tc>
                <a:tc>
                  <a:txBody>
                    <a:bodyPr/>
                    <a:lstStyle/>
                    <a:p>
                      <a:pPr algn="l"/>
                      <a:r>
                        <a:rPr lang="en-US" dirty="0" smtClean="0"/>
                        <a:t>2915        (95.5%)</a:t>
                      </a:r>
                      <a:endParaRPr lang="en-US" dirty="0"/>
                    </a:p>
                  </a:txBody>
                  <a:tcPr/>
                </a:tc>
              </a:tr>
              <a:tr h="370840">
                <a:tc>
                  <a:txBody>
                    <a:bodyPr/>
                    <a:lstStyle/>
                    <a:p>
                      <a:pPr algn="ctr"/>
                      <a:r>
                        <a:rPr lang="en-US" dirty="0" smtClean="0"/>
                        <a:t>100</a:t>
                      </a:r>
                      <a:endParaRPr lang="en-US" dirty="0"/>
                    </a:p>
                  </a:txBody>
                  <a:tcPr/>
                </a:tc>
                <a:tc>
                  <a:txBody>
                    <a:bodyPr/>
                    <a:lstStyle/>
                    <a:p>
                      <a:pPr algn="l"/>
                      <a:r>
                        <a:rPr lang="en-US" dirty="0" smtClean="0"/>
                        <a:t>0.00091</a:t>
                      </a:r>
                      <a:endParaRPr lang="en-US" dirty="0"/>
                    </a:p>
                  </a:txBody>
                  <a:tcPr/>
                </a:tc>
                <a:tc>
                  <a:txBody>
                    <a:bodyPr/>
                    <a:lstStyle/>
                    <a:p>
                      <a:pPr algn="l"/>
                      <a:r>
                        <a:rPr lang="en-US" dirty="0" smtClean="0"/>
                        <a:t>0.014</a:t>
                      </a:r>
                      <a:endParaRPr lang="en-US" dirty="0"/>
                    </a:p>
                  </a:txBody>
                  <a:tcPr/>
                </a:tc>
                <a:tc>
                  <a:txBody>
                    <a:bodyPr/>
                    <a:lstStyle/>
                    <a:p>
                      <a:pPr algn="l"/>
                      <a:r>
                        <a:rPr lang="en-US" dirty="0" smtClean="0"/>
                        <a:t>0.046</a:t>
                      </a:r>
                      <a:endParaRPr lang="en-US" dirty="0"/>
                    </a:p>
                  </a:txBody>
                  <a:tcPr/>
                </a:tc>
                <a:tc>
                  <a:txBody>
                    <a:bodyPr/>
                    <a:lstStyle/>
                    <a:p>
                      <a:pPr algn="l"/>
                      <a:r>
                        <a:rPr lang="en-US" dirty="0" smtClean="0"/>
                        <a:t>0.016</a:t>
                      </a:r>
                      <a:endParaRPr lang="en-US" dirty="0"/>
                    </a:p>
                  </a:txBody>
                  <a:tcPr/>
                </a:tc>
                <a:tc>
                  <a:txBody>
                    <a:bodyPr/>
                    <a:lstStyle/>
                    <a:p>
                      <a:pPr algn="l"/>
                      <a:r>
                        <a:rPr lang="en-US" dirty="0" smtClean="0"/>
                        <a:t>2796        (91.6%)</a:t>
                      </a:r>
                      <a:endParaRPr lang="en-US" dirty="0"/>
                    </a:p>
                  </a:txBody>
                  <a:tcPr/>
                </a:tc>
              </a:tr>
              <a:tr h="370840">
                <a:tc>
                  <a:txBody>
                    <a:bodyPr/>
                    <a:lstStyle/>
                    <a:p>
                      <a:pPr algn="ctr"/>
                      <a:r>
                        <a:rPr lang="en-US" dirty="0" smtClean="0"/>
                        <a:t>100</a:t>
                      </a:r>
                      <a:endParaRPr lang="en-US" dirty="0"/>
                    </a:p>
                  </a:txBody>
                  <a:tcPr/>
                </a:tc>
                <a:tc>
                  <a:txBody>
                    <a:bodyPr/>
                    <a:lstStyle/>
                    <a:p>
                      <a:r>
                        <a:rPr lang="en-US" dirty="0" smtClean="0"/>
                        <a:t>0.20</a:t>
                      </a:r>
                      <a:endParaRPr lang="en-US" dirty="0"/>
                    </a:p>
                  </a:txBody>
                  <a:tcPr/>
                </a:tc>
                <a:tc>
                  <a:txBody>
                    <a:bodyPr/>
                    <a:lstStyle/>
                    <a:p>
                      <a:r>
                        <a:rPr lang="en-US" dirty="0" smtClean="0"/>
                        <a:t>0.20</a:t>
                      </a:r>
                      <a:endParaRPr lang="en-US" dirty="0"/>
                    </a:p>
                  </a:txBody>
                  <a:tcPr/>
                </a:tc>
                <a:tc>
                  <a:txBody>
                    <a:bodyPr/>
                    <a:lstStyle/>
                    <a:p>
                      <a:r>
                        <a:rPr lang="en-US" dirty="0" smtClean="0"/>
                        <a:t>0.20</a:t>
                      </a:r>
                      <a:endParaRPr lang="en-US" dirty="0"/>
                    </a:p>
                  </a:txBody>
                  <a:tcPr/>
                </a:tc>
                <a:tc>
                  <a:txBody>
                    <a:bodyPr/>
                    <a:lstStyle/>
                    <a:p>
                      <a:r>
                        <a:rPr lang="en-US" dirty="0" smtClean="0"/>
                        <a:t>0.20</a:t>
                      </a:r>
                      <a:endParaRPr lang="en-US" dirty="0"/>
                    </a:p>
                  </a:txBody>
                  <a:tcPr/>
                </a:tc>
                <a:tc>
                  <a:txBody>
                    <a:bodyPr/>
                    <a:lstStyle/>
                    <a:p>
                      <a:pPr algn="l"/>
                      <a:r>
                        <a:rPr lang="en-US" dirty="0" smtClean="0"/>
                        <a:t>473          (15.6%)</a:t>
                      </a:r>
                      <a:endParaRPr lang="en-US" dirty="0"/>
                    </a:p>
                  </a:txBody>
                  <a:tcPr/>
                </a:tc>
              </a:tr>
              <a:tr h="370840">
                <a:tc>
                  <a:txBody>
                    <a:bodyPr/>
                    <a:lstStyle/>
                    <a:p>
                      <a:pPr algn="ctr"/>
                      <a:r>
                        <a:rPr lang="en-US" dirty="0" smtClean="0"/>
                        <a:t>100</a:t>
                      </a:r>
                      <a:endParaRPr lang="en-US" dirty="0"/>
                    </a:p>
                  </a:txBody>
                  <a:tcPr/>
                </a:tc>
                <a:tc>
                  <a:txBody>
                    <a:bodyPr/>
                    <a:lstStyle/>
                    <a:p>
                      <a:pPr algn="l"/>
                      <a:r>
                        <a:rPr lang="en-US" dirty="0" smtClean="0"/>
                        <a:t>0.00050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0.00050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0.00050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0.00050</a:t>
                      </a:r>
                    </a:p>
                  </a:txBody>
                  <a:tcPr/>
                </a:tc>
                <a:tc>
                  <a:txBody>
                    <a:bodyPr/>
                    <a:lstStyle/>
                    <a:p>
                      <a:pPr algn="l"/>
                      <a:r>
                        <a:rPr lang="en-US" dirty="0" smtClean="0"/>
                        <a:t>3.05         (0.1%)</a:t>
                      </a:r>
                      <a:endParaRPr lang="en-US" dirty="0"/>
                    </a:p>
                  </a:txBody>
                  <a:tcPr/>
                </a:tc>
              </a:tr>
            </a:tbl>
          </a:graphicData>
        </a:graphic>
      </p:graphicFrame>
      <p:sp>
        <p:nvSpPr>
          <p:cNvPr id="7" name="TextBox 6"/>
          <p:cNvSpPr txBox="1"/>
          <p:nvPr/>
        </p:nvSpPr>
        <p:spPr>
          <a:xfrm>
            <a:off x="228600" y="1992868"/>
            <a:ext cx="8305800" cy="369332"/>
          </a:xfrm>
          <a:prstGeom prst="rect">
            <a:avLst/>
          </a:prstGeom>
          <a:noFill/>
        </p:spPr>
        <p:txBody>
          <a:bodyPr wrap="square" rtlCol="0">
            <a:spAutoFit/>
          </a:bodyPr>
          <a:lstStyle/>
          <a:p>
            <a:r>
              <a:rPr lang="en-US" dirty="0" smtClean="0"/>
              <a:t>Table II: </a:t>
            </a:r>
            <a:r>
              <a:rPr lang="en-US" dirty="0" smtClean="0">
                <a:solidFill>
                  <a:srgbClr val="00B050"/>
                </a:solidFill>
              </a:rPr>
              <a:t>Optimal</a:t>
            </a:r>
            <a:r>
              <a:rPr lang="en-US" dirty="0" smtClean="0"/>
              <a:t> damping values determined by the selected cost function parameters. </a:t>
            </a:r>
            <a:endParaRPr lang="en-US" dirty="0"/>
          </a:p>
        </p:txBody>
      </p:sp>
      <p:graphicFrame>
        <p:nvGraphicFramePr>
          <p:cNvPr id="289794" name="Object 2"/>
          <p:cNvGraphicFramePr>
            <a:graphicFrameLocks noChangeAspect="1"/>
          </p:cNvGraphicFramePr>
          <p:nvPr/>
        </p:nvGraphicFramePr>
        <p:xfrm>
          <a:off x="1838325" y="2362200"/>
          <a:ext cx="238125" cy="339725"/>
        </p:xfrm>
        <a:graphic>
          <a:graphicData uri="http://schemas.openxmlformats.org/presentationml/2006/ole">
            <p:oleObj spid="_x0000_s4098" name="Equation" r:id="rId3" imgW="152280" imgH="215640" progId="Equation.3">
              <p:embed/>
            </p:oleObj>
          </a:graphicData>
        </a:graphic>
      </p:graphicFrame>
      <p:graphicFrame>
        <p:nvGraphicFramePr>
          <p:cNvPr id="289795" name="Object 3"/>
          <p:cNvGraphicFramePr>
            <a:graphicFrameLocks noChangeAspect="1"/>
          </p:cNvGraphicFramePr>
          <p:nvPr/>
        </p:nvGraphicFramePr>
        <p:xfrm>
          <a:off x="2971800" y="2362200"/>
          <a:ext cx="257175" cy="339725"/>
        </p:xfrm>
        <a:graphic>
          <a:graphicData uri="http://schemas.openxmlformats.org/presentationml/2006/ole">
            <p:oleObj spid="_x0000_s4099" name="Equation" r:id="rId4" imgW="164880" imgH="215640" progId="Equation.3">
              <p:embed/>
            </p:oleObj>
          </a:graphicData>
        </a:graphic>
      </p:graphicFrame>
      <p:graphicFrame>
        <p:nvGraphicFramePr>
          <p:cNvPr id="289796" name="Object 4"/>
          <p:cNvGraphicFramePr>
            <a:graphicFrameLocks noChangeAspect="1"/>
          </p:cNvGraphicFramePr>
          <p:nvPr/>
        </p:nvGraphicFramePr>
        <p:xfrm>
          <a:off x="4086225" y="2362200"/>
          <a:ext cx="257175" cy="360363"/>
        </p:xfrm>
        <a:graphic>
          <a:graphicData uri="http://schemas.openxmlformats.org/presentationml/2006/ole">
            <p:oleObj spid="_x0000_s4100" name="Equation" r:id="rId5" imgW="164880" imgH="228600" progId="Equation.3">
              <p:embed/>
            </p:oleObj>
          </a:graphicData>
        </a:graphic>
      </p:graphicFrame>
      <p:graphicFrame>
        <p:nvGraphicFramePr>
          <p:cNvPr id="289797" name="Object 5"/>
          <p:cNvGraphicFramePr>
            <a:graphicFrameLocks noChangeAspect="1"/>
          </p:cNvGraphicFramePr>
          <p:nvPr/>
        </p:nvGraphicFramePr>
        <p:xfrm>
          <a:off x="5229225" y="2362200"/>
          <a:ext cx="257175" cy="339725"/>
        </p:xfrm>
        <a:graphic>
          <a:graphicData uri="http://schemas.openxmlformats.org/presentationml/2006/ole">
            <p:oleObj spid="_x0000_s4101" name="Equation" r:id="rId6" imgW="164880" imgH="215640" progId="Equation.3">
              <p:embed/>
            </p:oleObj>
          </a:graphicData>
        </a:graphic>
      </p:graphicFrame>
      <p:graphicFrame>
        <p:nvGraphicFramePr>
          <p:cNvPr id="4102" name="Object 6"/>
          <p:cNvGraphicFramePr>
            <a:graphicFrameLocks noChangeAspect="1"/>
          </p:cNvGraphicFramePr>
          <p:nvPr/>
        </p:nvGraphicFramePr>
        <p:xfrm>
          <a:off x="6705600" y="2649538"/>
          <a:ext cx="1044575" cy="342900"/>
        </p:xfrm>
        <a:graphic>
          <a:graphicData uri="http://schemas.openxmlformats.org/presentationml/2006/ole">
            <p:oleObj spid="_x0000_s4102" name="Equation" r:id="rId7" imgW="698400" imgH="228600" progId="Equation.3">
              <p:embed/>
            </p:oleObj>
          </a:graphicData>
        </a:graphic>
      </p:graphicFrame>
      <p:sp>
        <p:nvSpPr>
          <p:cNvPr id="13" name="Rectangle 12"/>
          <p:cNvSpPr/>
          <p:nvPr/>
        </p:nvSpPr>
        <p:spPr>
          <a:xfrm>
            <a:off x="228600" y="3048000"/>
            <a:ext cx="8305800" cy="1447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4" name="Footer Placeholder 13"/>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Sensitivity</a:t>
            </a:r>
            <a:endParaRPr lang="en-US" dirty="0"/>
          </a:p>
        </p:txBody>
      </p:sp>
      <p:pic>
        <p:nvPicPr>
          <p:cNvPr id="143363" name="Picture 3"/>
          <p:cNvPicPr>
            <a:picLocks noChangeAspect="1" noChangeArrowheads="1"/>
          </p:cNvPicPr>
          <p:nvPr/>
        </p:nvPicPr>
        <p:blipFill>
          <a:blip r:embed="rId3" cstate="print"/>
          <a:srcRect/>
          <a:stretch>
            <a:fillRect/>
          </a:stretch>
        </p:blipFill>
        <p:spPr bwMode="auto">
          <a:xfrm>
            <a:off x="182880" y="1447800"/>
            <a:ext cx="8328501" cy="4572000"/>
          </a:xfrm>
          <a:prstGeom prst="rect">
            <a:avLst/>
          </a:prstGeom>
          <a:noFill/>
          <a:ln w="9525">
            <a:noFill/>
            <a:miter lim="800000"/>
            <a:headEnd/>
            <a:tailEnd/>
          </a:ln>
          <a:effectLst/>
        </p:spPr>
      </p:pic>
      <p:graphicFrame>
        <p:nvGraphicFramePr>
          <p:cNvPr id="143364" name="Object 4"/>
          <p:cNvGraphicFramePr>
            <a:graphicFrameLocks noChangeAspect="1"/>
          </p:cNvGraphicFramePr>
          <p:nvPr/>
        </p:nvGraphicFramePr>
        <p:xfrm>
          <a:off x="330200" y="6070600"/>
          <a:ext cx="2911475" cy="612775"/>
        </p:xfrm>
        <a:graphic>
          <a:graphicData uri="http://schemas.openxmlformats.org/presentationml/2006/ole">
            <p:oleObj spid="_x0000_s143364" name="Equation" r:id="rId4" imgW="2412720" imgH="507960" progId="Equation.3">
              <p:embed/>
            </p:oleObj>
          </a:graphicData>
        </a:graphic>
      </p:graphicFrame>
      <p:graphicFrame>
        <p:nvGraphicFramePr>
          <p:cNvPr id="143365" name="Object 5"/>
          <p:cNvGraphicFramePr>
            <a:graphicFrameLocks noChangeAspect="1"/>
          </p:cNvGraphicFramePr>
          <p:nvPr/>
        </p:nvGraphicFramePr>
        <p:xfrm>
          <a:off x="4953000" y="6175375"/>
          <a:ext cx="1211262" cy="506412"/>
        </p:xfrm>
        <a:graphic>
          <a:graphicData uri="http://schemas.openxmlformats.org/presentationml/2006/ole">
            <p:oleObj spid="_x0000_s143365" name="Equation" r:id="rId5" imgW="1002960" imgH="419040" progId="Equation.3">
              <p:embed/>
            </p:oleObj>
          </a:graphicData>
        </a:graphic>
      </p:graphicFrame>
      <p:graphicFrame>
        <p:nvGraphicFramePr>
          <p:cNvPr id="143366" name="Object 6"/>
          <p:cNvGraphicFramePr>
            <a:graphicFrameLocks noChangeAspect="1"/>
          </p:cNvGraphicFramePr>
          <p:nvPr/>
        </p:nvGraphicFramePr>
        <p:xfrm>
          <a:off x="3429000" y="6199187"/>
          <a:ext cx="1195387" cy="506413"/>
        </p:xfrm>
        <a:graphic>
          <a:graphicData uri="http://schemas.openxmlformats.org/presentationml/2006/ole">
            <p:oleObj spid="_x0000_s143366" name="Equation" r:id="rId6" imgW="990360" imgH="419040" progId="Equation.3">
              <p:embed/>
            </p:oleObj>
          </a:graphicData>
        </a:graphic>
      </p:graphicFrame>
      <p:sp>
        <p:nvSpPr>
          <p:cNvPr id="9" name="TextBox 8"/>
          <p:cNvSpPr txBox="1"/>
          <p:nvPr/>
        </p:nvSpPr>
        <p:spPr>
          <a:xfrm>
            <a:off x="6934200" y="4953000"/>
            <a:ext cx="1295400" cy="369332"/>
          </a:xfrm>
          <a:prstGeom prst="rect">
            <a:avLst/>
          </a:prstGeom>
          <a:solidFill>
            <a:schemeClr val="bg1"/>
          </a:solidFill>
          <a:ln>
            <a:solidFill>
              <a:schemeClr val="tx1"/>
            </a:solidFill>
          </a:ln>
        </p:spPr>
        <p:txBody>
          <a:bodyPr wrap="square" rtlCol="0">
            <a:spAutoFit/>
          </a:bodyPr>
          <a:lstStyle/>
          <a:p>
            <a:r>
              <a:rPr lang="en-US" i="1" dirty="0" smtClean="0"/>
              <a:t>T</a:t>
            </a:r>
            <a:r>
              <a:rPr lang="en-US" dirty="0" smtClean="0"/>
              <a:t> = 1 year</a:t>
            </a:r>
            <a:endParaRPr lang="en-US" dirty="0"/>
          </a:p>
        </p:txBody>
      </p:sp>
      <p:sp>
        <p:nvSpPr>
          <p:cNvPr id="10" name="TextBox 9"/>
          <p:cNvSpPr txBox="1"/>
          <p:nvPr/>
        </p:nvSpPr>
        <p:spPr>
          <a:xfrm>
            <a:off x="228600" y="1066800"/>
            <a:ext cx="2133600" cy="923330"/>
          </a:xfrm>
          <a:prstGeom prst="rect">
            <a:avLst/>
          </a:prstGeom>
          <a:solidFill>
            <a:schemeClr val="bg1"/>
          </a:solidFill>
          <a:ln>
            <a:solidFill>
              <a:schemeClr val="tx1"/>
            </a:solidFill>
          </a:ln>
        </p:spPr>
        <p:txBody>
          <a:bodyPr wrap="square" rtlCol="0">
            <a:spAutoFit/>
          </a:bodyPr>
          <a:lstStyle/>
          <a:p>
            <a:r>
              <a:rPr lang="en-US" b="1" dirty="0" smtClean="0"/>
              <a:t>Poor low frequency sensitivity from high detector noise.</a:t>
            </a:r>
            <a:endParaRPr lang="en-US" b="1" dirty="0"/>
          </a:p>
        </p:txBody>
      </p:sp>
      <p:sp>
        <p:nvSpPr>
          <p:cNvPr id="11" name="TextBox 10"/>
          <p:cNvSpPr txBox="1"/>
          <p:nvPr/>
        </p:nvSpPr>
        <p:spPr>
          <a:xfrm>
            <a:off x="4191000" y="3276600"/>
            <a:ext cx="2971800" cy="1200329"/>
          </a:xfrm>
          <a:prstGeom prst="rect">
            <a:avLst/>
          </a:prstGeom>
          <a:solidFill>
            <a:schemeClr val="bg1"/>
          </a:solidFill>
          <a:ln>
            <a:solidFill>
              <a:schemeClr val="tx1"/>
            </a:solidFill>
          </a:ln>
        </p:spPr>
        <p:txBody>
          <a:bodyPr wrap="square" rtlCol="0">
            <a:spAutoFit/>
          </a:bodyPr>
          <a:lstStyle/>
          <a:p>
            <a:r>
              <a:rPr lang="en-US" b="1" dirty="0" smtClean="0"/>
              <a:t>Poor high frequency sensitivity from ≈ 0.01 s time delay between detectors separated by 3000 km.</a:t>
            </a:r>
            <a:endParaRPr lang="en-US" b="1" dirty="0"/>
          </a:p>
        </p:txBody>
      </p:sp>
      <p:sp>
        <p:nvSpPr>
          <p:cNvPr id="12" name="Right Arrow 11"/>
          <p:cNvSpPr/>
          <p:nvPr/>
        </p:nvSpPr>
        <p:spPr>
          <a:xfrm rot="10800000">
            <a:off x="457200" y="2133600"/>
            <a:ext cx="1676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419600" y="4572000"/>
            <a:ext cx="2514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58000" y="5867400"/>
            <a:ext cx="2133600" cy="954107"/>
          </a:xfrm>
          <a:prstGeom prst="rect">
            <a:avLst/>
          </a:prstGeom>
          <a:noFill/>
        </p:spPr>
        <p:txBody>
          <a:bodyPr wrap="square" rtlCol="0">
            <a:spAutoFit/>
          </a:bodyPr>
          <a:lstStyle/>
          <a:p>
            <a:r>
              <a:rPr lang="en-US" sz="1400" dirty="0" smtClean="0"/>
              <a:t>Ref: Bruce Allen. The Stochastic Gravity-wave Background: Sources and Detection. 1996.</a:t>
            </a:r>
            <a:endParaRPr lang="en-US" sz="1400" dirty="0"/>
          </a:p>
        </p:txBody>
      </p:sp>
      <p:sp>
        <p:nvSpPr>
          <p:cNvPr id="15" name="Slide Number Placeholder 14"/>
          <p:cNvSpPr>
            <a:spLocks noGrp="1"/>
          </p:cNvSpPr>
          <p:nvPr>
            <p:ph type="sldNum" sz="quarter" idx="12"/>
          </p:nvPr>
        </p:nvSpPr>
        <p:spPr/>
        <p:txBody>
          <a:bodyPr/>
          <a:lstStyle/>
          <a:p>
            <a:fld id="{B6F15528-21DE-4FAA-801E-634DDDAF4B2B}" type="slidenum">
              <a:rPr lang="en-US" smtClean="0"/>
              <a:pPr/>
              <a:t>52</a:t>
            </a:fld>
            <a:endParaRPr lang="en-US"/>
          </a:p>
        </p:txBody>
      </p:sp>
      <p:sp>
        <p:nvSpPr>
          <p:cNvPr id="16" name="Footer Placeholder 15"/>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Stochastic Overlap Reduction Function</a:t>
            </a:r>
            <a:endParaRPr lang="en-US" dirty="0"/>
          </a:p>
        </p:txBody>
      </p:sp>
      <p:pic>
        <p:nvPicPr>
          <p:cNvPr id="142338" name="Picture 2"/>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6" name="TextBox 5"/>
          <p:cNvSpPr txBox="1"/>
          <p:nvPr/>
        </p:nvSpPr>
        <p:spPr>
          <a:xfrm rot="16200000">
            <a:off x="-98168" y="3831968"/>
            <a:ext cx="565667" cy="369332"/>
          </a:xfrm>
          <a:prstGeom prst="rect">
            <a:avLst/>
          </a:prstGeom>
          <a:solidFill>
            <a:schemeClr val="bg1"/>
          </a:solidFill>
        </p:spPr>
        <p:txBody>
          <a:bodyPr wrap="square" rtlCol="0">
            <a:spAutoFit/>
          </a:bodyPr>
          <a:lstStyle/>
          <a:p>
            <a:r>
              <a:rPr lang="el-GR" i="1" dirty="0" smtClean="0"/>
              <a:t>γ</a:t>
            </a:r>
            <a:r>
              <a:rPr lang="en-US" i="1" dirty="0" smtClean="0"/>
              <a:t>(f)</a:t>
            </a:r>
            <a:endParaRPr lang="en-US" i="1"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53</a:t>
            </a:fld>
            <a:endParaRPr lang="en-US"/>
          </a:p>
        </p:txBody>
      </p:sp>
      <p:sp>
        <p:nvSpPr>
          <p:cNvPr id="8" name="Footer Placeholder 7"/>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Backups: Science from Observations</a:t>
            </a:r>
            <a:endParaRPr lang="en-US" dirty="0"/>
          </a:p>
        </p:txBody>
      </p:sp>
      <p:sp>
        <p:nvSpPr>
          <p:cNvPr id="3" name="Content Placeholder 2"/>
          <p:cNvSpPr>
            <a:spLocks noGrp="1"/>
          </p:cNvSpPr>
          <p:nvPr>
            <p:ph idx="1"/>
          </p:nvPr>
        </p:nvSpPr>
        <p:spPr/>
        <p:txBody>
          <a:bodyPr>
            <a:normAutofit lnSpcReduction="10000"/>
          </a:bodyPr>
          <a:lstStyle/>
          <a:p>
            <a:r>
              <a:rPr lang="en-US" dirty="0" smtClean="0"/>
              <a:t>Binary black holes</a:t>
            </a:r>
          </a:p>
          <a:p>
            <a:pPr lvl="1"/>
            <a:r>
              <a:rPr lang="en-US" dirty="0" smtClean="0"/>
              <a:t>Probe nonlinear dynamics of </a:t>
            </a:r>
            <a:r>
              <a:rPr lang="en-US" dirty="0" err="1" smtClean="0"/>
              <a:t>spacetime</a:t>
            </a:r>
            <a:r>
              <a:rPr lang="en-US" dirty="0" smtClean="0"/>
              <a:t> curvature during merger phase.</a:t>
            </a:r>
          </a:p>
          <a:p>
            <a:pPr lvl="1"/>
            <a:r>
              <a:rPr lang="en-US" dirty="0" smtClean="0"/>
              <a:t>GW scattering during inspiral phase.</a:t>
            </a:r>
          </a:p>
          <a:p>
            <a:pPr lvl="1"/>
            <a:r>
              <a:rPr lang="en-US" dirty="0" smtClean="0"/>
              <a:t>Characterize number of neutron star and/or black hole binaries</a:t>
            </a:r>
          </a:p>
          <a:p>
            <a:pPr lvl="1"/>
            <a:r>
              <a:rPr lang="en-US" dirty="0" err="1" smtClean="0"/>
              <a:t>Characterise</a:t>
            </a:r>
            <a:r>
              <a:rPr lang="en-US" dirty="0" smtClean="0"/>
              <a:t> </a:t>
            </a:r>
            <a:r>
              <a:rPr lang="en-US" dirty="0" err="1" smtClean="0"/>
              <a:t>ringdown</a:t>
            </a:r>
            <a:r>
              <a:rPr lang="en-US" dirty="0" smtClean="0"/>
              <a:t> </a:t>
            </a:r>
            <a:r>
              <a:rPr lang="en-US" dirty="0" err="1" smtClean="0"/>
              <a:t>phsase</a:t>
            </a:r>
            <a:r>
              <a:rPr lang="en-US" dirty="0" smtClean="0"/>
              <a:t> after merger</a:t>
            </a:r>
          </a:p>
          <a:p>
            <a:pPr lvl="1"/>
            <a:r>
              <a:rPr lang="en-US" dirty="0" smtClean="0"/>
              <a:t>Test </a:t>
            </a:r>
            <a:r>
              <a:rPr lang="en-US" dirty="0" err="1" smtClean="0"/>
              <a:t>Hawking’s</a:t>
            </a:r>
            <a:r>
              <a:rPr lang="en-US" dirty="0" smtClean="0"/>
              <a:t> law that the event horizon must increase in area</a:t>
            </a:r>
          </a:p>
          <a:p>
            <a:pPr lvl="1"/>
            <a:r>
              <a:rPr lang="en-US" dirty="0" smtClean="0"/>
              <a:t>Naked singularity test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Backups: Science from Observations</a:t>
            </a:r>
            <a:endParaRPr lang="en-US" dirty="0"/>
          </a:p>
        </p:txBody>
      </p:sp>
      <p:sp>
        <p:nvSpPr>
          <p:cNvPr id="3" name="Content Placeholder 2"/>
          <p:cNvSpPr>
            <a:spLocks noGrp="1"/>
          </p:cNvSpPr>
          <p:nvPr>
            <p:ph idx="1"/>
          </p:nvPr>
        </p:nvSpPr>
        <p:spPr/>
        <p:txBody>
          <a:bodyPr/>
          <a:lstStyle/>
          <a:p>
            <a:r>
              <a:rPr lang="en-US" dirty="0" smtClean="0"/>
              <a:t>Stochastic background</a:t>
            </a:r>
          </a:p>
          <a:p>
            <a:pPr lvl="1"/>
            <a:r>
              <a:rPr lang="en-US" dirty="0" smtClean="0"/>
              <a:t>Observe early universe from 10</a:t>
            </a:r>
            <a:r>
              <a:rPr lang="en-US" baseline="30000" dirty="0" smtClean="0"/>
              <a:t>-22</a:t>
            </a:r>
            <a:r>
              <a:rPr lang="en-US" dirty="0" smtClean="0"/>
              <a:t> sec after Big Bang. Currently, CMB observations only get us to about 100,000 years after big bang (≈35 orders of magnitude improvement).</a:t>
            </a:r>
          </a:p>
          <a:p>
            <a:pPr lvl="1"/>
            <a:r>
              <a:rPr lang="en-US" dirty="0" smtClean="0"/>
              <a:t>Quantify background from incoherent sum of many weak/distant sources such as binaries, supernovae, etc.</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Backups: Science from Observations</a:t>
            </a:r>
            <a:endParaRPr lang="en-US" dirty="0"/>
          </a:p>
        </p:txBody>
      </p:sp>
      <p:sp>
        <p:nvSpPr>
          <p:cNvPr id="3" name="Content Placeholder 2"/>
          <p:cNvSpPr>
            <a:spLocks noGrp="1"/>
          </p:cNvSpPr>
          <p:nvPr>
            <p:ph idx="1"/>
          </p:nvPr>
        </p:nvSpPr>
        <p:spPr>
          <a:xfrm>
            <a:off x="457200" y="1600200"/>
            <a:ext cx="8382000" cy="4525963"/>
          </a:xfrm>
        </p:spPr>
        <p:txBody>
          <a:bodyPr>
            <a:normAutofit fontScale="92500"/>
          </a:bodyPr>
          <a:lstStyle/>
          <a:p>
            <a:r>
              <a:rPr lang="en-US" dirty="0" smtClean="0"/>
              <a:t>Inspirals</a:t>
            </a:r>
          </a:p>
          <a:p>
            <a:pPr lvl="1"/>
            <a:r>
              <a:rPr lang="en-US" dirty="0" smtClean="0"/>
              <a:t>Quantity in Milky Way</a:t>
            </a:r>
          </a:p>
          <a:p>
            <a:pPr lvl="1"/>
            <a:r>
              <a:rPr lang="en-US" dirty="0" smtClean="0"/>
              <a:t>Neutron star structure</a:t>
            </a:r>
          </a:p>
          <a:p>
            <a:pPr lvl="1"/>
            <a:r>
              <a:rPr lang="en-US" dirty="0" smtClean="0"/>
              <a:t>Neutron star </a:t>
            </a:r>
            <a:r>
              <a:rPr lang="en-US" dirty="0" err="1" smtClean="0"/>
              <a:t>ellipticity</a:t>
            </a:r>
            <a:r>
              <a:rPr lang="en-US" dirty="0" smtClean="0"/>
              <a:t> (how big are the mountains)</a:t>
            </a:r>
          </a:p>
          <a:p>
            <a:pPr lvl="1"/>
            <a:r>
              <a:rPr lang="en-US" dirty="0" smtClean="0"/>
              <a:t>Neutron star quakes</a:t>
            </a:r>
          </a:p>
          <a:p>
            <a:pPr lvl="1"/>
            <a:r>
              <a:rPr lang="en-US" dirty="0" smtClean="0"/>
              <a:t>Theory of maximum spin rate of X-ray binaries due to GW </a:t>
            </a:r>
            <a:r>
              <a:rPr lang="en-US" dirty="0" err="1" smtClean="0"/>
              <a:t>emmission</a:t>
            </a:r>
            <a:endParaRPr lang="en-US" dirty="0" smtClean="0"/>
          </a:p>
          <a:p>
            <a:r>
              <a:rPr lang="en-US" dirty="0" smtClean="0"/>
              <a:t>Supernovae</a:t>
            </a:r>
          </a:p>
          <a:p>
            <a:pPr lvl="1"/>
            <a:r>
              <a:rPr lang="en-US" dirty="0" smtClean="0"/>
              <a:t>Evolution of stellar collapse - no complete models exist.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itle 1"/>
          <p:cNvSpPr>
            <a:spLocks noGrp="1"/>
          </p:cNvSpPr>
          <p:nvPr>
            <p:ph type="title"/>
          </p:nvPr>
        </p:nvSpPr>
        <p:spPr>
          <a:xfrm>
            <a:off x="457200" y="274638"/>
            <a:ext cx="8229600" cy="868362"/>
          </a:xfrm>
        </p:spPr>
        <p:txBody>
          <a:bodyPr>
            <a:normAutofit/>
          </a:bodyPr>
          <a:lstStyle/>
          <a:p>
            <a:r>
              <a:rPr lang="en-US" dirty="0" smtClean="0"/>
              <a:t>Backups: GW Signal Calibration</a:t>
            </a:r>
            <a:endParaRPr lang="en-US" sz="4800" b="1" dirty="0" smtClean="0">
              <a:solidFill>
                <a:srgbClr val="FF0000"/>
              </a:solidFill>
              <a:latin typeface="Comic Sans MS" pitchFamily="-108" charset="0"/>
            </a:endParaRPr>
          </a:p>
        </p:txBody>
      </p:sp>
      <p:graphicFrame>
        <p:nvGraphicFramePr>
          <p:cNvPr id="26626" name="Object 2"/>
          <p:cNvGraphicFramePr>
            <a:graphicFrameLocks noChangeAspect="1"/>
          </p:cNvGraphicFramePr>
          <p:nvPr/>
        </p:nvGraphicFramePr>
        <p:xfrm>
          <a:off x="85725" y="2301875"/>
          <a:ext cx="8982075" cy="746125"/>
        </p:xfrm>
        <a:graphic>
          <a:graphicData uri="http://schemas.openxmlformats.org/presentationml/2006/ole">
            <p:oleObj spid="_x0000_s151554" name="Equation" r:id="rId4" imgW="5194080" imgH="431640" progId="Equation.3">
              <p:embed/>
            </p:oleObj>
          </a:graphicData>
        </a:graphic>
      </p:graphicFrame>
      <p:graphicFrame>
        <p:nvGraphicFramePr>
          <p:cNvPr id="26627" name="Object 3"/>
          <p:cNvGraphicFramePr>
            <a:graphicFrameLocks noChangeAspect="1"/>
          </p:cNvGraphicFramePr>
          <p:nvPr/>
        </p:nvGraphicFramePr>
        <p:xfrm>
          <a:off x="304800" y="4129088"/>
          <a:ext cx="8694738" cy="428625"/>
        </p:xfrm>
        <a:graphic>
          <a:graphicData uri="http://schemas.openxmlformats.org/presentationml/2006/ole">
            <p:oleObj spid="_x0000_s151555" name="Equation" r:id="rId5" imgW="4647960" imgH="228600" progId="Equation.3">
              <p:embed/>
            </p:oleObj>
          </a:graphicData>
        </a:graphic>
      </p:graphicFrame>
      <p:sp>
        <p:nvSpPr>
          <p:cNvPr id="26629" name="TextBox 4"/>
          <p:cNvSpPr txBox="1">
            <a:spLocks noChangeArrowheads="1"/>
          </p:cNvSpPr>
          <p:nvPr/>
        </p:nvSpPr>
        <p:spPr bwMode="auto">
          <a:xfrm>
            <a:off x="228600" y="1828800"/>
            <a:ext cx="3200400" cy="369332"/>
          </a:xfrm>
          <a:prstGeom prst="rect">
            <a:avLst/>
          </a:prstGeom>
          <a:noFill/>
          <a:ln w="9525">
            <a:noFill/>
            <a:miter lim="800000"/>
            <a:headEnd/>
            <a:tailEnd/>
          </a:ln>
        </p:spPr>
        <p:txBody>
          <a:bodyPr wrap="square">
            <a:spAutoFit/>
          </a:bodyPr>
          <a:lstStyle/>
          <a:p>
            <a:r>
              <a:rPr lang="en-US" dirty="0">
                <a:latin typeface="Calibri" pitchFamily="-108" charset="0"/>
              </a:rPr>
              <a:t>Cavity </a:t>
            </a:r>
            <a:r>
              <a:rPr lang="en-US" dirty="0" smtClean="0">
                <a:latin typeface="Calibri" pitchFamily="-108" charset="0"/>
              </a:rPr>
              <a:t>Displacement (Eq</a:t>
            </a:r>
            <a:r>
              <a:rPr lang="en-US" dirty="0">
                <a:latin typeface="Calibri" pitchFamily="-108" charset="0"/>
              </a:rPr>
              <a:t>. 1):</a:t>
            </a:r>
          </a:p>
        </p:txBody>
      </p:sp>
      <p:sp>
        <p:nvSpPr>
          <p:cNvPr id="26630" name="TextBox 5"/>
          <p:cNvSpPr txBox="1">
            <a:spLocks noChangeArrowheads="1"/>
          </p:cNvSpPr>
          <p:nvPr/>
        </p:nvSpPr>
        <p:spPr bwMode="auto">
          <a:xfrm>
            <a:off x="304800" y="3581400"/>
            <a:ext cx="2743200" cy="369888"/>
          </a:xfrm>
          <a:prstGeom prst="rect">
            <a:avLst/>
          </a:prstGeom>
          <a:noFill/>
          <a:ln w="9525">
            <a:noFill/>
            <a:miter lim="800000"/>
            <a:headEnd/>
            <a:tailEnd/>
          </a:ln>
        </p:spPr>
        <p:txBody>
          <a:bodyPr>
            <a:spAutoFit/>
          </a:bodyPr>
          <a:lstStyle/>
          <a:p>
            <a:r>
              <a:rPr lang="en-US">
                <a:latin typeface="Calibri" pitchFamily="-108" charset="0"/>
              </a:rPr>
              <a:t>Solving for the GW (Eq. 2):</a:t>
            </a:r>
          </a:p>
        </p:txBody>
      </p:sp>
      <p:graphicFrame>
        <p:nvGraphicFramePr>
          <p:cNvPr id="123908" name="Object 3"/>
          <p:cNvGraphicFramePr>
            <a:graphicFrameLocks noChangeAspect="1"/>
          </p:cNvGraphicFramePr>
          <p:nvPr/>
        </p:nvGraphicFramePr>
        <p:xfrm>
          <a:off x="1730375" y="4467225"/>
          <a:ext cx="784225" cy="333375"/>
        </p:xfrm>
        <a:graphic>
          <a:graphicData uri="http://schemas.openxmlformats.org/presentationml/2006/ole">
            <p:oleObj spid="_x0000_s151556" name="Equation" r:id="rId6" imgW="419040" imgH="177480" progId="Equation.3">
              <p:embed/>
            </p:oleObj>
          </a:graphicData>
        </a:graphic>
      </p:graphicFrame>
      <p:sp>
        <p:nvSpPr>
          <p:cNvPr id="9" name="TextBox 8"/>
          <p:cNvSpPr txBox="1"/>
          <p:nvPr/>
        </p:nvSpPr>
        <p:spPr>
          <a:xfrm>
            <a:off x="76200" y="5830669"/>
            <a:ext cx="8991600" cy="646331"/>
          </a:xfrm>
          <a:prstGeom prst="rect">
            <a:avLst/>
          </a:prstGeom>
          <a:noFill/>
          <a:ln w="12700">
            <a:solidFill>
              <a:schemeClr val="tx1"/>
            </a:solidFill>
          </a:ln>
        </p:spPr>
        <p:txBody>
          <a:bodyPr wrap="square" rtlCol="0">
            <a:spAutoFit/>
          </a:bodyPr>
          <a:lstStyle/>
          <a:p>
            <a:r>
              <a:rPr lang="en-US" dirty="0" smtClean="0"/>
              <a:t>If </a:t>
            </a:r>
            <a:r>
              <a:rPr lang="en-US" i="1" dirty="0" smtClean="0"/>
              <a:t>GW</a:t>
            </a:r>
            <a:r>
              <a:rPr lang="en-US" dirty="0" smtClean="0"/>
              <a:t> is much greater than everything else on the right hand side of (2), then the calibrated signal is approximately </a:t>
            </a:r>
            <a:r>
              <a:rPr lang="en-US" i="1" dirty="0" smtClean="0"/>
              <a:t>GW</a:t>
            </a:r>
            <a:r>
              <a:rPr lang="en-US" dirty="0" smtClean="0"/>
              <a:t>.</a:t>
            </a:r>
            <a:endParaRPr lang="en-US" i="1" dirty="0"/>
          </a:p>
        </p:txBody>
      </p:sp>
      <p:cxnSp>
        <p:nvCxnSpPr>
          <p:cNvPr id="11" name="Straight Connector 10"/>
          <p:cNvCxnSpPr/>
          <p:nvPr/>
        </p:nvCxnSpPr>
        <p:spPr>
          <a:xfrm rot="5400000" flipH="1" flipV="1">
            <a:off x="190500" y="4610100"/>
            <a:ext cx="228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1562100" y="4610100"/>
            <a:ext cx="228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4800" y="4724400"/>
            <a:ext cx="13716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9600" y="5029200"/>
            <a:ext cx="4876800" cy="369332"/>
          </a:xfrm>
          <a:prstGeom prst="rect">
            <a:avLst/>
          </a:prstGeom>
          <a:noFill/>
        </p:spPr>
        <p:txBody>
          <a:bodyPr wrap="square" rtlCol="0">
            <a:spAutoFit/>
          </a:bodyPr>
          <a:lstStyle/>
          <a:p>
            <a:r>
              <a:rPr lang="en-US" dirty="0" smtClean="0"/>
              <a:t>Calibrated cavity signal (effectively open loop)</a:t>
            </a:r>
            <a:endParaRPr lang="en-US" dirty="0"/>
          </a:p>
        </p:txBody>
      </p:sp>
      <p:cxnSp>
        <p:nvCxnSpPr>
          <p:cNvPr id="17" name="Straight Arrow Connector 16"/>
          <p:cNvCxnSpPr/>
          <p:nvPr/>
        </p:nvCxnSpPr>
        <p:spPr>
          <a:xfrm rot="16200000" flipV="1">
            <a:off x="1028700" y="4762500"/>
            <a:ext cx="304800" cy="22860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2"/>
          </p:nvPr>
        </p:nvSpPr>
        <p:spPr>
          <a:xfrm>
            <a:off x="6934200" y="6416675"/>
            <a:ext cx="2133600" cy="365125"/>
          </a:xfrm>
        </p:spPr>
        <p:txBody>
          <a:bodyPr/>
          <a:lstStyle/>
          <a:p>
            <a:fld id="{B6F15528-21DE-4FAA-801E-634DDDAF4B2B}" type="slidenum">
              <a:rPr lang="en-US" smtClean="0"/>
              <a:pPr/>
              <a:t>57</a:t>
            </a:fld>
            <a:endParaRPr lang="en-US" dirty="0"/>
          </a:p>
        </p:txBody>
      </p:sp>
      <p:sp>
        <p:nvSpPr>
          <p:cNvPr id="18" name="Footer Placeholder 17"/>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Simulation of LIGO cavity with AMD</a:t>
            </a:r>
            <a:endParaRPr lang="en-US" dirty="0"/>
          </a:p>
        </p:txBody>
      </p:sp>
      <p:sp>
        <p:nvSpPr>
          <p:cNvPr id="98" name="Slide Number Placeholder 97"/>
          <p:cNvSpPr>
            <a:spLocks noGrp="1"/>
          </p:cNvSpPr>
          <p:nvPr>
            <p:ph type="sldNum" sz="quarter" idx="12"/>
          </p:nvPr>
        </p:nvSpPr>
        <p:spPr>
          <a:xfrm>
            <a:off x="7010400" y="6400800"/>
            <a:ext cx="2133600" cy="365125"/>
          </a:xfrm>
        </p:spPr>
        <p:txBody>
          <a:bodyPr/>
          <a:lstStyle/>
          <a:p>
            <a:fld id="{B6F15528-21DE-4FAA-801E-634DDDAF4B2B}" type="slidenum">
              <a:rPr lang="en-US" smtClean="0"/>
              <a:pPr/>
              <a:t>58</a:t>
            </a:fld>
            <a:endParaRPr lang="en-US" dirty="0"/>
          </a:p>
        </p:txBody>
      </p:sp>
      <p:graphicFrame>
        <p:nvGraphicFramePr>
          <p:cNvPr id="274434" name="Object 2"/>
          <p:cNvGraphicFramePr>
            <a:graphicFrameLocks noChangeAspect="1"/>
          </p:cNvGraphicFramePr>
          <p:nvPr/>
        </p:nvGraphicFramePr>
        <p:xfrm>
          <a:off x="6689725" y="4519613"/>
          <a:ext cx="1871663" cy="509587"/>
        </p:xfrm>
        <a:graphic>
          <a:graphicData uri="http://schemas.openxmlformats.org/presentationml/2006/ole">
            <p:oleObj spid="_x0000_s1026" name="Equation" r:id="rId4" imgW="1536480" imgH="419040" progId="Equation.3">
              <p:embed/>
            </p:oleObj>
          </a:graphicData>
        </a:graphic>
      </p:graphicFrame>
      <p:sp>
        <p:nvSpPr>
          <p:cNvPr id="141" name="TextBox 140"/>
          <p:cNvSpPr txBox="1"/>
          <p:nvPr/>
        </p:nvSpPr>
        <p:spPr>
          <a:xfrm>
            <a:off x="152400" y="4267200"/>
            <a:ext cx="6248400" cy="2862322"/>
          </a:xfrm>
          <a:prstGeom prst="rect">
            <a:avLst/>
          </a:prstGeom>
          <a:noFill/>
        </p:spPr>
        <p:txBody>
          <a:bodyPr wrap="square" rtlCol="0">
            <a:spAutoFit/>
          </a:bodyPr>
          <a:lstStyle/>
          <a:p>
            <a:r>
              <a:rPr lang="en-US" dirty="0" smtClean="0"/>
              <a:t>Real-time tuning optimizes pendulum damping for:</a:t>
            </a:r>
          </a:p>
          <a:p>
            <a:pPr marL="342900" indent="-342900">
              <a:buAutoNum type="arabicPeriod"/>
            </a:pPr>
            <a:r>
              <a:rPr lang="en-US" dirty="0" smtClean="0"/>
              <a:t>Nonstationary disturbance</a:t>
            </a:r>
          </a:p>
          <a:p>
            <a:pPr marL="342900" indent="-342900">
              <a:buAutoNum type="arabicPeriod"/>
            </a:pPr>
            <a:r>
              <a:rPr lang="en-US" dirty="0" smtClean="0"/>
              <a:t>Sensor noise</a:t>
            </a:r>
          </a:p>
          <a:p>
            <a:pPr marL="342900" indent="-342900">
              <a:buAutoNum type="arabicPeriod"/>
            </a:pPr>
            <a:r>
              <a:rPr lang="en-US" dirty="0" smtClean="0"/>
              <a:t>Nonlinear interferometer response</a:t>
            </a:r>
          </a:p>
          <a:p>
            <a:r>
              <a:rPr lang="en-US" dirty="0" smtClean="0"/>
              <a:t>	A. Laser beams falling off mirrors</a:t>
            </a:r>
          </a:p>
          <a:p>
            <a:r>
              <a:rPr lang="en-US" dirty="0" smtClean="0"/>
              <a:t>	B. Laser scattering off vacuum walls and other objects</a:t>
            </a:r>
          </a:p>
          <a:p>
            <a:r>
              <a:rPr lang="en-US" dirty="0" smtClean="0"/>
              <a:t>	C. Interferometer readout method</a:t>
            </a:r>
          </a:p>
          <a:p>
            <a:r>
              <a:rPr lang="en-US" dirty="0" smtClean="0"/>
              <a:t>	D. Creak in suspension springs</a:t>
            </a:r>
          </a:p>
          <a:p>
            <a:r>
              <a:rPr lang="en-US" dirty="0" smtClean="0"/>
              <a:t>	E. etc</a:t>
            </a:r>
          </a:p>
          <a:p>
            <a:pPr marL="800100" lvl="1" indent="-342900">
              <a:buAutoNum type="arabicPeriod"/>
            </a:pPr>
            <a:endParaRPr lang="en-US" dirty="0"/>
          </a:p>
        </p:txBody>
      </p:sp>
      <p:grpSp>
        <p:nvGrpSpPr>
          <p:cNvPr id="219" name="Group 218"/>
          <p:cNvGrpSpPr/>
          <p:nvPr/>
        </p:nvGrpSpPr>
        <p:grpSpPr>
          <a:xfrm>
            <a:off x="6629400" y="5715000"/>
            <a:ext cx="2438400" cy="990600"/>
            <a:chOff x="6629400" y="5715000"/>
            <a:chExt cx="2438400" cy="990600"/>
          </a:xfrm>
        </p:grpSpPr>
        <p:sp>
          <p:nvSpPr>
            <p:cNvPr id="128" name="TextBox 127"/>
            <p:cNvSpPr txBox="1"/>
            <p:nvPr/>
          </p:nvSpPr>
          <p:spPr>
            <a:xfrm>
              <a:off x="6781800" y="5715000"/>
              <a:ext cx="1752600" cy="369332"/>
            </a:xfrm>
            <a:prstGeom prst="rect">
              <a:avLst/>
            </a:prstGeom>
            <a:noFill/>
          </p:spPr>
          <p:txBody>
            <a:bodyPr wrap="square" rtlCol="0">
              <a:spAutoFit/>
            </a:bodyPr>
            <a:lstStyle/>
            <a:p>
              <a:r>
                <a:rPr lang="en-US" dirty="0" smtClean="0"/>
                <a:t>Assumption that </a:t>
              </a:r>
              <a:endParaRPr lang="en-US" dirty="0"/>
            </a:p>
          </p:txBody>
        </p:sp>
        <p:graphicFrame>
          <p:nvGraphicFramePr>
            <p:cNvPr id="274436" name="Object 4"/>
            <p:cNvGraphicFramePr>
              <a:graphicFrameLocks noChangeAspect="1"/>
            </p:cNvGraphicFramePr>
            <p:nvPr/>
          </p:nvGraphicFramePr>
          <p:xfrm>
            <a:off x="6904038" y="6062663"/>
            <a:ext cx="1577975" cy="292100"/>
          </p:xfrm>
          <a:graphic>
            <a:graphicData uri="http://schemas.openxmlformats.org/presentationml/2006/ole">
              <p:oleObj spid="_x0000_s1028" name="Equation" r:id="rId5" imgW="1295280" imgH="241200" progId="Equation.3">
                <p:embed/>
              </p:oleObj>
            </a:graphicData>
          </a:graphic>
        </p:graphicFrame>
        <p:sp>
          <p:nvSpPr>
            <p:cNvPr id="131" name="TextBox 130"/>
            <p:cNvSpPr txBox="1"/>
            <p:nvPr/>
          </p:nvSpPr>
          <p:spPr>
            <a:xfrm>
              <a:off x="6781800" y="6324600"/>
              <a:ext cx="2209800" cy="369332"/>
            </a:xfrm>
            <a:prstGeom prst="rect">
              <a:avLst/>
            </a:prstGeom>
            <a:noFill/>
          </p:spPr>
          <p:txBody>
            <a:bodyPr wrap="square" rtlCol="0">
              <a:spAutoFit/>
            </a:bodyPr>
            <a:lstStyle/>
            <a:p>
              <a:r>
                <a:rPr lang="en-US" dirty="0" smtClean="0"/>
                <a:t>Removes nonlinearity</a:t>
              </a:r>
              <a:endParaRPr lang="en-US" dirty="0"/>
            </a:p>
          </p:txBody>
        </p:sp>
        <p:sp>
          <p:nvSpPr>
            <p:cNvPr id="132" name="Rectangle 131"/>
            <p:cNvSpPr/>
            <p:nvPr/>
          </p:nvSpPr>
          <p:spPr>
            <a:xfrm>
              <a:off x="6629400" y="5715000"/>
              <a:ext cx="24384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74435" name="Object 3"/>
          <p:cNvGraphicFramePr>
            <a:graphicFrameLocks noChangeAspect="1"/>
          </p:cNvGraphicFramePr>
          <p:nvPr/>
        </p:nvGraphicFramePr>
        <p:xfrm>
          <a:off x="7691437" y="4143375"/>
          <a:ext cx="309563" cy="200025"/>
        </p:xfrm>
        <a:graphic>
          <a:graphicData uri="http://schemas.openxmlformats.org/presentationml/2006/ole">
            <p:oleObj spid="_x0000_s1027" name="Equation" r:id="rId6" imgW="253800" imgH="164880" progId="Equation.3">
              <p:embed/>
            </p:oleObj>
          </a:graphicData>
        </a:graphic>
      </p:graphicFrame>
      <p:sp>
        <p:nvSpPr>
          <p:cNvPr id="139" name="TextBox 138"/>
          <p:cNvSpPr txBox="1"/>
          <p:nvPr/>
        </p:nvSpPr>
        <p:spPr>
          <a:xfrm>
            <a:off x="7924800" y="4114800"/>
            <a:ext cx="609600" cy="307777"/>
          </a:xfrm>
          <a:prstGeom prst="rect">
            <a:avLst/>
          </a:prstGeom>
          <a:noFill/>
        </p:spPr>
        <p:txBody>
          <a:bodyPr wrap="square" rtlCol="0">
            <a:spAutoFit/>
          </a:bodyPr>
          <a:lstStyle/>
          <a:p>
            <a:r>
              <a:rPr lang="en-US" sz="1400" dirty="0" smtClean="0"/>
              <a:t>4 km</a:t>
            </a:r>
            <a:endParaRPr lang="en-US" sz="1400" dirty="0"/>
          </a:p>
        </p:txBody>
      </p:sp>
      <p:grpSp>
        <p:nvGrpSpPr>
          <p:cNvPr id="4" name="Group 62"/>
          <p:cNvGrpSpPr/>
          <p:nvPr/>
        </p:nvGrpSpPr>
        <p:grpSpPr>
          <a:xfrm>
            <a:off x="685800" y="1896070"/>
            <a:ext cx="990600" cy="1676400"/>
            <a:chOff x="1371600" y="1828800"/>
            <a:chExt cx="990600" cy="1524000"/>
          </a:xfrm>
        </p:grpSpPr>
        <p:sp>
          <p:nvSpPr>
            <p:cNvPr id="46" name="Rectangle 45"/>
            <p:cNvSpPr/>
            <p:nvPr/>
          </p:nvSpPr>
          <p:spPr>
            <a:xfrm>
              <a:off x="1371600" y="1828800"/>
              <a:ext cx="99060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1"/>
            <p:cNvPicPr>
              <a:picLocks noChangeAspect="1" noChangeArrowheads="1"/>
            </p:cNvPicPr>
            <p:nvPr/>
          </p:nvPicPr>
          <p:blipFill>
            <a:blip r:embed="rId7" cstate="print"/>
            <a:srcRect/>
            <a:stretch>
              <a:fillRect/>
            </a:stretch>
          </p:blipFill>
          <p:spPr bwMode="auto">
            <a:xfrm>
              <a:off x="1524000" y="2286000"/>
              <a:ext cx="683544" cy="962025"/>
            </a:xfrm>
            <a:prstGeom prst="rect">
              <a:avLst/>
            </a:prstGeom>
            <a:noFill/>
            <a:ln w="9525">
              <a:noFill/>
              <a:miter lim="800000"/>
              <a:headEnd/>
              <a:tailEnd/>
            </a:ln>
          </p:spPr>
        </p:pic>
        <p:sp>
          <p:nvSpPr>
            <p:cNvPr id="48" name="Rectangle 47"/>
            <p:cNvSpPr/>
            <p:nvPr/>
          </p:nvSpPr>
          <p:spPr>
            <a:xfrm>
              <a:off x="1539527" y="1828800"/>
              <a:ext cx="594073" cy="369332"/>
            </a:xfrm>
            <a:prstGeom prst="rect">
              <a:avLst/>
            </a:prstGeom>
          </p:spPr>
          <p:txBody>
            <a:bodyPr wrap="none">
              <a:spAutoFit/>
            </a:bodyPr>
            <a:lstStyle/>
            <a:p>
              <a:pPr algn="ctr"/>
              <a:r>
                <a:rPr lang="en-US" dirty="0" smtClean="0"/>
                <a:t>Cost</a:t>
              </a:r>
              <a:endParaRPr lang="en-US" dirty="0"/>
            </a:p>
          </p:txBody>
        </p:sp>
      </p:grpSp>
      <p:grpSp>
        <p:nvGrpSpPr>
          <p:cNvPr id="5" name="Group 63"/>
          <p:cNvGrpSpPr/>
          <p:nvPr/>
        </p:nvGrpSpPr>
        <p:grpSpPr>
          <a:xfrm>
            <a:off x="2133600" y="1896070"/>
            <a:ext cx="990600" cy="1676400"/>
            <a:chOff x="7239000" y="4572000"/>
            <a:chExt cx="990600" cy="1676400"/>
          </a:xfrm>
        </p:grpSpPr>
        <p:pic>
          <p:nvPicPr>
            <p:cNvPr id="43" name="Picture 2"/>
            <p:cNvPicPr>
              <a:picLocks noChangeAspect="1" noChangeArrowheads="1"/>
            </p:cNvPicPr>
            <p:nvPr/>
          </p:nvPicPr>
          <p:blipFill>
            <a:blip r:embed="rId8" cstate="print"/>
            <a:srcRect/>
            <a:stretch>
              <a:fillRect/>
            </a:stretch>
          </p:blipFill>
          <p:spPr bwMode="auto">
            <a:xfrm>
              <a:off x="7311470" y="5257800"/>
              <a:ext cx="860580" cy="904875"/>
            </a:xfrm>
            <a:prstGeom prst="rect">
              <a:avLst/>
            </a:prstGeom>
            <a:noFill/>
            <a:ln w="9525">
              <a:noFill/>
              <a:miter lim="800000"/>
              <a:headEnd/>
              <a:tailEnd/>
            </a:ln>
          </p:spPr>
        </p:pic>
        <p:sp>
          <p:nvSpPr>
            <p:cNvPr id="44" name="Rectangle 43"/>
            <p:cNvSpPr/>
            <p:nvPr/>
          </p:nvSpPr>
          <p:spPr>
            <a:xfrm>
              <a:off x="7239000" y="4572000"/>
              <a:ext cx="990600"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391400" y="4659868"/>
              <a:ext cx="747897" cy="369332"/>
            </a:xfrm>
            <a:prstGeom prst="rect">
              <a:avLst/>
            </a:prstGeom>
          </p:spPr>
          <p:txBody>
            <a:bodyPr wrap="none">
              <a:spAutoFit/>
            </a:bodyPr>
            <a:lstStyle/>
            <a:p>
              <a:pPr algn="ctr"/>
              <a:r>
                <a:rPr lang="en-US" dirty="0" smtClean="0"/>
                <a:t>Adapt</a:t>
              </a:r>
              <a:endParaRPr lang="en-US" dirty="0"/>
            </a:p>
          </p:txBody>
        </p:sp>
      </p:grpSp>
      <p:cxnSp>
        <p:nvCxnSpPr>
          <p:cNvPr id="19" name="Straight Arrow Connector 18"/>
          <p:cNvCxnSpPr/>
          <p:nvPr/>
        </p:nvCxnSpPr>
        <p:spPr>
          <a:xfrm>
            <a:off x="3124200" y="27335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76400" y="258187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124200" y="32669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676400" y="28859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31907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3400" y="3724870"/>
            <a:ext cx="27432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2781300" y="3229570"/>
            <a:ext cx="990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04800" y="3496270"/>
            <a:ext cx="4572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33400" y="3266930"/>
            <a:ext cx="1524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3086100" y="3534371"/>
            <a:ext cx="533401" cy="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57200" y="3801070"/>
            <a:ext cx="2895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a:off x="152400" y="3496270"/>
            <a:ext cx="609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457200" y="3191470"/>
            <a:ext cx="228600" cy="158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76200" y="1752600"/>
            <a:ext cx="76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457200" y="2132012"/>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1676400" y="228600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4267200" y="2200870"/>
            <a:ext cx="152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6"/>
          <p:cNvGrpSpPr/>
          <p:nvPr/>
        </p:nvGrpSpPr>
        <p:grpSpPr>
          <a:xfrm>
            <a:off x="3581400" y="1515070"/>
            <a:ext cx="990600" cy="2286000"/>
            <a:chOff x="2590800" y="1752600"/>
            <a:chExt cx="990600" cy="1677486"/>
          </a:xfrm>
        </p:grpSpPr>
        <p:pic>
          <p:nvPicPr>
            <p:cNvPr id="187" name="Picture 5"/>
            <p:cNvPicPr>
              <a:picLocks noChangeAspect="1" noChangeArrowheads="1"/>
            </p:cNvPicPr>
            <p:nvPr/>
          </p:nvPicPr>
          <p:blipFill>
            <a:blip r:embed="rId9" cstate="print"/>
            <a:srcRect/>
            <a:stretch>
              <a:fillRect/>
            </a:stretch>
          </p:blipFill>
          <p:spPr bwMode="auto">
            <a:xfrm>
              <a:off x="2667000" y="2209799"/>
              <a:ext cx="838200" cy="1220287"/>
            </a:xfrm>
            <a:prstGeom prst="rect">
              <a:avLst/>
            </a:prstGeom>
            <a:noFill/>
            <a:ln w="9525">
              <a:noFill/>
              <a:miter lim="800000"/>
              <a:headEnd/>
              <a:tailEnd/>
            </a:ln>
          </p:spPr>
        </p:pic>
        <p:sp>
          <p:nvSpPr>
            <p:cNvPr id="188" name="TextBox 187"/>
            <p:cNvSpPr txBox="1"/>
            <p:nvPr/>
          </p:nvSpPr>
          <p:spPr>
            <a:xfrm>
              <a:off x="2590800" y="1764268"/>
              <a:ext cx="990600" cy="451698"/>
            </a:xfrm>
            <a:prstGeom prst="rect">
              <a:avLst/>
            </a:prstGeom>
            <a:noFill/>
            <a:ln>
              <a:noFill/>
            </a:ln>
          </p:spPr>
          <p:txBody>
            <a:bodyPr wrap="square" rtlCol="0">
              <a:spAutoFit/>
            </a:bodyPr>
            <a:lstStyle/>
            <a:p>
              <a:pPr algn="ctr"/>
              <a:r>
                <a:rPr lang="en-US" sz="1700" dirty="0" smtClean="0"/>
                <a:t>Modal Damping</a:t>
              </a:r>
            </a:p>
          </p:txBody>
        </p:sp>
        <p:sp>
          <p:nvSpPr>
            <p:cNvPr id="189" name="Rectangle 188"/>
            <p:cNvSpPr/>
            <p:nvPr/>
          </p:nvSpPr>
          <p:spPr>
            <a:xfrm>
              <a:off x="2590800" y="1752600"/>
              <a:ext cx="990600"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0" name="Straight Arrow Connector 189"/>
          <p:cNvCxnSpPr/>
          <p:nvPr/>
        </p:nvCxnSpPr>
        <p:spPr>
          <a:xfrm>
            <a:off x="6172200" y="1905000"/>
            <a:ext cx="4572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a:off x="4572000" y="2362200"/>
            <a:ext cx="2133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7315200" y="4114800"/>
            <a:ext cx="12192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a:off x="6553200" y="5039380"/>
            <a:ext cx="2133600" cy="523220"/>
          </a:xfrm>
          <a:prstGeom prst="rect">
            <a:avLst/>
          </a:prstGeom>
          <a:noFill/>
        </p:spPr>
        <p:txBody>
          <a:bodyPr wrap="square" rtlCol="0">
            <a:spAutoFit/>
          </a:bodyPr>
          <a:lstStyle/>
          <a:p>
            <a:pPr algn="ctr"/>
            <a:r>
              <a:rPr lang="en-US" sz="1400" dirty="0" smtClean="0"/>
              <a:t>Interferometer signal w/ nonlinear model</a:t>
            </a:r>
            <a:endParaRPr lang="en-US" sz="1400" dirty="0"/>
          </a:p>
        </p:txBody>
      </p:sp>
      <p:cxnSp>
        <p:nvCxnSpPr>
          <p:cNvPr id="197" name="Straight Arrow Connector 196"/>
          <p:cNvCxnSpPr/>
          <p:nvPr/>
        </p:nvCxnSpPr>
        <p:spPr>
          <a:xfrm>
            <a:off x="7467600" y="2362200"/>
            <a:ext cx="914400" cy="1588"/>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3352800" y="1371600"/>
            <a:ext cx="5029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5400000">
            <a:off x="7891165" y="1862435"/>
            <a:ext cx="9816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5400000">
            <a:off x="2857500" y="1866900"/>
            <a:ext cx="99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3352800" y="2360612"/>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 name="Rectangle 203"/>
          <p:cNvSpPr/>
          <p:nvPr/>
        </p:nvSpPr>
        <p:spPr>
          <a:xfrm>
            <a:off x="4876800" y="1676400"/>
            <a:ext cx="1279389" cy="523220"/>
          </a:xfrm>
          <a:prstGeom prst="rect">
            <a:avLst/>
          </a:prstGeom>
          <a:ln w="25400">
            <a:solidFill>
              <a:srgbClr val="FF0000"/>
            </a:solidFill>
          </a:ln>
        </p:spPr>
        <p:txBody>
          <a:bodyPr wrap="none">
            <a:spAutoFit/>
          </a:bodyPr>
          <a:lstStyle/>
          <a:p>
            <a:pPr algn="ctr"/>
            <a:r>
              <a:rPr lang="en-US" sz="1400" dirty="0" smtClean="0"/>
              <a:t>Non-stationary</a:t>
            </a:r>
          </a:p>
          <a:p>
            <a:pPr algn="ctr"/>
            <a:r>
              <a:rPr lang="en-US" sz="1400" dirty="0" smtClean="0"/>
              <a:t>disturbance</a:t>
            </a:r>
            <a:endParaRPr lang="en-US" sz="1400" dirty="0"/>
          </a:p>
        </p:txBody>
      </p:sp>
      <p:sp>
        <p:nvSpPr>
          <p:cNvPr id="205" name="Oval 204"/>
          <p:cNvSpPr/>
          <p:nvPr/>
        </p:nvSpPr>
        <p:spPr>
          <a:xfrm>
            <a:off x="7772400" y="2170176"/>
            <a:ext cx="381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206" name="Rectangle 205"/>
          <p:cNvSpPr/>
          <p:nvPr/>
        </p:nvSpPr>
        <p:spPr>
          <a:xfrm>
            <a:off x="7772400" y="2968823"/>
            <a:ext cx="1130439" cy="307777"/>
          </a:xfrm>
          <a:prstGeom prst="rect">
            <a:avLst/>
          </a:prstGeom>
          <a:ln w="22225">
            <a:solidFill>
              <a:srgbClr val="FF0000"/>
            </a:solidFill>
          </a:ln>
        </p:spPr>
        <p:txBody>
          <a:bodyPr wrap="none">
            <a:spAutoFit/>
          </a:bodyPr>
          <a:lstStyle/>
          <a:p>
            <a:pPr algn="ctr"/>
            <a:r>
              <a:rPr lang="en-US" sz="1400" dirty="0" smtClean="0"/>
              <a:t>Sensor noise</a:t>
            </a:r>
            <a:endParaRPr lang="en-US" sz="1400" dirty="0"/>
          </a:p>
        </p:txBody>
      </p:sp>
      <p:cxnSp>
        <p:nvCxnSpPr>
          <p:cNvPr id="207" name="Straight Arrow Connector 206"/>
          <p:cNvCxnSpPr>
            <a:stCxn id="206" idx="0"/>
            <a:endCxn id="205" idx="5"/>
          </p:cNvCxnSpPr>
          <p:nvPr/>
        </p:nvCxnSpPr>
        <p:spPr>
          <a:xfrm rot="16200000" flipV="1">
            <a:off x="7980891" y="2612094"/>
            <a:ext cx="473443" cy="2400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a:off x="4572000" y="2359223"/>
            <a:ext cx="1981200" cy="307777"/>
          </a:xfrm>
          <a:prstGeom prst="rect">
            <a:avLst/>
          </a:prstGeom>
          <a:noFill/>
        </p:spPr>
        <p:txBody>
          <a:bodyPr wrap="square" rtlCol="0">
            <a:spAutoFit/>
          </a:bodyPr>
          <a:lstStyle/>
          <a:p>
            <a:pPr algn="ctr"/>
            <a:r>
              <a:rPr lang="en-US" sz="1400" dirty="0" smtClean="0"/>
              <a:t>Stage 1 damping force</a:t>
            </a:r>
            <a:endParaRPr lang="en-US" sz="1400" dirty="0"/>
          </a:p>
        </p:txBody>
      </p:sp>
      <p:sp>
        <p:nvSpPr>
          <p:cNvPr id="214" name="TextBox 213"/>
          <p:cNvSpPr txBox="1"/>
          <p:nvPr/>
        </p:nvSpPr>
        <p:spPr>
          <a:xfrm>
            <a:off x="6172200" y="1066800"/>
            <a:ext cx="1905000" cy="307777"/>
          </a:xfrm>
          <a:prstGeom prst="rect">
            <a:avLst/>
          </a:prstGeom>
          <a:noFill/>
        </p:spPr>
        <p:txBody>
          <a:bodyPr wrap="square" rtlCol="0">
            <a:spAutoFit/>
          </a:bodyPr>
          <a:lstStyle/>
          <a:p>
            <a:pPr algn="ctr"/>
            <a:r>
              <a:rPr lang="en-US" sz="1400" dirty="0" smtClean="0"/>
              <a:t>Stage 1 measurement</a:t>
            </a:r>
            <a:endParaRPr lang="en-US" sz="1400" dirty="0"/>
          </a:p>
        </p:txBody>
      </p:sp>
      <p:sp>
        <p:nvSpPr>
          <p:cNvPr id="215" name="TextBox 214"/>
          <p:cNvSpPr txBox="1"/>
          <p:nvPr/>
        </p:nvSpPr>
        <p:spPr>
          <a:xfrm>
            <a:off x="1371600" y="3761232"/>
            <a:ext cx="1981200" cy="307777"/>
          </a:xfrm>
          <a:prstGeom prst="rect">
            <a:avLst/>
          </a:prstGeom>
          <a:noFill/>
        </p:spPr>
        <p:txBody>
          <a:bodyPr wrap="square" rtlCol="0">
            <a:spAutoFit/>
          </a:bodyPr>
          <a:lstStyle/>
          <a:p>
            <a:pPr algn="ctr"/>
            <a:r>
              <a:rPr lang="en-US" sz="1400" dirty="0" smtClean="0"/>
              <a:t>Damping gains</a:t>
            </a:r>
            <a:endParaRPr lang="en-US" sz="1400" dirty="0"/>
          </a:p>
        </p:txBody>
      </p:sp>
      <p:sp>
        <p:nvSpPr>
          <p:cNvPr id="102" name="TextBox 101"/>
          <p:cNvSpPr txBox="1"/>
          <p:nvPr/>
        </p:nvSpPr>
        <p:spPr>
          <a:xfrm>
            <a:off x="3124200" y="2438400"/>
            <a:ext cx="381000" cy="307777"/>
          </a:xfrm>
          <a:prstGeom prst="rect">
            <a:avLst/>
          </a:prstGeom>
          <a:noFill/>
        </p:spPr>
        <p:txBody>
          <a:bodyPr wrap="square" rtlCol="0">
            <a:spAutoFit/>
          </a:bodyPr>
          <a:lstStyle/>
          <a:p>
            <a:r>
              <a:rPr lang="en-US" sz="1400" i="1" dirty="0" smtClean="0"/>
              <a:t>k</a:t>
            </a:r>
            <a:r>
              <a:rPr lang="en-US" sz="1400" i="1" baseline="-25000" dirty="0" smtClean="0"/>
              <a:t>1</a:t>
            </a:r>
            <a:endParaRPr lang="en-US" sz="1400" i="1" dirty="0"/>
          </a:p>
        </p:txBody>
      </p:sp>
      <p:sp>
        <p:nvSpPr>
          <p:cNvPr id="105" name="TextBox 104"/>
          <p:cNvSpPr txBox="1"/>
          <p:nvPr/>
        </p:nvSpPr>
        <p:spPr>
          <a:xfrm>
            <a:off x="3218688" y="2968823"/>
            <a:ext cx="381000" cy="307777"/>
          </a:xfrm>
          <a:prstGeom prst="rect">
            <a:avLst/>
          </a:prstGeom>
          <a:noFill/>
        </p:spPr>
        <p:txBody>
          <a:bodyPr wrap="square" rtlCol="0">
            <a:spAutoFit/>
          </a:bodyPr>
          <a:lstStyle/>
          <a:p>
            <a:r>
              <a:rPr lang="en-US" sz="1400" i="1" dirty="0" smtClean="0"/>
              <a:t>k</a:t>
            </a:r>
            <a:r>
              <a:rPr lang="en-US" sz="1400" i="1" baseline="-25000" dirty="0" smtClean="0"/>
              <a:t>2</a:t>
            </a:r>
            <a:endParaRPr lang="en-US" sz="1400" i="1" dirty="0"/>
          </a:p>
        </p:txBody>
      </p:sp>
      <p:grpSp>
        <p:nvGrpSpPr>
          <p:cNvPr id="7" name="Group 129"/>
          <p:cNvGrpSpPr/>
          <p:nvPr/>
        </p:nvGrpSpPr>
        <p:grpSpPr>
          <a:xfrm>
            <a:off x="6553200" y="1515068"/>
            <a:ext cx="990600" cy="2904531"/>
            <a:chOff x="6553200" y="1667468"/>
            <a:chExt cx="990600" cy="2904531"/>
          </a:xfrm>
        </p:grpSpPr>
        <p:sp>
          <p:nvSpPr>
            <p:cNvPr id="157" name="TextBox 156"/>
            <p:cNvSpPr txBox="1"/>
            <p:nvPr/>
          </p:nvSpPr>
          <p:spPr>
            <a:xfrm>
              <a:off x="6623957" y="1732788"/>
              <a:ext cx="849086" cy="369332"/>
            </a:xfrm>
            <a:prstGeom prst="rect">
              <a:avLst/>
            </a:prstGeom>
            <a:noFill/>
            <a:ln>
              <a:noFill/>
            </a:ln>
          </p:spPr>
          <p:txBody>
            <a:bodyPr wrap="square" rtlCol="0">
              <a:spAutoFit/>
            </a:bodyPr>
            <a:lstStyle/>
            <a:p>
              <a:pPr algn="ctr"/>
              <a:r>
                <a:rPr lang="en-US" dirty="0" smtClean="0"/>
                <a:t>Pend.</a:t>
              </a:r>
              <a:endParaRPr lang="en-US" dirty="0"/>
            </a:p>
          </p:txBody>
        </p:sp>
        <p:sp>
          <p:nvSpPr>
            <p:cNvPr id="146" name="Rectangle 145"/>
            <p:cNvSpPr/>
            <p:nvPr/>
          </p:nvSpPr>
          <p:spPr>
            <a:xfrm>
              <a:off x="6553200" y="1667468"/>
              <a:ext cx="990600" cy="29045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28"/>
            <p:cNvGrpSpPr/>
            <p:nvPr/>
          </p:nvGrpSpPr>
          <p:grpSpPr>
            <a:xfrm>
              <a:off x="6680563" y="2041862"/>
              <a:ext cx="735875" cy="2480665"/>
              <a:chOff x="6680563" y="2041862"/>
              <a:chExt cx="735875" cy="2480665"/>
            </a:xfrm>
          </p:grpSpPr>
          <p:grpSp>
            <p:nvGrpSpPr>
              <p:cNvPr id="9" name="Group 62"/>
              <p:cNvGrpSpPr>
                <a:grpSpLocks/>
              </p:cNvGrpSpPr>
              <p:nvPr/>
            </p:nvGrpSpPr>
            <p:grpSpPr bwMode="auto">
              <a:xfrm>
                <a:off x="6887146" y="2633192"/>
                <a:ext cx="46750" cy="370473"/>
                <a:chOff x="913585" y="1905795"/>
                <a:chExt cx="78197" cy="686509"/>
              </a:xfrm>
            </p:grpSpPr>
            <p:cxnSp>
              <p:nvCxnSpPr>
                <p:cNvPr id="179" name="Straight Connector 178"/>
                <p:cNvCxnSpPr/>
                <p:nvPr/>
              </p:nvCxnSpPr>
              <p:spPr>
                <a:xfrm rot="5400000">
                  <a:off x="838041" y="198133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70"/>
              <p:cNvGrpSpPr>
                <a:grpSpLocks/>
              </p:cNvGrpSpPr>
              <p:nvPr/>
            </p:nvGrpSpPr>
            <p:grpSpPr bwMode="auto">
              <a:xfrm>
                <a:off x="7168200" y="2633204"/>
                <a:ext cx="46258" cy="369703"/>
                <a:chOff x="913989" y="1906508"/>
                <a:chExt cx="77375" cy="685082"/>
              </a:xfrm>
            </p:grpSpPr>
            <p:cxnSp>
              <p:nvCxnSpPr>
                <p:cNvPr id="172" name="Straight Connector 171"/>
                <p:cNvCxnSpPr/>
                <p:nvPr/>
              </p:nvCxnSpPr>
              <p:spPr>
                <a:xfrm rot="5400000">
                  <a:off x="838446" y="1982051"/>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16200000" flipH="1">
                  <a:off x="914858" y="2057743"/>
                  <a:ext cx="75646"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16200000" flipH="1">
                  <a:off x="914858" y="2210461"/>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a:off x="914858" y="2286105"/>
                  <a:ext cx="75646"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91419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9" name="Straight Connector 148"/>
              <p:cNvCxnSpPr/>
              <p:nvPr/>
            </p:nvCxnSpPr>
            <p:spPr bwMode="auto">
              <a:xfrm rot="5400000">
                <a:off x="6726068" y="3981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0"/>
              <p:cNvCxnSpPr/>
              <p:nvPr/>
            </p:nvCxnSpPr>
            <p:spPr bwMode="auto">
              <a:xfrm rot="5400000">
                <a:off x="7006634" y="3981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Cube 150"/>
              <p:cNvSpPr/>
              <p:nvPr/>
            </p:nvSpPr>
            <p:spPr bwMode="auto">
              <a:xfrm flipH="1">
                <a:off x="6793774" y="2411369"/>
                <a:ext cx="537750" cy="221822"/>
              </a:xfrm>
              <a:prstGeom prst="cub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1" name="Group 54"/>
              <p:cNvGrpSpPr>
                <a:grpSpLocks/>
              </p:cNvGrpSpPr>
              <p:nvPr/>
            </p:nvGrpSpPr>
            <p:grpSpPr bwMode="auto">
              <a:xfrm>
                <a:off x="7168201" y="2078647"/>
                <a:ext cx="46261" cy="369704"/>
                <a:chOff x="913995" y="1906505"/>
                <a:chExt cx="77379" cy="685085"/>
              </a:xfrm>
            </p:grpSpPr>
            <p:cxnSp>
              <p:nvCxnSpPr>
                <p:cNvPr id="165" name="Straight Connector 164"/>
                <p:cNvCxnSpPr/>
                <p:nvPr/>
              </p:nvCxnSpPr>
              <p:spPr>
                <a:xfrm rot="5400000">
                  <a:off x="838451" y="198204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16200000" flipH="1">
                  <a:off x="914862" y="2057742"/>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6200000" flipH="1">
                  <a:off x="914863" y="2210460"/>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862" y="2286104"/>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91420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46"/>
              <p:cNvGrpSpPr>
                <a:grpSpLocks/>
              </p:cNvGrpSpPr>
              <p:nvPr/>
            </p:nvGrpSpPr>
            <p:grpSpPr bwMode="auto">
              <a:xfrm>
                <a:off x="6887142" y="2078632"/>
                <a:ext cx="46748" cy="370475"/>
                <a:chOff x="913588" y="1905791"/>
                <a:chExt cx="78194" cy="686513"/>
              </a:xfrm>
            </p:grpSpPr>
            <p:cxnSp>
              <p:nvCxnSpPr>
                <p:cNvPr id="158" name="Straight Connector 157"/>
                <p:cNvCxnSpPr/>
                <p:nvPr/>
              </p:nvCxnSpPr>
              <p:spPr>
                <a:xfrm rot="5400000">
                  <a:off x="838044" y="1981335"/>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5" name="Can 154"/>
              <p:cNvSpPr/>
              <p:nvPr/>
            </p:nvSpPr>
            <p:spPr>
              <a:xfrm flipV="1">
                <a:off x="6850381" y="4035007"/>
                <a:ext cx="396240" cy="48752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flipV="1">
                <a:off x="6680563" y="2041862"/>
                <a:ext cx="735875" cy="487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3" name="Group 127"/>
              <p:cNvGrpSpPr/>
              <p:nvPr/>
            </p:nvGrpSpPr>
            <p:grpSpPr>
              <a:xfrm>
                <a:off x="6793992" y="2989105"/>
                <a:ext cx="537750" cy="592295"/>
                <a:chOff x="6853650" y="2912904"/>
                <a:chExt cx="537750" cy="592295"/>
              </a:xfrm>
            </p:grpSpPr>
            <p:cxnSp>
              <p:nvCxnSpPr>
                <p:cNvPr id="117" name="Straight Connector 116"/>
                <p:cNvCxnSpPr/>
                <p:nvPr/>
              </p:nvCxnSpPr>
              <p:spPr bwMode="auto">
                <a:xfrm rot="5400000">
                  <a:off x="6952073" y="3463506"/>
                  <a:ext cx="82413" cy="9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auto">
                <a:xfrm rot="5400000">
                  <a:off x="7232645" y="3462747"/>
                  <a:ext cx="82413" cy="9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auto">
                <a:xfrm rot="5400000">
                  <a:off x="6906299" y="3175445"/>
                  <a:ext cx="82413" cy="9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auto">
                <a:xfrm rot="16200000" flipH="1">
                  <a:off x="6949597" y="3214277"/>
                  <a:ext cx="41592"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auto">
                <a:xfrm rot="5400000">
                  <a:off x="6949982" y="3255484"/>
                  <a:ext cx="40822"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auto">
                <a:xfrm rot="16200000" flipH="1">
                  <a:off x="6949597" y="3296691"/>
                  <a:ext cx="41592"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bwMode="auto">
                <a:xfrm rot="5400000">
                  <a:off x="6949982" y="3337897"/>
                  <a:ext cx="40821"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auto">
                <a:xfrm rot="16200000" flipH="1">
                  <a:off x="6949597" y="3379103"/>
                  <a:ext cx="41592" cy="457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auto">
                <a:xfrm rot="5400000">
                  <a:off x="7187357" y="3175457"/>
                  <a:ext cx="82413" cy="9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auto">
                <a:xfrm rot="16200000" flipH="1">
                  <a:off x="7230797" y="3214147"/>
                  <a:ext cx="40822"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bwMode="auto">
                <a:xfrm rot="5400000">
                  <a:off x="7230412" y="3255354"/>
                  <a:ext cx="41592"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bwMode="auto">
                <a:xfrm rot="16200000" flipH="1">
                  <a:off x="7230797" y="3296561"/>
                  <a:ext cx="40821"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rot="5400000">
                  <a:off x="7230797" y="3337382"/>
                  <a:ext cx="40822"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rot="16200000" flipH="1">
                  <a:off x="7230412" y="3378589"/>
                  <a:ext cx="41592" cy="452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Cube 126"/>
                <p:cNvSpPr/>
                <p:nvPr/>
              </p:nvSpPr>
              <p:spPr bwMode="auto">
                <a:xfrm flipH="1">
                  <a:off x="6853650" y="2912904"/>
                  <a:ext cx="537750" cy="221822"/>
                </a:xfrm>
                <a:prstGeom prst="cub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54" name="Can 153"/>
              <p:cNvSpPr/>
              <p:nvPr/>
            </p:nvSpPr>
            <p:spPr>
              <a:xfrm flipV="1">
                <a:off x="6850381" y="3498735"/>
                <a:ext cx="396240" cy="48752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30" name="Straight Connector 129"/>
          <p:cNvCxnSpPr/>
          <p:nvPr/>
        </p:nvCxnSpPr>
        <p:spPr bwMode="auto">
          <a:xfrm rot="5400000">
            <a:off x="8486952" y="3981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0"/>
          <p:cNvCxnSpPr/>
          <p:nvPr/>
        </p:nvCxnSpPr>
        <p:spPr bwMode="auto">
          <a:xfrm rot="5400000">
            <a:off x="8767518" y="3981957"/>
            <a:ext cx="369703" cy="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Can 128"/>
          <p:cNvSpPr/>
          <p:nvPr/>
        </p:nvSpPr>
        <p:spPr>
          <a:xfrm flipV="1">
            <a:off x="8595360" y="3886200"/>
            <a:ext cx="396240" cy="48752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p:cNvCxnSpPr/>
          <p:nvPr/>
        </p:nvCxnSpPr>
        <p:spPr>
          <a:xfrm>
            <a:off x="457200" y="1371600"/>
            <a:ext cx="289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Footer Placeholder 133"/>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96" grpId="0"/>
      <p:bldP spid="215" grpId="0"/>
      <p:bldP spid="102" grpId="0"/>
      <p:bldP spid="10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Backups: Boosted Experimental Noise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59</a:t>
            </a:fld>
            <a:endParaRPr lang="en-US"/>
          </a:p>
        </p:txBody>
      </p:sp>
      <p:pic>
        <p:nvPicPr>
          <p:cNvPr id="121858" name="Picture 2"/>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we put LIGO in Cambridge, MA</a:t>
            </a:r>
            <a:endParaRPr lang="en-US" dirty="0"/>
          </a:p>
        </p:txBody>
      </p:sp>
      <p:pic>
        <p:nvPicPr>
          <p:cNvPr id="3" name="Picture 2" descr="C:\Users\MIT\Documents\Massachusetts Institute of Technology\Mech E\PhD\Thesis\Auxiliary Files\LIGO over Cambridge.bmp"/>
          <p:cNvPicPr>
            <a:picLocks noChangeAspect="1" noChangeArrowheads="1"/>
          </p:cNvPicPr>
          <p:nvPr/>
        </p:nvPicPr>
        <p:blipFill>
          <a:blip r:embed="rId2" cstate="print"/>
          <a:srcRect/>
          <a:stretch>
            <a:fillRect/>
          </a:stretch>
        </p:blipFill>
        <p:spPr bwMode="auto">
          <a:xfrm>
            <a:off x="533400" y="1295400"/>
            <a:ext cx="8108950" cy="5073650"/>
          </a:xfrm>
          <a:prstGeom prst="rect">
            <a:avLst/>
          </a:prstGeom>
          <a:noFill/>
        </p:spPr>
      </p:pic>
      <p:sp>
        <p:nvSpPr>
          <p:cNvPr id="4" name="TextBox 3"/>
          <p:cNvSpPr txBox="1"/>
          <p:nvPr/>
        </p:nvSpPr>
        <p:spPr>
          <a:xfrm>
            <a:off x="533400" y="6477000"/>
            <a:ext cx="8153400" cy="369332"/>
          </a:xfrm>
          <a:prstGeom prst="rect">
            <a:avLst/>
          </a:prstGeom>
          <a:noFill/>
        </p:spPr>
        <p:txBody>
          <a:bodyPr wrap="square" rtlCol="0">
            <a:spAutoFit/>
          </a:bodyPr>
          <a:lstStyle/>
          <a:p>
            <a:r>
              <a:rPr lang="en-US" dirty="0" smtClean="0"/>
              <a:t>LIGO spans 16 km</a:t>
            </a:r>
            <a:r>
              <a:rPr lang="en-US" baseline="30000" dirty="0" smtClean="0"/>
              <a:t>2</a:t>
            </a:r>
            <a:r>
              <a:rPr lang="en-US" dirty="0" smtClean="0"/>
              <a:t>. Cambridge, MA covers 16.65 km</a:t>
            </a:r>
            <a:r>
              <a:rPr lang="en-US" baseline="30000" dirty="0" smtClean="0"/>
              <a:t>2</a:t>
            </a:r>
            <a:r>
              <a:rPr lang="en-US" dirty="0" smtClean="0"/>
              <a:t> (</a:t>
            </a:r>
            <a:r>
              <a:rPr lang="en-US" dirty="0" err="1" smtClean="0"/>
              <a:t>wikipedia</a:t>
            </a:r>
            <a:r>
              <a:rPr lang="en-US" dirty="0" smtClean="0"/>
              <a:t> </a:t>
            </a:r>
            <a:r>
              <a:rPr lang="en-US" sz="600" dirty="0" smtClean="0"/>
              <a:t>http://en.wikipedia.org/wiki/Cambridge,_Massachusetts</a:t>
            </a:r>
            <a:r>
              <a:rPr lang="en-US" dirty="0" smtClean="0"/>
              <a:t>).</a:t>
            </a:r>
            <a:endParaRPr lang="en-US" dirty="0"/>
          </a:p>
        </p:txBody>
      </p:sp>
      <p:sp>
        <p:nvSpPr>
          <p:cNvPr id="5" name="Slide Number Placeholder 4"/>
          <p:cNvSpPr>
            <a:spLocks noGrp="1"/>
          </p:cNvSpPr>
          <p:nvPr>
            <p:ph type="sldNum" sz="quarter" idx="12"/>
          </p:nvPr>
        </p:nvSpPr>
        <p:spPr>
          <a:xfrm>
            <a:off x="6934200" y="6416675"/>
            <a:ext cx="2133600" cy="365125"/>
          </a:xfrm>
        </p:spPr>
        <p:txBody>
          <a:bodyPr/>
          <a:lstStyle/>
          <a:p>
            <a:fld id="{B6F15528-21DE-4FAA-801E-634DDDAF4B2B}" type="slidenum">
              <a:rPr lang="en-US" smtClean="0"/>
              <a:pPr/>
              <a:t>6</a:t>
            </a:fld>
            <a:endParaRPr lang="en-US" dirty="0"/>
          </a:p>
        </p:txBody>
      </p:sp>
      <p:sp>
        <p:nvSpPr>
          <p:cNvPr id="8" name="TextBox 7"/>
          <p:cNvSpPr txBox="1"/>
          <p:nvPr/>
        </p:nvSpPr>
        <p:spPr>
          <a:xfrm>
            <a:off x="3429000" y="5486400"/>
            <a:ext cx="1295400" cy="646331"/>
          </a:xfrm>
          <a:prstGeom prst="rect">
            <a:avLst/>
          </a:prstGeom>
          <a:noFill/>
        </p:spPr>
        <p:txBody>
          <a:bodyPr wrap="square" rtlCol="0">
            <a:spAutoFit/>
          </a:bodyPr>
          <a:lstStyle/>
          <a:p>
            <a:r>
              <a:rPr lang="en-US" dirty="0" smtClean="0">
                <a:solidFill>
                  <a:srgbClr val="FFFF00"/>
                </a:solidFill>
              </a:rPr>
              <a:t>Kenmore Square</a:t>
            </a:r>
            <a:endParaRPr lang="en-US" dirty="0">
              <a:solidFill>
                <a:srgbClr val="FFFF00"/>
              </a:solidFill>
            </a:endParaRPr>
          </a:p>
        </p:txBody>
      </p:sp>
      <p:sp>
        <p:nvSpPr>
          <p:cNvPr id="9" name="TextBox 8"/>
          <p:cNvSpPr txBox="1"/>
          <p:nvPr/>
        </p:nvSpPr>
        <p:spPr>
          <a:xfrm>
            <a:off x="4267200" y="4648200"/>
            <a:ext cx="762000" cy="381000"/>
          </a:xfrm>
          <a:prstGeom prst="rect">
            <a:avLst/>
          </a:prstGeom>
          <a:noFill/>
        </p:spPr>
        <p:txBody>
          <a:bodyPr wrap="square" rtlCol="0">
            <a:spAutoFit/>
          </a:bodyPr>
          <a:lstStyle/>
          <a:p>
            <a:r>
              <a:rPr lang="en-US" dirty="0" smtClean="0">
                <a:solidFill>
                  <a:srgbClr val="FFFF00"/>
                </a:solidFill>
              </a:rPr>
              <a:t>MIT</a:t>
            </a:r>
            <a:endParaRPr lang="en-US" dirty="0">
              <a:solidFill>
                <a:srgbClr val="FFFF00"/>
              </a:solidFill>
            </a:endParaRPr>
          </a:p>
        </p:txBody>
      </p:sp>
      <p:sp>
        <p:nvSpPr>
          <p:cNvPr id="10" name="TextBox 9"/>
          <p:cNvSpPr txBox="1"/>
          <p:nvPr/>
        </p:nvSpPr>
        <p:spPr>
          <a:xfrm>
            <a:off x="2819400" y="3124200"/>
            <a:ext cx="1066800" cy="369332"/>
          </a:xfrm>
          <a:prstGeom prst="rect">
            <a:avLst/>
          </a:prstGeom>
          <a:noFill/>
        </p:spPr>
        <p:txBody>
          <a:bodyPr wrap="square" rtlCol="0">
            <a:spAutoFit/>
          </a:bodyPr>
          <a:lstStyle/>
          <a:p>
            <a:r>
              <a:rPr lang="en-US" dirty="0" smtClean="0">
                <a:solidFill>
                  <a:srgbClr val="FFFF00"/>
                </a:solidFill>
              </a:rPr>
              <a:t>Harvard</a:t>
            </a:r>
            <a:endParaRPr lang="en-US" dirty="0">
              <a:solidFill>
                <a:srgbClr val="FFFF00"/>
              </a:solidFill>
            </a:endParaRPr>
          </a:p>
        </p:txBody>
      </p:sp>
      <p:sp>
        <p:nvSpPr>
          <p:cNvPr id="11" name="TextBox 10"/>
          <p:cNvSpPr txBox="1"/>
          <p:nvPr/>
        </p:nvSpPr>
        <p:spPr>
          <a:xfrm>
            <a:off x="6781800" y="3886200"/>
            <a:ext cx="762000" cy="381000"/>
          </a:xfrm>
          <a:prstGeom prst="rect">
            <a:avLst/>
          </a:prstGeom>
          <a:noFill/>
        </p:spPr>
        <p:txBody>
          <a:bodyPr wrap="square" rtlCol="0">
            <a:spAutoFit/>
          </a:bodyPr>
          <a:lstStyle/>
          <a:p>
            <a:r>
              <a:rPr lang="en-US" dirty="0" smtClean="0">
                <a:solidFill>
                  <a:srgbClr val="FFFF00"/>
                </a:solidFill>
              </a:rPr>
              <a:t>MGH</a:t>
            </a:r>
            <a:endParaRPr lang="en-US" dirty="0">
              <a:solidFill>
                <a:srgbClr val="FFFF00"/>
              </a:solidFill>
            </a:endParaRPr>
          </a:p>
        </p:txBody>
      </p:sp>
      <p:sp>
        <p:nvSpPr>
          <p:cNvPr id="12" name="TextBox 11"/>
          <p:cNvSpPr txBox="1"/>
          <p:nvPr/>
        </p:nvSpPr>
        <p:spPr>
          <a:xfrm>
            <a:off x="2819400" y="1524000"/>
            <a:ext cx="1066800" cy="646331"/>
          </a:xfrm>
          <a:prstGeom prst="rect">
            <a:avLst/>
          </a:prstGeom>
          <a:noFill/>
        </p:spPr>
        <p:txBody>
          <a:bodyPr wrap="square" rtlCol="0">
            <a:spAutoFit/>
          </a:bodyPr>
          <a:lstStyle/>
          <a:p>
            <a:r>
              <a:rPr lang="en-US" dirty="0" smtClean="0">
                <a:solidFill>
                  <a:srgbClr val="FFFF00"/>
                </a:solidFill>
              </a:rPr>
              <a:t>Porter Square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3"/>
          <p:cNvPicPr>
            <a:picLocks noChangeAspect="1" noChangeArrowheads="1"/>
          </p:cNvPicPr>
          <p:nvPr/>
        </p:nvPicPr>
        <p:blipFill>
          <a:blip r:embed="rId2" cstate="print"/>
          <a:srcRect l="868" t="6896" r="40104" b="56897"/>
          <a:stretch>
            <a:fillRect/>
          </a:stretch>
        </p:blipFill>
        <p:spPr bwMode="auto">
          <a:xfrm>
            <a:off x="3578578" y="4724400"/>
            <a:ext cx="5565422" cy="2133600"/>
          </a:xfrm>
          <a:prstGeom prst="rect">
            <a:avLst/>
          </a:prstGeom>
          <a:noFill/>
          <a:ln w="12700">
            <a:solidFill>
              <a:schemeClr val="tx1"/>
            </a:solidFill>
            <a:miter lim="800000"/>
            <a:headEnd/>
            <a:tailEnd/>
          </a:ln>
        </p:spPr>
      </p:pic>
      <p:sp>
        <p:nvSpPr>
          <p:cNvPr id="2" name="Title 1"/>
          <p:cNvSpPr>
            <a:spLocks noGrp="1"/>
          </p:cNvSpPr>
          <p:nvPr>
            <p:ph type="title"/>
          </p:nvPr>
        </p:nvSpPr>
        <p:spPr>
          <a:xfrm>
            <a:off x="457200" y="76200"/>
            <a:ext cx="8229600" cy="1143000"/>
          </a:xfrm>
        </p:spPr>
        <p:txBody>
          <a:bodyPr>
            <a:normAutofit/>
          </a:bodyPr>
          <a:lstStyle/>
          <a:p>
            <a:r>
              <a:rPr lang="en-US" dirty="0" smtClean="0"/>
              <a:t>Cavity Control with Adaptive M.D.</a:t>
            </a:r>
            <a:endParaRPr lang="en-US" dirty="0"/>
          </a:p>
        </p:txBody>
      </p:sp>
      <p:sp>
        <p:nvSpPr>
          <p:cNvPr id="98" name="Slide Number Placeholder 97"/>
          <p:cNvSpPr>
            <a:spLocks noGrp="1"/>
          </p:cNvSpPr>
          <p:nvPr>
            <p:ph type="sldNum" sz="quarter" idx="12"/>
          </p:nvPr>
        </p:nvSpPr>
        <p:spPr>
          <a:xfrm>
            <a:off x="7010400" y="6492875"/>
            <a:ext cx="2133600" cy="365125"/>
          </a:xfrm>
        </p:spPr>
        <p:txBody>
          <a:bodyPr/>
          <a:lstStyle/>
          <a:p>
            <a:fld id="{B6F15528-21DE-4FAA-801E-634DDDAF4B2B}" type="slidenum">
              <a:rPr lang="en-US" smtClean="0"/>
              <a:pPr/>
              <a:t>60</a:t>
            </a:fld>
            <a:r>
              <a:rPr lang="en-US" dirty="0" smtClean="0"/>
              <a:t>/50</a:t>
            </a:r>
            <a:endParaRPr lang="en-US" dirty="0"/>
          </a:p>
        </p:txBody>
      </p:sp>
      <p:sp>
        <p:nvSpPr>
          <p:cNvPr id="117" name="TextBox 116"/>
          <p:cNvSpPr txBox="1"/>
          <p:nvPr/>
        </p:nvSpPr>
        <p:spPr>
          <a:xfrm>
            <a:off x="76200" y="4743271"/>
            <a:ext cx="3581400" cy="2031325"/>
          </a:xfrm>
          <a:prstGeom prst="rect">
            <a:avLst/>
          </a:prstGeom>
          <a:noFill/>
        </p:spPr>
        <p:txBody>
          <a:bodyPr wrap="square" rtlCol="0">
            <a:spAutoFit/>
          </a:bodyPr>
          <a:lstStyle/>
          <a:p>
            <a:r>
              <a:rPr lang="en-US" dirty="0" smtClean="0"/>
              <a:t>The cost box measures the performance values we care about and scales them to get the costs:</a:t>
            </a:r>
          </a:p>
          <a:p>
            <a:pPr marL="342900" indent="-342900"/>
            <a:r>
              <a:rPr lang="en-US" dirty="0" smtClean="0"/>
              <a:t>	1. Modal Amplitudes</a:t>
            </a:r>
          </a:p>
          <a:p>
            <a:pPr marL="342900" indent="-342900"/>
            <a:r>
              <a:rPr lang="en-US" dirty="0" smtClean="0"/>
              <a:t>	2. Noise Amplification</a:t>
            </a:r>
          </a:p>
          <a:p>
            <a:pPr marL="342900" indent="-342900"/>
            <a:r>
              <a:rPr lang="en-US" dirty="0" smtClean="0"/>
              <a:t>		- directly proportional to 	damping gain</a:t>
            </a:r>
          </a:p>
        </p:txBody>
      </p:sp>
      <p:sp>
        <p:nvSpPr>
          <p:cNvPr id="219" name="Oval 218"/>
          <p:cNvSpPr/>
          <p:nvPr/>
        </p:nvSpPr>
        <p:spPr>
          <a:xfrm>
            <a:off x="381000" y="1371600"/>
            <a:ext cx="1600200" cy="3048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Arrow Connector 219"/>
          <p:cNvCxnSpPr/>
          <p:nvPr/>
        </p:nvCxnSpPr>
        <p:spPr>
          <a:xfrm>
            <a:off x="1447800" y="4343400"/>
            <a:ext cx="2057400" cy="3810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314"/>
          <p:cNvGrpSpPr/>
          <p:nvPr/>
        </p:nvGrpSpPr>
        <p:grpSpPr>
          <a:xfrm>
            <a:off x="457200" y="1219200"/>
            <a:ext cx="8534400" cy="3429000"/>
            <a:chOff x="457200" y="1219200"/>
            <a:chExt cx="8534400" cy="3429000"/>
          </a:xfrm>
        </p:grpSpPr>
        <p:grpSp>
          <p:nvGrpSpPr>
            <p:cNvPr id="4" name="Group 62"/>
            <p:cNvGrpSpPr/>
            <p:nvPr/>
          </p:nvGrpSpPr>
          <p:grpSpPr>
            <a:xfrm>
              <a:off x="685800" y="2048470"/>
              <a:ext cx="990600" cy="1676400"/>
              <a:chOff x="1371600" y="1828800"/>
              <a:chExt cx="990600" cy="1524000"/>
            </a:xfrm>
          </p:grpSpPr>
          <p:sp>
            <p:nvSpPr>
              <p:cNvPr id="311" name="Rectangle 310"/>
              <p:cNvSpPr/>
              <p:nvPr/>
            </p:nvSpPr>
            <p:spPr>
              <a:xfrm>
                <a:off x="1371600" y="1828800"/>
                <a:ext cx="99060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2" name="Picture 1"/>
              <p:cNvPicPr>
                <a:picLocks noChangeAspect="1" noChangeArrowheads="1"/>
              </p:cNvPicPr>
              <p:nvPr/>
            </p:nvPicPr>
            <p:blipFill>
              <a:blip r:embed="rId3" cstate="print"/>
              <a:srcRect/>
              <a:stretch>
                <a:fillRect/>
              </a:stretch>
            </p:blipFill>
            <p:spPr bwMode="auto">
              <a:xfrm>
                <a:off x="1524000" y="2286000"/>
                <a:ext cx="683544" cy="962025"/>
              </a:xfrm>
              <a:prstGeom prst="rect">
                <a:avLst/>
              </a:prstGeom>
              <a:noFill/>
              <a:ln w="9525">
                <a:noFill/>
                <a:miter lim="800000"/>
                <a:headEnd/>
                <a:tailEnd/>
              </a:ln>
            </p:spPr>
          </p:pic>
          <p:sp>
            <p:nvSpPr>
              <p:cNvPr id="313" name="Rectangle 47"/>
              <p:cNvSpPr/>
              <p:nvPr/>
            </p:nvSpPr>
            <p:spPr>
              <a:xfrm>
                <a:off x="1539527" y="1828800"/>
                <a:ext cx="594073" cy="369332"/>
              </a:xfrm>
              <a:prstGeom prst="rect">
                <a:avLst/>
              </a:prstGeom>
            </p:spPr>
            <p:txBody>
              <a:bodyPr wrap="none">
                <a:spAutoFit/>
              </a:bodyPr>
              <a:lstStyle/>
              <a:p>
                <a:pPr algn="ctr"/>
                <a:r>
                  <a:rPr lang="en-US" dirty="0" smtClean="0"/>
                  <a:t>Cost</a:t>
                </a:r>
                <a:endParaRPr lang="en-US" dirty="0"/>
              </a:p>
            </p:txBody>
          </p:sp>
        </p:grpSp>
        <p:grpSp>
          <p:nvGrpSpPr>
            <p:cNvPr id="5" name="Group 63"/>
            <p:cNvGrpSpPr/>
            <p:nvPr/>
          </p:nvGrpSpPr>
          <p:grpSpPr>
            <a:xfrm>
              <a:off x="2133600" y="2048470"/>
              <a:ext cx="990600" cy="1676400"/>
              <a:chOff x="7239000" y="4572000"/>
              <a:chExt cx="990600" cy="1676400"/>
            </a:xfrm>
          </p:grpSpPr>
          <p:pic>
            <p:nvPicPr>
              <p:cNvPr id="308" name="Picture 2"/>
              <p:cNvPicPr>
                <a:picLocks noChangeAspect="1" noChangeArrowheads="1"/>
              </p:cNvPicPr>
              <p:nvPr/>
            </p:nvPicPr>
            <p:blipFill>
              <a:blip r:embed="rId4" cstate="print"/>
              <a:srcRect/>
              <a:stretch>
                <a:fillRect/>
              </a:stretch>
            </p:blipFill>
            <p:spPr bwMode="auto">
              <a:xfrm>
                <a:off x="7311470" y="5257800"/>
                <a:ext cx="860580" cy="904875"/>
              </a:xfrm>
              <a:prstGeom prst="rect">
                <a:avLst/>
              </a:prstGeom>
              <a:noFill/>
              <a:ln w="9525">
                <a:noFill/>
                <a:miter lim="800000"/>
                <a:headEnd/>
                <a:tailEnd/>
              </a:ln>
            </p:spPr>
          </p:pic>
          <p:sp>
            <p:nvSpPr>
              <p:cNvPr id="309" name="Rectangle 308"/>
              <p:cNvSpPr/>
              <p:nvPr/>
            </p:nvSpPr>
            <p:spPr>
              <a:xfrm>
                <a:off x="7239000" y="4572000"/>
                <a:ext cx="990600"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7391400" y="4659868"/>
                <a:ext cx="747897" cy="369332"/>
              </a:xfrm>
              <a:prstGeom prst="rect">
                <a:avLst/>
              </a:prstGeom>
            </p:spPr>
            <p:txBody>
              <a:bodyPr wrap="none">
                <a:spAutoFit/>
              </a:bodyPr>
              <a:lstStyle/>
              <a:p>
                <a:pPr algn="ctr"/>
                <a:r>
                  <a:rPr lang="en-US" dirty="0" smtClean="0"/>
                  <a:t>Adapt</a:t>
                </a:r>
                <a:endParaRPr lang="en-US" dirty="0"/>
              </a:p>
            </p:txBody>
          </p:sp>
        </p:grpSp>
        <p:cxnSp>
          <p:nvCxnSpPr>
            <p:cNvPr id="224" name="Straight Arrow Connector 223"/>
            <p:cNvCxnSpPr/>
            <p:nvPr/>
          </p:nvCxnSpPr>
          <p:spPr>
            <a:xfrm>
              <a:off x="3124200" y="28859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a:off x="1676400" y="273427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a:off x="3124200" y="34193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a:off x="1676400" y="30383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1676400" y="334313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533400" y="3877270"/>
              <a:ext cx="27432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5400000">
              <a:off x="2781300" y="3381970"/>
              <a:ext cx="990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5400000">
              <a:off x="304800" y="3648670"/>
              <a:ext cx="4572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a:off x="533400" y="3419330"/>
              <a:ext cx="1524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5400000">
              <a:off x="3086100" y="3686771"/>
              <a:ext cx="533401" cy="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457200" y="3953470"/>
              <a:ext cx="2895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a:off x="152400" y="3648670"/>
              <a:ext cx="60960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a:off x="457200" y="3343870"/>
              <a:ext cx="228600" cy="158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5400000">
              <a:off x="76200" y="1905000"/>
              <a:ext cx="76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a:off x="457200" y="2284412"/>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a:off x="1676400" y="2438400"/>
              <a:ext cx="457200" cy="74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0" name="Rectangle 239"/>
            <p:cNvSpPr/>
            <p:nvPr/>
          </p:nvSpPr>
          <p:spPr>
            <a:xfrm>
              <a:off x="4267200" y="2353270"/>
              <a:ext cx="152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7"/>
            <p:cNvGrpSpPr/>
            <p:nvPr/>
          </p:nvGrpSpPr>
          <p:grpSpPr>
            <a:xfrm>
              <a:off x="6553200" y="1667470"/>
              <a:ext cx="990600" cy="2286000"/>
              <a:chOff x="5791200" y="3962400"/>
              <a:chExt cx="1066800" cy="2667000"/>
            </a:xfrm>
          </p:grpSpPr>
          <p:grpSp>
            <p:nvGrpSpPr>
              <p:cNvPr id="7" name="Group 6"/>
              <p:cNvGrpSpPr/>
              <p:nvPr/>
            </p:nvGrpSpPr>
            <p:grpSpPr>
              <a:xfrm>
                <a:off x="5867401" y="4038608"/>
                <a:ext cx="914400" cy="2543494"/>
                <a:chOff x="7696200" y="2488713"/>
                <a:chExt cx="1143000" cy="3407582"/>
              </a:xfrm>
            </p:grpSpPr>
            <p:grpSp>
              <p:nvGrpSpPr>
                <p:cNvPr id="8" name="Group 62"/>
                <p:cNvGrpSpPr>
                  <a:grpSpLocks/>
                </p:cNvGrpSpPr>
                <p:nvPr/>
              </p:nvGrpSpPr>
              <p:grpSpPr bwMode="auto">
                <a:xfrm>
                  <a:off x="8050487" y="3896050"/>
                  <a:ext cx="62930" cy="579057"/>
                  <a:chOff x="913588" y="1905791"/>
                  <a:chExt cx="78194" cy="686513"/>
                </a:xfrm>
              </p:grpSpPr>
              <p:cxnSp>
                <p:nvCxnSpPr>
                  <p:cNvPr id="301" name="Straight Connector 300"/>
                  <p:cNvCxnSpPr/>
                  <p:nvPr/>
                </p:nvCxnSpPr>
                <p:spPr>
                  <a:xfrm rot="5400000">
                    <a:off x="838044" y="1981335"/>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70"/>
                <p:cNvGrpSpPr>
                  <a:grpSpLocks/>
                </p:cNvGrpSpPr>
                <p:nvPr/>
              </p:nvGrpSpPr>
              <p:grpSpPr bwMode="auto">
                <a:xfrm>
                  <a:off x="8428838" y="3896073"/>
                  <a:ext cx="62274" cy="577852"/>
                  <a:chOff x="913995" y="1906505"/>
                  <a:chExt cx="77379" cy="685085"/>
                </a:xfrm>
              </p:grpSpPr>
              <p:cxnSp>
                <p:nvCxnSpPr>
                  <p:cNvPr id="294" name="Straight Connector 293"/>
                  <p:cNvCxnSpPr/>
                  <p:nvPr/>
                </p:nvCxnSpPr>
                <p:spPr>
                  <a:xfrm rot="5400000">
                    <a:off x="838451" y="198204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rot="16200000" flipH="1">
                    <a:off x="914862" y="2057742"/>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rot="16200000" flipH="1">
                    <a:off x="914863" y="2210460"/>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5400000">
                    <a:off x="914862" y="2286104"/>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rot="5400000">
                    <a:off x="91420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1" name="Straight Connector 270"/>
                <p:cNvCxnSpPr/>
                <p:nvPr/>
              </p:nvCxnSpPr>
              <p:spPr bwMode="auto">
                <a:xfrm rot="5400000">
                  <a:off x="7793571" y="5051431"/>
                  <a:ext cx="577851" cy="6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10"/>
                <p:cNvCxnSpPr/>
                <p:nvPr/>
              </p:nvCxnSpPr>
              <p:spPr bwMode="auto">
                <a:xfrm rot="5400000">
                  <a:off x="8171255" y="5051430"/>
                  <a:ext cx="577851" cy="6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73" name="Cube 272"/>
                <p:cNvSpPr/>
                <p:nvPr/>
              </p:nvSpPr>
              <p:spPr bwMode="auto">
                <a:xfrm flipH="1">
                  <a:off x="7924800" y="3549344"/>
                  <a:ext cx="723894" cy="346711"/>
                </a:xfrm>
                <a:prstGeom prst="cub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0" name="Group 273"/>
                <p:cNvGrpSpPr>
                  <a:grpSpLocks/>
                </p:cNvGrpSpPr>
                <p:nvPr/>
              </p:nvGrpSpPr>
              <p:grpSpPr bwMode="auto">
                <a:xfrm>
                  <a:off x="8428838" y="3029297"/>
                  <a:ext cx="62274" cy="577852"/>
                  <a:chOff x="913995" y="1906505"/>
                  <a:chExt cx="77379" cy="685085"/>
                </a:xfrm>
              </p:grpSpPr>
              <p:cxnSp>
                <p:nvCxnSpPr>
                  <p:cNvPr id="287" name="Straight Connector 286"/>
                  <p:cNvCxnSpPr/>
                  <p:nvPr/>
                </p:nvCxnSpPr>
                <p:spPr>
                  <a:xfrm rot="5400000">
                    <a:off x="838451" y="1982049"/>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rot="16200000" flipH="1">
                    <a:off x="914862" y="2057742"/>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5400000">
                    <a:off x="914149" y="2134101"/>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16200000" flipH="1">
                    <a:off x="914863" y="2210460"/>
                    <a:ext cx="75644"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5400000">
                    <a:off x="914862" y="2286104"/>
                    <a:ext cx="75645"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914149" y="2362463"/>
                    <a:ext cx="77072" cy="75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rot="5400000">
                    <a:off x="914202" y="2514417"/>
                    <a:ext cx="152716"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8050486" y="3029269"/>
                  <a:ext cx="62930" cy="579057"/>
                  <a:chOff x="913588" y="1905791"/>
                  <a:chExt cx="78194" cy="686513"/>
                </a:xfrm>
              </p:grpSpPr>
              <p:cxnSp>
                <p:nvCxnSpPr>
                  <p:cNvPr id="280" name="Straight Connector 279"/>
                  <p:cNvCxnSpPr/>
                  <p:nvPr/>
                </p:nvCxnSpPr>
                <p:spPr>
                  <a:xfrm rot="5400000">
                    <a:off x="838044" y="1981335"/>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rot="16200000" flipH="1">
                    <a:off x="914149" y="2057335"/>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rot="5400000">
                    <a:off x="914863" y="2133693"/>
                    <a:ext cx="75645"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16200000" flipH="1">
                    <a:off x="914149" y="2210052"/>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rot="5400000">
                    <a:off x="914863" y="2286410"/>
                    <a:ext cx="75644"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rot="16200000" flipH="1">
                    <a:off x="914149" y="2362768"/>
                    <a:ext cx="77072" cy="765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5400000">
                    <a:off x="914609" y="2515131"/>
                    <a:ext cx="152717" cy="16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6" name="Can 275"/>
                <p:cNvSpPr/>
                <p:nvPr/>
              </p:nvSpPr>
              <p:spPr>
                <a:xfrm flipV="1">
                  <a:off x="8001001" y="4296095"/>
                  <a:ext cx="533400" cy="76200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Can 276"/>
                <p:cNvSpPr/>
                <p:nvPr/>
              </p:nvSpPr>
              <p:spPr>
                <a:xfrm flipV="1">
                  <a:off x="8001001" y="5134295"/>
                  <a:ext cx="533400" cy="762000"/>
                </a:xfrm>
                <a:prstGeom prst="can">
                  <a:avLst/>
                </a:prstGeom>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flipV="1">
                  <a:off x="7772400" y="2971800"/>
                  <a:ext cx="990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9" name="TextBox 278"/>
                <p:cNvSpPr txBox="1"/>
                <p:nvPr/>
              </p:nvSpPr>
              <p:spPr>
                <a:xfrm>
                  <a:off x="7696200" y="2488713"/>
                  <a:ext cx="1143000" cy="369333"/>
                </a:xfrm>
                <a:prstGeom prst="rect">
                  <a:avLst/>
                </a:prstGeom>
                <a:noFill/>
                <a:ln>
                  <a:noFill/>
                </a:ln>
              </p:spPr>
              <p:txBody>
                <a:bodyPr wrap="square" rtlCol="0">
                  <a:spAutoFit/>
                </a:bodyPr>
                <a:lstStyle/>
                <a:p>
                  <a:pPr algn="ctr"/>
                  <a:r>
                    <a:rPr lang="en-US" dirty="0" smtClean="0"/>
                    <a:t>Triple</a:t>
                  </a:r>
                  <a:endParaRPr lang="en-US" dirty="0"/>
                </a:p>
              </p:txBody>
            </p:sp>
          </p:grpSp>
          <p:sp>
            <p:nvSpPr>
              <p:cNvPr id="268" name="Rectangle 267"/>
              <p:cNvSpPr/>
              <p:nvPr/>
            </p:nvSpPr>
            <p:spPr>
              <a:xfrm>
                <a:off x="5791200" y="3962400"/>
                <a:ext cx="10668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56"/>
            <p:cNvGrpSpPr/>
            <p:nvPr/>
          </p:nvGrpSpPr>
          <p:grpSpPr>
            <a:xfrm>
              <a:off x="3581400" y="1667470"/>
              <a:ext cx="990600" cy="2286000"/>
              <a:chOff x="2590800" y="1752600"/>
              <a:chExt cx="990600" cy="1677486"/>
            </a:xfrm>
          </p:grpSpPr>
          <p:pic>
            <p:nvPicPr>
              <p:cNvPr id="264" name="Picture 5"/>
              <p:cNvPicPr>
                <a:picLocks noChangeAspect="1" noChangeArrowheads="1"/>
              </p:cNvPicPr>
              <p:nvPr/>
            </p:nvPicPr>
            <p:blipFill>
              <a:blip r:embed="rId5" cstate="print"/>
              <a:srcRect/>
              <a:stretch>
                <a:fillRect/>
              </a:stretch>
            </p:blipFill>
            <p:spPr bwMode="auto">
              <a:xfrm>
                <a:off x="2667000" y="2209799"/>
                <a:ext cx="838200" cy="1220287"/>
              </a:xfrm>
              <a:prstGeom prst="rect">
                <a:avLst/>
              </a:prstGeom>
              <a:noFill/>
              <a:ln w="9525">
                <a:noFill/>
                <a:miter lim="800000"/>
                <a:headEnd/>
                <a:tailEnd/>
              </a:ln>
            </p:spPr>
          </p:pic>
          <p:sp>
            <p:nvSpPr>
              <p:cNvPr id="265" name="TextBox 264"/>
              <p:cNvSpPr txBox="1"/>
              <p:nvPr/>
            </p:nvSpPr>
            <p:spPr>
              <a:xfrm>
                <a:off x="2590800" y="1764268"/>
                <a:ext cx="990600" cy="451698"/>
              </a:xfrm>
              <a:prstGeom prst="rect">
                <a:avLst/>
              </a:prstGeom>
              <a:noFill/>
              <a:ln>
                <a:noFill/>
              </a:ln>
            </p:spPr>
            <p:txBody>
              <a:bodyPr wrap="square" rtlCol="0">
                <a:spAutoFit/>
              </a:bodyPr>
              <a:lstStyle/>
              <a:p>
                <a:pPr algn="ctr"/>
                <a:r>
                  <a:rPr lang="en-US" sz="1700" dirty="0" smtClean="0"/>
                  <a:t>Modal Damping</a:t>
                </a:r>
              </a:p>
            </p:txBody>
          </p:sp>
          <p:sp>
            <p:nvSpPr>
              <p:cNvPr id="266" name="Rectangle 265"/>
              <p:cNvSpPr/>
              <p:nvPr/>
            </p:nvSpPr>
            <p:spPr>
              <a:xfrm>
                <a:off x="2590800" y="1752600"/>
                <a:ext cx="990600"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3" name="Straight Arrow Connector 242"/>
            <p:cNvCxnSpPr/>
            <p:nvPr/>
          </p:nvCxnSpPr>
          <p:spPr>
            <a:xfrm>
              <a:off x="6172200" y="2057400"/>
              <a:ext cx="4572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4572000" y="2514600"/>
              <a:ext cx="2133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4614565" y="4072235"/>
              <a:ext cx="829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029200" y="4486870"/>
              <a:ext cx="3962400" cy="89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7467600" y="3657600"/>
              <a:ext cx="1524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5400000">
              <a:off x="8576965" y="4072235"/>
              <a:ext cx="829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6858000" y="4188023"/>
              <a:ext cx="1905000" cy="307777"/>
            </a:xfrm>
            <a:prstGeom prst="rect">
              <a:avLst/>
            </a:prstGeom>
            <a:noFill/>
          </p:spPr>
          <p:txBody>
            <a:bodyPr wrap="square" rtlCol="0">
              <a:spAutoFit/>
            </a:bodyPr>
            <a:lstStyle/>
            <a:p>
              <a:pPr algn="ctr"/>
              <a:r>
                <a:rPr lang="en-US" sz="1400" dirty="0" smtClean="0"/>
                <a:t>Cavity error signal</a:t>
              </a:r>
              <a:endParaRPr lang="en-US" sz="1400" dirty="0"/>
            </a:p>
          </p:txBody>
        </p:sp>
        <p:cxnSp>
          <p:nvCxnSpPr>
            <p:cNvPr id="250" name="Straight Arrow Connector 249"/>
            <p:cNvCxnSpPr/>
            <p:nvPr/>
          </p:nvCxnSpPr>
          <p:spPr>
            <a:xfrm>
              <a:off x="7467600" y="2514600"/>
              <a:ext cx="914400" cy="1588"/>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457200" y="1524000"/>
              <a:ext cx="792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7891165" y="2014835"/>
              <a:ext cx="9816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5400000">
              <a:off x="2857500" y="2019300"/>
              <a:ext cx="99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a:off x="3352800" y="2513012"/>
              <a:ext cx="228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5" name="Rectangle 254"/>
            <p:cNvSpPr/>
            <p:nvPr/>
          </p:nvSpPr>
          <p:spPr>
            <a:xfrm>
              <a:off x="5257800" y="4114800"/>
              <a:ext cx="1371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Cavity Control</a:t>
              </a:r>
              <a:endParaRPr lang="en-US" dirty="0">
                <a:solidFill>
                  <a:schemeClr val="tx1"/>
                </a:solidFill>
              </a:endParaRPr>
            </a:p>
          </p:txBody>
        </p:sp>
        <p:cxnSp>
          <p:nvCxnSpPr>
            <p:cNvPr id="256" name="Straight Arrow Connector 255"/>
            <p:cNvCxnSpPr/>
            <p:nvPr/>
          </p:nvCxnSpPr>
          <p:spPr>
            <a:xfrm>
              <a:off x="5029200" y="3657600"/>
              <a:ext cx="1676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7" name="Rectangle 256"/>
            <p:cNvSpPr/>
            <p:nvPr/>
          </p:nvSpPr>
          <p:spPr>
            <a:xfrm>
              <a:off x="4876800" y="1828800"/>
              <a:ext cx="1279389" cy="523220"/>
            </a:xfrm>
            <a:prstGeom prst="rect">
              <a:avLst/>
            </a:prstGeom>
            <a:ln w="12700">
              <a:solidFill>
                <a:schemeClr val="tx1"/>
              </a:solidFill>
            </a:ln>
          </p:spPr>
          <p:txBody>
            <a:bodyPr wrap="none">
              <a:spAutoFit/>
            </a:bodyPr>
            <a:lstStyle/>
            <a:p>
              <a:pPr algn="ctr"/>
              <a:r>
                <a:rPr lang="en-US" sz="1400" dirty="0" smtClean="0"/>
                <a:t>Non-stationary</a:t>
              </a:r>
            </a:p>
            <a:p>
              <a:pPr algn="ctr"/>
              <a:r>
                <a:rPr lang="en-US" sz="1400" dirty="0" smtClean="0"/>
                <a:t>disturbance</a:t>
              </a:r>
              <a:endParaRPr lang="en-US" sz="1400" dirty="0"/>
            </a:p>
          </p:txBody>
        </p:sp>
        <p:sp>
          <p:nvSpPr>
            <p:cNvPr id="258" name="Oval 257"/>
            <p:cNvSpPr/>
            <p:nvPr/>
          </p:nvSpPr>
          <p:spPr>
            <a:xfrm>
              <a:off x="7772400" y="2322576"/>
              <a:ext cx="381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259" name="Rectangle 258"/>
            <p:cNvSpPr/>
            <p:nvPr/>
          </p:nvSpPr>
          <p:spPr>
            <a:xfrm>
              <a:off x="7772400" y="3121223"/>
              <a:ext cx="1130439" cy="307777"/>
            </a:xfrm>
            <a:prstGeom prst="rect">
              <a:avLst/>
            </a:prstGeom>
            <a:ln w="12700">
              <a:solidFill>
                <a:schemeClr val="tx1"/>
              </a:solidFill>
            </a:ln>
          </p:spPr>
          <p:txBody>
            <a:bodyPr wrap="none">
              <a:spAutoFit/>
            </a:bodyPr>
            <a:lstStyle/>
            <a:p>
              <a:pPr algn="ctr"/>
              <a:r>
                <a:rPr lang="en-US" sz="1400" dirty="0" smtClean="0"/>
                <a:t>Sensor noise</a:t>
              </a:r>
              <a:endParaRPr lang="en-US" sz="1400" dirty="0"/>
            </a:p>
          </p:txBody>
        </p:sp>
        <p:cxnSp>
          <p:nvCxnSpPr>
            <p:cNvPr id="260" name="Straight Arrow Connector 259"/>
            <p:cNvCxnSpPr>
              <a:stCxn id="259" idx="0"/>
              <a:endCxn id="258" idx="5"/>
            </p:cNvCxnSpPr>
            <p:nvPr/>
          </p:nvCxnSpPr>
          <p:spPr>
            <a:xfrm rot="16200000" flipV="1">
              <a:off x="7980891" y="2764494"/>
              <a:ext cx="473443" cy="2400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4572000" y="2511623"/>
              <a:ext cx="1981200" cy="307777"/>
            </a:xfrm>
            <a:prstGeom prst="rect">
              <a:avLst/>
            </a:prstGeom>
            <a:noFill/>
          </p:spPr>
          <p:txBody>
            <a:bodyPr wrap="square" rtlCol="0">
              <a:spAutoFit/>
            </a:bodyPr>
            <a:lstStyle/>
            <a:p>
              <a:pPr algn="ctr"/>
              <a:r>
                <a:rPr lang="en-US" sz="1400" dirty="0" smtClean="0"/>
                <a:t>Top mass damping force</a:t>
              </a:r>
              <a:endParaRPr lang="en-US" sz="1400" dirty="0"/>
            </a:p>
          </p:txBody>
        </p:sp>
        <p:sp>
          <p:nvSpPr>
            <p:cNvPr id="262" name="TextBox 261"/>
            <p:cNvSpPr txBox="1"/>
            <p:nvPr/>
          </p:nvSpPr>
          <p:spPr>
            <a:xfrm>
              <a:off x="6172200" y="1219200"/>
              <a:ext cx="1905000" cy="307777"/>
            </a:xfrm>
            <a:prstGeom prst="rect">
              <a:avLst/>
            </a:prstGeom>
            <a:noFill/>
          </p:spPr>
          <p:txBody>
            <a:bodyPr wrap="square" rtlCol="0">
              <a:spAutoFit/>
            </a:bodyPr>
            <a:lstStyle/>
            <a:p>
              <a:pPr algn="ctr"/>
              <a:r>
                <a:rPr lang="en-US" sz="1400" dirty="0" smtClean="0"/>
                <a:t>Top mass measurement</a:t>
              </a:r>
              <a:endParaRPr lang="en-US" sz="1400" dirty="0"/>
            </a:p>
          </p:txBody>
        </p:sp>
        <p:sp>
          <p:nvSpPr>
            <p:cNvPr id="263" name="TextBox 262"/>
            <p:cNvSpPr txBox="1"/>
            <p:nvPr/>
          </p:nvSpPr>
          <p:spPr>
            <a:xfrm>
              <a:off x="1371600" y="3913632"/>
              <a:ext cx="1981200" cy="307777"/>
            </a:xfrm>
            <a:prstGeom prst="rect">
              <a:avLst/>
            </a:prstGeom>
            <a:noFill/>
          </p:spPr>
          <p:txBody>
            <a:bodyPr wrap="square" rtlCol="0">
              <a:spAutoFit/>
            </a:bodyPr>
            <a:lstStyle/>
            <a:p>
              <a:pPr algn="ctr"/>
              <a:r>
                <a:rPr lang="en-US" sz="1400" dirty="0" smtClean="0"/>
                <a:t>Damping gains</a:t>
              </a:r>
              <a:endParaRPr lang="en-US" sz="1400" dirty="0"/>
            </a:p>
          </p:txBody>
        </p:sp>
        <p:sp>
          <p:nvSpPr>
            <p:cNvPr id="314" name="TextBox 313"/>
            <p:cNvSpPr txBox="1"/>
            <p:nvPr/>
          </p:nvSpPr>
          <p:spPr>
            <a:xfrm>
              <a:off x="4800600" y="3349823"/>
              <a:ext cx="1981200" cy="307777"/>
            </a:xfrm>
            <a:prstGeom prst="rect">
              <a:avLst/>
            </a:prstGeom>
            <a:noFill/>
          </p:spPr>
          <p:txBody>
            <a:bodyPr wrap="square" rtlCol="0">
              <a:spAutoFit/>
            </a:bodyPr>
            <a:lstStyle/>
            <a:p>
              <a:pPr algn="ctr"/>
              <a:r>
                <a:rPr lang="en-US" sz="1400" dirty="0" smtClean="0"/>
                <a:t>Bottom mass force</a:t>
              </a:r>
              <a:endParaRPr lang="en-US" sz="1400" dirty="0"/>
            </a:p>
          </p:txBody>
        </p:sp>
      </p:grpSp>
      <p:sp>
        <p:nvSpPr>
          <p:cNvPr id="102" name="TextBox 101"/>
          <p:cNvSpPr txBox="1"/>
          <p:nvPr/>
        </p:nvSpPr>
        <p:spPr>
          <a:xfrm>
            <a:off x="4572000" y="4724400"/>
            <a:ext cx="2209800" cy="369332"/>
          </a:xfrm>
          <a:prstGeom prst="rect">
            <a:avLst/>
          </a:prstGeom>
          <a:noFill/>
        </p:spPr>
        <p:txBody>
          <a:bodyPr wrap="square" rtlCol="0">
            <a:spAutoFit/>
          </a:bodyPr>
          <a:lstStyle/>
          <a:p>
            <a:r>
              <a:rPr lang="en-US" dirty="0" smtClean="0"/>
              <a:t>Modal amplitude</a:t>
            </a:r>
            <a:endParaRPr lang="en-US" dirty="0"/>
          </a:p>
        </p:txBody>
      </p:sp>
      <p:sp>
        <p:nvSpPr>
          <p:cNvPr id="103" name="TextBox 102"/>
          <p:cNvSpPr txBox="1"/>
          <p:nvPr/>
        </p:nvSpPr>
        <p:spPr>
          <a:xfrm>
            <a:off x="4572000" y="5791200"/>
            <a:ext cx="2819400" cy="369332"/>
          </a:xfrm>
          <a:prstGeom prst="rect">
            <a:avLst/>
          </a:prstGeom>
          <a:noFill/>
        </p:spPr>
        <p:txBody>
          <a:bodyPr wrap="square" rtlCol="0">
            <a:spAutoFit/>
          </a:bodyPr>
          <a:lstStyle/>
          <a:p>
            <a:r>
              <a:rPr lang="en-US" dirty="0" smtClean="0"/>
              <a:t>Sensor noise amplification</a:t>
            </a:r>
            <a:endParaRPr lang="en-US" dirty="0"/>
          </a:p>
        </p:txBody>
      </p:sp>
      <p:sp>
        <p:nvSpPr>
          <p:cNvPr id="104" name="TextBox 103"/>
          <p:cNvSpPr txBox="1"/>
          <p:nvPr/>
        </p:nvSpPr>
        <p:spPr>
          <a:xfrm>
            <a:off x="3124200" y="2590800"/>
            <a:ext cx="381000" cy="307777"/>
          </a:xfrm>
          <a:prstGeom prst="rect">
            <a:avLst/>
          </a:prstGeom>
          <a:noFill/>
        </p:spPr>
        <p:txBody>
          <a:bodyPr wrap="square" rtlCol="0">
            <a:spAutoFit/>
          </a:bodyPr>
          <a:lstStyle/>
          <a:p>
            <a:r>
              <a:rPr lang="en-US" sz="1400" dirty="0" smtClean="0"/>
              <a:t>k</a:t>
            </a:r>
            <a:r>
              <a:rPr lang="en-US" sz="1400" baseline="-25000" dirty="0" smtClean="0"/>
              <a:t>1</a:t>
            </a:r>
            <a:endParaRPr lang="en-US" sz="1400" dirty="0"/>
          </a:p>
        </p:txBody>
      </p:sp>
      <p:sp>
        <p:nvSpPr>
          <p:cNvPr id="105" name="TextBox 104"/>
          <p:cNvSpPr txBox="1"/>
          <p:nvPr/>
        </p:nvSpPr>
        <p:spPr>
          <a:xfrm>
            <a:off x="3218688" y="3121223"/>
            <a:ext cx="381000" cy="307777"/>
          </a:xfrm>
          <a:prstGeom prst="rect">
            <a:avLst/>
          </a:prstGeom>
          <a:noFill/>
        </p:spPr>
        <p:txBody>
          <a:bodyPr wrap="square" rtlCol="0">
            <a:spAutoFit/>
          </a:bodyPr>
          <a:lstStyle/>
          <a:p>
            <a:r>
              <a:rPr lang="en-US" sz="1400" dirty="0" smtClean="0"/>
              <a:t>k</a:t>
            </a:r>
            <a:r>
              <a:rPr lang="en-US" sz="1400" baseline="-25000" dirty="0" smtClean="0"/>
              <a:t>2</a:t>
            </a:r>
            <a:endParaRPr lang="en-US" sz="1400" dirty="0"/>
          </a:p>
        </p:txBody>
      </p:sp>
      <p:sp>
        <p:nvSpPr>
          <p:cNvPr id="106" name="Footer Placeholder 105"/>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smtClean="0"/>
              <a:t>Cost Input 1: Modal Amplitudes</a:t>
            </a:r>
            <a:endParaRPr lang="en-US" dirty="0"/>
          </a:p>
        </p:txBody>
      </p:sp>
      <p:sp>
        <p:nvSpPr>
          <p:cNvPr id="23" name="Slide Number Placeholder 22"/>
          <p:cNvSpPr>
            <a:spLocks noGrp="1"/>
          </p:cNvSpPr>
          <p:nvPr>
            <p:ph type="sldNum" sz="quarter" idx="12"/>
          </p:nvPr>
        </p:nvSpPr>
        <p:spPr>
          <a:xfrm>
            <a:off x="7010400" y="6492875"/>
            <a:ext cx="2133600" cy="365125"/>
          </a:xfrm>
        </p:spPr>
        <p:txBody>
          <a:bodyPr/>
          <a:lstStyle/>
          <a:p>
            <a:fld id="{B6F15528-21DE-4FAA-801E-634DDDAF4B2B}" type="slidenum">
              <a:rPr lang="en-US" smtClean="0"/>
              <a:pPr/>
              <a:t>61</a:t>
            </a:fld>
            <a:r>
              <a:rPr lang="en-US" dirty="0" smtClean="0"/>
              <a:t>/50</a:t>
            </a:r>
            <a:endParaRPr lang="en-US" dirty="0"/>
          </a:p>
        </p:txBody>
      </p:sp>
      <p:sp>
        <p:nvSpPr>
          <p:cNvPr id="17" name="TextBox 16"/>
          <p:cNvSpPr txBox="1"/>
          <p:nvPr/>
        </p:nvSpPr>
        <p:spPr>
          <a:xfrm>
            <a:off x="6858000" y="1371600"/>
            <a:ext cx="2286000" cy="369332"/>
          </a:xfrm>
          <a:prstGeom prst="rect">
            <a:avLst/>
          </a:prstGeom>
          <a:noFill/>
        </p:spPr>
        <p:txBody>
          <a:bodyPr wrap="square" rtlCol="0">
            <a:spAutoFit/>
          </a:bodyPr>
          <a:lstStyle/>
          <a:p>
            <a:r>
              <a:rPr lang="en-US" dirty="0" smtClean="0"/>
              <a:t>(arbitrary magnitude)</a:t>
            </a:r>
            <a:endParaRPr lang="en-US" dirty="0"/>
          </a:p>
        </p:txBody>
      </p:sp>
      <p:sp>
        <p:nvSpPr>
          <p:cNvPr id="7" name="TextBox 6"/>
          <p:cNvSpPr txBox="1"/>
          <p:nvPr/>
        </p:nvSpPr>
        <p:spPr>
          <a:xfrm>
            <a:off x="4572000" y="2057400"/>
            <a:ext cx="1066800" cy="369332"/>
          </a:xfrm>
          <a:prstGeom prst="rect">
            <a:avLst/>
          </a:prstGeom>
          <a:noFill/>
        </p:spPr>
        <p:txBody>
          <a:bodyPr wrap="square" rtlCol="0">
            <a:spAutoFit/>
          </a:bodyPr>
          <a:lstStyle/>
          <a:p>
            <a:r>
              <a:rPr lang="en-US" dirty="0" smtClean="0"/>
              <a:t>Mode 1</a:t>
            </a:r>
            <a:endParaRPr lang="en-US" dirty="0"/>
          </a:p>
        </p:txBody>
      </p:sp>
      <p:cxnSp>
        <p:nvCxnSpPr>
          <p:cNvPr id="9" name="Straight Arrow Connector 8"/>
          <p:cNvCxnSpPr>
            <a:stCxn id="7" idx="2"/>
          </p:cNvCxnSpPr>
          <p:nvPr/>
        </p:nvCxnSpPr>
        <p:spPr>
          <a:xfrm rot="5400000">
            <a:off x="4946372" y="2584966"/>
            <a:ext cx="317262" cy="79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67400" y="2057400"/>
            <a:ext cx="1066800" cy="369332"/>
          </a:xfrm>
          <a:prstGeom prst="rect">
            <a:avLst/>
          </a:prstGeom>
          <a:noFill/>
        </p:spPr>
        <p:txBody>
          <a:bodyPr wrap="square" rtlCol="0">
            <a:spAutoFit/>
          </a:bodyPr>
          <a:lstStyle/>
          <a:p>
            <a:r>
              <a:rPr lang="en-US" dirty="0" smtClean="0"/>
              <a:t>Mode 2</a:t>
            </a:r>
            <a:endParaRPr lang="en-US" dirty="0"/>
          </a:p>
        </p:txBody>
      </p:sp>
      <p:cxnSp>
        <p:nvCxnSpPr>
          <p:cNvPr id="12" name="Straight Arrow Connector 11"/>
          <p:cNvCxnSpPr>
            <a:stCxn id="11" idx="2"/>
          </p:cNvCxnSpPr>
          <p:nvPr/>
        </p:nvCxnSpPr>
        <p:spPr>
          <a:xfrm rot="5400000">
            <a:off x="6241772" y="2584966"/>
            <a:ext cx="317262" cy="79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14400" y="1383268"/>
            <a:ext cx="8077200" cy="369332"/>
          </a:xfrm>
          <a:prstGeom prst="rect">
            <a:avLst/>
          </a:prstGeom>
          <a:solidFill>
            <a:schemeClr val="bg1"/>
          </a:solidFill>
        </p:spPr>
        <p:txBody>
          <a:bodyPr wrap="square" rtlCol="0">
            <a:spAutoFit/>
          </a:bodyPr>
          <a:lstStyle/>
          <a:p>
            <a:r>
              <a:rPr lang="en-US" dirty="0" smtClean="0"/>
              <a:t>Simulated </a:t>
            </a:r>
            <a:r>
              <a:rPr lang="en-US" dirty="0" err="1" smtClean="0"/>
              <a:t>Undamped</a:t>
            </a:r>
            <a:r>
              <a:rPr lang="en-US" dirty="0" smtClean="0"/>
              <a:t> Top Mass Displacement Measurement (arbitrary magnitude)</a:t>
            </a:r>
            <a:endParaRPr lang="en-US" dirty="0"/>
          </a:p>
        </p:txBody>
      </p:sp>
      <p:pic>
        <p:nvPicPr>
          <p:cNvPr id="15" name="Picture 3"/>
          <p:cNvPicPr>
            <a:picLocks noChangeAspect="1" noChangeArrowheads="1"/>
          </p:cNvPicPr>
          <p:nvPr/>
        </p:nvPicPr>
        <p:blipFill>
          <a:blip r:embed="rId3" cstate="print"/>
          <a:srcRect l="868" t="6896" r="40104" b="56897"/>
          <a:stretch>
            <a:fillRect/>
          </a:stretch>
        </p:blipFill>
        <p:spPr bwMode="auto">
          <a:xfrm>
            <a:off x="3048000" y="4495800"/>
            <a:ext cx="5184422" cy="1987537"/>
          </a:xfrm>
          <a:prstGeom prst="rect">
            <a:avLst/>
          </a:prstGeom>
          <a:noFill/>
          <a:ln w="12700">
            <a:solidFill>
              <a:schemeClr val="tx1"/>
            </a:solidFill>
            <a:miter lim="800000"/>
            <a:headEnd/>
            <a:tailEnd/>
          </a:ln>
        </p:spPr>
      </p:pic>
      <p:sp>
        <p:nvSpPr>
          <p:cNvPr id="16" name="Oval 15"/>
          <p:cNvSpPr/>
          <p:nvPr/>
        </p:nvSpPr>
        <p:spPr>
          <a:xfrm>
            <a:off x="3581400" y="4724400"/>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892808" y="5410200"/>
            <a:ext cx="1143000" cy="369332"/>
          </a:xfrm>
          <a:prstGeom prst="rect">
            <a:avLst/>
          </a:prstGeom>
          <a:solidFill>
            <a:schemeClr val="bg1"/>
          </a:solidFill>
          <a:ln w="12700">
            <a:solidFill>
              <a:schemeClr val="tx1"/>
            </a:solidFill>
          </a:ln>
        </p:spPr>
        <p:txBody>
          <a:bodyPr wrap="square" rtlCol="0">
            <a:spAutoFit/>
          </a:bodyPr>
          <a:lstStyle/>
          <a:p>
            <a:pPr algn="ctr"/>
            <a:r>
              <a:rPr lang="en-US" dirty="0" smtClean="0"/>
              <a:t>Cost Box</a:t>
            </a:r>
            <a:endParaRPr lang="en-US" dirty="0"/>
          </a:p>
        </p:txBody>
      </p:sp>
      <p:sp>
        <p:nvSpPr>
          <p:cNvPr id="19" name="TextBox 18"/>
          <p:cNvSpPr txBox="1"/>
          <p:nvPr/>
        </p:nvSpPr>
        <p:spPr>
          <a:xfrm>
            <a:off x="4343400" y="4495800"/>
            <a:ext cx="2209800" cy="369332"/>
          </a:xfrm>
          <a:prstGeom prst="rect">
            <a:avLst/>
          </a:prstGeom>
          <a:noFill/>
        </p:spPr>
        <p:txBody>
          <a:bodyPr wrap="square" rtlCol="0">
            <a:spAutoFit/>
          </a:bodyPr>
          <a:lstStyle/>
          <a:p>
            <a:r>
              <a:rPr lang="en-US" dirty="0" smtClean="0"/>
              <a:t>Modal amplitude</a:t>
            </a:r>
            <a:endParaRPr lang="en-US" dirty="0"/>
          </a:p>
        </p:txBody>
      </p:sp>
      <p:sp>
        <p:nvSpPr>
          <p:cNvPr id="20" name="TextBox 19"/>
          <p:cNvSpPr txBox="1"/>
          <p:nvPr/>
        </p:nvSpPr>
        <p:spPr>
          <a:xfrm>
            <a:off x="3733800" y="5486400"/>
            <a:ext cx="2819400" cy="369332"/>
          </a:xfrm>
          <a:prstGeom prst="rect">
            <a:avLst/>
          </a:prstGeom>
          <a:noFill/>
        </p:spPr>
        <p:txBody>
          <a:bodyPr wrap="square" rtlCol="0">
            <a:spAutoFit/>
          </a:bodyPr>
          <a:lstStyle/>
          <a:p>
            <a:r>
              <a:rPr lang="en-US" dirty="0" smtClean="0"/>
              <a:t>Sensor noise amplification</a:t>
            </a:r>
            <a:endParaRPr lang="en-US" dirty="0"/>
          </a:p>
        </p:txBody>
      </p:sp>
      <p:sp>
        <p:nvSpPr>
          <p:cNvPr id="21" name="Footer Placeholder 20"/>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Modal Amplitude Variance Estimation</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l="868" t="6896" r="40104" b="73670"/>
          <a:stretch>
            <a:fillRect/>
          </a:stretch>
        </p:blipFill>
        <p:spPr bwMode="auto">
          <a:xfrm>
            <a:off x="3048000" y="4191000"/>
            <a:ext cx="5184422" cy="1066800"/>
          </a:xfrm>
          <a:prstGeom prst="rect">
            <a:avLst/>
          </a:prstGeom>
          <a:noFill/>
          <a:ln w="12700">
            <a:solidFill>
              <a:schemeClr val="tx1"/>
            </a:solidFill>
            <a:miter lim="800000"/>
            <a:headEnd/>
            <a:tailEnd/>
          </a:ln>
        </p:spPr>
      </p:pic>
      <p:sp>
        <p:nvSpPr>
          <p:cNvPr id="5" name="Oval 4"/>
          <p:cNvSpPr/>
          <p:nvPr/>
        </p:nvSpPr>
        <p:spPr>
          <a:xfrm>
            <a:off x="4343400" y="4419600"/>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4" cstate="print"/>
          <a:srcRect l="868" t="18056" r="70486" b="73611"/>
          <a:stretch>
            <a:fillRect/>
          </a:stretch>
        </p:blipFill>
        <p:spPr bwMode="auto">
          <a:xfrm>
            <a:off x="3810000" y="5562600"/>
            <a:ext cx="2933700" cy="533400"/>
          </a:xfrm>
          <a:prstGeom prst="rect">
            <a:avLst/>
          </a:prstGeom>
          <a:noFill/>
          <a:ln w="12700">
            <a:solidFill>
              <a:schemeClr val="tx1"/>
            </a:solidFill>
            <a:miter lim="800000"/>
            <a:headEnd/>
            <a:tailEnd/>
          </a:ln>
        </p:spPr>
      </p:pic>
      <p:cxnSp>
        <p:nvCxnSpPr>
          <p:cNvPr id="8" name="Straight Arrow Connector 7"/>
          <p:cNvCxnSpPr/>
          <p:nvPr/>
        </p:nvCxnSpPr>
        <p:spPr>
          <a:xfrm rot="16200000" flipH="1">
            <a:off x="4686300" y="5219700"/>
            <a:ext cx="381000"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943600" y="1847088"/>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33872" y="1764268"/>
            <a:ext cx="2624328" cy="369332"/>
          </a:xfrm>
          <a:prstGeom prst="rect">
            <a:avLst/>
          </a:prstGeom>
          <a:noFill/>
        </p:spPr>
        <p:txBody>
          <a:bodyPr wrap="square" rtlCol="0">
            <a:spAutoFit/>
          </a:bodyPr>
          <a:lstStyle/>
          <a:p>
            <a:r>
              <a:rPr lang="en-US" dirty="0" smtClean="0"/>
              <a:t>Band-passed modal signal</a:t>
            </a:r>
            <a:endParaRPr lang="en-US" dirty="0"/>
          </a:p>
        </p:txBody>
      </p:sp>
      <p:sp>
        <p:nvSpPr>
          <p:cNvPr id="13" name="TextBox 12"/>
          <p:cNvSpPr txBox="1"/>
          <p:nvPr/>
        </p:nvSpPr>
        <p:spPr>
          <a:xfrm>
            <a:off x="1905000" y="4892040"/>
            <a:ext cx="1143000" cy="369332"/>
          </a:xfrm>
          <a:prstGeom prst="rect">
            <a:avLst/>
          </a:prstGeom>
          <a:solidFill>
            <a:schemeClr val="bg1"/>
          </a:solidFill>
          <a:ln w="12700">
            <a:solidFill>
              <a:schemeClr val="tx1"/>
            </a:solidFill>
          </a:ln>
        </p:spPr>
        <p:txBody>
          <a:bodyPr wrap="square" rtlCol="0">
            <a:spAutoFit/>
          </a:bodyPr>
          <a:lstStyle/>
          <a:p>
            <a:pPr algn="ctr"/>
            <a:r>
              <a:rPr lang="en-US" dirty="0" smtClean="0"/>
              <a:t>Cost Box</a:t>
            </a:r>
            <a:endParaRPr lang="en-US" dirty="0"/>
          </a:p>
        </p:txBody>
      </p:sp>
      <p:sp>
        <p:nvSpPr>
          <p:cNvPr id="14" name="TextBox 13"/>
          <p:cNvSpPr txBox="1"/>
          <p:nvPr/>
        </p:nvSpPr>
        <p:spPr>
          <a:xfrm>
            <a:off x="5181600" y="4191000"/>
            <a:ext cx="2209800" cy="369332"/>
          </a:xfrm>
          <a:prstGeom prst="rect">
            <a:avLst/>
          </a:prstGeom>
          <a:noFill/>
        </p:spPr>
        <p:txBody>
          <a:bodyPr wrap="square" rtlCol="0">
            <a:spAutoFit/>
          </a:bodyPr>
          <a:lstStyle/>
          <a:p>
            <a:r>
              <a:rPr lang="en-US" dirty="0" smtClean="0"/>
              <a:t>Modal amplitude</a:t>
            </a:r>
            <a:endParaRPr lang="en-US" dirty="0"/>
          </a:p>
        </p:txBody>
      </p:sp>
      <p:sp>
        <p:nvSpPr>
          <p:cNvPr id="15" name="Slide Number Placeholder 14"/>
          <p:cNvSpPr>
            <a:spLocks noGrp="1"/>
          </p:cNvSpPr>
          <p:nvPr>
            <p:ph type="sldNum" sz="quarter" idx="12"/>
          </p:nvPr>
        </p:nvSpPr>
        <p:spPr>
          <a:xfrm>
            <a:off x="7010400" y="6492875"/>
            <a:ext cx="2133600" cy="365125"/>
          </a:xfrm>
        </p:spPr>
        <p:txBody>
          <a:bodyPr/>
          <a:lstStyle/>
          <a:p>
            <a:fld id="{B6F15528-21DE-4FAA-801E-634DDDAF4B2B}" type="slidenum">
              <a:rPr lang="en-US" smtClean="0"/>
              <a:pPr/>
              <a:t>62</a:t>
            </a:fld>
            <a:r>
              <a:rPr lang="en-US" dirty="0" smtClean="0"/>
              <a:t>/50</a:t>
            </a:r>
            <a:endParaRPr lang="en-US" dirty="0"/>
          </a:p>
        </p:txBody>
      </p:sp>
      <p:sp>
        <p:nvSpPr>
          <p:cNvPr id="16" name="Footer Placeholder 15"/>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Cost Input 2: Noise Amplification</a:t>
            </a:r>
            <a:endParaRPr lang="en-US" dirty="0"/>
          </a:p>
        </p:txBody>
      </p:sp>
      <p:sp>
        <p:nvSpPr>
          <p:cNvPr id="3" name="TextBox 2"/>
          <p:cNvSpPr txBox="1"/>
          <p:nvPr/>
        </p:nvSpPr>
        <p:spPr>
          <a:xfrm>
            <a:off x="381000" y="3078539"/>
            <a:ext cx="2590800" cy="369332"/>
          </a:xfrm>
          <a:prstGeom prst="rect">
            <a:avLst/>
          </a:prstGeom>
          <a:noFill/>
          <a:ln w="25400">
            <a:solidFill>
              <a:schemeClr val="tx1"/>
            </a:solidFill>
          </a:ln>
        </p:spPr>
        <p:txBody>
          <a:bodyPr wrap="square" rtlCol="0">
            <a:spAutoFit/>
          </a:bodyPr>
          <a:lstStyle/>
          <a:p>
            <a:r>
              <a:rPr lang="en-US" dirty="0" smtClean="0"/>
              <a:t>For frequencies ≥ 10 Hz :</a:t>
            </a:r>
            <a:endParaRPr lang="en-US" dirty="0"/>
          </a:p>
        </p:txBody>
      </p:sp>
      <p:graphicFrame>
        <p:nvGraphicFramePr>
          <p:cNvPr id="4" name="Object 3"/>
          <p:cNvGraphicFramePr>
            <a:graphicFrameLocks noChangeAspect="1"/>
          </p:cNvGraphicFramePr>
          <p:nvPr/>
        </p:nvGraphicFramePr>
        <p:xfrm>
          <a:off x="1068388" y="3676471"/>
          <a:ext cx="3007332" cy="700088"/>
        </p:xfrm>
        <a:graphic>
          <a:graphicData uri="http://schemas.openxmlformats.org/presentationml/2006/ole">
            <p:oleObj spid="_x0000_s6146" name="Equation" r:id="rId3" imgW="1854000" imgH="431640" progId="Equation.3">
              <p:embed/>
            </p:oleObj>
          </a:graphicData>
        </a:graphic>
      </p:graphicFrame>
      <p:sp>
        <p:nvSpPr>
          <p:cNvPr id="5" name="TextBox 4"/>
          <p:cNvSpPr txBox="1"/>
          <p:nvPr/>
        </p:nvSpPr>
        <p:spPr>
          <a:xfrm>
            <a:off x="457200" y="4514671"/>
            <a:ext cx="1676400" cy="646331"/>
          </a:xfrm>
          <a:prstGeom prst="rect">
            <a:avLst/>
          </a:prstGeom>
          <a:noFill/>
        </p:spPr>
        <p:txBody>
          <a:bodyPr wrap="square" rtlCol="0">
            <a:spAutoFit/>
          </a:bodyPr>
          <a:lstStyle/>
          <a:p>
            <a:pPr algn="ctr"/>
            <a:r>
              <a:rPr lang="en-US" dirty="0" smtClean="0"/>
              <a:t>mode 1 damping force</a:t>
            </a:r>
            <a:endParaRPr lang="en-US" dirty="0"/>
          </a:p>
        </p:txBody>
      </p:sp>
      <p:sp>
        <p:nvSpPr>
          <p:cNvPr id="6" name="TextBox 5"/>
          <p:cNvSpPr txBox="1"/>
          <p:nvPr/>
        </p:nvSpPr>
        <p:spPr>
          <a:xfrm>
            <a:off x="3581400" y="4590871"/>
            <a:ext cx="1524000" cy="646331"/>
          </a:xfrm>
          <a:prstGeom prst="rect">
            <a:avLst/>
          </a:prstGeom>
          <a:noFill/>
        </p:spPr>
        <p:txBody>
          <a:bodyPr wrap="square" rtlCol="0">
            <a:spAutoFit/>
          </a:bodyPr>
          <a:lstStyle/>
          <a:p>
            <a:pPr algn="ctr"/>
            <a:r>
              <a:rPr lang="en-US" dirty="0" smtClean="0"/>
              <a:t>stationary sensor noise</a:t>
            </a:r>
            <a:endParaRPr lang="en-US" dirty="0"/>
          </a:p>
        </p:txBody>
      </p:sp>
      <p:cxnSp>
        <p:nvCxnSpPr>
          <p:cNvPr id="8" name="Straight Arrow Connector 7"/>
          <p:cNvCxnSpPr>
            <a:stCxn id="5" idx="0"/>
          </p:cNvCxnSpPr>
          <p:nvPr/>
        </p:nvCxnSpPr>
        <p:spPr>
          <a:xfrm rot="16200000" flipV="1">
            <a:off x="1143000" y="4362271"/>
            <a:ext cx="228600" cy="7620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0"/>
          </p:cNvCxnSpPr>
          <p:nvPr/>
        </p:nvCxnSpPr>
        <p:spPr>
          <a:xfrm rot="16200000" flipV="1">
            <a:off x="3962400" y="4209871"/>
            <a:ext cx="457200" cy="30480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nvGrpSpPr>
          <p:cNvPr id="7" name="Group 17"/>
          <p:cNvGrpSpPr/>
          <p:nvPr/>
        </p:nvGrpSpPr>
        <p:grpSpPr>
          <a:xfrm>
            <a:off x="3910584" y="4057471"/>
            <a:ext cx="152400" cy="76200"/>
            <a:chOff x="4953000" y="2971800"/>
            <a:chExt cx="152400" cy="76200"/>
          </a:xfrm>
        </p:grpSpPr>
        <p:cxnSp>
          <p:nvCxnSpPr>
            <p:cNvPr id="14" name="Straight Connector 13"/>
            <p:cNvCxnSpPr/>
            <p:nvPr/>
          </p:nvCxnSpPr>
          <p:spPr>
            <a:xfrm>
              <a:off x="4953000" y="3048000"/>
              <a:ext cx="1524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5067300" y="3009900"/>
              <a:ext cx="76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4914900" y="3009900"/>
              <a:ext cx="76200" cy="0"/>
            </a:xfrm>
            <a:prstGeom prst="line">
              <a:avLst/>
            </a:prstGeom>
            <a:ln w="12700"/>
          </p:spPr>
          <p:style>
            <a:lnRef idx="1">
              <a:schemeClr val="accent1"/>
            </a:lnRef>
            <a:fillRef idx="0">
              <a:schemeClr val="accent1"/>
            </a:fillRef>
            <a:effectRef idx="0">
              <a:schemeClr val="accent1"/>
            </a:effectRef>
            <a:fontRef idx="minor">
              <a:schemeClr val="tx1"/>
            </a:fontRef>
          </p:style>
        </p:cxnSp>
      </p:grpSp>
      <p:graphicFrame>
        <p:nvGraphicFramePr>
          <p:cNvPr id="79875" name="Object 3"/>
          <p:cNvGraphicFramePr>
            <a:graphicFrameLocks noChangeAspect="1"/>
          </p:cNvGraphicFramePr>
          <p:nvPr/>
        </p:nvGraphicFramePr>
        <p:xfrm>
          <a:off x="6248400" y="3789402"/>
          <a:ext cx="823912" cy="369887"/>
        </p:xfrm>
        <a:graphic>
          <a:graphicData uri="http://schemas.openxmlformats.org/presentationml/2006/ole">
            <p:oleObj spid="_x0000_s6147" name="Equation" r:id="rId4" imgW="507960" imgH="228600" progId="Equation.3">
              <p:embed/>
            </p:oleObj>
          </a:graphicData>
        </a:graphic>
      </p:graphicFrame>
      <p:sp>
        <p:nvSpPr>
          <p:cNvPr id="25" name="Right Arrow 24"/>
          <p:cNvSpPr/>
          <p:nvPr/>
        </p:nvSpPr>
        <p:spPr>
          <a:xfrm>
            <a:off x="4572000" y="3941802"/>
            <a:ext cx="1371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1000" y="5429071"/>
            <a:ext cx="7543800" cy="1200329"/>
          </a:xfrm>
          <a:prstGeom prst="rect">
            <a:avLst/>
          </a:prstGeom>
          <a:noFill/>
          <a:ln w="19050">
            <a:solidFill>
              <a:schemeClr val="tx1"/>
            </a:solidFill>
          </a:ln>
        </p:spPr>
        <p:txBody>
          <a:bodyPr wrap="square" rtlCol="0">
            <a:spAutoFit/>
          </a:bodyPr>
          <a:lstStyle/>
          <a:p>
            <a:r>
              <a:rPr lang="en-US" dirty="0" smtClean="0"/>
              <a:t>Since the sensor noise amplification for a given mode is directly proportional to its damping gain, the damping gain, rather than a measured noise term is used for this calculation. This is a quicker and more accurate estimate then measuring the noise directly like the modal amplitude.</a:t>
            </a:r>
            <a:endParaRPr lang="en-US" dirty="0"/>
          </a:p>
        </p:txBody>
      </p:sp>
      <p:sp>
        <p:nvSpPr>
          <p:cNvPr id="30" name="TextBox 29"/>
          <p:cNvSpPr txBox="1"/>
          <p:nvPr/>
        </p:nvSpPr>
        <p:spPr>
          <a:xfrm>
            <a:off x="6096000" y="4563070"/>
            <a:ext cx="1676400" cy="369332"/>
          </a:xfrm>
          <a:prstGeom prst="rect">
            <a:avLst/>
          </a:prstGeom>
          <a:noFill/>
        </p:spPr>
        <p:txBody>
          <a:bodyPr wrap="square" rtlCol="0">
            <a:spAutoFit/>
          </a:bodyPr>
          <a:lstStyle/>
          <a:p>
            <a:pPr algn="ctr"/>
            <a:r>
              <a:rPr lang="en-US" dirty="0" smtClean="0"/>
              <a:t>linear in </a:t>
            </a:r>
            <a:r>
              <a:rPr lang="en-US" i="1" dirty="0" err="1" smtClean="0"/>
              <a:t>k</a:t>
            </a:r>
            <a:r>
              <a:rPr lang="en-US" i="1" baseline="-25000" dirty="0" err="1" smtClean="0"/>
              <a:t>i</a:t>
            </a:r>
            <a:endParaRPr lang="en-US" dirty="0"/>
          </a:p>
        </p:txBody>
      </p:sp>
      <p:grpSp>
        <p:nvGrpSpPr>
          <p:cNvPr id="9" name="Group 30"/>
          <p:cNvGrpSpPr/>
          <p:nvPr/>
        </p:nvGrpSpPr>
        <p:grpSpPr>
          <a:xfrm>
            <a:off x="6248400" y="4094202"/>
            <a:ext cx="822960" cy="76200"/>
            <a:chOff x="4953000" y="2971800"/>
            <a:chExt cx="152400" cy="76200"/>
          </a:xfrm>
        </p:grpSpPr>
        <p:cxnSp>
          <p:nvCxnSpPr>
            <p:cNvPr id="32" name="Straight Connector 31"/>
            <p:cNvCxnSpPr/>
            <p:nvPr/>
          </p:nvCxnSpPr>
          <p:spPr>
            <a:xfrm>
              <a:off x="4953000" y="3048000"/>
              <a:ext cx="1524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flipH="1" flipV="1">
              <a:off x="5067300" y="3009900"/>
              <a:ext cx="76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flipH="1" flipV="1">
              <a:off x="4914900" y="3009900"/>
              <a:ext cx="76200"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a:stCxn id="30" idx="0"/>
          </p:cNvCxnSpPr>
          <p:nvPr/>
        </p:nvCxnSpPr>
        <p:spPr>
          <a:xfrm rot="16200000" flipV="1">
            <a:off x="6623566" y="4252436"/>
            <a:ext cx="392668" cy="22860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81000" y="3447871"/>
            <a:ext cx="7543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p:cNvPicPr>
            <a:picLocks noChangeAspect="1" noChangeArrowheads="1"/>
          </p:cNvPicPr>
          <p:nvPr/>
        </p:nvPicPr>
        <p:blipFill>
          <a:blip r:embed="rId5" cstate="print"/>
          <a:srcRect l="868" t="6896" r="40104" b="56897"/>
          <a:stretch>
            <a:fillRect/>
          </a:stretch>
        </p:blipFill>
        <p:spPr bwMode="auto">
          <a:xfrm>
            <a:off x="3426178" y="1295400"/>
            <a:ext cx="5184422" cy="1987537"/>
          </a:xfrm>
          <a:prstGeom prst="rect">
            <a:avLst/>
          </a:prstGeom>
          <a:noFill/>
          <a:ln w="12700">
            <a:solidFill>
              <a:schemeClr val="tx1"/>
            </a:solidFill>
            <a:miter lim="800000"/>
            <a:headEnd/>
            <a:tailEnd/>
          </a:ln>
        </p:spPr>
      </p:pic>
      <p:sp>
        <p:nvSpPr>
          <p:cNvPr id="24" name="Oval 23"/>
          <p:cNvSpPr/>
          <p:nvPr/>
        </p:nvSpPr>
        <p:spPr>
          <a:xfrm>
            <a:off x="3429000" y="251460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286000" y="2057400"/>
            <a:ext cx="1143000" cy="369332"/>
          </a:xfrm>
          <a:prstGeom prst="rect">
            <a:avLst/>
          </a:prstGeom>
          <a:solidFill>
            <a:schemeClr val="bg1"/>
          </a:solidFill>
          <a:ln w="12700">
            <a:solidFill>
              <a:schemeClr val="tx1"/>
            </a:solidFill>
          </a:ln>
        </p:spPr>
        <p:txBody>
          <a:bodyPr wrap="square" rtlCol="0">
            <a:spAutoFit/>
          </a:bodyPr>
          <a:lstStyle/>
          <a:p>
            <a:pPr algn="ctr"/>
            <a:r>
              <a:rPr lang="en-US" dirty="0" smtClean="0"/>
              <a:t>Cost Box</a:t>
            </a:r>
            <a:endParaRPr lang="en-US" dirty="0"/>
          </a:p>
        </p:txBody>
      </p:sp>
      <p:sp>
        <p:nvSpPr>
          <p:cNvPr id="28" name="TextBox 27"/>
          <p:cNvSpPr txBox="1"/>
          <p:nvPr/>
        </p:nvSpPr>
        <p:spPr>
          <a:xfrm>
            <a:off x="4648200" y="1295400"/>
            <a:ext cx="2209800" cy="369332"/>
          </a:xfrm>
          <a:prstGeom prst="rect">
            <a:avLst/>
          </a:prstGeom>
          <a:noFill/>
        </p:spPr>
        <p:txBody>
          <a:bodyPr wrap="square" rtlCol="0">
            <a:spAutoFit/>
          </a:bodyPr>
          <a:lstStyle/>
          <a:p>
            <a:r>
              <a:rPr lang="en-US" dirty="0" smtClean="0"/>
              <a:t>Modal amplitude</a:t>
            </a:r>
            <a:endParaRPr lang="en-US" dirty="0"/>
          </a:p>
        </p:txBody>
      </p:sp>
      <p:sp>
        <p:nvSpPr>
          <p:cNvPr id="29" name="TextBox 28"/>
          <p:cNvSpPr txBox="1"/>
          <p:nvPr/>
        </p:nvSpPr>
        <p:spPr>
          <a:xfrm>
            <a:off x="4038600" y="2286000"/>
            <a:ext cx="2819400" cy="369332"/>
          </a:xfrm>
          <a:prstGeom prst="rect">
            <a:avLst/>
          </a:prstGeom>
          <a:noFill/>
        </p:spPr>
        <p:txBody>
          <a:bodyPr wrap="square" rtlCol="0">
            <a:spAutoFit/>
          </a:bodyPr>
          <a:lstStyle/>
          <a:p>
            <a:r>
              <a:rPr lang="en-US" dirty="0" smtClean="0"/>
              <a:t>Sensor noise amplification</a:t>
            </a:r>
            <a:endParaRPr lang="en-US" dirty="0"/>
          </a:p>
        </p:txBody>
      </p:sp>
      <p:sp>
        <p:nvSpPr>
          <p:cNvPr id="35" name="Slide Number Placeholder 34"/>
          <p:cNvSpPr>
            <a:spLocks noGrp="1"/>
          </p:cNvSpPr>
          <p:nvPr>
            <p:ph type="sldNum" sz="quarter" idx="12"/>
          </p:nvPr>
        </p:nvSpPr>
        <p:spPr>
          <a:xfrm>
            <a:off x="6934200" y="6416675"/>
            <a:ext cx="2133600" cy="365125"/>
          </a:xfrm>
        </p:spPr>
        <p:txBody>
          <a:bodyPr/>
          <a:lstStyle/>
          <a:p>
            <a:fld id="{B6F15528-21DE-4FAA-801E-634DDDAF4B2B}" type="slidenum">
              <a:rPr lang="en-US" smtClean="0"/>
              <a:pPr/>
              <a:t>63</a:t>
            </a:fld>
            <a:r>
              <a:rPr lang="en-US" dirty="0" smtClean="0"/>
              <a:t>/50</a:t>
            </a:r>
            <a:endParaRPr lang="en-US" dirty="0"/>
          </a:p>
        </p:txBody>
      </p:sp>
      <p:sp>
        <p:nvSpPr>
          <p:cNvPr id="31" name="Footer Placeholder 30"/>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7" name="Picture 11"/>
          <p:cNvPicPr>
            <a:picLocks noChangeAspect="1" noChangeArrowheads="1"/>
          </p:cNvPicPr>
          <p:nvPr/>
        </p:nvPicPr>
        <p:blipFill>
          <a:blip r:embed="rId3" cstate="print"/>
          <a:srcRect/>
          <a:stretch>
            <a:fillRect/>
          </a:stretch>
        </p:blipFill>
        <p:spPr bwMode="auto">
          <a:xfrm>
            <a:off x="3584448" y="1143000"/>
            <a:ext cx="4836495" cy="2743200"/>
          </a:xfrm>
          <a:prstGeom prst="rect">
            <a:avLst/>
          </a:prstGeom>
          <a:noFill/>
          <a:ln w="9525">
            <a:noFill/>
            <a:miter lim="800000"/>
            <a:headEnd/>
            <a:tailEnd/>
          </a:ln>
          <a:effectLst/>
        </p:spPr>
      </p:pic>
      <p:sp>
        <p:nvSpPr>
          <p:cNvPr id="2" name="Title 1"/>
          <p:cNvSpPr>
            <a:spLocks noGrp="1"/>
          </p:cNvSpPr>
          <p:nvPr>
            <p:ph type="title"/>
          </p:nvPr>
        </p:nvSpPr>
        <p:spPr>
          <a:xfrm>
            <a:off x="457200" y="76200"/>
            <a:ext cx="8229600" cy="1143000"/>
          </a:xfrm>
        </p:spPr>
        <p:txBody>
          <a:bodyPr/>
          <a:lstStyle/>
          <a:p>
            <a:r>
              <a:rPr lang="en-US" dirty="0" smtClean="0"/>
              <a:t>Gauss-Newton Adaptation</a:t>
            </a:r>
            <a:endParaRPr lang="en-US" dirty="0"/>
          </a:p>
        </p:txBody>
      </p:sp>
      <p:graphicFrame>
        <p:nvGraphicFramePr>
          <p:cNvPr id="3" name="Object 2"/>
          <p:cNvGraphicFramePr>
            <a:graphicFrameLocks noChangeAspect="1"/>
          </p:cNvGraphicFramePr>
          <p:nvPr/>
        </p:nvGraphicFramePr>
        <p:xfrm>
          <a:off x="447675" y="2362200"/>
          <a:ext cx="2925763" cy="533400"/>
        </p:xfrm>
        <a:graphic>
          <a:graphicData uri="http://schemas.openxmlformats.org/presentationml/2006/ole">
            <p:oleObj spid="_x0000_s8194" name="Equation" r:id="rId4" imgW="1396800" imgH="253800" progId="Equation.3">
              <p:embed/>
            </p:oleObj>
          </a:graphicData>
        </a:graphic>
      </p:graphicFrame>
      <p:sp>
        <p:nvSpPr>
          <p:cNvPr id="20" name="Oval 19"/>
          <p:cNvSpPr/>
          <p:nvPr/>
        </p:nvSpPr>
        <p:spPr>
          <a:xfrm>
            <a:off x="5943600" y="229766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638800" y="3059668"/>
            <a:ext cx="1143000" cy="369332"/>
          </a:xfrm>
          <a:prstGeom prst="rect">
            <a:avLst/>
          </a:prstGeom>
          <a:solidFill>
            <a:schemeClr val="bg1"/>
          </a:solidFill>
          <a:ln w="19050">
            <a:solidFill>
              <a:schemeClr val="tx1"/>
            </a:solidFill>
          </a:ln>
        </p:spPr>
        <p:txBody>
          <a:bodyPr wrap="square" rtlCol="0">
            <a:spAutoFit/>
          </a:bodyPr>
          <a:lstStyle/>
          <a:p>
            <a:r>
              <a:rPr lang="en-US" dirty="0" smtClean="0"/>
              <a:t>Optimal   </a:t>
            </a:r>
            <a:r>
              <a:rPr lang="en-US" i="1" dirty="0" smtClean="0"/>
              <a:t> </a:t>
            </a:r>
            <a:endParaRPr lang="en-US" dirty="0"/>
          </a:p>
        </p:txBody>
      </p:sp>
      <p:cxnSp>
        <p:nvCxnSpPr>
          <p:cNvPr id="25" name="Straight Arrow Connector 24"/>
          <p:cNvCxnSpPr>
            <a:stCxn id="23" idx="0"/>
            <a:endCxn id="20" idx="4"/>
          </p:cNvCxnSpPr>
          <p:nvPr/>
        </p:nvCxnSpPr>
        <p:spPr>
          <a:xfrm flipH="1" flipV="1">
            <a:off x="6019800" y="2450068"/>
            <a:ext cx="1905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4800" y="1981200"/>
            <a:ext cx="3352800" cy="369332"/>
          </a:xfrm>
          <a:prstGeom prst="rect">
            <a:avLst/>
          </a:prstGeom>
          <a:noFill/>
        </p:spPr>
        <p:txBody>
          <a:bodyPr wrap="square" rtlCol="0">
            <a:spAutoFit/>
          </a:bodyPr>
          <a:lstStyle/>
          <a:p>
            <a:r>
              <a:rPr lang="en-US" dirty="0" smtClean="0"/>
              <a:t>Recursive damping gain equation</a:t>
            </a:r>
            <a:endParaRPr lang="en-US" dirty="0"/>
          </a:p>
        </p:txBody>
      </p:sp>
      <p:sp>
        <p:nvSpPr>
          <p:cNvPr id="26" name="Slide Number Placeholder 25"/>
          <p:cNvSpPr>
            <a:spLocks noGrp="1"/>
          </p:cNvSpPr>
          <p:nvPr>
            <p:ph type="sldNum" sz="quarter" idx="12"/>
          </p:nvPr>
        </p:nvSpPr>
        <p:spPr>
          <a:xfrm>
            <a:off x="6934200" y="6416675"/>
            <a:ext cx="2133600" cy="365125"/>
          </a:xfrm>
        </p:spPr>
        <p:txBody>
          <a:bodyPr/>
          <a:lstStyle/>
          <a:p>
            <a:fld id="{B6F15528-21DE-4FAA-801E-634DDDAF4B2B}" type="slidenum">
              <a:rPr lang="en-US" smtClean="0"/>
              <a:pPr/>
              <a:t>64</a:t>
            </a:fld>
            <a:r>
              <a:rPr lang="en-US" dirty="0" smtClean="0"/>
              <a:t>/50</a:t>
            </a:r>
            <a:endParaRPr lang="en-US" dirty="0"/>
          </a:p>
        </p:txBody>
      </p:sp>
      <p:grpSp>
        <p:nvGrpSpPr>
          <p:cNvPr id="4" name="Group 31"/>
          <p:cNvGrpSpPr/>
          <p:nvPr/>
        </p:nvGrpSpPr>
        <p:grpSpPr>
          <a:xfrm>
            <a:off x="228600" y="3581400"/>
            <a:ext cx="8839200" cy="3200400"/>
            <a:chOff x="152400" y="3581400"/>
            <a:chExt cx="8839200" cy="3200400"/>
          </a:xfrm>
        </p:grpSpPr>
        <p:graphicFrame>
          <p:nvGraphicFramePr>
            <p:cNvPr id="80899" name="Object 3"/>
            <p:cNvGraphicFramePr>
              <a:graphicFrameLocks noChangeAspect="1"/>
            </p:cNvGraphicFramePr>
            <p:nvPr/>
          </p:nvGraphicFramePr>
          <p:xfrm>
            <a:off x="330200" y="4026932"/>
            <a:ext cx="350837" cy="371475"/>
          </p:xfrm>
          <a:graphic>
            <a:graphicData uri="http://schemas.openxmlformats.org/presentationml/2006/ole">
              <p:oleObj spid="_x0000_s8195" name="Equation" r:id="rId5" imgW="228600" imgH="241200" progId="Equation.3">
                <p:embed/>
              </p:oleObj>
            </a:graphicData>
          </a:graphic>
        </p:graphicFrame>
        <p:sp>
          <p:nvSpPr>
            <p:cNvPr id="5" name="TextBox 4"/>
            <p:cNvSpPr txBox="1"/>
            <p:nvPr/>
          </p:nvSpPr>
          <p:spPr>
            <a:xfrm>
              <a:off x="787400" y="4026932"/>
              <a:ext cx="7518400" cy="369332"/>
            </a:xfrm>
            <a:prstGeom prst="rect">
              <a:avLst/>
            </a:prstGeom>
            <a:noFill/>
          </p:spPr>
          <p:txBody>
            <a:bodyPr wrap="square" rtlCol="0">
              <a:spAutoFit/>
            </a:bodyPr>
            <a:lstStyle/>
            <a:p>
              <a:r>
                <a:rPr lang="en-US" dirty="0" smtClean="0"/>
                <a:t>= </a:t>
              </a:r>
              <a:r>
                <a:rPr lang="en-US" dirty="0" err="1" smtClean="0"/>
                <a:t>i</a:t>
              </a:r>
              <a:r>
                <a:rPr lang="en-US" baseline="-25000" dirty="0" err="1" smtClean="0"/>
                <a:t>th</a:t>
              </a:r>
              <a:r>
                <a:rPr lang="en-US" dirty="0" smtClean="0"/>
                <a:t> mode damping gain at time step </a:t>
              </a:r>
              <a:r>
                <a:rPr lang="en-US" i="1" dirty="0" smtClean="0"/>
                <a:t>n.</a:t>
              </a:r>
              <a:r>
                <a:rPr lang="en-US" dirty="0" smtClean="0"/>
                <a:t> Each time step is 30 to 60 sec.</a:t>
              </a:r>
              <a:endParaRPr lang="en-US" dirty="0"/>
            </a:p>
          </p:txBody>
        </p:sp>
        <p:graphicFrame>
          <p:nvGraphicFramePr>
            <p:cNvPr id="80900" name="Object 4"/>
            <p:cNvGraphicFramePr>
              <a:graphicFrameLocks noChangeAspect="1"/>
            </p:cNvGraphicFramePr>
            <p:nvPr/>
          </p:nvGraphicFramePr>
          <p:xfrm>
            <a:off x="320675" y="4331732"/>
            <a:ext cx="369888" cy="392113"/>
          </p:xfrm>
          <a:graphic>
            <a:graphicData uri="http://schemas.openxmlformats.org/presentationml/2006/ole">
              <p:oleObj spid="_x0000_s8196" name="Equation" r:id="rId6" imgW="241200" imgH="253800" progId="Equation.3">
                <p:embed/>
              </p:oleObj>
            </a:graphicData>
          </a:graphic>
        </p:graphicFrame>
        <p:sp>
          <p:nvSpPr>
            <p:cNvPr id="7" name="TextBox 6"/>
            <p:cNvSpPr txBox="1"/>
            <p:nvPr/>
          </p:nvSpPr>
          <p:spPr>
            <a:xfrm>
              <a:off x="787400" y="4343400"/>
              <a:ext cx="8204200" cy="369332"/>
            </a:xfrm>
            <a:prstGeom prst="rect">
              <a:avLst/>
            </a:prstGeom>
            <a:noFill/>
          </p:spPr>
          <p:txBody>
            <a:bodyPr wrap="square" rtlCol="0">
              <a:spAutoFit/>
            </a:bodyPr>
            <a:lstStyle/>
            <a:p>
              <a:r>
                <a:rPr lang="en-US" dirty="0" smtClean="0"/>
                <a:t>= pseudoinverse of the </a:t>
              </a:r>
              <a:r>
                <a:rPr lang="en-US" dirty="0" err="1" smtClean="0"/>
                <a:t>i</a:t>
              </a:r>
              <a:r>
                <a:rPr lang="en-US" baseline="-25000" dirty="0" err="1" smtClean="0"/>
                <a:t>th</a:t>
              </a:r>
              <a:r>
                <a:rPr lang="en-US" dirty="0" smtClean="0"/>
                <a:t> mode Jacobian descent matrix at time step </a:t>
              </a:r>
              <a:r>
                <a:rPr lang="en-US" i="1" dirty="0" smtClean="0"/>
                <a:t>n</a:t>
              </a:r>
              <a:r>
                <a:rPr lang="en-US" dirty="0" smtClean="0"/>
                <a:t> (model based)</a:t>
              </a:r>
              <a:r>
                <a:rPr lang="en-US" i="1" dirty="0" smtClean="0"/>
                <a:t>.</a:t>
              </a:r>
              <a:endParaRPr lang="en-US" dirty="0"/>
            </a:p>
          </p:txBody>
        </p:sp>
        <p:graphicFrame>
          <p:nvGraphicFramePr>
            <p:cNvPr id="80901" name="Object 5"/>
            <p:cNvGraphicFramePr>
              <a:graphicFrameLocks noChangeAspect="1"/>
            </p:cNvGraphicFramePr>
            <p:nvPr/>
          </p:nvGraphicFramePr>
          <p:xfrm>
            <a:off x="323850" y="5334000"/>
            <a:ext cx="331788" cy="373062"/>
          </p:xfrm>
          <a:graphic>
            <a:graphicData uri="http://schemas.openxmlformats.org/presentationml/2006/ole">
              <p:oleObj spid="_x0000_s8197" name="Equation" r:id="rId7" imgW="215640" imgH="241200" progId="Equation.3">
                <p:embed/>
              </p:oleObj>
            </a:graphicData>
          </a:graphic>
        </p:graphicFrame>
        <p:sp>
          <p:nvSpPr>
            <p:cNvPr id="9" name="TextBox 8"/>
            <p:cNvSpPr txBox="1"/>
            <p:nvPr/>
          </p:nvSpPr>
          <p:spPr>
            <a:xfrm>
              <a:off x="787400" y="5334000"/>
              <a:ext cx="5537200" cy="369332"/>
            </a:xfrm>
            <a:prstGeom prst="rect">
              <a:avLst/>
            </a:prstGeom>
            <a:noFill/>
          </p:spPr>
          <p:txBody>
            <a:bodyPr wrap="square" rtlCol="0">
              <a:spAutoFit/>
            </a:bodyPr>
            <a:lstStyle/>
            <a:p>
              <a:r>
                <a:rPr lang="en-US" dirty="0" smtClean="0"/>
                <a:t>= cost vector of the </a:t>
              </a:r>
              <a:r>
                <a:rPr lang="en-US" dirty="0" err="1" smtClean="0"/>
                <a:t>i</a:t>
              </a:r>
              <a:r>
                <a:rPr lang="en-US" baseline="-25000" dirty="0" err="1" smtClean="0"/>
                <a:t>th</a:t>
              </a:r>
              <a:r>
                <a:rPr lang="en-US" dirty="0" smtClean="0"/>
                <a:t> mode at time step </a:t>
              </a:r>
              <a:r>
                <a:rPr lang="en-US" i="1" dirty="0" smtClean="0"/>
                <a:t>n.</a:t>
              </a:r>
              <a:endParaRPr lang="en-US" dirty="0"/>
            </a:p>
          </p:txBody>
        </p:sp>
        <p:graphicFrame>
          <p:nvGraphicFramePr>
            <p:cNvPr id="80902" name="Object 6"/>
            <p:cNvGraphicFramePr>
              <a:graphicFrameLocks noChangeAspect="1"/>
            </p:cNvGraphicFramePr>
            <p:nvPr/>
          </p:nvGraphicFramePr>
          <p:xfrm>
            <a:off x="1341438" y="5951537"/>
            <a:ext cx="546100" cy="373063"/>
          </p:xfrm>
          <a:graphic>
            <a:graphicData uri="http://schemas.openxmlformats.org/presentationml/2006/ole">
              <p:oleObj spid="_x0000_s8198" name="Equation" r:id="rId8" imgW="355320" imgH="241200" progId="Equation.3">
                <p:embed/>
              </p:oleObj>
            </a:graphicData>
          </a:graphic>
        </p:graphicFrame>
        <p:sp>
          <p:nvSpPr>
            <p:cNvPr id="11" name="TextBox 10"/>
            <p:cNvSpPr txBox="1"/>
            <p:nvPr/>
          </p:nvSpPr>
          <p:spPr>
            <a:xfrm>
              <a:off x="2057400" y="5791200"/>
              <a:ext cx="3429000" cy="646331"/>
            </a:xfrm>
            <a:prstGeom prst="rect">
              <a:avLst/>
            </a:prstGeom>
            <a:noFill/>
          </p:spPr>
          <p:txBody>
            <a:bodyPr wrap="square" rtlCol="0">
              <a:spAutoFit/>
            </a:bodyPr>
            <a:lstStyle/>
            <a:p>
              <a:pPr algn="ctr"/>
              <a:r>
                <a:rPr lang="en-US" dirty="0" smtClean="0"/>
                <a:t>(scaled modal amplitude)</a:t>
              </a:r>
            </a:p>
            <a:p>
              <a:pPr algn="ctr"/>
              <a:r>
                <a:rPr lang="en-US" dirty="0" smtClean="0"/>
                <a:t>(scaled modal noise amplification)</a:t>
              </a:r>
            </a:p>
          </p:txBody>
        </p:sp>
        <p:sp>
          <p:nvSpPr>
            <p:cNvPr id="12" name="TextBox 11"/>
            <p:cNvSpPr txBox="1"/>
            <p:nvPr/>
          </p:nvSpPr>
          <p:spPr>
            <a:xfrm>
              <a:off x="1828800" y="5562600"/>
              <a:ext cx="304800" cy="1015663"/>
            </a:xfrm>
            <a:prstGeom prst="rect">
              <a:avLst/>
            </a:prstGeom>
            <a:noFill/>
          </p:spPr>
          <p:txBody>
            <a:bodyPr wrap="square" rtlCol="0">
              <a:spAutoFit/>
            </a:bodyPr>
            <a:lstStyle/>
            <a:p>
              <a:r>
                <a:rPr lang="en-US" sz="6000" dirty="0" smtClean="0"/>
                <a:t>[</a:t>
              </a:r>
              <a:endParaRPr lang="en-US" sz="6000" dirty="0"/>
            </a:p>
          </p:txBody>
        </p:sp>
        <p:sp>
          <p:nvSpPr>
            <p:cNvPr id="13" name="TextBox 12"/>
            <p:cNvSpPr txBox="1"/>
            <p:nvPr/>
          </p:nvSpPr>
          <p:spPr>
            <a:xfrm>
              <a:off x="5257800" y="5562600"/>
              <a:ext cx="304800" cy="1015663"/>
            </a:xfrm>
            <a:prstGeom prst="rect">
              <a:avLst/>
            </a:prstGeom>
            <a:noFill/>
          </p:spPr>
          <p:txBody>
            <a:bodyPr wrap="square" rtlCol="0">
              <a:spAutoFit/>
            </a:bodyPr>
            <a:lstStyle/>
            <a:p>
              <a:r>
                <a:rPr lang="en-US" sz="6000" dirty="0" smtClean="0"/>
                <a:t>]</a:t>
              </a:r>
              <a:endParaRPr lang="en-US" sz="6000" dirty="0"/>
            </a:p>
          </p:txBody>
        </p:sp>
        <p:graphicFrame>
          <p:nvGraphicFramePr>
            <p:cNvPr id="14" name="Object 6"/>
            <p:cNvGraphicFramePr>
              <a:graphicFrameLocks noChangeAspect="1"/>
            </p:cNvGraphicFramePr>
            <p:nvPr/>
          </p:nvGraphicFramePr>
          <p:xfrm>
            <a:off x="1255713" y="4836557"/>
            <a:ext cx="565150" cy="373063"/>
          </p:xfrm>
          <a:graphic>
            <a:graphicData uri="http://schemas.openxmlformats.org/presentationml/2006/ole">
              <p:oleObj spid="_x0000_s8199" name="Equation" r:id="rId9" imgW="368280" imgH="241200" progId="Equation.3">
                <p:embed/>
              </p:oleObj>
            </a:graphicData>
          </a:graphic>
        </p:graphicFrame>
        <p:sp>
          <p:nvSpPr>
            <p:cNvPr id="15" name="TextBox 14"/>
            <p:cNvSpPr txBox="1"/>
            <p:nvPr/>
          </p:nvSpPr>
          <p:spPr>
            <a:xfrm>
              <a:off x="1981200" y="4676001"/>
              <a:ext cx="3429000" cy="646331"/>
            </a:xfrm>
            <a:prstGeom prst="rect">
              <a:avLst/>
            </a:prstGeom>
            <a:noFill/>
          </p:spPr>
          <p:txBody>
            <a:bodyPr wrap="square" rtlCol="0">
              <a:spAutoFit/>
            </a:bodyPr>
            <a:lstStyle/>
            <a:p>
              <a:pPr algn="ctr"/>
              <a:r>
                <a:rPr lang="en-US" dirty="0" smtClean="0"/>
                <a:t>(Modal amplitude gradient </a:t>
              </a:r>
              <a:r>
                <a:rPr lang="en-US" dirty="0" err="1" smtClean="0"/>
                <a:t>wrt</a:t>
              </a:r>
              <a:r>
                <a:rPr lang="en-US" dirty="0" smtClean="0"/>
                <a:t> </a:t>
              </a:r>
              <a:r>
                <a:rPr lang="en-US" i="1" dirty="0" err="1" smtClean="0"/>
                <a:t>k</a:t>
              </a:r>
              <a:r>
                <a:rPr lang="en-US" i="1" baseline="-25000" dirty="0" err="1" smtClean="0"/>
                <a:t>i</a:t>
              </a:r>
              <a:r>
                <a:rPr lang="en-US" dirty="0" smtClean="0"/>
                <a:t>)</a:t>
              </a:r>
            </a:p>
            <a:p>
              <a:pPr algn="ctr"/>
              <a:r>
                <a:rPr lang="en-US" dirty="0" smtClean="0"/>
                <a:t>(modal noise amp. gradient </a:t>
              </a:r>
              <a:r>
                <a:rPr lang="en-US" dirty="0" err="1" smtClean="0"/>
                <a:t>wrt</a:t>
              </a:r>
              <a:r>
                <a:rPr lang="en-US" dirty="0" smtClean="0"/>
                <a:t> </a:t>
              </a:r>
              <a:r>
                <a:rPr lang="en-US" i="1" dirty="0" err="1" smtClean="0"/>
                <a:t>k</a:t>
              </a:r>
              <a:r>
                <a:rPr lang="en-US" i="1" baseline="-25000" dirty="0" err="1" smtClean="0"/>
                <a:t>i</a:t>
              </a:r>
              <a:r>
                <a:rPr lang="en-US" dirty="0" smtClean="0"/>
                <a:t>)</a:t>
              </a:r>
            </a:p>
          </p:txBody>
        </p:sp>
        <p:sp>
          <p:nvSpPr>
            <p:cNvPr id="16" name="TextBox 15"/>
            <p:cNvSpPr txBox="1"/>
            <p:nvPr/>
          </p:nvSpPr>
          <p:spPr>
            <a:xfrm>
              <a:off x="1828800" y="4407932"/>
              <a:ext cx="304800" cy="1015663"/>
            </a:xfrm>
            <a:prstGeom prst="rect">
              <a:avLst/>
            </a:prstGeom>
            <a:noFill/>
          </p:spPr>
          <p:txBody>
            <a:bodyPr wrap="square" rtlCol="0">
              <a:spAutoFit/>
            </a:bodyPr>
            <a:lstStyle/>
            <a:p>
              <a:r>
                <a:rPr lang="en-US" sz="6000" dirty="0" smtClean="0"/>
                <a:t>[</a:t>
              </a:r>
              <a:endParaRPr lang="en-US" sz="6000" dirty="0"/>
            </a:p>
          </p:txBody>
        </p:sp>
        <p:sp>
          <p:nvSpPr>
            <p:cNvPr id="17" name="TextBox 16"/>
            <p:cNvSpPr txBox="1"/>
            <p:nvPr/>
          </p:nvSpPr>
          <p:spPr>
            <a:xfrm>
              <a:off x="5257800" y="4407932"/>
              <a:ext cx="304800" cy="1015663"/>
            </a:xfrm>
            <a:prstGeom prst="rect">
              <a:avLst/>
            </a:prstGeom>
            <a:noFill/>
          </p:spPr>
          <p:txBody>
            <a:bodyPr wrap="square" rtlCol="0">
              <a:spAutoFit/>
            </a:bodyPr>
            <a:lstStyle/>
            <a:p>
              <a:r>
                <a:rPr lang="en-US" sz="6000" dirty="0" smtClean="0"/>
                <a:t>]</a:t>
              </a:r>
              <a:endParaRPr lang="en-US" sz="6000" dirty="0"/>
            </a:p>
          </p:txBody>
        </p:sp>
        <p:sp>
          <p:nvSpPr>
            <p:cNvPr id="29" name="Rectangle 28"/>
            <p:cNvSpPr/>
            <p:nvPr/>
          </p:nvSpPr>
          <p:spPr>
            <a:xfrm>
              <a:off x="152400" y="3950732"/>
              <a:ext cx="8839200" cy="28310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52400" y="3581400"/>
              <a:ext cx="1447800" cy="369332"/>
            </a:xfrm>
            <a:prstGeom prst="rect">
              <a:avLst/>
            </a:prstGeom>
            <a:noFill/>
            <a:ln w="25400">
              <a:solidFill>
                <a:schemeClr val="tx1"/>
              </a:solidFill>
            </a:ln>
          </p:spPr>
          <p:txBody>
            <a:bodyPr wrap="square" rtlCol="0">
              <a:spAutoFit/>
            </a:bodyPr>
            <a:lstStyle/>
            <a:p>
              <a:pPr algn="ctr"/>
              <a:r>
                <a:rPr lang="en-US" dirty="0" smtClean="0"/>
                <a:t>Notes</a:t>
              </a:r>
              <a:endParaRPr lang="en-US" dirty="0"/>
            </a:p>
          </p:txBody>
        </p:sp>
        <p:graphicFrame>
          <p:nvGraphicFramePr>
            <p:cNvPr id="80904" name="Object 8"/>
            <p:cNvGraphicFramePr>
              <a:graphicFrameLocks noChangeAspect="1"/>
            </p:cNvGraphicFramePr>
            <p:nvPr/>
          </p:nvGraphicFramePr>
          <p:xfrm>
            <a:off x="285750" y="6408738"/>
            <a:ext cx="369888" cy="373062"/>
          </p:xfrm>
          <a:graphic>
            <a:graphicData uri="http://schemas.openxmlformats.org/presentationml/2006/ole">
              <p:oleObj spid="_x0000_s8200" name="Equation" r:id="rId10" imgW="241200" imgH="241200" progId="Equation.3">
                <p:embed/>
              </p:oleObj>
            </a:graphicData>
          </a:graphic>
        </p:graphicFrame>
        <p:sp>
          <p:nvSpPr>
            <p:cNvPr id="31" name="TextBox 30"/>
            <p:cNvSpPr txBox="1"/>
            <p:nvPr/>
          </p:nvSpPr>
          <p:spPr>
            <a:xfrm>
              <a:off x="787400" y="6412468"/>
              <a:ext cx="5537200" cy="369332"/>
            </a:xfrm>
            <a:prstGeom prst="rect">
              <a:avLst/>
            </a:prstGeom>
            <a:noFill/>
          </p:spPr>
          <p:txBody>
            <a:bodyPr wrap="square" rtlCol="0">
              <a:spAutoFit/>
            </a:bodyPr>
            <a:lstStyle/>
            <a:p>
              <a:r>
                <a:rPr lang="en-US" dirty="0" smtClean="0"/>
                <a:t>= step size of the </a:t>
              </a:r>
              <a:r>
                <a:rPr lang="en-US" dirty="0" err="1" smtClean="0"/>
                <a:t>i</a:t>
              </a:r>
              <a:r>
                <a:rPr lang="en-US" baseline="-25000" dirty="0" err="1" smtClean="0"/>
                <a:t>th</a:t>
              </a:r>
              <a:r>
                <a:rPr lang="en-US" dirty="0" smtClean="0"/>
                <a:t> mode damping gain at time step </a:t>
              </a:r>
              <a:r>
                <a:rPr lang="en-US" i="1" dirty="0" smtClean="0"/>
                <a:t>n.</a:t>
              </a:r>
              <a:endParaRPr lang="en-US" dirty="0"/>
            </a:p>
          </p:txBody>
        </p:sp>
      </p:grpSp>
      <p:graphicFrame>
        <p:nvGraphicFramePr>
          <p:cNvPr id="34" name="Object 4"/>
          <p:cNvGraphicFramePr>
            <a:graphicFrameLocks noChangeAspect="1"/>
          </p:cNvGraphicFramePr>
          <p:nvPr/>
        </p:nvGraphicFramePr>
        <p:xfrm>
          <a:off x="1363663" y="2971800"/>
          <a:ext cx="312737" cy="392113"/>
        </p:xfrm>
        <a:graphic>
          <a:graphicData uri="http://schemas.openxmlformats.org/presentationml/2006/ole">
            <p:oleObj spid="_x0000_s8201" name="Equation" r:id="rId11" imgW="203040" imgH="253800" progId="Equation.3">
              <p:embed/>
            </p:oleObj>
          </a:graphicData>
        </a:graphic>
      </p:graphicFrame>
      <p:sp>
        <p:nvSpPr>
          <p:cNvPr id="35" name="TextBox 34"/>
          <p:cNvSpPr txBox="1"/>
          <p:nvPr/>
        </p:nvSpPr>
        <p:spPr>
          <a:xfrm>
            <a:off x="1676400" y="2999232"/>
            <a:ext cx="2057400" cy="307777"/>
          </a:xfrm>
          <a:prstGeom prst="rect">
            <a:avLst/>
          </a:prstGeom>
          <a:noFill/>
        </p:spPr>
        <p:txBody>
          <a:bodyPr wrap="square" rtlCol="0">
            <a:spAutoFit/>
          </a:bodyPr>
          <a:lstStyle/>
          <a:p>
            <a:r>
              <a:rPr lang="en-US" sz="1400" dirty="0" smtClean="0"/>
              <a:t>pseudoinverse</a:t>
            </a:r>
            <a:endParaRPr lang="en-US" sz="1400" dirty="0"/>
          </a:p>
        </p:txBody>
      </p:sp>
      <p:sp>
        <p:nvSpPr>
          <p:cNvPr id="32" name="Footer Placeholder 31"/>
          <p:cNvSpPr>
            <a:spLocks noGrp="1"/>
          </p:cNvSpPr>
          <p:nvPr>
            <p:ph type="ftr" sz="quarter" idx="11"/>
          </p:nvPr>
        </p:nvSpPr>
        <p:spPr/>
        <p:txBody>
          <a:bodyPr/>
          <a:lstStyle/>
          <a:p>
            <a:r>
              <a:rPr lang="en-US" smtClean="0"/>
              <a:t>Thesis Defense - BNS - 20 April 2012</a:t>
            </a:r>
            <a:endParaRPr lang="en-US"/>
          </a:p>
        </p:txBody>
      </p:sp>
      <p:graphicFrame>
        <p:nvGraphicFramePr>
          <p:cNvPr id="8202" name="Object 10"/>
          <p:cNvGraphicFramePr>
            <a:graphicFrameLocks noChangeAspect="1"/>
          </p:cNvGraphicFramePr>
          <p:nvPr/>
        </p:nvGraphicFramePr>
        <p:xfrm>
          <a:off x="6477000" y="3635375"/>
          <a:ext cx="171568" cy="250825"/>
        </p:xfrm>
        <a:graphic>
          <a:graphicData uri="http://schemas.openxmlformats.org/presentationml/2006/ole">
            <p:oleObj spid="_x0000_s8202" name="Equation" r:id="rId12" imgW="139680" imgH="203040" progId="Equation.3">
              <p:embed/>
            </p:oleObj>
          </a:graphicData>
        </a:graphic>
      </p:graphicFrame>
      <p:graphicFrame>
        <p:nvGraphicFramePr>
          <p:cNvPr id="8203" name="Object 11"/>
          <p:cNvGraphicFramePr>
            <a:graphicFrameLocks noChangeAspect="1"/>
          </p:cNvGraphicFramePr>
          <p:nvPr/>
        </p:nvGraphicFramePr>
        <p:xfrm>
          <a:off x="6553200" y="3124200"/>
          <a:ext cx="171450" cy="250825"/>
        </p:xfrm>
        <a:graphic>
          <a:graphicData uri="http://schemas.openxmlformats.org/presentationml/2006/ole">
            <p:oleObj spid="_x0000_s8203" name="Equation" r:id="rId13" imgW="139680" imgH="203040" progId="Equation.3">
              <p:embed/>
            </p:oleObj>
          </a:graphicData>
        </a:graphic>
      </p:graphicFrame>
      <p:sp>
        <p:nvSpPr>
          <p:cNvPr id="37" name="Rectangle 36"/>
          <p:cNvSpPr/>
          <p:nvPr/>
        </p:nvSpPr>
        <p:spPr>
          <a:xfrm>
            <a:off x="7772400" y="3581400"/>
            <a:ext cx="381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114800" y="3581400"/>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204" name="Object 12"/>
          <p:cNvGraphicFramePr>
            <a:graphicFrameLocks noChangeAspect="1"/>
          </p:cNvGraphicFramePr>
          <p:nvPr/>
        </p:nvGraphicFramePr>
        <p:xfrm>
          <a:off x="6934200" y="1066800"/>
          <a:ext cx="171450" cy="250825"/>
        </p:xfrm>
        <a:graphic>
          <a:graphicData uri="http://schemas.openxmlformats.org/presentationml/2006/ole">
            <p:oleObj spid="_x0000_s8204" name="Equation" r:id="rId14" imgW="139680" imgH="203040" progId="Equation.3">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28600" y="5638800"/>
            <a:ext cx="9220200" cy="1200329"/>
          </a:xfrm>
          <a:prstGeom prst="rect">
            <a:avLst/>
          </a:prstGeom>
          <a:noFill/>
        </p:spPr>
        <p:txBody>
          <a:bodyPr wrap="square" rtlCol="0">
            <a:spAutoFit/>
          </a:bodyPr>
          <a:lstStyle/>
          <a:p>
            <a:pPr>
              <a:buFont typeface="Arial" pitchFamily="34" charset="0"/>
              <a:buChar char="•"/>
            </a:pPr>
            <a:r>
              <a:rPr lang="en-US" dirty="0" smtClean="0"/>
              <a:t> If the measured modal amplitude is above the moving boundary layer, the adaptation takes large, quick steps with short RMS time constants to respond to sudden seismic events quickly.</a:t>
            </a:r>
          </a:p>
          <a:p>
            <a:pPr>
              <a:buFont typeface="Arial" pitchFamily="34" charset="0"/>
              <a:buChar char="•"/>
            </a:pPr>
            <a:r>
              <a:rPr lang="en-US" dirty="0" smtClean="0"/>
              <a:t> When the modal amplitude goes below the line, the adaptation takes small slow steps with long RMS time constants to converge accurately to the optimal damping solution.</a:t>
            </a:r>
            <a:endParaRPr lang="en-US" dirty="0"/>
          </a:p>
        </p:txBody>
      </p:sp>
      <p:pic>
        <p:nvPicPr>
          <p:cNvPr id="24" name="Picture 9"/>
          <p:cNvPicPr>
            <a:picLocks noChangeAspect="1" noChangeArrowheads="1"/>
          </p:cNvPicPr>
          <p:nvPr/>
        </p:nvPicPr>
        <p:blipFill>
          <a:blip r:embed="rId2" cstate="print"/>
          <a:srcRect/>
          <a:stretch>
            <a:fillRect/>
          </a:stretch>
        </p:blipFill>
        <p:spPr bwMode="auto">
          <a:xfrm>
            <a:off x="612648" y="987552"/>
            <a:ext cx="8060826" cy="4572000"/>
          </a:xfrm>
          <a:prstGeom prst="rect">
            <a:avLst/>
          </a:prstGeom>
          <a:noFill/>
          <a:ln w="9525">
            <a:noFill/>
            <a:miter lim="800000"/>
            <a:headEnd/>
            <a:tailEnd/>
          </a:ln>
          <a:effectLst/>
        </p:spPr>
      </p:pic>
      <p:sp>
        <p:nvSpPr>
          <p:cNvPr id="2" name="Title 1"/>
          <p:cNvSpPr>
            <a:spLocks noGrp="1"/>
          </p:cNvSpPr>
          <p:nvPr>
            <p:ph type="title"/>
          </p:nvPr>
        </p:nvSpPr>
        <p:spPr>
          <a:xfrm>
            <a:off x="457200" y="76200"/>
            <a:ext cx="8229600" cy="1143000"/>
          </a:xfrm>
        </p:spPr>
        <p:txBody>
          <a:bodyPr>
            <a:normAutofit/>
          </a:bodyPr>
          <a:lstStyle/>
          <a:p>
            <a:r>
              <a:rPr lang="en-US" dirty="0" smtClean="0"/>
              <a:t>Adaptive Step Sizes and Step Rates</a:t>
            </a:r>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B6F15528-21DE-4FAA-801E-634DDDAF4B2B}" type="slidenum">
              <a:rPr lang="en-US" smtClean="0"/>
              <a:pPr/>
              <a:t>65</a:t>
            </a:fld>
            <a:r>
              <a:rPr lang="en-US" dirty="0" smtClean="0"/>
              <a:t>/50</a:t>
            </a:r>
            <a:endParaRPr lang="en-US" dirty="0"/>
          </a:p>
        </p:txBody>
      </p:sp>
      <p:sp>
        <p:nvSpPr>
          <p:cNvPr id="19" name="Rectangle 18"/>
          <p:cNvSpPr/>
          <p:nvPr/>
        </p:nvSpPr>
        <p:spPr>
          <a:xfrm>
            <a:off x="182880" y="5638800"/>
            <a:ext cx="8915400" cy="1143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82880" y="5257800"/>
            <a:ext cx="1143000" cy="381000"/>
          </a:xfrm>
          <a:prstGeom prst="rect">
            <a:avLst/>
          </a:prstGeom>
          <a:noFill/>
          <a:ln w="19050">
            <a:solidFill>
              <a:schemeClr val="tx1"/>
            </a:solidFill>
          </a:ln>
        </p:spPr>
        <p:txBody>
          <a:bodyPr wrap="square" rtlCol="0">
            <a:spAutoFit/>
          </a:bodyPr>
          <a:lstStyle/>
          <a:p>
            <a:pPr algn="ctr"/>
            <a:r>
              <a:rPr lang="en-US" dirty="0" smtClean="0"/>
              <a:t>Notes:</a:t>
            </a:r>
            <a:endParaRPr lang="en-US" dirty="0"/>
          </a:p>
        </p:txBody>
      </p:sp>
      <p:cxnSp>
        <p:nvCxnSpPr>
          <p:cNvPr id="14" name="Straight Connector 13"/>
          <p:cNvCxnSpPr/>
          <p:nvPr/>
        </p:nvCxnSpPr>
        <p:spPr>
          <a:xfrm rot="10800000">
            <a:off x="1905000" y="3581400"/>
            <a:ext cx="1219200" cy="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2362200" y="36576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971800" y="2286000"/>
            <a:ext cx="3733800" cy="646331"/>
          </a:xfrm>
          <a:prstGeom prst="rect">
            <a:avLst/>
          </a:prstGeom>
          <a:solidFill>
            <a:schemeClr val="bg1"/>
          </a:solidFill>
          <a:ln w="12700">
            <a:solidFill>
              <a:schemeClr val="tx1"/>
            </a:solidFill>
          </a:ln>
        </p:spPr>
        <p:txBody>
          <a:bodyPr wrap="square" rtlCol="0">
            <a:spAutoFit/>
          </a:bodyPr>
          <a:lstStyle/>
          <a:p>
            <a:pPr algn="ctr"/>
            <a:r>
              <a:rPr lang="en-US" dirty="0" smtClean="0"/>
              <a:t>step size and time boundary layer, factor of 2 above the sensor noise. </a:t>
            </a:r>
            <a:endParaRPr lang="en-US" dirty="0"/>
          </a:p>
        </p:txBody>
      </p:sp>
      <p:cxnSp>
        <p:nvCxnSpPr>
          <p:cNvPr id="21" name="Straight Arrow Connector 20"/>
          <p:cNvCxnSpPr>
            <a:stCxn id="18" idx="1"/>
          </p:cNvCxnSpPr>
          <p:nvPr/>
        </p:nvCxnSpPr>
        <p:spPr>
          <a:xfrm rot="10800000" flipV="1">
            <a:off x="2362200" y="2609165"/>
            <a:ext cx="609600" cy="97223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flipV="1">
            <a:off x="1828801" y="4419601"/>
            <a:ext cx="121919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971800" y="4267200"/>
            <a:ext cx="2209800" cy="369332"/>
          </a:xfrm>
          <a:prstGeom prst="rect">
            <a:avLst/>
          </a:prstGeom>
          <a:solidFill>
            <a:schemeClr val="bg1"/>
          </a:solidFill>
          <a:ln w="12700">
            <a:solidFill>
              <a:schemeClr val="tx1"/>
            </a:solidFill>
          </a:ln>
        </p:spPr>
        <p:txBody>
          <a:bodyPr wrap="square" rtlCol="0">
            <a:spAutoFit/>
          </a:bodyPr>
          <a:lstStyle/>
          <a:p>
            <a:pPr algn="ctr"/>
            <a:r>
              <a:rPr lang="en-US" dirty="0" smtClean="0"/>
              <a:t>current damping gain</a:t>
            </a:r>
            <a:endParaRPr lang="en-US" dirty="0"/>
          </a:p>
        </p:txBody>
      </p:sp>
      <p:cxnSp>
        <p:nvCxnSpPr>
          <p:cNvPr id="32" name="Straight Arrow Connector 31"/>
          <p:cNvCxnSpPr>
            <a:stCxn id="31" idx="1"/>
          </p:cNvCxnSpPr>
          <p:nvPr/>
        </p:nvCxnSpPr>
        <p:spPr>
          <a:xfrm rot="10800000">
            <a:off x="2514600" y="4419600"/>
            <a:ext cx="457200" cy="322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2896394" y="3352800"/>
            <a:ext cx="3048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24200" y="3124200"/>
            <a:ext cx="2209800" cy="369332"/>
          </a:xfrm>
          <a:prstGeom prst="rect">
            <a:avLst/>
          </a:prstGeom>
          <a:solidFill>
            <a:schemeClr val="bg1"/>
          </a:solidFill>
          <a:ln>
            <a:solidFill>
              <a:schemeClr val="tx1"/>
            </a:solidFill>
          </a:ln>
        </p:spPr>
        <p:txBody>
          <a:bodyPr wrap="square" rtlCol="0">
            <a:spAutoFit/>
          </a:bodyPr>
          <a:lstStyle/>
          <a:p>
            <a:r>
              <a:rPr lang="en-US" dirty="0" smtClean="0"/>
              <a:t>Big </a:t>
            </a:r>
            <a:r>
              <a:rPr lang="el-GR" dirty="0" smtClean="0"/>
              <a:t>α</a:t>
            </a:r>
            <a:r>
              <a:rPr lang="en-US" dirty="0" smtClean="0"/>
              <a:t>, short time step</a:t>
            </a:r>
            <a:endParaRPr lang="en-US" dirty="0"/>
          </a:p>
        </p:txBody>
      </p:sp>
      <p:cxnSp>
        <p:nvCxnSpPr>
          <p:cNvPr id="41" name="Straight Arrow Connector 40"/>
          <p:cNvCxnSpPr/>
          <p:nvPr/>
        </p:nvCxnSpPr>
        <p:spPr>
          <a:xfrm rot="5400000" flipH="1" flipV="1">
            <a:off x="2896394" y="3733006"/>
            <a:ext cx="304800" cy="1588"/>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124200" y="3657600"/>
            <a:ext cx="2362200" cy="369332"/>
          </a:xfrm>
          <a:prstGeom prst="rect">
            <a:avLst/>
          </a:prstGeom>
          <a:solidFill>
            <a:schemeClr val="bg1"/>
          </a:solidFill>
          <a:ln>
            <a:solidFill>
              <a:schemeClr val="tx1"/>
            </a:solidFill>
          </a:ln>
        </p:spPr>
        <p:txBody>
          <a:bodyPr wrap="square" rtlCol="0">
            <a:spAutoFit/>
          </a:bodyPr>
          <a:lstStyle/>
          <a:p>
            <a:r>
              <a:rPr lang="en-US" dirty="0" smtClean="0"/>
              <a:t>Small </a:t>
            </a:r>
            <a:r>
              <a:rPr lang="el-GR" dirty="0" smtClean="0"/>
              <a:t>α</a:t>
            </a:r>
            <a:r>
              <a:rPr lang="en-US" dirty="0" smtClean="0"/>
              <a:t>, long time step</a:t>
            </a:r>
            <a:endParaRPr lang="en-US" dirty="0"/>
          </a:p>
        </p:txBody>
      </p:sp>
      <p:sp>
        <p:nvSpPr>
          <p:cNvPr id="22" name="Footer Placeholder 21"/>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Measured Response to a Seismic Square Wave: Modal RMS</a:t>
            </a:r>
            <a:endParaRPr lang="en-US" dirty="0"/>
          </a:p>
        </p:txBody>
      </p:sp>
      <p:pic>
        <p:nvPicPr>
          <p:cNvPr id="34819" name="Picture 3"/>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6" name="TextBox 5"/>
          <p:cNvSpPr txBox="1"/>
          <p:nvPr/>
        </p:nvSpPr>
        <p:spPr>
          <a:xfrm>
            <a:off x="533400" y="6550223"/>
            <a:ext cx="8153400" cy="307777"/>
          </a:xfrm>
          <a:prstGeom prst="rect">
            <a:avLst/>
          </a:prstGeom>
          <a:noFill/>
        </p:spPr>
        <p:txBody>
          <a:bodyPr wrap="square" rtlCol="0">
            <a:spAutoFit/>
          </a:bodyPr>
          <a:lstStyle/>
          <a:p>
            <a:r>
              <a:rPr lang="en-US" sz="1400" dirty="0" smtClean="0"/>
              <a:t>Notes: 3, 30 sec quicksteps steps; 3, 15 sec quicksteps steps; all 60 sec slow steps.</a:t>
            </a:r>
            <a:endParaRPr lang="en-US" sz="1400" dirty="0"/>
          </a:p>
        </p:txBody>
      </p:sp>
      <p:cxnSp>
        <p:nvCxnSpPr>
          <p:cNvPr id="7" name="Straight Connector 6"/>
          <p:cNvCxnSpPr/>
          <p:nvPr/>
        </p:nvCxnSpPr>
        <p:spPr>
          <a:xfrm rot="5400000">
            <a:off x="-1028700" y="4000500"/>
            <a:ext cx="44958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95400" y="1828800"/>
            <a:ext cx="1371600" cy="338554"/>
          </a:xfrm>
          <a:prstGeom prst="rect">
            <a:avLst/>
          </a:prstGeom>
          <a:solidFill>
            <a:schemeClr val="bg1"/>
          </a:solidFill>
          <a:ln w="19050">
            <a:solidFill>
              <a:schemeClr val="tx1"/>
            </a:solidFill>
            <a:prstDash val="dash"/>
          </a:ln>
        </p:spPr>
        <p:txBody>
          <a:bodyPr wrap="square" rtlCol="0">
            <a:spAutoFit/>
          </a:bodyPr>
          <a:lstStyle/>
          <a:p>
            <a:pPr algn="ctr"/>
            <a:r>
              <a:rPr lang="en-US" sz="1600" dirty="0" smtClean="0"/>
              <a:t>Adaptation on</a:t>
            </a:r>
            <a:endParaRPr lang="en-US" sz="1600" dirty="0"/>
          </a:p>
        </p:txBody>
      </p:sp>
      <p:cxnSp>
        <p:nvCxnSpPr>
          <p:cNvPr id="10" name="Straight Arrow Connector 9"/>
          <p:cNvCxnSpPr/>
          <p:nvPr/>
        </p:nvCxnSpPr>
        <p:spPr>
          <a:xfrm>
            <a:off x="1295400" y="2286000"/>
            <a:ext cx="1295400" cy="1588"/>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33400" y="5638800"/>
            <a:ext cx="228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230029" y="5716429"/>
            <a:ext cx="908565" cy="307777"/>
          </a:xfrm>
          <a:prstGeom prst="rect">
            <a:avLst/>
          </a:prstGeom>
          <a:noFill/>
        </p:spPr>
        <p:txBody>
          <a:bodyPr wrap="square" rtlCol="0">
            <a:spAutoFit/>
          </a:bodyPr>
          <a:lstStyle/>
          <a:p>
            <a:r>
              <a:rPr lang="en-US" sz="1400" dirty="0" smtClean="0"/>
              <a:t>Ground</a:t>
            </a:r>
            <a:endParaRPr lang="en-US" sz="1600" dirty="0"/>
          </a:p>
        </p:txBody>
      </p:sp>
      <p:sp>
        <p:nvSpPr>
          <p:cNvPr id="11" name="Slide Number Placeholder 10"/>
          <p:cNvSpPr>
            <a:spLocks noGrp="1"/>
          </p:cNvSpPr>
          <p:nvPr>
            <p:ph type="sldNum" sz="quarter" idx="12"/>
          </p:nvPr>
        </p:nvSpPr>
        <p:spPr>
          <a:xfrm>
            <a:off x="7010400" y="6492875"/>
            <a:ext cx="2133600" cy="365125"/>
          </a:xfrm>
        </p:spPr>
        <p:txBody>
          <a:bodyPr/>
          <a:lstStyle/>
          <a:p>
            <a:fld id="{B6F15528-21DE-4FAA-801E-634DDDAF4B2B}" type="slidenum">
              <a:rPr lang="en-US" smtClean="0"/>
              <a:pPr/>
              <a:t>66</a:t>
            </a:fld>
            <a:r>
              <a:rPr lang="en-US" dirty="0" smtClean="0"/>
              <a:t>/50</a:t>
            </a:r>
            <a:endParaRPr lang="en-US" dirty="0"/>
          </a:p>
        </p:txBody>
      </p:sp>
      <p:sp>
        <p:nvSpPr>
          <p:cNvPr id="14" name="Footer Placeholder 13"/>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Measured Response to a Seismic Square Wave: Damping Gains</a:t>
            </a:r>
            <a:endParaRPr lang="en-US" dirty="0"/>
          </a:p>
        </p:txBody>
      </p:sp>
      <p:pic>
        <p:nvPicPr>
          <p:cNvPr id="31746" name="Picture 2"/>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6" name="TextBox 5"/>
          <p:cNvSpPr txBox="1"/>
          <p:nvPr/>
        </p:nvSpPr>
        <p:spPr>
          <a:xfrm>
            <a:off x="457200" y="6550223"/>
            <a:ext cx="8153400" cy="307777"/>
          </a:xfrm>
          <a:prstGeom prst="rect">
            <a:avLst/>
          </a:prstGeom>
          <a:noFill/>
        </p:spPr>
        <p:txBody>
          <a:bodyPr wrap="square" rtlCol="0">
            <a:spAutoFit/>
          </a:bodyPr>
          <a:lstStyle/>
          <a:p>
            <a:r>
              <a:rPr lang="en-US" sz="1400" dirty="0" smtClean="0"/>
              <a:t>Notes: 3, 30 sec quicksteps steps; 3, 15 sec quicksteps steps; all 60 sec slow steps.</a:t>
            </a:r>
            <a:endParaRPr lang="en-US" sz="1400" dirty="0"/>
          </a:p>
        </p:txBody>
      </p:sp>
      <p:sp>
        <p:nvSpPr>
          <p:cNvPr id="5" name="Slide Number Placeholder 4"/>
          <p:cNvSpPr>
            <a:spLocks noGrp="1"/>
          </p:cNvSpPr>
          <p:nvPr>
            <p:ph type="sldNum" sz="quarter" idx="12"/>
          </p:nvPr>
        </p:nvSpPr>
        <p:spPr>
          <a:xfrm>
            <a:off x="6934200" y="6416675"/>
            <a:ext cx="2133600" cy="365125"/>
          </a:xfrm>
        </p:spPr>
        <p:txBody>
          <a:bodyPr/>
          <a:lstStyle/>
          <a:p>
            <a:fld id="{B6F15528-21DE-4FAA-801E-634DDDAF4B2B}" type="slidenum">
              <a:rPr lang="en-US" smtClean="0"/>
              <a:pPr/>
              <a:t>67</a:t>
            </a:fld>
            <a:r>
              <a:rPr lang="en-US" dirty="0" smtClean="0"/>
              <a:t>/50</a:t>
            </a:r>
            <a:endParaRPr lang="en-US" dirty="0"/>
          </a:p>
        </p:txBody>
      </p:sp>
      <p:sp>
        <p:nvSpPr>
          <p:cNvPr id="7" name="Footer Placeholder 6"/>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 Train Passing Through Livingston</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5" name="TextBox 4"/>
          <p:cNvSpPr txBox="1"/>
          <p:nvPr/>
        </p:nvSpPr>
        <p:spPr>
          <a:xfrm>
            <a:off x="990600" y="1828800"/>
            <a:ext cx="1981200" cy="369332"/>
          </a:xfrm>
          <a:prstGeom prst="rect">
            <a:avLst/>
          </a:prstGeom>
          <a:solidFill>
            <a:schemeClr val="bg1"/>
          </a:solidFill>
          <a:ln>
            <a:solidFill>
              <a:schemeClr val="tx1"/>
            </a:solidFill>
          </a:ln>
        </p:spPr>
        <p:txBody>
          <a:bodyPr wrap="square" rtlCol="0">
            <a:spAutoFit/>
          </a:bodyPr>
          <a:lstStyle/>
          <a:p>
            <a:r>
              <a:rPr lang="en-US" dirty="0" smtClean="0"/>
              <a:t>21 Nov 2009, 5 am</a:t>
            </a:r>
            <a:endParaRPr lang="en-US" dirty="0"/>
          </a:p>
        </p:txBody>
      </p:sp>
      <p:grpSp>
        <p:nvGrpSpPr>
          <p:cNvPr id="3" name="Group 5"/>
          <p:cNvGrpSpPr/>
          <p:nvPr/>
        </p:nvGrpSpPr>
        <p:grpSpPr>
          <a:xfrm>
            <a:off x="4191000" y="4343400"/>
            <a:ext cx="1295400" cy="1371600"/>
            <a:chOff x="3505200" y="4343400"/>
            <a:chExt cx="1295400" cy="1371600"/>
          </a:xfrm>
        </p:grpSpPr>
        <p:cxnSp>
          <p:nvCxnSpPr>
            <p:cNvPr id="7" name="Straight Connector 6"/>
            <p:cNvCxnSpPr/>
            <p:nvPr/>
          </p:nvCxnSpPr>
          <p:spPr>
            <a:xfrm rot="5400000">
              <a:off x="2819400" y="5029200"/>
              <a:ext cx="1371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114800" y="5029200"/>
              <a:ext cx="1371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05200" y="5105400"/>
              <a:ext cx="1295400" cy="158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33800" y="5257800"/>
              <a:ext cx="838200" cy="369332"/>
            </a:xfrm>
            <a:prstGeom prst="rect">
              <a:avLst/>
            </a:prstGeom>
            <a:noFill/>
          </p:spPr>
          <p:txBody>
            <a:bodyPr wrap="square" rtlCol="0">
              <a:spAutoFit/>
            </a:bodyPr>
            <a:lstStyle/>
            <a:p>
              <a:r>
                <a:rPr lang="en-US" dirty="0" smtClean="0"/>
                <a:t>10 min</a:t>
              </a:r>
              <a:endParaRPr lang="en-US" dirty="0"/>
            </a:p>
          </p:txBody>
        </p:sp>
      </p:grpSp>
      <p:sp>
        <p:nvSpPr>
          <p:cNvPr id="11" name="Slide Number Placeholder 10"/>
          <p:cNvSpPr>
            <a:spLocks noGrp="1"/>
          </p:cNvSpPr>
          <p:nvPr>
            <p:ph type="sldNum" sz="quarter" idx="12"/>
          </p:nvPr>
        </p:nvSpPr>
        <p:spPr>
          <a:xfrm>
            <a:off x="6934200" y="6416675"/>
            <a:ext cx="2133600" cy="365125"/>
          </a:xfrm>
        </p:spPr>
        <p:txBody>
          <a:bodyPr/>
          <a:lstStyle/>
          <a:p>
            <a:fld id="{B6F15528-21DE-4FAA-801E-634DDDAF4B2B}" type="slidenum">
              <a:rPr lang="en-US" smtClean="0"/>
              <a:pPr/>
              <a:t>68</a:t>
            </a:fld>
            <a:r>
              <a:rPr lang="en-US" dirty="0" smtClean="0"/>
              <a:t>/50</a:t>
            </a:r>
            <a:endParaRPr lang="en-US" dirty="0"/>
          </a:p>
        </p:txBody>
      </p:sp>
      <p:sp>
        <p:nvSpPr>
          <p:cNvPr id="12" name="Footer Placeholder 11"/>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Backups: Adaptive Damping Interface Screen</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69</a:t>
            </a:fld>
            <a:endParaRPr lang="en-US"/>
          </a:p>
        </p:txBody>
      </p:sp>
      <p:pic>
        <p:nvPicPr>
          <p:cNvPr id="33795" name="Picture 3" descr="C:\Users\Brett\Documents\Lab\Quad Noise Prototype\Data\Adaptive\Lock_Adaptive_Screens_18July2011_editted_24July2011.jpg"/>
          <p:cNvPicPr>
            <a:picLocks noChangeAspect="1" noChangeArrowheads="1"/>
          </p:cNvPicPr>
          <p:nvPr/>
        </p:nvPicPr>
        <p:blipFill>
          <a:blip r:embed="rId2" cstate="print"/>
          <a:srcRect/>
          <a:stretch>
            <a:fillRect/>
          </a:stretch>
        </p:blipFill>
        <p:spPr bwMode="auto">
          <a:xfrm>
            <a:off x="134077" y="1371600"/>
            <a:ext cx="9009923" cy="5486400"/>
          </a:xfrm>
          <a:prstGeom prst="rect">
            <a:avLst/>
          </a:prstGeom>
          <a:noFill/>
        </p:spPr>
      </p:pic>
      <p:sp>
        <p:nvSpPr>
          <p:cNvPr id="5" name="Footer Placeholder 4"/>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321920" y="-97930"/>
            <a:ext cx="6399360" cy="773362"/>
          </a:xfrm>
          <a:prstGeom prst="rect">
            <a:avLst/>
          </a:prstGeom>
          <a:noFill/>
          <a:ln w="9525">
            <a:noFill/>
            <a:round/>
            <a:headEnd/>
            <a:tailEnd/>
          </a:ln>
          <a:effectLst/>
        </p:spPr>
        <p:txBody>
          <a:bodyPr lIns="81639" tIns="40820" rIns="81639" bIns="40820"/>
          <a:lstStyle/>
          <a:p>
            <a:pPr algn="ctr">
              <a:lnSpc>
                <a:spcPct val="93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3600" b="1" dirty="0">
                <a:solidFill>
                  <a:srgbClr val="0000FF"/>
                </a:solidFill>
                <a:latin typeface="Times New Roman" pitchFamily="18" charset="0"/>
                <a:ea typeface="DejaVu Sans" charset="0"/>
                <a:cs typeface="DejaVu Sans" charset="0"/>
              </a:rPr>
              <a:t>LIGO Scientific Collaboration</a:t>
            </a:r>
          </a:p>
        </p:txBody>
      </p:sp>
      <p:pic>
        <p:nvPicPr>
          <p:cNvPr id="3074" name="Picture 2"/>
          <p:cNvPicPr>
            <a:picLocks noChangeAspect="1" noChangeArrowheads="1"/>
          </p:cNvPicPr>
          <p:nvPr/>
        </p:nvPicPr>
        <p:blipFill>
          <a:blip r:embed="rId3" cstate="print"/>
          <a:srcRect/>
          <a:stretch>
            <a:fillRect/>
          </a:stretch>
        </p:blipFill>
        <p:spPr bwMode="auto">
          <a:xfrm>
            <a:off x="7865280" y="38885"/>
            <a:ext cx="1270080" cy="462288"/>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0" y="0"/>
            <a:ext cx="1236960" cy="829527"/>
          </a:xfrm>
          <a:prstGeom prst="rect">
            <a:avLst/>
          </a:prstGeom>
          <a:noFill/>
          <a:ln w="9525">
            <a:noFill/>
            <a:round/>
            <a:headEnd/>
            <a:tailEnd/>
          </a:ln>
          <a:effectLst/>
        </p:spPr>
      </p:pic>
      <p:pic>
        <p:nvPicPr>
          <p:cNvPr id="3078" name="Picture 6"/>
          <p:cNvPicPr>
            <a:picLocks noChangeAspect="1" noChangeArrowheads="1"/>
          </p:cNvPicPr>
          <p:nvPr/>
        </p:nvPicPr>
        <p:blipFill>
          <a:blip r:embed="rId5" cstate="print"/>
          <a:srcRect/>
          <a:stretch>
            <a:fillRect/>
          </a:stretch>
        </p:blipFill>
        <p:spPr bwMode="auto">
          <a:xfrm>
            <a:off x="3546720" y="1549602"/>
            <a:ext cx="1451520" cy="414764"/>
          </a:xfrm>
          <a:prstGeom prst="rect">
            <a:avLst/>
          </a:prstGeom>
          <a:noFill/>
          <a:ln w="9525">
            <a:noFill/>
            <a:round/>
            <a:headEnd/>
            <a:tailEnd/>
          </a:ln>
          <a:effectLst/>
        </p:spPr>
      </p:pic>
      <p:pic>
        <p:nvPicPr>
          <p:cNvPr id="3079" name="Picture 7"/>
          <p:cNvPicPr>
            <a:picLocks noChangeAspect="1" noChangeArrowheads="1"/>
          </p:cNvPicPr>
          <p:nvPr/>
        </p:nvPicPr>
        <p:blipFill>
          <a:blip r:embed="rId6" cstate="print"/>
          <a:srcRect/>
          <a:stretch>
            <a:fillRect/>
          </a:stretch>
        </p:blipFill>
        <p:spPr bwMode="auto">
          <a:xfrm>
            <a:off x="4409280" y="4326215"/>
            <a:ext cx="1278720" cy="636547"/>
          </a:xfrm>
          <a:prstGeom prst="rect">
            <a:avLst/>
          </a:prstGeom>
          <a:noFill/>
          <a:ln w="9525">
            <a:noFill/>
            <a:round/>
            <a:headEnd/>
            <a:tailEnd/>
          </a:ln>
          <a:effectLst/>
        </p:spPr>
      </p:pic>
      <p:pic>
        <p:nvPicPr>
          <p:cNvPr id="3080" name="Picture 8"/>
          <p:cNvPicPr>
            <a:picLocks noChangeAspect="1" noChangeArrowheads="1"/>
          </p:cNvPicPr>
          <p:nvPr/>
        </p:nvPicPr>
        <p:blipFill>
          <a:blip r:embed="rId7" cstate="print"/>
          <a:srcRect/>
          <a:stretch>
            <a:fillRect/>
          </a:stretch>
        </p:blipFill>
        <p:spPr bwMode="auto">
          <a:xfrm>
            <a:off x="3984480" y="3496688"/>
            <a:ext cx="1866240" cy="313953"/>
          </a:xfrm>
          <a:prstGeom prst="rect">
            <a:avLst/>
          </a:prstGeom>
          <a:noFill/>
          <a:ln w="9525">
            <a:noFill/>
            <a:round/>
            <a:headEnd/>
            <a:tailEnd/>
          </a:ln>
          <a:effectLst/>
        </p:spPr>
      </p:pic>
      <p:pic>
        <p:nvPicPr>
          <p:cNvPr id="3081" name="Picture 9"/>
          <p:cNvPicPr>
            <a:picLocks noChangeAspect="1" noChangeArrowheads="1"/>
          </p:cNvPicPr>
          <p:nvPr/>
        </p:nvPicPr>
        <p:blipFill>
          <a:blip r:embed="rId8" cstate="print"/>
          <a:srcRect/>
          <a:stretch>
            <a:fillRect/>
          </a:stretch>
        </p:blipFill>
        <p:spPr bwMode="auto">
          <a:xfrm>
            <a:off x="6202080" y="3365634"/>
            <a:ext cx="707040" cy="661029"/>
          </a:xfrm>
          <a:prstGeom prst="rect">
            <a:avLst/>
          </a:prstGeom>
          <a:noFill/>
          <a:ln w="9525">
            <a:noFill/>
            <a:round/>
            <a:headEnd/>
            <a:tailEnd/>
          </a:ln>
          <a:effectLst/>
        </p:spPr>
      </p:pic>
      <p:pic>
        <p:nvPicPr>
          <p:cNvPr id="3082" name="Picture 10"/>
          <p:cNvPicPr>
            <a:picLocks noChangeAspect="1" noChangeArrowheads="1"/>
          </p:cNvPicPr>
          <p:nvPr/>
        </p:nvPicPr>
        <p:blipFill>
          <a:blip r:embed="rId9" cstate="print"/>
          <a:srcRect/>
          <a:stretch>
            <a:fillRect/>
          </a:stretch>
        </p:blipFill>
        <p:spPr bwMode="auto">
          <a:xfrm>
            <a:off x="3077280" y="2881743"/>
            <a:ext cx="414720" cy="622145"/>
          </a:xfrm>
          <a:prstGeom prst="rect">
            <a:avLst/>
          </a:prstGeom>
          <a:noFill/>
          <a:ln w="9525">
            <a:noFill/>
            <a:round/>
            <a:headEnd/>
            <a:tailEnd/>
          </a:ln>
          <a:effectLst/>
        </p:spPr>
      </p:pic>
      <p:pic>
        <p:nvPicPr>
          <p:cNvPr id="3083" name="Picture 11"/>
          <p:cNvPicPr>
            <a:picLocks noChangeAspect="1" noChangeArrowheads="1"/>
          </p:cNvPicPr>
          <p:nvPr/>
        </p:nvPicPr>
        <p:blipFill>
          <a:blip r:embed="rId10" cstate="print"/>
          <a:srcRect/>
          <a:stretch>
            <a:fillRect/>
          </a:stretch>
        </p:blipFill>
        <p:spPr bwMode="auto">
          <a:xfrm>
            <a:off x="3271680" y="475250"/>
            <a:ext cx="832320" cy="769041"/>
          </a:xfrm>
          <a:prstGeom prst="rect">
            <a:avLst/>
          </a:prstGeom>
          <a:noFill/>
          <a:ln w="9525">
            <a:noFill/>
            <a:round/>
            <a:headEnd/>
            <a:tailEnd/>
          </a:ln>
          <a:effectLst/>
        </p:spPr>
      </p:pic>
      <p:pic>
        <p:nvPicPr>
          <p:cNvPr id="3084" name="Picture 12"/>
          <p:cNvPicPr>
            <a:picLocks noChangeAspect="1" noChangeArrowheads="1"/>
          </p:cNvPicPr>
          <p:nvPr/>
        </p:nvPicPr>
        <p:blipFill>
          <a:blip r:embed="rId11" cstate="print"/>
          <a:srcRect/>
          <a:stretch>
            <a:fillRect/>
          </a:stretch>
        </p:blipFill>
        <p:spPr bwMode="auto">
          <a:xfrm>
            <a:off x="5099040" y="4769781"/>
            <a:ext cx="829440" cy="414764"/>
          </a:xfrm>
          <a:prstGeom prst="rect">
            <a:avLst/>
          </a:prstGeom>
          <a:noFill/>
          <a:ln w="9525">
            <a:noFill/>
            <a:round/>
            <a:headEnd/>
            <a:tailEnd/>
          </a:ln>
          <a:effectLst/>
        </p:spPr>
      </p:pic>
      <p:pic>
        <p:nvPicPr>
          <p:cNvPr id="3085" name="Picture 13"/>
          <p:cNvPicPr>
            <a:picLocks noChangeAspect="1" noChangeArrowheads="1"/>
          </p:cNvPicPr>
          <p:nvPr/>
        </p:nvPicPr>
        <p:blipFill>
          <a:blip r:embed="rId12" cstate="print"/>
          <a:srcRect/>
          <a:stretch>
            <a:fillRect/>
          </a:stretch>
        </p:blipFill>
        <p:spPr bwMode="auto">
          <a:xfrm>
            <a:off x="6156000" y="5391926"/>
            <a:ext cx="789120" cy="813686"/>
          </a:xfrm>
          <a:prstGeom prst="rect">
            <a:avLst/>
          </a:prstGeom>
          <a:noFill/>
          <a:ln w="9525">
            <a:noFill/>
            <a:round/>
            <a:headEnd/>
            <a:tailEnd/>
          </a:ln>
          <a:effectLst/>
        </p:spPr>
      </p:pic>
      <p:pic>
        <p:nvPicPr>
          <p:cNvPr id="3086" name="Picture 14"/>
          <p:cNvPicPr>
            <a:picLocks noChangeAspect="1" noChangeArrowheads="1"/>
          </p:cNvPicPr>
          <p:nvPr/>
        </p:nvPicPr>
        <p:blipFill>
          <a:blip r:embed="rId13" cstate="print"/>
          <a:srcRect/>
          <a:stretch>
            <a:fillRect/>
          </a:stretch>
        </p:blipFill>
        <p:spPr bwMode="auto">
          <a:xfrm>
            <a:off x="2308321" y="411883"/>
            <a:ext cx="1009440" cy="800724"/>
          </a:xfrm>
          <a:prstGeom prst="rect">
            <a:avLst/>
          </a:prstGeom>
          <a:noFill/>
          <a:ln w="9525">
            <a:noFill/>
            <a:round/>
            <a:headEnd/>
            <a:tailEnd/>
          </a:ln>
          <a:effectLst/>
        </p:spPr>
      </p:pic>
      <p:pic>
        <p:nvPicPr>
          <p:cNvPr id="3087" name="Picture 15"/>
          <p:cNvPicPr>
            <a:picLocks noChangeAspect="1" noChangeArrowheads="1"/>
          </p:cNvPicPr>
          <p:nvPr/>
        </p:nvPicPr>
        <p:blipFill>
          <a:blip r:embed="rId14" cstate="print"/>
          <a:srcRect/>
          <a:stretch>
            <a:fillRect/>
          </a:stretch>
        </p:blipFill>
        <p:spPr bwMode="auto">
          <a:xfrm>
            <a:off x="3041281" y="5528741"/>
            <a:ext cx="649440" cy="653829"/>
          </a:xfrm>
          <a:prstGeom prst="rect">
            <a:avLst/>
          </a:prstGeom>
          <a:noFill/>
          <a:ln w="9525">
            <a:noFill/>
            <a:round/>
            <a:headEnd/>
            <a:tailEnd/>
          </a:ln>
          <a:effectLst/>
        </p:spPr>
      </p:pic>
      <p:pic>
        <p:nvPicPr>
          <p:cNvPr id="3088" name="Picture 16"/>
          <p:cNvPicPr>
            <a:picLocks noChangeAspect="1" noChangeArrowheads="1"/>
          </p:cNvPicPr>
          <p:nvPr/>
        </p:nvPicPr>
        <p:blipFill>
          <a:blip r:embed="rId15" cstate="print"/>
          <a:srcRect/>
          <a:stretch>
            <a:fillRect/>
          </a:stretch>
        </p:blipFill>
        <p:spPr bwMode="auto">
          <a:xfrm>
            <a:off x="3728161" y="5535941"/>
            <a:ext cx="1552320" cy="427725"/>
          </a:xfrm>
          <a:prstGeom prst="rect">
            <a:avLst/>
          </a:prstGeom>
          <a:noFill/>
          <a:ln w="9525">
            <a:noFill/>
            <a:round/>
            <a:headEnd/>
            <a:tailEnd/>
          </a:ln>
          <a:effectLst/>
        </p:spPr>
      </p:pic>
      <p:pic>
        <p:nvPicPr>
          <p:cNvPr id="3089" name="Picture 17"/>
          <p:cNvPicPr>
            <a:picLocks noChangeAspect="1" noChangeArrowheads="1"/>
          </p:cNvPicPr>
          <p:nvPr/>
        </p:nvPicPr>
        <p:blipFill>
          <a:blip r:embed="rId16" cstate="print"/>
          <a:srcRect/>
          <a:stretch>
            <a:fillRect/>
          </a:stretch>
        </p:blipFill>
        <p:spPr bwMode="auto">
          <a:xfrm>
            <a:off x="4147200" y="393162"/>
            <a:ext cx="895680" cy="753199"/>
          </a:xfrm>
          <a:prstGeom prst="rect">
            <a:avLst/>
          </a:prstGeom>
          <a:noFill/>
          <a:ln w="9525">
            <a:noFill/>
            <a:round/>
            <a:headEnd/>
            <a:tailEnd/>
          </a:ln>
          <a:effectLst/>
        </p:spPr>
      </p:pic>
      <p:pic>
        <p:nvPicPr>
          <p:cNvPr id="3090" name="Picture 18"/>
          <p:cNvPicPr>
            <a:picLocks noChangeAspect="1" noChangeArrowheads="1"/>
          </p:cNvPicPr>
          <p:nvPr/>
        </p:nvPicPr>
        <p:blipFill>
          <a:blip r:embed="rId17" cstate="print"/>
          <a:srcRect/>
          <a:stretch>
            <a:fillRect/>
          </a:stretch>
        </p:blipFill>
        <p:spPr bwMode="auto">
          <a:xfrm>
            <a:off x="5591520" y="459409"/>
            <a:ext cx="650880" cy="812245"/>
          </a:xfrm>
          <a:prstGeom prst="rect">
            <a:avLst/>
          </a:prstGeom>
          <a:noFill/>
          <a:ln w="9525">
            <a:noFill/>
            <a:round/>
            <a:headEnd/>
            <a:tailEnd/>
          </a:ln>
          <a:effectLst/>
        </p:spPr>
      </p:pic>
      <p:pic>
        <p:nvPicPr>
          <p:cNvPr id="3091" name="Picture 19"/>
          <p:cNvPicPr>
            <a:picLocks noChangeAspect="1" noChangeArrowheads="1"/>
          </p:cNvPicPr>
          <p:nvPr/>
        </p:nvPicPr>
        <p:blipFill>
          <a:blip r:embed="rId18" cstate="print"/>
          <a:srcRect/>
          <a:stretch>
            <a:fillRect/>
          </a:stretch>
        </p:blipFill>
        <p:spPr bwMode="auto">
          <a:xfrm>
            <a:off x="5980321" y="1795869"/>
            <a:ext cx="1028160" cy="702794"/>
          </a:xfrm>
          <a:prstGeom prst="rect">
            <a:avLst/>
          </a:prstGeom>
          <a:noFill/>
          <a:ln w="9525">
            <a:noFill/>
            <a:round/>
            <a:headEnd/>
            <a:tailEnd/>
          </a:ln>
          <a:effectLst/>
        </p:spPr>
      </p:pic>
      <p:pic>
        <p:nvPicPr>
          <p:cNvPr id="3092" name="Picture 20"/>
          <p:cNvPicPr>
            <a:picLocks noChangeAspect="1" noChangeArrowheads="1"/>
          </p:cNvPicPr>
          <p:nvPr/>
        </p:nvPicPr>
        <p:blipFill>
          <a:blip r:embed="rId19" cstate="print"/>
          <a:srcRect/>
          <a:stretch>
            <a:fillRect/>
          </a:stretch>
        </p:blipFill>
        <p:spPr bwMode="auto">
          <a:xfrm>
            <a:off x="44641" y="6456199"/>
            <a:ext cx="2357280" cy="370118"/>
          </a:xfrm>
          <a:prstGeom prst="rect">
            <a:avLst/>
          </a:prstGeom>
          <a:noFill/>
          <a:ln w="9525">
            <a:noFill/>
            <a:round/>
            <a:headEnd/>
            <a:tailEnd/>
          </a:ln>
          <a:effectLst/>
        </p:spPr>
      </p:pic>
      <p:pic>
        <p:nvPicPr>
          <p:cNvPr id="3093" name="Picture 21"/>
          <p:cNvPicPr>
            <a:picLocks noChangeAspect="1" noChangeArrowheads="1"/>
          </p:cNvPicPr>
          <p:nvPr/>
        </p:nvPicPr>
        <p:blipFill>
          <a:blip r:embed="rId20" cstate="print"/>
          <a:srcRect/>
          <a:stretch>
            <a:fillRect/>
          </a:stretch>
        </p:blipFill>
        <p:spPr bwMode="auto">
          <a:xfrm>
            <a:off x="2073600" y="4562399"/>
            <a:ext cx="829440" cy="414764"/>
          </a:xfrm>
          <a:prstGeom prst="rect">
            <a:avLst/>
          </a:prstGeom>
          <a:noFill/>
          <a:ln w="9525">
            <a:noFill/>
            <a:round/>
            <a:headEnd/>
            <a:tailEnd/>
          </a:ln>
          <a:effectLst/>
        </p:spPr>
      </p:pic>
      <p:pic>
        <p:nvPicPr>
          <p:cNvPr id="3094" name="Picture 22"/>
          <p:cNvPicPr>
            <a:picLocks noChangeAspect="1" noChangeArrowheads="1"/>
          </p:cNvPicPr>
          <p:nvPr/>
        </p:nvPicPr>
        <p:blipFill>
          <a:blip r:embed="rId21" cstate="print"/>
          <a:srcRect/>
          <a:stretch>
            <a:fillRect/>
          </a:stretch>
        </p:blipFill>
        <p:spPr bwMode="auto">
          <a:xfrm>
            <a:off x="2862720" y="1866436"/>
            <a:ext cx="521280" cy="427725"/>
          </a:xfrm>
          <a:prstGeom prst="rect">
            <a:avLst/>
          </a:prstGeom>
          <a:noFill/>
          <a:ln w="9525">
            <a:noFill/>
            <a:round/>
            <a:headEnd/>
            <a:tailEnd/>
          </a:ln>
          <a:effectLst/>
        </p:spPr>
      </p:pic>
      <p:pic>
        <p:nvPicPr>
          <p:cNvPr id="3095" name="Picture 23"/>
          <p:cNvPicPr>
            <a:picLocks noChangeAspect="1" noChangeArrowheads="1"/>
          </p:cNvPicPr>
          <p:nvPr/>
        </p:nvPicPr>
        <p:blipFill>
          <a:blip r:embed="rId22" cstate="print"/>
          <a:srcRect/>
          <a:stretch>
            <a:fillRect/>
          </a:stretch>
        </p:blipFill>
        <p:spPr bwMode="auto">
          <a:xfrm>
            <a:off x="1447201" y="2030613"/>
            <a:ext cx="648000" cy="622145"/>
          </a:xfrm>
          <a:prstGeom prst="rect">
            <a:avLst/>
          </a:prstGeom>
          <a:noFill/>
          <a:ln w="9525">
            <a:noFill/>
            <a:round/>
            <a:headEnd/>
            <a:tailEnd/>
          </a:ln>
          <a:effectLst/>
        </p:spPr>
      </p:pic>
      <p:pic>
        <p:nvPicPr>
          <p:cNvPr id="3096" name="Picture 24"/>
          <p:cNvPicPr>
            <a:picLocks noChangeAspect="1" noChangeArrowheads="1"/>
          </p:cNvPicPr>
          <p:nvPr/>
        </p:nvPicPr>
        <p:blipFill>
          <a:blip r:embed="rId23" cstate="print"/>
          <a:srcRect/>
          <a:stretch>
            <a:fillRect/>
          </a:stretch>
        </p:blipFill>
        <p:spPr bwMode="auto">
          <a:xfrm>
            <a:off x="5418720" y="1270214"/>
            <a:ext cx="1468800" cy="355718"/>
          </a:xfrm>
          <a:prstGeom prst="rect">
            <a:avLst/>
          </a:prstGeom>
          <a:noFill/>
          <a:ln w="9525">
            <a:noFill/>
            <a:round/>
            <a:headEnd/>
            <a:tailEnd/>
          </a:ln>
          <a:effectLst/>
        </p:spPr>
      </p:pic>
      <p:pic>
        <p:nvPicPr>
          <p:cNvPr id="3097" name="Picture 25"/>
          <p:cNvPicPr>
            <a:picLocks noChangeAspect="1" noChangeArrowheads="1"/>
          </p:cNvPicPr>
          <p:nvPr/>
        </p:nvPicPr>
        <p:blipFill>
          <a:blip r:embed="rId24" cstate="print"/>
          <a:srcRect/>
          <a:stretch>
            <a:fillRect/>
          </a:stretch>
        </p:blipFill>
        <p:spPr bwMode="auto">
          <a:xfrm>
            <a:off x="6220801" y="2544748"/>
            <a:ext cx="799200" cy="750318"/>
          </a:xfrm>
          <a:prstGeom prst="rect">
            <a:avLst/>
          </a:prstGeom>
          <a:noFill/>
          <a:ln w="9525">
            <a:noFill/>
            <a:round/>
            <a:headEnd/>
            <a:tailEnd/>
          </a:ln>
          <a:effectLst/>
        </p:spPr>
      </p:pic>
      <p:pic>
        <p:nvPicPr>
          <p:cNvPr id="3098" name="Picture 26"/>
          <p:cNvPicPr>
            <a:picLocks noChangeAspect="1" noChangeArrowheads="1"/>
          </p:cNvPicPr>
          <p:nvPr/>
        </p:nvPicPr>
        <p:blipFill>
          <a:blip r:embed="rId25" cstate="print"/>
          <a:srcRect/>
          <a:stretch>
            <a:fillRect/>
          </a:stretch>
        </p:blipFill>
        <p:spPr bwMode="auto">
          <a:xfrm>
            <a:off x="1936800" y="1255813"/>
            <a:ext cx="748800" cy="481010"/>
          </a:xfrm>
          <a:prstGeom prst="rect">
            <a:avLst/>
          </a:prstGeom>
          <a:noFill/>
          <a:ln w="9525">
            <a:noFill/>
            <a:round/>
            <a:headEnd/>
            <a:tailEnd/>
          </a:ln>
          <a:effectLst/>
        </p:spPr>
      </p:pic>
      <p:pic>
        <p:nvPicPr>
          <p:cNvPr id="3099" name="Picture 27"/>
          <p:cNvPicPr>
            <a:picLocks noChangeAspect="1" noChangeArrowheads="1"/>
          </p:cNvPicPr>
          <p:nvPr/>
        </p:nvPicPr>
        <p:blipFill>
          <a:blip r:embed="rId26" cstate="print"/>
          <a:srcRect/>
          <a:stretch>
            <a:fillRect/>
          </a:stretch>
        </p:blipFill>
        <p:spPr bwMode="auto">
          <a:xfrm>
            <a:off x="1510560" y="475250"/>
            <a:ext cx="846720" cy="769041"/>
          </a:xfrm>
          <a:prstGeom prst="rect">
            <a:avLst/>
          </a:prstGeom>
          <a:noFill/>
          <a:ln w="9525">
            <a:noFill/>
            <a:round/>
            <a:headEnd/>
            <a:tailEnd/>
          </a:ln>
          <a:effectLst/>
        </p:spPr>
      </p:pic>
      <p:pic>
        <p:nvPicPr>
          <p:cNvPr id="3100" name="Picture 28"/>
          <p:cNvPicPr>
            <a:picLocks noChangeAspect="1" noChangeArrowheads="1"/>
          </p:cNvPicPr>
          <p:nvPr/>
        </p:nvPicPr>
        <p:blipFill>
          <a:blip r:embed="rId27" cstate="print"/>
          <a:srcRect/>
          <a:stretch>
            <a:fillRect/>
          </a:stretch>
        </p:blipFill>
        <p:spPr bwMode="auto">
          <a:xfrm>
            <a:off x="6091200" y="4638728"/>
            <a:ext cx="829440" cy="612064"/>
          </a:xfrm>
          <a:prstGeom prst="rect">
            <a:avLst/>
          </a:prstGeom>
          <a:noFill/>
          <a:ln w="9525">
            <a:noFill/>
            <a:round/>
            <a:headEnd/>
            <a:tailEnd/>
          </a:ln>
          <a:effectLst/>
        </p:spPr>
      </p:pic>
      <p:pic>
        <p:nvPicPr>
          <p:cNvPr id="3101" name="Picture 29"/>
          <p:cNvPicPr>
            <a:picLocks noChangeAspect="1" noChangeArrowheads="1"/>
          </p:cNvPicPr>
          <p:nvPr/>
        </p:nvPicPr>
        <p:blipFill>
          <a:blip r:embed="rId28" cstate="print"/>
          <a:srcRect/>
          <a:stretch>
            <a:fillRect/>
          </a:stretch>
        </p:blipFill>
        <p:spPr bwMode="auto">
          <a:xfrm>
            <a:off x="3791521" y="4356458"/>
            <a:ext cx="588960" cy="722956"/>
          </a:xfrm>
          <a:prstGeom prst="rect">
            <a:avLst/>
          </a:prstGeom>
          <a:noFill/>
          <a:ln w="9525">
            <a:noFill/>
            <a:round/>
            <a:headEnd/>
            <a:tailEnd/>
          </a:ln>
          <a:effectLst/>
        </p:spPr>
      </p:pic>
      <p:pic>
        <p:nvPicPr>
          <p:cNvPr id="3102" name="Picture 30"/>
          <p:cNvPicPr>
            <a:picLocks noChangeAspect="1" noChangeArrowheads="1"/>
          </p:cNvPicPr>
          <p:nvPr/>
        </p:nvPicPr>
        <p:blipFill>
          <a:blip r:embed="rId29" cstate="print"/>
          <a:srcRect/>
          <a:stretch>
            <a:fillRect/>
          </a:stretch>
        </p:blipFill>
        <p:spPr bwMode="auto">
          <a:xfrm>
            <a:off x="564480" y="5885899"/>
            <a:ext cx="1094400" cy="358597"/>
          </a:xfrm>
          <a:prstGeom prst="rect">
            <a:avLst/>
          </a:prstGeom>
          <a:noFill/>
          <a:ln w="9525">
            <a:noFill/>
            <a:round/>
            <a:headEnd/>
            <a:tailEnd/>
          </a:ln>
          <a:effectLst/>
        </p:spPr>
      </p:pic>
      <p:pic>
        <p:nvPicPr>
          <p:cNvPr id="3103" name="Picture 31"/>
          <p:cNvPicPr>
            <a:picLocks noChangeAspect="1" noChangeArrowheads="1"/>
          </p:cNvPicPr>
          <p:nvPr/>
        </p:nvPicPr>
        <p:blipFill>
          <a:blip r:embed="rId30" cstate="print"/>
          <a:srcRect/>
          <a:stretch>
            <a:fillRect/>
          </a:stretch>
        </p:blipFill>
        <p:spPr bwMode="auto">
          <a:xfrm>
            <a:off x="6035040" y="4082829"/>
            <a:ext cx="972000" cy="545817"/>
          </a:xfrm>
          <a:prstGeom prst="rect">
            <a:avLst/>
          </a:prstGeom>
          <a:noFill/>
          <a:ln w="9525">
            <a:noFill/>
            <a:round/>
            <a:headEnd/>
            <a:tailEnd/>
          </a:ln>
          <a:effectLst/>
        </p:spPr>
      </p:pic>
      <p:pic>
        <p:nvPicPr>
          <p:cNvPr id="3104" name="Picture 32"/>
          <p:cNvPicPr>
            <a:picLocks noChangeAspect="1" noChangeArrowheads="1"/>
          </p:cNvPicPr>
          <p:nvPr/>
        </p:nvPicPr>
        <p:blipFill>
          <a:blip r:embed="rId31" cstate="print"/>
          <a:srcRect/>
          <a:stretch>
            <a:fillRect/>
          </a:stretch>
        </p:blipFill>
        <p:spPr bwMode="auto">
          <a:xfrm>
            <a:off x="17280" y="5599308"/>
            <a:ext cx="512640" cy="514134"/>
          </a:xfrm>
          <a:prstGeom prst="rect">
            <a:avLst/>
          </a:prstGeom>
          <a:noFill/>
          <a:ln w="9525">
            <a:noFill/>
            <a:round/>
            <a:headEnd/>
            <a:tailEnd/>
          </a:ln>
          <a:effectLst/>
        </p:spPr>
      </p:pic>
      <p:pic>
        <p:nvPicPr>
          <p:cNvPr id="3105" name="Picture 33"/>
          <p:cNvPicPr>
            <a:picLocks noChangeAspect="1" noChangeArrowheads="1"/>
          </p:cNvPicPr>
          <p:nvPr/>
        </p:nvPicPr>
        <p:blipFill>
          <a:blip r:embed="rId32" cstate="print"/>
          <a:srcRect/>
          <a:stretch>
            <a:fillRect/>
          </a:stretch>
        </p:blipFill>
        <p:spPr bwMode="auto">
          <a:xfrm>
            <a:off x="3408480" y="1977328"/>
            <a:ext cx="1300320" cy="364358"/>
          </a:xfrm>
          <a:prstGeom prst="rect">
            <a:avLst/>
          </a:prstGeom>
          <a:noFill/>
          <a:ln w="9525">
            <a:noFill/>
            <a:round/>
            <a:headEnd/>
            <a:tailEnd/>
          </a:ln>
          <a:effectLst/>
        </p:spPr>
      </p:pic>
      <p:pic>
        <p:nvPicPr>
          <p:cNvPr id="3106" name="Picture 34"/>
          <p:cNvPicPr>
            <a:picLocks noChangeAspect="1" noChangeArrowheads="1"/>
          </p:cNvPicPr>
          <p:nvPr/>
        </p:nvPicPr>
        <p:blipFill>
          <a:blip r:embed="rId33" cstate="print"/>
          <a:srcRect/>
          <a:stretch>
            <a:fillRect/>
          </a:stretch>
        </p:blipFill>
        <p:spPr bwMode="auto">
          <a:xfrm>
            <a:off x="5037120" y="456529"/>
            <a:ext cx="496800" cy="721515"/>
          </a:xfrm>
          <a:prstGeom prst="rect">
            <a:avLst/>
          </a:prstGeom>
          <a:noFill/>
          <a:ln w="9525">
            <a:noFill/>
            <a:round/>
            <a:headEnd/>
            <a:tailEnd/>
          </a:ln>
          <a:effectLst/>
        </p:spPr>
      </p:pic>
      <p:pic>
        <p:nvPicPr>
          <p:cNvPr id="3107" name="Picture 35"/>
          <p:cNvPicPr>
            <a:picLocks noChangeAspect="1" noChangeArrowheads="1"/>
          </p:cNvPicPr>
          <p:nvPr/>
        </p:nvPicPr>
        <p:blipFill>
          <a:blip r:embed="rId34" cstate="print"/>
          <a:srcRect/>
          <a:stretch>
            <a:fillRect/>
          </a:stretch>
        </p:blipFill>
        <p:spPr bwMode="auto">
          <a:xfrm>
            <a:off x="2252161" y="2521706"/>
            <a:ext cx="781920" cy="769041"/>
          </a:xfrm>
          <a:prstGeom prst="rect">
            <a:avLst/>
          </a:prstGeom>
          <a:noFill/>
          <a:ln w="9525">
            <a:noFill/>
            <a:round/>
            <a:headEnd/>
            <a:tailEnd/>
          </a:ln>
          <a:effectLst/>
        </p:spPr>
      </p:pic>
      <p:pic>
        <p:nvPicPr>
          <p:cNvPr id="3108" name="Picture 36"/>
          <p:cNvPicPr>
            <a:picLocks noChangeAspect="1" noChangeArrowheads="1"/>
          </p:cNvPicPr>
          <p:nvPr/>
        </p:nvPicPr>
        <p:blipFill>
          <a:blip r:embed="rId35" cstate="print"/>
          <a:srcRect/>
          <a:stretch>
            <a:fillRect/>
          </a:stretch>
        </p:blipFill>
        <p:spPr bwMode="auto">
          <a:xfrm>
            <a:off x="5205601" y="1659055"/>
            <a:ext cx="797760" cy="636547"/>
          </a:xfrm>
          <a:prstGeom prst="rect">
            <a:avLst/>
          </a:prstGeom>
          <a:noFill/>
          <a:ln w="9525">
            <a:noFill/>
            <a:round/>
            <a:headEnd/>
            <a:tailEnd/>
          </a:ln>
          <a:effectLst/>
        </p:spPr>
      </p:pic>
      <p:pic>
        <p:nvPicPr>
          <p:cNvPr id="3109" name="Picture 37"/>
          <p:cNvPicPr>
            <a:picLocks noChangeAspect="1" noChangeArrowheads="1"/>
          </p:cNvPicPr>
          <p:nvPr/>
        </p:nvPicPr>
        <p:blipFill>
          <a:blip r:embed="rId36" cstate="print"/>
          <a:srcRect/>
          <a:stretch>
            <a:fillRect/>
          </a:stretch>
        </p:blipFill>
        <p:spPr bwMode="auto">
          <a:xfrm>
            <a:off x="3168000" y="6221453"/>
            <a:ext cx="1460160" cy="620706"/>
          </a:xfrm>
          <a:prstGeom prst="rect">
            <a:avLst/>
          </a:prstGeom>
          <a:noFill/>
          <a:ln w="9525">
            <a:noFill/>
            <a:round/>
            <a:headEnd/>
            <a:tailEnd/>
          </a:ln>
          <a:effectLst/>
        </p:spPr>
      </p:pic>
      <p:pic>
        <p:nvPicPr>
          <p:cNvPr id="3110" name="Picture 38"/>
          <p:cNvPicPr>
            <a:picLocks noChangeAspect="1" noChangeArrowheads="1"/>
          </p:cNvPicPr>
          <p:nvPr/>
        </p:nvPicPr>
        <p:blipFill>
          <a:blip r:embed="rId37" cstate="print"/>
          <a:srcRect/>
          <a:stretch>
            <a:fillRect/>
          </a:stretch>
        </p:blipFill>
        <p:spPr bwMode="auto">
          <a:xfrm>
            <a:off x="6235200" y="512694"/>
            <a:ext cx="803520" cy="731597"/>
          </a:xfrm>
          <a:prstGeom prst="rect">
            <a:avLst/>
          </a:prstGeom>
          <a:noFill/>
          <a:ln w="9525">
            <a:noFill/>
            <a:round/>
            <a:headEnd/>
            <a:tailEnd/>
          </a:ln>
          <a:effectLst/>
        </p:spPr>
      </p:pic>
      <p:pic>
        <p:nvPicPr>
          <p:cNvPr id="3111" name="Picture 39"/>
          <p:cNvPicPr>
            <a:picLocks noChangeAspect="1" noChangeArrowheads="1"/>
          </p:cNvPicPr>
          <p:nvPr/>
        </p:nvPicPr>
        <p:blipFill>
          <a:blip r:embed="rId38" cstate="print"/>
          <a:srcRect/>
          <a:stretch>
            <a:fillRect/>
          </a:stretch>
        </p:blipFill>
        <p:spPr bwMode="auto">
          <a:xfrm>
            <a:off x="5096161" y="2762210"/>
            <a:ext cx="1108800" cy="743118"/>
          </a:xfrm>
          <a:prstGeom prst="rect">
            <a:avLst/>
          </a:prstGeom>
          <a:noFill/>
          <a:ln w="9525">
            <a:noFill/>
            <a:round/>
            <a:headEnd/>
            <a:tailEnd/>
          </a:ln>
          <a:effectLst/>
        </p:spPr>
      </p:pic>
      <p:pic>
        <p:nvPicPr>
          <p:cNvPr id="3112" name="Picture 40"/>
          <p:cNvPicPr>
            <a:picLocks noChangeAspect="1" noChangeArrowheads="1"/>
          </p:cNvPicPr>
          <p:nvPr/>
        </p:nvPicPr>
        <p:blipFill>
          <a:blip r:embed="rId39" cstate="print"/>
          <a:srcRect/>
          <a:stretch>
            <a:fillRect/>
          </a:stretch>
        </p:blipFill>
        <p:spPr bwMode="auto">
          <a:xfrm>
            <a:off x="4128481" y="3789038"/>
            <a:ext cx="1873440" cy="524215"/>
          </a:xfrm>
          <a:prstGeom prst="rect">
            <a:avLst/>
          </a:prstGeom>
          <a:noFill/>
          <a:ln w="9525">
            <a:noFill/>
            <a:round/>
            <a:headEnd/>
            <a:tailEnd/>
          </a:ln>
          <a:effectLst/>
        </p:spPr>
      </p:pic>
      <p:pic>
        <p:nvPicPr>
          <p:cNvPr id="3113" name="Picture 41"/>
          <p:cNvPicPr>
            <a:picLocks noChangeAspect="1" noChangeArrowheads="1"/>
          </p:cNvPicPr>
          <p:nvPr/>
        </p:nvPicPr>
        <p:blipFill>
          <a:blip r:embed="rId40" cstate="print"/>
          <a:srcRect/>
          <a:stretch>
            <a:fillRect/>
          </a:stretch>
        </p:blipFill>
        <p:spPr bwMode="auto">
          <a:xfrm>
            <a:off x="3618721" y="2911986"/>
            <a:ext cx="1500480" cy="396042"/>
          </a:xfrm>
          <a:prstGeom prst="rect">
            <a:avLst/>
          </a:prstGeom>
          <a:noFill/>
          <a:ln w="9525">
            <a:noFill/>
            <a:round/>
            <a:headEnd/>
            <a:tailEnd/>
          </a:ln>
          <a:effectLst/>
        </p:spPr>
      </p:pic>
      <p:pic>
        <p:nvPicPr>
          <p:cNvPr id="3114" name="Picture 42"/>
          <p:cNvPicPr>
            <a:picLocks noChangeAspect="1" noChangeArrowheads="1"/>
          </p:cNvPicPr>
          <p:nvPr/>
        </p:nvPicPr>
        <p:blipFill>
          <a:blip r:embed="rId41" cstate="print"/>
          <a:srcRect/>
          <a:stretch>
            <a:fillRect/>
          </a:stretch>
        </p:blipFill>
        <p:spPr bwMode="auto">
          <a:xfrm>
            <a:off x="2869920" y="2288401"/>
            <a:ext cx="1658880" cy="583261"/>
          </a:xfrm>
          <a:prstGeom prst="rect">
            <a:avLst/>
          </a:prstGeom>
          <a:noFill/>
          <a:ln w="9525">
            <a:noFill/>
            <a:round/>
            <a:headEnd/>
            <a:tailEnd/>
          </a:ln>
          <a:effectLst/>
        </p:spPr>
      </p:pic>
      <p:pic>
        <p:nvPicPr>
          <p:cNvPr id="3115" name="Picture 43"/>
          <p:cNvPicPr>
            <a:picLocks noChangeAspect="1" noChangeArrowheads="1"/>
          </p:cNvPicPr>
          <p:nvPr/>
        </p:nvPicPr>
        <p:blipFill>
          <a:blip r:embed="rId42" cstate="print"/>
          <a:srcRect/>
          <a:stretch>
            <a:fillRect/>
          </a:stretch>
        </p:blipFill>
        <p:spPr bwMode="auto">
          <a:xfrm>
            <a:off x="3496320" y="1267333"/>
            <a:ext cx="1730880" cy="326915"/>
          </a:xfrm>
          <a:prstGeom prst="rect">
            <a:avLst/>
          </a:prstGeom>
          <a:noFill/>
          <a:ln w="9525">
            <a:noFill/>
            <a:round/>
            <a:headEnd/>
            <a:tailEnd/>
          </a:ln>
          <a:effectLst/>
        </p:spPr>
      </p:pic>
      <p:pic>
        <p:nvPicPr>
          <p:cNvPr id="3116" name="Picture 44"/>
          <p:cNvPicPr>
            <a:picLocks noChangeAspect="1" noChangeArrowheads="1"/>
          </p:cNvPicPr>
          <p:nvPr/>
        </p:nvPicPr>
        <p:blipFill>
          <a:blip r:embed="rId43" cstate="print"/>
          <a:srcRect/>
          <a:stretch>
            <a:fillRect/>
          </a:stretch>
        </p:blipFill>
        <p:spPr bwMode="auto">
          <a:xfrm>
            <a:off x="2004480" y="4977162"/>
            <a:ext cx="1673280" cy="587582"/>
          </a:xfrm>
          <a:prstGeom prst="rect">
            <a:avLst/>
          </a:prstGeom>
          <a:noFill/>
          <a:ln w="9525">
            <a:noFill/>
            <a:round/>
            <a:headEnd/>
            <a:tailEnd/>
          </a:ln>
          <a:effectLst/>
        </p:spPr>
      </p:pic>
      <p:pic>
        <p:nvPicPr>
          <p:cNvPr id="3117" name="Picture 45"/>
          <p:cNvPicPr>
            <a:picLocks noChangeAspect="1" noChangeArrowheads="1"/>
          </p:cNvPicPr>
          <p:nvPr/>
        </p:nvPicPr>
        <p:blipFill>
          <a:blip r:embed="rId44" cstate="print"/>
          <a:srcRect/>
          <a:stretch>
            <a:fillRect/>
          </a:stretch>
        </p:blipFill>
        <p:spPr bwMode="auto">
          <a:xfrm>
            <a:off x="2217601" y="3515410"/>
            <a:ext cx="1069920" cy="481010"/>
          </a:xfrm>
          <a:prstGeom prst="rect">
            <a:avLst/>
          </a:prstGeom>
          <a:noFill/>
          <a:ln w="9525">
            <a:noFill/>
            <a:round/>
            <a:headEnd/>
            <a:tailEnd/>
          </a:ln>
          <a:effectLst/>
        </p:spPr>
      </p:pic>
      <p:pic>
        <p:nvPicPr>
          <p:cNvPr id="3118" name="Picture 46"/>
          <p:cNvPicPr>
            <a:picLocks noChangeAspect="1" noChangeArrowheads="1"/>
          </p:cNvPicPr>
          <p:nvPr/>
        </p:nvPicPr>
        <p:blipFill>
          <a:blip r:embed="rId45" cstate="print"/>
          <a:srcRect/>
          <a:stretch>
            <a:fillRect/>
          </a:stretch>
        </p:blipFill>
        <p:spPr bwMode="auto">
          <a:xfrm>
            <a:off x="5173920" y="6322264"/>
            <a:ext cx="1127520" cy="519895"/>
          </a:xfrm>
          <a:prstGeom prst="rect">
            <a:avLst/>
          </a:prstGeom>
          <a:noFill/>
          <a:ln w="9525">
            <a:noFill/>
            <a:round/>
            <a:headEnd/>
            <a:tailEnd/>
          </a:ln>
          <a:effectLst/>
        </p:spPr>
      </p:pic>
      <p:pic>
        <p:nvPicPr>
          <p:cNvPr id="3119" name="Picture 47"/>
          <p:cNvPicPr>
            <a:picLocks noChangeAspect="1" noChangeArrowheads="1"/>
          </p:cNvPicPr>
          <p:nvPr/>
        </p:nvPicPr>
        <p:blipFill>
          <a:blip r:embed="rId46" cstate="print"/>
          <a:srcRect/>
          <a:stretch>
            <a:fillRect/>
          </a:stretch>
        </p:blipFill>
        <p:spPr bwMode="auto">
          <a:xfrm>
            <a:off x="4574881" y="2325844"/>
            <a:ext cx="1193760" cy="419084"/>
          </a:xfrm>
          <a:prstGeom prst="rect">
            <a:avLst/>
          </a:prstGeom>
          <a:noFill/>
          <a:ln w="9525">
            <a:noFill/>
            <a:round/>
            <a:headEnd/>
            <a:tailEnd/>
          </a:ln>
          <a:effectLst/>
        </p:spPr>
      </p:pic>
      <p:pic>
        <p:nvPicPr>
          <p:cNvPr id="3120" name="Picture 48"/>
          <p:cNvPicPr>
            <a:picLocks noChangeAspect="1" noChangeArrowheads="1"/>
          </p:cNvPicPr>
          <p:nvPr/>
        </p:nvPicPr>
        <p:blipFill>
          <a:blip r:embed="rId47" cstate="print"/>
          <a:srcRect/>
          <a:stretch>
            <a:fillRect/>
          </a:stretch>
        </p:blipFill>
        <p:spPr bwMode="auto">
          <a:xfrm>
            <a:off x="1831680" y="5530181"/>
            <a:ext cx="612000" cy="745998"/>
          </a:xfrm>
          <a:prstGeom prst="rect">
            <a:avLst/>
          </a:prstGeom>
          <a:noFill/>
          <a:ln w="9525">
            <a:noFill/>
            <a:round/>
            <a:headEnd/>
            <a:tailEnd/>
          </a:ln>
          <a:effectLst/>
        </p:spPr>
      </p:pic>
      <p:pic>
        <p:nvPicPr>
          <p:cNvPr id="3121" name="Picture 49"/>
          <p:cNvPicPr>
            <a:picLocks noChangeAspect="1" noChangeArrowheads="1"/>
          </p:cNvPicPr>
          <p:nvPr/>
        </p:nvPicPr>
        <p:blipFill>
          <a:blip r:embed="rId48" cstate="print"/>
          <a:srcRect/>
          <a:stretch>
            <a:fillRect/>
          </a:stretch>
        </p:blipFill>
        <p:spPr bwMode="auto">
          <a:xfrm>
            <a:off x="2073600" y="1762745"/>
            <a:ext cx="737280" cy="737357"/>
          </a:xfrm>
          <a:prstGeom prst="rect">
            <a:avLst/>
          </a:prstGeom>
          <a:noFill/>
          <a:ln w="9525">
            <a:noFill/>
            <a:round/>
            <a:headEnd/>
            <a:tailEnd/>
          </a:ln>
          <a:effectLst/>
        </p:spPr>
      </p:pic>
      <p:pic>
        <p:nvPicPr>
          <p:cNvPr id="3122" name="Picture 50"/>
          <p:cNvPicPr>
            <a:picLocks noChangeAspect="1" noChangeArrowheads="1"/>
          </p:cNvPicPr>
          <p:nvPr/>
        </p:nvPicPr>
        <p:blipFill>
          <a:blip r:embed="rId49" cstate="print"/>
          <a:srcRect/>
          <a:stretch>
            <a:fillRect/>
          </a:stretch>
        </p:blipFill>
        <p:spPr bwMode="auto">
          <a:xfrm>
            <a:off x="7257600" y="6005431"/>
            <a:ext cx="1568160" cy="308192"/>
          </a:xfrm>
          <a:prstGeom prst="rect">
            <a:avLst/>
          </a:prstGeom>
          <a:noFill/>
          <a:ln w="9525">
            <a:noFill/>
            <a:round/>
            <a:headEnd/>
            <a:tailEnd/>
          </a:ln>
          <a:effectLst/>
        </p:spPr>
      </p:pic>
      <p:pic>
        <p:nvPicPr>
          <p:cNvPr id="3123" name="Picture 51"/>
          <p:cNvPicPr>
            <a:picLocks noChangeAspect="1" noChangeArrowheads="1"/>
          </p:cNvPicPr>
          <p:nvPr/>
        </p:nvPicPr>
        <p:blipFill>
          <a:blip r:embed="rId50" cstate="print"/>
          <a:srcRect/>
          <a:stretch>
            <a:fillRect/>
          </a:stretch>
        </p:blipFill>
        <p:spPr bwMode="auto">
          <a:xfrm>
            <a:off x="3317760" y="3568695"/>
            <a:ext cx="656640" cy="656709"/>
          </a:xfrm>
          <a:prstGeom prst="rect">
            <a:avLst/>
          </a:prstGeom>
          <a:noFill/>
          <a:ln w="9525">
            <a:noFill/>
            <a:round/>
            <a:headEnd/>
            <a:tailEnd/>
          </a:ln>
          <a:effectLst/>
        </p:spPr>
      </p:pic>
      <p:pic>
        <p:nvPicPr>
          <p:cNvPr id="3124" name="Picture 52"/>
          <p:cNvPicPr>
            <a:picLocks noChangeAspect="1" noChangeArrowheads="1"/>
          </p:cNvPicPr>
          <p:nvPr/>
        </p:nvPicPr>
        <p:blipFill>
          <a:blip r:embed="rId51" cstate="print"/>
          <a:srcRect/>
          <a:stretch>
            <a:fillRect/>
          </a:stretch>
        </p:blipFill>
        <p:spPr bwMode="auto">
          <a:xfrm>
            <a:off x="2426401" y="4005061"/>
            <a:ext cx="544320" cy="576060"/>
          </a:xfrm>
          <a:prstGeom prst="rect">
            <a:avLst/>
          </a:prstGeom>
          <a:noFill/>
          <a:ln w="9525">
            <a:noFill/>
            <a:round/>
            <a:headEnd/>
            <a:tailEnd/>
          </a:ln>
          <a:effectLst/>
        </p:spPr>
      </p:pic>
      <p:pic>
        <p:nvPicPr>
          <p:cNvPr id="3125" name="Picture 53"/>
          <p:cNvPicPr>
            <a:picLocks noChangeAspect="1" noChangeArrowheads="1"/>
          </p:cNvPicPr>
          <p:nvPr/>
        </p:nvPicPr>
        <p:blipFill>
          <a:blip r:embed="rId52" cstate="print"/>
          <a:srcRect/>
          <a:stretch>
            <a:fillRect/>
          </a:stretch>
        </p:blipFill>
        <p:spPr bwMode="auto">
          <a:xfrm>
            <a:off x="4649761" y="6271860"/>
            <a:ext cx="486720" cy="527095"/>
          </a:xfrm>
          <a:prstGeom prst="rect">
            <a:avLst/>
          </a:prstGeom>
          <a:noFill/>
          <a:ln w="9525">
            <a:noFill/>
            <a:round/>
            <a:headEnd/>
            <a:tailEnd/>
          </a:ln>
          <a:effectLst/>
        </p:spPr>
      </p:pic>
      <p:pic>
        <p:nvPicPr>
          <p:cNvPr id="3126" name="Picture 54"/>
          <p:cNvPicPr>
            <a:picLocks noChangeAspect="1" noChangeArrowheads="1"/>
          </p:cNvPicPr>
          <p:nvPr/>
        </p:nvPicPr>
        <p:blipFill>
          <a:blip r:embed="rId53" cstate="print"/>
          <a:srcRect/>
          <a:stretch>
            <a:fillRect/>
          </a:stretch>
        </p:blipFill>
        <p:spPr bwMode="auto">
          <a:xfrm>
            <a:off x="8540641" y="6343867"/>
            <a:ext cx="555840" cy="482450"/>
          </a:xfrm>
          <a:prstGeom prst="rect">
            <a:avLst/>
          </a:prstGeom>
          <a:noFill/>
          <a:ln w="9525">
            <a:noFill/>
            <a:round/>
            <a:headEnd/>
            <a:tailEnd/>
          </a:ln>
          <a:effectLst/>
        </p:spPr>
      </p:pic>
      <p:pic>
        <p:nvPicPr>
          <p:cNvPr id="3127" name="Picture 55"/>
          <p:cNvPicPr>
            <a:picLocks noChangeAspect="1" noChangeArrowheads="1"/>
          </p:cNvPicPr>
          <p:nvPr/>
        </p:nvPicPr>
        <p:blipFill>
          <a:blip r:embed="rId54" cstate="print"/>
          <a:srcRect/>
          <a:stretch>
            <a:fillRect/>
          </a:stretch>
        </p:blipFill>
        <p:spPr bwMode="auto">
          <a:xfrm>
            <a:off x="46080" y="6153766"/>
            <a:ext cx="1866240" cy="426285"/>
          </a:xfrm>
          <a:prstGeom prst="rect">
            <a:avLst/>
          </a:prstGeom>
          <a:noFill/>
          <a:ln w="9525">
            <a:noFill/>
            <a:round/>
            <a:headEnd/>
            <a:tailEnd/>
          </a:ln>
          <a:effectLst/>
        </p:spPr>
      </p:pic>
      <p:pic>
        <p:nvPicPr>
          <p:cNvPr id="3128" name="Picture 56"/>
          <p:cNvPicPr>
            <a:picLocks noChangeAspect="1" noChangeArrowheads="1"/>
          </p:cNvPicPr>
          <p:nvPr/>
        </p:nvPicPr>
        <p:blipFill>
          <a:blip r:embed="rId55" cstate="print"/>
          <a:srcRect/>
          <a:stretch>
            <a:fillRect/>
          </a:stretch>
        </p:blipFill>
        <p:spPr bwMode="auto">
          <a:xfrm>
            <a:off x="2515680" y="5488417"/>
            <a:ext cx="465120" cy="589021"/>
          </a:xfrm>
          <a:prstGeom prst="rect">
            <a:avLst/>
          </a:prstGeom>
          <a:noFill/>
          <a:ln w="9525">
            <a:noFill/>
            <a:round/>
            <a:headEnd/>
            <a:tailEnd/>
          </a:ln>
          <a:effectLst/>
        </p:spPr>
      </p:pic>
      <p:pic>
        <p:nvPicPr>
          <p:cNvPr id="3129" name="Picture 57"/>
          <p:cNvPicPr>
            <a:picLocks noChangeAspect="1" noChangeArrowheads="1"/>
          </p:cNvPicPr>
          <p:nvPr/>
        </p:nvPicPr>
        <p:blipFill>
          <a:blip r:embed="rId56" cstate="print"/>
          <a:srcRect/>
          <a:stretch>
            <a:fillRect/>
          </a:stretch>
        </p:blipFill>
        <p:spPr bwMode="auto">
          <a:xfrm>
            <a:off x="3670561" y="5148541"/>
            <a:ext cx="1402560" cy="414764"/>
          </a:xfrm>
          <a:prstGeom prst="rect">
            <a:avLst/>
          </a:prstGeom>
          <a:noFill/>
          <a:ln w="9525">
            <a:noFill/>
            <a:round/>
            <a:headEnd/>
            <a:tailEnd/>
          </a:ln>
          <a:effectLst/>
        </p:spPr>
      </p:pic>
      <p:pic>
        <p:nvPicPr>
          <p:cNvPr id="3130" name="Picture 58"/>
          <p:cNvPicPr>
            <a:picLocks noChangeAspect="1" noChangeArrowheads="1"/>
          </p:cNvPicPr>
          <p:nvPr/>
        </p:nvPicPr>
        <p:blipFill>
          <a:blip r:embed="rId57" cstate="print"/>
          <a:srcRect/>
          <a:stretch>
            <a:fillRect/>
          </a:stretch>
        </p:blipFill>
        <p:spPr bwMode="auto">
          <a:xfrm>
            <a:off x="2521440" y="6078879"/>
            <a:ext cx="622080" cy="712874"/>
          </a:xfrm>
          <a:prstGeom prst="rect">
            <a:avLst/>
          </a:prstGeom>
          <a:noFill/>
          <a:ln w="9525">
            <a:noFill/>
            <a:round/>
            <a:headEnd/>
            <a:tailEnd/>
          </a:ln>
          <a:effectLst/>
        </p:spPr>
      </p:pic>
      <p:pic>
        <p:nvPicPr>
          <p:cNvPr id="3131" name="Picture 59"/>
          <p:cNvPicPr>
            <a:picLocks noChangeAspect="1" noChangeArrowheads="1"/>
          </p:cNvPicPr>
          <p:nvPr/>
        </p:nvPicPr>
        <p:blipFill>
          <a:blip r:embed="rId58" cstate="print"/>
          <a:srcRect/>
          <a:stretch>
            <a:fillRect/>
          </a:stretch>
        </p:blipFill>
        <p:spPr bwMode="auto">
          <a:xfrm>
            <a:off x="6444000" y="6407233"/>
            <a:ext cx="1951200" cy="385961"/>
          </a:xfrm>
          <a:prstGeom prst="rect">
            <a:avLst/>
          </a:prstGeom>
          <a:noFill/>
          <a:ln w="9525">
            <a:noFill/>
            <a:round/>
            <a:headEnd/>
            <a:tailEnd/>
          </a:ln>
          <a:effectLst/>
        </p:spPr>
      </p:pic>
      <p:pic>
        <p:nvPicPr>
          <p:cNvPr id="3132" name="Picture 60"/>
          <p:cNvPicPr>
            <a:picLocks noChangeAspect="1" noChangeArrowheads="1"/>
          </p:cNvPicPr>
          <p:nvPr/>
        </p:nvPicPr>
        <p:blipFill>
          <a:blip r:embed="rId59" cstate="print"/>
          <a:srcRect/>
          <a:stretch>
            <a:fillRect/>
          </a:stretch>
        </p:blipFill>
        <p:spPr bwMode="auto">
          <a:xfrm>
            <a:off x="2780640" y="1211168"/>
            <a:ext cx="570240" cy="648068"/>
          </a:xfrm>
          <a:prstGeom prst="rect">
            <a:avLst/>
          </a:prstGeom>
          <a:noFill/>
          <a:ln w="9525">
            <a:noFill/>
            <a:round/>
            <a:headEnd/>
            <a:tailEnd/>
          </a:ln>
          <a:effectLst/>
        </p:spPr>
      </p:pic>
      <p:pic>
        <p:nvPicPr>
          <p:cNvPr id="3133" name="Picture 61"/>
          <p:cNvPicPr>
            <a:picLocks noChangeAspect="1" noChangeArrowheads="1"/>
          </p:cNvPicPr>
          <p:nvPr/>
        </p:nvPicPr>
        <p:blipFill>
          <a:blip r:embed="rId60" cstate="print"/>
          <a:srcRect/>
          <a:stretch>
            <a:fillRect/>
          </a:stretch>
        </p:blipFill>
        <p:spPr bwMode="auto">
          <a:xfrm>
            <a:off x="3771361" y="6035674"/>
            <a:ext cx="2283840" cy="161297"/>
          </a:xfrm>
          <a:prstGeom prst="rect">
            <a:avLst/>
          </a:prstGeom>
          <a:noFill/>
          <a:ln w="9525">
            <a:noFill/>
            <a:round/>
            <a:headEnd/>
            <a:tailEnd/>
          </a:ln>
          <a:effectLst/>
        </p:spPr>
      </p:pic>
      <p:pic>
        <p:nvPicPr>
          <p:cNvPr id="3134" name="Picture 62"/>
          <p:cNvPicPr>
            <a:picLocks noChangeAspect="1" noChangeArrowheads="1"/>
          </p:cNvPicPr>
          <p:nvPr/>
        </p:nvPicPr>
        <p:blipFill>
          <a:blip r:embed="rId61" cstate="print"/>
          <a:srcRect/>
          <a:stretch>
            <a:fillRect/>
          </a:stretch>
        </p:blipFill>
        <p:spPr bwMode="auto">
          <a:xfrm>
            <a:off x="5385600" y="5335760"/>
            <a:ext cx="646560" cy="604864"/>
          </a:xfrm>
          <a:prstGeom prst="rect">
            <a:avLst/>
          </a:prstGeom>
          <a:noFill/>
          <a:ln w="9525">
            <a:noFill/>
            <a:round/>
            <a:headEnd/>
            <a:tailEnd/>
          </a:ln>
          <a:effectLst/>
        </p:spPr>
      </p:pic>
      <p:pic>
        <p:nvPicPr>
          <p:cNvPr id="3135" name="Picture 63"/>
          <p:cNvPicPr>
            <a:picLocks noChangeAspect="1" noChangeArrowheads="1"/>
          </p:cNvPicPr>
          <p:nvPr/>
        </p:nvPicPr>
        <p:blipFill>
          <a:blip r:embed="rId62" cstate="print"/>
          <a:srcRect/>
          <a:stretch>
            <a:fillRect/>
          </a:stretch>
        </p:blipFill>
        <p:spPr bwMode="auto">
          <a:xfrm>
            <a:off x="2970720" y="4391022"/>
            <a:ext cx="770400" cy="498292"/>
          </a:xfrm>
          <a:prstGeom prst="rect">
            <a:avLst/>
          </a:prstGeom>
          <a:noFill/>
          <a:ln w="9525">
            <a:noFill/>
            <a:round/>
            <a:headEnd/>
            <a:tailEnd/>
          </a:ln>
          <a:effectLst/>
        </p:spPr>
      </p:pic>
      <p:pic>
        <p:nvPicPr>
          <p:cNvPr id="3137" name="Picture 65" descr="tsinghua"/>
          <p:cNvPicPr>
            <a:picLocks noChangeAspect="1" noChangeArrowheads="1"/>
          </p:cNvPicPr>
          <p:nvPr/>
        </p:nvPicPr>
        <p:blipFill>
          <a:blip r:embed="rId63" cstate="print"/>
          <a:srcRect/>
          <a:stretch>
            <a:fillRect/>
          </a:stretch>
        </p:blipFill>
        <p:spPr bwMode="auto">
          <a:xfrm>
            <a:off x="564481" y="5442332"/>
            <a:ext cx="1242720" cy="398921"/>
          </a:xfrm>
          <a:prstGeom prst="rect">
            <a:avLst/>
          </a:prstGeom>
          <a:noFill/>
        </p:spPr>
      </p:pic>
      <p:pic>
        <p:nvPicPr>
          <p:cNvPr id="3138" name="Picture 66" descr="csu_fullerton"/>
          <p:cNvPicPr>
            <a:picLocks noChangeAspect="1" noChangeArrowheads="1"/>
          </p:cNvPicPr>
          <p:nvPr/>
        </p:nvPicPr>
        <p:blipFill>
          <a:blip r:embed="rId64" cstate="print"/>
          <a:srcRect/>
          <a:stretch>
            <a:fillRect/>
          </a:stretch>
        </p:blipFill>
        <p:spPr bwMode="auto">
          <a:xfrm>
            <a:off x="7073281" y="5426489"/>
            <a:ext cx="1882080" cy="658150"/>
          </a:xfrm>
          <a:prstGeom prst="rect">
            <a:avLst/>
          </a:prstGeom>
          <a:noFill/>
        </p:spPr>
      </p:pic>
      <p:sp>
        <p:nvSpPr>
          <p:cNvPr id="3076" name="Text Box 4"/>
          <p:cNvSpPr txBox="1">
            <a:spLocks noChangeArrowheads="1"/>
          </p:cNvSpPr>
          <p:nvPr/>
        </p:nvSpPr>
        <p:spPr bwMode="auto">
          <a:xfrm>
            <a:off x="0" y="743118"/>
            <a:ext cx="2488320" cy="5139900"/>
          </a:xfrm>
          <a:prstGeom prst="rect">
            <a:avLst/>
          </a:prstGeom>
          <a:noFill/>
          <a:ln w="9525">
            <a:noFill/>
            <a:round/>
            <a:headEnd/>
            <a:tailEnd/>
          </a:ln>
          <a:effectLst/>
        </p:spPr>
        <p:txBody>
          <a:bodyPr lIns="81639" tIns="40820" rIns="81639" bIns="40820"/>
          <a:lstStyle/>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Australian Consortium</a:t>
            </a:r>
            <a:br>
              <a:rPr lang="en-GB" sz="1000" b="1" dirty="0">
                <a:solidFill>
                  <a:srgbClr val="280099"/>
                </a:solidFill>
                <a:latin typeface="Times New Roman" pitchFamily="18" charset="0"/>
                <a:ea typeface="DejaVu Sans" charset="0"/>
                <a:cs typeface="DejaVu Sans" charset="0"/>
              </a:rPr>
            </a:br>
            <a:r>
              <a:rPr lang="en-GB" sz="1000" b="1" dirty="0">
                <a:solidFill>
                  <a:srgbClr val="280099"/>
                </a:solidFill>
                <a:latin typeface="Times New Roman" pitchFamily="18" charset="0"/>
                <a:ea typeface="DejaVu Sans" charset="0"/>
                <a:cs typeface="DejaVu Sans" charset="0"/>
              </a:rPr>
              <a:t>for </a:t>
            </a:r>
            <a:r>
              <a:rPr lang="en-GB" sz="1000" b="1" dirty="0" err="1">
                <a:solidFill>
                  <a:srgbClr val="280099"/>
                </a:solidFill>
                <a:latin typeface="Times New Roman" pitchFamily="18" charset="0"/>
                <a:ea typeface="DejaVu Sans" charset="0"/>
                <a:cs typeface="DejaVu Sans" charset="0"/>
              </a:rPr>
              <a:t>Interferometric</a:t>
            </a:r>
            <a:r>
              <a:rPr lang="en-GB" sz="1000" b="1" dirty="0">
                <a:solidFill>
                  <a:srgbClr val="280099"/>
                </a:solidFill>
                <a:latin typeface="Times New Roman" pitchFamily="18" charset="0"/>
                <a:ea typeface="DejaVu Sans" charset="0"/>
                <a:cs typeface="DejaVu Sans" charset="0"/>
              </a:rPr>
              <a:t/>
            </a:r>
            <a:br>
              <a:rPr lang="en-GB" sz="1000" b="1" dirty="0">
                <a:solidFill>
                  <a:srgbClr val="280099"/>
                </a:solidFill>
                <a:latin typeface="Times New Roman" pitchFamily="18" charset="0"/>
                <a:ea typeface="DejaVu Sans" charset="0"/>
                <a:cs typeface="DejaVu Sans" charset="0"/>
              </a:rPr>
            </a:br>
            <a:r>
              <a:rPr lang="en-GB" sz="1000" b="1" dirty="0">
                <a:solidFill>
                  <a:srgbClr val="280099"/>
                </a:solidFill>
                <a:latin typeface="Times New Roman" pitchFamily="18" charset="0"/>
                <a:ea typeface="DejaVu Sans" charset="0"/>
                <a:cs typeface="DejaVu Sans" charset="0"/>
              </a:rPr>
              <a:t>Gravitational Astronomy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The Univ. of Adelaide</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Andrews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The Australian National Univ.</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The University of Birmingham</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California Inst. of Technology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Cardiff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Carleton College</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Charles </a:t>
            </a:r>
            <a:r>
              <a:rPr lang="en-GB" sz="1000" b="1" dirty="0" err="1">
                <a:solidFill>
                  <a:srgbClr val="280099"/>
                </a:solidFill>
                <a:latin typeface="Times New Roman" pitchFamily="18" charset="0"/>
                <a:ea typeface="DejaVu Sans" charset="0"/>
                <a:cs typeface="DejaVu Sans" charset="0"/>
              </a:rPr>
              <a:t>Sturt</a:t>
            </a:r>
            <a:r>
              <a:rPr lang="en-GB" sz="1000" b="1" dirty="0">
                <a:solidFill>
                  <a:srgbClr val="280099"/>
                </a:solidFill>
                <a:latin typeface="Times New Roman" pitchFamily="18" charset="0"/>
                <a:ea typeface="DejaVu Sans" charset="0"/>
                <a:cs typeface="DejaVu Sans" charset="0"/>
              </a:rPr>
              <a:t> Univ.</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Columbia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CSU Fullerton</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Embry Riddle Aeronautical Univ.</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err="1">
                <a:solidFill>
                  <a:srgbClr val="280099"/>
                </a:solidFill>
                <a:latin typeface="Times New Roman" pitchFamily="18" charset="0"/>
                <a:ea typeface="DejaVu Sans" charset="0"/>
                <a:cs typeface="DejaVu Sans" charset="0"/>
              </a:rPr>
              <a:t>Eötvös</a:t>
            </a:r>
            <a:r>
              <a:rPr lang="en-GB" sz="1000" b="1" dirty="0">
                <a:solidFill>
                  <a:srgbClr val="280099"/>
                </a:solidFill>
                <a:latin typeface="Times New Roman" pitchFamily="18" charset="0"/>
                <a:ea typeface="DejaVu Sans" charset="0"/>
                <a:cs typeface="DejaVu Sans" charset="0"/>
              </a:rPr>
              <a:t> </a:t>
            </a:r>
            <a:r>
              <a:rPr lang="en-GB" sz="1000" b="1" dirty="0" err="1">
                <a:solidFill>
                  <a:srgbClr val="280099"/>
                </a:solidFill>
                <a:latin typeface="Times New Roman" pitchFamily="18" charset="0"/>
                <a:ea typeface="DejaVu Sans" charset="0"/>
                <a:cs typeface="DejaVu Sans" charset="0"/>
              </a:rPr>
              <a:t>Loránd</a:t>
            </a:r>
            <a:r>
              <a:rPr lang="en-GB" sz="1000" b="1" dirty="0">
                <a:solidFill>
                  <a:srgbClr val="280099"/>
                </a:solidFill>
                <a:latin typeface="Times New Roman" pitchFamily="18" charset="0"/>
                <a:ea typeface="DejaVu Sans" charset="0"/>
                <a:cs typeface="DejaVu Sans" charset="0"/>
              </a:rPr>
              <a:t>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Florida</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German/British Collaboration for</a:t>
            </a:r>
            <a:br>
              <a:rPr lang="en-GB" sz="1000" b="1" dirty="0">
                <a:solidFill>
                  <a:srgbClr val="280099"/>
                </a:solidFill>
                <a:latin typeface="Times New Roman" pitchFamily="18" charset="0"/>
                <a:ea typeface="DejaVu Sans" charset="0"/>
                <a:cs typeface="DejaVu Sans" charset="0"/>
              </a:rPr>
            </a:br>
            <a:r>
              <a:rPr lang="en-GB" sz="1000" b="1" dirty="0">
                <a:solidFill>
                  <a:srgbClr val="280099"/>
                </a:solidFill>
                <a:latin typeface="Times New Roman" pitchFamily="18" charset="0"/>
                <a:ea typeface="DejaVu Sans" charset="0"/>
                <a:cs typeface="DejaVu Sans" charset="0"/>
              </a:rPr>
              <a:t>the Detection of Gravitational Waves</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Glasgow</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Goddard Space Flight </a:t>
            </a:r>
            <a:r>
              <a:rPr lang="en-GB" sz="1000" b="1" dirty="0" err="1">
                <a:solidFill>
                  <a:srgbClr val="280099"/>
                </a:solidFill>
                <a:latin typeface="Times New Roman" pitchFamily="18" charset="0"/>
                <a:ea typeface="DejaVu Sans" charset="0"/>
                <a:cs typeface="DejaVu Sans" charset="0"/>
              </a:rPr>
              <a:t>Center</a:t>
            </a:r>
            <a:endParaRPr lang="en-GB" sz="1000" b="1" dirty="0">
              <a:solidFill>
                <a:srgbClr val="280099"/>
              </a:solidFill>
              <a:latin typeface="Times New Roman" pitchFamily="18" charset="0"/>
              <a:ea typeface="DejaVu Sans" charset="0"/>
              <a:cs typeface="DejaVu Sans" charset="0"/>
            </a:endParaRP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Leibniz </a:t>
            </a:r>
            <a:r>
              <a:rPr lang="en-GB" sz="1000" b="1" dirty="0" err="1">
                <a:solidFill>
                  <a:srgbClr val="280099"/>
                </a:solidFill>
                <a:latin typeface="Times New Roman" pitchFamily="18" charset="0"/>
                <a:ea typeface="DejaVu Sans" charset="0"/>
                <a:cs typeface="DejaVu Sans" charset="0"/>
              </a:rPr>
              <a:t>Universität</a:t>
            </a:r>
            <a:r>
              <a:rPr lang="en-GB" sz="1000" b="1" dirty="0">
                <a:solidFill>
                  <a:srgbClr val="280099"/>
                </a:solidFill>
                <a:latin typeface="Times New Roman" pitchFamily="18" charset="0"/>
                <a:ea typeface="DejaVu Sans" charset="0"/>
                <a:cs typeface="DejaVu Sans" charset="0"/>
              </a:rPr>
              <a:t> Hannover</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Hobart &amp; William Smith Colleges</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Inst. of Applied Physics  of the Russian Academy of Sciences</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Polish Academy of Sciences</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India Inter-University Centre</a:t>
            </a:r>
            <a:br>
              <a:rPr lang="en-GB" sz="1000" b="1" dirty="0">
                <a:solidFill>
                  <a:srgbClr val="280099"/>
                </a:solidFill>
                <a:latin typeface="Times New Roman" pitchFamily="18" charset="0"/>
                <a:ea typeface="DejaVu Sans" charset="0"/>
                <a:cs typeface="DejaVu Sans" charset="0"/>
              </a:rPr>
            </a:br>
            <a:r>
              <a:rPr lang="en-GB" sz="1000" b="1" dirty="0">
                <a:solidFill>
                  <a:srgbClr val="280099"/>
                </a:solidFill>
                <a:latin typeface="Times New Roman" pitchFamily="18" charset="0"/>
                <a:ea typeface="DejaVu Sans" charset="0"/>
                <a:cs typeface="DejaVu Sans" charset="0"/>
              </a:rPr>
              <a:t>for Astronomy and Astrophysics</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Louisiana State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Louisiana Tech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Loyola University New Orleans</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Maryland</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Max Planck Institute for Gravitational Physics</a:t>
            </a:r>
          </a:p>
        </p:txBody>
      </p:sp>
      <p:sp>
        <p:nvSpPr>
          <p:cNvPr id="3077" name="Text Box 5"/>
          <p:cNvSpPr txBox="1">
            <a:spLocks noChangeArrowheads="1"/>
          </p:cNvSpPr>
          <p:nvPr/>
        </p:nvSpPr>
        <p:spPr bwMode="auto">
          <a:xfrm>
            <a:off x="6973921" y="437806"/>
            <a:ext cx="2301120" cy="5453853"/>
          </a:xfrm>
          <a:prstGeom prst="rect">
            <a:avLst/>
          </a:prstGeom>
          <a:noFill/>
          <a:ln w="9525">
            <a:noFill/>
            <a:round/>
            <a:headEnd/>
            <a:tailEnd/>
          </a:ln>
          <a:effectLst/>
        </p:spPr>
        <p:txBody>
          <a:bodyPr lIns="81639" tIns="40820" rIns="81639" bIns="40820"/>
          <a:lstStyle/>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Michigan</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Minnesota</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The University of Mississippi</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Massachusetts Inst. of Technology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err="1">
                <a:solidFill>
                  <a:srgbClr val="280099"/>
                </a:solidFill>
                <a:latin typeface="Times New Roman" pitchFamily="18" charset="0"/>
                <a:ea typeface="DejaVu Sans" charset="0"/>
                <a:cs typeface="DejaVu Sans" charset="0"/>
              </a:rPr>
              <a:t>Monash</a:t>
            </a:r>
            <a:r>
              <a:rPr lang="en-GB" sz="1000" b="1" dirty="0">
                <a:solidFill>
                  <a:srgbClr val="280099"/>
                </a:solidFill>
                <a:latin typeface="Times New Roman" pitchFamily="18" charset="0"/>
                <a:ea typeface="DejaVu Sans" charset="0"/>
                <a:cs typeface="DejaVu Sans" charset="0"/>
              </a:rPr>
              <a:t>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Montana State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Moscow State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National Astronomical Observatory </a:t>
            </a:r>
            <a:br>
              <a:rPr lang="en-GB" sz="1000" b="1" dirty="0">
                <a:solidFill>
                  <a:srgbClr val="280099"/>
                </a:solidFill>
                <a:latin typeface="Times New Roman" pitchFamily="18" charset="0"/>
                <a:ea typeface="DejaVu Sans" charset="0"/>
                <a:cs typeface="DejaVu Sans" charset="0"/>
              </a:rPr>
            </a:br>
            <a:r>
              <a:rPr lang="en-GB" sz="1000" b="1" dirty="0">
                <a:solidFill>
                  <a:srgbClr val="280099"/>
                </a:solidFill>
                <a:latin typeface="Times New Roman" pitchFamily="18" charset="0"/>
                <a:ea typeface="DejaVu Sans" charset="0"/>
                <a:cs typeface="DejaVu Sans" charset="0"/>
              </a:rPr>
              <a:t>of Japan</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err="1">
                <a:solidFill>
                  <a:srgbClr val="280099"/>
                </a:solidFill>
                <a:latin typeface="Times New Roman" pitchFamily="18" charset="0"/>
                <a:ea typeface="DejaVu Sans" charset="0"/>
                <a:cs typeface="DejaVu Sans" charset="0"/>
              </a:rPr>
              <a:t>Northwestern</a:t>
            </a:r>
            <a:r>
              <a:rPr lang="en-GB" sz="1000" b="1" dirty="0">
                <a:solidFill>
                  <a:srgbClr val="280099"/>
                </a:solidFill>
                <a:latin typeface="Times New Roman" pitchFamily="18" charset="0"/>
                <a:ea typeface="DejaVu Sans" charset="0"/>
                <a:cs typeface="DejaVu Sans" charset="0"/>
              </a:rPr>
              <a:t>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Oregon</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Pennsylvania State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Rochester Inst. of Technology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Rutherford Appleton Lab</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Rochester</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San Jose State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 of </a:t>
            </a:r>
            <a:r>
              <a:rPr lang="en-GB" sz="1000" b="1" dirty="0" err="1">
                <a:solidFill>
                  <a:srgbClr val="280099"/>
                </a:solidFill>
                <a:latin typeface="Times New Roman" pitchFamily="18" charset="0"/>
                <a:ea typeface="DejaVu Sans" charset="0"/>
                <a:cs typeface="DejaVu Sans" charset="0"/>
              </a:rPr>
              <a:t>Sannio</a:t>
            </a:r>
            <a:r>
              <a:rPr lang="en-GB" sz="1000" b="1" dirty="0">
                <a:solidFill>
                  <a:srgbClr val="280099"/>
                </a:solidFill>
                <a:latin typeface="Times New Roman" pitchFamily="18" charset="0"/>
                <a:ea typeface="DejaVu Sans" charset="0"/>
                <a:cs typeface="DejaVu Sans" charset="0"/>
              </a:rPr>
              <a:t> at Benevento, </a:t>
            </a:r>
            <a:br>
              <a:rPr lang="en-GB" sz="1000" b="1" dirty="0">
                <a:solidFill>
                  <a:srgbClr val="280099"/>
                </a:solidFill>
                <a:latin typeface="Times New Roman" pitchFamily="18" charset="0"/>
                <a:ea typeface="DejaVu Sans" charset="0"/>
                <a:cs typeface="DejaVu Sans" charset="0"/>
              </a:rPr>
            </a:br>
            <a:r>
              <a:rPr lang="en-GB" sz="1000" b="1" dirty="0">
                <a:solidFill>
                  <a:srgbClr val="280099"/>
                </a:solidFill>
                <a:latin typeface="Times New Roman" pitchFamily="18" charset="0"/>
                <a:ea typeface="DejaVu Sans" charset="0"/>
                <a:cs typeface="DejaVu Sans" charset="0"/>
              </a:rPr>
              <a:t>  and Univ. of Salerno</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Sheffield</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Southampton</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err="1">
                <a:solidFill>
                  <a:srgbClr val="280099"/>
                </a:solidFill>
                <a:latin typeface="Times New Roman" pitchFamily="18" charset="0"/>
                <a:ea typeface="DejaVu Sans" charset="0"/>
                <a:cs typeface="DejaVu Sans" charset="0"/>
              </a:rPr>
              <a:t>Southeastern</a:t>
            </a:r>
            <a:r>
              <a:rPr lang="en-GB" sz="1000" b="1" dirty="0">
                <a:solidFill>
                  <a:srgbClr val="280099"/>
                </a:solidFill>
                <a:latin typeface="Times New Roman" pitchFamily="18" charset="0"/>
                <a:ea typeface="DejaVu Sans" charset="0"/>
                <a:cs typeface="DejaVu Sans" charset="0"/>
              </a:rPr>
              <a:t> Louisiana Univ.</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Southern Univ. and A&amp;M College</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Stanford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Strathclyde</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Syracuse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 of Texas at Austin</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 of Texas at Brownsville</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Trinity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err="1">
                <a:solidFill>
                  <a:srgbClr val="280099"/>
                </a:solidFill>
                <a:latin typeface="Times New Roman" pitchFamily="18" charset="0"/>
                <a:ea typeface="DejaVu Sans" charset="0"/>
                <a:cs typeface="DejaVu Sans" charset="0"/>
              </a:rPr>
              <a:t>Tsinghua</a:t>
            </a:r>
            <a:r>
              <a:rPr lang="en-GB" sz="1000" b="1" dirty="0">
                <a:solidFill>
                  <a:srgbClr val="280099"/>
                </a:solidFill>
                <a:latin typeface="Times New Roman" pitchFamily="18" charset="0"/>
                <a:ea typeface="DejaVu Sans" charset="0"/>
                <a:cs typeface="DejaVu Sans" charset="0"/>
              </a:rPr>
              <a:t>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err="1">
                <a:solidFill>
                  <a:srgbClr val="280099"/>
                </a:solidFill>
                <a:latin typeface="Times New Roman" pitchFamily="18" charset="0"/>
                <a:ea typeface="DejaVu Sans" charset="0"/>
                <a:cs typeface="DejaVu Sans" charset="0"/>
              </a:rPr>
              <a:t>Universitat</a:t>
            </a:r>
            <a:r>
              <a:rPr lang="en-GB" sz="1000" b="1" dirty="0">
                <a:solidFill>
                  <a:srgbClr val="280099"/>
                </a:solidFill>
                <a:latin typeface="Times New Roman" pitchFamily="18" charset="0"/>
                <a:ea typeface="DejaVu Sans" charset="0"/>
                <a:cs typeface="DejaVu Sans" charset="0"/>
              </a:rPr>
              <a:t> de les </a:t>
            </a:r>
            <a:r>
              <a:rPr lang="en-GB" sz="1000" b="1" dirty="0" err="1">
                <a:solidFill>
                  <a:srgbClr val="280099"/>
                </a:solidFill>
                <a:latin typeface="Times New Roman" pitchFamily="18" charset="0"/>
                <a:ea typeface="DejaVu Sans" charset="0"/>
                <a:cs typeface="DejaVu Sans" charset="0"/>
              </a:rPr>
              <a:t>Illes</a:t>
            </a:r>
            <a:r>
              <a:rPr lang="en-GB" sz="1000" b="1" dirty="0">
                <a:solidFill>
                  <a:srgbClr val="280099"/>
                </a:solidFill>
                <a:latin typeface="Times New Roman" pitchFamily="18" charset="0"/>
                <a:ea typeface="DejaVu Sans" charset="0"/>
                <a:cs typeface="DejaVu Sans" charset="0"/>
              </a:rPr>
              <a:t> </a:t>
            </a:r>
            <a:r>
              <a:rPr lang="en-GB" sz="1000" b="1" dirty="0" err="1">
                <a:solidFill>
                  <a:srgbClr val="280099"/>
                </a:solidFill>
                <a:latin typeface="Times New Roman" pitchFamily="18" charset="0"/>
                <a:ea typeface="DejaVu Sans" charset="0"/>
                <a:cs typeface="DejaVu Sans" charset="0"/>
              </a:rPr>
              <a:t>Balears</a:t>
            </a:r>
            <a:endParaRPr lang="en-GB" sz="1000" b="1" dirty="0">
              <a:solidFill>
                <a:srgbClr val="280099"/>
              </a:solidFill>
              <a:latin typeface="Times New Roman" pitchFamily="18" charset="0"/>
              <a:ea typeface="DejaVu Sans" charset="0"/>
              <a:cs typeface="DejaVu Sans" charset="0"/>
            </a:endParaRP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 of Massachusetts Amherst</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Western Australia</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 of Wisconsin-Milwaukee</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Washington State University</a:t>
            </a:r>
          </a:p>
          <a:p>
            <a:pPr>
              <a:lnSpc>
                <a:spcPct val="95000"/>
              </a:lnSpc>
              <a:buFont typeface="Wingdings" pitchFamily="80" charset="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000" b="1" dirty="0">
                <a:solidFill>
                  <a:srgbClr val="280099"/>
                </a:solidFill>
                <a:latin typeface="Times New Roman" pitchFamily="18" charset="0"/>
                <a:ea typeface="DejaVu Sans" charset="0"/>
                <a:cs typeface="DejaVu Sans" charset="0"/>
              </a:rPr>
              <a:t>University of Washington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ett\Documents\Massachusetts Institute of Technology\Mech E\PhD\Papers and Conferences\ACC 2012 Paper\gwinc_figure.jpg"/>
          <p:cNvPicPr>
            <a:picLocks noChangeAspect="1" noChangeArrowheads="1"/>
          </p:cNvPicPr>
          <p:nvPr/>
        </p:nvPicPr>
        <p:blipFill>
          <a:blip r:embed="rId3" cstate="print"/>
          <a:srcRect/>
          <a:stretch>
            <a:fillRect/>
          </a:stretch>
        </p:blipFill>
        <p:spPr bwMode="auto">
          <a:xfrm>
            <a:off x="200892" y="1219200"/>
            <a:ext cx="8866908" cy="5029200"/>
          </a:xfrm>
          <a:prstGeom prst="rect">
            <a:avLst/>
          </a:prstGeom>
          <a:noFill/>
        </p:spPr>
      </p:pic>
      <p:sp>
        <p:nvSpPr>
          <p:cNvPr id="7" name="Title 6"/>
          <p:cNvSpPr>
            <a:spLocks noGrp="1"/>
          </p:cNvSpPr>
          <p:nvPr>
            <p:ph type="title"/>
          </p:nvPr>
        </p:nvSpPr>
        <p:spPr>
          <a:xfrm>
            <a:off x="457200" y="228600"/>
            <a:ext cx="8229600" cy="1143000"/>
          </a:xfrm>
        </p:spPr>
        <p:txBody>
          <a:bodyPr>
            <a:normAutofit/>
          </a:bodyPr>
          <a:lstStyle/>
          <a:p>
            <a:r>
              <a:rPr lang="en-US" dirty="0" smtClean="0"/>
              <a:t>Projected Sensitivity for </a:t>
            </a:r>
            <a:r>
              <a:rPr lang="en-US" dirty="0" err="1" smtClean="0"/>
              <a:t>aLIGO</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70</a:t>
            </a:fld>
            <a:endParaRPr lang="en-US"/>
          </a:p>
        </p:txBody>
      </p:sp>
      <p:sp>
        <p:nvSpPr>
          <p:cNvPr id="5" name="Rectangle 11"/>
          <p:cNvSpPr>
            <a:spLocks noChangeArrowheads="1"/>
          </p:cNvSpPr>
          <p:nvPr/>
        </p:nvSpPr>
        <p:spPr bwMode="auto">
          <a:xfrm>
            <a:off x="1752600" y="6457950"/>
            <a:ext cx="5181600" cy="400110"/>
          </a:xfrm>
          <a:prstGeom prst="rect">
            <a:avLst/>
          </a:prstGeom>
          <a:noFill/>
          <a:ln w="9525">
            <a:noFill/>
            <a:miter lim="800000"/>
            <a:headEnd/>
            <a:tailEnd/>
          </a:ln>
        </p:spPr>
        <p:txBody>
          <a:bodyPr wrap="square">
            <a:spAutoFit/>
          </a:bodyPr>
          <a:lstStyle/>
          <a:p>
            <a:pPr algn="ctr"/>
            <a:r>
              <a:rPr lang="en-US" sz="1000" dirty="0" smtClean="0">
                <a:latin typeface="Calibri" pitchFamily="34" charset="0"/>
              </a:rPr>
              <a:t>Adapted from Gregg Harry.  “</a:t>
            </a:r>
            <a:r>
              <a:rPr lang="en-US" sz="1000" dirty="0" smtClean="0"/>
              <a:t>Advanced LIGO: the next generation of gravitational wave detectors</a:t>
            </a:r>
            <a:r>
              <a:rPr lang="en-US" sz="1000" dirty="0" smtClean="0">
                <a:latin typeface="Calibri" pitchFamily="34" charset="0"/>
              </a:rPr>
              <a:t>” . Classical and Quantum Gravity, vol. 27, April 2010</a:t>
            </a:r>
            <a:endParaRPr lang="en-US" sz="1000" dirty="0">
              <a:latin typeface="Calibri" pitchFamily="34" charset="0"/>
            </a:endParaRPr>
          </a:p>
        </p:txBody>
      </p:sp>
      <p:sp>
        <p:nvSpPr>
          <p:cNvPr id="6" name="TextBox 5"/>
          <p:cNvSpPr txBox="1"/>
          <p:nvPr/>
        </p:nvSpPr>
        <p:spPr>
          <a:xfrm>
            <a:off x="5638800" y="1600200"/>
            <a:ext cx="2590800" cy="369332"/>
          </a:xfrm>
          <a:prstGeom prst="rect">
            <a:avLst/>
          </a:prstGeom>
          <a:solidFill>
            <a:schemeClr val="bg1"/>
          </a:solidFill>
          <a:ln>
            <a:solidFill>
              <a:schemeClr val="tx1"/>
            </a:solidFill>
          </a:ln>
        </p:spPr>
        <p:txBody>
          <a:bodyPr wrap="square" rtlCol="0">
            <a:spAutoFit/>
          </a:bodyPr>
          <a:lstStyle/>
          <a:p>
            <a:r>
              <a:rPr lang="en-US" dirty="0" smtClean="0"/>
              <a:t>GW band: 10 Hz to 8 kHz </a:t>
            </a:r>
            <a:endParaRPr lang="en-US" dirty="0"/>
          </a:p>
        </p:txBody>
      </p:sp>
      <p:sp>
        <p:nvSpPr>
          <p:cNvPr id="8" name="Footer Placeholder 7"/>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p:cNvPicPr>
            <a:picLocks noChangeAspect="1" noChangeArrowheads="1"/>
          </p:cNvPicPr>
          <p:nvPr/>
        </p:nvPicPr>
        <p:blipFill>
          <a:blip r:embed="rId3" cstate="print"/>
          <a:srcRect/>
          <a:stretch>
            <a:fillRect/>
          </a:stretch>
        </p:blipFill>
        <p:spPr bwMode="auto">
          <a:xfrm>
            <a:off x="1417320" y="987552"/>
            <a:ext cx="6448661" cy="3657600"/>
          </a:xfrm>
          <a:prstGeom prst="rect">
            <a:avLst/>
          </a:prstGeom>
          <a:noFill/>
          <a:ln w="9525">
            <a:noFill/>
            <a:miter lim="800000"/>
            <a:headEnd/>
            <a:tailEnd/>
          </a:ln>
          <a:effectLst/>
        </p:spPr>
      </p:pic>
      <p:sp>
        <p:nvSpPr>
          <p:cNvPr id="2" name="Title 1"/>
          <p:cNvSpPr>
            <a:spLocks noGrp="1"/>
          </p:cNvSpPr>
          <p:nvPr>
            <p:ph type="title"/>
          </p:nvPr>
        </p:nvSpPr>
        <p:spPr>
          <a:xfrm>
            <a:off x="457200" y="0"/>
            <a:ext cx="8229600" cy="1143000"/>
          </a:xfrm>
        </p:spPr>
        <p:txBody>
          <a:bodyPr/>
          <a:lstStyle/>
          <a:p>
            <a:r>
              <a:rPr lang="en-US" dirty="0" smtClean="0"/>
              <a:t>Problem 3: Cavity Signal</a:t>
            </a:r>
            <a:endParaRPr lang="en-US" dirty="0"/>
          </a:p>
        </p:txBody>
      </p:sp>
      <p:sp>
        <p:nvSpPr>
          <p:cNvPr id="5" name="TextBox 4"/>
          <p:cNvSpPr txBox="1"/>
          <p:nvPr/>
        </p:nvSpPr>
        <p:spPr>
          <a:xfrm>
            <a:off x="76200" y="4572000"/>
            <a:ext cx="9144000" cy="646331"/>
          </a:xfrm>
          <a:prstGeom prst="rect">
            <a:avLst/>
          </a:prstGeom>
          <a:noFill/>
        </p:spPr>
        <p:txBody>
          <a:bodyPr wrap="square" rtlCol="0">
            <a:spAutoFit/>
          </a:bodyPr>
          <a:lstStyle/>
          <a:p>
            <a:pPr algn="ctr"/>
            <a:r>
              <a:rPr lang="en-US" dirty="0" smtClean="0"/>
              <a:t>The PDH signal for a 4 km aLIGO </a:t>
            </a:r>
            <a:r>
              <a:rPr lang="en-US" dirty="0" err="1" smtClean="0"/>
              <a:t>Fabry</a:t>
            </a:r>
            <a:r>
              <a:rPr lang="en-US" dirty="0" smtClean="0"/>
              <a:t>-Perot cavity with mirror power transmissions of 1.4% and 7.5 </a:t>
            </a:r>
            <a:r>
              <a:rPr lang="en-US" dirty="0" err="1" smtClean="0"/>
              <a:t>ppm</a:t>
            </a:r>
            <a:r>
              <a:rPr lang="en-US" dirty="0" smtClean="0"/>
              <a:t>. The cavity finesse is 445. The linear region between the dashed lines is 1 nm wide.</a:t>
            </a:r>
            <a:endParaRPr lang="en-US" dirty="0"/>
          </a:p>
        </p:txBody>
      </p:sp>
      <p:sp>
        <p:nvSpPr>
          <p:cNvPr id="8" name="TextBox 7"/>
          <p:cNvSpPr txBox="1"/>
          <p:nvPr/>
        </p:nvSpPr>
        <p:spPr>
          <a:xfrm>
            <a:off x="5715000" y="2667000"/>
            <a:ext cx="1295400" cy="369332"/>
          </a:xfrm>
          <a:prstGeom prst="rect">
            <a:avLst/>
          </a:prstGeom>
          <a:solidFill>
            <a:schemeClr val="bg1"/>
          </a:solidFill>
          <a:ln w="12700">
            <a:solidFill>
              <a:schemeClr val="tx1"/>
            </a:solidFill>
          </a:ln>
        </p:spPr>
        <p:txBody>
          <a:bodyPr wrap="square" rtlCol="0">
            <a:spAutoFit/>
          </a:bodyPr>
          <a:lstStyle/>
          <a:p>
            <a:pPr algn="ctr"/>
            <a:r>
              <a:rPr lang="en-US" dirty="0" smtClean="0"/>
              <a:t>PDH signal</a:t>
            </a:r>
            <a:endParaRPr lang="en-US" dirty="0"/>
          </a:p>
        </p:txBody>
      </p:sp>
      <p:sp>
        <p:nvSpPr>
          <p:cNvPr id="9" name="TextBox 8"/>
          <p:cNvSpPr txBox="1"/>
          <p:nvPr/>
        </p:nvSpPr>
        <p:spPr>
          <a:xfrm>
            <a:off x="3352800" y="1600200"/>
            <a:ext cx="914400" cy="646331"/>
          </a:xfrm>
          <a:prstGeom prst="rect">
            <a:avLst/>
          </a:prstGeom>
          <a:solidFill>
            <a:schemeClr val="bg1"/>
          </a:solidFill>
          <a:ln w="12700">
            <a:solidFill>
              <a:schemeClr val="tx1"/>
            </a:solidFill>
          </a:ln>
        </p:spPr>
        <p:txBody>
          <a:bodyPr wrap="square" rtlCol="0">
            <a:spAutoFit/>
          </a:bodyPr>
          <a:lstStyle/>
          <a:p>
            <a:pPr algn="ctr"/>
            <a:r>
              <a:rPr lang="en-US" dirty="0" smtClean="0"/>
              <a:t>“Linear region”</a:t>
            </a:r>
            <a:endParaRPr lang="en-US" dirty="0"/>
          </a:p>
        </p:txBody>
      </p:sp>
      <p:cxnSp>
        <p:nvCxnSpPr>
          <p:cNvPr id="11" name="Straight Arrow Connector 10"/>
          <p:cNvCxnSpPr/>
          <p:nvPr/>
        </p:nvCxnSpPr>
        <p:spPr>
          <a:xfrm flipV="1">
            <a:off x="4267200" y="1676400"/>
            <a:ext cx="304800" cy="22860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nvGraphicFramePr>
        <p:xfrm>
          <a:off x="139700" y="5334000"/>
          <a:ext cx="3213100" cy="1423988"/>
        </p:xfrm>
        <a:graphic>
          <a:graphicData uri="http://schemas.openxmlformats.org/presentationml/2006/ole">
            <p:oleObj spid="_x0000_s145410" name="Equation" r:id="rId4" imgW="2031840" imgH="901440" progId="Equation.3">
              <p:embed/>
            </p:oleObj>
          </a:graphicData>
        </a:graphic>
      </p:graphicFrame>
      <p:sp>
        <p:nvSpPr>
          <p:cNvPr id="14" name="TextBox 13"/>
          <p:cNvSpPr txBox="1"/>
          <p:nvPr/>
        </p:nvSpPr>
        <p:spPr>
          <a:xfrm>
            <a:off x="3657600" y="5767388"/>
            <a:ext cx="3886200" cy="923330"/>
          </a:xfrm>
          <a:prstGeom prst="rect">
            <a:avLst/>
          </a:prstGeom>
          <a:noFill/>
        </p:spPr>
        <p:txBody>
          <a:bodyPr wrap="square" rtlCol="0">
            <a:spAutoFit/>
          </a:bodyPr>
          <a:lstStyle/>
          <a:p>
            <a:r>
              <a:rPr lang="en-US" i="1" dirty="0" smtClean="0"/>
              <a:t>F</a:t>
            </a:r>
            <a:r>
              <a:rPr lang="en-US" dirty="0" smtClean="0"/>
              <a:t> = cavity finesse = 445</a:t>
            </a:r>
          </a:p>
          <a:p>
            <a:r>
              <a:rPr lang="en-US" i="1" dirty="0" smtClean="0"/>
              <a:t>λ</a:t>
            </a:r>
            <a:r>
              <a:rPr lang="en-US" dirty="0" smtClean="0"/>
              <a:t> = laser wavelength = 1064 nm</a:t>
            </a:r>
          </a:p>
          <a:p>
            <a:r>
              <a:rPr lang="en-US" i="1" dirty="0" smtClean="0"/>
              <a:t>C</a:t>
            </a:r>
            <a:r>
              <a:rPr lang="en-US" dirty="0" smtClean="0"/>
              <a:t> = arbitrary electronic scaling</a:t>
            </a:r>
            <a:endParaRPr lang="en-US" dirty="0"/>
          </a:p>
        </p:txBody>
      </p:sp>
      <p:sp>
        <p:nvSpPr>
          <p:cNvPr id="10" name="Slide Number Placeholder 9"/>
          <p:cNvSpPr>
            <a:spLocks noGrp="1"/>
          </p:cNvSpPr>
          <p:nvPr>
            <p:ph type="sldNum" sz="quarter" idx="12"/>
          </p:nvPr>
        </p:nvSpPr>
        <p:spPr>
          <a:xfrm>
            <a:off x="6934200" y="6416675"/>
            <a:ext cx="2133600" cy="365125"/>
          </a:xfrm>
        </p:spPr>
        <p:txBody>
          <a:bodyPr/>
          <a:lstStyle/>
          <a:p>
            <a:fld id="{B6F15528-21DE-4FAA-801E-634DDDAF4B2B}" type="slidenum">
              <a:rPr lang="en-US" smtClean="0"/>
              <a:pPr/>
              <a:t>71</a:t>
            </a:fld>
            <a:r>
              <a:rPr lang="en-US" dirty="0" smtClean="0"/>
              <a:t>/50</a:t>
            </a:r>
            <a:endParaRPr lang="en-US" dirty="0"/>
          </a:p>
        </p:txBody>
      </p:sp>
      <p:sp>
        <p:nvSpPr>
          <p:cNvPr id="13" name="Footer Placeholder 12"/>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Backups: PDH and Resonant Cavity Power</a:t>
            </a:r>
            <a:endParaRPr lang="en-US" dirty="0"/>
          </a:p>
        </p:txBody>
      </p:sp>
      <p:pic>
        <p:nvPicPr>
          <p:cNvPr id="54274" name="Picture 2"/>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72</a:t>
            </a:fld>
            <a:endParaRPr lang="en-US"/>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Cost Scaling Details</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73</a:t>
            </a:fld>
            <a:endParaRPr lang="en-US"/>
          </a:p>
        </p:txBody>
      </p:sp>
      <p:sp>
        <p:nvSpPr>
          <p:cNvPr id="4" name="Footer Placeholder 3"/>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srcRect l="868" t="6896" r="40104" b="56897"/>
          <a:stretch>
            <a:fillRect/>
          </a:stretch>
        </p:blipFill>
        <p:spPr bwMode="auto">
          <a:xfrm>
            <a:off x="1655064" y="1078992"/>
            <a:ext cx="5565422" cy="2133600"/>
          </a:xfrm>
          <a:prstGeom prst="rect">
            <a:avLst/>
          </a:prstGeom>
          <a:noFill/>
          <a:ln w="12700">
            <a:solidFill>
              <a:schemeClr val="tx1"/>
            </a:solidFill>
            <a:miter lim="800000"/>
            <a:headEnd/>
            <a:tailEnd/>
          </a:ln>
        </p:spPr>
      </p:pic>
      <p:sp>
        <p:nvSpPr>
          <p:cNvPr id="2" name="Title 1"/>
          <p:cNvSpPr>
            <a:spLocks noGrp="1"/>
          </p:cNvSpPr>
          <p:nvPr>
            <p:ph type="title"/>
          </p:nvPr>
        </p:nvSpPr>
        <p:spPr>
          <a:xfrm>
            <a:off x="457200" y="0"/>
            <a:ext cx="8229600" cy="1143000"/>
          </a:xfrm>
        </p:spPr>
        <p:txBody>
          <a:bodyPr/>
          <a:lstStyle/>
          <a:p>
            <a:r>
              <a:rPr lang="en-US" dirty="0" smtClean="0"/>
              <a:t>Backups: Cost Scaling Details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74</a:t>
            </a:fld>
            <a:endParaRPr lang="en-US"/>
          </a:p>
        </p:txBody>
      </p:sp>
      <p:sp>
        <p:nvSpPr>
          <p:cNvPr id="10" name="Oval 9"/>
          <p:cNvSpPr/>
          <p:nvPr/>
        </p:nvSpPr>
        <p:spPr>
          <a:xfrm>
            <a:off x="3886200" y="12954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71800" y="22860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0" idx="4"/>
          </p:cNvCxnSpPr>
          <p:nvPr/>
        </p:nvCxnSpPr>
        <p:spPr>
          <a:xfrm rot="16200000" flipH="1">
            <a:off x="4495800" y="2133600"/>
            <a:ext cx="2514600" cy="2362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4"/>
          </p:cNvCxnSpPr>
          <p:nvPr/>
        </p:nvCxnSpPr>
        <p:spPr>
          <a:xfrm rot="5400000">
            <a:off x="2400300" y="3314700"/>
            <a:ext cx="1524000" cy="9906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 y="5257800"/>
            <a:ext cx="2209800" cy="369332"/>
          </a:xfrm>
          <a:prstGeom prst="rect">
            <a:avLst/>
          </a:prstGeom>
          <a:noFill/>
        </p:spPr>
        <p:txBody>
          <a:bodyPr wrap="square" rtlCol="0">
            <a:spAutoFit/>
          </a:bodyPr>
          <a:lstStyle/>
          <a:p>
            <a:r>
              <a:rPr lang="en-US" dirty="0" smtClean="0"/>
              <a:t>Damping Gain Scaling</a:t>
            </a:r>
            <a:endParaRPr lang="en-US" dirty="0"/>
          </a:p>
        </p:txBody>
      </p:sp>
      <p:sp>
        <p:nvSpPr>
          <p:cNvPr id="26" name="TextBox 25"/>
          <p:cNvSpPr txBox="1"/>
          <p:nvPr/>
        </p:nvSpPr>
        <p:spPr>
          <a:xfrm>
            <a:off x="6400800" y="5269468"/>
            <a:ext cx="2209800" cy="369332"/>
          </a:xfrm>
          <a:prstGeom prst="rect">
            <a:avLst/>
          </a:prstGeom>
          <a:noFill/>
        </p:spPr>
        <p:txBody>
          <a:bodyPr wrap="square" rtlCol="0">
            <a:spAutoFit/>
          </a:bodyPr>
          <a:lstStyle/>
          <a:p>
            <a:r>
              <a:rPr lang="en-US" dirty="0" smtClean="0"/>
              <a:t>Modal RMS Scaling</a:t>
            </a:r>
            <a:endParaRPr lang="en-US" dirty="0"/>
          </a:p>
        </p:txBody>
      </p:sp>
      <p:graphicFrame>
        <p:nvGraphicFramePr>
          <p:cNvPr id="28" name="Object 27"/>
          <p:cNvGraphicFramePr>
            <a:graphicFrameLocks noChangeAspect="1"/>
          </p:cNvGraphicFramePr>
          <p:nvPr/>
        </p:nvGraphicFramePr>
        <p:xfrm>
          <a:off x="7112000" y="4627563"/>
          <a:ext cx="612775" cy="630237"/>
        </p:xfrm>
        <a:graphic>
          <a:graphicData uri="http://schemas.openxmlformats.org/presentationml/2006/ole">
            <p:oleObj spid="_x0000_s146434" name="Equation" r:id="rId4" imgW="419040" imgH="431640" progId="Equation.3">
              <p:embed/>
            </p:oleObj>
          </a:graphicData>
        </a:graphic>
      </p:graphicFrame>
      <p:graphicFrame>
        <p:nvGraphicFramePr>
          <p:cNvPr id="19463" name="Object 7"/>
          <p:cNvGraphicFramePr>
            <a:graphicFrameLocks noChangeAspect="1"/>
          </p:cNvGraphicFramePr>
          <p:nvPr/>
        </p:nvGraphicFramePr>
        <p:xfrm>
          <a:off x="2009775" y="4572000"/>
          <a:ext cx="366713" cy="652463"/>
        </p:xfrm>
        <a:graphic>
          <a:graphicData uri="http://schemas.openxmlformats.org/presentationml/2006/ole">
            <p:oleObj spid="_x0000_s146435" name="Equation" r:id="rId5" imgW="241200" imgH="431640" progId="Equation.3">
              <p:embed/>
            </p:oleObj>
          </a:graphicData>
        </a:graphic>
      </p:graphicFrame>
      <p:sp>
        <p:nvSpPr>
          <p:cNvPr id="19" name="TextBox 18"/>
          <p:cNvSpPr txBox="1"/>
          <p:nvPr/>
        </p:nvSpPr>
        <p:spPr>
          <a:xfrm>
            <a:off x="3429000" y="4876800"/>
            <a:ext cx="2590800" cy="369332"/>
          </a:xfrm>
          <a:prstGeom prst="rect">
            <a:avLst/>
          </a:prstGeom>
          <a:noFill/>
        </p:spPr>
        <p:txBody>
          <a:bodyPr wrap="square" rtlCol="0">
            <a:spAutoFit/>
          </a:bodyPr>
          <a:lstStyle/>
          <a:p>
            <a:pPr algn="ctr"/>
            <a:r>
              <a:rPr lang="en-US" dirty="0" smtClean="0"/>
              <a:t>&lt;- equal trade off -&gt;</a:t>
            </a:r>
            <a:endParaRPr lang="en-US" dirty="0"/>
          </a:p>
        </p:txBody>
      </p:sp>
      <p:sp>
        <p:nvSpPr>
          <p:cNvPr id="14" name="Footer Placeholder 13"/>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srcRect l="868" t="6896" r="40104" b="56897"/>
          <a:stretch>
            <a:fillRect/>
          </a:stretch>
        </p:blipFill>
        <p:spPr bwMode="auto">
          <a:xfrm>
            <a:off x="1655064" y="1078992"/>
            <a:ext cx="5565422" cy="2133600"/>
          </a:xfrm>
          <a:prstGeom prst="rect">
            <a:avLst/>
          </a:prstGeom>
          <a:noFill/>
          <a:ln w="12700">
            <a:solidFill>
              <a:schemeClr val="tx1"/>
            </a:solidFill>
            <a:miter lim="800000"/>
            <a:headEnd/>
            <a:tailEnd/>
          </a:ln>
        </p:spPr>
      </p:pic>
      <p:sp>
        <p:nvSpPr>
          <p:cNvPr id="2" name="Title 1"/>
          <p:cNvSpPr>
            <a:spLocks noGrp="1"/>
          </p:cNvSpPr>
          <p:nvPr>
            <p:ph type="title"/>
          </p:nvPr>
        </p:nvSpPr>
        <p:spPr>
          <a:xfrm>
            <a:off x="457200" y="0"/>
            <a:ext cx="8229600" cy="1143000"/>
          </a:xfrm>
        </p:spPr>
        <p:txBody>
          <a:bodyPr/>
          <a:lstStyle/>
          <a:p>
            <a:r>
              <a:rPr lang="en-US" dirty="0" smtClean="0"/>
              <a:t>Backups: Cost Scaling Details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75</a:t>
            </a:fld>
            <a:endParaRPr lang="en-US"/>
          </a:p>
        </p:txBody>
      </p:sp>
      <p:sp>
        <p:nvSpPr>
          <p:cNvPr id="10" name="Oval 9"/>
          <p:cNvSpPr/>
          <p:nvPr/>
        </p:nvSpPr>
        <p:spPr>
          <a:xfrm>
            <a:off x="3886200" y="12954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71800" y="22860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0" idx="4"/>
          </p:cNvCxnSpPr>
          <p:nvPr/>
        </p:nvCxnSpPr>
        <p:spPr>
          <a:xfrm rot="16200000" flipH="1">
            <a:off x="4495800" y="2133600"/>
            <a:ext cx="2514600" cy="2362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4"/>
          </p:cNvCxnSpPr>
          <p:nvPr/>
        </p:nvCxnSpPr>
        <p:spPr>
          <a:xfrm rot="5400000">
            <a:off x="2400300" y="3314700"/>
            <a:ext cx="1524000" cy="9906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 y="5257800"/>
            <a:ext cx="2209800" cy="369332"/>
          </a:xfrm>
          <a:prstGeom prst="rect">
            <a:avLst/>
          </a:prstGeom>
          <a:noFill/>
        </p:spPr>
        <p:txBody>
          <a:bodyPr wrap="square" rtlCol="0">
            <a:spAutoFit/>
          </a:bodyPr>
          <a:lstStyle/>
          <a:p>
            <a:r>
              <a:rPr lang="en-US" dirty="0" smtClean="0"/>
              <a:t>Damping Gain Scaling</a:t>
            </a:r>
            <a:endParaRPr lang="en-US" dirty="0"/>
          </a:p>
        </p:txBody>
      </p:sp>
      <p:sp>
        <p:nvSpPr>
          <p:cNvPr id="26" name="TextBox 25"/>
          <p:cNvSpPr txBox="1"/>
          <p:nvPr/>
        </p:nvSpPr>
        <p:spPr>
          <a:xfrm>
            <a:off x="6400800" y="5421868"/>
            <a:ext cx="2209800" cy="369332"/>
          </a:xfrm>
          <a:prstGeom prst="rect">
            <a:avLst/>
          </a:prstGeom>
          <a:noFill/>
        </p:spPr>
        <p:txBody>
          <a:bodyPr wrap="square" rtlCol="0">
            <a:spAutoFit/>
          </a:bodyPr>
          <a:lstStyle/>
          <a:p>
            <a:r>
              <a:rPr lang="en-US" dirty="0" smtClean="0"/>
              <a:t>Modal RMS Scaling</a:t>
            </a:r>
            <a:endParaRPr lang="en-US" dirty="0"/>
          </a:p>
        </p:txBody>
      </p:sp>
      <p:graphicFrame>
        <p:nvGraphicFramePr>
          <p:cNvPr id="28" name="Object 27"/>
          <p:cNvGraphicFramePr>
            <a:graphicFrameLocks noChangeAspect="1"/>
          </p:cNvGraphicFramePr>
          <p:nvPr/>
        </p:nvGraphicFramePr>
        <p:xfrm>
          <a:off x="6816725" y="4405313"/>
          <a:ext cx="1204913" cy="1074737"/>
        </p:xfrm>
        <a:graphic>
          <a:graphicData uri="http://schemas.openxmlformats.org/presentationml/2006/ole">
            <p:oleObj spid="_x0000_s147458" name="Equation" r:id="rId4" imgW="825480" imgH="736560" progId="Equation.3">
              <p:embed/>
            </p:oleObj>
          </a:graphicData>
        </a:graphic>
      </p:graphicFrame>
      <p:graphicFrame>
        <p:nvGraphicFramePr>
          <p:cNvPr id="19463" name="Object 7"/>
          <p:cNvGraphicFramePr>
            <a:graphicFrameLocks noChangeAspect="1"/>
          </p:cNvGraphicFramePr>
          <p:nvPr/>
        </p:nvGraphicFramePr>
        <p:xfrm>
          <a:off x="2009775" y="4572000"/>
          <a:ext cx="366713" cy="652463"/>
        </p:xfrm>
        <a:graphic>
          <a:graphicData uri="http://schemas.openxmlformats.org/presentationml/2006/ole">
            <p:oleObj spid="_x0000_s147459" name="Equation" r:id="rId5" imgW="241200" imgH="431640" progId="Equation.3">
              <p:embed/>
            </p:oleObj>
          </a:graphicData>
        </a:graphic>
      </p:graphicFrame>
      <p:sp>
        <p:nvSpPr>
          <p:cNvPr id="19" name="TextBox 18"/>
          <p:cNvSpPr txBox="1"/>
          <p:nvPr/>
        </p:nvSpPr>
        <p:spPr>
          <a:xfrm>
            <a:off x="3429000" y="4876800"/>
            <a:ext cx="2590800" cy="369332"/>
          </a:xfrm>
          <a:prstGeom prst="rect">
            <a:avLst/>
          </a:prstGeom>
          <a:noFill/>
        </p:spPr>
        <p:txBody>
          <a:bodyPr wrap="square" rtlCol="0">
            <a:spAutoFit/>
          </a:bodyPr>
          <a:lstStyle/>
          <a:p>
            <a:pPr algn="ctr"/>
            <a:r>
              <a:rPr lang="en-US" dirty="0" smtClean="0"/>
              <a:t>&lt;- progressive trade off -&gt;</a:t>
            </a:r>
            <a:endParaRPr lang="en-US" dirty="0"/>
          </a:p>
        </p:txBody>
      </p:sp>
      <p:sp>
        <p:nvSpPr>
          <p:cNvPr id="14" name="TextBox 13"/>
          <p:cNvSpPr txBox="1"/>
          <p:nvPr/>
        </p:nvSpPr>
        <p:spPr>
          <a:xfrm>
            <a:off x="304800" y="6172200"/>
            <a:ext cx="8153400" cy="369332"/>
          </a:xfrm>
          <a:prstGeom prst="rect">
            <a:avLst/>
          </a:prstGeom>
          <a:noFill/>
        </p:spPr>
        <p:txBody>
          <a:bodyPr wrap="square" rtlCol="0">
            <a:spAutoFit/>
          </a:bodyPr>
          <a:lstStyle/>
          <a:p>
            <a:pPr>
              <a:buFont typeface="Arial" pitchFamily="34" charset="0"/>
              <a:buChar char="•"/>
            </a:pPr>
            <a:r>
              <a:rPr lang="en-US" dirty="0" smtClean="0"/>
              <a:t> Progressive trade off anticipates cavity lock loss for large amplitude disturbances.</a:t>
            </a:r>
            <a:endParaRPr lang="en-US" dirty="0"/>
          </a:p>
        </p:txBody>
      </p:sp>
      <p:sp>
        <p:nvSpPr>
          <p:cNvPr id="16" name="Footer Placeholder 15"/>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srcRect l="868" t="6896" r="40104" b="56897"/>
          <a:stretch>
            <a:fillRect/>
          </a:stretch>
        </p:blipFill>
        <p:spPr bwMode="auto">
          <a:xfrm>
            <a:off x="1655064" y="1078992"/>
            <a:ext cx="5565422" cy="2133600"/>
          </a:xfrm>
          <a:prstGeom prst="rect">
            <a:avLst/>
          </a:prstGeom>
          <a:noFill/>
          <a:ln w="12700">
            <a:solidFill>
              <a:schemeClr val="tx1"/>
            </a:solidFill>
            <a:miter lim="800000"/>
            <a:headEnd/>
            <a:tailEnd/>
          </a:ln>
        </p:spPr>
      </p:pic>
      <p:sp>
        <p:nvSpPr>
          <p:cNvPr id="2" name="Title 1"/>
          <p:cNvSpPr>
            <a:spLocks noGrp="1"/>
          </p:cNvSpPr>
          <p:nvPr>
            <p:ph type="title"/>
          </p:nvPr>
        </p:nvSpPr>
        <p:spPr>
          <a:xfrm>
            <a:off x="457200" y="0"/>
            <a:ext cx="8229600" cy="1143000"/>
          </a:xfrm>
        </p:spPr>
        <p:txBody>
          <a:bodyPr/>
          <a:lstStyle/>
          <a:p>
            <a:r>
              <a:rPr lang="en-US" dirty="0" smtClean="0"/>
              <a:t>Backups: Cost Scaling Details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76</a:t>
            </a:fld>
            <a:endParaRPr lang="en-US"/>
          </a:p>
        </p:txBody>
      </p:sp>
      <p:sp>
        <p:nvSpPr>
          <p:cNvPr id="10" name="Oval 9"/>
          <p:cNvSpPr/>
          <p:nvPr/>
        </p:nvSpPr>
        <p:spPr>
          <a:xfrm>
            <a:off x="3886200" y="12954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71800" y="22860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0" idx="4"/>
          </p:cNvCxnSpPr>
          <p:nvPr/>
        </p:nvCxnSpPr>
        <p:spPr>
          <a:xfrm rot="16200000" flipH="1">
            <a:off x="4495800" y="2133600"/>
            <a:ext cx="2514600" cy="2362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4"/>
          </p:cNvCxnSpPr>
          <p:nvPr/>
        </p:nvCxnSpPr>
        <p:spPr>
          <a:xfrm rot="5400000">
            <a:off x="2400300" y="3314700"/>
            <a:ext cx="1524000" cy="9906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 y="5257800"/>
            <a:ext cx="2209800" cy="369332"/>
          </a:xfrm>
          <a:prstGeom prst="rect">
            <a:avLst/>
          </a:prstGeom>
          <a:noFill/>
        </p:spPr>
        <p:txBody>
          <a:bodyPr wrap="square" rtlCol="0">
            <a:spAutoFit/>
          </a:bodyPr>
          <a:lstStyle/>
          <a:p>
            <a:r>
              <a:rPr lang="en-US" dirty="0" smtClean="0"/>
              <a:t>Damping Gain Scaling</a:t>
            </a:r>
            <a:endParaRPr lang="en-US" dirty="0"/>
          </a:p>
        </p:txBody>
      </p:sp>
      <p:sp>
        <p:nvSpPr>
          <p:cNvPr id="26" name="TextBox 25"/>
          <p:cNvSpPr txBox="1"/>
          <p:nvPr/>
        </p:nvSpPr>
        <p:spPr>
          <a:xfrm>
            <a:off x="6400800" y="5421868"/>
            <a:ext cx="2209800" cy="369332"/>
          </a:xfrm>
          <a:prstGeom prst="rect">
            <a:avLst/>
          </a:prstGeom>
          <a:noFill/>
        </p:spPr>
        <p:txBody>
          <a:bodyPr wrap="square" rtlCol="0">
            <a:spAutoFit/>
          </a:bodyPr>
          <a:lstStyle/>
          <a:p>
            <a:r>
              <a:rPr lang="en-US" dirty="0" smtClean="0"/>
              <a:t>Modal RMS Scaling</a:t>
            </a:r>
            <a:endParaRPr lang="en-US" dirty="0"/>
          </a:p>
        </p:txBody>
      </p:sp>
      <p:graphicFrame>
        <p:nvGraphicFramePr>
          <p:cNvPr id="28" name="Object 27"/>
          <p:cNvGraphicFramePr>
            <a:graphicFrameLocks noChangeAspect="1"/>
          </p:cNvGraphicFramePr>
          <p:nvPr/>
        </p:nvGraphicFramePr>
        <p:xfrm>
          <a:off x="6567488" y="4387850"/>
          <a:ext cx="1704975" cy="1111250"/>
        </p:xfrm>
        <a:graphic>
          <a:graphicData uri="http://schemas.openxmlformats.org/presentationml/2006/ole">
            <p:oleObj spid="_x0000_s148482" name="Equation" r:id="rId4" imgW="1168200" imgH="761760" progId="Equation.3">
              <p:embed/>
            </p:oleObj>
          </a:graphicData>
        </a:graphic>
      </p:graphicFrame>
      <p:graphicFrame>
        <p:nvGraphicFramePr>
          <p:cNvPr id="19463" name="Object 7"/>
          <p:cNvGraphicFramePr>
            <a:graphicFrameLocks noChangeAspect="1"/>
          </p:cNvGraphicFramePr>
          <p:nvPr/>
        </p:nvGraphicFramePr>
        <p:xfrm>
          <a:off x="2009775" y="4572000"/>
          <a:ext cx="366713" cy="652463"/>
        </p:xfrm>
        <a:graphic>
          <a:graphicData uri="http://schemas.openxmlformats.org/presentationml/2006/ole">
            <p:oleObj spid="_x0000_s148483" name="Equation" r:id="rId5" imgW="241200" imgH="431640" progId="Equation.3">
              <p:embed/>
            </p:oleObj>
          </a:graphicData>
        </a:graphic>
      </p:graphicFrame>
      <p:sp>
        <p:nvSpPr>
          <p:cNvPr id="19" name="TextBox 18"/>
          <p:cNvSpPr txBox="1"/>
          <p:nvPr/>
        </p:nvSpPr>
        <p:spPr>
          <a:xfrm>
            <a:off x="3429000" y="4876800"/>
            <a:ext cx="2590800" cy="369332"/>
          </a:xfrm>
          <a:prstGeom prst="rect">
            <a:avLst/>
          </a:prstGeom>
          <a:noFill/>
        </p:spPr>
        <p:txBody>
          <a:bodyPr wrap="square" rtlCol="0">
            <a:spAutoFit/>
          </a:bodyPr>
          <a:lstStyle/>
          <a:p>
            <a:pPr algn="ctr"/>
            <a:r>
              <a:rPr lang="en-US" dirty="0" smtClean="0"/>
              <a:t>&lt;- progressive trade off -&gt;</a:t>
            </a:r>
            <a:endParaRPr lang="en-US" dirty="0"/>
          </a:p>
        </p:txBody>
      </p:sp>
      <p:sp>
        <p:nvSpPr>
          <p:cNvPr id="14" name="TextBox 13"/>
          <p:cNvSpPr txBox="1"/>
          <p:nvPr/>
        </p:nvSpPr>
        <p:spPr>
          <a:xfrm>
            <a:off x="304800" y="5943600"/>
            <a:ext cx="8153400" cy="646331"/>
          </a:xfrm>
          <a:prstGeom prst="rect">
            <a:avLst/>
          </a:prstGeom>
          <a:noFill/>
        </p:spPr>
        <p:txBody>
          <a:bodyPr wrap="square" rtlCol="0">
            <a:spAutoFit/>
          </a:bodyPr>
          <a:lstStyle/>
          <a:p>
            <a:pPr>
              <a:buFont typeface="Arial" pitchFamily="34" charset="0"/>
              <a:buChar char="•"/>
            </a:pPr>
            <a:r>
              <a:rPr lang="en-US" dirty="0" smtClean="0"/>
              <a:t> Progressive trade off anticipates cavity lock loss for large amplitude disturbances.</a:t>
            </a:r>
          </a:p>
          <a:p>
            <a:pPr>
              <a:buFont typeface="Arial" pitchFamily="34" charset="0"/>
              <a:buChar char="•"/>
            </a:pPr>
            <a:r>
              <a:rPr lang="en-US" dirty="0" smtClean="0"/>
              <a:t> </a:t>
            </a:r>
            <a:r>
              <a:rPr lang="en-US" dirty="0" err="1" smtClean="0"/>
              <a:t>erf</a:t>
            </a:r>
            <a:r>
              <a:rPr lang="en-US" dirty="0" smtClean="0"/>
              <a:t>() removes the pole and reduces the aggressiveness.</a:t>
            </a:r>
            <a:endParaRPr lang="en-US" dirty="0"/>
          </a:p>
        </p:txBody>
      </p:sp>
      <p:sp>
        <p:nvSpPr>
          <p:cNvPr id="16" name="Footer Placeholder 15"/>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srcRect l="868" t="6896" r="40104" b="56897"/>
          <a:stretch>
            <a:fillRect/>
          </a:stretch>
        </p:blipFill>
        <p:spPr bwMode="auto">
          <a:xfrm>
            <a:off x="1655064" y="1078992"/>
            <a:ext cx="5565422" cy="2133600"/>
          </a:xfrm>
          <a:prstGeom prst="rect">
            <a:avLst/>
          </a:prstGeom>
          <a:noFill/>
          <a:ln w="12700">
            <a:solidFill>
              <a:schemeClr val="tx1"/>
            </a:solidFill>
            <a:miter lim="800000"/>
            <a:headEnd/>
            <a:tailEnd/>
          </a:ln>
        </p:spPr>
      </p:pic>
      <p:sp>
        <p:nvSpPr>
          <p:cNvPr id="2" name="Title 1"/>
          <p:cNvSpPr>
            <a:spLocks noGrp="1"/>
          </p:cNvSpPr>
          <p:nvPr>
            <p:ph type="title"/>
          </p:nvPr>
        </p:nvSpPr>
        <p:spPr>
          <a:xfrm>
            <a:off x="457200" y="0"/>
            <a:ext cx="8229600" cy="1143000"/>
          </a:xfrm>
        </p:spPr>
        <p:txBody>
          <a:bodyPr/>
          <a:lstStyle/>
          <a:p>
            <a:r>
              <a:rPr lang="en-US" dirty="0" smtClean="0"/>
              <a:t>Backups: Cost Scaling Details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77</a:t>
            </a:fld>
            <a:endParaRPr lang="en-US"/>
          </a:p>
        </p:txBody>
      </p:sp>
      <p:sp>
        <p:nvSpPr>
          <p:cNvPr id="10" name="Oval 9"/>
          <p:cNvSpPr/>
          <p:nvPr/>
        </p:nvSpPr>
        <p:spPr>
          <a:xfrm>
            <a:off x="3886200" y="12954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71800" y="22860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0" idx="4"/>
          </p:cNvCxnSpPr>
          <p:nvPr/>
        </p:nvCxnSpPr>
        <p:spPr>
          <a:xfrm rot="16200000" flipH="1">
            <a:off x="4495800" y="2133600"/>
            <a:ext cx="2514600" cy="2362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4"/>
          </p:cNvCxnSpPr>
          <p:nvPr/>
        </p:nvCxnSpPr>
        <p:spPr>
          <a:xfrm rot="5400000">
            <a:off x="2400300" y="3314700"/>
            <a:ext cx="1524000" cy="9906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 y="5257800"/>
            <a:ext cx="2209800" cy="369332"/>
          </a:xfrm>
          <a:prstGeom prst="rect">
            <a:avLst/>
          </a:prstGeom>
          <a:noFill/>
        </p:spPr>
        <p:txBody>
          <a:bodyPr wrap="square" rtlCol="0">
            <a:spAutoFit/>
          </a:bodyPr>
          <a:lstStyle/>
          <a:p>
            <a:r>
              <a:rPr lang="en-US" dirty="0" smtClean="0"/>
              <a:t>Damping Gain Scaling</a:t>
            </a:r>
            <a:endParaRPr lang="en-US" dirty="0"/>
          </a:p>
        </p:txBody>
      </p:sp>
      <p:sp>
        <p:nvSpPr>
          <p:cNvPr id="26" name="TextBox 25"/>
          <p:cNvSpPr txBox="1"/>
          <p:nvPr/>
        </p:nvSpPr>
        <p:spPr>
          <a:xfrm>
            <a:off x="6400800" y="5421868"/>
            <a:ext cx="2209800" cy="369332"/>
          </a:xfrm>
          <a:prstGeom prst="rect">
            <a:avLst/>
          </a:prstGeom>
          <a:noFill/>
        </p:spPr>
        <p:txBody>
          <a:bodyPr wrap="square" rtlCol="0">
            <a:spAutoFit/>
          </a:bodyPr>
          <a:lstStyle/>
          <a:p>
            <a:r>
              <a:rPr lang="en-US" dirty="0" smtClean="0"/>
              <a:t>Modal RMS Scaling</a:t>
            </a:r>
            <a:endParaRPr lang="en-US" dirty="0"/>
          </a:p>
        </p:txBody>
      </p:sp>
      <p:graphicFrame>
        <p:nvGraphicFramePr>
          <p:cNvPr id="28" name="Object 27"/>
          <p:cNvGraphicFramePr>
            <a:graphicFrameLocks noChangeAspect="1"/>
          </p:cNvGraphicFramePr>
          <p:nvPr/>
        </p:nvGraphicFramePr>
        <p:xfrm>
          <a:off x="6567488" y="4387850"/>
          <a:ext cx="1704975" cy="1111250"/>
        </p:xfrm>
        <a:graphic>
          <a:graphicData uri="http://schemas.openxmlformats.org/presentationml/2006/ole">
            <p:oleObj spid="_x0000_s149506" name="Equation" r:id="rId4" imgW="1168200" imgH="761760" progId="Equation.3">
              <p:embed/>
            </p:oleObj>
          </a:graphicData>
        </a:graphic>
      </p:graphicFrame>
      <p:graphicFrame>
        <p:nvGraphicFramePr>
          <p:cNvPr id="19463" name="Object 7"/>
          <p:cNvGraphicFramePr>
            <a:graphicFrameLocks noChangeAspect="1"/>
          </p:cNvGraphicFramePr>
          <p:nvPr/>
        </p:nvGraphicFramePr>
        <p:xfrm>
          <a:off x="1874838" y="4572000"/>
          <a:ext cx="636587" cy="652463"/>
        </p:xfrm>
        <a:graphic>
          <a:graphicData uri="http://schemas.openxmlformats.org/presentationml/2006/ole">
            <p:oleObj spid="_x0000_s149507" name="Equation" r:id="rId5" imgW="419040" imgH="431640" progId="Equation.3">
              <p:embed/>
            </p:oleObj>
          </a:graphicData>
        </a:graphic>
      </p:graphicFrame>
      <p:sp>
        <p:nvSpPr>
          <p:cNvPr id="19" name="TextBox 18"/>
          <p:cNvSpPr txBox="1"/>
          <p:nvPr/>
        </p:nvSpPr>
        <p:spPr>
          <a:xfrm>
            <a:off x="3429000" y="4876800"/>
            <a:ext cx="2590800" cy="369332"/>
          </a:xfrm>
          <a:prstGeom prst="rect">
            <a:avLst/>
          </a:prstGeom>
          <a:noFill/>
        </p:spPr>
        <p:txBody>
          <a:bodyPr wrap="square" rtlCol="0">
            <a:spAutoFit/>
          </a:bodyPr>
          <a:lstStyle/>
          <a:p>
            <a:pPr algn="ctr"/>
            <a:r>
              <a:rPr lang="en-US" dirty="0" smtClean="0"/>
              <a:t>&lt;- progressive trade off -&gt;</a:t>
            </a:r>
            <a:endParaRPr lang="en-US" dirty="0"/>
          </a:p>
        </p:txBody>
      </p:sp>
      <p:sp>
        <p:nvSpPr>
          <p:cNvPr id="14" name="TextBox 13"/>
          <p:cNvSpPr txBox="1"/>
          <p:nvPr/>
        </p:nvSpPr>
        <p:spPr>
          <a:xfrm>
            <a:off x="304800" y="5867400"/>
            <a:ext cx="8153400" cy="923330"/>
          </a:xfrm>
          <a:prstGeom prst="rect">
            <a:avLst/>
          </a:prstGeom>
          <a:noFill/>
        </p:spPr>
        <p:txBody>
          <a:bodyPr wrap="square" rtlCol="0">
            <a:spAutoFit/>
          </a:bodyPr>
          <a:lstStyle/>
          <a:p>
            <a:pPr>
              <a:buFont typeface="Arial" pitchFamily="34" charset="0"/>
              <a:buChar char="•"/>
            </a:pPr>
            <a:r>
              <a:rPr lang="en-US" dirty="0" smtClean="0"/>
              <a:t> Progressive trade off anticipates cavity lock loss for large amplitude disturbances.</a:t>
            </a:r>
          </a:p>
          <a:p>
            <a:pPr>
              <a:buFont typeface="Arial" pitchFamily="34" charset="0"/>
              <a:buChar char="•"/>
            </a:pPr>
            <a:r>
              <a:rPr lang="en-US" dirty="0" smtClean="0"/>
              <a:t> </a:t>
            </a:r>
            <a:r>
              <a:rPr lang="en-US" dirty="0" err="1" smtClean="0"/>
              <a:t>erf</a:t>
            </a:r>
            <a:r>
              <a:rPr lang="en-US" dirty="0" smtClean="0"/>
              <a:t>() removes the pole and reduces the aggressiveness.</a:t>
            </a:r>
          </a:p>
          <a:p>
            <a:pPr>
              <a:buFont typeface="Arial" pitchFamily="34" charset="0"/>
              <a:buChar char="•"/>
            </a:pPr>
            <a:r>
              <a:rPr lang="en-US" dirty="0" smtClean="0"/>
              <a:t> Subtracting 1 from the gain scaling simply provides a ‘0’ cost target gain.</a:t>
            </a:r>
            <a:endParaRPr lang="en-US" dirty="0"/>
          </a:p>
        </p:txBody>
      </p:sp>
      <p:sp>
        <p:nvSpPr>
          <p:cNvPr id="16" name="Footer Placeholder 15"/>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srcRect l="868" t="6896" r="40104" b="56897"/>
          <a:stretch>
            <a:fillRect/>
          </a:stretch>
        </p:blipFill>
        <p:spPr bwMode="auto">
          <a:xfrm>
            <a:off x="1655064" y="1078992"/>
            <a:ext cx="5565422" cy="2133600"/>
          </a:xfrm>
          <a:prstGeom prst="rect">
            <a:avLst/>
          </a:prstGeom>
          <a:noFill/>
          <a:ln w="12700">
            <a:solidFill>
              <a:schemeClr val="tx1"/>
            </a:solidFill>
            <a:miter lim="800000"/>
            <a:headEnd/>
            <a:tailEnd/>
          </a:ln>
        </p:spPr>
      </p:pic>
      <p:sp>
        <p:nvSpPr>
          <p:cNvPr id="2" name="Title 1"/>
          <p:cNvSpPr>
            <a:spLocks noGrp="1"/>
          </p:cNvSpPr>
          <p:nvPr>
            <p:ph type="title"/>
          </p:nvPr>
        </p:nvSpPr>
        <p:spPr>
          <a:xfrm>
            <a:off x="457200" y="0"/>
            <a:ext cx="8229600" cy="1143000"/>
          </a:xfrm>
        </p:spPr>
        <p:txBody>
          <a:bodyPr/>
          <a:lstStyle/>
          <a:p>
            <a:r>
              <a:rPr lang="en-US" dirty="0" smtClean="0"/>
              <a:t>Backups: Cost Box Details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78</a:t>
            </a:fld>
            <a:endParaRPr lang="en-US"/>
          </a:p>
        </p:txBody>
      </p:sp>
      <p:pic>
        <p:nvPicPr>
          <p:cNvPr id="19458" name="Picture 2"/>
          <p:cNvPicPr>
            <a:picLocks noChangeAspect="1" noChangeArrowheads="1"/>
          </p:cNvPicPr>
          <p:nvPr/>
        </p:nvPicPr>
        <p:blipFill>
          <a:blip r:embed="rId4" cstate="print"/>
          <a:srcRect l="868" t="18056" r="70486" b="73611"/>
          <a:stretch>
            <a:fillRect/>
          </a:stretch>
        </p:blipFill>
        <p:spPr bwMode="auto">
          <a:xfrm>
            <a:off x="381000" y="3505200"/>
            <a:ext cx="2933700" cy="533400"/>
          </a:xfrm>
          <a:prstGeom prst="rect">
            <a:avLst/>
          </a:prstGeom>
          <a:noFill/>
          <a:ln w="12700">
            <a:solidFill>
              <a:schemeClr val="tx1"/>
            </a:solidFill>
            <a:miter lim="800000"/>
            <a:headEnd/>
            <a:tailEnd/>
          </a:ln>
        </p:spPr>
      </p:pic>
      <p:sp>
        <p:nvSpPr>
          <p:cNvPr id="9" name="Oval 8"/>
          <p:cNvSpPr/>
          <p:nvPr/>
        </p:nvSpPr>
        <p:spPr>
          <a:xfrm>
            <a:off x="3276600" y="1371600"/>
            <a:ext cx="609600"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886200" y="12954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71800" y="2286000"/>
            <a:ext cx="13716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9" idx="3"/>
            <a:endCxn id="19458" idx="0"/>
          </p:cNvCxnSpPr>
          <p:nvPr/>
        </p:nvCxnSpPr>
        <p:spPr>
          <a:xfrm rot="5400000">
            <a:off x="1800225" y="1939551"/>
            <a:ext cx="1613274" cy="151802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4"/>
          </p:cNvCxnSpPr>
          <p:nvPr/>
        </p:nvCxnSpPr>
        <p:spPr>
          <a:xfrm rot="16200000" flipH="1">
            <a:off x="4495800" y="2133600"/>
            <a:ext cx="2438400" cy="22860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2743200" y="3429000"/>
            <a:ext cx="1524000" cy="7620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0600" y="4050268"/>
            <a:ext cx="1447800" cy="369332"/>
          </a:xfrm>
          <a:prstGeom prst="rect">
            <a:avLst/>
          </a:prstGeom>
          <a:noFill/>
        </p:spPr>
        <p:txBody>
          <a:bodyPr wrap="square" rtlCol="0">
            <a:spAutoFit/>
          </a:bodyPr>
          <a:lstStyle/>
          <a:p>
            <a:r>
              <a:rPr lang="en-US" dirty="0" smtClean="0"/>
              <a:t>RMS Filter</a:t>
            </a:r>
            <a:endParaRPr lang="en-US" dirty="0"/>
          </a:p>
        </p:txBody>
      </p:sp>
      <p:sp>
        <p:nvSpPr>
          <p:cNvPr id="24" name="TextBox 23"/>
          <p:cNvSpPr txBox="1"/>
          <p:nvPr/>
        </p:nvSpPr>
        <p:spPr>
          <a:xfrm>
            <a:off x="990600" y="6248400"/>
            <a:ext cx="2209800" cy="369332"/>
          </a:xfrm>
          <a:prstGeom prst="rect">
            <a:avLst/>
          </a:prstGeom>
          <a:noFill/>
        </p:spPr>
        <p:txBody>
          <a:bodyPr wrap="square" rtlCol="0">
            <a:spAutoFit/>
          </a:bodyPr>
          <a:lstStyle/>
          <a:p>
            <a:r>
              <a:rPr lang="en-US" dirty="0" smtClean="0"/>
              <a:t>Damping Gain Scaling</a:t>
            </a:r>
            <a:endParaRPr lang="en-US" dirty="0"/>
          </a:p>
        </p:txBody>
      </p:sp>
      <p:pic>
        <p:nvPicPr>
          <p:cNvPr id="19461" name="Picture 5"/>
          <p:cNvPicPr>
            <a:picLocks noChangeAspect="1" noChangeArrowheads="1"/>
          </p:cNvPicPr>
          <p:nvPr/>
        </p:nvPicPr>
        <p:blipFill>
          <a:blip r:embed="rId5" cstate="print"/>
          <a:srcRect l="12370" t="17708" r="58984" b="59375"/>
          <a:stretch>
            <a:fillRect/>
          </a:stretch>
        </p:blipFill>
        <p:spPr bwMode="auto">
          <a:xfrm>
            <a:off x="304800" y="4572000"/>
            <a:ext cx="3352800" cy="1676400"/>
          </a:xfrm>
          <a:prstGeom prst="rect">
            <a:avLst/>
          </a:prstGeom>
          <a:noFill/>
          <a:ln w="12700">
            <a:solidFill>
              <a:schemeClr val="tx1"/>
            </a:solidFill>
            <a:miter lim="800000"/>
            <a:headEnd/>
            <a:tailEnd/>
          </a:ln>
        </p:spPr>
      </p:pic>
      <p:sp>
        <p:nvSpPr>
          <p:cNvPr id="26" name="TextBox 25"/>
          <p:cNvSpPr txBox="1"/>
          <p:nvPr/>
        </p:nvSpPr>
        <p:spPr>
          <a:xfrm>
            <a:off x="5486400" y="6248400"/>
            <a:ext cx="2209800" cy="369332"/>
          </a:xfrm>
          <a:prstGeom prst="rect">
            <a:avLst/>
          </a:prstGeom>
          <a:noFill/>
        </p:spPr>
        <p:txBody>
          <a:bodyPr wrap="square" rtlCol="0">
            <a:spAutoFit/>
          </a:bodyPr>
          <a:lstStyle/>
          <a:p>
            <a:r>
              <a:rPr lang="en-US" dirty="0" smtClean="0"/>
              <a:t>Modal RMS Scaling</a:t>
            </a:r>
            <a:endParaRPr lang="en-US" dirty="0"/>
          </a:p>
        </p:txBody>
      </p:sp>
      <p:graphicFrame>
        <p:nvGraphicFramePr>
          <p:cNvPr id="28" name="Object 27"/>
          <p:cNvGraphicFramePr>
            <a:graphicFrameLocks noChangeAspect="1"/>
          </p:cNvGraphicFramePr>
          <p:nvPr/>
        </p:nvGraphicFramePr>
        <p:xfrm>
          <a:off x="7315200" y="3652838"/>
          <a:ext cx="1293813" cy="842962"/>
        </p:xfrm>
        <a:graphic>
          <a:graphicData uri="http://schemas.openxmlformats.org/presentationml/2006/ole">
            <p:oleObj spid="_x0000_s150530" name="Equation" r:id="rId6" imgW="1168200" imgH="761760" progId="Equation.3">
              <p:embed/>
            </p:oleObj>
          </a:graphicData>
        </a:graphic>
      </p:graphicFrame>
      <p:graphicFrame>
        <p:nvGraphicFramePr>
          <p:cNvPr id="19463" name="Object 7"/>
          <p:cNvGraphicFramePr>
            <a:graphicFrameLocks noChangeAspect="1"/>
          </p:cNvGraphicFramePr>
          <p:nvPr/>
        </p:nvGraphicFramePr>
        <p:xfrm>
          <a:off x="2971800" y="4572000"/>
          <a:ext cx="685800" cy="529936"/>
        </p:xfrm>
        <a:graphic>
          <a:graphicData uri="http://schemas.openxmlformats.org/presentationml/2006/ole">
            <p:oleObj spid="_x0000_s150531" name="Equation" r:id="rId7" imgW="558720" imgH="431640" progId="Equation.3">
              <p:embed/>
            </p:oleObj>
          </a:graphicData>
        </a:graphic>
      </p:graphicFrame>
      <p:pic>
        <p:nvPicPr>
          <p:cNvPr id="5124" name="Picture 4"/>
          <p:cNvPicPr>
            <a:picLocks noChangeAspect="1" noChangeArrowheads="1"/>
          </p:cNvPicPr>
          <p:nvPr/>
        </p:nvPicPr>
        <p:blipFill>
          <a:blip r:embed="rId8" cstate="print"/>
          <a:srcRect l="4735" t="47619" r="58063" b="27489"/>
          <a:stretch>
            <a:fillRect/>
          </a:stretch>
        </p:blipFill>
        <p:spPr bwMode="auto">
          <a:xfrm>
            <a:off x="4724400" y="4495800"/>
            <a:ext cx="4191000" cy="1752600"/>
          </a:xfrm>
          <a:prstGeom prst="rect">
            <a:avLst/>
          </a:prstGeom>
          <a:noFill/>
          <a:ln w="12700">
            <a:solidFill>
              <a:schemeClr val="tx1"/>
            </a:solidFill>
            <a:miter lim="800000"/>
            <a:headEnd/>
            <a:tailEnd/>
          </a:ln>
        </p:spPr>
      </p:pic>
      <p:sp>
        <p:nvSpPr>
          <p:cNvPr id="19" name="Footer Placeholder 18"/>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a:bodyPr>
          <a:lstStyle/>
          <a:p>
            <a:r>
              <a:rPr lang="en-US" dirty="0" smtClean="0"/>
              <a:t>Backups: Measurement of modal RMS dependence of damping gain (Jacobian Measurement)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79</a:t>
            </a:fld>
            <a:endParaRPr lang="en-US"/>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Projected Sensitivity for Advanced LIGO</a:t>
            </a:r>
            <a:endParaRPr lang="en-US" dirty="0"/>
          </a:p>
        </p:txBody>
      </p:sp>
      <p:pic>
        <p:nvPicPr>
          <p:cNvPr id="101381" name="Picture 5"/>
          <p:cNvPicPr>
            <a:picLocks noChangeAspect="1" noChangeArrowheads="1"/>
          </p:cNvPicPr>
          <p:nvPr/>
        </p:nvPicPr>
        <p:blipFill>
          <a:blip r:embed="rId3" cstate="print"/>
          <a:srcRect/>
          <a:stretch>
            <a:fillRect/>
          </a:stretch>
        </p:blipFill>
        <p:spPr bwMode="auto">
          <a:xfrm>
            <a:off x="118872" y="1581912"/>
            <a:ext cx="8994781" cy="4937760"/>
          </a:xfrm>
          <a:prstGeom prst="rect">
            <a:avLst/>
          </a:prstGeom>
          <a:noFill/>
          <a:ln w="9525">
            <a:noFill/>
            <a:miter lim="800000"/>
            <a:headEnd/>
            <a:tailEnd/>
          </a:ln>
          <a:effectLst/>
        </p:spPr>
      </p:pic>
      <p:pic>
        <p:nvPicPr>
          <p:cNvPr id="111618" name="Picture 2"/>
          <p:cNvPicPr>
            <a:picLocks noChangeAspect="1" noChangeArrowheads="1"/>
          </p:cNvPicPr>
          <p:nvPr/>
        </p:nvPicPr>
        <p:blipFill>
          <a:blip r:embed="rId4" cstate="print"/>
          <a:srcRect/>
          <a:stretch>
            <a:fillRect/>
          </a:stretch>
        </p:blipFill>
        <p:spPr bwMode="auto">
          <a:xfrm>
            <a:off x="118872" y="1581912"/>
            <a:ext cx="8994781" cy="493776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8</a:t>
            </a:fld>
            <a:endParaRPr lang="en-US"/>
          </a:p>
        </p:txBody>
      </p:sp>
      <p:sp>
        <p:nvSpPr>
          <p:cNvPr id="8" name="Footer Placeholder 7"/>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18"/>
                                        </p:tgtEl>
                                        <p:attrNameLst>
                                          <p:attrName>style.visibility</p:attrName>
                                        </p:attrNameLst>
                                      </p:cBhvr>
                                      <p:to>
                                        <p:strVal val="visible"/>
                                      </p:to>
                                    </p:set>
                                  </p:childTnLst>
                                </p:cTn>
                              </p:par>
                              <p:par>
                                <p:cTn id="11" presetID="35" presetClass="emph" presetSubtype="0" repeatCount="5000" fill="hold" nodeType="withEffect">
                                  <p:stCondLst>
                                    <p:cond delay="0"/>
                                  </p:stCondLst>
                                  <p:childTnLst>
                                    <p:anim calcmode="discrete" valueType="str">
                                      <p:cBhvr>
                                        <p:cTn id="12" dur="1000" fill="hold"/>
                                        <p:tgtEl>
                                          <p:spTgt spid="1116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Jacobian Measurement</a:t>
            </a:r>
            <a:endParaRPr lang="en-US" dirty="0"/>
          </a:p>
        </p:txBody>
      </p:sp>
      <p:pic>
        <p:nvPicPr>
          <p:cNvPr id="36866" name="Picture 2"/>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5" name="TextBox 4"/>
          <p:cNvSpPr txBox="1"/>
          <p:nvPr/>
        </p:nvSpPr>
        <p:spPr>
          <a:xfrm>
            <a:off x="7162800" y="2286000"/>
            <a:ext cx="990600" cy="276999"/>
          </a:xfrm>
          <a:prstGeom prst="rect">
            <a:avLst/>
          </a:prstGeom>
          <a:solidFill>
            <a:schemeClr val="bg1"/>
          </a:solidFill>
          <a:ln w="6350">
            <a:solidFill>
              <a:schemeClr val="tx1"/>
            </a:solidFill>
          </a:ln>
        </p:spPr>
        <p:txBody>
          <a:bodyPr wrap="square" rtlCol="0">
            <a:spAutoFit/>
          </a:bodyPr>
          <a:lstStyle/>
          <a:p>
            <a:r>
              <a:rPr lang="en-US" sz="1200" i="1" dirty="0" smtClean="0"/>
              <a:t>k</a:t>
            </a:r>
            <a:r>
              <a:rPr lang="en-US" sz="1200" i="1" baseline="-25000" dirty="0" smtClean="0"/>
              <a:t>2</a:t>
            </a:r>
            <a:r>
              <a:rPr lang="en-US" sz="1200" dirty="0" smtClean="0"/>
              <a:t> = 1000</a:t>
            </a:r>
            <a:endParaRPr lang="en-US" sz="1200" dirty="0"/>
          </a:p>
        </p:txBody>
      </p:sp>
      <p:sp>
        <p:nvSpPr>
          <p:cNvPr id="6" name="TextBox 5"/>
          <p:cNvSpPr txBox="1"/>
          <p:nvPr/>
        </p:nvSpPr>
        <p:spPr>
          <a:xfrm>
            <a:off x="2971800" y="1371600"/>
            <a:ext cx="3352800" cy="369332"/>
          </a:xfrm>
          <a:prstGeom prst="rect">
            <a:avLst/>
          </a:prstGeom>
          <a:solidFill>
            <a:schemeClr val="bg1"/>
          </a:solidFill>
        </p:spPr>
        <p:txBody>
          <a:bodyPr wrap="square" rtlCol="0">
            <a:spAutoFit/>
          </a:bodyPr>
          <a:lstStyle/>
          <a:p>
            <a:pPr algn="ctr"/>
            <a:r>
              <a:rPr lang="en-US" dirty="0" smtClean="0"/>
              <a:t>Mode 1 RMS as a function of </a:t>
            </a:r>
            <a:r>
              <a:rPr lang="en-US" i="1" dirty="0" smtClean="0"/>
              <a:t>k</a:t>
            </a:r>
            <a:r>
              <a:rPr lang="en-US" i="1" baseline="-25000" dirty="0" smtClean="0"/>
              <a:t>1</a:t>
            </a:r>
            <a:endParaRPr lang="en-US" dirty="0"/>
          </a:p>
        </p:txBody>
      </p:sp>
      <p:sp>
        <p:nvSpPr>
          <p:cNvPr id="8" name="TextBox 7"/>
          <p:cNvSpPr txBox="1"/>
          <p:nvPr/>
        </p:nvSpPr>
        <p:spPr>
          <a:xfrm>
            <a:off x="4343400" y="6336268"/>
            <a:ext cx="838200" cy="369332"/>
          </a:xfrm>
          <a:prstGeom prst="rect">
            <a:avLst/>
          </a:prstGeom>
          <a:solidFill>
            <a:schemeClr val="bg1"/>
          </a:solidFill>
        </p:spPr>
        <p:txBody>
          <a:bodyPr wrap="square" rtlCol="0">
            <a:spAutoFit/>
          </a:bodyPr>
          <a:lstStyle/>
          <a:p>
            <a:pPr algn="ctr"/>
            <a:r>
              <a:rPr lang="en-US" i="1" dirty="0" smtClean="0"/>
              <a:t>k</a:t>
            </a:r>
            <a:r>
              <a:rPr lang="en-US" i="1" baseline="-25000" dirty="0" smtClean="0"/>
              <a:t>1</a:t>
            </a:r>
            <a:endParaRPr lang="en-US" dirty="0"/>
          </a:p>
        </p:txBody>
      </p:sp>
      <p:sp>
        <p:nvSpPr>
          <p:cNvPr id="9" name="TextBox 8"/>
          <p:cNvSpPr txBox="1"/>
          <p:nvPr/>
        </p:nvSpPr>
        <p:spPr>
          <a:xfrm rot="16200000">
            <a:off x="-1191975" y="3625334"/>
            <a:ext cx="3352800" cy="369332"/>
          </a:xfrm>
          <a:prstGeom prst="rect">
            <a:avLst/>
          </a:prstGeom>
          <a:solidFill>
            <a:schemeClr val="bg1"/>
          </a:solidFill>
        </p:spPr>
        <p:txBody>
          <a:bodyPr wrap="square" rtlCol="0">
            <a:spAutoFit/>
          </a:bodyPr>
          <a:lstStyle/>
          <a:p>
            <a:pPr algn="ctr"/>
            <a:r>
              <a:rPr lang="en-US" dirty="0" smtClean="0"/>
              <a:t>Mode 1 RMS</a:t>
            </a:r>
            <a:endParaRPr lang="en-US" dirty="0"/>
          </a:p>
        </p:txBody>
      </p:sp>
      <p:sp>
        <p:nvSpPr>
          <p:cNvPr id="11" name="Rectangle 10"/>
          <p:cNvSpPr/>
          <p:nvPr/>
        </p:nvSpPr>
        <p:spPr>
          <a:xfrm>
            <a:off x="7010400" y="2057400"/>
            <a:ext cx="1066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34200" y="1947672"/>
            <a:ext cx="1295400" cy="307777"/>
          </a:xfrm>
          <a:prstGeom prst="rect">
            <a:avLst/>
          </a:prstGeom>
          <a:noFill/>
        </p:spPr>
        <p:txBody>
          <a:bodyPr wrap="square" rtlCol="0">
            <a:spAutoFit/>
          </a:bodyPr>
          <a:lstStyle/>
          <a:p>
            <a:r>
              <a:rPr lang="en-US" sz="1400" dirty="0" smtClean="0"/>
              <a:t>75/</a:t>
            </a:r>
            <a:r>
              <a:rPr lang="en-US" sz="1400" dirty="0" err="1" smtClean="0"/>
              <a:t>sqrt</a:t>
            </a:r>
            <a:r>
              <a:rPr lang="en-US" sz="1400" dirty="0" smtClean="0"/>
              <a:t>(</a:t>
            </a:r>
            <a:r>
              <a:rPr lang="en-US" sz="1400" i="1" dirty="0" smtClean="0"/>
              <a:t>k</a:t>
            </a:r>
            <a:r>
              <a:rPr lang="en-US" sz="1400" i="1" baseline="-25000" dirty="0" smtClean="0"/>
              <a:t>1</a:t>
            </a:r>
            <a:r>
              <a:rPr lang="en-US" sz="1400" dirty="0" smtClean="0"/>
              <a:t>)</a:t>
            </a:r>
            <a:endParaRPr lang="en-US" sz="1400"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80</a:t>
            </a:fld>
            <a:endParaRPr lang="en-US"/>
          </a:p>
        </p:txBody>
      </p:sp>
      <p:sp>
        <p:nvSpPr>
          <p:cNvPr id="13" name="Footer Placeholder 12"/>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Jacobian Measurement</a:t>
            </a:r>
            <a:endParaRPr lang="en-US" dirty="0"/>
          </a:p>
        </p:txBody>
      </p:sp>
      <p:pic>
        <p:nvPicPr>
          <p:cNvPr id="37890" name="Picture 2"/>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6" name="TextBox 5"/>
          <p:cNvSpPr txBox="1"/>
          <p:nvPr/>
        </p:nvSpPr>
        <p:spPr>
          <a:xfrm>
            <a:off x="2971800" y="1371600"/>
            <a:ext cx="3352800" cy="369332"/>
          </a:xfrm>
          <a:prstGeom prst="rect">
            <a:avLst/>
          </a:prstGeom>
          <a:solidFill>
            <a:schemeClr val="bg1"/>
          </a:solidFill>
        </p:spPr>
        <p:txBody>
          <a:bodyPr wrap="square" rtlCol="0">
            <a:spAutoFit/>
          </a:bodyPr>
          <a:lstStyle/>
          <a:p>
            <a:pPr algn="ctr"/>
            <a:r>
              <a:rPr lang="en-US" dirty="0" smtClean="0"/>
              <a:t>Mode 2 RMS as a function of </a:t>
            </a:r>
            <a:r>
              <a:rPr lang="en-US" i="1" dirty="0" smtClean="0"/>
              <a:t>k</a:t>
            </a:r>
            <a:r>
              <a:rPr lang="en-US" i="1" baseline="-25000" dirty="0" smtClean="0"/>
              <a:t>2</a:t>
            </a:r>
            <a:endParaRPr lang="en-US" dirty="0"/>
          </a:p>
        </p:txBody>
      </p:sp>
      <p:sp>
        <p:nvSpPr>
          <p:cNvPr id="7" name="TextBox 6"/>
          <p:cNvSpPr txBox="1"/>
          <p:nvPr/>
        </p:nvSpPr>
        <p:spPr>
          <a:xfrm>
            <a:off x="4343400" y="6336268"/>
            <a:ext cx="838200" cy="369332"/>
          </a:xfrm>
          <a:prstGeom prst="rect">
            <a:avLst/>
          </a:prstGeom>
          <a:solidFill>
            <a:schemeClr val="bg1"/>
          </a:solidFill>
        </p:spPr>
        <p:txBody>
          <a:bodyPr wrap="square" rtlCol="0">
            <a:spAutoFit/>
          </a:bodyPr>
          <a:lstStyle/>
          <a:p>
            <a:pPr algn="ctr"/>
            <a:r>
              <a:rPr lang="en-US" i="1" dirty="0" smtClean="0"/>
              <a:t>k</a:t>
            </a:r>
            <a:r>
              <a:rPr lang="en-US" i="1" baseline="-25000" dirty="0" smtClean="0"/>
              <a:t>2</a:t>
            </a:r>
            <a:endParaRPr lang="en-US" dirty="0"/>
          </a:p>
        </p:txBody>
      </p:sp>
      <p:sp>
        <p:nvSpPr>
          <p:cNvPr id="8" name="TextBox 7"/>
          <p:cNvSpPr txBox="1"/>
          <p:nvPr/>
        </p:nvSpPr>
        <p:spPr>
          <a:xfrm rot="16200000">
            <a:off x="-1191975" y="3625334"/>
            <a:ext cx="3352800" cy="369332"/>
          </a:xfrm>
          <a:prstGeom prst="rect">
            <a:avLst/>
          </a:prstGeom>
          <a:solidFill>
            <a:schemeClr val="bg1"/>
          </a:solidFill>
        </p:spPr>
        <p:txBody>
          <a:bodyPr wrap="square" rtlCol="0">
            <a:spAutoFit/>
          </a:bodyPr>
          <a:lstStyle/>
          <a:p>
            <a:pPr algn="ctr"/>
            <a:r>
              <a:rPr lang="en-US" dirty="0" smtClean="0"/>
              <a:t>Mode 2 RMS</a:t>
            </a:r>
            <a:endParaRPr lang="en-US" dirty="0"/>
          </a:p>
        </p:txBody>
      </p:sp>
      <p:sp>
        <p:nvSpPr>
          <p:cNvPr id="9" name="TextBox 8"/>
          <p:cNvSpPr txBox="1"/>
          <p:nvPr/>
        </p:nvSpPr>
        <p:spPr>
          <a:xfrm>
            <a:off x="7162800" y="2286000"/>
            <a:ext cx="990600" cy="276999"/>
          </a:xfrm>
          <a:prstGeom prst="rect">
            <a:avLst/>
          </a:prstGeom>
          <a:solidFill>
            <a:schemeClr val="bg1"/>
          </a:solidFill>
          <a:ln w="6350">
            <a:solidFill>
              <a:schemeClr val="tx1"/>
            </a:solidFill>
          </a:ln>
        </p:spPr>
        <p:txBody>
          <a:bodyPr wrap="square" rtlCol="0">
            <a:spAutoFit/>
          </a:bodyPr>
          <a:lstStyle/>
          <a:p>
            <a:r>
              <a:rPr lang="en-US" sz="1200" i="1" dirty="0" smtClean="0"/>
              <a:t>k</a:t>
            </a:r>
            <a:r>
              <a:rPr lang="en-US" sz="1200" i="1" baseline="-25000" dirty="0" smtClean="0"/>
              <a:t>1</a:t>
            </a:r>
            <a:r>
              <a:rPr lang="en-US" sz="1200" dirty="0" smtClean="0"/>
              <a:t> = 500</a:t>
            </a:r>
            <a:endParaRPr lang="en-US" sz="1200" dirty="0"/>
          </a:p>
        </p:txBody>
      </p:sp>
      <p:sp>
        <p:nvSpPr>
          <p:cNvPr id="11" name="Rectangle 10"/>
          <p:cNvSpPr/>
          <p:nvPr/>
        </p:nvSpPr>
        <p:spPr>
          <a:xfrm>
            <a:off x="7010400" y="2057400"/>
            <a:ext cx="914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34200" y="1947672"/>
            <a:ext cx="1295400" cy="307777"/>
          </a:xfrm>
          <a:prstGeom prst="rect">
            <a:avLst/>
          </a:prstGeom>
          <a:noFill/>
        </p:spPr>
        <p:txBody>
          <a:bodyPr wrap="square" rtlCol="0">
            <a:spAutoFit/>
          </a:bodyPr>
          <a:lstStyle/>
          <a:p>
            <a:r>
              <a:rPr lang="en-US" sz="1400" dirty="0" smtClean="0"/>
              <a:t>30/</a:t>
            </a:r>
            <a:r>
              <a:rPr lang="en-US" sz="1400" dirty="0" err="1" smtClean="0"/>
              <a:t>sqrt</a:t>
            </a:r>
            <a:r>
              <a:rPr lang="en-US" sz="1400" dirty="0" smtClean="0"/>
              <a:t>(</a:t>
            </a:r>
            <a:r>
              <a:rPr lang="en-US" sz="1400" i="1" dirty="0" smtClean="0"/>
              <a:t>k</a:t>
            </a:r>
            <a:r>
              <a:rPr lang="en-US" sz="1400" i="1" baseline="-25000" dirty="0" smtClean="0"/>
              <a:t>2</a:t>
            </a:r>
            <a:r>
              <a:rPr lang="en-US" sz="1400" dirty="0" smtClean="0"/>
              <a:t>)</a:t>
            </a:r>
            <a:endParaRPr lang="en-US" sz="1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81</a:t>
            </a:fld>
            <a:endParaRPr lang="en-US"/>
          </a:p>
        </p:txBody>
      </p:sp>
      <p:sp>
        <p:nvSpPr>
          <p:cNvPr id="14" name="Footer Placeholder 13"/>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Jacobian Measurement</a:t>
            </a:r>
            <a:endParaRPr lang="en-US" dirty="0"/>
          </a:p>
        </p:txBody>
      </p:sp>
      <p:pic>
        <p:nvPicPr>
          <p:cNvPr id="38916" name="Picture 4"/>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5" name="TextBox 4"/>
          <p:cNvSpPr txBox="1"/>
          <p:nvPr/>
        </p:nvSpPr>
        <p:spPr>
          <a:xfrm>
            <a:off x="7162800" y="2286000"/>
            <a:ext cx="990600" cy="276999"/>
          </a:xfrm>
          <a:prstGeom prst="rect">
            <a:avLst/>
          </a:prstGeom>
          <a:solidFill>
            <a:schemeClr val="bg1"/>
          </a:solidFill>
          <a:ln w="6350">
            <a:solidFill>
              <a:schemeClr val="tx1"/>
            </a:solidFill>
          </a:ln>
        </p:spPr>
        <p:txBody>
          <a:bodyPr wrap="square" rtlCol="0">
            <a:spAutoFit/>
          </a:bodyPr>
          <a:lstStyle/>
          <a:p>
            <a:r>
              <a:rPr lang="en-US" sz="1200" i="1" dirty="0" smtClean="0"/>
              <a:t>k</a:t>
            </a:r>
            <a:r>
              <a:rPr lang="en-US" sz="1200" i="1" baseline="-25000" dirty="0" smtClean="0"/>
              <a:t>2</a:t>
            </a:r>
            <a:r>
              <a:rPr lang="en-US" sz="1200" dirty="0" smtClean="0"/>
              <a:t> = 1000</a:t>
            </a:r>
            <a:endParaRPr lang="en-US" sz="1200" dirty="0"/>
          </a:p>
        </p:txBody>
      </p:sp>
      <p:sp>
        <p:nvSpPr>
          <p:cNvPr id="7" name="TextBox 6"/>
          <p:cNvSpPr txBox="1"/>
          <p:nvPr/>
        </p:nvSpPr>
        <p:spPr>
          <a:xfrm>
            <a:off x="2971800" y="1371600"/>
            <a:ext cx="3352800" cy="369332"/>
          </a:xfrm>
          <a:prstGeom prst="rect">
            <a:avLst/>
          </a:prstGeom>
          <a:solidFill>
            <a:schemeClr val="bg1"/>
          </a:solidFill>
        </p:spPr>
        <p:txBody>
          <a:bodyPr wrap="square" rtlCol="0">
            <a:spAutoFit/>
          </a:bodyPr>
          <a:lstStyle/>
          <a:p>
            <a:pPr algn="ctr"/>
            <a:r>
              <a:rPr lang="en-US" dirty="0" smtClean="0"/>
              <a:t>Mode 2 RMS as a function of </a:t>
            </a:r>
            <a:r>
              <a:rPr lang="en-US" i="1" dirty="0" smtClean="0"/>
              <a:t>k</a:t>
            </a:r>
            <a:r>
              <a:rPr lang="en-US" i="1" baseline="-25000" dirty="0" smtClean="0"/>
              <a:t>1</a:t>
            </a:r>
            <a:endParaRPr lang="en-US" dirty="0"/>
          </a:p>
        </p:txBody>
      </p:sp>
      <p:sp>
        <p:nvSpPr>
          <p:cNvPr id="8" name="TextBox 7"/>
          <p:cNvSpPr txBox="1"/>
          <p:nvPr/>
        </p:nvSpPr>
        <p:spPr>
          <a:xfrm>
            <a:off x="4343400" y="6336268"/>
            <a:ext cx="838200" cy="369332"/>
          </a:xfrm>
          <a:prstGeom prst="rect">
            <a:avLst/>
          </a:prstGeom>
          <a:solidFill>
            <a:schemeClr val="bg1"/>
          </a:solidFill>
        </p:spPr>
        <p:txBody>
          <a:bodyPr wrap="square" rtlCol="0">
            <a:spAutoFit/>
          </a:bodyPr>
          <a:lstStyle/>
          <a:p>
            <a:pPr algn="ctr"/>
            <a:r>
              <a:rPr lang="en-US" i="1" dirty="0" smtClean="0"/>
              <a:t>k</a:t>
            </a:r>
            <a:r>
              <a:rPr lang="en-US" i="1" baseline="-25000" dirty="0" smtClean="0"/>
              <a:t>1</a:t>
            </a:r>
            <a:endParaRPr lang="en-US" dirty="0"/>
          </a:p>
        </p:txBody>
      </p:sp>
      <p:sp>
        <p:nvSpPr>
          <p:cNvPr id="9" name="TextBox 8"/>
          <p:cNvSpPr txBox="1"/>
          <p:nvPr/>
        </p:nvSpPr>
        <p:spPr>
          <a:xfrm rot="16200000">
            <a:off x="-1191975" y="3625334"/>
            <a:ext cx="3352800" cy="369332"/>
          </a:xfrm>
          <a:prstGeom prst="rect">
            <a:avLst/>
          </a:prstGeom>
          <a:solidFill>
            <a:schemeClr val="bg1"/>
          </a:solidFill>
        </p:spPr>
        <p:txBody>
          <a:bodyPr wrap="square" rtlCol="0">
            <a:spAutoFit/>
          </a:bodyPr>
          <a:lstStyle/>
          <a:p>
            <a:pPr algn="ctr"/>
            <a:r>
              <a:rPr lang="en-US" dirty="0" smtClean="0"/>
              <a:t>Mode 2 RMS</a:t>
            </a:r>
            <a:endParaRPr lang="en-US"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82</a:t>
            </a:fld>
            <a:endParaRPr lang="en-US"/>
          </a:p>
        </p:txBody>
      </p:sp>
      <p:sp>
        <p:nvSpPr>
          <p:cNvPr id="11" name="Footer Placeholder 10"/>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Jacobian Measurement</a:t>
            </a:r>
            <a:endParaRPr lang="en-US" dirty="0"/>
          </a:p>
        </p:txBody>
      </p:sp>
      <p:pic>
        <p:nvPicPr>
          <p:cNvPr id="39938" name="Picture 2"/>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5" name="TextBox 4"/>
          <p:cNvSpPr txBox="1"/>
          <p:nvPr/>
        </p:nvSpPr>
        <p:spPr>
          <a:xfrm>
            <a:off x="2971800" y="1371600"/>
            <a:ext cx="3352800" cy="369332"/>
          </a:xfrm>
          <a:prstGeom prst="rect">
            <a:avLst/>
          </a:prstGeom>
          <a:solidFill>
            <a:schemeClr val="bg1"/>
          </a:solidFill>
        </p:spPr>
        <p:txBody>
          <a:bodyPr wrap="square" rtlCol="0">
            <a:spAutoFit/>
          </a:bodyPr>
          <a:lstStyle/>
          <a:p>
            <a:pPr algn="ctr"/>
            <a:r>
              <a:rPr lang="en-US" dirty="0" smtClean="0"/>
              <a:t>Mode 1 RMS as a function of </a:t>
            </a:r>
            <a:r>
              <a:rPr lang="en-US" i="1" dirty="0" smtClean="0"/>
              <a:t>k</a:t>
            </a:r>
            <a:r>
              <a:rPr lang="en-US" i="1" baseline="-25000" dirty="0" smtClean="0"/>
              <a:t>2</a:t>
            </a:r>
            <a:endParaRPr lang="en-US" dirty="0"/>
          </a:p>
        </p:txBody>
      </p:sp>
      <p:sp>
        <p:nvSpPr>
          <p:cNvPr id="6" name="TextBox 5"/>
          <p:cNvSpPr txBox="1"/>
          <p:nvPr/>
        </p:nvSpPr>
        <p:spPr>
          <a:xfrm>
            <a:off x="4343400" y="6336268"/>
            <a:ext cx="838200" cy="369332"/>
          </a:xfrm>
          <a:prstGeom prst="rect">
            <a:avLst/>
          </a:prstGeom>
          <a:solidFill>
            <a:schemeClr val="bg1"/>
          </a:solidFill>
        </p:spPr>
        <p:txBody>
          <a:bodyPr wrap="square" rtlCol="0">
            <a:spAutoFit/>
          </a:bodyPr>
          <a:lstStyle/>
          <a:p>
            <a:pPr algn="ctr"/>
            <a:r>
              <a:rPr lang="en-US" i="1" dirty="0" smtClean="0"/>
              <a:t>k</a:t>
            </a:r>
            <a:r>
              <a:rPr lang="en-US" i="1" baseline="-25000" dirty="0" smtClean="0"/>
              <a:t>2</a:t>
            </a:r>
            <a:endParaRPr lang="en-US" dirty="0"/>
          </a:p>
        </p:txBody>
      </p:sp>
      <p:sp>
        <p:nvSpPr>
          <p:cNvPr id="7" name="TextBox 6"/>
          <p:cNvSpPr txBox="1"/>
          <p:nvPr/>
        </p:nvSpPr>
        <p:spPr>
          <a:xfrm rot="16200000">
            <a:off x="-1191975" y="3625334"/>
            <a:ext cx="3352800" cy="369332"/>
          </a:xfrm>
          <a:prstGeom prst="rect">
            <a:avLst/>
          </a:prstGeom>
          <a:solidFill>
            <a:schemeClr val="bg1"/>
          </a:solidFill>
        </p:spPr>
        <p:txBody>
          <a:bodyPr wrap="square" rtlCol="0">
            <a:spAutoFit/>
          </a:bodyPr>
          <a:lstStyle/>
          <a:p>
            <a:pPr algn="ctr"/>
            <a:r>
              <a:rPr lang="en-US" dirty="0" smtClean="0"/>
              <a:t>Mode 1 RMS</a:t>
            </a:r>
            <a:endParaRPr lang="en-US" dirty="0"/>
          </a:p>
        </p:txBody>
      </p:sp>
      <p:sp>
        <p:nvSpPr>
          <p:cNvPr id="8" name="TextBox 7"/>
          <p:cNvSpPr txBox="1"/>
          <p:nvPr/>
        </p:nvSpPr>
        <p:spPr>
          <a:xfrm>
            <a:off x="7162800" y="2286000"/>
            <a:ext cx="990600" cy="276999"/>
          </a:xfrm>
          <a:prstGeom prst="rect">
            <a:avLst/>
          </a:prstGeom>
          <a:solidFill>
            <a:schemeClr val="bg1"/>
          </a:solidFill>
          <a:ln w="6350">
            <a:solidFill>
              <a:schemeClr val="tx1"/>
            </a:solidFill>
          </a:ln>
        </p:spPr>
        <p:txBody>
          <a:bodyPr wrap="square" rtlCol="0">
            <a:spAutoFit/>
          </a:bodyPr>
          <a:lstStyle/>
          <a:p>
            <a:r>
              <a:rPr lang="en-US" sz="1200" i="1" dirty="0" smtClean="0"/>
              <a:t>k</a:t>
            </a:r>
            <a:r>
              <a:rPr lang="en-US" sz="1200" i="1" baseline="-25000" dirty="0" smtClean="0"/>
              <a:t>1</a:t>
            </a:r>
            <a:r>
              <a:rPr lang="en-US" sz="1200" dirty="0" smtClean="0"/>
              <a:t> = 500</a:t>
            </a:r>
            <a:endParaRPr lang="en-US" sz="1200"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83</a:t>
            </a:fld>
            <a:endParaRPr lang="en-US"/>
          </a:p>
        </p:txBody>
      </p:sp>
      <p:sp>
        <p:nvSpPr>
          <p:cNvPr id="10" name="Footer Placeholder 9"/>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Backups: Driven Seismic Amplitudes</a:t>
            </a:r>
            <a:endParaRPr lang="en-US" dirty="0"/>
          </a:p>
        </p:txBody>
      </p:sp>
      <p:pic>
        <p:nvPicPr>
          <p:cNvPr id="118786" name="Picture 2"/>
          <p:cNvPicPr>
            <a:picLocks noChangeAspect="1" noChangeArrowheads="1"/>
          </p:cNvPicPr>
          <p:nvPr/>
        </p:nvPicPr>
        <p:blipFill>
          <a:blip r:embed="rId2"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84</a:t>
            </a:fld>
            <a:endParaRPr lang="en-US"/>
          </a:p>
        </p:txBody>
      </p:sp>
      <p:sp>
        <p:nvSpPr>
          <p:cNvPr id="6" name="Footer Placeholder 5"/>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p:nvPr/>
        </p:nvGrpSpPr>
        <p:grpSpPr>
          <a:xfrm>
            <a:off x="0" y="1"/>
            <a:ext cx="9144000" cy="1142999"/>
            <a:chOff x="0" y="1"/>
            <a:chExt cx="9144000" cy="1142999"/>
          </a:xfrm>
        </p:grpSpPr>
        <p:pic>
          <p:nvPicPr>
            <p:cNvPr id="15" name="Picture 4" descr="C:\Users\Brett\Documents\Lab\LSC - LIGO Lab\Logos and Figures\LIGO Logo.bmp"/>
            <p:cNvPicPr>
              <a:picLocks noChangeAspect="1" noChangeArrowheads="1"/>
            </p:cNvPicPr>
            <p:nvPr/>
          </p:nvPicPr>
          <p:blipFill>
            <a:blip r:embed="rId2" cstate="print"/>
            <a:srcRect b="15800"/>
            <a:stretch>
              <a:fillRect/>
            </a:stretch>
          </p:blipFill>
          <p:spPr bwMode="auto">
            <a:xfrm>
              <a:off x="0" y="1"/>
              <a:ext cx="7848600" cy="1142999"/>
            </a:xfrm>
            <a:prstGeom prst="rect">
              <a:avLst/>
            </a:prstGeom>
            <a:noFill/>
          </p:spPr>
        </p:pic>
        <p:grpSp>
          <p:nvGrpSpPr>
            <p:cNvPr id="4" name="Group 27"/>
            <p:cNvGrpSpPr/>
            <p:nvPr/>
          </p:nvGrpSpPr>
          <p:grpSpPr>
            <a:xfrm>
              <a:off x="0" y="990600"/>
              <a:ext cx="9144000" cy="152400"/>
              <a:chOff x="0" y="366885"/>
              <a:chExt cx="9144000" cy="152400"/>
            </a:xfrm>
          </p:grpSpPr>
          <p:pic>
            <p:nvPicPr>
              <p:cNvPr id="17" name="Picture 4" descr="C:\Users\Brett\Documents\Lab\LSC - LIGO Lab\Logos and Figures\LIGO Logo.bmp"/>
              <p:cNvPicPr>
                <a:picLocks noChangeAspect="1" noChangeArrowheads="1"/>
              </p:cNvPicPr>
              <p:nvPr/>
            </p:nvPicPr>
            <p:blipFill>
              <a:blip r:embed="rId2" cstate="print"/>
              <a:srcRect l="82524" t="88773"/>
              <a:stretch>
                <a:fillRect/>
              </a:stretch>
            </p:blipFill>
            <p:spPr bwMode="auto">
              <a:xfrm>
                <a:off x="7772400" y="366885"/>
                <a:ext cx="1371600" cy="152400"/>
              </a:xfrm>
              <a:prstGeom prst="rect">
                <a:avLst/>
              </a:prstGeom>
              <a:noFill/>
            </p:spPr>
          </p:pic>
          <p:pic>
            <p:nvPicPr>
              <p:cNvPr id="18" name="Picture 4" descr="C:\Users\Brett\Documents\Lab\LSC - LIGO Lab\Logos and Figures\LIGO Logo.bmp"/>
              <p:cNvPicPr>
                <a:picLocks noChangeAspect="1" noChangeArrowheads="1"/>
              </p:cNvPicPr>
              <p:nvPr/>
            </p:nvPicPr>
            <p:blipFill>
              <a:blip r:embed="rId2" cstate="print"/>
              <a:srcRect t="88773"/>
              <a:stretch>
                <a:fillRect/>
              </a:stretch>
            </p:blipFill>
            <p:spPr bwMode="auto">
              <a:xfrm>
                <a:off x="0" y="366885"/>
                <a:ext cx="7848600" cy="152400"/>
              </a:xfrm>
              <a:prstGeom prst="rect">
                <a:avLst/>
              </a:prstGeom>
              <a:noFill/>
            </p:spPr>
          </p:pic>
        </p:grpSp>
      </p:grpSp>
      <p:sp>
        <p:nvSpPr>
          <p:cNvPr id="2" name="Title 1"/>
          <p:cNvSpPr>
            <a:spLocks noGrp="1"/>
          </p:cNvSpPr>
          <p:nvPr>
            <p:ph type="title"/>
          </p:nvPr>
        </p:nvSpPr>
        <p:spPr>
          <a:xfrm>
            <a:off x="914400" y="0"/>
            <a:ext cx="8229600" cy="1143000"/>
          </a:xfrm>
        </p:spPr>
        <p:txBody>
          <a:bodyPr>
            <a:normAutofit fontScale="90000"/>
          </a:bodyPr>
          <a:lstStyle/>
          <a:p>
            <a:r>
              <a:rPr lang="en-US" sz="3600" dirty="0" smtClean="0"/>
              <a:t>Backups: Optical Sensor </a:t>
            </a:r>
            <a:r>
              <a:rPr lang="en-US" sz="3600" dirty="0" err="1" smtClean="0"/>
              <a:t>ElectroMagnet</a:t>
            </a:r>
            <a:r>
              <a:rPr lang="en-US" sz="3600" dirty="0" smtClean="0"/>
              <a:t> (OSEM)</a:t>
            </a:r>
            <a:endParaRPr lang="en-US" sz="3600" dirty="0"/>
          </a:p>
        </p:txBody>
      </p:sp>
      <p:pic>
        <p:nvPicPr>
          <p:cNvPr id="1026" name="Picture 2" descr="C:\Users\Brett\Documents\Massachusetts Institute of Technology\Mech E\PhD\Papers and Conferences\ACC 2011 Paper\OSEM.jpg"/>
          <p:cNvPicPr>
            <a:picLocks noChangeAspect="1" noChangeArrowheads="1"/>
          </p:cNvPicPr>
          <p:nvPr/>
        </p:nvPicPr>
        <p:blipFill>
          <a:blip r:embed="rId3" cstate="print"/>
          <a:srcRect/>
          <a:stretch>
            <a:fillRect/>
          </a:stretch>
        </p:blipFill>
        <p:spPr bwMode="auto">
          <a:xfrm>
            <a:off x="76200" y="4476750"/>
            <a:ext cx="5430837" cy="2000250"/>
          </a:xfrm>
          <a:prstGeom prst="rect">
            <a:avLst/>
          </a:prstGeom>
          <a:noFill/>
          <a:ln>
            <a:solidFill>
              <a:schemeClr val="tx1"/>
            </a:solidFill>
          </a:ln>
        </p:spPr>
      </p:pic>
      <p:pic>
        <p:nvPicPr>
          <p:cNvPr id="1028" name="Picture 4"/>
          <p:cNvPicPr>
            <a:picLocks noChangeAspect="1" noChangeArrowheads="1"/>
          </p:cNvPicPr>
          <p:nvPr/>
        </p:nvPicPr>
        <p:blipFill>
          <a:blip r:embed="rId4" cstate="print"/>
          <a:srcRect/>
          <a:stretch>
            <a:fillRect/>
          </a:stretch>
        </p:blipFill>
        <p:spPr bwMode="auto">
          <a:xfrm>
            <a:off x="457200" y="1219200"/>
            <a:ext cx="3138855" cy="2743200"/>
          </a:xfrm>
          <a:prstGeom prst="rect">
            <a:avLst/>
          </a:prstGeom>
          <a:noFill/>
          <a:ln w="9525">
            <a:noFill/>
            <a:miter lim="800000"/>
            <a:headEnd/>
            <a:tailEnd/>
          </a:ln>
        </p:spPr>
      </p:pic>
      <p:sp>
        <p:nvSpPr>
          <p:cNvPr id="7" name="TextBox 6"/>
          <p:cNvSpPr txBox="1"/>
          <p:nvPr/>
        </p:nvSpPr>
        <p:spPr>
          <a:xfrm>
            <a:off x="457200" y="3962400"/>
            <a:ext cx="3124200" cy="369332"/>
          </a:xfrm>
          <a:prstGeom prst="rect">
            <a:avLst/>
          </a:prstGeom>
          <a:noFill/>
        </p:spPr>
        <p:txBody>
          <a:bodyPr wrap="square" rtlCol="0">
            <a:spAutoFit/>
          </a:bodyPr>
          <a:lstStyle/>
          <a:p>
            <a:pPr algn="ctr"/>
            <a:r>
              <a:rPr lang="en-US" dirty="0" smtClean="0"/>
              <a:t>Birmingham OSEM (BOSEM)</a:t>
            </a:r>
            <a:endParaRPr lang="en-US" dirty="0"/>
          </a:p>
        </p:txBody>
      </p:sp>
      <p:sp>
        <p:nvSpPr>
          <p:cNvPr id="8" name="TextBox 7"/>
          <p:cNvSpPr txBox="1"/>
          <p:nvPr/>
        </p:nvSpPr>
        <p:spPr>
          <a:xfrm>
            <a:off x="5181600" y="4038600"/>
            <a:ext cx="3429000" cy="646331"/>
          </a:xfrm>
          <a:prstGeom prst="rect">
            <a:avLst/>
          </a:prstGeom>
          <a:noFill/>
        </p:spPr>
        <p:txBody>
          <a:bodyPr wrap="square" rtlCol="0">
            <a:spAutoFit/>
          </a:bodyPr>
          <a:lstStyle/>
          <a:p>
            <a:r>
              <a:rPr lang="en-US" dirty="0" smtClean="0"/>
              <a:t>Advanced LIGO OSEM (AOSEM)</a:t>
            </a:r>
          </a:p>
          <a:p>
            <a:r>
              <a:rPr lang="en-US" dirty="0" smtClean="0"/>
              <a:t>	- modified </a:t>
            </a:r>
            <a:r>
              <a:rPr lang="en-US" dirty="0" err="1" smtClean="0"/>
              <a:t>iLIGO</a:t>
            </a:r>
            <a:r>
              <a:rPr lang="en-US" dirty="0" smtClean="0"/>
              <a:t> OSEM</a:t>
            </a:r>
            <a:endParaRPr lang="en-US" dirty="0"/>
          </a:p>
        </p:txBody>
      </p:sp>
      <p:sp>
        <p:nvSpPr>
          <p:cNvPr id="9" name="TextBox 8"/>
          <p:cNvSpPr txBox="1"/>
          <p:nvPr/>
        </p:nvSpPr>
        <p:spPr>
          <a:xfrm>
            <a:off x="914400" y="6477000"/>
            <a:ext cx="3657600" cy="381000"/>
          </a:xfrm>
          <a:prstGeom prst="rect">
            <a:avLst/>
          </a:prstGeom>
          <a:noFill/>
        </p:spPr>
        <p:txBody>
          <a:bodyPr wrap="square" rtlCol="0">
            <a:spAutoFit/>
          </a:bodyPr>
          <a:lstStyle/>
          <a:p>
            <a:pPr algn="ctr"/>
            <a:r>
              <a:rPr lang="en-US" dirty="0" smtClean="0"/>
              <a:t>BOSEM Schematic</a:t>
            </a:r>
            <a:endParaRPr lang="en-US" dirty="0"/>
          </a:p>
        </p:txBody>
      </p:sp>
      <p:pic>
        <p:nvPicPr>
          <p:cNvPr id="11" name="Picture 7" descr="D0901065_OSEM_ASSY.bmp"/>
          <p:cNvPicPr>
            <a:picLocks noChangeAspect="1"/>
          </p:cNvPicPr>
          <p:nvPr/>
        </p:nvPicPr>
        <p:blipFill>
          <a:blip r:embed="rId5" cstate="print"/>
          <a:srcRect/>
          <a:stretch>
            <a:fillRect/>
          </a:stretch>
        </p:blipFill>
        <p:spPr bwMode="auto">
          <a:xfrm>
            <a:off x="4495800" y="1216152"/>
            <a:ext cx="3548496" cy="2743200"/>
          </a:xfrm>
          <a:prstGeom prst="rect">
            <a:avLst/>
          </a:prstGeom>
          <a:noFill/>
          <a:ln w="9525">
            <a:noFill/>
            <a:miter lim="800000"/>
            <a:headEnd/>
            <a:tailEnd/>
          </a:ln>
        </p:spPr>
      </p:pic>
      <p:sp>
        <p:nvSpPr>
          <p:cNvPr id="12" name="Footer Placeholder 11"/>
          <p:cNvSpPr>
            <a:spLocks noGrp="1"/>
          </p:cNvSpPr>
          <p:nvPr>
            <p:ph type="ftr" sz="quarter" idx="11"/>
          </p:nvPr>
        </p:nvSpPr>
        <p:spPr>
          <a:xfrm>
            <a:off x="0" y="6492875"/>
            <a:ext cx="2895600" cy="365125"/>
          </a:xfrm>
        </p:spPr>
        <p:txBody>
          <a:bodyPr/>
          <a:lstStyle/>
          <a:p>
            <a:pPr algn="l"/>
            <a:r>
              <a:rPr lang="en-US" smtClean="0"/>
              <a:t>G1100866-v8</a:t>
            </a:r>
            <a:endParaRPr lang="en-US" dirty="0"/>
          </a:p>
        </p:txBody>
      </p:sp>
      <p:sp>
        <p:nvSpPr>
          <p:cNvPr id="13" name="Slide Number Placeholder 12"/>
          <p:cNvSpPr>
            <a:spLocks noGrp="1"/>
          </p:cNvSpPr>
          <p:nvPr>
            <p:ph type="sldNum" sz="quarter" idx="12"/>
          </p:nvPr>
        </p:nvSpPr>
        <p:spPr>
          <a:xfrm>
            <a:off x="7010400" y="6492875"/>
            <a:ext cx="2133600" cy="365125"/>
          </a:xfrm>
        </p:spPr>
        <p:txBody>
          <a:bodyPr/>
          <a:lstStyle/>
          <a:p>
            <a:fld id="{B6F15528-21DE-4FAA-801E-634DDDAF4B2B}" type="slidenum">
              <a:rPr lang="en-US" smtClean="0"/>
              <a:pPr/>
              <a:t>85</a:t>
            </a:fld>
            <a:endParaRPr lang="en-US" dirty="0"/>
          </a:p>
        </p:txBody>
      </p:sp>
      <p:sp>
        <p:nvSpPr>
          <p:cNvPr id="19" name="TextBox 18"/>
          <p:cNvSpPr txBox="1"/>
          <p:nvPr/>
        </p:nvSpPr>
        <p:spPr>
          <a:xfrm>
            <a:off x="5562600" y="4798874"/>
            <a:ext cx="3581400" cy="2031325"/>
          </a:xfrm>
          <a:prstGeom prst="rect">
            <a:avLst/>
          </a:prstGeom>
          <a:noFill/>
        </p:spPr>
        <p:txBody>
          <a:bodyPr wrap="square" rtlCol="0">
            <a:spAutoFit/>
          </a:bodyPr>
          <a:lstStyle/>
          <a:p>
            <a:r>
              <a:rPr lang="en-US" dirty="0" smtClean="0"/>
              <a:t>Magnet Types (M0900034)</a:t>
            </a:r>
          </a:p>
          <a:p>
            <a:pPr>
              <a:buFont typeface="Arial" pitchFamily="34" charset="0"/>
              <a:buChar char="•"/>
            </a:pPr>
            <a:r>
              <a:rPr lang="en-US" dirty="0" smtClean="0"/>
              <a:t> BOSEM – 10 X 10 mm, </a:t>
            </a:r>
            <a:r>
              <a:rPr lang="en-US" dirty="0" err="1" smtClean="0"/>
              <a:t>NdFeB</a:t>
            </a:r>
            <a:r>
              <a:rPr lang="en-US" dirty="0" smtClean="0"/>
              <a:t> , </a:t>
            </a:r>
            <a:r>
              <a:rPr lang="en-US" dirty="0" err="1" smtClean="0"/>
              <a:t>SmCo</a:t>
            </a:r>
            <a:endParaRPr lang="en-US" dirty="0" smtClean="0"/>
          </a:p>
          <a:p>
            <a:r>
              <a:rPr lang="en-US" dirty="0" smtClean="0"/>
              <a:t>	  10 X 5 mm, </a:t>
            </a:r>
            <a:r>
              <a:rPr lang="en-US" dirty="0" err="1" smtClean="0"/>
              <a:t>NdFeB</a:t>
            </a:r>
            <a:r>
              <a:rPr lang="en-US" dirty="0" smtClean="0"/>
              <a:t>, </a:t>
            </a:r>
            <a:r>
              <a:rPr lang="en-US" dirty="0" err="1" smtClean="0"/>
              <a:t>SmCo</a:t>
            </a:r>
            <a:endParaRPr lang="en-US" dirty="0" smtClean="0"/>
          </a:p>
          <a:p>
            <a:pPr>
              <a:buFont typeface="Arial" pitchFamily="34" charset="0"/>
              <a:buChar char="•"/>
            </a:pPr>
            <a:r>
              <a:rPr lang="en-US" dirty="0" smtClean="0"/>
              <a:t> AOSEM  – 2 X 3 mm, </a:t>
            </a:r>
            <a:r>
              <a:rPr lang="en-US" dirty="0" err="1" smtClean="0"/>
              <a:t>SmCo</a:t>
            </a:r>
            <a:endParaRPr lang="en-US" dirty="0" smtClean="0"/>
          </a:p>
          <a:p>
            <a:pPr lvl="2"/>
            <a:r>
              <a:rPr lang="en-US" dirty="0" smtClean="0"/>
              <a:t>   2 X 6 mm, </a:t>
            </a:r>
            <a:r>
              <a:rPr lang="en-US" dirty="0" err="1" smtClean="0"/>
              <a:t>SmCo</a:t>
            </a:r>
            <a:endParaRPr lang="en-US" dirty="0" smtClean="0"/>
          </a:p>
          <a:p>
            <a:pPr lvl="2"/>
            <a:r>
              <a:rPr lang="en-US" dirty="0" smtClean="0"/>
              <a:t>   2 X 0.5 mm, </a:t>
            </a:r>
            <a:r>
              <a:rPr lang="en-US" dirty="0" err="1" smtClean="0"/>
              <a:t>SmCo</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3"/>
          <p:cNvGrpSpPr/>
          <p:nvPr/>
        </p:nvGrpSpPr>
        <p:grpSpPr>
          <a:xfrm>
            <a:off x="0" y="0"/>
            <a:ext cx="9144000" cy="1357485"/>
            <a:chOff x="0" y="0"/>
            <a:chExt cx="9144000" cy="1357485"/>
          </a:xfrm>
        </p:grpSpPr>
        <p:pic>
          <p:nvPicPr>
            <p:cNvPr id="155" name="Picture 4" descr="C:\Users\Brett\Documents\Lab\LSC - LIGO Lab\Logos and Figures\LIGO Logo.bmp"/>
            <p:cNvPicPr>
              <a:picLocks noChangeAspect="1" noChangeArrowheads="1"/>
            </p:cNvPicPr>
            <p:nvPr/>
          </p:nvPicPr>
          <p:blipFill>
            <a:blip r:embed="rId2" cstate="print"/>
            <a:srcRect l="82524"/>
            <a:stretch>
              <a:fillRect/>
            </a:stretch>
          </p:blipFill>
          <p:spPr bwMode="auto">
            <a:xfrm>
              <a:off x="7772400" y="0"/>
              <a:ext cx="1371600" cy="1357484"/>
            </a:xfrm>
            <a:prstGeom prst="rect">
              <a:avLst/>
            </a:prstGeom>
            <a:noFill/>
          </p:spPr>
        </p:pic>
        <p:pic>
          <p:nvPicPr>
            <p:cNvPr id="156" name="Picture 4" descr="C:\Users\Brett\Documents\Lab\LSC - LIGO Lab\Logos and Figures\LIGO Logo.bmp"/>
            <p:cNvPicPr>
              <a:picLocks noChangeAspect="1" noChangeArrowheads="1"/>
            </p:cNvPicPr>
            <p:nvPr/>
          </p:nvPicPr>
          <p:blipFill>
            <a:blip r:embed="rId2" cstate="print"/>
            <a:srcRect/>
            <a:stretch>
              <a:fillRect/>
            </a:stretch>
          </p:blipFill>
          <p:spPr bwMode="auto">
            <a:xfrm>
              <a:off x="0" y="1"/>
              <a:ext cx="7848600" cy="1357484"/>
            </a:xfrm>
            <a:prstGeom prst="rect">
              <a:avLst/>
            </a:prstGeom>
            <a:noFill/>
          </p:spPr>
        </p:pic>
      </p:grpSp>
      <p:sp>
        <p:nvSpPr>
          <p:cNvPr id="2" name="Title 1"/>
          <p:cNvSpPr>
            <a:spLocks noGrp="1"/>
          </p:cNvSpPr>
          <p:nvPr>
            <p:ph type="title"/>
          </p:nvPr>
        </p:nvSpPr>
        <p:spPr/>
        <p:txBody>
          <a:bodyPr>
            <a:normAutofit fontScale="90000"/>
          </a:bodyPr>
          <a:lstStyle/>
          <a:p>
            <a:r>
              <a:rPr lang="en-US" dirty="0" smtClean="0"/>
              <a:t>Backups: Quadruple Suspension ESD</a:t>
            </a:r>
            <a:endParaRPr lang="en-US" dirty="0"/>
          </a:p>
        </p:txBody>
      </p:sp>
      <p:grpSp>
        <p:nvGrpSpPr>
          <p:cNvPr id="4" name="Group 157"/>
          <p:cNvGrpSpPr/>
          <p:nvPr/>
        </p:nvGrpSpPr>
        <p:grpSpPr>
          <a:xfrm>
            <a:off x="4191000" y="1411069"/>
            <a:ext cx="3200400" cy="5370731"/>
            <a:chOff x="0" y="1411069"/>
            <a:chExt cx="3200400" cy="5370731"/>
          </a:xfrm>
        </p:grpSpPr>
        <p:grpSp>
          <p:nvGrpSpPr>
            <p:cNvPr id="5" name="Group 142"/>
            <p:cNvGrpSpPr/>
            <p:nvPr/>
          </p:nvGrpSpPr>
          <p:grpSpPr>
            <a:xfrm>
              <a:off x="76200" y="1978152"/>
              <a:ext cx="2133600" cy="4803648"/>
              <a:chOff x="304800" y="1524000"/>
              <a:chExt cx="2133600" cy="4803648"/>
            </a:xfrm>
          </p:grpSpPr>
          <p:cxnSp>
            <p:nvCxnSpPr>
              <p:cNvPr id="113" name="Straight Connector 112"/>
              <p:cNvCxnSpPr/>
              <p:nvPr/>
            </p:nvCxnSpPr>
            <p:spPr>
              <a:xfrm rot="5400000">
                <a:off x="554736"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a:off x="472440"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14097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12573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551688" y="48768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475488" y="48768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1676400" y="38862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1600200" y="38862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lowchart: Direct Access Storage 19"/>
              <p:cNvSpPr/>
              <p:nvPr/>
            </p:nvSpPr>
            <p:spPr>
              <a:xfrm>
                <a:off x="457200" y="3886200"/>
                <a:ext cx="685800" cy="914400"/>
              </a:xfrm>
              <a:prstGeom prst="flowChartMagneticDrum">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irect Access Storage 20"/>
              <p:cNvSpPr/>
              <p:nvPr/>
            </p:nvSpPr>
            <p:spPr>
              <a:xfrm>
                <a:off x="1295400" y="39624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irect Access Storage 21"/>
              <p:cNvSpPr/>
              <p:nvPr/>
            </p:nvSpPr>
            <p:spPr>
              <a:xfrm>
                <a:off x="1143000" y="40386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irect Access Storage 23"/>
              <p:cNvSpPr/>
              <p:nvPr/>
            </p:nvSpPr>
            <p:spPr>
              <a:xfrm>
                <a:off x="1295400" y="44196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a:off x="1143000" y="44958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381000" y="28956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irect Access Storage 26"/>
              <p:cNvSpPr/>
              <p:nvPr/>
            </p:nvSpPr>
            <p:spPr>
              <a:xfrm>
                <a:off x="1295400" y="29718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irect Access Storage 27"/>
              <p:cNvSpPr/>
              <p:nvPr/>
            </p:nvSpPr>
            <p:spPr>
              <a:xfrm>
                <a:off x="1143000" y="30480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irect Access Storage 28"/>
              <p:cNvSpPr/>
              <p:nvPr/>
            </p:nvSpPr>
            <p:spPr>
              <a:xfrm>
                <a:off x="1295400" y="33528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irect Access Storage 29"/>
              <p:cNvSpPr/>
              <p:nvPr/>
            </p:nvSpPr>
            <p:spPr>
              <a:xfrm>
                <a:off x="1143000" y="34290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irect Access Storage 39"/>
              <p:cNvSpPr/>
              <p:nvPr/>
            </p:nvSpPr>
            <p:spPr>
              <a:xfrm>
                <a:off x="1524000" y="3886200"/>
                <a:ext cx="685800" cy="914400"/>
              </a:xfrm>
              <a:prstGeom prst="flowChartMagneticDrum">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1447800" y="28956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irect Access Storage 53"/>
              <p:cNvSpPr/>
              <p:nvPr/>
            </p:nvSpPr>
            <p:spPr>
              <a:xfrm>
                <a:off x="1524000" y="5029200"/>
                <a:ext cx="685800" cy="914400"/>
              </a:xfrm>
              <a:prstGeom prst="flowChartMagneticDrum">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70"/>
              <p:cNvGrpSpPr>
                <a:grpSpLocks noChangeAspect="1"/>
              </p:cNvGrpSpPr>
              <p:nvPr/>
            </p:nvGrpSpPr>
            <p:grpSpPr>
              <a:xfrm>
                <a:off x="457200" y="5029200"/>
                <a:ext cx="1282149" cy="1298448"/>
                <a:chOff x="1143000" y="3581400"/>
                <a:chExt cx="1856006" cy="1879600"/>
              </a:xfrm>
            </p:grpSpPr>
            <p:sp>
              <p:nvSpPr>
                <p:cNvPr id="72" name="Flowchart: Direct Access Storage 71"/>
                <p:cNvSpPr/>
                <p:nvPr/>
              </p:nvSpPr>
              <p:spPr>
                <a:xfrm>
                  <a:off x="1143000" y="3581400"/>
                  <a:ext cx="1003345" cy="1337794"/>
                </a:xfrm>
                <a:prstGeom prst="flowChartMagneticDrum">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Block Arc 72"/>
                <p:cNvSpPr>
                  <a:spLocks noChangeAspect="1"/>
                </p:cNvSpPr>
                <p:nvPr/>
              </p:nvSpPr>
              <p:spPr>
                <a:xfrm>
                  <a:off x="1624606" y="3654979"/>
                  <a:ext cx="1201825" cy="1204014"/>
                </a:xfrm>
                <a:prstGeom prst="blockArc">
                  <a:avLst>
                    <a:gd name="adj1" fmla="val 10800000"/>
                    <a:gd name="adj2" fmla="val 15883239"/>
                    <a:gd name="adj3" fmla="val 2612"/>
                  </a:avLst>
                </a:prstGeom>
                <a:solidFill>
                  <a:srgbClr val="FFFF00"/>
                </a:solidFill>
                <a:ln>
                  <a:noFill/>
                </a:ln>
                <a:scene3d>
                  <a:camera prst="orthographicFront">
                    <a:rot lat="0" lon="4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3"/>
                <p:cNvSpPr/>
                <p:nvPr/>
              </p:nvSpPr>
              <p:spPr>
                <a:xfrm>
                  <a:off x="1504204" y="3775380"/>
                  <a:ext cx="963211" cy="963211"/>
                </a:xfrm>
                <a:prstGeom prst="donut">
                  <a:avLst>
                    <a:gd name="adj" fmla="val 3055"/>
                  </a:avLst>
                </a:prstGeom>
                <a:solidFill>
                  <a:srgbClr val="FFFF00"/>
                </a:solidFill>
                <a:ln>
                  <a:noFill/>
                </a:ln>
                <a:scene3d>
                  <a:camera prst="orthographicFront">
                    <a:rot lat="0" lon="4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Block Arc 74"/>
                <p:cNvSpPr>
                  <a:spLocks noChangeAspect="1"/>
                </p:cNvSpPr>
                <p:nvPr/>
              </p:nvSpPr>
              <p:spPr>
                <a:xfrm>
                  <a:off x="1785141" y="4216852"/>
                  <a:ext cx="1201825" cy="1204014"/>
                </a:xfrm>
                <a:prstGeom prst="blockArc">
                  <a:avLst>
                    <a:gd name="adj1" fmla="val 10800000"/>
                    <a:gd name="adj2" fmla="val 15931455"/>
                    <a:gd name="adj3" fmla="val 2669"/>
                  </a:avLst>
                </a:prstGeom>
                <a:solidFill>
                  <a:srgbClr val="FFFF00"/>
                </a:solidFill>
                <a:ln>
                  <a:noFill/>
                </a:ln>
                <a:scene3d>
                  <a:camera prst="orthographicFront">
                    <a:rot lat="0" lon="450000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lock Arc 75"/>
                <p:cNvSpPr>
                  <a:spLocks noChangeAspect="1"/>
                </p:cNvSpPr>
                <p:nvPr/>
              </p:nvSpPr>
              <p:spPr>
                <a:xfrm>
                  <a:off x="1797181" y="3614845"/>
                  <a:ext cx="1201825" cy="1204014"/>
                </a:xfrm>
                <a:prstGeom prst="blockArc">
                  <a:avLst>
                    <a:gd name="adj1" fmla="val 10800000"/>
                    <a:gd name="adj2" fmla="val 15737807"/>
                    <a:gd name="adj3" fmla="val 2552"/>
                  </a:avLst>
                </a:prstGeom>
                <a:solidFill>
                  <a:srgbClr val="FFFF00"/>
                </a:solidFill>
                <a:ln>
                  <a:noFill/>
                </a:ln>
                <a:scene3d>
                  <a:camera prst="orthographicFront">
                    <a:rot lat="450000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Block Arc 76"/>
                <p:cNvSpPr>
                  <a:spLocks noChangeAspect="1"/>
                </p:cNvSpPr>
                <p:nvPr/>
              </p:nvSpPr>
              <p:spPr>
                <a:xfrm>
                  <a:off x="1644673" y="4256986"/>
                  <a:ext cx="1201825" cy="1204014"/>
                </a:xfrm>
                <a:prstGeom prst="blockArc">
                  <a:avLst>
                    <a:gd name="adj1" fmla="val 10800000"/>
                    <a:gd name="adj2" fmla="val 15737807"/>
                    <a:gd name="adj3" fmla="val 2552"/>
                  </a:avLst>
                </a:prstGeom>
                <a:solidFill>
                  <a:srgbClr val="FFFF00"/>
                </a:solidFill>
                <a:ln>
                  <a:noFill/>
                </a:ln>
                <a:scene3d>
                  <a:camera prst="orthographicFront">
                    <a:rot lat="450000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
                <p:cNvSpPr>
                  <a:spLocks noChangeAspect="1"/>
                </p:cNvSpPr>
                <p:nvPr/>
              </p:nvSpPr>
              <p:spPr>
                <a:xfrm>
                  <a:off x="1600200" y="3870960"/>
                  <a:ext cx="777240" cy="777240"/>
                </a:xfrm>
                <a:prstGeom prst="donut">
                  <a:avLst>
                    <a:gd name="adj" fmla="val 3055"/>
                  </a:avLst>
                </a:prstGeom>
                <a:solidFill>
                  <a:srgbClr val="FFFF00"/>
                </a:solidFill>
                <a:ln>
                  <a:noFill/>
                </a:ln>
                <a:scene3d>
                  <a:camera prst="orthographicFront">
                    <a:rot lat="0" lon="4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90"/>
              <p:cNvGrpSpPr/>
              <p:nvPr/>
            </p:nvGrpSpPr>
            <p:grpSpPr>
              <a:xfrm>
                <a:off x="1706880" y="3778727"/>
                <a:ext cx="184114" cy="1023547"/>
                <a:chOff x="1752600" y="4159727"/>
                <a:chExt cx="184114" cy="1023547"/>
              </a:xfrm>
            </p:grpSpPr>
            <p:sp>
              <p:nvSpPr>
                <p:cNvPr id="86" name="Freeform 85"/>
                <p:cNvSpPr/>
                <p:nvPr/>
              </p:nvSpPr>
              <p:spPr>
                <a:xfrm>
                  <a:off x="1752600" y="4159727"/>
                  <a:ext cx="107914" cy="1022754"/>
                </a:xfrm>
                <a:custGeom>
                  <a:avLst/>
                  <a:gdLst>
                    <a:gd name="connsiteX0" fmla="*/ 4845 w 107914"/>
                    <a:gd name="connsiteY0" fmla="*/ 0 h 1022754"/>
                    <a:gd name="connsiteX1" fmla="*/ 4845 w 107914"/>
                    <a:gd name="connsiteY1" fmla="*/ 589339 h 1022754"/>
                    <a:gd name="connsiteX2" fmla="*/ 33916 w 107914"/>
                    <a:gd name="connsiteY2" fmla="*/ 882687 h 1022754"/>
                    <a:gd name="connsiteX3" fmla="*/ 107914 w 107914"/>
                    <a:gd name="connsiteY3" fmla="*/ 1022754 h 1022754"/>
                  </a:gdLst>
                  <a:ahLst/>
                  <a:cxnLst>
                    <a:cxn ang="0">
                      <a:pos x="connsiteX0" y="connsiteY0"/>
                    </a:cxn>
                    <a:cxn ang="0">
                      <a:pos x="connsiteX1" y="connsiteY1"/>
                    </a:cxn>
                    <a:cxn ang="0">
                      <a:pos x="connsiteX2" y="connsiteY2"/>
                    </a:cxn>
                    <a:cxn ang="0">
                      <a:pos x="connsiteX3" y="connsiteY3"/>
                    </a:cxn>
                  </a:cxnLst>
                  <a:rect l="l" t="t" r="r" b="b"/>
                  <a:pathLst>
                    <a:path w="107914" h="1022754">
                      <a:moveTo>
                        <a:pt x="4845" y="0"/>
                      </a:moveTo>
                      <a:cubicBezTo>
                        <a:pt x="2422" y="221112"/>
                        <a:pt x="0" y="442225"/>
                        <a:pt x="4845" y="589339"/>
                      </a:cubicBezTo>
                      <a:cubicBezTo>
                        <a:pt x="9690" y="736453"/>
                        <a:pt x="16738" y="810451"/>
                        <a:pt x="33916" y="882687"/>
                      </a:cubicBezTo>
                      <a:cubicBezTo>
                        <a:pt x="51094" y="954923"/>
                        <a:pt x="79504" y="988838"/>
                        <a:pt x="107914" y="1022754"/>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1828800" y="4160520"/>
                  <a:ext cx="107914" cy="1022754"/>
                </a:xfrm>
                <a:custGeom>
                  <a:avLst/>
                  <a:gdLst>
                    <a:gd name="connsiteX0" fmla="*/ 4845 w 107914"/>
                    <a:gd name="connsiteY0" fmla="*/ 0 h 1022754"/>
                    <a:gd name="connsiteX1" fmla="*/ 4845 w 107914"/>
                    <a:gd name="connsiteY1" fmla="*/ 589339 h 1022754"/>
                    <a:gd name="connsiteX2" fmla="*/ 33916 w 107914"/>
                    <a:gd name="connsiteY2" fmla="*/ 882687 h 1022754"/>
                    <a:gd name="connsiteX3" fmla="*/ 107914 w 107914"/>
                    <a:gd name="connsiteY3" fmla="*/ 1022754 h 1022754"/>
                  </a:gdLst>
                  <a:ahLst/>
                  <a:cxnLst>
                    <a:cxn ang="0">
                      <a:pos x="connsiteX0" y="connsiteY0"/>
                    </a:cxn>
                    <a:cxn ang="0">
                      <a:pos x="connsiteX1" y="connsiteY1"/>
                    </a:cxn>
                    <a:cxn ang="0">
                      <a:pos x="connsiteX2" y="connsiteY2"/>
                    </a:cxn>
                    <a:cxn ang="0">
                      <a:pos x="connsiteX3" y="connsiteY3"/>
                    </a:cxn>
                  </a:cxnLst>
                  <a:rect l="l" t="t" r="r" b="b"/>
                  <a:pathLst>
                    <a:path w="107914" h="1022754">
                      <a:moveTo>
                        <a:pt x="4845" y="0"/>
                      </a:moveTo>
                      <a:cubicBezTo>
                        <a:pt x="2422" y="221112"/>
                        <a:pt x="0" y="442225"/>
                        <a:pt x="4845" y="589339"/>
                      </a:cubicBezTo>
                      <a:cubicBezTo>
                        <a:pt x="9690" y="736453"/>
                        <a:pt x="16738" y="810451"/>
                        <a:pt x="33916" y="882687"/>
                      </a:cubicBezTo>
                      <a:cubicBezTo>
                        <a:pt x="51094" y="954923"/>
                        <a:pt x="79504" y="988838"/>
                        <a:pt x="107914" y="1022754"/>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96" name="Straight Connector 95"/>
              <p:cNvCxnSpPr/>
              <p:nvPr/>
            </p:nvCxnSpPr>
            <p:spPr>
              <a:xfrm rot="5400000">
                <a:off x="1679448" y="37719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1752600" y="37719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13335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11811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326136"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399288"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31" idx="3"/>
              </p:cNvCxnSpPr>
              <p:nvPr/>
            </p:nvCxnSpPr>
            <p:spPr>
              <a:xfrm rot="16200000" flipH="1">
                <a:off x="467934"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522666"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80785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5400000">
                <a:off x="75133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lowchart: Direct Access Storage 35"/>
              <p:cNvSpPr/>
              <p:nvPr/>
            </p:nvSpPr>
            <p:spPr>
              <a:xfrm>
                <a:off x="457200" y="2133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irect Access Storage 34"/>
              <p:cNvSpPr/>
              <p:nvPr/>
            </p:nvSpPr>
            <p:spPr>
              <a:xfrm>
                <a:off x="304800" y="2514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381000" y="19812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irect Access Storage 31"/>
              <p:cNvSpPr/>
              <p:nvPr/>
            </p:nvSpPr>
            <p:spPr>
              <a:xfrm>
                <a:off x="914400" y="19050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9"/>
              <p:cNvSpPr>
                <a:spLocks noChangeArrowheads="1"/>
              </p:cNvSpPr>
              <p:nvPr/>
            </p:nvSpPr>
            <p:spPr bwMode="auto">
              <a:xfrm>
                <a:off x="533400" y="2514600"/>
                <a:ext cx="152400" cy="152400"/>
              </a:xfrm>
              <a:prstGeom prst="ellipse">
                <a:avLst/>
              </a:prstGeom>
              <a:solidFill>
                <a:srgbClr val="FFC000"/>
              </a:solidFill>
              <a:ln w="25400">
                <a:solidFill>
                  <a:schemeClr val="tx1"/>
                </a:solidFill>
                <a:round/>
                <a:headEnd/>
                <a:tailEnd/>
              </a:ln>
              <a:scene3d>
                <a:camera prst="orthographicFront">
                  <a:rot lat="0" lon="10800000" rev="0"/>
                </a:camera>
                <a:lightRig rig="threePt" dir="t"/>
              </a:scene3d>
            </p:spPr>
            <p:txBody>
              <a:bodyPr wrap="none" anchor="ctr"/>
              <a:lstStyle/>
              <a:p>
                <a:endParaRPr lang="en-US">
                  <a:latin typeface="Calibri" pitchFamily="34" charset="0"/>
                </a:endParaRPr>
              </a:p>
            </p:txBody>
          </p:sp>
          <p:cxnSp>
            <p:nvCxnSpPr>
              <p:cNvPr id="127" name="Straight Connector 126"/>
              <p:cNvCxnSpPr/>
              <p:nvPr/>
            </p:nvCxnSpPr>
            <p:spPr>
              <a:xfrm rot="16200000" flipH="1">
                <a:off x="1556070"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1610802"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187465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181813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Cube 49"/>
              <p:cNvSpPr/>
              <p:nvPr/>
            </p:nvSpPr>
            <p:spPr>
              <a:xfrm>
                <a:off x="1447800" y="19812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irect Access Storage 50"/>
              <p:cNvSpPr/>
              <p:nvPr/>
            </p:nvSpPr>
            <p:spPr>
              <a:xfrm>
                <a:off x="1981200" y="19050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irect Access Storage 37"/>
              <p:cNvSpPr/>
              <p:nvPr/>
            </p:nvSpPr>
            <p:spPr>
              <a:xfrm>
                <a:off x="2133600" y="2133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irect Access Storage 38"/>
              <p:cNvSpPr/>
              <p:nvPr/>
            </p:nvSpPr>
            <p:spPr>
              <a:xfrm>
                <a:off x="1981200" y="2514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Direct Access Storage 54"/>
              <p:cNvSpPr/>
              <p:nvPr/>
            </p:nvSpPr>
            <p:spPr>
              <a:xfrm>
                <a:off x="2286000" y="22098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p:nvPr/>
            </p:nvCxnSpPr>
            <p:spPr>
              <a:xfrm rot="16200000" flipH="1">
                <a:off x="429834" y="1877634"/>
                <a:ext cx="533400" cy="130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a:off x="728472" y="1754124"/>
                <a:ext cx="53340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lowchart: Direct Access Storage 32"/>
              <p:cNvSpPr/>
              <p:nvPr/>
            </p:nvSpPr>
            <p:spPr>
              <a:xfrm>
                <a:off x="685800" y="21336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p:cNvCxnSpPr/>
              <p:nvPr/>
            </p:nvCxnSpPr>
            <p:spPr>
              <a:xfrm rot="16200000" flipH="1">
                <a:off x="1496568" y="1877634"/>
                <a:ext cx="533400" cy="130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1798320" y="1754124"/>
                <a:ext cx="53340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Flowchart: Direct Access Storage 51"/>
              <p:cNvSpPr/>
              <p:nvPr/>
            </p:nvSpPr>
            <p:spPr>
              <a:xfrm>
                <a:off x="1752600" y="21336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a:off x="627888" y="4424363"/>
                <a:ext cx="119062" cy="1524000"/>
              </a:xfrm>
              <a:custGeom>
                <a:avLst/>
                <a:gdLst>
                  <a:gd name="connsiteX0" fmla="*/ 0 w 119062"/>
                  <a:gd name="connsiteY0" fmla="*/ 0 h 1524000"/>
                  <a:gd name="connsiteX1" fmla="*/ 9525 w 119062"/>
                  <a:gd name="connsiteY1" fmla="*/ 1119187 h 1524000"/>
                  <a:gd name="connsiteX2" fmla="*/ 47625 w 119062"/>
                  <a:gd name="connsiteY2" fmla="*/ 1409700 h 1524000"/>
                  <a:gd name="connsiteX3" fmla="*/ 119062 w 11906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119062" h="1524000">
                    <a:moveTo>
                      <a:pt x="0" y="0"/>
                    </a:moveTo>
                    <a:cubicBezTo>
                      <a:pt x="794" y="442118"/>
                      <a:pt x="1588" y="884237"/>
                      <a:pt x="9525" y="1119187"/>
                    </a:cubicBezTo>
                    <a:cubicBezTo>
                      <a:pt x="17463" y="1354137"/>
                      <a:pt x="29369" y="1342231"/>
                      <a:pt x="47625" y="1409700"/>
                    </a:cubicBezTo>
                    <a:cubicBezTo>
                      <a:pt x="65881" y="1477169"/>
                      <a:pt x="119062" y="1524000"/>
                      <a:pt x="119062" y="152400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Freeform 139"/>
              <p:cNvSpPr/>
              <p:nvPr/>
            </p:nvSpPr>
            <p:spPr>
              <a:xfrm>
                <a:off x="701040" y="4428744"/>
                <a:ext cx="119062" cy="1524000"/>
              </a:xfrm>
              <a:custGeom>
                <a:avLst/>
                <a:gdLst>
                  <a:gd name="connsiteX0" fmla="*/ 0 w 119062"/>
                  <a:gd name="connsiteY0" fmla="*/ 0 h 1524000"/>
                  <a:gd name="connsiteX1" fmla="*/ 9525 w 119062"/>
                  <a:gd name="connsiteY1" fmla="*/ 1119187 h 1524000"/>
                  <a:gd name="connsiteX2" fmla="*/ 47625 w 119062"/>
                  <a:gd name="connsiteY2" fmla="*/ 1409700 h 1524000"/>
                  <a:gd name="connsiteX3" fmla="*/ 119062 w 11906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119062" h="1524000">
                    <a:moveTo>
                      <a:pt x="0" y="0"/>
                    </a:moveTo>
                    <a:cubicBezTo>
                      <a:pt x="794" y="442118"/>
                      <a:pt x="1588" y="884237"/>
                      <a:pt x="9525" y="1119187"/>
                    </a:cubicBezTo>
                    <a:cubicBezTo>
                      <a:pt x="17463" y="1354137"/>
                      <a:pt x="29369" y="1342231"/>
                      <a:pt x="47625" y="1409700"/>
                    </a:cubicBezTo>
                    <a:cubicBezTo>
                      <a:pt x="65881" y="1477169"/>
                      <a:pt x="119062" y="1524000"/>
                      <a:pt x="119062" y="152400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1" name="TextBox 140"/>
            <p:cNvSpPr txBox="1"/>
            <p:nvPr/>
          </p:nvSpPr>
          <p:spPr>
            <a:xfrm>
              <a:off x="1143000" y="1411069"/>
              <a:ext cx="1219200" cy="646331"/>
            </a:xfrm>
            <a:prstGeom prst="rect">
              <a:avLst/>
            </a:prstGeom>
            <a:noFill/>
          </p:spPr>
          <p:txBody>
            <a:bodyPr wrap="square" rtlCol="0">
              <a:spAutoFit/>
            </a:bodyPr>
            <a:lstStyle/>
            <a:p>
              <a:pPr algn="ctr"/>
              <a:r>
                <a:rPr lang="en-US" dirty="0" smtClean="0"/>
                <a:t>Main (test) Chain</a:t>
              </a:r>
              <a:endParaRPr lang="en-US" dirty="0"/>
            </a:p>
          </p:txBody>
        </p:sp>
        <p:sp>
          <p:nvSpPr>
            <p:cNvPr id="142" name="TextBox 141"/>
            <p:cNvSpPr txBox="1"/>
            <p:nvPr/>
          </p:nvSpPr>
          <p:spPr>
            <a:xfrm>
              <a:off x="0" y="1411069"/>
              <a:ext cx="1219200" cy="646331"/>
            </a:xfrm>
            <a:prstGeom prst="rect">
              <a:avLst/>
            </a:prstGeom>
            <a:noFill/>
          </p:spPr>
          <p:txBody>
            <a:bodyPr wrap="square" rtlCol="0">
              <a:spAutoFit/>
            </a:bodyPr>
            <a:lstStyle/>
            <a:p>
              <a:pPr algn="ctr"/>
              <a:r>
                <a:rPr lang="en-US" dirty="0" smtClean="0"/>
                <a:t>Reaction Chain</a:t>
              </a:r>
              <a:endParaRPr lang="en-US" dirty="0"/>
            </a:p>
          </p:txBody>
        </p:sp>
        <p:grpSp>
          <p:nvGrpSpPr>
            <p:cNvPr id="8" name="Group 156"/>
            <p:cNvGrpSpPr/>
            <p:nvPr/>
          </p:nvGrpSpPr>
          <p:grpSpPr>
            <a:xfrm>
              <a:off x="1905000" y="5943600"/>
              <a:ext cx="1295400" cy="0"/>
              <a:chOff x="2057400" y="5867400"/>
              <a:chExt cx="1295400" cy="0"/>
            </a:xfrm>
          </p:grpSpPr>
          <p:cxnSp>
            <p:nvCxnSpPr>
              <p:cNvPr id="151" name="Straight Connector 150"/>
              <p:cNvCxnSpPr/>
              <p:nvPr/>
            </p:nvCxnSpPr>
            <p:spPr>
              <a:xfrm>
                <a:off x="2514600" y="5867400"/>
                <a:ext cx="838200" cy="0"/>
              </a:xfrm>
              <a:prstGeom prst="line">
                <a:avLst/>
              </a:prstGeom>
              <a:ln w="254000" cap="flat" cmpd="sng">
                <a:solidFill>
                  <a:srgbClr val="FF0000">
                    <a:alpha val="25098"/>
                  </a:srgbClr>
                </a:solidFill>
                <a:round/>
                <a:headEnd type="none" w="sm" len="lg"/>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362200" y="5867400"/>
                <a:ext cx="838200" cy="0"/>
              </a:xfrm>
              <a:prstGeom prst="line">
                <a:avLst/>
              </a:prstGeom>
              <a:ln w="254000" cap="flat" cmpd="sng">
                <a:solidFill>
                  <a:srgbClr val="FF0000">
                    <a:alpha val="25098"/>
                  </a:srgbClr>
                </a:solidFill>
                <a:round/>
                <a:headEnd type="none" w="sm" len="lg"/>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209800" y="5867400"/>
                <a:ext cx="838200" cy="0"/>
              </a:xfrm>
              <a:prstGeom prst="line">
                <a:avLst/>
              </a:prstGeom>
              <a:ln w="254000" cap="flat" cmpd="sng">
                <a:solidFill>
                  <a:srgbClr val="FF0000">
                    <a:alpha val="25098"/>
                  </a:srgbClr>
                </a:solidFill>
                <a:round/>
                <a:headEnd type="none" w="sm" len="lg"/>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057400" y="5867400"/>
                <a:ext cx="838200" cy="0"/>
              </a:xfrm>
              <a:prstGeom prst="line">
                <a:avLst/>
              </a:prstGeom>
              <a:ln w="254000" cap="flat" cmpd="sng">
                <a:solidFill>
                  <a:srgbClr val="FF0000"/>
                </a:solidFill>
                <a:round/>
                <a:headEnd type="none" w="sm" len="lg"/>
              </a:ln>
            </p:spPr>
            <p:style>
              <a:lnRef idx="1">
                <a:schemeClr val="accent1"/>
              </a:lnRef>
              <a:fillRef idx="0">
                <a:schemeClr val="accent1"/>
              </a:fillRef>
              <a:effectRef idx="0">
                <a:schemeClr val="accent1"/>
              </a:effectRef>
              <a:fontRef idx="minor">
                <a:schemeClr val="tx1"/>
              </a:fontRef>
            </p:style>
          </p:cxnSp>
        </p:grpSp>
      </p:grpSp>
      <p:sp>
        <p:nvSpPr>
          <p:cNvPr id="168" name="Slide Number Placeholder 167"/>
          <p:cNvSpPr>
            <a:spLocks noGrp="1"/>
          </p:cNvSpPr>
          <p:nvPr>
            <p:ph type="sldNum" sz="quarter" idx="12"/>
          </p:nvPr>
        </p:nvSpPr>
        <p:spPr/>
        <p:txBody>
          <a:bodyPr/>
          <a:lstStyle/>
          <a:p>
            <a:fld id="{B6F15528-21DE-4FAA-801E-634DDDAF4B2B}" type="slidenum">
              <a:rPr lang="en-US" smtClean="0"/>
              <a:pPr/>
              <a:t>86</a:t>
            </a:fld>
            <a:endParaRPr lang="en-US" dirty="0"/>
          </a:p>
        </p:txBody>
      </p:sp>
      <p:pic>
        <p:nvPicPr>
          <p:cNvPr id="4098" name="Picture 2" descr="C:\Users\Brett\Desktop\Lab Pictures\Quad Noise Prototype\2009\Wire Hang - Jan 2009\ESD Repair\CP ESD.JPG"/>
          <p:cNvPicPr>
            <a:picLocks noChangeAspect="1" noChangeArrowheads="1"/>
          </p:cNvPicPr>
          <p:nvPr/>
        </p:nvPicPr>
        <p:blipFill>
          <a:blip r:embed="rId3" cstate="print"/>
          <a:srcRect/>
          <a:stretch>
            <a:fillRect/>
          </a:stretch>
        </p:blipFill>
        <p:spPr bwMode="auto">
          <a:xfrm>
            <a:off x="0" y="1371600"/>
            <a:ext cx="4114800" cy="5486400"/>
          </a:xfrm>
          <a:prstGeom prst="rect">
            <a:avLst/>
          </a:prstGeom>
          <a:noFill/>
        </p:spPr>
      </p:pic>
      <p:sp>
        <p:nvSpPr>
          <p:cNvPr id="92" name="Oval 91"/>
          <p:cNvSpPr/>
          <p:nvPr/>
        </p:nvSpPr>
        <p:spPr>
          <a:xfrm>
            <a:off x="4724400" y="5181600"/>
            <a:ext cx="533400" cy="1295400"/>
          </a:xfrm>
          <a:prstGeom prst="ellipse">
            <a:avLst/>
          </a:prstGeom>
          <a:noFill/>
          <a:ln w="22225">
            <a:solidFill>
              <a:schemeClr val="tx1"/>
            </a:solidFill>
            <a:prstDash val="dash"/>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p:cNvCxnSpPr>
            <a:stCxn id="92" idx="2"/>
          </p:cNvCxnSpPr>
          <p:nvPr/>
        </p:nvCxnSpPr>
        <p:spPr>
          <a:xfrm rot="10800000">
            <a:off x="4114800" y="5715000"/>
            <a:ext cx="609600" cy="114300"/>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6858000" y="1676400"/>
            <a:ext cx="2209800" cy="3693319"/>
          </a:xfrm>
          <a:prstGeom prst="rect">
            <a:avLst/>
          </a:prstGeom>
          <a:noFill/>
          <a:ln w="12700">
            <a:solidFill>
              <a:schemeClr val="tx1"/>
            </a:solidFill>
          </a:ln>
        </p:spPr>
        <p:txBody>
          <a:bodyPr wrap="square" rtlCol="0">
            <a:spAutoFit/>
          </a:bodyPr>
          <a:lstStyle/>
          <a:p>
            <a:r>
              <a:rPr lang="en-US" dirty="0" smtClean="0"/>
              <a:t>The electrostatic drive (ESD) acts directly on the test ITM and ETM test masses.</a:t>
            </a:r>
          </a:p>
          <a:p>
            <a:pPr>
              <a:buFont typeface="Arial" pitchFamily="34" charset="0"/>
              <a:buChar char="•"/>
            </a:pPr>
            <a:r>
              <a:rPr lang="en-US" dirty="0" smtClean="0"/>
              <a:t> ± 400 V (</a:t>
            </a:r>
            <a:r>
              <a:rPr lang="el-GR" dirty="0" smtClean="0"/>
              <a:t>Δ</a:t>
            </a:r>
            <a:r>
              <a:rPr lang="en-US" dirty="0" smtClean="0"/>
              <a:t>V 800 V)</a:t>
            </a:r>
          </a:p>
          <a:p>
            <a:pPr lvl="1"/>
            <a:r>
              <a:rPr lang="en-US" dirty="0" smtClean="0"/>
              <a:t>≈ 100 </a:t>
            </a:r>
            <a:r>
              <a:rPr lang="el-GR" dirty="0" smtClean="0"/>
              <a:t>μ</a:t>
            </a:r>
            <a:r>
              <a:rPr lang="en-US" dirty="0" smtClean="0"/>
              <a:t>N</a:t>
            </a:r>
          </a:p>
          <a:p>
            <a:pPr>
              <a:buFont typeface="Arial" pitchFamily="34" charset="0"/>
              <a:buChar char="•"/>
            </a:pPr>
            <a:r>
              <a:rPr lang="en-US" dirty="0" smtClean="0"/>
              <a:t> Each quadrant has an independent control channel</a:t>
            </a:r>
          </a:p>
          <a:p>
            <a:pPr>
              <a:buFont typeface="Arial" pitchFamily="34" charset="0"/>
              <a:buChar char="•"/>
            </a:pPr>
            <a:r>
              <a:rPr lang="en-US" dirty="0" smtClean="0"/>
              <a:t> Common bias channel over all quadrants</a:t>
            </a:r>
            <a:endParaRPr lang="en-US" dirty="0"/>
          </a:p>
        </p:txBody>
      </p:sp>
      <p:cxnSp>
        <p:nvCxnSpPr>
          <p:cNvPr id="105" name="Straight Connector 104"/>
          <p:cNvCxnSpPr/>
          <p:nvPr/>
        </p:nvCxnSpPr>
        <p:spPr>
          <a:xfrm rot="16200000" flipH="1">
            <a:off x="723900" y="5143500"/>
            <a:ext cx="2895600" cy="762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V="1">
            <a:off x="762000" y="5334000"/>
            <a:ext cx="2743200" cy="762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362200" y="4724400"/>
            <a:ext cx="457200" cy="369332"/>
          </a:xfrm>
          <a:prstGeom prst="rect">
            <a:avLst/>
          </a:prstGeom>
          <a:noFill/>
        </p:spPr>
        <p:txBody>
          <a:bodyPr wrap="square" rtlCol="0">
            <a:spAutoFit/>
          </a:bodyPr>
          <a:lstStyle/>
          <a:p>
            <a:r>
              <a:rPr lang="en-US" dirty="0" smtClean="0"/>
              <a:t>UL</a:t>
            </a:r>
            <a:endParaRPr lang="en-US" dirty="0"/>
          </a:p>
        </p:txBody>
      </p:sp>
      <p:sp>
        <p:nvSpPr>
          <p:cNvPr id="120" name="TextBox 119"/>
          <p:cNvSpPr txBox="1"/>
          <p:nvPr/>
        </p:nvSpPr>
        <p:spPr>
          <a:xfrm>
            <a:off x="1447800" y="4724400"/>
            <a:ext cx="457200" cy="369332"/>
          </a:xfrm>
          <a:prstGeom prst="rect">
            <a:avLst/>
          </a:prstGeom>
          <a:noFill/>
        </p:spPr>
        <p:txBody>
          <a:bodyPr wrap="square" rtlCol="0">
            <a:spAutoFit/>
          </a:bodyPr>
          <a:lstStyle/>
          <a:p>
            <a:r>
              <a:rPr lang="en-US" dirty="0" smtClean="0"/>
              <a:t>UR</a:t>
            </a:r>
            <a:endParaRPr lang="en-US" dirty="0"/>
          </a:p>
        </p:txBody>
      </p:sp>
      <p:sp>
        <p:nvSpPr>
          <p:cNvPr id="122" name="TextBox 121"/>
          <p:cNvSpPr txBox="1"/>
          <p:nvPr/>
        </p:nvSpPr>
        <p:spPr>
          <a:xfrm>
            <a:off x="2438400" y="5562600"/>
            <a:ext cx="457200" cy="369332"/>
          </a:xfrm>
          <a:prstGeom prst="rect">
            <a:avLst/>
          </a:prstGeom>
          <a:noFill/>
        </p:spPr>
        <p:txBody>
          <a:bodyPr wrap="square" rtlCol="0">
            <a:spAutoFit/>
          </a:bodyPr>
          <a:lstStyle/>
          <a:p>
            <a:r>
              <a:rPr lang="en-US" dirty="0" smtClean="0"/>
              <a:t>LL</a:t>
            </a:r>
            <a:endParaRPr lang="en-US" dirty="0"/>
          </a:p>
        </p:txBody>
      </p:sp>
      <p:sp>
        <p:nvSpPr>
          <p:cNvPr id="123" name="TextBox 122"/>
          <p:cNvSpPr txBox="1"/>
          <p:nvPr/>
        </p:nvSpPr>
        <p:spPr>
          <a:xfrm>
            <a:off x="1447800" y="5562600"/>
            <a:ext cx="457200" cy="369332"/>
          </a:xfrm>
          <a:prstGeom prst="rect">
            <a:avLst/>
          </a:prstGeom>
          <a:noFill/>
        </p:spPr>
        <p:txBody>
          <a:bodyPr wrap="square" rtlCol="0">
            <a:spAutoFit/>
          </a:bodyPr>
          <a:lstStyle/>
          <a:p>
            <a:r>
              <a:rPr lang="en-US" dirty="0" smtClean="0"/>
              <a:t>LR</a:t>
            </a:r>
            <a:endParaRPr lang="en-US" dirty="0"/>
          </a:p>
        </p:txBody>
      </p:sp>
      <p:sp>
        <p:nvSpPr>
          <p:cNvPr id="91" name="Footer Placeholder 90"/>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3"/>
          <p:cNvGrpSpPr/>
          <p:nvPr/>
        </p:nvGrpSpPr>
        <p:grpSpPr>
          <a:xfrm>
            <a:off x="0" y="0"/>
            <a:ext cx="9144000" cy="1357485"/>
            <a:chOff x="0" y="0"/>
            <a:chExt cx="9144000" cy="1357485"/>
          </a:xfrm>
        </p:grpSpPr>
        <p:pic>
          <p:nvPicPr>
            <p:cNvPr id="155" name="Picture 4" descr="C:\Users\Brett\Documents\Lab\LSC - LIGO Lab\Logos and Figures\LIGO Logo.bmp"/>
            <p:cNvPicPr>
              <a:picLocks noChangeAspect="1" noChangeArrowheads="1"/>
            </p:cNvPicPr>
            <p:nvPr/>
          </p:nvPicPr>
          <p:blipFill>
            <a:blip r:embed="rId2" cstate="print"/>
            <a:srcRect l="82524"/>
            <a:stretch>
              <a:fillRect/>
            </a:stretch>
          </p:blipFill>
          <p:spPr bwMode="auto">
            <a:xfrm>
              <a:off x="7772400" y="0"/>
              <a:ext cx="1371600" cy="1357484"/>
            </a:xfrm>
            <a:prstGeom prst="rect">
              <a:avLst/>
            </a:prstGeom>
            <a:noFill/>
          </p:spPr>
        </p:pic>
        <p:pic>
          <p:nvPicPr>
            <p:cNvPr id="156" name="Picture 4" descr="C:\Users\Brett\Documents\Lab\LSC - LIGO Lab\Logos and Figures\LIGO Logo.bmp"/>
            <p:cNvPicPr>
              <a:picLocks noChangeAspect="1" noChangeArrowheads="1"/>
            </p:cNvPicPr>
            <p:nvPr/>
          </p:nvPicPr>
          <p:blipFill>
            <a:blip r:embed="rId2" cstate="print"/>
            <a:srcRect/>
            <a:stretch>
              <a:fillRect/>
            </a:stretch>
          </p:blipFill>
          <p:spPr bwMode="auto">
            <a:xfrm>
              <a:off x="0" y="1"/>
              <a:ext cx="7848600" cy="1357484"/>
            </a:xfrm>
            <a:prstGeom prst="rect">
              <a:avLst/>
            </a:prstGeom>
            <a:noFill/>
          </p:spPr>
        </p:pic>
      </p:grpSp>
      <p:sp>
        <p:nvSpPr>
          <p:cNvPr id="2" name="Title 1"/>
          <p:cNvSpPr>
            <a:spLocks noGrp="1"/>
          </p:cNvSpPr>
          <p:nvPr>
            <p:ph type="title"/>
          </p:nvPr>
        </p:nvSpPr>
        <p:spPr/>
        <p:txBody>
          <a:bodyPr/>
          <a:lstStyle/>
          <a:p>
            <a:r>
              <a:rPr lang="en-US" dirty="0" smtClean="0"/>
              <a:t>Backups: Quadruple Suspension</a:t>
            </a:r>
            <a:endParaRPr lang="en-US" dirty="0"/>
          </a:p>
        </p:txBody>
      </p:sp>
      <p:sp>
        <p:nvSpPr>
          <p:cNvPr id="94" name="TextBox 93"/>
          <p:cNvSpPr txBox="1"/>
          <p:nvPr/>
        </p:nvSpPr>
        <p:spPr>
          <a:xfrm>
            <a:off x="7467600" y="1676400"/>
            <a:ext cx="1524000" cy="1477328"/>
          </a:xfrm>
          <a:prstGeom prst="rect">
            <a:avLst/>
          </a:prstGeom>
          <a:noFill/>
        </p:spPr>
        <p:txBody>
          <a:bodyPr wrap="square" rtlCol="0">
            <a:spAutoFit/>
          </a:bodyPr>
          <a:lstStyle/>
          <a:p>
            <a:pPr algn="ctr"/>
            <a:r>
              <a:rPr lang="en-US" dirty="0" smtClean="0"/>
              <a:t>MIT monolithic quad in BSC</a:t>
            </a:r>
          </a:p>
          <a:p>
            <a:pPr algn="ctr"/>
            <a:endParaRPr lang="en-US" dirty="0" smtClean="0"/>
          </a:p>
          <a:p>
            <a:pPr algn="ctr"/>
            <a:r>
              <a:rPr lang="en-US" dirty="0" smtClean="0"/>
              <a:t>June 2010</a:t>
            </a:r>
            <a:endParaRPr lang="en-US" dirty="0"/>
          </a:p>
        </p:txBody>
      </p:sp>
      <p:sp>
        <p:nvSpPr>
          <p:cNvPr id="102" name="Slide Number Placeholder 167"/>
          <p:cNvSpPr>
            <a:spLocks noGrp="1"/>
          </p:cNvSpPr>
          <p:nvPr>
            <p:ph type="sldNum" sz="quarter" idx="12"/>
          </p:nvPr>
        </p:nvSpPr>
        <p:spPr>
          <a:xfrm>
            <a:off x="6553200" y="6356350"/>
            <a:ext cx="2133600" cy="365125"/>
          </a:xfrm>
        </p:spPr>
        <p:txBody>
          <a:bodyPr/>
          <a:lstStyle/>
          <a:p>
            <a:fld id="{B6F15528-21DE-4FAA-801E-634DDDAF4B2B}" type="slidenum">
              <a:rPr lang="en-US" smtClean="0"/>
              <a:pPr/>
              <a:t>87</a:t>
            </a:fld>
            <a:r>
              <a:rPr lang="en-US" dirty="0" smtClean="0"/>
              <a:t>/33</a:t>
            </a:r>
            <a:endParaRPr lang="en-US" dirty="0"/>
          </a:p>
        </p:txBody>
      </p:sp>
      <p:pic>
        <p:nvPicPr>
          <p:cNvPr id="92" name="Picture 2" descr="C:\Users\Brett\Desktop\Lab Pictures\Quad Noise Prototype\2010\23-25 June 2010\P6250211.JPG"/>
          <p:cNvPicPr>
            <a:picLocks noChangeAspect="1" noChangeArrowheads="1"/>
          </p:cNvPicPr>
          <p:nvPr/>
        </p:nvPicPr>
        <p:blipFill>
          <a:blip r:embed="rId3" cstate="print"/>
          <a:srcRect/>
          <a:stretch>
            <a:fillRect/>
          </a:stretch>
        </p:blipFill>
        <p:spPr bwMode="auto">
          <a:xfrm>
            <a:off x="1222" y="1371600"/>
            <a:ext cx="7313978" cy="5486400"/>
          </a:xfrm>
          <a:prstGeom prst="rect">
            <a:avLst/>
          </a:prstGeom>
          <a:noFill/>
        </p:spPr>
      </p:pic>
      <p:sp>
        <p:nvSpPr>
          <p:cNvPr id="9" name="Footer Placeholder 8"/>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a:xfrm>
            <a:off x="3124200" y="6492875"/>
            <a:ext cx="2895600" cy="365125"/>
          </a:xfrm>
        </p:spPr>
        <p:txBody>
          <a:bodyPr/>
          <a:lstStyle/>
          <a:p>
            <a:r>
              <a:rPr lang="en-US" smtClean="0"/>
              <a:t>Thesis Defense - BNS - 20 April 2012</a:t>
            </a:r>
            <a:endParaRPr lang="en-US"/>
          </a:p>
        </p:txBody>
      </p:sp>
      <p:sp>
        <p:nvSpPr>
          <p:cNvPr id="4" name="Slide Number Placeholder 3"/>
          <p:cNvSpPr>
            <a:spLocks noGrp="1"/>
          </p:cNvSpPr>
          <p:nvPr>
            <p:ph type="sldNum" sz="quarter" idx="12"/>
          </p:nvPr>
        </p:nvSpPr>
        <p:spPr>
          <a:xfrm>
            <a:off x="6934200" y="6416675"/>
            <a:ext cx="2133600" cy="365125"/>
          </a:xfrm>
        </p:spPr>
        <p:txBody>
          <a:bodyPr/>
          <a:lstStyle/>
          <a:p>
            <a:fld id="{B6F15528-21DE-4FAA-801E-634DDDAF4B2B}" type="slidenum">
              <a:rPr lang="en-US" smtClean="0"/>
              <a:pPr/>
              <a:t>88</a:t>
            </a:fld>
            <a:endParaRPr lang="en-US" dirty="0"/>
          </a:p>
        </p:txBody>
      </p:sp>
      <p:pic>
        <p:nvPicPr>
          <p:cNvPr id="152579" name="Picture 3"/>
          <p:cNvPicPr>
            <a:picLocks noChangeAspect="1" noChangeArrowheads="1"/>
          </p:cNvPicPr>
          <p:nvPr/>
        </p:nvPicPr>
        <p:blipFill>
          <a:blip r:embed="rId2" cstate="print"/>
          <a:srcRect/>
          <a:stretch>
            <a:fillRect/>
          </a:stretch>
        </p:blipFill>
        <p:spPr bwMode="auto">
          <a:xfrm>
            <a:off x="118872" y="1581912"/>
            <a:ext cx="8994781" cy="49377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Pulling Fibers</a:t>
            </a:r>
            <a:endParaRPr lang="en-US" dirty="0"/>
          </a:p>
        </p:txBody>
      </p:sp>
      <p:sp>
        <p:nvSpPr>
          <p:cNvPr id="3" name="Footer Placeholder 2"/>
          <p:cNvSpPr>
            <a:spLocks noGrp="1"/>
          </p:cNvSpPr>
          <p:nvPr>
            <p:ph type="ftr" sz="quarter" idx="11"/>
          </p:nvPr>
        </p:nvSpPr>
        <p:spPr/>
        <p:txBody>
          <a:bodyPr/>
          <a:lstStyle/>
          <a:p>
            <a:r>
              <a:rPr lang="en-US" smtClean="0"/>
              <a:t>Thesis Defense - BNS - 20 April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89</a:t>
            </a:fld>
            <a:endParaRPr lang="en-US"/>
          </a:p>
        </p:txBody>
      </p:sp>
      <p:pic>
        <p:nvPicPr>
          <p:cNvPr id="153604" name="Picture 4" descr="C:\Users\MIT\Desktop\Lab Pictures\Quad Noise Prototype\2010\Monolithic Work\Pulling Fibers - 7 May 2010\P5070599.JPG"/>
          <p:cNvPicPr>
            <a:picLocks noGrp="1" noChangeAspect="1" noChangeArrowheads="1"/>
          </p:cNvPicPr>
          <p:nvPr>
            <p:ph sz="half" idx="1"/>
          </p:nvPr>
        </p:nvPicPr>
        <p:blipFill>
          <a:blip r:embed="rId2" cstate="print"/>
          <a:srcRect/>
          <a:stretch>
            <a:fillRect/>
          </a:stretch>
        </p:blipFill>
        <p:spPr bwMode="auto">
          <a:xfrm>
            <a:off x="779264" y="1600200"/>
            <a:ext cx="3394472" cy="4525963"/>
          </a:xfrm>
          <a:prstGeom prst="rect">
            <a:avLst/>
          </a:prstGeom>
          <a:noFill/>
        </p:spPr>
      </p:pic>
      <p:pic>
        <p:nvPicPr>
          <p:cNvPr id="153605" name="Picture 5" descr="C:\Users\MIT\Desktop\Lab Pictures\Quad Noise Prototype\2010\Monolithic Work\Pulling Fibers - 7 May 2010\P5070608.JPG"/>
          <p:cNvPicPr>
            <a:picLocks noGrp="1" noChangeAspect="1" noChangeArrowheads="1"/>
          </p:cNvPicPr>
          <p:nvPr>
            <p:ph sz="half" idx="2"/>
          </p:nvPr>
        </p:nvPicPr>
        <p:blipFill>
          <a:blip r:embed="rId3" cstate="print"/>
          <a:srcRect/>
          <a:stretch>
            <a:fillRect/>
          </a:stretch>
        </p:blipFill>
        <p:spPr bwMode="auto">
          <a:xfrm>
            <a:off x="4970264" y="1600200"/>
            <a:ext cx="3394472" cy="452596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noChangeArrowheads="1"/>
          </p:cNvPicPr>
          <p:nvPr/>
        </p:nvPicPr>
        <p:blipFill>
          <a:blip r:embed="rId2" cstate="print"/>
          <a:srcRect l="12990" r="9484"/>
          <a:stretch>
            <a:fillRect/>
          </a:stretch>
        </p:blipFill>
        <p:spPr bwMode="auto">
          <a:xfrm>
            <a:off x="1905000" y="1556329"/>
            <a:ext cx="4581647" cy="4387272"/>
          </a:xfrm>
          <a:prstGeom prst="rect">
            <a:avLst/>
          </a:prstGeom>
          <a:noFill/>
          <a:ln w="9525">
            <a:solidFill>
              <a:srgbClr val="000000"/>
            </a:solidFill>
            <a:miter lim="800000"/>
            <a:headEnd/>
            <a:tailEnd/>
          </a:ln>
        </p:spPr>
      </p:pic>
      <p:grpSp>
        <p:nvGrpSpPr>
          <p:cNvPr id="2" name="Group 21"/>
          <p:cNvGrpSpPr/>
          <p:nvPr/>
        </p:nvGrpSpPr>
        <p:grpSpPr>
          <a:xfrm>
            <a:off x="0" y="1"/>
            <a:ext cx="9144000" cy="1142999"/>
            <a:chOff x="0" y="1"/>
            <a:chExt cx="9144000" cy="1142999"/>
          </a:xfrm>
        </p:grpSpPr>
        <p:pic>
          <p:nvPicPr>
            <p:cNvPr id="23" name="Picture 4" descr="C:\Users\Brett\Documents\Lab\LSC - LIGO Lab\Logos and Figures\LIGO Logo.bmp"/>
            <p:cNvPicPr>
              <a:picLocks noChangeAspect="1" noChangeArrowheads="1"/>
            </p:cNvPicPr>
            <p:nvPr/>
          </p:nvPicPr>
          <p:blipFill>
            <a:blip r:embed="rId3" cstate="print"/>
            <a:srcRect b="15800"/>
            <a:stretch>
              <a:fillRect/>
            </a:stretch>
          </p:blipFill>
          <p:spPr bwMode="auto">
            <a:xfrm>
              <a:off x="0" y="1"/>
              <a:ext cx="7848600" cy="1142999"/>
            </a:xfrm>
            <a:prstGeom prst="rect">
              <a:avLst/>
            </a:prstGeom>
            <a:noFill/>
          </p:spPr>
        </p:pic>
        <p:grpSp>
          <p:nvGrpSpPr>
            <p:cNvPr id="3" name="Group 27"/>
            <p:cNvGrpSpPr/>
            <p:nvPr/>
          </p:nvGrpSpPr>
          <p:grpSpPr>
            <a:xfrm>
              <a:off x="0" y="990600"/>
              <a:ext cx="9144000" cy="152400"/>
              <a:chOff x="0" y="366885"/>
              <a:chExt cx="9144000" cy="152400"/>
            </a:xfrm>
          </p:grpSpPr>
          <p:pic>
            <p:nvPicPr>
              <p:cNvPr id="25" name="Picture 4" descr="C:\Users\Brett\Documents\Lab\LSC - LIGO Lab\Logos and Figures\LIGO Logo.bmp"/>
              <p:cNvPicPr>
                <a:picLocks noChangeAspect="1" noChangeArrowheads="1"/>
              </p:cNvPicPr>
              <p:nvPr/>
            </p:nvPicPr>
            <p:blipFill>
              <a:blip r:embed="rId3" cstate="print"/>
              <a:srcRect l="82524" t="88773"/>
              <a:stretch>
                <a:fillRect/>
              </a:stretch>
            </p:blipFill>
            <p:spPr bwMode="auto">
              <a:xfrm>
                <a:off x="7772400" y="366885"/>
                <a:ext cx="1371600" cy="152400"/>
              </a:xfrm>
              <a:prstGeom prst="rect">
                <a:avLst/>
              </a:prstGeom>
              <a:noFill/>
            </p:spPr>
          </p:pic>
          <p:pic>
            <p:nvPicPr>
              <p:cNvPr id="26" name="Picture 4" descr="C:\Users\Brett\Documents\Lab\LSC - LIGO Lab\Logos and Figures\LIGO Logo.bmp"/>
              <p:cNvPicPr>
                <a:picLocks noChangeAspect="1" noChangeArrowheads="1"/>
              </p:cNvPicPr>
              <p:nvPr/>
            </p:nvPicPr>
            <p:blipFill>
              <a:blip r:embed="rId3" cstate="print"/>
              <a:srcRect t="88773"/>
              <a:stretch>
                <a:fillRect/>
              </a:stretch>
            </p:blipFill>
            <p:spPr bwMode="auto">
              <a:xfrm>
                <a:off x="0" y="366885"/>
                <a:ext cx="7848600" cy="152400"/>
              </a:xfrm>
              <a:prstGeom prst="rect">
                <a:avLst/>
              </a:prstGeom>
              <a:noFill/>
            </p:spPr>
          </p:pic>
        </p:grpSp>
      </p:grpSp>
      <p:sp>
        <p:nvSpPr>
          <p:cNvPr id="27651" name="Rectangle 2"/>
          <p:cNvSpPr>
            <a:spLocks noGrp="1" noChangeArrowheads="1"/>
          </p:cNvSpPr>
          <p:nvPr>
            <p:ph type="title"/>
          </p:nvPr>
        </p:nvSpPr>
        <p:spPr>
          <a:xfrm>
            <a:off x="1295400" y="76200"/>
            <a:ext cx="7620000" cy="944563"/>
          </a:xfrm>
        </p:spPr>
        <p:txBody>
          <a:bodyPr>
            <a:noAutofit/>
          </a:bodyPr>
          <a:lstStyle/>
          <a:p>
            <a:r>
              <a:rPr lang="en-US" sz="3600" dirty="0" smtClean="0"/>
              <a:t>Suspensions and Seismic Isolation</a:t>
            </a:r>
          </a:p>
        </p:txBody>
      </p:sp>
      <p:sp>
        <p:nvSpPr>
          <p:cNvPr id="27654" name="Text Box 6"/>
          <p:cNvSpPr txBox="1">
            <a:spLocks noChangeArrowheads="1"/>
          </p:cNvSpPr>
          <p:nvPr/>
        </p:nvSpPr>
        <p:spPr bwMode="auto">
          <a:xfrm>
            <a:off x="7086600" y="1676400"/>
            <a:ext cx="1727200" cy="738664"/>
          </a:xfrm>
          <a:prstGeom prst="rect">
            <a:avLst/>
          </a:prstGeom>
          <a:noFill/>
          <a:ln w="9525">
            <a:noFill/>
            <a:miter lim="800000"/>
            <a:headEnd/>
            <a:tailEnd/>
          </a:ln>
        </p:spPr>
        <p:txBody>
          <a:bodyPr>
            <a:spAutoFit/>
          </a:bodyPr>
          <a:lstStyle/>
          <a:p>
            <a:pPr algn="ctr" eaLnBrk="1" hangingPunct="1">
              <a:spcBef>
                <a:spcPct val="50000"/>
              </a:spcBef>
            </a:pPr>
            <a:r>
              <a:rPr lang="en-US" sz="1400" dirty="0">
                <a:solidFill>
                  <a:schemeClr val="tx2"/>
                </a:solidFill>
                <a:latin typeface="Arial" pitchFamily="34" charset="0"/>
              </a:rPr>
              <a:t>active isolation platform  (2 stages of isolation)</a:t>
            </a:r>
          </a:p>
        </p:txBody>
      </p:sp>
      <p:sp>
        <p:nvSpPr>
          <p:cNvPr id="27655" name="Text Box 7"/>
          <p:cNvSpPr txBox="1">
            <a:spLocks noChangeArrowheads="1"/>
          </p:cNvSpPr>
          <p:nvPr/>
        </p:nvSpPr>
        <p:spPr bwMode="auto">
          <a:xfrm>
            <a:off x="0" y="2514600"/>
            <a:ext cx="1974850" cy="738664"/>
          </a:xfrm>
          <a:prstGeom prst="rect">
            <a:avLst/>
          </a:prstGeom>
          <a:noFill/>
          <a:ln w="9525">
            <a:noFill/>
            <a:miter lim="800000"/>
            <a:headEnd/>
            <a:tailEnd/>
          </a:ln>
        </p:spPr>
        <p:txBody>
          <a:bodyPr>
            <a:spAutoFit/>
          </a:bodyPr>
          <a:lstStyle/>
          <a:p>
            <a:pPr algn="ctr" eaLnBrk="1" hangingPunct="1">
              <a:spcBef>
                <a:spcPct val="50000"/>
              </a:spcBef>
            </a:pPr>
            <a:r>
              <a:rPr lang="en-US" sz="1400" dirty="0">
                <a:solidFill>
                  <a:schemeClr val="tx2"/>
                </a:solidFill>
                <a:latin typeface="Arial" pitchFamily="34" charset="0"/>
              </a:rPr>
              <a:t>hydraulic external pre-isolator (HEPI)   (one stage of </a:t>
            </a:r>
            <a:r>
              <a:rPr lang="en-US" sz="1400" dirty="0" smtClean="0">
                <a:solidFill>
                  <a:schemeClr val="tx2"/>
                </a:solidFill>
                <a:latin typeface="Arial" pitchFamily="34" charset="0"/>
              </a:rPr>
              <a:t>isolation)</a:t>
            </a:r>
            <a:endParaRPr lang="en-US" sz="1400" dirty="0">
              <a:solidFill>
                <a:schemeClr val="tx2"/>
              </a:solidFill>
              <a:latin typeface="Arial" pitchFamily="34" charset="0"/>
            </a:endParaRPr>
          </a:p>
        </p:txBody>
      </p:sp>
      <p:sp>
        <p:nvSpPr>
          <p:cNvPr id="27658" name="Text Box 10"/>
          <p:cNvSpPr txBox="1">
            <a:spLocks noChangeArrowheads="1"/>
          </p:cNvSpPr>
          <p:nvPr/>
        </p:nvSpPr>
        <p:spPr bwMode="auto">
          <a:xfrm>
            <a:off x="6480175" y="5105400"/>
            <a:ext cx="2663825" cy="738664"/>
          </a:xfrm>
          <a:prstGeom prst="rect">
            <a:avLst/>
          </a:prstGeom>
          <a:noFill/>
          <a:ln w="9525">
            <a:noFill/>
            <a:miter lim="800000"/>
            <a:headEnd/>
            <a:tailEnd/>
          </a:ln>
        </p:spPr>
        <p:txBody>
          <a:bodyPr>
            <a:spAutoFit/>
          </a:bodyPr>
          <a:lstStyle/>
          <a:p>
            <a:pPr algn="ctr" eaLnBrk="1" hangingPunct="1">
              <a:spcBef>
                <a:spcPct val="50000"/>
              </a:spcBef>
            </a:pPr>
            <a:r>
              <a:rPr lang="en-US" sz="1400" dirty="0">
                <a:solidFill>
                  <a:schemeClr val="tx2"/>
                </a:solidFill>
                <a:latin typeface="Arial" pitchFamily="34" charset="0"/>
              </a:rPr>
              <a:t>quadruple pendulum (four stages of isolation) with monolithic silica final stage</a:t>
            </a:r>
          </a:p>
        </p:txBody>
      </p:sp>
      <p:sp>
        <p:nvSpPr>
          <p:cNvPr id="27659" name="Line 11"/>
          <p:cNvSpPr>
            <a:spLocks noChangeShapeType="1"/>
          </p:cNvSpPr>
          <p:nvPr/>
        </p:nvSpPr>
        <p:spPr bwMode="auto">
          <a:xfrm flipH="1" flipV="1">
            <a:off x="4953000" y="4114800"/>
            <a:ext cx="2209800" cy="914400"/>
          </a:xfrm>
          <a:prstGeom prst="line">
            <a:avLst/>
          </a:prstGeom>
          <a:noFill/>
          <a:ln w="9525">
            <a:solidFill>
              <a:schemeClr val="tx1"/>
            </a:solidFill>
            <a:round/>
            <a:headEnd/>
            <a:tailEnd type="triangle" w="med" len="med"/>
          </a:ln>
        </p:spPr>
        <p:txBody>
          <a:bodyPr/>
          <a:lstStyle/>
          <a:p>
            <a:endParaRPr lang="en-US"/>
          </a:p>
        </p:txBody>
      </p:sp>
      <p:sp>
        <p:nvSpPr>
          <p:cNvPr id="27667" name="Text Box 20"/>
          <p:cNvSpPr txBox="1">
            <a:spLocks noChangeArrowheads="1"/>
          </p:cNvSpPr>
          <p:nvPr/>
        </p:nvSpPr>
        <p:spPr bwMode="auto">
          <a:xfrm>
            <a:off x="2286000" y="1154668"/>
            <a:ext cx="3975100" cy="369332"/>
          </a:xfrm>
          <a:prstGeom prst="rect">
            <a:avLst/>
          </a:prstGeom>
          <a:noFill/>
          <a:ln w="12700">
            <a:noFill/>
            <a:miter lim="800000"/>
            <a:headEnd type="none" w="sm" len="sm"/>
            <a:tailEnd type="none" w="sm" len="sm"/>
          </a:ln>
        </p:spPr>
        <p:txBody>
          <a:bodyPr wrap="square">
            <a:spAutoFit/>
          </a:bodyPr>
          <a:lstStyle/>
          <a:p>
            <a:pPr>
              <a:spcBef>
                <a:spcPct val="50000"/>
              </a:spcBef>
            </a:pPr>
            <a:r>
              <a:rPr lang="en-US" dirty="0">
                <a:latin typeface="Helvetica"/>
              </a:rPr>
              <a:t>Advanced </a:t>
            </a:r>
            <a:r>
              <a:rPr lang="en-US" dirty="0" smtClean="0">
                <a:latin typeface="Helvetica"/>
              </a:rPr>
              <a:t>LIGO test mass isolation </a:t>
            </a:r>
            <a:r>
              <a:rPr lang="en-US" dirty="0" smtClean="0"/>
              <a:t> </a:t>
            </a:r>
            <a:r>
              <a:rPr lang="en-US" dirty="0" smtClean="0">
                <a:solidFill>
                  <a:schemeClr val="tx2"/>
                </a:solidFill>
              </a:rPr>
              <a:t> </a:t>
            </a:r>
            <a:r>
              <a:rPr lang="en-US" dirty="0" smtClean="0"/>
              <a:t>                           </a:t>
            </a:r>
            <a:endParaRPr lang="en-US" dirty="0"/>
          </a:p>
        </p:txBody>
      </p:sp>
      <p:sp>
        <p:nvSpPr>
          <p:cNvPr id="27669" name="TextBox 20"/>
          <p:cNvSpPr txBox="1">
            <a:spLocks noChangeArrowheads="1"/>
          </p:cNvSpPr>
          <p:nvPr/>
        </p:nvSpPr>
        <p:spPr bwMode="auto">
          <a:xfrm>
            <a:off x="0" y="6611938"/>
            <a:ext cx="2362200" cy="246221"/>
          </a:xfrm>
          <a:prstGeom prst="rect">
            <a:avLst/>
          </a:prstGeom>
          <a:noFill/>
          <a:ln w="9525">
            <a:noFill/>
            <a:miter lim="800000"/>
            <a:headEnd/>
            <a:tailEnd/>
          </a:ln>
        </p:spPr>
        <p:txBody>
          <a:bodyPr wrap="square">
            <a:spAutoFit/>
          </a:bodyPr>
          <a:lstStyle/>
          <a:p>
            <a:r>
              <a:rPr lang="en-US" sz="1000" dirty="0" smtClean="0"/>
              <a:t>Ref: LIGO-G1000469-v1; Kissel PhD thesis</a:t>
            </a:r>
            <a:endParaRPr lang="en-US" sz="1000" dirty="0"/>
          </a:p>
        </p:txBody>
      </p:sp>
      <p:sp>
        <p:nvSpPr>
          <p:cNvPr id="27" name="Footer Placeholder 26"/>
          <p:cNvSpPr>
            <a:spLocks noGrp="1"/>
          </p:cNvSpPr>
          <p:nvPr>
            <p:ph type="ftr" sz="quarter" idx="11"/>
          </p:nvPr>
        </p:nvSpPr>
        <p:spPr>
          <a:xfrm>
            <a:off x="3124200" y="6492875"/>
            <a:ext cx="2895600" cy="365125"/>
          </a:xfrm>
        </p:spPr>
        <p:txBody>
          <a:bodyPr/>
          <a:lstStyle/>
          <a:p>
            <a:r>
              <a:rPr lang="en-US" smtClean="0"/>
              <a:t>Thesis Defense - BNS - 20 April 2012</a:t>
            </a:r>
            <a:endParaRPr lang="en-US" dirty="0"/>
          </a:p>
        </p:txBody>
      </p:sp>
      <p:sp>
        <p:nvSpPr>
          <p:cNvPr id="27656" name="Line 8"/>
          <p:cNvSpPr>
            <a:spLocks noChangeShapeType="1"/>
          </p:cNvSpPr>
          <p:nvPr/>
        </p:nvSpPr>
        <p:spPr bwMode="auto">
          <a:xfrm flipH="1">
            <a:off x="5486400" y="2133600"/>
            <a:ext cx="1600200" cy="0"/>
          </a:xfrm>
          <a:prstGeom prst="line">
            <a:avLst/>
          </a:prstGeom>
          <a:noFill/>
          <a:ln w="9525">
            <a:solidFill>
              <a:schemeClr val="tx1"/>
            </a:solidFill>
            <a:round/>
            <a:headEnd/>
            <a:tailEnd type="triangle" w="med" len="med"/>
          </a:ln>
        </p:spPr>
        <p:txBody>
          <a:bodyPr/>
          <a:lstStyle/>
          <a:p>
            <a:endParaRPr lang="en-US"/>
          </a:p>
        </p:txBody>
      </p:sp>
      <p:sp>
        <p:nvSpPr>
          <p:cNvPr id="27657" name="Line 9"/>
          <p:cNvSpPr>
            <a:spLocks noChangeShapeType="1"/>
          </p:cNvSpPr>
          <p:nvPr/>
        </p:nvSpPr>
        <p:spPr bwMode="auto">
          <a:xfrm>
            <a:off x="1905000" y="2895600"/>
            <a:ext cx="457200" cy="0"/>
          </a:xfrm>
          <a:prstGeom prst="line">
            <a:avLst/>
          </a:prstGeom>
          <a:noFill/>
          <a:ln w="9525">
            <a:solidFill>
              <a:schemeClr val="tx1"/>
            </a:solidFill>
            <a:round/>
            <a:headEnd/>
            <a:tailEnd type="triangle" w="med" len="med"/>
          </a:ln>
        </p:spPr>
        <p:txBody>
          <a:bodyPr/>
          <a:lstStyle/>
          <a:p>
            <a:endParaRPr lang="en-US"/>
          </a:p>
        </p:txBody>
      </p:sp>
      <p:sp>
        <p:nvSpPr>
          <p:cNvPr id="19" name="Slide Number Placeholder 18"/>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 Monolithic Stages</a:t>
            </a:r>
            <a:endParaRPr lang="en-US" dirty="0"/>
          </a:p>
        </p:txBody>
      </p:sp>
      <p:sp>
        <p:nvSpPr>
          <p:cNvPr id="5" name="Footer Placeholder 4"/>
          <p:cNvSpPr>
            <a:spLocks noGrp="1"/>
          </p:cNvSpPr>
          <p:nvPr>
            <p:ph type="ftr" sz="quarter" idx="11"/>
          </p:nvPr>
        </p:nvSpPr>
        <p:spPr/>
        <p:txBody>
          <a:bodyPr/>
          <a:lstStyle/>
          <a:p>
            <a:r>
              <a:rPr lang="en-US" smtClean="0"/>
              <a:t>Thesis Defense - BNS - 20 April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90</a:t>
            </a:fld>
            <a:endParaRPr lang="en-US"/>
          </a:p>
        </p:txBody>
      </p:sp>
      <p:pic>
        <p:nvPicPr>
          <p:cNvPr id="154626" name="Picture 2" descr="C:\Users\MIT\Desktop\Lab Pictures\Quad Noise Prototype\2010\Monolithic Work\First Welded Suspension - 11May2010\IMG_0803.JPG"/>
          <p:cNvPicPr>
            <a:picLocks noGrp="1" noChangeAspect="1" noChangeArrowheads="1"/>
          </p:cNvPicPr>
          <p:nvPr>
            <p:ph sz="half" idx="1"/>
          </p:nvPr>
        </p:nvPicPr>
        <p:blipFill>
          <a:blip r:embed="rId2" cstate="print"/>
          <a:srcRect/>
          <a:stretch>
            <a:fillRect/>
          </a:stretch>
        </p:blipFill>
        <p:spPr bwMode="auto">
          <a:xfrm>
            <a:off x="779264" y="1600200"/>
            <a:ext cx="3394472" cy="4525963"/>
          </a:xfrm>
          <a:prstGeom prst="rect">
            <a:avLst/>
          </a:prstGeom>
          <a:noFill/>
        </p:spPr>
      </p:pic>
      <p:pic>
        <p:nvPicPr>
          <p:cNvPr id="154628" name="Picture 4" descr="C:\Users\MIT\Desktop\Lab Pictures\Quad Noise Prototype\2010\Monolithic Work\First Welded Suspension - 11May2010\IMG_0804.JPG"/>
          <p:cNvPicPr>
            <a:picLocks noGrp="1" noChangeAspect="1" noChangeArrowheads="1"/>
          </p:cNvPicPr>
          <p:nvPr>
            <p:ph sz="half" idx="2"/>
          </p:nvPr>
        </p:nvPicPr>
        <p:blipFill>
          <a:blip r:embed="rId3" cstate="print"/>
          <a:srcRect/>
          <a:stretch>
            <a:fillRect/>
          </a:stretch>
        </p:blipFill>
        <p:spPr bwMode="auto">
          <a:xfrm>
            <a:off x="4970264" y="1600200"/>
            <a:ext cx="3394472" cy="4525963"/>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Streckeisen</a:t>
            </a:r>
            <a:r>
              <a:rPr lang="en-US" dirty="0" smtClean="0"/>
              <a:t> STS-2 Seismometer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91</a:t>
            </a:fld>
            <a:endParaRPr lang="en-US"/>
          </a:p>
        </p:txBody>
      </p:sp>
      <p:pic>
        <p:nvPicPr>
          <p:cNvPr id="165890" name="Picture 2"/>
          <p:cNvPicPr>
            <a:picLocks noChangeAspect="1" noChangeArrowheads="1"/>
          </p:cNvPicPr>
          <p:nvPr/>
        </p:nvPicPr>
        <p:blipFill>
          <a:blip r:embed="rId2" cstate="print"/>
          <a:srcRect/>
          <a:stretch>
            <a:fillRect/>
          </a:stretch>
        </p:blipFill>
        <p:spPr bwMode="auto">
          <a:xfrm>
            <a:off x="1762728" y="0"/>
            <a:ext cx="5498858" cy="7734300"/>
          </a:xfrm>
          <a:prstGeom prst="rect">
            <a:avLst/>
          </a:prstGeom>
          <a:noFill/>
          <a:ln w="9525">
            <a:noFill/>
            <a:miter lim="800000"/>
            <a:headEnd/>
            <a:tailEnd/>
          </a:ln>
          <a:scene3d>
            <a:camera prst="orthographicFront">
              <a:rot lat="0" lon="0" rev="16200000"/>
            </a:camera>
            <a:lightRig rig="threePt" dir="t"/>
          </a:scene3d>
        </p:spPr>
      </p:pic>
      <p:sp>
        <p:nvSpPr>
          <p:cNvPr id="6" name="TextBox 5"/>
          <p:cNvSpPr txBox="1"/>
          <p:nvPr/>
        </p:nvSpPr>
        <p:spPr>
          <a:xfrm>
            <a:off x="0" y="6550223"/>
            <a:ext cx="8229600" cy="307777"/>
          </a:xfrm>
          <a:prstGeom prst="rect">
            <a:avLst/>
          </a:prstGeom>
          <a:noFill/>
        </p:spPr>
        <p:txBody>
          <a:bodyPr wrap="square" rtlCol="0">
            <a:spAutoFit/>
          </a:bodyPr>
          <a:lstStyle/>
          <a:p>
            <a:r>
              <a:rPr lang="en-US" sz="1400" dirty="0" smtClean="0"/>
              <a:t>Ref: http://www.passcal.nmt.edu/content/instrumentation/sensors/broadband-sensors/sts-2-bb-sensor</a:t>
            </a:r>
            <a:endParaRPr lang="en-US" sz="1400" dirty="0"/>
          </a:p>
        </p:txBody>
      </p:sp>
      <p:sp>
        <p:nvSpPr>
          <p:cNvPr id="7" name="Footer Placeholder 6"/>
          <p:cNvSpPr>
            <a:spLocks noGrp="1"/>
          </p:cNvSpPr>
          <p:nvPr>
            <p:ph type="ftr" sz="quarter" idx="11"/>
          </p:nvPr>
        </p:nvSpPr>
        <p:spPr/>
        <p:txBody>
          <a:bodyPr/>
          <a:lstStyle/>
          <a:p>
            <a:r>
              <a:rPr lang="en-US" smtClean="0"/>
              <a:t>Thesis Defense - BNS - 20 April 2012</a:t>
            </a: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Scratch</a:t>
            </a:r>
            <a:endParaRPr lang="en-US" dirty="0"/>
          </a:p>
        </p:txBody>
      </p:sp>
      <p:sp>
        <p:nvSpPr>
          <p:cNvPr id="4" name="Footer Placeholder 3"/>
          <p:cNvSpPr>
            <a:spLocks noGrp="1"/>
          </p:cNvSpPr>
          <p:nvPr>
            <p:ph type="ftr" sz="quarter" idx="11"/>
          </p:nvPr>
        </p:nvSpPr>
        <p:spPr/>
        <p:txBody>
          <a:bodyPr/>
          <a:lstStyle/>
          <a:p>
            <a:r>
              <a:rPr lang="en-US" smtClean="0"/>
              <a:t>Thesis Defense - BNS - 20 April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92</a:t>
            </a:fld>
            <a:endParaRPr lang="en-US"/>
          </a:p>
        </p:txBody>
      </p:sp>
      <p:sp>
        <p:nvSpPr>
          <p:cNvPr id="8" name="Rectangle 7"/>
          <p:cNvSpPr/>
          <p:nvPr/>
        </p:nvSpPr>
        <p:spPr>
          <a:xfrm>
            <a:off x="2394769" y="3244334"/>
            <a:ext cx="4354462" cy="646331"/>
          </a:xfrm>
          <a:prstGeom prst="rect">
            <a:avLst/>
          </a:prstGeom>
        </p:spPr>
        <p:txBody>
          <a:bodyPr wrap="none">
            <a:spAutoFit/>
          </a:bodyPr>
          <a:lstStyle/>
          <a:p>
            <a:r>
              <a:rPr lang="en-US" dirty="0" smtClean="0"/>
              <a:t>LIGO GW sources with sound files</a:t>
            </a:r>
          </a:p>
          <a:p>
            <a:r>
              <a:rPr lang="en-US" dirty="0" smtClean="0"/>
              <a:t>http://www.ligo.org/science//GW-Burst.php</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15477</TotalTime>
  <Words>4145</Words>
  <Application>Microsoft Office PowerPoint</Application>
  <PresentationFormat>On-screen Show (4:3)</PresentationFormat>
  <Paragraphs>1048</Paragraphs>
  <Slides>92</Slides>
  <Notes>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94" baseType="lpstr">
      <vt:lpstr>Office Theme</vt:lpstr>
      <vt:lpstr>Equation</vt:lpstr>
      <vt:lpstr>Thesis Title: Adaptive Modal Damping of Advanced LIGO Suspensions</vt:lpstr>
      <vt:lpstr>Abstract</vt:lpstr>
      <vt:lpstr>Outline</vt:lpstr>
      <vt:lpstr>Gravitational Waves</vt:lpstr>
      <vt:lpstr>The Laser Interferometer Gravitational-wave Observatory (LIGO)</vt:lpstr>
      <vt:lpstr>If we put LIGO in Cambridge, MA</vt:lpstr>
      <vt:lpstr>Slide 7</vt:lpstr>
      <vt:lpstr>Projected Sensitivity for Advanced LIGO</vt:lpstr>
      <vt:lpstr>Suspensions and Seismic Isolation</vt:lpstr>
      <vt:lpstr>Slide 10</vt:lpstr>
      <vt:lpstr>Five Pendulum Designs</vt:lpstr>
      <vt:lpstr>Quadruple Pendulum</vt:lpstr>
      <vt:lpstr>Multi-stage Isolation Performance</vt:lpstr>
      <vt:lpstr>Control: Problems and Challenges</vt:lpstr>
      <vt:lpstr>Problem 1: Nonstationary Disturbance</vt:lpstr>
      <vt:lpstr>Problem 2: Damping Sensor Noise</vt:lpstr>
      <vt:lpstr>Problem 3: Seismic Upconversion</vt:lpstr>
      <vt:lpstr>Experimental Setup at MIT</vt:lpstr>
      <vt:lpstr>Experimental Setup at MIT</vt:lpstr>
      <vt:lpstr>Measured Displacement Spectrum</vt:lpstr>
      <vt:lpstr>Measured Displacement Spectrum</vt:lpstr>
      <vt:lpstr>Measured Displacement Spectrum</vt:lpstr>
      <vt:lpstr>Modal Damping with State Estimation</vt:lpstr>
      <vt:lpstr>Modal Feedback</vt:lpstr>
      <vt:lpstr>Cavity Control with Modal Damping</vt:lpstr>
      <vt:lpstr>Cavity Control with Adaptive M.D.</vt:lpstr>
      <vt:lpstr>Ex. Cost Function Used in Exper.</vt:lpstr>
      <vt:lpstr>Measured Response to a Test ‘Train’</vt:lpstr>
      <vt:lpstr>Measured Response to a ‘Test’ Train</vt:lpstr>
      <vt:lpstr>Cavity Displacement Spectrum</vt:lpstr>
      <vt:lpstr>Simulation of LIGO cavity with AMD</vt:lpstr>
      <vt:lpstr>Simulated Disturbance and Noise</vt:lpstr>
      <vt:lpstr>Relative Noise Scaling</vt:lpstr>
      <vt:lpstr>Optimization Goal</vt:lpstr>
      <vt:lpstr>GW Source: Binary Inspiral</vt:lpstr>
      <vt:lpstr>Visible Universe vs Binary Mass </vt:lpstr>
      <vt:lpstr>Visible Universe vs Binary Mass </vt:lpstr>
      <vt:lpstr>Combining Seismic and Sensor Noise</vt:lpstr>
      <vt:lpstr>Optimal Damping for Max Seismic with Adaptation</vt:lpstr>
      <vt:lpstr>AMD Inspiral Simulation Results</vt:lpstr>
      <vt:lpstr>Binary Neutron Star Inspiral Sensitivity</vt:lpstr>
      <vt:lpstr>AMD Conclusions</vt:lpstr>
      <vt:lpstr>Thesis Contributions, 1-2</vt:lpstr>
      <vt:lpstr>Thesis Contributions, 2-2</vt:lpstr>
      <vt:lpstr>Acknowledgements</vt:lpstr>
      <vt:lpstr>Backups</vt:lpstr>
      <vt:lpstr>Problem 1: Nonstationary Disturbance</vt:lpstr>
      <vt:lpstr>Projected Sensitivity for aLIGO</vt:lpstr>
      <vt:lpstr>Inspiral Range vs Binary Mass</vt:lpstr>
      <vt:lpstr>AMD Inspiral Simulation Cost Functions</vt:lpstr>
      <vt:lpstr>AMD Inspiral Simulation Results</vt:lpstr>
      <vt:lpstr>Stochastic Sensitivity</vt:lpstr>
      <vt:lpstr>Stochastic Overlap Reduction Function</vt:lpstr>
      <vt:lpstr>Backups: Science from Observations</vt:lpstr>
      <vt:lpstr>Backups: Science from Observations</vt:lpstr>
      <vt:lpstr>Backups: Science from Observations</vt:lpstr>
      <vt:lpstr>Backups: GW Signal Calibration</vt:lpstr>
      <vt:lpstr>Simulation of LIGO cavity with AMD</vt:lpstr>
      <vt:lpstr>Backups: Boosted Experimental Noise</vt:lpstr>
      <vt:lpstr>Cavity Control with Adaptive M.D.</vt:lpstr>
      <vt:lpstr>Cost Input 1: Modal Amplitudes</vt:lpstr>
      <vt:lpstr>Modal Amplitude Variance Estimation</vt:lpstr>
      <vt:lpstr>Cost Input 2: Noise Amplification</vt:lpstr>
      <vt:lpstr>Gauss-Newton Adaptation</vt:lpstr>
      <vt:lpstr>Adaptive Step Sizes and Step Rates</vt:lpstr>
      <vt:lpstr>Measured Response to a Seismic Square Wave: Modal RMS</vt:lpstr>
      <vt:lpstr>Measured Response to a Seismic Square Wave: Damping Gains</vt:lpstr>
      <vt:lpstr>Ex. Train Passing Through Livingston</vt:lpstr>
      <vt:lpstr>Backups: Adaptive Damping Interface Screen</vt:lpstr>
      <vt:lpstr>Projected Sensitivity for aLIGO</vt:lpstr>
      <vt:lpstr>Problem 3: Cavity Signal</vt:lpstr>
      <vt:lpstr>Backups: PDH and Resonant Cavity Power</vt:lpstr>
      <vt:lpstr>Backups: Cost Scaling Details</vt:lpstr>
      <vt:lpstr>Backups: Cost Scaling Details</vt:lpstr>
      <vt:lpstr>Backups: Cost Scaling Details</vt:lpstr>
      <vt:lpstr>Backups: Cost Scaling Details</vt:lpstr>
      <vt:lpstr>Backups: Cost Scaling Details</vt:lpstr>
      <vt:lpstr>Backups: Cost Box Details</vt:lpstr>
      <vt:lpstr>Backups: Measurement of modal RMS dependence of damping gain (Jacobian Measurement)</vt:lpstr>
      <vt:lpstr>Backups: Jacobian Measurement</vt:lpstr>
      <vt:lpstr>Backups: Jacobian Measurement</vt:lpstr>
      <vt:lpstr>Backups: Jacobian Measurement</vt:lpstr>
      <vt:lpstr>Backups: Jacobian Measurement</vt:lpstr>
      <vt:lpstr>Backups: Driven Seismic Amplitudes</vt:lpstr>
      <vt:lpstr>Backups: Optical Sensor ElectroMagnet (OSEM)</vt:lpstr>
      <vt:lpstr>Backups: Quadruple Suspension ESD</vt:lpstr>
      <vt:lpstr>Backups: Quadruple Suspension</vt:lpstr>
      <vt:lpstr>Slide 88</vt:lpstr>
      <vt:lpstr>Pulling Fibers</vt:lpstr>
      <vt:lpstr>Quad Monolithic Stages</vt:lpstr>
      <vt:lpstr>Streckeisen STS-2 Seismometer</vt:lpstr>
      <vt:lpstr>Scratch</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Title: Adaptive Modal Damping of Advanced LIGO Suspensions</dc:title>
  <dc:creator>MIT</dc:creator>
  <cp:lastModifiedBy>MIT</cp:lastModifiedBy>
  <cp:revision>538</cp:revision>
  <dcterms:created xsi:type="dcterms:W3CDTF">2006-08-16T00:00:00Z</dcterms:created>
  <dcterms:modified xsi:type="dcterms:W3CDTF">2012-05-05T01:46:01Z</dcterms:modified>
</cp:coreProperties>
</file>