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3B43837-75FC-4226-A9AA-6D32E3DE76FF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2B3420-BF1C-492B-A754-3E2AE630A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0218-771A-4598-986B-353E1DAD33C9}" type="datetime1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FCC-B28E-405D-8E79-317CFDD98564}" type="datetime1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5460-0B29-4537-B846-0FA9ECAE3E37}" type="datetime1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9129-A778-4FE3-A52E-19242CDCFD6D}" type="datetime1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522F-92DC-43ED-97E7-1B7B4F9C5F3D}" type="datetime1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974A-2796-4ECF-9B6F-AE6666F79356}" type="datetime1">
              <a:rPr lang="en-US" smtClean="0"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2457-EB8F-4A80-8B12-14F2AA223371}" type="datetime1">
              <a:rPr lang="en-US" smtClean="0"/>
              <a:t>7/31/2012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9066-4B0D-4DCB-B8DB-FDE2040AA224}" type="datetime1">
              <a:rPr lang="en-US" smtClean="0"/>
              <a:t>7/31/2012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BB3-FD23-489E-A3FB-3E1713097668}" type="datetime1">
              <a:rPr lang="en-US" smtClean="0"/>
              <a:t>7/31/2012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182E-C06A-4979-928A-4EA2C0AC1DD0}" type="datetime1">
              <a:rPr lang="en-US" smtClean="0"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0E6C-AB9D-485F-AE8D-A7DD2722C255}" type="datetime1">
              <a:rPr lang="en-US" smtClean="0"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9684F-7F63-4E9F-9C90-628B1C6049DE}" type="datetime1">
              <a:rPr lang="en-US" smtClean="0"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G1200774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E451-F719-431D-9969-AF79B2E1E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 Placeholder 160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71" name="Title 17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Cavity Control Influence on Damping</a:t>
            </a:r>
            <a:endParaRPr lang="en-US" dirty="0"/>
          </a:p>
        </p:txBody>
      </p:sp>
      <p:grpSp>
        <p:nvGrpSpPr>
          <p:cNvPr id="217" name="Group 216"/>
          <p:cNvGrpSpPr/>
          <p:nvPr/>
        </p:nvGrpSpPr>
        <p:grpSpPr>
          <a:xfrm>
            <a:off x="76200" y="1676400"/>
            <a:ext cx="4879182" cy="5105400"/>
            <a:chOff x="302418" y="1676400"/>
            <a:chExt cx="4879182" cy="5105400"/>
          </a:xfrm>
        </p:grpSpPr>
        <p:grpSp>
          <p:nvGrpSpPr>
            <p:cNvPr id="3" name="Group 166"/>
            <p:cNvGrpSpPr>
              <a:grpSpLocks/>
            </p:cNvGrpSpPr>
            <p:nvPr/>
          </p:nvGrpSpPr>
          <p:grpSpPr bwMode="auto">
            <a:xfrm>
              <a:off x="916780" y="2057400"/>
              <a:ext cx="723898" cy="3733800"/>
              <a:chOff x="1676118" y="1828800"/>
              <a:chExt cx="723824" cy="3733800"/>
            </a:xfrm>
          </p:grpSpPr>
          <p:sp>
            <p:nvSpPr>
              <p:cNvPr id="88" name="Can 87"/>
              <p:cNvSpPr/>
              <p:nvPr/>
            </p:nvSpPr>
            <p:spPr>
              <a:xfrm>
                <a:off x="1752600" y="48006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4" name="Group 158"/>
              <p:cNvGrpSpPr>
                <a:grpSpLocks/>
              </p:cNvGrpSpPr>
              <p:nvPr/>
            </p:nvGrpSpPr>
            <p:grpSpPr bwMode="auto">
              <a:xfrm>
                <a:off x="1676118" y="1828800"/>
                <a:ext cx="723824" cy="3178180"/>
                <a:chOff x="647027" y="1936739"/>
                <a:chExt cx="1752434" cy="4190999"/>
              </a:xfrm>
            </p:grpSpPr>
            <p:grpSp>
              <p:nvGrpSpPr>
                <p:cNvPr id="5" name="Group 62"/>
                <p:cNvGrpSpPr>
                  <a:grpSpLocks/>
                </p:cNvGrpSpPr>
                <p:nvPr/>
              </p:nvGrpSpPr>
              <p:grpSpPr bwMode="auto">
                <a:xfrm>
                  <a:off x="943134" y="4222751"/>
                  <a:ext cx="161428" cy="764098"/>
                  <a:chOff x="908651" y="1905773"/>
                  <a:chExt cx="82815" cy="686966"/>
                </a:xfrm>
              </p:grpSpPr>
              <p:cxnSp>
                <p:nvCxnSpPr>
                  <p:cNvPr id="134" name="Straight Connector 133"/>
                  <p:cNvCxnSpPr/>
                  <p:nvPr/>
                </p:nvCxnSpPr>
                <p:spPr>
                  <a:xfrm rot="5400000">
                    <a:off x="833412" y="1981012"/>
                    <a:ext cx="152450" cy="197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16200000" flipH="1">
                    <a:off x="911475" y="2053516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>
                    <a:off x="911475" y="2130683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16200000" flipH="1">
                    <a:off x="911475" y="2207848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5400000">
                    <a:off x="912417" y="2284074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16200000" flipH="1">
                    <a:off x="911475" y="2360299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5400000">
                    <a:off x="914254" y="2515528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" name="Group 70"/>
                <p:cNvGrpSpPr>
                  <a:grpSpLocks/>
                </p:cNvGrpSpPr>
                <p:nvPr/>
              </p:nvGrpSpPr>
              <p:grpSpPr bwMode="auto">
                <a:xfrm>
                  <a:off x="1869329" y="4222740"/>
                  <a:ext cx="149902" cy="761998"/>
                  <a:chOff x="914299" y="1906490"/>
                  <a:chExt cx="76901" cy="685082"/>
                </a:xfrm>
              </p:grpSpPr>
              <p:cxnSp>
                <p:nvCxnSpPr>
                  <p:cNvPr id="127" name="Straight Connector 126"/>
                  <p:cNvCxnSpPr/>
                  <p:nvPr/>
                </p:nvCxnSpPr>
                <p:spPr>
                  <a:xfrm rot="5400000">
                    <a:off x="839060" y="1981729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16200000" flipH="1">
                    <a:off x="914166" y="2057190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5400000">
                    <a:off x="914166" y="2134357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16200000" flipH="1">
                    <a:off x="915108" y="2210581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>
                    <a:off x="915108" y="2285864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rot="16200000" flipH="1">
                    <a:off x="914166" y="2362089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5400000">
                    <a:off x="913987" y="2514362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Straight Connector 90"/>
                <p:cNvCxnSpPr/>
                <p:nvPr/>
              </p:nvCxnSpPr>
              <p:spPr>
                <a:xfrm rot="5400000">
                  <a:off x="648413" y="5744818"/>
                  <a:ext cx="761999" cy="3842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1561138" y="5746739"/>
                  <a:ext cx="761999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Cube 92"/>
                <p:cNvSpPr/>
                <p:nvPr/>
              </p:nvSpPr>
              <p:spPr>
                <a:xfrm>
                  <a:off x="647027" y="2623379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7" name="Group 37"/>
                <p:cNvGrpSpPr>
                  <a:grpSpLocks/>
                </p:cNvGrpSpPr>
                <p:nvPr/>
              </p:nvGrpSpPr>
              <p:grpSpPr bwMode="auto">
                <a:xfrm>
                  <a:off x="950406" y="1936748"/>
                  <a:ext cx="153705" cy="762002"/>
                  <a:chOff x="913244" y="1905075"/>
                  <a:chExt cx="78073" cy="686519"/>
                </a:xfrm>
              </p:grpSpPr>
              <p:cxnSp>
                <p:nvCxnSpPr>
                  <p:cNvPr id="120" name="Straight Connector 119"/>
                  <p:cNvCxnSpPr/>
                  <p:nvPr/>
                </p:nvCxnSpPr>
                <p:spPr>
                  <a:xfrm rot="5400000">
                    <a:off x="837836" y="1980484"/>
                    <a:ext cx="152770" cy="195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913616" y="2055587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90"/>
                  <p:cNvCxnSpPr/>
                  <p:nvPr/>
                </p:nvCxnSpPr>
                <p:spPr>
                  <a:xfrm rot="5400000">
                    <a:off x="913616" y="2132915"/>
                    <a:ext cx="77327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91"/>
                  <p:cNvCxnSpPr/>
                  <p:nvPr/>
                </p:nvCxnSpPr>
                <p:spPr>
                  <a:xfrm rot="16200000" flipH="1">
                    <a:off x="914560" y="2209299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5400000">
                    <a:off x="914560" y="2284740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34"/>
                  <p:cNvCxnSpPr/>
                  <p:nvPr/>
                </p:nvCxnSpPr>
                <p:spPr>
                  <a:xfrm rot="16200000" flipH="1">
                    <a:off x="913616" y="2361125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94"/>
                  <p:cNvCxnSpPr/>
                  <p:nvPr/>
                </p:nvCxnSpPr>
                <p:spPr>
                  <a:xfrm rot="5400000">
                    <a:off x="913956" y="2514234"/>
                    <a:ext cx="152768" cy="195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Group 38"/>
                <p:cNvGrpSpPr>
                  <a:grpSpLocks/>
                </p:cNvGrpSpPr>
                <p:nvPr/>
              </p:nvGrpSpPr>
              <p:grpSpPr bwMode="auto">
                <a:xfrm>
                  <a:off x="1865195" y="1936739"/>
                  <a:ext cx="153717" cy="761999"/>
                  <a:chOff x="912727" y="1905812"/>
                  <a:chExt cx="78459" cy="685806"/>
                </a:xfrm>
              </p:grpSpPr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>
                    <a:off x="837403" y="1981137"/>
                    <a:ext cx="152611" cy="196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40"/>
                  <p:cNvCxnSpPr/>
                  <p:nvPr/>
                </p:nvCxnSpPr>
                <p:spPr>
                  <a:xfrm rot="16200000" flipH="1">
                    <a:off x="913333" y="2055933"/>
                    <a:ext cx="77248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41"/>
                  <p:cNvCxnSpPr/>
                  <p:nvPr/>
                </p:nvCxnSpPr>
                <p:spPr>
                  <a:xfrm rot="5400000">
                    <a:off x="913333" y="2133181"/>
                    <a:ext cx="77247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16200000" flipH="1">
                    <a:off x="914275" y="2209486"/>
                    <a:ext cx="75363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85"/>
                  <p:cNvCxnSpPr/>
                  <p:nvPr/>
                </p:nvCxnSpPr>
                <p:spPr>
                  <a:xfrm rot="5400000">
                    <a:off x="914275" y="2284849"/>
                    <a:ext cx="75363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86"/>
                  <p:cNvCxnSpPr/>
                  <p:nvPr/>
                </p:nvCxnSpPr>
                <p:spPr>
                  <a:xfrm rot="16200000" flipH="1">
                    <a:off x="913333" y="2361154"/>
                    <a:ext cx="77248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5400000">
                    <a:off x="913900" y="2514332"/>
                    <a:ext cx="152610" cy="196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6" name="Cube 95"/>
                <p:cNvSpPr/>
                <p:nvPr/>
              </p:nvSpPr>
              <p:spPr>
                <a:xfrm>
                  <a:off x="647027" y="3766378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100352" name="Group 54"/>
                <p:cNvGrpSpPr>
                  <a:grpSpLocks/>
                </p:cNvGrpSpPr>
                <p:nvPr/>
              </p:nvGrpSpPr>
              <p:grpSpPr bwMode="auto">
                <a:xfrm>
                  <a:off x="1869329" y="3079743"/>
                  <a:ext cx="149902" cy="761998"/>
                  <a:chOff x="914299" y="1906491"/>
                  <a:chExt cx="76901" cy="685082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 rot="5400000">
                    <a:off x="839060" y="1981730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16200000" flipH="1">
                    <a:off x="914166" y="2057191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5400000">
                    <a:off x="914166" y="2134358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16200000" flipH="1">
                    <a:off x="915108" y="2210582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>
                    <a:off x="915108" y="2285866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16200000" flipH="1">
                    <a:off x="914166" y="2362091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rot="5400000">
                    <a:off x="913987" y="2514363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0353" name="Group 46"/>
                <p:cNvGrpSpPr>
                  <a:grpSpLocks/>
                </p:cNvGrpSpPr>
                <p:nvPr/>
              </p:nvGrpSpPr>
              <p:grpSpPr bwMode="auto">
                <a:xfrm>
                  <a:off x="943001" y="3079729"/>
                  <a:ext cx="161420" cy="764088"/>
                  <a:chOff x="908651" y="1905781"/>
                  <a:chExt cx="82817" cy="686965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rot="5400000">
                    <a:off x="835384" y="1979048"/>
                    <a:ext cx="152450" cy="591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rot="16200000" flipH="1">
                    <a:off x="911477" y="2053524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>
                    <a:off x="911477" y="2130690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rot="16200000" flipH="1">
                    <a:off x="911477" y="2207855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912418" y="2284081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16200000" flipH="1">
                    <a:off x="911477" y="2360306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>
                    <a:off x="914255" y="2515535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" name="Can 86"/>
              <p:cNvSpPr/>
              <p:nvPr/>
            </p:nvSpPr>
            <p:spPr>
              <a:xfrm>
                <a:off x="1752600" y="39624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9" name="Straight Connector 8"/>
            <p:cNvCxnSpPr>
              <a:stCxn id="88" idx="4"/>
            </p:cNvCxnSpPr>
            <p:nvPr/>
          </p:nvCxnSpPr>
          <p:spPr bwMode="auto">
            <a:xfrm>
              <a:off x="1526725" y="5410200"/>
              <a:ext cx="2207075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0354" name="Group 167"/>
            <p:cNvGrpSpPr>
              <a:grpSpLocks/>
            </p:cNvGrpSpPr>
            <p:nvPr/>
          </p:nvGrpSpPr>
          <p:grpSpPr bwMode="auto">
            <a:xfrm>
              <a:off x="3771900" y="2057400"/>
              <a:ext cx="723900" cy="3733801"/>
              <a:chOff x="5523866" y="1828799"/>
              <a:chExt cx="723826" cy="3733801"/>
            </a:xfrm>
          </p:grpSpPr>
          <p:grpSp>
            <p:nvGrpSpPr>
              <p:cNvPr id="100356" name="Group 158"/>
              <p:cNvGrpSpPr>
                <a:grpSpLocks/>
              </p:cNvGrpSpPr>
              <p:nvPr/>
            </p:nvGrpSpPr>
            <p:grpSpPr bwMode="auto">
              <a:xfrm>
                <a:off x="5523866" y="1828799"/>
                <a:ext cx="723826" cy="3178182"/>
                <a:chOff x="646170" y="1936738"/>
                <a:chExt cx="1752434" cy="4190999"/>
              </a:xfrm>
            </p:grpSpPr>
            <p:grpSp>
              <p:nvGrpSpPr>
                <p:cNvPr id="100357" name="Group 62"/>
                <p:cNvGrpSpPr>
                  <a:grpSpLocks/>
                </p:cNvGrpSpPr>
                <p:nvPr/>
              </p:nvGrpSpPr>
              <p:grpSpPr bwMode="auto">
                <a:xfrm>
                  <a:off x="942278" y="4222739"/>
                  <a:ext cx="161430" cy="764094"/>
                  <a:chOff x="908211" y="1905772"/>
                  <a:chExt cx="82816" cy="686966"/>
                </a:xfrm>
              </p:grpSpPr>
              <p:cxnSp>
                <p:nvCxnSpPr>
                  <p:cNvPr id="79" name="Straight Connector 78"/>
                  <p:cNvCxnSpPr/>
                  <p:nvPr/>
                </p:nvCxnSpPr>
                <p:spPr>
                  <a:xfrm rot="5400000">
                    <a:off x="832972" y="1981011"/>
                    <a:ext cx="152450" cy="197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911036" y="2053515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5400000">
                    <a:off x="911036" y="2130682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16200000" flipH="1">
                    <a:off x="911036" y="2207847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>
                    <a:off x="911977" y="2284072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911036" y="2360298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>
                    <a:off x="913814" y="2515527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0358" name="Group 70"/>
                <p:cNvGrpSpPr>
                  <a:grpSpLocks/>
                </p:cNvGrpSpPr>
                <p:nvPr/>
              </p:nvGrpSpPr>
              <p:grpSpPr bwMode="auto">
                <a:xfrm>
                  <a:off x="1868472" y="4222727"/>
                  <a:ext cx="149900" cy="761995"/>
                  <a:chOff x="913860" y="1906488"/>
                  <a:chExt cx="76900" cy="685083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rot="5400000">
                    <a:off x="838621" y="1981727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6200000" flipH="1">
                    <a:off x="913727" y="2057189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>
                    <a:off x="913727" y="2134355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914668" y="2210579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>
                    <a:off x="914668" y="2285863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16200000" flipH="1">
                    <a:off x="913727" y="2362088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5400000">
                    <a:off x="913548" y="2514361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647556" y="5744816"/>
                  <a:ext cx="761999" cy="3842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>
                  <a:off x="1560281" y="5746738"/>
                  <a:ext cx="761999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Cube 37"/>
                <p:cNvSpPr/>
                <p:nvPr/>
              </p:nvSpPr>
              <p:spPr>
                <a:xfrm>
                  <a:off x="646170" y="2623378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100359" name="Group 37"/>
                <p:cNvGrpSpPr>
                  <a:grpSpLocks/>
                </p:cNvGrpSpPr>
                <p:nvPr/>
              </p:nvGrpSpPr>
              <p:grpSpPr bwMode="auto">
                <a:xfrm>
                  <a:off x="949550" y="1936745"/>
                  <a:ext cx="153705" cy="762002"/>
                  <a:chOff x="912809" y="1905074"/>
                  <a:chExt cx="78073" cy="686519"/>
                </a:xfrm>
              </p:grpSpPr>
              <p:cxnSp>
                <p:nvCxnSpPr>
                  <p:cNvPr id="65" name="Straight Connector 64"/>
                  <p:cNvCxnSpPr/>
                  <p:nvPr/>
                </p:nvCxnSpPr>
                <p:spPr>
                  <a:xfrm rot="5400000">
                    <a:off x="837401" y="1980483"/>
                    <a:ext cx="152770" cy="195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913181" y="2055586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5400000">
                    <a:off x="913181" y="2132914"/>
                    <a:ext cx="77327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16200000" flipH="1">
                    <a:off x="914125" y="2209297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rot="5400000">
                    <a:off x="914125" y="2284739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34"/>
                  <p:cNvCxnSpPr/>
                  <p:nvPr/>
                </p:nvCxnSpPr>
                <p:spPr>
                  <a:xfrm rot="16200000" flipH="1">
                    <a:off x="913181" y="2361124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5400000">
                    <a:off x="913520" y="2514233"/>
                    <a:ext cx="152768" cy="195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0360" name="Group 38"/>
                <p:cNvGrpSpPr>
                  <a:grpSpLocks/>
                </p:cNvGrpSpPr>
                <p:nvPr/>
              </p:nvGrpSpPr>
              <p:grpSpPr bwMode="auto">
                <a:xfrm>
                  <a:off x="1856656" y="1936738"/>
                  <a:ext cx="161403" cy="761999"/>
                  <a:chOff x="908368" y="1905811"/>
                  <a:chExt cx="82382" cy="685806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>
                  <a:xfrm rot="5400000">
                    <a:off x="833043" y="1981136"/>
                    <a:ext cx="152611" cy="196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40"/>
                  <p:cNvCxnSpPr/>
                  <p:nvPr/>
                </p:nvCxnSpPr>
                <p:spPr>
                  <a:xfrm rot="16200000" flipH="1">
                    <a:off x="910935" y="2053970"/>
                    <a:ext cx="77248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41"/>
                  <p:cNvCxnSpPr/>
                  <p:nvPr/>
                </p:nvCxnSpPr>
                <p:spPr>
                  <a:xfrm rot="5400000">
                    <a:off x="910935" y="2131218"/>
                    <a:ext cx="77247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911877" y="2207522"/>
                    <a:ext cx="75363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5400000">
                    <a:off x="911877" y="2282886"/>
                    <a:ext cx="75363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16200000" flipH="1">
                    <a:off x="910935" y="2359191"/>
                    <a:ext cx="77248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5400000">
                    <a:off x="913462" y="2514331"/>
                    <a:ext cx="152610" cy="196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" name="Cube 40"/>
                <p:cNvSpPr/>
                <p:nvPr/>
              </p:nvSpPr>
              <p:spPr>
                <a:xfrm>
                  <a:off x="646170" y="3766377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100361" name="Group 54"/>
                <p:cNvGrpSpPr>
                  <a:grpSpLocks/>
                </p:cNvGrpSpPr>
                <p:nvPr/>
              </p:nvGrpSpPr>
              <p:grpSpPr bwMode="auto">
                <a:xfrm>
                  <a:off x="1868472" y="3079740"/>
                  <a:ext cx="149900" cy="761998"/>
                  <a:chOff x="913860" y="1906490"/>
                  <a:chExt cx="76900" cy="685082"/>
                </a:xfrm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rot="5400000">
                    <a:off x="838621" y="1981729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6200000" flipH="1">
                    <a:off x="913727" y="2057190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5400000">
                    <a:off x="913727" y="2134357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16200000" flipH="1">
                    <a:off x="914668" y="2210581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5400000">
                    <a:off x="914668" y="2285864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913727" y="2362089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5400000">
                    <a:off x="913548" y="2514362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0362" name="Group 46"/>
                <p:cNvGrpSpPr>
                  <a:grpSpLocks/>
                </p:cNvGrpSpPr>
                <p:nvPr/>
              </p:nvGrpSpPr>
              <p:grpSpPr bwMode="auto">
                <a:xfrm>
                  <a:off x="942277" y="3079741"/>
                  <a:ext cx="161430" cy="764094"/>
                  <a:chOff x="908212" y="1905779"/>
                  <a:chExt cx="82816" cy="686966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rot="5400000">
                    <a:off x="832973" y="1981018"/>
                    <a:ext cx="152450" cy="197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6200000" flipH="1">
                    <a:off x="911037" y="2053522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>
                    <a:off x="911037" y="2130689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911037" y="2207854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5400000">
                    <a:off x="911978" y="2284079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16200000" flipH="1">
                    <a:off x="911037" y="2360305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5400000">
                    <a:off x="913815" y="2515534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2" name="Can 31"/>
              <p:cNvSpPr/>
              <p:nvPr/>
            </p:nvSpPr>
            <p:spPr>
              <a:xfrm>
                <a:off x="5600700" y="39624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Can 32"/>
              <p:cNvSpPr/>
              <p:nvPr/>
            </p:nvSpPr>
            <p:spPr>
              <a:xfrm>
                <a:off x="5600700" y="48006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0" name="TextBox 204"/>
            <p:cNvSpPr txBox="1">
              <a:spLocks noChangeArrowheads="1"/>
            </p:cNvSpPr>
            <p:nvPr/>
          </p:nvSpPr>
          <p:spPr bwMode="auto">
            <a:xfrm>
              <a:off x="688439" y="1676400"/>
              <a:ext cx="14479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Pendulum </a:t>
              </a:r>
              <a:r>
                <a:rPr lang="en-US" dirty="0" smtClean="0">
                  <a:latin typeface="Calibri" pitchFamily="34" charset="0"/>
                </a:rPr>
                <a:t>1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TextBox 205"/>
            <p:cNvSpPr txBox="1">
              <a:spLocks noChangeArrowheads="1"/>
            </p:cNvSpPr>
            <p:nvPr/>
          </p:nvSpPr>
          <p:spPr bwMode="auto">
            <a:xfrm>
              <a:off x="3505807" y="1676400"/>
              <a:ext cx="15241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Pendulum </a:t>
              </a:r>
              <a:r>
                <a:rPr lang="en-US" dirty="0" smtClean="0">
                  <a:latin typeface="Calibri" pitchFamily="34" charset="0"/>
                </a:rPr>
                <a:t>2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059782" y="6248400"/>
              <a:ext cx="1295400" cy="381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Control Law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2669382" y="5410200"/>
              <a:ext cx="0" cy="83820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4495800" y="54102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3355182" y="6477000"/>
              <a:ext cx="17502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4574382" y="5943600"/>
              <a:ext cx="10652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 bwMode="auto">
            <a:xfrm>
              <a:off x="611982" y="2011363"/>
              <a:ext cx="1371600" cy="4603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29000" y="2011363"/>
              <a:ext cx="1371600" cy="4603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 flipV="1">
              <a:off x="5105400" y="3581400"/>
              <a:ext cx="794" cy="18295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24"/>
            <p:cNvCxnSpPr/>
            <p:nvPr/>
          </p:nvCxnSpPr>
          <p:spPr bwMode="auto">
            <a:xfrm flipH="1">
              <a:off x="4495801" y="3581400"/>
              <a:ext cx="60959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24"/>
            <p:cNvCxnSpPr/>
            <p:nvPr/>
          </p:nvCxnSpPr>
          <p:spPr bwMode="auto">
            <a:xfrm flipH="1">
              <a:off x="4495801" y="4572000"/>
              <a:ext cx="60959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4572000" y="3200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 smtClean="0"/>
                <a:t>2,2</a:t>
              </a:r>
              <a:endParaRPr lang="en-US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5720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 smtClean="0"/>
                <a:t>2,3</a:t>
              </a:r>
              <a:endParaRPr lang="en-US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572000" y="5029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 smtClean="0"/>
                <a:t>2,4</a:t>
              </a:r>
              <a:endParaRPr lang="en-US" dirty="0"/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304800" y="6477000"/>
              <a:ext cx="175498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 bwMode="auto">
            <a:xfrm flipH="1">
              <a:off x="304800" y="5410200"/>
              <a:ext cx="53578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 bwMode="auto">
            <a:xfrm rot="5400000">
              <a:off x="-229394" y="5943600"/>
              <a:ext cx="10652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304006" y="3581400"/>
              <a:ext cx="794" cy="18295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24"/>
            <p:cNvCxnSpPr/>
            <p:nvPr/>
          </p:nvCxnSpPr>
          <p:spPr bwMode="auto">
            <a:xfrm flipH="1">
              <a:off x="304800" y="3581400"/>
              <a:ext cx="61198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24"/>
            <p:cNvCxnSpPr/>
            <p:nvPr/>
          </p:nvCxnSpPr>
          <p:spPr bwMode="auto">
            <a:xfrm flipH="1">
              <a:off x="304800" y="4572000"/>
              <a:ext cx="53578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/>
            <p:cNvSpPr txBox="1"/>
            <p:nvPr/>
          </p:nvSpPr>
          <p:spPr>
            <a:xfrm>
              <a:off x="304800" y="3200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,2</a:t>
              </a:r>
              <a:endParaRPr lang="en-US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048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,3</a:t>
              </a:r>
              <a:endParaRPr 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04800" y="5029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,4</a:t>
              </a:r>
              <a:endParaRPr lang="en-US" dirty="0"/>
            </a:p>
          </p:txBody>
        </p:sp>
        <p:sp>
          <p:nvSpPr>
            <p:cNvPr id="195" name="Isosceles Triangle 194"/>
            <p:cNvSpPr/>
            <p:nvPr/>
          </p:nvSpPr>
          <p:spPr>
            <a:xfrm rot="5400000">
              <a:off x="3659982" y="6172200"/>
              <a:ext cx="609600" cy="609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659982" y="6281928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97" name="Isosceles Triangle 196"/>
            <p:cNvSpPr/>
            <p:nvPr/>
          </p:nvSpPr>
          <p:spPr>
            <a:xfrm rot="16200000">
              <a:off x="1069182" y="6172200"/>
              <a:ext cx="609600" cy="609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297782" y="6281928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2133600" y="2438400"/>
              <a:ext cx="1066800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* Top to top mass transfer function</a:t>
              </a:r>
              <a:endParaRPr lang="en-US" dirty="0"/>
            </a:p>
          </p:txBody>
        </p:sp>
        <p:cxnSp>
          <p:nvCxnSpPr>
            <p:cNvPr id="202" name="Straight Arrow Connector 201"/>
            <p:cNvCxnSpPr>
              <a:stCxn id="200" idx="1"/>
            </p:cNvCxnSpPr>
            <p:nvPr/>
          </p:nvCxnSpPr>
          <p:spPr>
            <a:xfrm flipH="1" flipV="1">
              <a:off x="1676400" y="2819400"/>
              <a:ext cx="457200" cy="2191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9" name="Group 218"/>
          <p:cNvGrpSpPr/>
          <p:nvPr/>
        </p:nvGrpSpPr>
        <p:grpSpPr>
          <a:xfrm>
            <a:off x="4930731" y="2286000"/>
            <a:ext cx="4441868" cy="2438400"/>
            <a:chOff x="4930731" y="1524000"/>
            <a:chExt cx="4441868" cy="2438400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30731" y="1524000"/>
              <a:ext cx="4441868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8" name="TextBox 217"/>
            <p:cNvSpPr txBox="1"/>
            <p:nvPr/>
          </p:nvSpPr>
          <p:spPr>
            <a:xfrm>
              <a:off x="4953000" y="1524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*</a:t>
              </a:r>
              <a:endParaRPr lang="en-US" dirty="0"/>
            </a:p>
          </p:txBody>
        </p:sp>
      </p:grpSp>
      <p:sp>
        <p:nvSpPr>
          <p:cNvPr id="220" name="TextBox 219"/>
          <p:cNvSpPr txBox="1"/>
          <p:nvPr/>
        </p:nvSpPr>
        <p:spPr>
          <a:xfrm>
            <a:off x="2514600" y="1066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- Case 1: All cavity control on Pendulum 2</a:t>
            </a:r>
            <a:endParaRPr lang="en-US" sz="2000" dirty="0"/>
          </a:p>
        </p:txBody>
      </p:sp>
      <p:sp>
        <p:nvSpPr>
          <p:cNvPr id="221" name="TextBox 220"/>
          <p:cNvSpPr txBox="1"/>
          <p:nvPr/>
        </p:nvSpPr>
        <p:spPr>
          <a:xfrm>
            <a:off x="5486400" y="4800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What you would expect – the quad is just hanging free.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Note: both pendulums are identical in this simulation.</a:t>
            </a:r>
            <a:endParaRPr lang="en-US" dirty="0"/>
          </a:p>
        </p:txBody>
      </p:sp>
      <p:sp>
        <p:nvSpPr>
          <p:cNvPr id="222" name="TextBox 221"/>
          <p:cNvSpPr txBox="1"/>
          <p:nvPr/>
        </p:nvSpPr>
        <p:spPr>
          <a:xfrm>
            <a:off x="5504688" y="2560320"/>
            <a:ext cx="1200912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longitudinal</a:t>
            </a:r>
            <a:endParaRPr lang="en-US" sz="1600" dirty="0"/>
          </a:p>
        </p:txBody>
      </p:sp>
      <p:sp>
        <p:nvSpPr>
          <p:cNvPr id="154" name="Footer Placeholder 15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G1200774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 Placeholder 160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71" name="Title 17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Cavity Control Influence on Damping</a:t>
            </a:r>
            <a:endParaRPr lang="en-US" dirty="0"/>
          </a:p>
        </p:txBody>
      </p:sp>
      <p:grpSp>
        <p:nvGrpSpPr>
          <p:cNvPr id="2" name="Group 216"/>
          <p:cNvGrpSpPr/>
          <p:nvPr/>
        </p:nvGrpSpPr>
        <p:grpSpPr>
          <a:xfrm>
            <a:off x="76200" y="1676400"/>
            <a:ext cx="4879182" cy="5105400"/>
            <a:chOff x="302418" y="1676400"/>
            <a:chExt cx="4879182" cy="5105400"/>
          </a:xfrm>
        </p:grpSpPr>
        <p:grpSp>
          <p:nvGrpSpPr>
            <p:cNvPr id="3" name="Group 166"/>
            <p:cNvGrpSpPr>
              <a:grpSpLocks/>
            </p:cNvGrpSpPr>
            <p:nvPr/>
          </p:nvGrpSpPr>
          <p:grpSpPr bwMode="auto">
            <a:xfrm>
              <a:off x="916780" y="2057400"/>
              <a:ext cx="723898" cy="3733800"/>
              <a:chOff x="1676118" y="1828800"/>
              <a:chExt cx="723824" cy="3733800"/>
            </a:xfrm>
          </p:grpSpPr>
          <p:sp>
            <p:nvSpPr>
              <p:cNvPr id="88" name="Can 87"/>
              <p:cNvSpPr/>
              <p:nvPr/>
            </p:nvSpPr>
            <p:spPr>
              <a:xfrm>
                <a:off x="1752600" y="48006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4" name="Group 158"/>
              <p:cNvGrpSpPr>
                <a:grpSpLocks/>
              </p:cNvGrpSpPr>
              <p:nvPr/>
            </p:nvGrpSpPr>
            <p:grpSpPr bwMode="auto">
              <a:xfrm>
                <a:off x="1676118" y="1828800"/>
                <a:ext cx="723824" cy="3178180"/>
                <a:chOff x="647027" y="1936739"/>
                <a:chExt cx="1752434" cy="4190999"/>
              </a:xfrm>
            </p:grpSpPr>
            <p:grpSp>
              <p:nvGrpSpPr>
                <p:cNvPr id="5" name="Group 62"/>
                <p:cNvGrpSpPr>
                  <a:grpSpLocks/>
                </p:cNvGrpSpPr>
                <p:nvPr/>
              </p:nvGrpSpPr>
              <p:grpSpPr bwMode="auto">
                <a:xfrm>
                  <a:off x="943134" y="4222751"/>
                  <a:ext cx="161428" cy="764098"/>
                  <a:chOff x="908651" y="1905773"/>
                  <a:chExt cx="82815" cy="686966"/>
                </a:xfrm>
              </p:grpSpPr>
              <p:cxnSp>
                <p:nvCxnSpPr>
                  <p:cNvPr id="134" name="Straight Connector 133"/>
                  <p:cNvCxnSpPr/>
                  <p:nvPr/>
                </p:nvCxnSpPr>
                <p:spPr>
                  <a:xfrm rot="5400000">
                    <a:off x="833412" y="1981012"/>
                    <a:ext cx="152450" cy="197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16200000" flipH="1">
                    <a:off x="911475" y="2053516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>
                    <a:off x="911475" y="2130683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16200000" flipH="1">
                    <a:off x="911475" y="2207848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5400000">
                    <a:off x="912417" y="2284074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16200000" flipH="1">
                    <a:off x="911475" y="2360299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5400000">
                    <a:off x="914254" y="2515528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" name="Group 70"/>
                <p:cNvGrpSpPr>
                  <a:grpSpLocks/>
                </p:cNvGrpSpPr>
                <p:nvPr/>
              </p:nvGrpSpPr>
              <p:grpSpPr bwMode="auto">
                <a:xfrm>
                  <a:off x="1869329" y="4222740"/>
                  <a:ext cx="149902" cy="761998"/>
                  <a:chOff x="914299" y="1906490"/>
                  <a:chExt cx="76901" cy="685082"/>
                </a:xfrm>
              </p:grpSpPr>
              <p:cxnSp>
                <p:nvCxnSpPr>
                  <p:cNvPr id="127" name="Straight Connector 126"/>
                  <p:cNvCxnSpPr/>
                  <p:nvPr/>
                </p:nvCxnSpPr>
                <p:spPr>
                  <a:xfrm rot="5400000">
                    <a:off x="839060" y="1981729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16200000" flipH="1">
                    <a:off x="914166" y="2057190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5400000">
                    <a:off x="914166" y="2134357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16200000" flipH="1">
                    <a:off x="915108" y="2210581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>
                    <a:off x="915108" y="2285864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rot="16200000" flipH="1">
                    <a:off x="914166" y="2362089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5400000">
                    <a:off x="913987" y="2514362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Straight Connector 90"/>
                <p:cNvCxnSpPr/>
                <p:nvPr/>
              </p:nvCxnSpPr>
              <p:spPr>
                <a:xfrm rot="5400000">
                  <a:off x="648413" y="5744818"/>
                  <a:ext cx="761999" cy="3842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1561138" y="5746739"/>
                  <a:ext cx="761999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Cube 92"/>
                <p:cNvSpPr/>
                <p:nvPr/>
              </p:nvSpPr>
              <p:spPr>
                <a:xfrm>
                  <a:off x="647027" y="2623379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7" name="Group 37"/>
                <p:cNvGrpSpPr>
                  <a:grpSpLocks/>
                </p:cNvGrpSpPr>
                <p:nvPr/>
              </p:nvGrpSpPr>
              <p:grpSpPr bwMode="auto">
                <a:xfrm>
                  <a:off x="950406" y="1936748"/>
                  <a:ext cx="153705" cy="762002"/>
                  <a:chOff x="913244" y="1905075"/>
                  <a:chExt cx="78073" cy="686519"/>
                </a:xfrm>
              </p:grpSpPr>
              <p:cxnSp>
                <p:nvCxnSpPr>
                  <p:cNvPr id="120" name="Straight Connector 119"/>
                  <p:cNvCxnSpPr/>
                  <p:nvPr/>
                </p:nvCxnSpPr>
                <p:spPr>
                  <a:xfrm rot="5400000">
                    <a:off x="837836" y="1980484"/>
                    <a:ext cx="152770" cy="195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913616" y="2055587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90"/>
                  <p:cNvCxnSpPr/>
                  <p:nvPr/>
                </p:nvCxnSpPr>
                <p:spPr>
                  <a:xfrm rot="5400000">
                    <a:off x="913616" y="2132915"/>
                    <a:ext cx="77327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91"/>
                  <p:cNvCxnSpPr/>
                  <p:nvPr/>
                </p:nvCxnSpPr>
                <p:spPr>
                  <a:xfrm rot="16200000" flipH="1">
                    <a:off x="914560" y="2209299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5400000">
                    <a:off x="914560" y="2284740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34"/>
                  <p:cNvCxnSpPr/>
                  <p:nvPr/>
                </p:nvCxnSpPr>
                <p:spPr>
                  <a:xfrm rot="16200000" flipH="1">
                    <a:off x="913616" y="2361125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94"/>
                  <p:cNvCxnSpPr/>
                  <p:nvPr/>
                </p:nvCxnSpPr>
                <p:spPr>
                  <a:xfrm rot="5400000">
                    <a:off x="913956" y="2514234"/>
                    <a:ext cx="152768" cy="195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oup 38"/>
                <p:cNvGrpSpPr>
                  <a:grpSpLocks/>
                </p:cNvGrpSpPr>
                <p:nvPr/>
              </p:nvGrpSpPr>
              <p:grpSpPr bwMode="auto">
                <a:xfrm>
                  <a:off x="1865195" y="1936739"/>
                  <a:ext cx="153717" cy="761999"/>
                  <a:chOff x="912727" y="1905812"/>
                  <a:chExt cx="78459" cy="685806"/>
                </a:xfrm>
              </p:grpSpPr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>
                    <a:off x="837403" y="1981137"/>
                    <a:ext cx="152611" cy="196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40"/>
                  <p:cNvCxnSpPr/>
                  <p:nvPr/>
                </p:nvCxnSpPr>
                <p:spPr>
                  <a:xfrm rot="16200000" flipH="1">
                    <a:off x="913333" y="2055933"/>
                    <a:ext cx="77248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41"/>
                  <p:cNvCxnSpPr/>
                  <p:nvPr/>
                </p:nvCxnSpPr>
                <p:spPr>
                  <a:xfrm rot="5400000">
                    <a:off x="913333" y="2133181"/>
                    <a:ext cx="77247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16200000" flipH="1">
                    <a:off x="914275" y="2209486"/>
                    <a:ext cx="75363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85"/>
                  <p:cNvCxnSpPr/>
                  <p:nvPr/>
                </p:nvCxnSpPr>
                <p:spPr>
                  <a:xfrm rot="5400000">
                    <a:off x="914275" y="2284849"/>
                    <a:ext cx="75363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86"/>
                  <p:cNvCxnSpPr/>
                  <p:nvPr/>
                </p:nvCxnSpPr>
                <p:spPr>
                  <a:xfrm rot="16200000" flipH="1">
                    <a:off x="913333" y="2361154"/>
                    <a:ext cx="77248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5400000">
                    <a:off x="913900" y="2514332"/>
                    <a:ext cx="152610" cy="196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6" name="Cube 95"/>
                <p:cNvSpPr/>
                <p:nvPr/>
              </p:nvSpPr>
              <p:spPr>
                <a:xfrm>
                  <a:off x="647027" y="3766378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10" name="Group 54"/>
                <p:cNvGrpSpPr>
                  <a:grpSpLocks/>
                </p:cNvGrpSpPr>
                <p:nvPr/>
              </p:nvGrpSpPr>
              <p:grpSpPr bwMode="auto">
                <a:xfrm>
                  <a:off x="1869329" y="3079743"/>
                  <a:ext cx="149902" cy="761998"/>
                  <a:chOff x="914299" y="1906491"/>
                  <a:chExt cx="76901" cy="685082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 rot="5400000">
                    <a:off x="839060" y="1981730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16200000" flipH="1">
                    <a:off x="914166" y="2057191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5400000">
                    <a:off x="914166" y="2134358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16200000" flipH="1">
                    <a:off x="915108" y="2210582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>
                    <a:off x="915108" y="2285866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16200000" flipH="1">
                    <a:off x="914166" y="2362091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rot="5400000">
                    <a:off x="913987" y="2514363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oup 46"/>
                <p:cNvGrpSpPr>
                  <a:grpSpLocks/>
                </p:cNvGrpSpPr>
                <p:nvPr/>
              </p:nvGrpSpPr>
              <p:grpSpPr bwMode="auto">
                <a:xfrm>
                  <a:off x="943001" y="3079729"/>
                  <a:ext cx="161420" cy="764088"/>
                  <a:chOff x="908651" y="1905781"/>
                  <a:chExt cx="82817" cy="686965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rot="5400000">
                    <a:off x="835384" y="1979048"/>
                    <a:ext cx="152450" cy="591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rot="16200000" flipH="1">
                    <a:off x="911477" y="2053524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>
                    <a:off x="911477" y="2130690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rot="16200000" flipH="1">
                    <a:off x="911477" y="2207855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912418" y="2284081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16200000" flipH="1">
                    <a:off x="911477" y="2360306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>
                    <a:off x="914255" y="2515535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" name="Can 86"/>
              <p:cNvSpPr/>
              <p:nvPr/>
            </p:nvSpPr>
            <p:spPr>
              <a:xfrm>
                <a:off x="1752600" y="39624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9" name="Straight Connector 8"/>
            <p:cNvCxnSpPr>
              <a:stCxn id="88" idx="4"/>
            </p:cNvCxnSpPr>
            <p:nvPr/>
          </p:nvCxnSpPr>
          <p:spPr bwMode="auto">
            <a:xfrm>
              <a:off x="1526725" y="5410200"/>
              <a:ext cx="2207075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67"/>
            <p:cNvGrpSpPr>
              <a:grpSpLocks/>
            </p:cNvGrpSpPr>
            <p:nvPr/>
          </p:nvGrpSpPr>
          <p:grpSpPr bwMode="auto">
            <a:xfrm>
              <a:off x="3771900" y="2057400"/>
              <a:ext cx="723900" cy="3733801"/>
              <a:chOff x="5523866" y="1828799"/>
              <a:chExt cx="723826" cy="3733801"/>
            </a:xfrm>
          </p:grpSpPr>
          <p:grpSp>
            <p:nvGrpSpPr>
              <p:cNvPr id="13" name="Group 158"/>
              <p:cNvGrpSpPr>
                <a:grpSpLocks/>
              </p:cNvGrpSpPr>
              <p:nvPr/>
            </p:nvGrpSpPr>
            <p:grpSpPr bwMode="auto">
              <a:xfrm>
                <a:off x="5523866" y="1828799"/>
                <a:ext cx="723826" cy="3178182"/>
                <a:chOff x="646170" y="1936738"/>
                <a:chExt cx="1752434" cy="4190999"/>
              </a:xfrm>
            </p:grpSpPr>
            <p:grpSp>
              <p:nvGrpSpPr>
                <p:cNvPr id="14" name="Group 62"/>
                <p:cNvGrpSpPr>
                  <a:grpSpLocks/>
                </p:cNvGrpSpPr>
                <p:nvPr/>
              </p:nvGrpSpPr>
              <p:grpSpPr bwMode="auto">
                <a:xfrm>
                  <a:off x="942278" y="4222739"/>
                  <a:ext cx="161430" cy="764094"/>
                  <a:chOff x="908211" y="1905772"/>
                  <a:chExt cx="82816" cy="686966"/>
                </a:xfrm>
              </p:grpSpPr>
              <p:cxnSp>
                <p:nvCxnSpPr>
                  <p:cNvPr id="79" name="Straight Connector 78"/>
                  <p:cNvCxnSpPr/>
                  <p:nvPr/>
                </p:nvCxnSpPr>
                <p:spPr>
                  <a:xfrm rot="5400000">
                    <a:off x="832972" y="1981011"/>
                    <a:ext cx="152450" cy="197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911036" y="2053515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5400000">
                    <a:off x="911036" y="2130682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16200000" flipH="1">
                    <a:off x="911036" y="2207847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>
                    <a:off x="911977" y="2284072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911036" y="2360298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>
                    <a:off x="913814" y="2515527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70"/>
                <p:cNvGrpSpPr>
                  <a:grpSpLocks/>
                </p:cNvGrpSpPr>
                <p:nvPr/>
              </p:nvGrpSpPr>
              <p:grpSpPr bwMode="auto">
                <a:xfrm>
                  <a:off x="1868472" y="4222727"/>
                  <a:ext cx="149900" cy="761995"/>
                  <a:chOff x="913860" y="1906488"/>
                  <a:chExt cx="76900" cy="685083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rot="5400000">
                    <a:off x="838621" y="1981727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6200000" flipH="1">
                    <a:off x="913727" y="2057189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>
                    <a:off x="913727" y="2134355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914668" y="2210579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>
                    <a:off x="914668" y="2285863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16200000" flipH="1">
                    <a:off x="913727" y="2362088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5400000">
                    <a:off x="913548" y="2514361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647556" y="5744816"/>
                  <a:ext cx="761999" cy="3842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>
                  <a:off x="1560281" y="5746738"/>
                  <a:ext cx="761999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Cube 37"/>
                <p:cNvSpPr/>
                <p:nvPr/>
              </p:nvSpPr>
              <p:spPr>
                <a:xfrm>
                  <a:off x="646170" y="2623378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16" name="Group 37"/>
                <p:cNvGrpSpPr>
                  <a:grpSpLocks/>
                </p:cNvGrpSpPr>
                <p:nvPr/>
              </p:nvGrpSpPr>
              <p:grpSpPr bwMode="auto">
                <a:xfrm>
                  <a:off x="949550" y="1936745"/>
                  <a:ext cx="153705" cy="762002"/>
                  <a:chOff x="912809" y="1905074"/>
                  <a:chExt cx="78073" cy="686519"/>
                </a:xfrm>
              </p:grpSpPr>
              <p:cxnSp>
                <p:nvCxnSpPr>
                  <p:cNvPr id="65" name="Straight Connector 64"/>
                  <p:cNvCxnSpPr/>
                  <p:nvPr/>
                </p:nvCxnSpPr>
                <p:spPr>
                  <a:xfrm rot="5400000">
                    <a:off x="837401" y="1980483"/>
                    <a:ext cx="152770" cy="195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913181" y="2055586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5400000">
                    <a:off x="913181" y="2132914"/>
                    <a:ext cx="77327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16200000" flipH="1">
                    <a:off x="914125" y="2209297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rot="5400000">
                    <a:off x="914125" y="2284739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34"/>
                  <p:cNvCxnSpPr/>
                  <p:nvPr/>
                </p:nvCxnSpPr>
                <p:spPr>
                  <a:xfrm rot="16200000" flipH="1">
                    <a:off x="913181" y="2361124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5400000">
                    <a:off x="913520" y="2514233"/>
                    <a:ext cx="152768" cy="195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oup 38"/>
                <p:cNvGrpSpPr>
                  <a:grpSpLocks/>
                </p:cNvGrpSpPr>
                <p:nvPr/>
              </p:nvGrpSpPr>
              <p:grpSpPr bwMode="auto">
                <a:xfrm>
                  <a:off x="1856656" y="1936738"/>
                  <a:ext cx="161403" cy="761999"/>
                  <a:chOff x="908368" y="1905811"/>
                  <a:chExt cx="82382" cy="685806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>
                  <a:xfrm rot="5400000">
                    <a:off x="833043" y="1981136"/>
                    <a:ext cx="152611" cy="196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40"/>
                  <p:cNvCxnSpPr/>
                  <p:nvPr/>
                </p:nvCxnSpPr>
                <p:spPr>
                  <a:xfrm rot="16200000" flipH="1">
                    <a:off x="910935" y="2053970"/>
                    <a:ext cx="77248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41"/>
                  <p:cNvCxnSpPr/>
                  <p:nvPr/>
                </p:nvCxnSpPr>
                <p:spPr>
                  <a:xfrm rot="5400000">
                    <a:off x="910935" y="2131218"/>
                    <a:ext cx="77247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911877" y="2207522"/>
                    <a:ext cx="75363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5400000">
                    <a:off x="911877" y="2282886"/>
                    <a:ext cx="75363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16200000" flipH="1">
                    <a:off x="910935" y="2359191"/>
                    <a:ext cx="77248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5400000">
                    <a:off x="913462" y="2514331"/>
                    <a:ext cx="152610" cy="196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" name="Cube 40"/>
                <p:cNvSpPr/>
                <p:nvPr/>
              </p:nvSpPr>
              <p:spPr>
                <a:xfrm>
                  <a:off x="646170" y="3766377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18" name="Group 54"/>
                <p:cNvGrpSpPr>
                  <a:grpSpLocks/>
                </p:cNvGrpSpPr>
                <p:nvPr/>
              </p:nvGrpSpPr>
              <p:grpSpPr bwMode="auto">
                <a:xfrm>
                  <a:off x="1868472" y="3079740"/>
                  <a:ext cx="149900" cy="761998"/>
                  <a:chOff x="913860" y="1906490"/>
                  <a:chExt cx="76900" cy="685082"/>
                </a:xfrm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rot="5400000">
                    <a:off x="838621" y="1981729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6200000" flipH="1">
                    <a:off x="913727" y="2057190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5400000">
                    <a:off x="913727" y="2134357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16200000" flipH="1">
                    <a:off x="914668" y="2210581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5400000">
                    <a:off x="914668" y="2285864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913727" y="2362089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5400000">
                    <a:off x="913548" y="2514362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oup 46"/>
                <p:cNvGrpSpPr>
                  <a:grpSpLocks/>
                </p:cNvGrpSpPr>
                <p:nvPr/>
              </p:nvGrpSpPr>
              <p:grpSpPr bwMode="auto">
                <a:xfrm>
                  <a:off x="942277" y="3079741"/>
                  <a:ext cx="161430" cy="764094"/>
                  <a:chOff x="908212" y="1905779"/>
                  <a:chExt cx="82816" cy="686966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rot="5400000">
                    <a:off x="832973" y="1981018"/>
                    <a:ext cx="152450" cy="197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6200000" flipH="1">
                    <a:off x="911037" y="2053522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>
                    <a:off x="911037" y="2130689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911037" y="2207854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5400000">
                    <a:off x="911978" y="2284079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16200000" flipH="1">
                    <a:off x="911037" y="2360305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5400000">
                    <a:off x="913815" y="2515534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2" name="Can 31"/>
              <p:cNvSpPr/>
              <p:nvPr/>
            </p:nvSpPr>
            <p:spPr>
              <a:xfrm>
                <a:off x="5600700" y="39624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Can 32"/>
              <p:cNvSpPr/>
              <p:nvPr/>
            </p:nvSpPr>
            <p:spPr>
              <a:xfrm>
                <a:off x="5600700" y="48006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0" name="TextBox 204"/>
            <p:cNvSpPr txBox="1">
              <a:spLocks noChangeArrowheads="1"/>
            </p:cNvSpPr>
            <p:nvPr/>
          </p:nvSpPr>
          <p:spPr bwMode="auto">
            <a:xfrm>
              <a:off x="688439" y="1676400"/>
              <a:ext cx="14479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Pendulum </a:t>
              </a:r>
              <a:r>
                <a:rPr lang="en-US" dirty="0" smtClean="0">
                  <a:latin typeface="Calibri" pitchFamily="34" charset="0"/>
                </a:rPr>
                <a:t>1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TextBox 205"/>
            <p:cNvSpPr txBox="1">
              <a:spLocks noChangeArrowheads="1"/>
            </p:cNvSpPr>
            <p:nvPr/>
          </p:nvSpPr>
          <p:spPr bwMode="auto">
            <a:xfrm>
              <a:off x="3505807" y="1676400"/>
              <a:ext cx="15241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Pendulum </a:t>
              </a:r>
              <a:r>
                <a:rPr lang="en-US" dirty="0" smtClean="0">
                  <a:latin typeface="Calibri" pitchFamily="34" charset="0"/>
                </a:rPr>
                <a:t>2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059782" y="6248400"/>
              <a:ext cx="1295400" cy="381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Control Law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2669382" y="5410200"/>
              <a:ext cx="0" cy="83820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4495800" y="54102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3355182" y="6477000"/>
              <a:ext cx="17502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4574382" y="5943600"/>
              <a:ext cx="10652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 bwMode="auto">
            <a:xfrm>
              <a:off x="611982" y="2011363"/>
              <a:ext cx="1371600" cy="4603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29000" y="2011363"/>
              <a:ext cx="1371600" cy="4603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 flipV="1">
              <a:off x="5105400" y="3581400"/>
              <a:ext cx="794" cy="18295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24"/>
            <p:cNvCxnSpPr/>
            <p:nvPr/>
          </p:nvCxnSpPr>
          <p:spPr bwMode="auto">
            <a:xfrm flipH="1">
              <a:off x="4495801" y="3581400"/>
              <a:ext cx="60959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24"/>
            <p:cNvCxnSpPr/>
            <p:nvPr/>
          </p:nvCxnSpPr>
          <p:spPr bwMode="auto">
            <a:xfrm flipH="1">
              <a:off x="4495801" y="4572000"/>
              <a:ext cx="60959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4572000" y="3200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 smtClean="0"/>
                <a:t>2,2</a:t>
              </a:r>
              <a:endParaRPr lang="en-US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5720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 smtClean="0"/>
                <a:t>2,3</a:t>
              </a:r>
              <a:endParaRPr lang="en-US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572000" y="5029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 smtClean="0"/>
                <a:t>2,4</a:t>
              </a:r>
              <a:endParaRPr lang="en-US" dirty="0"/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304800" y="6477000"/>
              <a:ext cx="175498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 bwMode="auto">
            <a:xfrm flipH="1">
              <a:off x="304800" y="5410200"/>
              <a:ext cx="53578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 bwMode="auto">
            <a:xfrm rot="5400000">
              <a:off x="-229394" y="5943600"/>
              <a:ext cx="10652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304006" y="3581400"/>
              <a:ext cx="794" cy="18295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24"/>
            <p:cNvCxnSpPr/>
            <p:nvPr/>
          </p:nvCxnSpPr>
          <p:spPr bwMode="auto">
            <a:xfrm flipH="1">
              <a:off x="304800" y="3581400"/>
              <a:ext cx="61198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24"/>
            <p:cNvCxnSpPr/>
            <p:nvPr/>
          </p:nvCxnSpPr>
          <p:spPr bwMode="auto">
            <a:xfrm flipH="1">
              <a:off x="304800" y="4572000"/>
              <a:ext cx="53578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/>
            <p:cNvSpPr txBox="1"/>
            <p:nvPr/>
          </p:nvSpPr>
          <p:spPr>
            <a:xfrm>
              <a:off x="304800" y="3200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,2</a:t>
              </a:r>
              <a:endParaRPr lang="en-US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048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,3</a:t>
              </a:r>
              <a:endParaRPr 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04800" y="5029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,4</a:t>
              </a:r>
              <a:endParaRPr lang="en-US" dirty="0"/>
            </a:p>
          </p:txBody>
        </p:sp>
        <p:sp>
          <p:nvSpPr>
            <p:cNvPr id="195" name="Isosceles Triangle 194"/>
            <p:cNvSpPr/>
            <p:nvPr/>
          </p:nvSpPr>
          <p:spPr>
            <a:xfrm rot="5400000">
              <a:off x="3659982" y="6172200"/>
              <a:ext cx="609600" cy="609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659982" y="6281928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97" name="Isosceles Triangle 196"/>
            <p:cNvSpPr/>
            <p:nvPr/>
          </p:nvSpPr>
          <p:spPr>
            <a:xfrm rot="16200000">
              <a:off x="1069182" y="6172200"/>
              <a:ext cx="609600" cy="609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297782" y="6281928"/>
              <a:ext cx="3810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2133600" y="2438400"/>
              <a:ext cx="1066800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* Top to top mass transfer function</a:t>
              </a:r>
              <a:endParaRPr lang="en-US" dirty="0"/>
            </a:p>
          </p:txBody>
        </p:sp>
        <p:cxnSp>
          <p:nvCxnSpPr>
            <p:cNvPr id="202" name="Straight Arrow Connector 201"/>
            <p:cNvCxnSpPr>
              <a:stCxn id="200" idx="1"/>
            </p:cNvCxnSpPr>
            <p:nvPr/>
          </p:nvCxnSpPr>
          <p:spPr>
            <a:xfrm flipH="1" flipV="1">
              <a:off x="1676400" y="2819400"/>
              <a:ext cx="457200" cy="2191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4928616" y="2286000"/>
            <a:ext cx="4447419" cy="2441448"/>
            <a:chOff x="4928616" y="2286000"/>
            <a:chExt cx="4447419" cy="244144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28616" y="2286000"/>
              <a:ext cx="4447419" cy="2441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8" name="TextBox 217"/>
            <p:cNvSpPr txBox="1"/>
            <p:nvPr/>
          </p:nvSpPr>
          <p:spPr>
            <a:xfrm>
              <a:off x="4953000" y="2286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*</a:t>
              </a:r>
              <a:endParaRPr lang="en-US" dirty="0"/>
            </a:p>
          </p:txBody>
        </p:sp>
      </p:grpSp>
      <p:sp>
        <p:nvSpPr>
          <p:cNvPr id="220" name="TextBox 219"/>
          <p:cNvSpPr txBox="1"/>
          <p:nvPr/>
        </p:nvSpPr>
        <p:spPr>
          <a:xfrm>
            <a:off x="2514600" y="1066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- Case 2: All cavity control on Pendulum 1</a:t>
            </a:r>
            <a:endParaRPr lang="en-US" sz="2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5486400" y="48006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The top mass of pendulum 1 behaves like the UIM, PUM, and test mass are clamped to gnd. 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This happens when the </a:t>
            </a:r>
            <a:r>
              <a:rPr lang="en-US" dirty="0" err="1" smtClean="0"/>
              <a:t>ugfs</a:t>
            </a:r>
            <a:r>
              <a:rPr lang="en-US" dirty="0" smtClean="0"/>
              <a:t> of the UIM, PUM, and test mass loops are above the quad’s resonant frequencies. 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5504688" y="2560320"/>
            <a:ext cx="1200912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longitudinal</a:t>
            </a:r>
            <a:endParaRPr lang="en-US" dirty="0"/>
          </a:p>
        </p:txBody>
      </p:sp>
      <p:sp>
        <p:nvSpPr>
          <p:cNvPr id="156" name="Footer Placeholder 15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G1200774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8616" y="2286000"/>
            <a:ext cx="4447420" cy="244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1" name="Slide Number Placeholder 160"/>
          <p:cNvSpPr>
            <a:spLocks noGrp="1"/>
          </p:cNvSpPr>
          <p:nvPr>
            <p:ph type="sldNum" sz="quarter" idx="12"/>
          </p:nvPr>
        </p:nvSpPr>
        <p:spPr>
          <a:xfrm>
            <a:off x="6934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1" name="Title 17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Cavity Control Influence on Damping</a:t>
            </a:r>
            <a:endParaRPr lang="en-US" dirty="0"/>
          </a:p>
        </p:txBody>
      </p:sp>
      <p:grpSp>
        <p:nvGrpSpPr>
          <p:cNvPr id="2" name="Group 216"/>
          <p:cNvGrpSpPr/>
          <p:nvPr/>
        </p:nvGrpSpPr>
        <p:grpSpPr>
          <a:xfrm>
            <a:off x="76200" y="1676400"/>
            <a:ext cx="4879182" cy="5105400"/>
            <a:chOff x="302418" y="1676400"/>
            <a:chExt cx="4879182" cy="5105400"/>
          </a:xfrm>
        </p:grpSpPr>
        <p:grpSp>
          <p:nvGrpSpPr>
            <p:cNvPr id="3" name="Group 166"/>
            <p:cNvGrpSpPr>
              <a:grpSpLocks/>
            </p:cNvGrpSpPr>
            <p:nvPr/>
          </p:nvGrpSpPr>
          <p:grpSpPr bwMode="auto">
            <a:xfrm>
              <a:off x="916780" y="2057400"/>
              <a:ext cx="723898" cy="3733800"/>
              <a:chOff x="1676118" y="1828800"/>
              <a:chExt cx="723824" cy="3733800"/>
            </a:xfrm>
          </p:grpSpPr>
          <p:sp>
            <p:nvSpPr>
              <p:cNvPr id="88" name="Can 87"/>
              <p:cNvSpPr/>
              <p:nvPr/>
            </p:nvSpPr>
            <p:spPr>
              <a:xfrm>
                <a:off x="1752600" y="48006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4" name="Group 158"/>
              <p:cNvGrpSpPr>
                <a:grpSpLocks/>
              </p:cNvGrpSpPr>
              <p:nvPr/>
            </p:nvGrpSpPr>
            <p:grpSpPr bwMode="auto">
              <a:xfrm>
                <a:off x="1676118" y="1828800"/>
                <a:ext cx="723824" cy="3178180"/>
                <a:chOff x="647027" y="1936739"/>
                <a:chExt cx="1752434" cy="4190999"/>
              </a:xfrm>
            </p:grpSpPr>
            <p:grpSp>
              <p:nvGrpSpPr>
                <p:cNvPr id="5" name="Group 62"/>
                <p:cNvGrpSpPr>
                  <a:grpSpLocks/>
                </p:cNvGrpSpPr>
                <p:nvPr/>
              </p:nvGrpSpPr>
              <p:grpSpPr bwMode="auto">
                <a:xfrm>
                  <a:off x="943134" y="4222751"/>
                  <a:ext cx="161428" cy="764098"/>
                  <a:chOff x="908651" y="1905773"/>
                  <a:chExt cx="82815" cy="686966"/>
                </a:xfrm>
              </p:grpSpPr>
              <p:cxnSp>
                <p:nvCxnSpPr>
                  <p:cNvPr id="134" name="Straight Connector 133"/>
                  <p:cNvCxnSpPr/>
                  <p:nvPr/>
                </p:nvCxnSpPr>
                <p:spPr>
                  <a:xfrm rot="5400000">
                    <a:off x="833412" y="1981012"/>
                    <a:ext cx="152450" cy="197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16200000" flipH="1">
                    <a:off x="911475" y="2053516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>
                    <a:off x="911475" y="2130683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rot="16200000" flipH="1">
                    <a:off x="911475" y="2207848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/>
                  <p:cNvCxnSpPr/>
                  <p:nvPr/>
                </p:nvCxnSpPr>
                <p:spPr>
                  <a:xfrm rot="5400000">
                    <a:off x="912417" y="2284074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rot="16200000" flipH="1">
                    <a:off x="911475" y="2360299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/>
                  <p:cNvCxnSpPr/>
                  <p:nvPr/>
                </p:nvCxnSpPr>
                <p:spPr>
                  <a:xfrm rot="5400000">
                    <a:off x="914254" y="2515528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" name="Group 70"/>
                <p:cNvGrpSpPr>
                  <a:grpSpLocks/>
                </p:cNvGrpSpPr>
                <p:nvPr/>
              </p:nvGrpSpPr>
              <p:grpSpPr bwMode="auto">
                <a:xfrm>
                  <a:off x="1869329" y="4222740"/>
                  <a:ext cx="149902" cy="761998"/>
                  <a:chOff x="914299" y="1906490"/>
                  <a:chExt cx="76901" cy="685082"/>
                </a:xfrm>
              </p:grpSpPr>
              <p:cxnSp>
                <p:nvCxnSpPr>
                  <p:cNvPr id="127" name="Straight Connector 126"/>
                  <p:cNvCxnSpPr/>
                  <p:nvPr/>
                </p:nvCxnSpPr>
                <p:spPr>
                  <a:xfrm rot="5400000">
                    <a:off x="839060" y="1981729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 rot="16200000" flipH="1">
                    <a:off x="914166" y="2057190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Straight Connector 128"/>
                  <p:cNvCxnSpPr/>
                  <p:nvPr/>
                </p:nvCxnSpPr>
                <p:spPr>
                  <a:xfrm rot="5400000">
                    <a:off x="914166" y="2134357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Straight Connector 129"/>
                  <p:cNvCxnSpPr/>
                  <p:nvPr/>
                </p:nvCxnSpPr>
                <p:spPr>
                  <a:xfrm rot="16200000" flipH="1">
                    <a:off x="915108" y="2210581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1" name="Straight Connector 130"/>
                  <p:cNvCxnSpPr/>
                  <p:nvPr/>
                </p:nvCxnSpPr>
                <p:spPr>
                  <a:xfrm rot="5400000">
                    <a:off x="915108" y="2285864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Straight Connector 131"/>
                  <p:cNvCxnSpPr/>
                  <p:nvPr/>
                </p:nvCxnSpPr>
                <p:spPr>
                  <a:xfrm rot="16200000" flipH="1">
                    <a:off x="914166" y="2362089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3" name="Straight Connector 132"/>
                  <p:cNvCxnSpPr/>
                  <p:nvPr/>
                </p:nvCxnSpPr>
                <p:spPr>
                  <a:xfrm rot="5400000">
                    <a:off x="913987" y="2514362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1" name="Straight Connector 90"/>
                <p:cNvCxnSpPr/>
                <p:nvPr/>
              </p:nvCxnSpPr>
              <p:spPr>
                <a:xfrm rot="5400000">
                  <a:off x="648413" y="5744818"/>
                  <a:ext cx="761999" cy="3842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1561138" y="5746739"/>
                  <a:ext cx="761999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Cube 92"/>
                <p:cNvSpPr/>
                <p:nvPr/>
              </p:nvSpPr>
              <p:spPr>
                <a:xfrm>
                  <a:off x="647027" y="2623379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7" name="Group 37"/>
                <p:cNvGrpSpPr>
                  <a:grpSpLocks/>
                </p:cNvGrpSpPr>
                <p:nvPr/>
              </p:nvGrpSpPr>
              <p:grpSpPr bwMode="auto">
                <a:xfrm>
                  <a:off x="950406" y="1936748"/>
                  <a:ext cx="153705" cy="762002"/>
                  <a:chOff x="913244" y="1905075"/>
                  <a:chExt cx="78073" cy="686519"/>
                </a:xfrm>
              </p:grpSpPr>
              <p:cxnSp>
                <p:nvCxnSpPr>
                  <p:cNvPr id="120" name="Straight Connector 119"/>
                  <p:cNvCxnSpPr/>
                  <p:nvPr/>
                </p:nvCxnSpPr>
                <p:spPr>
                  <a:xfrm rot="5400000">
                    <a:off x="837836" y="1980484"/>
                    <a:ext cx="152770" cy="195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rot="16200000" flipH="1">
                    <a:off x="913616" y="2055587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90"/>
                  <p:cNvCxnSpPr/>
                  <p:nvPr/>
                </p:nvCxnSpPr>
                <p:spPr>
                  <a:xfrm rot="5400000">
                    <a:off x="913616" y="2132915"/>
                    <a:ext cx="77327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91"/>
                  <p:cNvCxnSpPr/>
                  <p:nvPr/>
                </p:nvCxnSpPr>
                <p:spPr>
                  <a:xfrm rot="16200000" flipH="1">
                    <a:off x="914560" y="2209299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rot="5400000">
                    <a:off x="914560" y="2284740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Straight Connector 34"/>
                  <p:cNvCxnSpPr/>
                  <p:nvPr/>
                </p:nvCxnSpPr>
                <p:spPr>
                  <a:xfrm rot="16200000" flipH="1">
                    <a:off x="913616" y="2361125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94"/>
                  <p:cNvCxnSpPr/>
                  <p:nvPr/>
                </p:nvCxnSpPr>
                <p:spPr>
                  <a:xfrm rot="5400000">
                    <a:off x="913956" y="2514234"/>
                    <a:ext cx="152768" cy="195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oup 38"/>
                <p:cNvGrpSpPr>
                  <a:grpSpLocks/>
                </p:cNvGrpSpPr>
                <p:nvPr/>
              </p:nvGrpSpPr>
              <p:grpSpPr bwMode="auto">
                <a:xfrm>
                  <a:off x="1865195" y="1936739"/>
                  <a:ext cx="153717" cy="761999"/>
                  <a:chOff x="912727" y="1905812"/>
                  <a:chExt cx="78459" cy="685806"/>
                </a:xfrm>
              </p:grpSpPr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>
                    <a:off x="837403" y="1981137"/>
                    <a:ext cx="152611" cy="196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40"/>
                  <p:cNvCxnSpPr/>
                  <p:nvPr/>
                </p:nvCxnSpPr>
                <p:spPr>
                  <a:xfrm rot="16200000" flipH="1">
                    <a:off x="913333" y="2055933"/>
                    <a:ext cx="77248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41"/>
                  <p:cNvCxnSpPr/>
                  <p:nvPr/>
                </p:nvCxnSpPr>
                <p:spPr>
                  <a:xfrm rot="5400000">
                    <a:off x="913333" y="2133181"/>
                    <a:ext cx="77247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16200000" flipH="1">
                    <a:off x="914275" y="2209486"/>
                    <a:ext cx="75363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85"/>
                  <p:cNvCxnSpPr/>
                  <p:nvPr/>
                </p:nvCxnSpPr>
                <p:spPr>
                  <a:xfrm rot="5400000">
                    <a:off x="914275" y="2284849"/>
                    <a:ext cx="75363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86"/>
                  <p:cNvCxnSpPr/>
                  <p:nvPr/>
                </p:nvCxnSpPr>
                <p:spPr>
                  <a:xfrm rot="16200000" flipH="1">
                    <a:off x="913333" y="2361154"/>
                    <a:ext cx="77248" cy="78459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rot="5400000">
                    <a:off x="913900" y="2514332"/>
                    <a:ext cx="152610" cy="196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6" name="Cube 95"/>
                <p:cNvSpPr/>
                <p:nvPr/>
              </p:nvSpPr>
              <p:spPr>
                <a:xfrm>
                  <a:off x="647027" y="3766378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10" name="Group 54"/>
                <p:cNvGrpSpPr>
                  <a:grpSpLocks/>
                </p:cNvGrpSpPr>
                <p:nvPr/>
              </p:nvGrpSpPr>
              <p:grpSpPr bwMode="auto">
                <a:xfrm>
                  <a:off x="1869329" y="3079743"/>
                  <a:ext cx="149902" cy="761998"/>
                  <a:chOff x="914299" y="1906491"/>
                  <a:chExt cx="76901" cy="685082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 rot="5400000">
                    <a:off x="839060" y="1981730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16200000" flipH="1">
                    <a:off x="914166" y="2057191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5400000">
                    <a:off x="914166" y="2134358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16200000" flipH="1">
                    <a:off x="915108" y="2210582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rot="5400000">
                    <a:off x="915108" y="2285866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/>
                  <p:nvPr/>
                </p:nvCxnSpPr>
                <p:spPr>
                  <a:xfrm rot="16200000" flipH="1">
                    <a:off x="914166" y="2362091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rot="5400000">
                    <a:off x="913987" y="2514363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Group 46"/>
                <p:cNvGrpSpPr>
                  <a:grpSpLocks/>
                </p:cNvGrpSpPr>
                <p:nvPr/>
              </p:nvGrpSpPr>
              <p:grpSpPr bwMode="auto">
                <a:xfrm>
                  <a:off x="943001" y="3079729"/>
                  <a:ext cx="161420" cy="764088"/>
                  <a:chOff x="908651" y="1905781"/>
                  <a:chExt cx="82817" cy="686965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>
                  <a:xfrm rot="5400000">
                    <a:off x="835384" y="1979048"/>
                    <a:ext cx="152450" cy="5915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 rot="16200000" flipH="1">
                    <a:off x="911477" y="2053524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rot="5400000">
                    <a:off x="911477" y="2130690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rot="16200000" flipH="1">
                    <a:off x="911477" y="2207855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/>
                  <p:nvPr/>
                </p:nvCxnSpPr>
                <p:spPr>
                  <a:xfrm rot="5400000">
                    <a:off x="912418" y="2284081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16200000" flipH="1">
                    <a:off x="911477" y="2360306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>
                    <a:off x="914255" y="2515535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7" name="Can 86"/>
              <p:cNvSpPr/>
              <p:nvPr/>
            </p:nvSpPr>
            <p:spPr>
              <a:xfrm>
                <a:off x="1752600" y="39624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9" name="Straight Connector 8"/>
            <p:cNvCxnSpPr>
              <a:stCxn id="88" idx="4"/>
            </p:cNvCxnSpPr>
            <p:nvPr/>
          </p:nvCxnSpPr>
          <p:spPr bwMode="auto">
            <a:xfrm>
              <a:off x="1526725" y="5410200"/>
              <a:ext cx="2207075" cy="0"/>
            </a:xfrm>
            <a:prstGeom prst="line">
              <a:avLst/>
            </a:prstGeom>
            <a:ln w="444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67"/>
            <p:cNvGrpSpPr>
              <a:grpSpLocks/>
            </p:cNvGrpSpPr>
            <p:nvPr/>
          </p:nvGrpSpPr>
          <p:grpSpPr bwMode="auto">
            <a:xfrm>
              <a:off x="3771900" y="2057400"/>
              <a:ext cx="723900" cy="3733801"/>
              <a:chOff x="5523866" y="1828799"/>
              <a:chExt cx="723826" cy="3733801"/>
            </a:xfrm>
          </p:grpSpPr>
          <p:grpSp>
            <p:nvGrpSpPr>
              <p:cNvPr id="13" name="Group 158"/>
              <p:cNvGrpSpPr>
                <a:grpSpLocks/>
              </p:cNvGrpSpPr>
              <p:nvPr/>
            </p:nvGrpSpPr>
            <p:grpSpPr bwMode="auto">
              <a:xfrm>
                <a:off x="5523866" y="1828799"/>
                <a:ext cx="723826" cy="3178182"/>
                <a:chOff x="646170" y="1936738"/>
                <a:chExt cx="1752434" cy="4190999"/>
              </a:xfrm>
            </p:grpSpPr>
            <p:grpSp>
              <p:nvGrpSpPr>
                <p:cNvPr id="14" name="Group 62"/>
                <p:cNvGrpSpPr>
                  <a:grpSpLocks/>
                </p:cNvGrpSpPr>
                <p:nvPr/>
              </p:nvGrpSpPr>
              <p:grpSpPr bwMode="auto">
                <a:xfrm>
                  <a:off x="942278" y="4222739"/>
                  <a:ext cx="161430" cy="764094"/>
                  <a:chOff x="908211" y="1905772"/>
                  <a:chExt cx="82816" cy="686966"/>
                </a:xfrm>
              </p:grpSpPr>
              <p:cxnSp>
                <p:nvCxnSpPr>
                  <p:cNvPr id="79" name="Straight Connector 78"/>
                  <p:cNvCxnSpPr/>
                  <p:nvPr/>
                </p:nvCxnSpPr>
                <p:spPr>
                  <a:xfrm rot="5400000">
                    <a:off x="832972" y="1981011"/>
                    <a:ext cx="152450" cy="197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 rot="16200000" flipH="1">
                    <a:off x="911036" y="2053515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 rot="5400000">
                    <a:off x="911036" y="2130682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16200000" flipH="1">
                    <a:off x="911036" y="2207847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>
                    <a:off x="911977" y="2284072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911036" y="2360298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>
                    <a:off x="913814" y="2515527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70"/>
                <p:cNvGrpSpPr>
                  <a:grpSpLocks/>
                </p:cNvGrpSpPr>
                <p:nvPr/>
              </p:nvGrpSpPr>
              <p:grpSpPr bwMode="auto">
                <a:xfrm>
                  <a:off x="1868472" y="4222727"/>
                  <a:ext cx="149900" cy="761995"/>
                  <a:chOff x="913860" y="1906488"/>
                  <a:chExt cx="76900" cy="685083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>
                  <a:xfrm rot="5400000">
                    <a:off x="838621" y="1981727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 rot="16200000" flipH="1">
                    <a:off x="913727" y="2057189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rot="5400000">
                    <a:off x="913727" y="2134355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rot="16200000" flipH="1">
                    <a:off x="914668" y="2210579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5400000">
                    <a:off x="914668" y="2285863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 rot="16200000" flipH="1">
                    <a:off x="913727" y="2362088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 rot="5400000">
                    <a:off x="913548" y="2514361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647556" y="5744816"/>
                  <a:ext cx="761999" cy="3842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>
                  <a:off x="1560281" y="5746738"/>
                  <a:ext cx="761999" cy="0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Cube 37"/>
                <p:cNvSpPr/>
                <p:nvPr/>
              </p:nvSpPr>
              <p:spPr>
                <a:xfrm>
                  <a:off x="646170" y="2623378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16" name="Group 37"/>
                <p:cNvGrpSpPr>
                  <a:grpSpLocks/>
                </p:cNvGrpSpPr>
                <p:nvPr/>
              </p:nvGrpSpPr>
              <p:grpSpPr bwMode="auto">
                <a:xfrm>
                  <a:off x="949550" y="1936745"/>
                  <a:ext cx="153705" cy="762002"/>
                  <a:chOff x="912809" y="1905074"/>
                  <a:chExt cx="78073" cy="686519"/>
                </a:xfrm>
              </p:grpSpPr>
              <p:cxnSp>
                <p:nvCxnSpPr>
                  <p:cNvPr id="65" name="Straight Connector 64"/>
                  <p:cNvCxnSpPr/>
                  <p:nvPr/>
                </p:nvCxnSpPr>
                <p:spPr>
                  <a:xfrm rot="5400000">
                    <a:off x="837401" y="1980483"/>
                    <a:ext cx="152770" cy="195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 rot="16200000" flipH="1">
                    <a:off x="913181" y="2055586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 rot="5400000">
                    <a:off x="913181" y="2132914"/>
                    <a:ext cx="77327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 rot="16200000" flipH="1">
                    <a:off x="914125" y="2209297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 rot="5400000">
                    <a:off x="914125" y="2284739"/>
                    <a:ext cx="75442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34"/>
                  <p:cNvCxnSpPr/>
                  <p:nvPr/>
                </p:nvCxnSpPr>
                <p:spPr>
                  <a:xfrm rot="16200000" flipH="1">
                    <a:off x="913181" y="2361124"/>
                    <a:ext cx="77328" cy="780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 rot="5400000">
                    <a:off x="913520" y="2514233"/>
                    <a:ext cx="152768" cy="195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Group 38"/>
                <p:cNvGrpSpPr>
                  <a:grpSpLocks/>
                </p:cNvGrpSpPr>
                <p:nvPr/>
              </p:nvGrpSpPr>
              <p:grpSpPr bwMode="auto">
                <a:xfrm>
                  <a:off x="1856656" y="1936738"/>
                  <a:ext cx="161403" cy="761999"/>
                  <a:chOff x="908368" y="1905811"/>
                  <a:chExt cx="82382" cy="685806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>
                  <a:xfrm rot="5400000">
                    <a:off x="833043" y="1981136"/>
                    <a:ext cx="152611" cy="196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40"/>
                  <p:cNvCxnSpPr/>
                  <p:nvPr/>
                </p:nvCxnSpPr>
                <p:spPr>
                  <a:xfrm rot="16200000" flipH="1">
                    <a:off x="910935" y="2053970"/>
                    <a:ext cx="77248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41"/>
                  <p:cNvCxnSpPr/>
                  <p:nvPr/>
                </p:nvCxnSpPr>
                <p:spPr>
                  <a:xfrm rot="5400000">
                    <a:off x="910935" y="2131218"/>
                    <a:ext cx="77247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16200000" flipH="1">
                    <a:off x="911877" y="2207522"/>
                    <a:ext cx="75363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rot="5400000">
                    <a:off x="911877" y="2282886"/>
                    <a:ext cx="75363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16200000" flipH="1">
                    <a:off x="910935" y="2359191"/>
                    <a:ext cx="77248" cy="8238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rot="5400000">
                    <a:off x="913462" y="2514331"/>
                    <a:ext cx="152610" cy="196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" name="Cube 40"/>
                <p:cNvSpPr/>
                <p:nvPr/>
              </p:nvSpPr>
              <p:spPr>
                <a:xfrm>
                  <a:off x="646170" y="3766377"/>
                  <a:ext cx="1752434" cy="456362"/>
                </a:xfrm>
                <a:prstGeom prst="cub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grpSp>
              <p:nvGrpSpPr>
                <p:cNvPr id="18" name="Group 54"/>
                <p:cNvGrpSpPr>
                  <a:grpSpLocks/>
                </p:cNvGrpSpPr>
                <p:nvPr/>
              </p:nvGrpSpPr>
              <p:grpSpPr bwMode="auto">
                <a:xfrm>
                  <a:off x="1868472" y="3079740"/>
                  <a:ext cx="149900" cy="761998"/>
                  <a:chOff x="913860" y="1906490"/>
                  <a:chExt cx="76900" cy="685082"/>
                </a:xfrm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rot="5400000">
                    <a:off x="838621" y="1981729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6200000" flipH="1">
                    <a:off x="913727" y="2057190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5400000">
                    <a:off x="913727" y="2134357"/>
                    <a:ext cx="77165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Straight Connector 53"/>
                  <p:cNvCxnSpPr/>
                  <p:nvPr/>
                </p:nvCxnSpPr>
                <p:spPr>
                  <a:xfrm rot="16200000" flipH="1">
                    <a:off x="914668" y="2210581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/>
                  <p:nvPr/>
                </p:nvCxnSpPr>
                <p:spPr>
                  <a:xfrm rot="5400000">
                    <a:off x="914668" y="2285864"/>
                    <a:ext cx="75284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rot="16200000" flipH="1">
                    <a:off x="913727" y="2362089"/>
                    <a:ext cx="77166" cy="76900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5400000">
                    <a:off x="913548" y="2514362"/>
                    <a:ext cx="152449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Group 46"/>
                <p:cNvGrpSpPr>
                  <a:grpSpLocks/>
                </p:cNvGrpSpPr>
                <p:nvPr/>
              </p:nvGrpSpPr>
              <p:grpSpPr bwMode="auto">
                <a:xfrm>
                  <a:off x="942277" y="3079741"/>
                  <a:ext cx="161430" cy="764094"/>
                  <a:chOff x="908212" y="1905779"/>
                  <a:chExt cx="82816" cy="686966"/>
                </a:xfrm>
              </p:grpSpPr>
              <p:cxnSp>
                <p:nvCxnSpPr>
                  <p:cNvPr id="44" name="Straight Connector 43"/>
                  <p:cNvCxnSpPr/>
                  <p:nvPr/>
                </p:nvCxnSpPr>
                <p:spPr>
                  <a:xfrm rot="5400000">
                    <a:off x="832973" y="1981018"/>
                    <a:ext cx="152450" cy="1971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16200000" flipH="1">
                    <a:off x="911037" y="2053522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>
                    <a:off x="911037" y="2130689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16200000" flipH="1">
                    <a:off x="911037" y="2207854"/>
                    <a:ext cx="77167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 rot="5400000">
                    <a:off x="911978" y="2284079"/>
                    <a:ext cx="75284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 rot="16200000" flipH="1">
                    <a:off x="911037" y="2360305"/>
                    <a:ext cx="77165" cy="82814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 rot="5400000">
                    <a:off x="913815" y="2515534"/>
                    <a:ext cx="152450" cy="1972"/>
                  </a:xfrm>
                  <a:prstGeom prst="line">
                    <a:avLst/>
                  </a:prstGeom>
                  <a:ln w="158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2" name="Can 31"/>
              <p:cNvSpPr/>
              <p:nvPr/>
            </p:nvSpPr>
            <p:spPr>
              <a:xfrm>
                <a:off x="5600700" y="39624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Can 32"/>
              <p:cNvSpPr/>
              <p:nvPr/>
            </p:nvSpPr>
            <p:spPr>
              <a:xfrm>
                <a:off x="5600700" y="4800600"/>
                <a:ext cx="533400" cy="762000"/>
              </a:xfrm>
              <a:prstGeom prst="can">
                <a:avLst/>
              </a:prstGeom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0" name="TextBox 204"/>
            <p:cNvSpPr txBox="1">
              <a:spLocks noChangeArrowheads="1"/>
            </p:cNvSpPr>
            <p:nvPr/>
          </p:nvSpPr>
          <p:spPr bwMode="auto">
            <a:xfrm>
              <a:off x="688439" y="1676400"/>
              <a:ext cx="14479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Pendulum </a:t>
              </a:r>
              <a:r>
                <a:rPr lang="en-US" dirty="0" smtClean="0">
                  <a:latin typeface="Calibri" pitchFamily="34" charset="0"/>
                </a:rPr>
                <a:t>1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21" name="TextBox 205"/>
            <p:cNvSpPr txBox="1">
              <a:spLocks noChangeArrowheads="1"/>
            </p:cNvSpPr>
            <p:nvPr/>
          </p:nvSpPr>
          <p:spPr bwMode="auto">
            <a:xfrm>
              <a:off x="3505807" y="1676400"/>
              <a:ext cx="15241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Pendulum </a:t>
              </a:r>
              <a:r>
                <a:rPr lang="en-US" dirty="0" smtClean="0">
                  <a:latin typeface="Calibri" pitchFamily="34" charset="0"/>
                </a:rPr>
                <a:t>2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059782" y="6248400"/>
              <a:ext cx="1295400" cy="381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>
                  <a:solidFill>
                    <a:schemeClr val="tx1"/>
                  </a:solidFill>
                  <a:cs typeface="Arial" charset="0"/>
                </a:rPr>
                <a:t>Control Law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2669382" y="5410200"/>
              <a:ext cx="0" cy="838200"/>
            </a:xfrm>
            <a:prstGeom prst="line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4495800" y="5410200"/>
              <a:ext cx="609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>
              <a:off x="3355182" y="6477000"/>
              <a:ext cx="17502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4574382" y="5943600"/>
              <a:ext cx="10652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 bwMode="auto">
            <a:xfrm>
              <a:off x="611982" y="2011363"/>
              <a:ext cx="1371600" cy="4603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429000" y="2011363"/>
              <a:ext cx="1371600" cy="4603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142" name="Straight Connector 141"/>
            <p:cNvCxnSpPr/>
            <p:nvPr/>
          </p:nvCxnSpPr>
          <p:spPr>
            <a:xfrm flipV="1">
              <a:off x="5105400" y="3581400"/>
              <a:ext cx="794" cy="18295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24"/>
            <p:cNvCxnSpPr/>
            <p:nvPr/>
          </p:nvCxnSpPr>
          <p:spPr bwMode="auto">
            <a:xfrm flipH="1">
              <a:off x="4495801" y="3581400"/>
              <a:ext cx="60959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24"/>
            <p:cNvCxnSpPr/>
            <p:nvPr/>
          </p:nvCxnSpPr>
          <p:spPr bwMode="auto">
            <a:xfrm flipH="1">
              <a:off x="4495801" y="4572000"/>
              <a:ext cx="60959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4572000" y="3200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 smtClean="0"/>
                <a:t>2,2</a:t>
              </a:r>
              <a:endParaRPr lang="en-US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5720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 smtClean="0"/>
                <a:t>2,3</a:t>
              </a:r>
              <a:endParaRPr lang="en-US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572000" y="5029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 smtClean="0"/>
                <a:t>2,4</a:t>
              </a:r>
              <a:endParaRPr lang="en-US" dirty="0"/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304800" y="6477000"/>
              <a:ext cx="175498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 bwMode="auto">
            <a:xfrm flipH="1">
              <a:off x="304800" y="5410200"/>
              <a:ext cx="53578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 bwMode="auto">
            <a:xfrm rot="5400000">
              <a:off x="-229394" y="5943600"/>
              <a:ext cx="10652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V="1">
              <a:off x="304006" y="3581400"/>
              <a:ext cx="794" cy="18295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24"/>
            <p:cNvCxnSpPr/>
            <p:nvPr/>
          </p:nvCxnSpPr>
          <p:spPr bwMode="auto">
            <a:xfrm flipH="1">
              <a:off x="304800" y="3581400"/>
              <a:ext cx="61198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24"/>
            <p:cNvCxnSpPr/>
            <p:nvPr/>
          </p:nvCxnSpPr>
          <p:spPr bwMode="auto">
            <a:xfrm flipH="1">
              <a:off x="304800" y="4572000"/>
              <a:ext cx="53578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/>
            <p:cNvSpPr txBox="1"/>
            <p:nvPr/>
          </p:nvSpPr>
          <p:spPr>
            <a:xfrm>
              <a:off x="304800" y="3200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,2</a:t>
              </a:r>
              <a:endParaRPr lang="en-US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304800" y="419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,3</a:t>
              </a:r>
              <a:endParaRPr 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304800" y="50292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</a:t>
              </a:r>
              <a:r>
                <a:rPr lang="en-US" baseline="-25000" dirty="0"/>
                <a:t>1</a:t>
              </a:r>
              <a:r>
                <a:rPr lang="en-US" baseline="-25000" dirty="0" smtClean="0"/>
                <a:t>,4</a:t>
              </a:r>
              <a:endParaRPr lang="en-US" dirty="0"/>
            </a:p>
          </p:txBody>
        </p:sp>
        <p:sp>
          <p:nvSpPr>
            <p:cNvPr id="195" name="Isosceles Triangle 194"/>
            <p:cNvSpPr/>
            <p:nvPr/>
          </p:nvSpPr>
          <p:spPr>
            <a:xfrm rot="5400000">
              <a:off x="3659982" y="6172200"/>
              <a:ext cx="609600" cy="609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3659982" y="6281928"/>
              <a:ext cx="528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0.5</a:t>
              </a:r>
              <a:endParaRPr lang="en-US" dirty="0"/>
            </a:p>
          </p:txBody>
        </p:sp>
        <p:sp>
          <p:nvSpPr>
            <p:cNvPr id="197" name="Isosceles Triangle 196"/>
            <p:cNvSpPr/>
            <p:nvPr/>
          </p:nvSpPr>
          <p:spPr>
            <a:xfrm rot="16200000">
              <a:off x="1069182" y="6172200"/>
              <a:ext cx="609600" cy="609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1216818" y="6281928"/>
              <a:ext cx="5286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0.5</a:t>
              </a:r>
              <a:endParaRPr lang="en-US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2133600" y="2438400"/>
              <a:ext cx="1066800" cy="120032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* Top to top mass transfer function</a:t>
              </a:r>
              <a:endParaRPr lang="en-US" dirty="0"/>
            </a:p>
          </p:txBody>
        </p:sp>
        <p:cxnSp>
          <p:nvCxnSpPr>
            <p:cNvPr id="202" name="Straight Arrow Connector 201"/>
            <p:cNvCxnSpPr>
              <a:stCxn id="200" idx="1"/>
            </p:cNvCxnSpPr>
            <p:nvPr/>
          </p:nvCxnSpPr>
          <p:spPr>
            <a:xfrm flipH="1" flipV="1">
              <a:off x="1676400" y="2819400"/>
              <a:ext cx="457200" cy="2191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8" name="TextBox 217"/>
          <p:cNvSpPr txBox="1"/>
          <p:nvPr/>
        </p:nvSpPr>
        <p:spPr>
          <a:xfrm>
            <a:off x="4953000" y="2286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20" name="TextBox 219"/>
          <p:cNvSpPr txBox="1"/>
          <p:nvPr/>
        </p:nvSpPr>
        <p:spPr>
          <a:xfrm>
            <a:off x="1447800" y="10668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- Case 3: Cavity control split evenly between both pendulums</a:t>
            </a:r>
            <a:endParaRPr lang="en-US" sz="2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5486400" y="48006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The top mass response is now an average of the previous two cases -&gt; 5 resonances to damp.</a:t>
            </a:r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Control up to the PUM, rather than the UIM, would yield 6 resonances.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aLIGO</a:t>
            </a:r>
            <a:r>
              <a:rPr lang="en-US" dirty="0" smtClean="0"/>
              <a:t> will likely behave like this.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5504688" y="2560320"/>
            <a:ext cx="1200912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longitudinal</a:t>
            </a:r>
            <a:endParaRPr lang="en-US" dirty="0"/>
          </a:p>
        </p:txBody>
      </p:sp>
      <p:sp>
        <p:nvSpPr>
          <p:cNvPr id="155" name="Footer Placeholder 15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G1200774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235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Cavity Control Influence on Damping</vt:lpstr>
      <vt:lpstr>Cavity Control Influence on Damping</vt:lpstr>
      <vt:lpstr>Cavity Control Influence on Damping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Cavity Control Influence on Damping</dc:title>
  <dc:creator>MIT</dc:creator>
  <cp:lastModifiedBy>MIT</cp:lastModifiedBy>
  <cp:revision>27</cp:revision>
  <dcterms:created xsi:type="dcterms:W3CDTF">2012-07-19T22:47:21Z</dcterms:created>
  <dcterms:modified xsi:type="dcterms:W3CDTF">2012-07-31T17:43:42Z</dcterms:modified>
</cp:coreProperties>
</file>