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2794238" cy="30267275"/>
  <p:notesSz cx="6858000" cy="9144000"/>
  <p:defaultTextStyle>
    <a:defPPr>
      <a:defRPr lang="en-US"/>
    </a:defPPr>
    <a:lvl1pPr marL="0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7438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4876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2314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49752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37190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4628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2066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699504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3147" autoAdjust="0"/>
    <p:restoredTop sz="98261" autoAdjust="0"/>
  </p:normalViewPr>
  <p:slideViewPr>
    <p:cSldViewPr snapToGrid="0" snapToObjects="1">
      <p:cViewPr>
        <p:scale>
          <a:sx n="33" d="100"/>
          <a:sy n="33" d="100"/>
        </p:scale>
        <p:origin x="-1624" y="112"/>
      </p:cViewPr>
      <p:guideLst>
        <p:guide orient="horz" pos="9533"/>
        <p:guide pos="134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9568" y="9402475"/>
            <a:ext cx="36375102" cy="64878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9136" y="17151456"/>
            <a:ext cx="29955967" cy="773497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4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2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49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3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2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699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739B-24E9-E844-8AB2-E166B10255D4}" type="datetimeFigureOut">
              <a:rPr lang="en-US" smtClean="0"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546A-BBB2-4B40-A63C-C96B97B0D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58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739B-24E9-E844-8AB2-E166B10255D4}" type="datetimeFigureOut">
              <a:rPr lang="en-US" smtClean="0"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546A-BBB2-4B40-A63C-C96B97B0D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91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5203227" y="5352826"/>
            <a:ext cx="45060255" cy="1139717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15041" y="5352826"/>
            <a:ext cx="134474949" cy="1139717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739B-24E9-E844-8AB2-E166B10255D4}" type="datetimeFigureOut">
              <a:rPr lang="en-US" smtClean="0"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546A-BBB2-4B40-A63C-C96B97B0D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88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739B-24E9-E844-8AB2-E166B10255D4}" type="datetimeFigureOut">
              <a:rPr lang="en-US" smtClean="0"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546A-BBB2-4B40-A63C-C96B97B0D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4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0450" y="19449529"/>
            <a:ext cx="36375102" cy="6011417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0450" y="12828565"/>
            <a:ext cx="36375102" cy="6620964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7438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4876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231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4975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3719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462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206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69950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739B-24E9-E844-8AB2-E166B10255D4}" type="datetimeFigureOut">
              <a:rPr lang="en-US" smtClean="0"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546A-BBB2-4B40-A63C-C96B97B0D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89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15043" y="31171094"/>
            <a:ext cx="89763886" cy="88153438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492166" y="31171094"/>
            <a:ext cx="89771318" cy="88153438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739B-24E9-E844-8AB2-E166B10255D4}" type="datetimeFigureOut">
              <a:rPr lang="en-US" smtClean="0"/>
              <a:t>9/24/12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546A-BBB2-4B40-A63C-C96B97B0D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7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9712" y="1212094"/>
            <a:ext cx="38514814" cy="50445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9712" y="6775108"/>
            <a:ext cx="18908220" cy="2823542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7438" indent="0">
              <a:buNone/>
              <a:defRPr sz="9100" b="1"/>
            </a:lvl2pPr>
            <a:lvl3pPr marL="4174876" indent="0">
              <a:buNone/>
              <a:defRPr sz="8200" b="1"/>
            </a:lvl3pPr>
            <a:lvl4pPr marL="6262314" indent="0">
              <a:buNone/>
              <a:defRPr sz="7300" b="1"/>
            </a:lvl4pPr>
            <a:lvl5pPr marL="8349752" indent="0">
              <a:buNone/>
              <a:defRPr sz="7300" b="1"/>
            </a:lvl5pPr>
            <a:lvl6pPr marL="10437190" indent="0">
              <a:buNone/>
              <a:defRPr sz="7300" b="1"/>
            </a:lvl6pPr>
            <a:lvl7pPr marL="12524628" indent="0">
              <a:buNone/>
              <a:defRPr sz="7300" b="1"/>
            </a:lvl7pPr>
            <a:lvl8pPr marL="14612066" indent="0">
              <a:buNone/>
              <a:defRPr sz="7300" b="1"/>
            </a:lvl8pPr>
            <a:lvl9pPr marL="16699504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9712" y="9598650"/>
            <a:ext cx="18908220" cy="17438717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738881" y="6775108"/>
            <a:ext cx="18915648" cy="2823542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7438" indent="0">
              <a:buNone/>
              <a:defRPr sz="9100" b="1"/>
            </a:lvl2pPr>
            <a:lvl3pPr marL="4174876" indent="0">
              <a:buNone/>
              <a:defRPr sz="8200" b="1"/>
            </a:lvl3pPr>
            <a:lvl4pPr marL="6262314" indent="0">
              <a:buNone/>
              <a:defRPr sz="7300" b="1"/>
            </a:lvl4pPr>
            <a:lvl5pPr marL="8349752" indent="0">
              <a:buNone/>
              <a:defRPr sz="7300" b="1"/>
            </a:lvl5pPr>
            <a:lvl6pPr marL="10437190" indent="0">
              <a:buNone/>
              <a:defRPr sz="7300" b="1"/>
            </a:lvl6pPr>
            <a:lvl7pPr marL="12524628" indent="0">
              <a:buNone/>
              <a:defRPr sz="7300" b="1"/>
            </a:lvl7pPr>
            <a:lvl8pPr marL="14612066" indent="0">
              <a:buNone/>
              <a:defRPr sz="7300" b="1"/>
            </a:lvl8pPr>
            <a:lvl9pPr marL="16699504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738881" y="9598650"/>
            <a:ext cx="18915648" cy="17438717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739B-24E9-E844-8AB2-E166B10255D4}" type="datetimeFigureOut">
              <a:rPr lang="en-US" smtClean="0"/>
              <a:t>9/24/12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546A-BBB2-4B40-A63C-C96B97B0D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88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739B-24E9-E844-8AB2-E166B10255D4}" type="datetimeFigureOut">
              <a:rPr lang="en-US" smtClean="0"/>
              <a:t>9/24/12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546A-BBB2-4B40-A63C-C96B97B0D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88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739B-24E9-E844-8AB2-E166B10255D4}" type="datetimeFigureOut">
              <a:rPr lang="en-US" smtClean="0"/>
              <a:t>9/24/12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546A-BBB2-4B40-A63C-C96B97B0D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4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9714" y="1205086"/>
            <a:ext cx="14079009" cy="5128622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31358" y="1205088"/>
            <a:ext cx="23923168" cy="25832281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9714" y="6333710"/>
            <a:ext cx="14079009" cy="20703659"/>
          </a:xfrm>
        </p:spPr>
        <p:txBody>
          <a:bodyPr/>
          <a:lstStyle>
            <a:lvl1pPr marL="0" indent="0">
              <a:buNone/>
              <a:defRPr sz="6400"/>
            </a:lvl1pPr>
            <a:lvl2pPr marL="2087438" indent="0">
              <a:buNone/>
              <a:defRPr sz="5500"/>
            </a:lvl2pPr>
            <a:lvl3pPr marL="4174876" indent="0">
              <a:buNone/>
              <a:defRPr sz="4600"/>
            </a:lvl3pPr>
            <a:lvl4pPr marL="6262314" indent="0">
              <a:buNone/>
              <a:defRPr sz="4100"/>
            </a:lvl4pPr>
            <a:lvl5pPr marL="8349752" indent="0">
              <a:buNone/>
              <a:defRPr sz="4100"/>
            </a:lvl5pPr>
            <a:lvl6pPr marL="10437190" indent="0">
              <a:buNone/>
              <a:defRPr sz="4100"/>
            </a:lvl6pPr>
            <a:lvl7pPr marL="12524628" indent="0">
              <a:buNone/>
              <a:defRPr sz="4100"/>
            </a:lvl7pPr>
            <a:lvl8pPr marL="14612066" indent="0">
              <a:buNone/>
              <a:defRPr sz="4100"/>
            </a:lvl8pPr>
            <a:lvl9pPr marL="16699504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739B-24E9-E844-8AB2-E166B10255D4}" type="datetimeFigureOut">
              <a:rPr lang="en-US" smtClean="0"/>
              <a:t>9/24/12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546A-BBB2-4B40-A63C-C96B97B0D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02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7970" y="21187093"/>
            <a:ext cx="25676543" cy="2501256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7970" y="2704437"/>
            <a:ext cx="25676543" cy="18160365"/>
          </a:xfrm>
        </p:spPr>
        <p:txBody>
          <a:bodyPr/>
          <a:lstStyle>
            <a:lvl1pPr marL="0" indent="0">
              <a:buNone/>
              <a:defRPr sz="14600"/>
            </a:lvl1pPr>
            <a:lvl2pPr marL="2087438" indent="0">
              <a:buNone/>
              <a:defRPr sz="12800"/>
            </a:lvl2pPr>
            <a:lvl3pPr marL="4174876" indent="0">
              <a:buNone/>
              <a:defRPr sz="11000"/>
            </a:lvl3pPr>
            <a:lvl4pPr marL="6262314" indent="0">
              <a:buNone/>
              <a:defRPr sz="9100"/>
            </a:lvl4pPr>
            <a:lvl5pPr marL="8349752" indent="0">
              <a:buNone/>
              <a:defRPr sz="9100"/>
            </a:lvl5pPr>
            <a:lvl6pPr marL="10437190" indent="0">
              <a:buNone/>
              <a:defRPr sz="9100"/>
            </a:lvl6pPr>
            <a:lvl7pPr marL="12524628" indent="0">
              <a:buNone/>
              <a:defRPr sz="9100"/>
            </a:lvl7pPr>
            <a:lvl8pPr marL="14612066" indent="0">
              <a:buNone/>
              <a:defRPr sz="9100"/>
            </a:lvl8pPr>
            <a:lvl9pPr marL="16699504" indent="0">
              <a:buNone/>
              <a:defRPr sz="9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7970" y="23688349"/>
            <a:ext cx="25676543" cy="3552199"/>
          </a:xfrm>
        </p:spPr>
        <p:txBody>
          <a:bodyPr/>
          <a:lstStyle>
            <a:lvl1pPr marL="0" indent="0">
              <a:buNone/>
              <a:defRPr sz="6400"/>
            </a:lvl1pPr>
            <a:lvl2pPr marL="2087438" indent="0">
              <a:buNone/>
              <a:defRPr sz="5500"/>
            </a:lvl2pPr>
            <a:lvl3pPr marL="4174876" indent="0">
              <a:buNone/>
              <a:defRPr sz="4600"/>
            </a:lvl3pPr>
            <a:lvl4pPr marL="6262314" indent="0">
              <a:buNone/>
              <a:defRPr sz="4100"/>
            </a:lvl4pPr>
            <a:lvl5pPr marL="8349752" indent="0">
              <a:buNone/>
              <a:defRPr sz="4100"/>
            </a:lvl5pPr>
            <a:lvl6pPr marL="10437190" indent="0">
              <a:buNone/>
              <a:defRPr sz="4100"/>
            </a:lvl6pPr>
            <a:lvl7pPr marL="12524628" indent="0">
              <a:buNone/>
              <a:defRPr sz="4100"/>
            </a:lvl7pPr>
            <a:lvl8pPr marL="14612066" indent="0">
              <a:buNone/>
              <a:defRPr sz="4100"/>
            </a:lvl8pPr>
            <a:lvl9pPr marL="16699504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739B-24E9-E844-8AB2-E166B10255D4}" type="datetimeFigureOut">
              <a:rPr lang="en-US" smtClean="0"/>
              <a:t>9/24/12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546A-BBB2-4B40-A63C-C96B97B0D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3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9712" y="1212094"/>
            <a:ext cx="38514814" cy="5044546"/>
          </a:xfrm>
          <a:prstGeom prst="rect">
            <a:avLst/>
          </a:prstGeom>
        </p:spPr>
        <p:txBody>
          <a:bodyPr vert="horz" lIns="417488" tIns="208744" rIns="417488" bIns="2087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9712" y="7062367"/>
            <a:ext cx="38514814" cy="19975002"/>
          </a:xfrm>
          <a:prstGeom prst="rect">
            <a:avLst/>
          </a:prstGeom>
        </p:spPr>
        <p:txBody>
          <a:bodyPr vert="horz" lIns="417488" tIns="208744" rIns="417488" bIns="2087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39712" y="28053282"/>
            <a:ext cx="9985322" cy="1611452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4739B-24E9-E844-8AB2-E166B10255D4}" type="datetimeFigureOut">
              <a:rPr lang="en-US" smtClean="0"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21365" y="28053282"/>
            <a:ext cx="13551509" cy="1611452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669204" y="28053282"/>
            <a:ext cx="9985322" cy="1611452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3546A-BBB2-4B40-A63C-C96B97B0D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2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87438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5579" indent="-1565579" algn="l" defTabSz="2087438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2087" indent="-1304649" algn="l" defTabSz="2087438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18595" indent="-1043719" algn="l" defTabSz="2087438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6033" indent="-1043719" algn="l" defTabSz="2087438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3471" indent="-1043719" algn="l" defTabSz="2087438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0909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68347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55785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3223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7438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4876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2314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49752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37190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4628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2066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699504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G"/><Relationship Id="rId20" Type="http://schemas.microsoft.com/office/2007/relationships/hdphoto" Target="../media/hdphoto1.wdp"/><Relationship Id="rId21" Type="http://schemas.openxmlformats.org/officeDocument/2006/relationships/image" Target="../media/image19.png"/><Relationship Id="rId22" Type="http://schemas.microsoft.com/office/2007/relationships/hdphoto" Target="../media/hdphoto2.wdp"/><Relationship Id="rId10" Type="http://schemas.openxmlformats.org/officeDocument/2006/relationships/image" Target="../media/image9.tiff"/><Relationship Id="rId11" Type="http://schemas.openxmlformats.org/officeDocument/2006/relationships/image" Target="../media/image10.jpg"/><Relationship Id="rId12" Type="http://schemas.openxmlformats.org/officeDocument/2006/relationships/image" Target="../media/image11.jpg"/><Relationship Id="rId13" Type="http://schemas.openxmlformats.org/officeDocument/2006/relationships/image" Target="../media/image12.jpg"/><Relationship Id="rId14" Type="http://schemas.openxmlformats.org/officeDocument/2006/relationships/image" Target="../media/image13.jpg"/><Relationship Id="rId15" Type="http://schemas.openxmlformats.org/officeDocument/2006/relationships/image" Target="../media/image14.tiff"/><Relationship Id="rId16" Type="http://schemas.openxmlformats.org/officeDocument/2006/relationships/image" Target="../media/image15.tiff"/><Relationship Id="rId17" Type="http://schemas.openxmlformats.org/officeDocument/2006/relationships/image" Target="../media/image16.JPG"/><Relationship Id="rId18" Type="http://schemas.openxmlformats.org/officeDocument/2006/relationships/image" Target="../media/image17.JP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ounded Rectangle 92"/>
          <p:cNvSpPr/>
          <p:nvPr/>
        </p:nvSpPr>
        <p:spPr>
          <a:xfrm>
            <a:off x="21589283" y="2743292"/>
            <a:ext cx="20720365" cy="8436199"/>
          </a:xfrm>
          <a:prstGeom prst="roundRect">
            <a:avLst>
              <a:gd name="adj" fmla="val 810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6967" tIns="53483" rIns="106967" bIns="53483" spcCol="0" rtlCol="0" anchor="t" anchorCtr="0"/>
          <a:lstStyle/>
          <a:p>
            <a:r>
              <a:rPr lang="en-US" sz="5600" b="1" dirty="0" smtClean="0">
                <a:solidFill>
                  <a:schemeClr val="accent1"/>
                </a:solidFill>
              </a:rPr>
              <a:t>Clean and Bake</a:t>
            </a:r>
          </a:p>
          <a:p>
            <a:endParaRPr lang="en-US" sz="3100" b="1" dirty="0" smtClean="0"/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6851313" algn="dec"/>
              </a:tabLst>
            </a:pPr>
            <a:r>
              <a:rPr lang="en-US" sz="3100" u="sng" dirty="0" smtClean="0"/>
              <a:t>Observations</a:t>
            </a:r>
            <a:endParaRPr lang="en-US" sz="3100" dirty="0" smtClean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100" dirty="0" smtClean="0"/>
              <a:t>Shrunken/melted PEEK overbraid.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100" dirty="0" smtClean="0"/>
              <a:t>Bubbled Nickel plating.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/>
              <a:buChar char="•"/>
            </a:pPr>
            <a:r>
              <a:rPr lang="en-US" sz="3100" dirty="0" smtClean="0"/>
              <a:t>Loss of flexibility (“memory”).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/>
              <a:buChar char="•"/>
            </a:pPr>
            <a:r>
              <a:rPr lang="en-US" sz="3100" dirty="0" smtClean="0"/>
              <a:t>Small particulates (“salty”).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8235" y="417261"/>
            <a:ext cx="3625776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7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In-Vacuum Cables – Lessons From Advanced LIGO Assembly &amp; Installation</a:t>
            </a: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1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Kaitlin Gushwa, LIGO Laboratory, California Institute of Technology </a:t>
            </a:r>
            <a:endParaRPr lang="en-US" sz="31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343265" y="13147969"/>
            <a:ext cx="20720365" cy="7736952"/>
            <a:chOff x="451169" y="15901031"/>
            <a:chExt cx="20720365" cy="7736952"/>
          </a:xfrm>
        </p:grpSpPr>
        <p:sp>
          <p:nvSpPr>
            <p:cNvPr id="12" name="Rounded Rectangle 11"/>
            <p:cNvSpPr/>
            <p:nvPr/>
          </p:nvSpPr>
          <p:spPr>
            <a:xfrm>
              <a:off x="451169" y="15901031"/>
              <a:ext cx="20720365" cy="7736952"/>
            </a:xfrm>
            <a:prstGeom prst="roundRect">
              <a:avLst>
                <a:gd name="adj" fmla="val 8109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6967" tIns="53483" rIns="106967" bIns="53483" spcCol="0" rtlCol="0" anchor="t" anchorCtr="0"/>
            <a:lstStyle/>
            <a:p>
              <a:r>
                <a:rPr lang="en-US" sz="5600" b="1" dirty="0" smtClean="0">
                  <a:solidFill>
                    <a:srgbClr val="4F81BD"/>
                  </a:solidFill>
                </a:rPr>
                <a:t>Design</a:t>
              </a:r>
              <a:endParaRPr lang="en-US" sz="5600" b="1" dirty="0">
                <a:solidFill>
                  <a:srgbClr val="4F81BD"/>
                </a:solidFill>
              </a:endParaRPr>
            </a:p>
            <a:p>
              <a:endParaRPr lang="en-US" sz="3100" b="1" dirty="0"/>
            </a:p>
            <a:p>
              <a:pPr>
                <a:spcBef>
                  <a:spcPts val="600"/>
                </a:spcBef>
                <a:spcAft>
                  <a:spcPts val="600"/>
                </a:spcAft>
                <a:tabLst>
                  <a:tab pos="16851313" algn="dec"/>
                </a:tabLst>
              </a:pPr>
              <a:r>
                <a:rPr lang="en-US" sz="3100" u="sng" dirty="0" smtClean="0"/>
                <a:t>Facts</a:t>
              </a:r>
              <a:endParaRPr lang="en-US" sz="3100" u="sng" dirty="0"/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r>
                <a:rPr lang="en-US" sz="3100" dirty="0" smtClean="0"/>
                <a:t>1,800+ cables for 3 IFO’s</a:t>
              </a: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r>
                <a:rPr lang="en-US" sz="3100" dirty="0" smtClean="0"/>
                <a:t>59 types per IFO</a:t>
              </a:r>
            </a:p>
          </p:txBody>
        </p:sp>
        <p:pic>
          <p:nvPicPr>
            <p:cNvPr id="14" name="Picture 13" descr="D1000234_TOP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8" t="5792" r="9107" b="10286"/>
            <a:stretch/>
          </p:blipFill>
          <p:spPr>
            <a:xfrm rot="5400000">
              <a:off x="14428264" y="18178482"/>
              <a:ext cx="5485854" cy="5356180"/>
            </a:xfrm>
            <a:prstGeom prst="rect">
              <a:avLst/>
            </a:prstGeom>
          </p:spPr>
        </p:pic>
        <p:cxnSp>
          <p:nvCxnSpPr>
            <p:cNvPr id="15" name="Straight Connector 14"/>
            <p:cNvCxnSpPr>
              <a:stCxn id="16" idx="3"/>
            </p:cNvCxnSpPr>
            <p:nvPr/>
          </p:nvCxnSpPr>
          <p:spPr>
            <a:xfrm>
              <a:off x="13148965" y="17395966"/>
              <a:ext cx="3042985" cy="910915"/>
            </a:xfrm>
            <a:prstGeom prst="line">
              <a:avLst/>
            </a:prstGeom>
            <a:ln>
              <a:solidFill>
                <a:srgbClr val="4F81BD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169494" y="16611136"/>
              <a:ext cx="39794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1"/>
                  </a:solidFill>
                </a:rPr>
                <a:t>DSUB25 Connector</a:t>
              </a:r>
            </a:p>
            <a:p>
              <a:pPr algn="ctr"/>
              <a:r>
                <a:rPr lang="en-US" sz="2400" dirty="0" smtClean="0">
                  <a:solidFill>
                    <a:schemeClr val="accent1"/>
                  </a:solidFill>
                </a:rPr>
                <a:t>Gold over electro-less Nickel selectively metalized PEEK </a:t>
              </a:r>
              <a:r>
                <a:rPr lang="en-US" sz="2400" dirty="0" err="1" smtClean="0">
                  <a:solidFill>
                    <a:schemeClr val="accent1"/>
                  </a:solidFill>
                </a:rPr>
                <a:t>Victrex</a:t>
              </a:r>
              <a:r>
                <a:rPr lang="en-US" sz="2400" dirty="0" smtClean="0">
                  <a:solidFill>
                    <a:schemeClr val="accent1"/>
                  </a:solidFill>
                </a:rPr>
                <a:t> 450GL30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8721" y="19886840"/>
              <a:ext cx="46244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1"/>
                  </a:solidFill>
                </a:rPr>
                <a:t>Twisted Pairs of Wire</a:t>
              </a:r>
            </a:p>
            <a:p>
              <a:pPr algn="ctr"/>
              <a:r>
                <a:rPr lang="en-US" sz="2400" dirty="0" smtClean="0">
                  <a:solidFill>
                    <a:schemeClr val="accent1"/>
                  </a:solidFill>
                </a:rPr>
                <a:t>PFA/Kapton Insulated Copper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491630" y="22655968"/>
              <a:ext cx="34131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1"/>
                  </a:solidFill>
                </a:rPr>
                <a:t>microD9 Connector</a:t>
              </a:r>
            </a:p>
            <a:p>
              <a:pPr algn="ctr"/>
              <a:r>
                <a:rPr lang="en-US" sz="2400" dirty="0" smtClean="0">
                  <a:solidFill>
                    <a:schemeClr val="accent1"/>
                  </a:solidFill>
                </a:rPr>
                <a:t>PEEK </a:t>
              </a:r>
              <a:r>
                <a:rPr lang="en-US" sz="2400" dirty="0" err="1" smtClean="0">
                  <a:solidFill>
                    <a:schemeClr val="accent1"/>
                  </a:solidFill>
                </a:rPr>
                <a:t>Victrex</a:t>
              </a:r>
              <a:r>
                <a:rPr lang="en-US" sz="2400" dirty="0" smtClean="0">
                  <a:solidFill>
                    <a:schemeClr val="accent1"/>
                  </a:solidFill>
                </a:rPr>
                <a:t> 450GL30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508693" y="19163408"/>
              <a:ext cx="24840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1"/>
                  </a:solidFill>
                </a:rPr>
                <a:t>Clamping Band</a:t>
              </a:r>
            </a:p>
            <a:p>
              <a:pPr algn="ctr"/>
              <a:r>
                <a:rPr lang="en-US" sz="2400" dirty="0" smtClean="0">
                  <a:solidFill>
                    <a:schemeClr val="accent1"/>
                  </a:solidFill>
                </a:rPr>
                <a:t>SSTL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956362" y="17765297"/>
              <a:ext cx="16646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accent1"/>
                  </a:solidFill>
                </a:rPr>
                <a:t>Helicoil</a:t>
              </a:r>
              <a:endParaRPr lang="en-US" sz="2400" dirty="0" smtClean="0">
                <a:solidFill>
                  <a:schemeClr val="accent1"/>
                </a:solidFill>
              </a:endParaRPr>
            </a:p>
            <a:p>
              <a:pPr algn="ctr"/>
              <a:r>
                <a:rPr lang="en-US" sz="2400" dirty="0" smtClean="0">
                  <a:solidFill>
                    <a:schemeClr val="accent1"/>
                  </a:solidFill>
                </a:rPr>
                <a:t>Nitronic60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736910" y="16289017"/>
              <a:ext cx="4802774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1"/>
                  </a:solidFill>
                </a:rPr>
                <a:t>Contact</a:t>
              </a:r>
              <a:endParaRPr lang="en-US" sz="2400" dirty="0" smtClean="0">
                <a:solidFill>
                  <a:schemeClr val="accent1"/>
                </a:solidFill>
              </a:endParaRPr>
            </a:p>
            <a:p>
              <a:pPr algn="ctr"/>
              <a:r>
                <a:rPr lang="en-US" sz="2400" dirty="0" smtClean="0">
                  <a:solidFill>
                    <a:schemeClr val="accent1"/>
                  </a:solidFill>
                </a:rPr>
                <a:t>Beryllium Copper Alloy C17300, Gold over Nickel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560310" y="21600169"/>
              <a:ext cx="15854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1"/>
                  </a:solidFill>
                </a:rPr>
                <a:t>Hardware</a:t>
              </a:r>
            </a:p>
            <a:p>
              <a:pPr algn="ctr"/>
              <a:r>
                <a:rPr lang="en-US" sz="2400" dirty="0" smtClean="0">
                  <a:solidFill>
                    <a:schemeClr val="accent1"/>
                  </a:solidFill>
                </a:rPr>
                <a:t>SSTL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273124" y="19751946"/>
              <a:ext cx="2510221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1"/>
                  </a:solidFill>
                </a:rPr>
                <a:t>Overbraid</a:t>
              </a:r>
            </a:p>
            <a:p>
              <a:pPr algn="ctr"/>
              <a:r>
                <a:rPr lang="en-US" sz="2400" dirty="0" smtClean="0">
                  <a:solidFill>
                    <a:schemeClr val="accent1"/>
                  </a:solidFill>
                </a:rPr>
                <a:t>PEEK </a:t>
              </a:r>
              <a:r>
                <a:rPr lang="en-US" sz="2400" dirty="0" err="1" smtClean="0">
                  <a:solidFill>
                    <a:schemeClr val="accent1"/>
                  </a:solidFill>
                </a:rPr>
                <a:t>Victrex</a:t>
              </a:r>
              <a:r>
                <a:rPr lang="en-US" sz="2400" dirty="0" smtClean="0">
                  <a:solidFill>
                    <a:schemeClr val="accent1"/>
                  </a:solidFill>
                </a:rPr>
                <a:t> Carbon Loaded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115037" y="22778600"/>
              <a:ext cx="2310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1"/>
                  </a:solidFill>
                </a:rPr>
                <a:t>Shield</a:t>
              </a:r>
            </a:p>
            <a:p>
              <a:pPr algn="ctr"/>
              <a:r>
                <a:rPr lang="en-US" sz="2400" dirty="0" smtClean="0">
                  <a:solidFill>
                    <a:schemeClr val="accent1"/>
                  </a:solidFill>
                </a:rPr>
                <a:t>Copper Braid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351391" y="18596294"/>
              <a:ext cx="21417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1"/>
                  </a:solidFill>
                </a:rPr>
                <a:t>Backshell</a:t>
              </a:r>
            </a:p>
            <a:p>
              <a:pPr algn="ctr"/>
              <a:r>
                <a:rPr lang="en-US" sz="2400" dirty="0" smtClean="0">
                  <a:solidFill>
                    <a:schemeClr val="accent1"/>
                  </a:solidFill>
                </a:rPr>
                <a:t>SSTL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8" name="Straight Connector 47"/>
            <p:cNvCxnSpPr>
              <a:stCxn id="26" idx="1"/>
            </p:cNvCxnSpPr>
            <p:nvPr/>
          </p:nvCxnSpPr>
          <p:spPr>
            <a:xfrm flipH="1">
              <a:off x="17891825" y="18180796"/>
              <a:ext cx="1064537" cy="237412"/>
            </a:xfrm>
            <a:prstGeom prst="line">
              <a:avLst/>
            </a:prstGeom>
            <a:ln>
              <a:solidFill>
                <a:srgbClr val="4F81BD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24" idx="1"/>
            </p:cNvCxnSpPr>
            <p:nvPr/>
          </p:nvCxnSpPr>
          <p:spPr>
            <a:xfrm flipH="1">
              <a:off x="17669570" y="19578907"/>
              <a:ext cx="839123" cy="1145"/>
            </a:xfrm>
            <a:prstGeom prst="line">
              <a:avLst/>
            </a:prstGeom>
            <a:ln>
              <a:solidFill>
                <a:srgbClr val="4F81BD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27" idx="2"/>
            </p:cNvCxnSpPr>
            <p:nvPr/>
          </p:nvCxnSpPr>
          <p:spPr>
            <a:xfrm>
              <a:off x="17138297" y="17489345"/>
              <a:ext cx="503024" cy="817536"/>
            </a:xfrm>
            <a:prstGeom prst="line">
              <a:avLst/>
            </a:prstGeom>
            <a:ln>
              <a:solidFill>
                <a:srgbClr val="4F81BD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9" idx="3"/>
            </p:cNvCxnSpPr>
            <p:nvPr/>
          </p:nvCxnSpPr>
          <p:spPr>
            <a:xfrm>
              <a:off x="14493101" y="19011793"/>
              <a:ext cx="2052610" cy="0"/>
            </a:xfrm>
            <a:prstGeom prst="line">
              <a:avLst/>
            </a:prstGeom>
            <a:ln>
              <a:solidFill>
                <a:srgbClr val="4F81BD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20" idx="3"/>
            </p:cNvCxnSpPr>
            <p:nvPr/>
          </p:nvCxnSpPr>
          <p:spPr>
            <a:xfrm>
              <a:off x="12904797" y="23071467"/>
              <a:ext cx="1644332" cy="0"/>
            </a:xfrm>
            <a:prstGeom prst="line">
              <a:avLst/>
            </a:prstGeom>
            <a:ln>
              <a:solidFill>
                <a:srgbClr val="4F81BD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19560311" y="22429494"/>
              <a:ext cx="839122" cy="908615"/>
            </a:xfrm>
            <a:prstGeom prst="line">
              <a:avLst/>
            </a:prstGeom>
            <a:ln>
              <a:solidFill>
                <a:srgbClr val="4F81BD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/>
            <p:cNvSpPr/>
            <p:nvPr/>
          </p:nvSpPr>
          <p:spPr>
            <a:xfrm>
              <a:off x="14828924" y="21875130"/>
              <a:ext cx="392201" cy="368340"/>
            </a:xfrm>
            <a:prstGeom prst="rect">
              <a:avLst/>
            </a:prstGeom>
            <a:noFill/>
            <a:ln w="38100" cmpd="sng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>
              <a:stCxn id="79" idx="3"/>
              <a:endCxn id="74" idx="1"/>
            </p:cNvCxnSpPr>
            <p:nvPr/>
          </p:nvCxnSpPr>
          <p:spPr>
            <a:xfrm flipV="1">
              <a:off x="6894551" y="22059300"/>
              <a:ext cx="7934373" cy="6902"/>
            </a:xfrm>
            <a:prstGeom prst="line">
              <a:avLst/>
            </a:prstGeom>
            <a:ln w="38100" cmpd="sng">
              <a:solidFill>
                <a:srgbClr val="C0504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1053171" y="21430058"/>
              <a:ext cx="5841380" cy="1188795"/>
              <a:chOff x="1690901" y="21959640"/>
              <a:chExt cx="5841380" cy="1188795"/>
            </a:xfrm>
          </p:grpSpPr>
          <p:grpSp>
            <p:nvGrpSpPr>
              <p:cNvPr id="31" name="Group 30"/>
              <p:cNvGrpSpPr>
                <a:grpSpLocks noChangeAspect="1"/>
              </p:cNvGrpSpPr>
              <p:nvPr/>
            </p:nvGrpSpPr>
            <p:grpSpPr>
              <a:xfrm>
                <a:off x="2064425" y="21959640"/>
                <a:ext cx="5219207" cy="971109"/>
                <a:chOff x="-5266132" y="13242121"/>
                <a:chExt cx="8243646" cy="1533851"/>
              </a:xfrm>
            </p:grpSpPr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26489"/>
                <a:stretch/>
              </p:blipFill>
              <p:spPr>
                <a:xfrm flipH="1">
                  <a:off x="-5266132" y="13251972"/>
                  <a:ext cx="8243646" cy="1524000"/>
                </a:xfrm>
                <a:prstGeom prst="rect">
                  <a:avLst/>
                </a:prstGeom>
              </p:spPr>
            </p:pic>
            <p:sp>
              <p:nvSpPr>
                <p:cNvPr id="33" name="Rectangle 32"/>
                <p:cNvSpPr/>
                <p:nvPr/>
              </p:nvSpPr>
              <p:spPr>
                <a:xfrm>
                  <a:off x="-4493931" y="13242121"/>
                  <a:ext cx="2243720" cy="855591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-1496234" y="13305463"/>
                  <a:ext cx="2243720" cy="732276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9" name="Rectangle 78"/>
              <p:cNvSpPr/>
              <p:nvPr/>
            </p:nvSpPr>
            <p:spPr>
              <a:xfrm>
                <a:off x="1690901" y="22043133"/>
                <a:ext cx="5841380" cy="1105302"/>
              </a:xfrm>
              <a:prstGeom prst="rect">
                <a:avLst/>
              </a:prstGeom>
              <a:noFill/>
              <a:ln w="38100" cmpd="sng">
                <a:solidFill>
                  <a:schemeClr val="accent2"/>
                </a:solidFill>
                <a:prstDash val="sys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4" name="Straight Connector 83"/>
            <p:cNvCxnSpPr/>
            <p:nvPr/>
          </p:nvCxnSpPr>
          <p:spPr>
            <a:xfrm flipH="1">
              <a:off x="1465790" y="20717837"/>
              <a:ext cx="1478200" cy="1385717"/>
            </a:xfrm>
            <a:prstGeom prst="line">
              <a:avLst/>
            </a:prstGeom>
            <a:ln>
              <a:solidFill>
                <a:srgbClr val="4F81BD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36" idx="2"/>
            </p:cNvCxnSpPr>
            <p:nvPr/>
          </p:nvCxnSpPr>
          <p:spPr>
            <a:xfrm flipH="1">
              <a:off x="4985533" y="20952274"/>
              <a:ext cx="1542702" cy="1113928"/>
            </a:xfrm>
            <a:prstGeom prst="line">
              <a:avLst/>
            </a:prstGeom>
            <a:ln>
              <a:solidFill>
                <a:srgbClr val="4F81BD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38" idx="0"/>
            </p:cNvCxnSpPr>
            <p:nvPr/>
          </p:nvCxnSpPr>
          <p:spPr>
            <a:xfrm flipH="1" flipV="1">
              <a:off x="3069512" y="22222478"/>
              <a:ext cx="200838" cy="556122"/>
            </a:xfrm>
            <a:prstGeom prst="line">
              <a:avLst/>
            </a:prstGeom>
            <a:ln>
              <a:solidFill>
                <a:srgbClr val="4F81BD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436215" y="2743293"/>
            <a:ext cx="20720365" cy="9942855"/>
            <a:chOff x="436215" y="2858745"/>
            <a:chExt cx="20720365" cy="9942855"/>
          </a:xfrm>
        </p:grpSpPr>
        <p:sp>
          <p:nvSpPr>
            <p:cNvPr id="4" name="Rounded Rectangle 3"/>
            <p:cNvSpPr/>
            <p:nvPr/>
          </p:nvSpPr>
          <p:spPr>
            <a:xfrm>
              <a:off x="436215" y="2858745"/>
              <a:ext cx="20720365" cy="9942855"/>
            </a:xfrm>
            <a:prstGeom prst="roundRect">
              <a:avLst>
                <a:gd name="adj" fmla="val 8109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6967" tIns="53483" rIns="106967" bIns="53483" spcCol="0" rtlCol="0" anchor="t" anchorCtr="0"/>
            <a:lstStyle/>
            <a:p>
              <a:r>
                <a:rPr lang="en-US" sz="5600" b="1" dirty="0" smtClean="0">
                  <a:solidFill>
                    <a:srgbClr val="4F81BD"/>
                  </a:solidFill>
                </a:rPr>
                <a:t>Introduction</a:t>
              </a:r>
              <a:endParaRPr lang="en-US" sz="5600" b="1" dirty="0">
                <a:solidFill>
                  <a:srgbClr val="4F81BD"/>
                </a:solidFill>
              </a:endParaRPr>
            </a:p>
            <a:p>
              <a:endParaRPr lang="en-US" sz="3100" b="1" dirty="0"/>
            </a:p>
            <a:p>
              <a:pPr>
                <a:spcBef>
                  <a:spcPts val="600"/>
                </a:spcBef>
                <a:spcAft>
                  <a:spcPts val="600"/>
                </a:spcAft>
                <a:tabLst>
                  <a:tab pos="16851313" algn="dec"/>
                </a:tabLst>
              </a:pPr>
              <a:r>
                <a:rPr lang="en-US" sz="3100" dirty="0" smtClean="0"/>
                <a:t>Advanced LIGO </a:t>
              </a:r>
              <a:r>
                <a:rPr lang="en-US" sz="3100" dirty="0"/>
                <a:t>in-vacuum cables</a:t>
              </a:r>
              <a:r>
                <a:rPr lang="en-US" sz="3100" dirty="0" smtClean="0"/>
                <a:t>: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  <a:tabLst>
                  <a:tab pos="16851313" algn="dec"/>
                </a:tabLst>
              </a:pPr>
              <a:r>
                <a:rPr lang="en-US" sz="3100" u="sng" dirty="0" smtClean="0"/>
                <a:t>Suspensions</a:t>
              </a:r>
              <a:endParaRPr lang="en-US" sz="3100" u="sng" dirty="0"/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r>
                <a:rPr lang="en-US" sz="3100" dirty="0" smtClean="0"/>
                <a:t>Optical shadow sensor/electromagnetic actuators for </a:t>
              </a:r>
            </a:p>
            <a:p>
              <a:pPr marL="446088">
                <a:spcAft>
                  <a:spcPts val="600"/>
                </a:spcAft>
                <a:tabLst>
                  <a:tab pos="16851313" algn="dec"/>
                </a:tabLst>
              </a:pPr>
              <a:r>
                <a:rPr lang="en-US" sz="3100" dirty="0" smtClean="0"/>
                <a:t>local (damping of pendulum modes) and global control.</a:t>
              </a: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  <a:tabLst>
                  <a:tab pos="16851313" algn="dec"/>
                </a:tabLst>
              </a:pPr>
              <a:r>
                <a:rPr lang="en-US" sz="3100" dirty="0" smtClean="0"/>
                <a:t>Core Optics Electrostatic Drive (ESD).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  <a:tabLst>
                  <a:tab pos="16851313" algn="dec"/>
                </a:tabLst>
              </a:pPr>
              <a:r>
                <a:rPr lang="en-US" sz="3100" u="sng" dirty="0" smtClean="0"/>
                <a:t>Seismic</a:t>
              </a: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  <a:tabLst>
                  <a:tab pos="16851313" algn="dec"/>
                </a:tabLst>
              </a:pPr>
              <a:r>
                <a:rPr lang="en-US" sz="3100" dirty="0" smtClean="0"/>
                <a:t>Motion sensing in 6 DOF.</a:t>
              </a: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  <a:tabLst>
                  <a:tab pos="16851313" algn="dec"/>
                </a:tabLst>
              </a:pPr>
              <a:r>
                <a:rPr lang="en-US" sz="3100" dirty="0" smtClean="0"/>
                <a:t>Applying forces in feedback loops to reduce sensed</a:t>
              </a:r>
            </a:p>
            <a:p>
              <a:pPr marL="446088">
                <a:spcAft>
                  <a:spcPts val="600"/>
                </a:spcAft>
                <a:tabLst>
                  <a:tab pos="16851313" algn="dec"/>
                </a:tabLst>
              </a:pPr>
              <a:r>
                <a:rPr lang="en-US" sz="3100" dirty="0" smtClean="0"/>
                <a:t>motion.</a:t>
              </a:r>
              <a:endParaRPr lang="en-US" sz="3100" u="sng" dirty="0" smtClean="0"/>
            </a:p>
            <a:p>
              <a:pPr>
                <a:spcBef>
                  <a:spcPts val="600"/>
                </a:spcBef>
                <a:spcAft>
                  <a:spcPts val="600"/>
                </a:spcAft>
                <a:tabLst>
                  <a:tab pos="16851313" algn="dec"/>
                </a:tabLst>
              </a:pPr>
              <a:r>
                <a:rPr lang="en-US" sz="3100" u="sng" dirty="0" smtClean="0"/>
                <a:t>Interferometer Sensing &amp; Control (ISC):</a:t>
              </a:r>
              <a:endParaRPr lang="en-US" sz="3100" u="sng" dirty="0"/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  <a:tabLst>
                  <a:tab pos="16851313" algn="dec"/>
                </a:tabLst>
              </a:pPr>
              <a:r>
                <a:rPr lang="en-US" sz="3100" dirty="0" smtClean="0"/>
                <a:t>Length sensing and control (radio-frequency </a:t>
              </a:r>
              <a:r>
                <a:rPr lang="en-US" sz="3100" dirty="0" err="1" smtClean="0"/>
                <a:t>photodetectors</a:t>
              </a:r>
              <a:r>
                <a:rPr lang="en-US" sz="3100" dirty="0" smtClean="0"/>
                <a:t>).</a:t>
              </a: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  <a:tabLst>
                  <a:tab pos="16851313" algn="dec"/>
                </a:tabLst>
              </a:pPr>
              <a:r>
                <a:rPr lang="en-US" sz="3100" dirty="0" smtClean="0"/>
                <a:t>Alignment sensing (</a:t>
              </a:r>
              <a:r>
                <a:rPr lang="en-US" sz="3100" dirty="0" err="1" smtClean="0"/>
                <a:t>wavefront</a:t>
              </a:r>
              <a:r>
                <a:rPr lang="en-US" sz="3100" dirty="0" smtClean="0"/>
                <a:t> sensors).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1483108" y="3303668"/>
              <a:ext cx="9279329" cy="4529015"/>
              <a:chOff x="11322259" y="3303668"/>
              <a:chExt cx="9279329" cy="4529015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16276958" y="3303668"/>
                <a:ext cx="4324630" cy="4529015"/>
                <a:chOff x="16364527" y="4211343"/>
                <a:chExt cx="4324630" cy="4529015"/>
              </a:xfrm>
            </p:grpSpPr>
            <p:pic>
              <p:nvPicPr>
                <p:cNvPr id="7" name="Picture 6" descr="DSC_0294.JP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515" t="19731" r="25624" b="8349"/>
                <a:stretch/>
              </p:blipFill>
              <p:spPr>
                <a:xfrm>
                  <a:off x="16364527" y="4211343"/>
                  <a:ext cx="4324630" cy="3636985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6364527" y="7847806"/>
                  <a:ext cx="4324630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600" dirty="0" smtClean="0">
                      <a:solidFill>
                        <a:schemeClr val="bg1"/>
                      </a:solidFill>
                    </a:rPr>
                    <a:t>Birmingham Optical Sensor Electromagnetic Motor</a:t>
                  </a:r>
                  <a:endParaRPr lang="en-US" sz="26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>
                <a:off x="11322259" y="3303668"/>
                <a:ext cx="4562454" cy="4129428"/>
                <a:chOff x="11178233" y="4211343"/>
                <a:chExt cx="4562454" cy="4129428"/>
              </a:xfrm>
            </p:grpSpPr>
            <p:sp>
              <p:nvSpPr>
                <p:cNvPr id="105" name="TextBox 104"/>
                <p:cNvSpPr txBox="1"/>
                <p:nvPr/>
              </p:nvSpPr>
              <p:spPr>
                <a:xfrm>
                  <a:off x="11178233" y="7848328"/>
                  <a:ext cx="4562454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600" dirty="0" smtClean="0">
                      <a:solidFill>
                        <a:schemeClr val="bg1"/>
                      </a:solidFill>
                    </a:rPr>
                    <a:t>ESD cable </a:t>
                  </a:r>
                  <a:r>
                    <a:rPr lang="en-US" sz="2600" dirty="0">
                      <a:solidFill>
                        <a:schemeClr val="bg1"/>
                      </a:solidFill>
                    </a:rPr>
                    <a:t>s</a:t>
                  </a:r>
                  <a:r>
                    <a:rPr lang="en-US" sz="2600" dirty="0" smtClean="0">
                      <a:solidFill>
                        <a:schemeClr val="bg1"/>
                      </a:solidFill>
                    </a:rPr>
                    <a:t>oldered to optic</a:t>
                  </a:r>
                  <a:endParaRPr lang="en-US" sz="260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09" name="Picture 108" descr="esd.jpg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589"/>
                <a:stretch/>
              </p:blipFill>
              <p:spPr>
                <a:xfrm>
                  <a:off x="11178233" y="4211343"/>
                  <a:ext cx="4562454" cy="363646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" name="Group 12"/>
            <p:cNvGrpSpPr/>
            <p:nvPr/>
          </p:nvGrpSpPr>
          <p:grpSpPr>
            <a:xfrm>
              <a:off x="11438228" y="8150210"/>
              <a:ext cx="9369089" cy="4264453"/>
              <a:chOff x="11554196" y="7923405"/>
              <a:chExt cx="9369089" cy="4264453"/>
            </a:xfrm>
          </p:grpSpPr>
          <p:pic>
            <p:nvPicPr>
              <p:cNvPr id="6" name="Picture 5" descr="isc:tms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651"/>
              <a:stretch/>
            </p:blipFill>
            <p:spPr>
              <a:xfrm>
                <a:off x="13383901" y="7923405"/>
                <a:ext cx="5709679" cy="3783349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1554196" y="11695415"/>
                <a:ext cx="936908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 smtClean="0">
                    <a:solidFill>
                      <a:schemeClr val="bg1"/>
                    </a:solidFill>
                  </a:rPr>
                  <a:t>Transmission Monitor Suspension Telescope </a:t>
                </a:r>
                <a:r>
                  <a:rPr lang="en-US" sz="2600" dirty="0" err="1">
                    <a:solidFill>
                      <a:schemeClr val="bg1"/>
                    </a:solidFill>
                  </a:rPr>
                  <a:t>a</a:t>
                </a:r>
                <a:r>
                  <a:rPr lang="en-US" sz="2600" dirty="0" err="1" smtClean="0">
                    <a:solidFill>
                      <a:schemeClr val="bg1"/>
                    </a:solidFill>
                  </a:rPr>
                  <a:t>ssy</a:t>
                </a:r>
                <a:r>
                  <a:rPr lang="en-US" sz="2600" dirty="0" smtClean="0">
                    <a:solidFill>
                      <a:schemeClr val="bg1"/>
                    </a:solidFill>
                  </a:rPr>
                  <a:t> cables </a:t>
                </a:r>
                <a:endParaRPr lang="en-US" sz="26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436215" y="21346742"/>
            <a:ext cx="41906853" cy="8209736"/>
            <a:chOff x="436215" y="21462194"/>
            <a:chExt cx="41906853" cy="8209736"/>
          </a:xfrm>
        </p:grpSpPr>
        <p:sp>
          <p:nvSpPr>
            <p:cNvPr id="57" name="Rounded Rectangle 56"/>
            <p:cNvSpPr/>
            <p:nvPr/>
          </p:nvSpPr>
          <p:spPr>
            <a:xfrm>
              <a:off x="436215" y="21462194"/>
              <a:ext cx="41906853" cy="8209736"/>
            </a:xfrm>
            <a:prstGeom prst="roundRect">
              <a:avLst>
                <a:gd name="adj" fmla="val 8109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6967" tIns="53483" rIns="106967" bIns="53483" spcCol="0" rtlCol="0" anchor="t" anchorCtr="0"/>
            <a:lstStyle/>
            <a:p>
              <a:r>
                <a:rPr lang="en-US" sz="5600" b="1" dirty="0" smtClean="0">
                  <a:solidFill>
                    <a:srgbClr val="4F81BD"/>
                  </a:solidFill>
                </a:rPr>
                <a:t>Layout Optimization</a:t>
              </a:r>
              <a:endParaRPr lang="en-US" sz="5600" b="1" dirty="0">
                <a:solidFill>
                  <a:srgbClr val="4F81BD"/>
                </a:solidFill>
              </a:endParaRPr>
            </a:p>
            <a:p>
              <a:endParaRPr lang="en-US" sz="3100" b="1" dirty="0"/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endParaRPr lang="en-US" sz="3100" dirty="0" smtClean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57232" y="22492475"/>
              <a:ext cx="7420268" cy="6724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en-US" sz="3100" b="1" dirty="0">
                <a:solidFill>
                  <a:srgbClr val="000000"/>
                </a:solidFill>
              </a:endParaRP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r>
                <a:rPr lang="en-US" sz="3100" dirty="0">
                  <a:solidFill>
                    <a:srgbClr val="000000"/>
                  </a:solidFill>
                </a:rPr>
                <a:t>Limited </a:t>
              </a:r>
              <a:r>
                <a:rPr lang="en-US" sz="3100" dirty="0" smtClean="0">
                  <a:solidFill>
                    <a:srgbClr val="000000"/>
                  </a:solidFill>
                </a:rPr>
                <a:t>real estate space.</a:t>
              </a: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r>
                <a:rPr lang="en-US" sz="3100" dirty="0">
                  <a:solidFill>
                    <a:srgbClr val="000000"/>
                  </a:solidFill>
                </a:rPr>
                <a:t>O</a:t>
              </a:r>
              <a:r>
                <a:rPr lang="en-US" sz="3100" dirty="0" smtClean="0">
                  <a:solidFill>
                    <a:srgbClr val="000000"/>
                  </a:solidFill>
                </a:rPr>
                <a:t>verlapping subsystem cable paths.</a:t>
              </a: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r>
                <a:rPr lang="en-US" sz="3100" dirty="0" smtClean="0">
                  <a:solidFill>
                    <a:srgbClr val="000000"/>
                  </a:solidFill>
                </a:rPr>
                <a:t>Majority of cables already purchased.</a:t>
              </a: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r>
                <a:rPr lang="en-US" sz="3100" dirty="0" smtClean="0">
                  <a:solidFill>
                    <a:srgbClr val="000000"/>
                  </a:solidFill>
                </a:rPr>
                <a:t>Main obstacle: avoiding beam path.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en-US" sz="3600" dirty="0" smtClean="0">
                <a:solidFill>
                  <a:srgbClr val="000000"/>
                </a:solidFill>
              </a:endParaRP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r>
                <a:rPr lang="en-US" sz="3100" dirty="0" smtClean="0">
                  <a:solidFill>
                    <a:srgbClr val="000000"/>
                  </a:solidFill>
                </a:rPr>
                <a:t>Created scale mock-ups of seismic table and suspensions.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en-US" sz="3600" dirty="0" smtClean="0">
                <a:solidFill>
                  <a:srgbClr val="000000"/>
                </a:solidFill>
              </a:endParaRP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 typeface="Arial"/>
                <a:buChar char="•"/>
              </a:pPr>
              <a:r>
                <a:rPr lang="en-US" sz="3100" dirty="0" smtClean="0">
                  <a:solidFill>
                    <a:srgbClr val="000000"/>
                  </a:solidFill>
                </a:rPr>
                <a:t>Used pipe cleaner “cables” to optimize route along table and up suspensions.</a:t>
              </a:r>
            </a:p>
          </p:txBody>
        </p:sp>
        <p:sp>
          <p:nvSpPr>
            <p:cNvPr id="23" name="Down Arrow 22"/>
            <p:cNvSpPr/>
            <p:nvPr/>
          </p:nvSpPr>
          <p:spPr>
            <a:xfrm>
              <a:off x="4482898" y="25632991"/>
              <a:ext cx="490644" cy="73774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Down Arrow 66"/>
            <p:cNvSpPr/>
            <p:nvPr/>
          </p:nvSpPr>
          <p:spPr>
            <a:xfrm>
              <a:off x="4482898" y="27377902"/>
              <a:ext cx="490644" cy="73774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106955" y="21747529"/>
              <a:ext cx="33974364" cy="7668801"/>
              <a:chOff x="8106955" y="21747529"/>
              <a:chExt cx="33974364" cy="7668801"/>
            </a:xfrm>
          </p:grpSpPr>
          <p:pic>
            <p:nvPicPr>
              <p:cNvPr id="43" name="Picture 42" descr="IMG_4370.JP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62" t="32598"/>
              <a:stretch/>
            </p:blipFill>
            <p:spPr>
              <a:xfrm>
                <a:off x="8106955" y="21758132"/>
                <a:ext cx="10730362" cy="6704091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8106955" y="28523778"/>
                <a:ext cx="10730362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 smtClean="0">
                    <a:solidFill>
                      <a:schemeClr val="bg1"/>
                    </a:solidFill>
                  </a:rPr>
                  <a:t>HAM2 Wooden Mock-Up</a:t>
                </a:r>
              </a:p>
              <a:p>
                <a:pPr algn="ctr"/>
                <a:r>
                  <a:rPr lang="en-US" sz="2600" dirty="0" smtClean="0">
                    <a:solidFill>
                      <a:schemeClr val="bg1"/>
                    </a:solidFill>
                  </a:rPr>
                  <a:t>Left Side View (Rotated 90 </a:t>
                </a:r>
                <a:r>
                  <a:rPr lang="en-US" sz="2600" dirty="0" err="1" smtClean="0">
                    <a:solidFill>
                      <a:schemeClr val="bg1"/>
                    </a:solidFill>
                  </a:rPr>
                  <a:t>Deg</a:t>
                </a:r>
                <a:r>
                  <a:rPr lang="en-US" sz="2600" dirty="0" smtClean="0">
                    <a:solidFill>
                      <a:schemeClr val="bg1"/>
                    </a:solidFill>
                  </a:rPr>
                  <a:t> CCW)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4" name="Picture 43" descr="IMG_3615.JP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3" t="11561" b="10351"/>
              <a:stretch/>
            </p:blipFill>
            <p:spPr>
              <a:xfrm rot="5400000">
                <a:off x="17693629" y="23056421"/>
                <a:ext cx="6704092" cy="4107511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18991920" y="28523778"/>
                <a:ext cx="4107511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 smtClean="0">
                    <a:solidFill>
                      <a:schemeClr val="bg1"/>
                    </a:solidFill>
                  </a:rPr>
                  <a:t>PRM Suspension Model</a:t>
                </a:r>
              </a:p>
              <a:p>
                <a:pPr algn="ctr"/>
                <a:r>
                  <a:rPr lang="en-US" sz="2600" dirty="0" err="1" smtClean="0">
                    <a:solidFill>
                      <a:schemeClr val="bg1"/>
                    </a:solidFill>
                  </a:rPr>
                  <a:t>Iso</a:t>
                </a:r>
                <a:r>
                  <a:rPr lang="en-US" sz="2600" dirty="0" smtClean="0">
                    <a:solidFill>
                      <a:schemeClr val="bg1"/>
                    </a:solidFill>
                  </a:rPr>
                  <a:t> View Left - Back</a:t>
                </a:r>
                <a:endParaRPr lang="en-US" sz="2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3237774" y="28462223"/>
                <a:ext cx="9744511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kern="1200" dirty="0" smtClean="0">
                    <a:solidFill>
                      <a:schemeClr val="bg1"/>
                    </a:solidFill>
                  </a:rPr>
                  <a:t>HAM2 </a:t>
                </a:r>
                <a:r>
                  <a:rPr lang="en-US" sz="2600" kern="1200" dirty="0" err="1" smtClean="0">
                    <a:solidFill>
                      <a:schemeClr val="bg1"/>
                    </a:solidFill>
                  </a:rPr>
                  <a:t>Solidworks</a:t>
                </a:r>
                <a:r>
                  <a:rPr lang="en-US" sz="2600" kern="1200" dirty="0" smtClean="0">
                    <a:solidFill>
                      <a:schemeClr val="bg1"/>
                    </a:solidFill>
                  </a:rPr>
                  <a:t> Drawing</a:t>
                </a:r>
              </a:p>
              <a:p>
                <a:pPr algn="ctr"/>
                <a:r>
                  <a:rPr lang="en-US" sz="2600" kern="1200" dirty="0" err="1" smtClean="0">
                    <a:solidFill>
                      <a:schemeClr val="bg1"/>
                    </a:solidFill>
                  </a:rPr>
                  <a:t>Iso</a:t>
                </a:r>
                <a:r>
                  <a:rPr lang="en-US" sz="2600" kern="1200" dirty="0" smtClean="0">
                    <a:solidFill>
                      <a:schemeClr val="bg1"/>
                    </a:solidFill>
                  </a:rPr>
                  <a:t> View Front - Left</a:t>
                </a:r>
                <a:endParaRPr lang="en-US" sz="2600" kern="12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83" name="Picture 82" descr="DSC02120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28395" y="21747529"/>
                <a:ext cx="8952924" cy="6714694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>
                <a:off x="33128395" y="28462223"/>
                <a:ext cx="8952923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kern="1200" dirty="0" smtClean="0">
                    <a:solidFill>
                      <a:schemeClr val="bg1"/>
                    </a:solidFill>
                  </a:rPr>
                  <a:t>Livingston HAM2 Chamber (In Progress)</a:t>
                </a:r>
              </a:p>
              <a:p>
                <a:pPr algn="ctr"/>
                <a:r>
                  <a:rPr lang="en-US" sz="2600" kern="1200" dirty="0" smtClean="0">
                    <a:solidFill>
                      <a:schemeClr val="bg1"/>
                    </a:solidFill>
                  </a:rPr>
                  <a:t>Right Side View (Rotated 180 </a:t>
                </a:r>
                <a:r>
                  <a:rPr lang="en-US" sz="2600" kern="1200" dirty="0" err="1" smtClean="0">
                    <a:solidFill>
                      <a:schemeClr val="bg1"/>
                    </a:solidFill>
                  </a:rPr>
                  <a:t>Deg</a:t>
                </a:r>
                <a:r>
                  <a:rPr lang="en-US" sz="2600" kern="1200" dirty="0" smtClean="0">
                    <a:solidFill>
                      <a:schemeClr val="bg1"/>
                    </a:solidFill>
                  </a:rPr>
                  <a:t> CCW)</a:t>
                </a:r>
                <a:endParaRPr lang="en-US" sz="2600" kern="12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8" name="Picture 27" descr="LHAM2 ISO FRONT-LEFT.tiff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50" t="-5413" r="3399" b="2173"/>
              <a:stretch/>
            </p:blipFill>
            <p:spPr>
              <a:xfrm>
                <a:off x="23237774" y="21758133"/>
                <a:ext cx="9744511" cy="6704090"/>
              </a:xfrm>
              <a:prstGeom prst="rect">
                <a:avLst/>
              </a:prstGeom>
            </p:spPr>
          </p:pic>
        </p:grpSp>
      </p:grpSp>
      <p:grpSp>
        <p:nvGrpSpPr>
          <p:cNvPr id="152" name="Group 151"/>
          <p:cNvGrpSpPr/>
          <p:nvPr/>
        </p:nvGrpSpPr>
        <p:grpSpPr>
          <a:xfrm>
            <a:off x="29661844" y="3303668"/>
            <a:ext cx="12365365" cy="5087181"/>
            <a:chOff x="29711644" y="5923951"/>
            <a:chExt cx="12365365" cy="5087181"/>
          </a:xfrm>
        </p:grpSpPr>
        <p:grpSp>
          <p:nvGrpSpPr>
            <p:cNvPr id="62" name="Group 61"/>
            <p:cNvGrpSpPr/>
            <p:nvPr/>
          </p:nvGrpSpPr>
          <p:grpSpPr>
            <a:xfrm>
              <a:off x="35215926" y="5923951"/>
              <a:ext cx="6861083" cy="5076205"/>
              <a:chOff x="35306640" y="5742507"/>
              <a:chExt cx="6861083" cy="5076205"/>
            </a:xfrm>
          </p:grpSpPr>
          <p:pic>
            <p:nvPicPr>
              <p:cNvPr id="90" name="Picture 89" descr="photo 2-1.jpg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73" t="6288" b="19295"/>
              <a:stretch/>
            </p:blipFill>
            <p:spPr>
              <a:xfrm>
                <a:off x="35306640" y="5742507"/>
                <a:ext cx="6861083" cy="4583762"/>
              </a:xfrm>
              <a:prstGeom prst="rect">
                <a:avLst/>
              </a:prstGeom>
            </p:spPr>
          </p:pic>
          <p:sp>
            <p:nvSpPr>
              <p:cNvPr id="108" name="TextBox 107"/>
              <p:cNvSpPr txBox="1"/>
              <p:nvPr/>
            </p:nvSpPr>
            <p:spPr>
              <a:xfrm>
                <a:off x="35306640" y="10326269"/>
                <a:ext cx="686108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 smtClean="0">
                    <a:solidFill>
                      <a:schemeClr val="bg1"/>
                    </a:solidFill>
                  </a:rPr>
                  <a:t>Cable with memory</a:t>
                </a:r>
                <a:endParaRPr lang="en-US" sz="2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9" name="Group 118"/>
            <p:cNvGrpSpPr/>
            <p:nvPr/>
          </p:nvGrpSpPr>
          <p:grpSpPr>
            <a:xfrm>
              <a:off x="29711644" y="5923951"/>
              <a:ext cx="2669585" cy="5087181"/>
              <a:chOff x="29802358" y="5742507"/>
              <a:chExt cx="2669585" cy="5087181"/>
            </a:xfrm>
          </p:grpSpPr>
          <p:pic>
            <p:nvPicPr>
              <p:cNvPr id="88" name="Picture 87" descr="Melted Cable.jpg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119" t="41413" r="30214" b="32328"/>
              <a:stretch/>
            </p:blipFill>
            <p:spPr>
              <a:xfrm rot="16200000">
                <a:off x="28845270" y="6699596"/>
                <a:ext cx="4583761" cy="2669584"/>
              </a:xfrm>
              <a:prstGeom prst="rect">
                <a:avLst/>
              </a:prstGeom>
            </p:spPr>
          </p:pic>
          <p:sp>
            <p:nvSpPr>
              <p:cNvPr id="113" name="TextBox 112"/>
              <p:cNvSpPr txBox="1"/>
              <p:nvPr/>
            </p:nvSpPr>
            <p:spPr>
              <a:xfrm>
                <a:off x="29802358" y="10326269"/>
                <a:ext cx="2669585" cy="503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 smtClean="0">
                    <a:solidFill>
                      <a:schemeClr val="bg1"/>
                    </a:solidFill>
                  </a:rPr>
                  <a:t>Melted PEEK</a:t>
                </a:r>
                <a:endParaRPr lang="en-US" sz="2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>
              <a:off x="32537965" y="5923956"/>
              <a:ext cx="2521225" cy="5076200"/>
              <a:chOff x="32628679" y="5742512"/>
              <a:chExt cx="2521225" cy="5076200"/>
            </a:xfrm>
          </p:grpSpPr>
          <p:pic>
            <p:nvPicPr>
              <p:cNvPr id="89" name="Picture 88" descr="bubble connector 2.jpg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3" t="42646" r="29740" b="29701"/>
              <a:stretch/>
            </p:blipFill>
            <p:spPr>
              <a:xfrm rot="16200000">
                <a:off x="31597413" y="6773778"/>
                <a:ext cx="4583757" cy="2521225"/>
              </a:xfrm>
              <a:prstGeom prst="rect">
                <a:avLst/>
              </a:prstGeom>
            </p:spPr>
          </p:pic>
          <p:sp>
            <p:nvSpPr>
              <p:cNvPr id="114" name="TextBox 113"/>
              <p:cNvSpPr txBox="1"/>
              <p:nvPr/>
            </p:nvSpPr>
            <p:spPr>
              <a:xfrm>
                <a:off x="32628679" y="10326269"/>
                <a:ext cx="252122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 smtClean="0">
                    <a:solidFill>
                      <a:schemeClr val="bg1"/>
                    </a:solidFill>
                  </a:rPr>
                  <a:t>Bubbled plating</a:t>
                </a:r>
                <a:endParaRPr lang="en-US" sz="26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15" name="TextBox 114"/>
          <p:cNvSpPr txBox="1"/>
          <p:nvPr/>
        </p:nvSpPr>
        <p:spPr>
          <a:xfrm>
            <a:off x="29954763" y="8529315"/>
            <a:ext cx="11433623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100" u="sng" dirty="0" smtClean="0">
                <a:solidFill>
                  <a:srgbClr val="000000"/>
                </a:solidFill>
              </a:rPr>
              <a:t>Changes</a:t>
            </a:r>
            <a:endParaRPr lang="en-US" sz="3100" u="sng" dirty="0">
              <a:solidFill>
                <a:srgbClr val="000000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100" dirty="0" smtClean="0">
                <a:solidFill>
                  <a:srgbClr val="000000"/>
                </a:solidFill>
              </a:rPr>
              <a:t>Reduced bake temp to 120°C for PFA, 180</a:t>
            </a:r>
            <a:r>
              <a:rPr lang="en-US" sz="3100" dirty="0">
                <a:solidFill>
                  <a:srgbClr val="000000"/>
                </a:solidFill>
              </a:rPr>
              <a:t>°C for </a:t>
            </a:r>
            <a:r>
              <a:rPr lang="en-US" sz="3100" dirty="0" smtClean="0">
                <a:solidFill>
                  <a:srgbClr val="000000"/>
                </a:solidFill>
              </a:rPr>
              <a:t>Kapton.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100" dirty="0" smtClean="0">
                <a:solidFill>
                  <a:srgbClr val="000000"/>
                </a:solidFill>
              </a:rPr>
              <a:t>Added Gold over Nickel plating.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100" dirty="0" smtClean="0">
                <a:solidFill>
                  <a:srgbClr val="000000"/>
                </a:solidFill>
              </a:rPr>
              <a:t>Loaded loosely into oven.</a:t>
            </a:r>
            <a:endParaRPr lang="en-US" sz="3600" dirty="0" smtClean="0">
              <a:solidFill>
                <a:srgbClr val="000000"/>
              </a:solidFill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22301425" y="8069786"/>
            <a:ext cx="6750795" cy="2930370"/>
            <a:chOff x="22301425" y="7888342"/>
            <a:chExt cx="6750795" cy="2930370"/>
          </a:xfrm>
        </p:grpSpPr>
        <p:pic>
          <p:nvPicPr>
            <p:cNvPr id="55" name="Picture 54" descr="MC2 cables1.jpg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78" t="15457" r="36474" b="-1"/>
            <a:stretch/>
          </p:blipFill>
          <p:spPr>
            <a:xfrm rot="16200000">
              <a:off x="24457859" y="5731908"/>
              <a:ext cx="2437927" cy="6750795"/>
            </a:xfrm>
            <a:prstGeom prst="rect">
              <a:avLst/>
            </a:prstGeom>
          </p:spPr>
        </p:pic>
        <p:sp>
          <p:nvSpPr>
            <p:cNvPr id="117" name="TextBox 116"/>
            <p:cNvSpPr txBox="1"/>
            <p:nvPr/>
          </p:nvSpPr>
          <p:spPr>
            <a:xfrm>
              <a:off x="22333211" y="10326269"/>
              <a:ext cx="67190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 smtClean="0">
                  <a:solidFill>
                    <a:schemeClr val="bg1"/>
                  </a:solidFill>
                </a:rPr>
                <a:t>Salty cables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1" name="Rounded Rectangle 120"/>
          <p:cNvSpPr/>
          <p:nvPr/>
        </p:nvSpPr>
        <p:spPr>
          <a:xfrm>
            <a:off x="21589283" y="11721066"/>
            <a:ext cx="20720365" cy="9163855"/>
          </a:xfrm>
          <a:prstGeom prst="roundRect">
            <a:avLst>
              <a:gd name="adj" fmla="val 810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6967" tIns="53483" rIns="106967" bIns="53483" spcCol="0" rtlCol="0" anchor="t" anchorCtr="0"/>
          <a:lstStyle/>
          <a:p>
            <a:r>
              <a:rPr lang="en-US" sz="5600" b="1" dirty="0" smtClean="0">
                <a:solidFill>
                  <a:srgbClr val="4F81BD"/>
                </a:solidFill>
              </a:rPr>
              <a:t>Potential Source of Noise</a:t>
            </a:r>
            <a:endParaRPr lang="en-US" sz="5600" b="1" dirty="0">
              <a:solidFill>
                <a:srgbClr val="4F81BD"/>
              </a:solidFill>
            </a:endParaRPr>
          </a:p>
          <a:p>
            <a:endParaRPr lang="en-US" sz="31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100" u="sng" dirty="0" smtClean="0"/>
              <a:t>Shorts to ground caused by: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3100" dirty="0"/>
              <a:t>S</a:t>
            </a:r>
            <a:r>
              <a:rPr lang="en-US" sz="3100" dirty="0" smtClean="0"/>
              <a:t>hield protruding past overbraid, contacting conductor.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3100" dirty="0" smtClean="0"/>
              <a:t>Sharp edge spearing through open overbraid weave, </a:t>
            </a:r>
          </a:p>
          <a:p>
            <a:pPr marL="557213">
              <a:spcAft>
                <a:spcPts val="600"/>
              </a:spcAft>
            </a:pPr>
            <a:r>
              <a:rPr lang="en-US" sz="3100" dirty="0" smtClean="0"/>
              <a:t>contacting copper.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32770604" y="11919033"/>
            <a:ext cx="9539044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100" u="sng" dirty="0" smtClean="0">
                <a:solidFill>
                  <a:srgbClr val="000000"/>
                </a:solidFill>
              </a:rPr>
              <a:t>Mitigation:</a:t>
            </a:r>
            <a:endParaRPr lang="en-US" sz="3100" u="sng" dirty="0">
              <a:solidFill>
                <a:srgbClr val="000000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100" dirty="0" smtClean="0">
                <a:solidFill>
                  <a:srgbClr val="000000"/>
                </a:solidFill>
              </a:rPr>
              <a:t>Lace cables through gussets, reducing overall contact with conductors.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100" dirty="0" smtClean="0">
                <a:solidFill>
                  <a:srgbClr val="000000"/>
                </a:solidFill>
              </a:rPr>
              <a:t>Secure cables with Aluminum strips.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100" dirty="0" smtClean="0">
                <a:solidFill>
                  <a:srgbClr val="000000"/>
                </a:solidFill>
              </a:rPr>
              <a:t>“Origami” metal </a:t>
            </a:r>
            <a:r>
              <a:rPr lang="en-US" sz="3100" dirty="0" err="1" smtClean="0">
                <a:solidFill>
                  <a:srgbClr val="000000"/>
                </a:solidFill>
              </a:rPr>
              <a:t>band-aids</a:t>
            </a:r>
            <a:r>
              <a:rPr lang="en-US" sz="3100" dirty="0" smtClean="0">
                <a:solidFill>
                  <a:srgbClr val="000000"/>
                </a:solidFill>
              </a:rPr>
              <a:t> cover sharp edges.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100" dirty="0" smtClean="0">
                <a:solidFill>
                  <a:srgbClr val="000000"/>
                </a:solidFill>
              </a:rPr>
              <a:t>Use cables with loose braid on SUS top stage before lower stage, i.e. least critical location.</a:t>
            </a:r>
          </a:p>
        </p:txBody>
      </p:sp>
      <p:grpSp>
        <p:nvGrpSpPr>
          <p:cNvPr id="1031" name="Group 1030"/>
          <p:cNvGrpSpPr/>
          <p:nvPr/>
        </p:nvGrpSpPr>
        <p:grpSpPr>
          <a:xfrm>
            <a:off x="21878585" y="16058930"/>
            <a:ext cx="20202734" cy="4734513"/>
            <a:chOff x="21878585" y="16058930"/>
            <a:chExt cx="20202734" cy="4734513"/>
          </a:xfrm>
        </p:grpSpPr>
        <p:grpSp>
          <p:nvGrpSpPr>
            <p:cNvPr id="1030" name="Group 1029"/>
            <p:cNvGrpSpPr/>
            <p:nvPr/>
          </p:nvGrpSpPr>
          <p:grpSpPr>
            <a:xfrm>
              <a:off x="21878585" y="16058930"/>
              <a:ext cx="3763185" cy="4734513"/>
              <a:chOff x="21878585" y="16058930"/>
              <a:chExt cx="3763185" cy="4734513"/>
            </a:xfrm>
          </p:grpSpPr>
          <p:pic>
            <p:nvPicPr>
              <p:cNvPr id="153" name="Picture 152" descr="spiderweb.tiff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1340" b="15273"/>
              <a:stretch/>
            </p:blipFill>
            <p:spPr>
              <a:xfrm>
                <a:off x="21878585" y="16058930"/>
                <a:ext cx="3738718" cy="3794760"/>
              </a:xfrm>
              <a:prstGeom prst="rect">
                <a:avLst/>
              </a:prstGeom>
            </p:spPr>
          </p:pic>
          <p:sp>
            <p:nvSpPr>
              <p:cNvPr id="162" name="TextBox 161"/>
              <p:cNvSpPr txBox="1"/>
              <p:nvPr/>
            </p:nvSpPr>
            <p:spPr>
              <a:xfrm>
                <a:off x="21878586" y="19900891"/>
                <a:ext cx="376318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 smtClean="0">
                    <a:solidFill>
                      <a:schemeClr val="bg1"/>
                    </a:solidFill>
                  </a:rPr>
                  <a:t>Loose copper braid (manufacturing)</a:t>
                </a:r>
                <a:endParaRPr lang="en-US" sz="2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28" name="Group 1027"/>
            <p:cNvGrpSpPr/>
            <p:nvPr/>
          </p:nvGrpSpPr>
          <p:grpSpPr>
            <a:xfrm>
              <a:off x="25845238" y="16058930"/>
              <a:ext cx="4576009" cy="4734513"/>
              <a:chOff x="25883671" y="16058930"/>
              <a:chExt cx="4576009" cy="4734513"/>
            </a:xfrm>
          </p:grpSpPr>
          <p:pic>
            <p:nvPicPr>
              <p:cNvPr id="155" name="Picture 154" descr="clamp.tiff"/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31" t="4934" r="4215"/>
              <a:stretch/>
            </p:blipFill>
            <p:spPr>
              <a:xfrm>
                <a:off x="25883672" y="16058930"/>
                <a:ext cx="4576008" cy="3793525"/>
              </a:xfrm>
              <a:prstGeom prst="rect">
                <a:avLst/>
              </a:prstGeom>
            </p:spPr>
          </p:pic>
          <p:sp>
            <p:nvSpPr>
              <p:cNvPr id="163" name="TextBox 162"/>
              <p:cNvSpPr txBox="1"/>
              <p:nvPr/>
            </p:nvSpPr>
            <p:spPr>
              <a:xfrm>
                <a:off x="25883671" y="19900891"/>
                <a:ext cx="457600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 smtClean="0">
                    <a:solidFill>
                      <a:schemeClr val="bg1"/>
                    </a:solidFill>
                  </a:rPr>
                  <a:t>Tight routing/clamping (handling)</a:t>
                </a:r>
                <a:endParaRPr lang="en-US" sz="2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27" name="Group 1026"/>
            <p:cNvGrpSpPr/>
            <p:nvPr/>
          </p:nvGrpSpPr>
          <p:grpSpPr>
            <a:xfrm>
              <a:off x="30624715" y="16058930"/>
              <a:ext cx="5138982" cy="4734513"/>
              <a:chOff x="30692619" y="16058930"/>
              <a:chExt cx="5138982" cy="4734513"/>
            </a:xfrm>
          </p:grpSpPr>
          <p:pic>
            <p:nvPicPr>
              <p:cNvPr id="166" name="Picture 165" descr="IMG_1210.JPG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70" t="45950" r="28588" b="24168"/>
              <a:stretch/>
            </p:blipFill>
            <p:spPr>
              <a:xfrm>
                <a:off x="30712288" y="16058930"/>
                <a:ext cx="5119313" cy="3794760"/>
              </a:xfrm>
              <a:prstGeom prst="rect">
                <a:avLst/>
              </a:prstGeom>
            </p:spPr>
          </p:pic>
          <p:sp>
            <p:nvSpPr>
              <p:cNvPr id="168" name="TextBox 167"/>
              <p:cNvSpPr txBox="1"/>
              <p:nvPr/>
            </p:nvSpPr>
            <p:spPr>
              <a:xfrm>
                <a:off x="30692619" y="19900891"/>
                <a:ext cx="5138982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 smtClean="0">
                    <a:solidFill>
                      <a:schemeClr val="bg1"/>
                    </a:solidFill>
                  </a:rPr>
                  <a:t>Sharp notches on suspensions (manufacturing)</a:t>
                </a:r>
                <a:endParaRPr lang="en-US" sz="2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26" name="Group 1025"/>
            <p:cNvGrpSpPr/>
            <p:nvPr/>
          </p:nvGrpSpPr>
          <p:grpSpPr>
            <a:xfrm>
              <a:off x="35967165" y="16058930"/>
              <a:ext cx="6114154" cy="4334404"/>
              <a:chOff x="35967165" y="16058930"/>
              <a:chExt cx="6114154" cy="4334404"/>
            </a:xfrm>
          </p:grpSpPr>
          <p:pic>
            <p:nvPicPr>
              <p:cNvPr id="1025" name="Picture 1024" descr="photo 9.JPG"/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35" t="40979" r="13586" b="20038"/>
              <a:stretch/>
            </p:blipFill>
            <p:spPr>
              <a:xfrm>
                <a:off x="35995468" y="16058930"/>
                <a:ext cx="6057546" cy="3794760"/>
              </a:xfrm>
              <a:prstGeom prst="rect">
                <a:avLst/>
              </a:prstGeom>
            </p:spPr>
          </p:pic>
          <p:sp>
            <p:nvSpPr>
              <p:cNvPr id="173" name="TextBox 172"/>
              <p:cNvSpPr txBox="1"/>
              <p:nvPr/>
            </p:nvSpPr>
            <p:spPr>
              <a:xfrm>
                <a:off x="35967165" y="19900891"/>
                <a:ext cx="611415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 smtClean="0">
                    <a:solidFill>
                      <a:schemeClr val="bg1"/>
                    </a:solidFill>
                  </a:rPr>
                  <a:t>Strip blunts gusset notch</a:t>
                </a:r>
                <a:endParaRPr lang="en-US" sz="26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98" name="TextBox 97"/>
          <p:cNvSpPr txBox="1"/>
          <p:nvPr/>
        </p:nvSpPr>
        <p:spPr>
          <a:xfrm>
            <a:off x="8825218" y="17617735"/>
            <a:ext cx="531665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 smtClean="0">
                <a:solidFill>
                  <a:schemeClr val="bg1"/>
                </a:solidFill>
              </a:rPr>
              <a:t>Example: Suspension PFA insulated “quadrapuss” cable </a:t>
            </a:r>
            <a:endParaRPr lang="en-US" sz="3100" dirty="0">
              <a:solidFill>
                <a:schemeClr val="bg1"/>
              </a:solidFill>
            </a:endParaRPr>
          </a:p>
        </p:txBody>
      </p:sp>
      <p:pic>
        <p:nvPicPr>
          <p:cNvPr id="2" name="Picture 1" descr="logo (high resolution).jpg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557" l="0" r="99920">
                        <a14:foregroundMark x1="11222" y1="14856" x2="11222" y2="14856"/>
                        <a14:foregroundMark x1="14257" y1="33758" x2="14257" y2="33758"/>
                        <a14:foregroundMark x1="17292" y1="47783" x2="17292" y2="47783"/>
                        <a14:foregroundMark x1="78275" y1="54047" x2="78275" y2="5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45" y="-6162"/>
            <a:ext cx="3289891" cy="2370193"/>
          </a:xfrm>
          <a:prstGeom prst="rect">
            <a:avLst/>
          </a:prstGeom>
        </p:spPr>
      </p:pic>
      <p:pic>
        <p:nvPicPr>
          <p:cNvPr id="8" name="Picture 7" descr="caltech logo.gif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524" l="0" r="100000">
                        <a14:foregroundMark x1="50476" y1="90476" x2="50476" y2="90476"/>
                        <a14:foregroundMark x1="54762" y1="69524" x2="54762" y2="69524"/>
                        <a14:foregroundMark x1="51905" y1="68571" x2="51905" y2="68571"/>
                        <a14:foregroundMark x1="52857" y1="62857" x2="52857" y2="62857"/>
                        <a14:foregroundMark x1="53333" y1="60476" x2="53333" y2="60476"/>
                        <a14:foregroundMark x1="54286" y1="74762" x2="54286" y2="74762"/>
                        <a14:foregroundMark x1="51905" y1="75714" x2="51905" y2="75714"/>
                        <a14:foregroundMark x1="40476" y1="73333" x2="40476" y2="73333"/>
                        <a14:foregroundMark x1="39524" y1="67619" x2="39524" y2="67619"/>
                        <a14:foregroundMark x1="36667" y1="78571" x2="36667" y2="78571"/>
                        <a14:foregroundMark x1="44286" y1="83333" x2="44286" y2="83333"/>
                        <a14:foregroundMark x1="35714" y1="83810" x2="35714" y2="83810"/>
                        <a14:foregroundMark x1="37143" y1="86667" x2="37143" y2="86667"/>
                        <a14:foregroundMark x1="36190" y1="90476" x2="36190" y2="90476"/>
                        <a14:foregroundMark x1="35714" y1="90952" x2="35714" y2="90952"/>
                        <a14:foregroundMark x1="54286" y1="89048" x2="54286" y2="89048"/>
                        <a14:foregroundMark x1="56190" y1="54286" x2="56190" y2="54286"/>
                        <a14:foregroundMark x1="60476" y1="54286" x2="60476" y2="54286"/>
                        <a14:foregroundMark x1="64286" y1="74286" x2="64286" y2="74286"/>
                        <a14:foregroundMark x1="32381" y1="9524" x2="32381" y2="9524"/>
                        <a14:foregroundMark x1="29048" y1="13810" x2="29048" y2="13810"/>
                        <a14:foregroundMark x1="24286" y1="18095" x2="24286" y2="18095"/>
                        <a14:foregroundMark x1="24762" y1="53810" x2="24762" y2="53810"/>
                        <a14:foregroundMark x1="29524" y1="54762" x2="29524" y2="54762"/>
                        <a14:foregroundMark x1="60476" y1="75238" x2="60476" y2="75238"/>
                        <a14:foregroundMark x1="26190" y1="81905" x2="26190" y2="81905"/>
                        <a14:foregroundMark x1="20000" y1="77143" x2="20000" y2="77143"/>
                        <a14:foregroundMark x1="14286" y1="71905" x2="14286" y2="71905"/>
                        <a14:foregroundMark x1="10476" y1="62381" x2="10476" y2="62381"/>
                        <a14:foregroundMark x1="10476" y1="58095" x2="10476" y2="58095"/>
                        <a14:foregroundMark x1="9524" y1="49048" x2="9524" y2="49048"/>
                        <a14:foregroundMark x1="7143" y1="42381" x2="7143" y2="42381"/>
                        <a14:foregroundMark x1="15238" y1="32857" x2="15238" y2="32857"/>
                        <a14:foregroundMark x1="43333" y1="11429" x2="43333" y2="11429"/>
                        <a14:foregroundMark x1="49524" y1="10952" x2="49524" y2="10952"/>
                        <a14:foregroundMark x1="56190" y1="10476" x2="56190" y2="10476"/>
                        <a14:foregroundMark x1="60952" y1="10476" x2="60952" y2="10476"/>
                        <a14:foregroundMark x1="69048" y1="13810" x2="69048" y2="13810"/>
                        <a14:foregroundMark x1="73810" y1="18095" x2="73810" y2="18095"/>
                        <a14:foregroundMark x1="80000" y1="23810" x2="80000" y2="23810"/>
                        <a14:foregroundMark x1="82381" y1="28571" x2="82381" y2="28571"/>
                        <a14:foregroundMark x1="85714" y1="32857" x2="85714" y2="32857"/>
                        <a14:foregroundMark x1="90476" y1="40000" x2="90476" y2="40000"/>
                        <a14:foregroundMark x1="90476" y1="49048" x2="90476" y2="49048"/>
                        <a14:foregroundMark x1="91429" y1="53333" x2="91429" y2="53333"/>
                        <a14:foregroundMark x1="90000" y1="62857" x2="90000" y2="62857"/>
                        <a14:foregroundMark x1="87619" y1="67619" x2="87619" y2="67619"/>
                        <a14:foregroundMark x1="82857" y1="73810" x2="82857" y2="73810"/>
                        <a14:foregroundMark x1="77619" y1="81429" x2="77619" y2="81429"/>
                        <a14:foregroundMark x1="56667" y1="37619" x2="56667" y2="37619"/>
                        <a14:foregroundMark x1="50476" y1="47619" x2="50476" y2="47619"/>
                        <a14:foregroundMark x1="45238" y1="36190" x2="45238" y2="36190"/>
                        <a14:foregroundMark x1="56190" y1="83333" x2="5619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" t="2003" r="2124" b="2744"/>
          <a:stretch/>
        </p:blipFill>
        <p:spPr>
          <a:xfrm>
            <a:off x="40180370" y="153936"/>
            <a:ext cx="2382964" cy="2364031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875246" y="29667087"/>
            <a:ext cx="9043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LIGO-G1200915-v1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04980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462</Words>
  <Application>Microsoft Macintosh PowerPoint</Application>
  <PresentationFormat>Custom</PresentationFormat>
  <Paragraphs>94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Gushwa</dc:creator>
  <cp:lastModifiedBy>Kate Gushwa</cp:lastModifiedBy>
  <cp:revision>114</cp:revision>
  <cp:lastPrinted>2012-09-07T08:52:07Z</cp:lastPrinted>
  <dcterms:created xsi:type="dcterms:W3CDTF">2012-09-06T22:47:17Z</dcterms:created>
  <dcterms:modified xsi:type="dcterms:W3CDTF">2012-09-24T14:16:07Z</dcterms:modified>
</cp:coreProperties>
</file>