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9" r:id="rId1"/>
  </p:sldMasterIdLst>
  <p:notesMasterIdLst>
    <p:notesMasterId r:id="rId61"/>
  </p:notesMasterIdLst>
  <p:sldIdLst>
    <p:sldId id="256" r:id="rId2"/>
    <p:sldId id="290" r:id="rId3"/>
    <p:sldId id="292" r:id="rId4"/>
    <p:sldId id="258" r:id="rId5"/>
    <p:sldId id="355" r:id="rId6"/>
    <p:sldId id="356" r:id="rId7"/>
    <p:sldId id="357" r:id="rId8"/>
    <p:sldId id="358" r:id="rId9"/>
    <p:sldId id="272" r:id="rId10"/>
    <p:sldId id="295" r:id="rId11"/>
    <p:sldId id="405" r:id="rId12"/>
    <p:sldId id="380" r:id="rId13"/>
    <p:sldId id="411" r:id="rId14"/>
    <p:sldId id="381" r:id="rId15"/>
    <p:sldId id="382" r:id="rId16"/>
    <p:sldId id="383" r:id="rId17"/>
    <p:sldId id="384" r:id="rId18"/>
    <p:sldId id="410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409" r:id="rId27"/>
    <p:sldId id="392" r:id="rId28"/>
    <p:sldId id="393" r:id="rId29"/>
    <p:sldId id="394" r:id="rId30"/>
    <p:sldId id="378" r:id="rId31"/>
    <p:sldId id="407" r:id="rId32"/>
    <p:sldId id="361" r:id="rId33"/>
    <p:sldId id="364" r:id="rId34"/>
    <p:sldId id="376" r:id="rId35"/>
    <p:sldId id="408" r:id="rId36"/>
    <p:sldId id="369" r:id="rId37"/>
    <p:sldId id="370" r:id="rId38"/>
    <p:sldId id="371" r:id="rId39"/>
    <p:sldId id="372" r:id="rId40"/>
    <p:sldId id="301" r:id="rId41"/>
    <p:sldId id="406" r:id="rId42"/>
    <p:sldId id="331" r:id="rId43"/>
    <p:sldId id="334" r:id="rId44"/>
    <p:sldId id="311" r:id="rId45"/>
    <p:sldId id="312" r:id="rId46"/>
    <p:sldId id="344" r:id="rId47"/>
    <p:sldId id="349" r:id="rId48"/>
    <p:sldId id="345" r:id="rId49"/>
    <p:sldId id="346" r:id="rId50"/>
    <p:sldId id="347" r:id="rId51"/>
    <p:sldId id="348" r:id="rId52"/>
    <p:sldId id="354" r:id="rId53"/>
    <p:sldId id="398" r:id="rId54"/>
    <p:sldId id="399" r:id="rId55"/>
    <p:sldId id="400" r:id="rId56"/>
    <p:sldId id="401" r:id="rId57"/>
    <p:sldId id="402" r:id="rId58"/>
    <p:sldId id="403" r:id="rId59"/>
    <p:sldId id="404" r:id="rId60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1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C51E"/>
    <a:srgbClr val="FF87DD"/>
    <a:srgbClr val="00FFFF"/>
    <a:srgbClr val="C29722"/>
    <a:srgbClr val="EEB83F"/>
    <a:srgbClr val="F5D954"/>
    <a:srgbClr val="F2F96C"/>
    <a:srgbClr val="FAFA8D"/>
    <a:srgbClr val="E9E9E9"/>
    <a:srgbClr val="FF656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4492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3338" y="674688"/>
            <a:ext cx="4495800" cy="3371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270375"/>
            <a:ext cx="5207000" cy="40465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42338"/>
            <a:ext cx="3078163" cy="449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8542338"/>
            <a:ext cx="3078162" cy="449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9791B8B7-B855-E544-AB0F-F64C1FA74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D4F98B-E602-A743-9C0F-0E42AC4C3D86}" type="slidenum">
              <a:rPr lang="en-US">
                <a:latin typeface="Times New Roman" pitchFamily="-1" charset="0"/>
              </a:rPr>
              <a:pPr/>
              <a:t>1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91B8B7-B855-E544-AB0F-F64C1FA743D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1EF68-B537-4342-A463-D552387F4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D6B65-6665-174A-8C94-55F71B114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0D104-8597-E449-AF8D-04D5A7D69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03C0F-7A22-384F-B255-7C6610BBD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0426F-1370-5C4F-AE57-5F2D3E963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4A591-C8D1-C644-A1AE-BD9E52674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0F238-827F-3642-9969-E8453B0D8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D866C-638E-644B-A1AD-6046F5CF9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99184-5B8B-7B40-A811-F70699C36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FCF35-B5A4-544A-8A9F-B0F8854DA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9EABD-347C-2140-8461-07E298224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EDC7F20-7607-8842-80CC-6C5D9CEA5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grpSp>
        <p:nvGrpSpPr>
          <p:cNvPr id="1035" name="Group 14"/>
          <p:cNvGrpSpPr>
            <a:grpSpLocks/>
          </p:cNvGrpSpPr>
          <p:nvPr userDrawn="1"/>
        </p:nvGrpSpPr>
        <p:grpSpPr bwMode="auto">
          <a:xfrm>
            <a:off x="0" y="0"/>
            <a:ext cx="1600200" cy="998538"/>
            <a:chOff x="0" y="0"/>
            <a:chExt cx="1600200" cy="998538"/>
          </a:xfrm>
        </p:grpSpPr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0" y="0"/>
            <a:ext cx="1366838" cy="998538"/>
          </p:xfrm>
          <a:graphic>
            <a:graphicData uri="http://schemas.openxmlformats.org/presentationml/2006/ole">
              <p:oleObj spid="_x0000_s1026" name="Photo Editor Photo" r:id="rId14" imgW="4409524" imgH="3219899" progId="">
                <p:embed/>
              </p:oleObj>
            </a:graphicData>
          </a:graphic>
        </p:graphicFrame>
        <p:sp>
          <p:nvSpPr>
            <p:cNvPr id="13" name="TextBox 12"/>
            <p:cNvSpPr txBox="1"/>
            <p:nvPr userDrawn="1"/>
          </p:nvSpPr>
          <p:spPr>
            <a:xfrm>
              <a:off x="304800" y="76200"/>
              <a:ext cx="12954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rgbClr val="FF6600"/>
                  </a:solidFill>
                  <a:effectLst>
                    <a:outerShdw blurRad="50800" dist="63500" dir="2700000" algn="tl" rotWithShape="0">
                      <a:srgbClr val="000000">
                        <a:alpha val="74000"/>
                      </a:srgbClr>
                    </a:outerShdw>
                  </a:effectLst>
                  <a:latin typeface="+mj-lt"/>
                </a:rPr>
                <a:t>advanced</a:t>
              </a:r>
            </a:p>
          </p:txBody>
        </p:sp>
      </p:grpSp>
      <p:sp>
        <p:nvSpPr>
          <p:cNvPr id="15" name="TextBox 14"/>
          <p:cNvSpPr txBox="1"/>
          <p:nvPr userDrawn="1"/>
        </p:nvSpPr>
        <p:spPr>
          <a:xfrm>
            <a:off x="533400" y="6335713"/>
            <a:ext cx="23622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G1201041</a:t>
            </a:r>
            <a:endParaRPr lang="en-US" sz="1800" dirty="0">
              <a:solidFill>
                <a:srgbClr val="000000"/>
              </a:solidFill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pitchFamily="-1" charset="2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-1" charset="2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df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d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d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df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df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df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df"/><Relationship Id="rId3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df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df"/><Relationship Id="rId3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Relationship Id="rId3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df"/><Relationship Id="rId3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df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d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Microsoft_Equation1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df"/><Relationship Id="rId3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df"/><Relationship Id="rId5" Type="http://schemas.openxmlformats.org/officeDocument/2006/relationships/image" Target="../media/image9.png"/><Relationship Id="rId6" Type="http://schemas.openxmlformats.org/officeDocument/2006/relationships/image" Target="../media/image10.pdf"/><Relationship Id="rId7" Type="http://schemas.openxmlformats.org/officeDocument/2006/relationships/image" Target="../media/image11.png"/><Relationship Id="rId8" Type="http://schemas.openxmlformats.org/officeDocument/2006/relationships/image" Target="../media/image12.pdf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d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>
            <a:alphaModFix amt="5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ctrTitle"/>
          </p:nvPr>
        </p:nvSpPr>
        <p:spPr>
          <a:xfrm>
            <a:off x="1066800" y="2286000"/>
            <a:ext cx="6477000" cy="1470025"/>
          </a:xfrm>
        </p:spPr>
        <p:txBody>
          <a:bodyPr/>
          <a:lstStyle/>
          <a:p>
            <a:r>
              <a:rPr lang="en-US" sz="3400" dirty="0" smtClean="0">
                <a:ea typeface="ＭＳ Ｐゴシック" pitchFamily="-1" charset="-128"/>
                <a:cs typeface="ＭＳ Ｐゴシック" pitchFamily="-1" charset="-128"/>
              </a:rPr>
              <a:t>The “Go to High Power” Button</a:t>
            </a:r>
            <a:br>
              <a:rPr lang="en-US" sz="3400" dirty="0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3400" dirty="0" err="1" smtClean="0">
                <a:ea typeface="ＭＳ Ｐゴシック" pitchFamily="-1" charset="-128"/>
                <a:cs typeface="ＭＳ Ｐゴシック" pitchFamily="-1" charset="-128"/>
              </a:rPr>
              <a:t>aLIGO</a:t>
            </a:r>
            <a:r>
              <a:rPr lang="en-US" sz="3400" dirty="0" smtClean="0">
                <a:ea typeface="ＭＳ Ｐゴシック" pitchFamily="-1" charset="-128"/>
                <a:cs typeface="ＭＳ Ｐゴシック" pitchFamily="-1" charset="-128"/>
              </a:rPr>
              <a:t> TCS: Latest Results</a:t>
            </a:r>
          </a:p>
        </p:txBody>
      </p:sp>
      <p:sp>
        <p:nvSpPr>
          <p:cNvPr id="14339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ＭＳ Ｐゴシック" pitchFamily="-1" charset="-128"/>
                <a:cs typeface="ＭＳ Ｐゴシック" pitchFamily="-1" charset="-128"/>
              </a:rPr>
              <a:t>Aidan Brooks</a:t>
            </a:r>
          </a:p>
          <a:p>
            <a:r>
              <a:rPr lang="en-US" dirty="0" smtClean="0">
                <a:solidFill>
                  <a:srgbClr val="000000"/>
                </a:solidFill>
                <a:ea typeface="ＭＳ Ｐゴシック" pitchFamily="-1" charset="-128"/>
                <a:cs typeface="ＭＳ Ｐゴシック" pitchFamily="-1" charset="-128"/>
              </a:rPr>
              <a:t>LIGO Seminar. Friday 21</a:t>
            </a:r>
            <a:r>
              <a:rPr lang="en-US" baseline="30000" dirty="0" smtClean="0">
                <a:solidFill>
                  <a:srgbClr val="000000"/>
                </a:solidFill>
                <a:ea typeface="ＭＳ Ｐゴシック" pitchFamily="-1" charset="-128"/>
                <a:cs typeface="ＭＳ Ｐゴシック" pitchFamily="-1" charset="-128"/>
              </a:rPr>
              <a:t>st</a:t>
            </a:r>
            <a:r>
              <a:rPr lang="en-US" dirty="0" smtClean="0">
                <a:solidFill>
                  <a:srgbClr val="000000"/>
                </a:solidFill>
                <a:ea typeface="ＭＳ Ｐゴシック" pitchFamily="-1" charset="-128"/>
                <a:cs typeface="ＭＳ Ｐゴシック" pitchFamily="-1" charset="-128"/>
              </a:rPr>
              <a:t> Sept. 2012</a:t>
            </a:r>
          </a:p>
          <a:p>
            <a:r>
              <a:rPr lang="en-US" dirty="0" smtClean="0">
                <a:solidFill>
                  <a:srgbClr val="000000"/>
                </a:solidFill>
                <a:ea typeface="ＭＳ Ｐゴシック" pitchFamily="-1" charset="-128"/>
                <a:cs typeface="ＭＳ Ｐゴシック" pitchFamily="-1" charset="-128"/>
              </a:rPr>
              <a:t>G1201041-v2</a:t>
            </a:r>
          </a:p>
          <a:p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000000"/>
                </a:solidFill>
              </a:rPr>
              <a:t>Advanced LIGO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F4F6F6-7C04-064D-A2A9-C0FD5AA3307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Thermal Compensation</a:t>
            </a:r>
            <a:br>
              <a:rPr lang="en-US" dirty="0" smtClean="0">
                <a:ea typeface="ＭＳ Ｐゴシック" pitchFamily="-65" charset="-128"/>
                <a:cs typeface="ＭＳ Ｐゴシック" pitchFamily="-65" charset="-128"/>
              </a:rPr>
            </a:b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SYSTEM (TCS)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3F9357-ABE3-F743-AF82-5BF35B8027FB}" type="slidenum">
              <a:rPr lang="en-US" smtClean="0"/>
              <a:pPr>
                <a:defRPr/>
              </a:pPr>
              <a:t>10</a:t>
            </a:fld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Interferometer Layout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260426F-1370-5C4F-AE57-5F2D3E96313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 descr="IFO_diagram_TCS_semina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771332" y="1600200"/>
            <a:ext cx="6867332" cy="52578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rot="10800000" flipV="1">
            <a:off x="4572000" y="3200400"/>
            <a:ext cx="1752600" cy="762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400800" y="2667000"/>
            <a:ext cx="2438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High power FP arms are most relevant to TCS</a:t>
            </a:r>
            <a:endParaRPr lang="en-US" dirty="0"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5715000" cy="7086600"/>
            <a:chOff x="0" y="0"/>
            <a:chExt cx="5715000" cy="7086600"/>
          </a:xfrm>
          <a:solidFill>
            <a:schemeClr val="bg1"/>
          </a:solidFill>
        </p:grpSpPr>
        <p:sp>
          <p:nvSpPr>
            <p:cNvPr id="13" name="Rectangle 12"/>
            <p:cNvSpPr/>
            <p:nvPr/>
          </p:nvSpPr>
          <p:spPr bwMode="auto">
            <a:xfrm>
              <a:off x="0" y="0"/>
              <a:ext cx="5486400" cy="3276600"/>
            </a:xfrm>
            <a:prstGeom prst="rect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0" y="2971800"/>
              <a:ext cx="2667000" cy="2362200"/>
            </a:xfrm>
            <a:prstGeom prst="rect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0" y="5334000"/>
              <a:ext cx="5715000" cy="1752600"/>
            </a:xfrm>
            <a:prstGeom prst="rect">
              <a:avLst/>
            </a:prstGeom>
            <a:grpFill/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705E-7 3.17056E-7 L -0.10003 3.17056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aLIGO TCS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80A999-B3EA-4540-83FA-960FD1E03DC8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grpSp>
        <p:nvGrpSpPr>
          <p:cNvPr id="2" name="Group 144"/>
          <p:cNvGrpSpPr>
            <a:grpSpLocks/>
          </p:cNvGrpSpPr>
          <p:nvPr/>
        </p:nvGrpSpPr>
        <p:grpSpPr bwMode="auto">
          <a:xfrm>
            <a:off x="5600700" y="2133600"/>
            <a:ext cx="2857500" cy="2754313"/>
            <a:chOff x="4552950" y="2133600"/>
            <a:chExt cx="2857500" cy="2753768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4953000" y="3399235"/>
              <a:ext cx="1657350" cy="1488133"/>
              <a:chOff x="6248400" y="2831067"/>
              <a:chExt cx="2209800" cy="1983639"/>
            </a:xfrm>
          </p:grpSpPr>
          <p:sp>
            <p:nvSpPr>
              <p:cNvPr id="25677" name="Rounded Rectangle 48"/>
              <p:cNvSpPr>
                <a:spLocks noChangeArrowheads="1"/>
              </p:cNvSpPr>
              <p:nvPr/>
            </p:nvSpPr>
            <p:spPr bwMode="auto">
              <a:xfrm>
                <a:off x="6609862" y="3364468"/>
                <a:ext cx="629138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6248400" y="4507933"/>
                <a:ext cx="1371600" cy="30677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rgbClr val="A6A6A6"/>
                    </a:solidFill>
                    <a:latin typeface="+mj-lt"/>
                  </a:rPr>
                  <a:t>ETM</a:t>
                </a:r>
              </a:p>
            </p:txBody>
          </p:sp>
          <p:sp>
            <p:nvSpPr>
              <p:cNvPr id="25679" name="Rounded Rectangle 58"/>
              <p:cNvSpPr>
                <a:spLocks noChangeArrowheads="1"/>
              </p:cNvSpPr>
              <p:nvPr/>
            </p:nvSpPr>
            <p:spPr bwMode="auto">
              <a:xfrm>
                <a:off x="7295662" y="3364468"/>
                <a:ext cx="629138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6934200" y="4507933"/>
                <a:ext cx="1371600" cy="30677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rgbClr val="A6A6A6"/>
                    </a:solidFill>
                    <a:latin typeface="+mj-lt"/>
                  </a:rPr>
                  <a:t>RM</a:t>
                </a:r>
              </a:p>
            </p:txBody>
          </p:sp>
          <p:sp>
            <p:nvSpPr>
              <p:cNvPr id="142" name="Rounded Rectangle 38"/>
              <p:cNvSpPr/>
              <p:nvPr/>
            </p:nvSpPr>
            <p:spPr bwMode="auto">
              <a:xfrm>
                <a:off x="7086600" y="3211026"/>
                <a:ext cx="76200" cy="144923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2">
                      <a:lumMod val="75000"/>
                    </a:schemeClr>
                  </a:gs>
                  <a:gs pos="100000">
                    <a:schemeClr val="bg2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6477000" y="2830205"/>
                <a:ext cx="1981200" cy="30677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</a:rPr>
                  <a:t>ring heater</a:t>
                </a:r>
              </a:p>
            </p:txBody>
          </p:sp>
        </p:grpSp>
        <p:grpSp>
          <p:nvGrpSpPr>
            <p:cNvPr id="4" name="Group 83"/>
            <p:cNvGrpSpPr>
              <a:grpSpLocks/>
            </p:cNvGrpSpPr>
            <p:nvPr/>
          </p:nvGrpSpPr>
          <p:grpSpPr bwMode="auto">
            <a:xfrm flipH="1">
              <a:off x="4838700" y="2133600"/>
              <a:ext cx="2571750" cy="2628900"/>
              <a:chOff x="457200" y="1600200"/>
              <a:chExt cx="3429000" cy="3505200"/>
            </a:xfrm>
          </p:grpSpPr>
          <p:grpSp>
            <p:nvGrpSpPr>
              <p:cNvPr id="6" name="Group 69"/>
              <p:cNvGrpSpPr>
                <a:grpSpLocks/>
              </p:cNvGrpSpPr>
              <p:nvPr/>
            </p:nvGrpSpPr>
            <p:grpSpPr bwMode="auto">
              <a:xfrm>
                <a:off x="533400" y="2057400"/>
                <a:ext cx="1447800" cy="1371600"/>
                <a:chOff x="2971800" y="2057400"/>
                <a:chExt cx="1447800" cy="1371600"/>
              </a:xfrm>
            </p:grpSpPr>
            <p:sp>
              <p:nvSpPr>
                <p:cNvPr id="115" name="Rectangle 114"/>
                <p:cNvSpPr/>
                <p:nvPr/>
              </p:nvSpPr>
              <p:spPr bwMode="auto">
                <a:xfrm rot="5400000">
                  <a:off x="3619538" y="2247651"/>
                  <a:ext cx="380925" cy="12192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rgbClr val="FFFFFF">
                        <a:alpha val="0"/>
                      </a:srgbClr>
                    </a:gs>
                    <a:gs pos="50000">
                      <a:srgbClr val="00FF00"/>
                    </a:gs>
                  </a:gsLst>
                  <a:lin ang="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400">
                    <a:latin typeface="Times New Roman" charset="0"/>
                  </a:endParaRPr>
                </a:p>
              </p:txBody>
            </p:sp>
            <p:sp>
              <p:nvSpPr>
                <p:cNvPr id="25676" name="Right Triangle 110"/>
                <p:cNvSpPr>
                  <a:spLocks noChangeArrowheads="1"/>
                </p:cNvSpPr>
                <p:nvPr/>
              </p:nvSpPr>
              <p:spPr bwMode="auto">
                <a:xfrm rot="5400000">
                  <a:off x="2971800" y="2057400"/>
                  <a:ext cx="1371600" cy="1371600"/>
                </a:xfrm>
                <a:prstGeom prst="rtTriangle">
                  <a:avLst/>
                </a:prstGeom>
                <a:solidFill>
                  <a:schemeClr val="bg1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</p:grpSp>
          <p:grpSp>
            <p:nvGrpSpPr>
              <p:cNvPr id="7" name="Group 35"/>
              <p:cNvGrpSpPr>
                <a:grpSpLocks/>
              </p:cNvGrpSpPr>
              <p:nvPr/>
            </p:nvGrpSpPr>
            <p:grpSpPr bwMode="auto">
              <a:xfrm>
                <a:off x="457200" y="2362200"/>
                <a:ext cx="2895600" cy="2743200"/>
                <a:chOff x="0" y="1905000"/>
                <a:chExt cx="2895600" cy="2743200"/>
              </a:xfrm>
            </p:grpSpPr>
            <p:sp>
              <p:nvSpPr>
                <p:cNvPr id="112" name="Rectangle 111"/>
                <p:cNvSpPr/>
                <p:nvPr/>
              </p:nvSpPr>
              <p:spPr bwMode="auto">
                <a:xfrm rot="5400000">
                  <a:off x="1371638" y="2590250"/>
                  <a:ext cx="380925" cy="2667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rgbClr val="FFFFFF">
                        <a:alpha val="0"/>
                      </a:srgbClr>
                    </a:gs>
                    <a:gs pos="50000">
                      <a:srgbClr val="00FF00"/>
                    </a:gs>
                  </a:gsLst>
                  <a:lin ang="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400">
                    <a:latin typeface="Times New Roman" charset="0"/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 bwMode="auto">
                <a:xfrm>
                  <a:off x="381000" y="1904849"/>
                  <a:ext cx="381000" cy="243791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rgbClr val="FFFFFF">
                        <a:alpha val="0"/>
                      </a:srgbClr>
                    </a:gs>
                    <a:gs pos="50000">
                      <a:srgbClr val="00FF00"/>
                    </a:gs>
                  </a:gsLst>
                  <a:lin ang="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400">
                    <a:latin typeface="Times New Roman" charset="0"/>
                  </a:endParaRPr>
                </a:p>
              </p:txBody>
            </p:sp>
            <p:sp>
              <p:nvSpPr>
                <p:cNvPr id="25674" name="Right Triangle 108"/>
                <p:cNvSpPr>
                  <a:spLocks noChangeArrowheads="1"/>
                </p:cNvSpPr>
                <p:nvPr/>
              </p:nvSpPr>
              <p:spPr bwMode="auto">
                <a:xfrm>
                  <a:off x="0" y="3276600"/>
                  <a:ext cx="1371600" cy="1371600"/>
                </a:xfrm>
                <a:prstGeom prst="rtTriangle">
                  <a:avLst/>
                </a:prstGeom>
                <a:solidFill>
                  <a:schemeClr val="bg1"/>
                </a:solidFill>
                <a:ln w="12700">
                  <a:noFill/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</p:grpSp>
          <p:sp>
            <p:nvSpPr>
              <p:cNvPr id="81" name="Rectangle 80"/>
              <p:cNvSpPr/>
              <p:nvPr/>
            </p:nvSpPr>
            <p:spPr bwMode="auto">
              <a:xfrm rot="18900000">
                <a:off x="992716" y="3748192"/>
                <a:ext cx="69851" cy="111314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grpSp>
            <p:nvGrpSpPr>
              <p:cNvPr id="8" name="Group 64"/>
              <p:cNvGrpSpPr>
                <a:grpSpLocks/>
              </p:cNvGrpSpPr>
              <p:nvPr/>
            </p:nvGrpSpPr>
            <p:grpSpPr bwMode="auto">
              <a:xfrm>
                <a:off x="609600" y="1600200"/>
                <a:ext cx="838200" cy="762000"/>
                <a:chOff x="4267200" y="1828800"/>
                <a:chExt cx="838200" cy="762000"/>
              </a:xfrm>
            </p:grpSpPr>
            <p:sp>
              <p:nvSpPr>
                <p:cNvPr id="101" name="Rounded Rectangle 100"/>
                <p:cNvSpPr/>
                <p:nvPr/>
              </p:nvSpPr>
              <p:spPr bwMode="auto">
                <a:xfrm>
                  <a:off x="4267200" y="1904985"/>
                  <a:ext cx="838200" cy="53329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tx2">
                        <a:lumMod val="85000"/>
                        <a:lumOff val="15000"/>
                      </a:schemeClr>
                    </a:gs>
                    <a:gs pos="100000">
                      <a:schemeClr val="tx2">
                        <a:lumMod val="65000"/>
                        <a:lumOff val="35000"/>
                      </a:schemeClr>
                    </a:gs>
                    <a:gs pos="50000">
                      <a:schemeClr val="tx2">
                        <a:lumMod val="75000"/>
                        <a:lumOff val="25000"/>
                      </a:schemeClr>
                    </a:gs>
                    <a:gs pos="75000">
                      <a:schemeClr val="tx2">
                        <a:lumMod val="95000"/>
                        <a:lumOff val="5000"/>
                      </a:schemeClr>
                    </a:gs>
                  </a:gsLst>
                  <a:lin ang="16500000" scaled="0"/>
                  <a:tileRect/>
                </a:gra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400">
                    <a:latin typeface="Times New Roman" charset="0"/>
                  </a:endParaRPr>
                </a:p>
              </p:txBody>
            </p:sp>
            <p:sp>
              <p:nvSpPr>
                <p:cNvPr id="102" name="Rounded Rectangle 101"/>
                <p:cNvSpPr/>
                <p:nvPr/>
              </p:nvSpPr>
              <p:spPr bwMode="auto">
                <a:xfrm>
                  <a:off x="4267200" y="2514464"/>
                  <a:ext cx="838200" cy="76185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400">
                    <a:latin typeface="Times New Roman" charset="0"/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 bwMode="auto">
                <a:xfrm>
                  <a:off x="4495800" y="2438279"/>
                  <a:ext cx="76200" cy="7618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400">
                    <a:latin typeface="Times New Roman" charset="0"/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 bwMode="auto">
                <a:xfrm>
                  <a:off x="4343400" y="2438279"/>
                  <a:ext cx="76200" cy="7618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400">
                    <a:latin typeface="Times New Roman" charset="0"/>
                  </a:endParaRPr>
                </a:p>
              </p:txBody>
            </p:sp>
            <p:sp>
              <p:nvSpPr>
                <p:cNvPr id="107" name="Rectangle 106"/>
                <p:cNvSpPr/>
                <p:nvPr/>
              </p:nvSpPr>
              <p:spPr bwMode="auto">
                <a:xfrm>
                  <a:off x="4648200" y="2438279"/>
                  <a:ext cx="76200" cy="7618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400">
                    <a:latin typeface="Times New Roman" charset="0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 bwMode="auto">
                <a:xfrm>
                  <a:off x="4800600" y="2438279"/>
                  <a:ext cx="76200" cy="7618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400">
                    <a:latin typeface="Times New Roman" charset="0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 bwMode="auto">
                <a:xfrm>
                  <a:off x="4953000" y="2438279"/>
                  <a:ext cx="76200" cy="7618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400">
                    <a:latin typeface="Times New Roman" charset="0"/>
                  </a:endParaRPr>
                </a:p>
              </p:txBody>
            </p:sp>
            <p:cxnSp>
              <p:nvCxnSpPr>
                <p:cNvPr id="25670" name="Straight Connector 104"/>
                <p:cNvCxnSpPr>
                  <a:cxnSpLocks noChangeShapeType="1"/>
                </p:cNvCxnSpPr>
                <p:nvPr/>
              </p:nvCxnSpPr>
              <p:spPr bwMode="auto">
                <a:xfrm>
                  <a:off x="4267200" y="2362200"/>
                  <a:ext cx="838200" cy="1588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5671" name="Rectangle 105"/>
                <p:cNvSpPr>
                  <a:spLocks noChangeArrowheads="1"/>
                </p:cNvSpPr>
                <p:nvPr/>
              </p:nvSpPr>
              <p:spPr bwMode="auto">
                <a:xfrm>
                  <a:off x="4572000" y="1828800"/>
                  <a:ext cx="228600" cy="76200"/>
                </a:xfrm>
                <a:prstGeom prst="rect">
                  <a:avLst/>
                </a:prstGeom>
                <a:solidFill>
                  <a:srgbClr val="BF686A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1400"/>
                </a:p>
              </p:txBody>
            </p:sp>
          </p:grpSp>
          <p:sp>
            <p:nvSpPr>
              <p:cNvPr id="84" name="Rectangle 83"/>
              <p:cNvSpPr/>
              <p:nvPr/>
            </p:nvSpPr>
            <p:spPr bwMode="auto">
              <a:xfrm rot="13500000">
                <a:off x="993780" y="2301626"/>
                <a:ext cx="69837" cy="111336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1600200" y="1752570"/>
                <a:ext cx="1981200" cy="30685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tx2"/>
                    </a:solidFill>
                    <a:latin typeface="+mj-lt"/>
                  </a:rPr>
                  <a:t>Hartmann Sensor</a:t>
                </a:r>
              </a:p>
            </p:txBody>
          </p:sp>
          <p:sp>
            <p:nvSpPr>
              <p:cNvPr id="92" name="Isosceles Triangle 91"/>
              <p:cNvSpPr/>
              <p:nvPr/>
            </p:nvSpPr>
            <p:spPr bwMode="auto">
              <a:xfrm rot="5400000">
                <a:off x="2628938" y="2095251"/>
                <a:ext cx="380925" cy="1524000"/>
              </a:xfrm>
              <a:prstGeom prst="triangle">
                <a:avLst>
                  <a:gd name="adj" fmla="val 48148"/>
                </a:avLst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FF">
                      <a:alpha val="0"/>
                    </a:srgbClr>
                  </a:gs>
                  <a:gs pos="5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25658" name="Oval 92"/>
              <p:cNvSpPr>
                <a:spLocks noChangeArrowheads="1"/>
              </p:cNvSpPr>
              <p:nvPr/>
            </p:nvSpPr>
            <p:spPr bwMode="auto">
              <a:xfrm>
                <a:off x="1981200" y="2438400"/>
                <a:ext cx="76200" cy="838200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659" name="Rectangle 93"/>
              <p:cNvSpPr>
                <a:spLocks noChangeArrowheads="1"/>
              </p:cNvSpPr>
              <p:nvPr/>
            </p:nvSpPr>
            <p:spPr bwMode="auto">
              <a:xfrm>
                <a:off x="3581400" y="2819400"/>
                <a:ext cx="304800" cy="76200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cxnSp>
            <p:nvCxnSpPr>
              <p:cNvPr id="25660" name="Straight Arrow Connector 94"/>
              <p:cNvCxnSpPr>
                <a:cxnSpLocks noChangeShapeType="1"/>
              </p:cNvCxnSpPr>
              <p:nvPr/>
            </p:nvCxnSpPr>
            <p:spPr bwMode="auto">
              <a:xfrm rot="10800000">
                <a:off x="2133600" y="2852928"/>
                <a:ext cx="914400" cy="1588"/>
              </a:xfrm>
              <a:prstGeom prst="straightConnector1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none" w="sm" len="sm"/>
                <a:tailEnd type="arrow" w="med" len="med"/>
              </a:ln>
            </p:spPr>
          </p:cxnSp>
          <p:cxnSp>
            <p:nvCxnSpPr>
              <p:cNvPr id="25661" name="Straight Arrow Connector 95"/>
              <p:cNvCxnSpPr>
                <a:cxnSpLocks noChangeShapeType="1"/>
              </p:cNvCxnSpPr>
              <p:nvPr/>
            </p:nvCxnSpPr>
            <p:spPr bwMode="auto">
              <a:xfrm rot="10800000">
                <a:off x="1447801" y="4379976"/>
                <a:ext cx="1905000" cy="1588"/>
              </a:xfrm>
              <a:prstGeom prst="straightConnector1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arrow" w="med" len="med"/>
                <a:tailEnd type="arrow" w="med" len="med"/>
              </a:ln>
            </p:spPr>
          </p:cxnSp>
          <p:cxnSp>
            <p:nvCxnSpPr>
              <p:cNvPr id="25662" name="Straight Arrow Connector 96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837406" y="2590006"/>
                <a:ext cx="457200" cy="1588"/>
              </a:xfrm>
              <a:prstGeom prst="straightConnector1">
                <a:avLst/>
              </a:prstGeom>
              <a:noFill/>
              <a:ln w="12700">
                <a:solidFill>
                  <a:srgbClr val="008000"/>
                </a:solidFill>
                <a:round/>
                <a:headEnd type="none" w="sm" len="sm"/>
                <a:tailEnd type="arrow" w="med" len="med"/>
              </a:ln>
            </p:spPr>
          </p:cxnSp>
        </p:grpSp>
        <p:sp>
          <p:nvSpPr>
            <p:cNvPr id="77" name="TextBox 76"/>
            <p:cNvSpPr txBox="1"/>
            <p:nvPr/>
          </p:nvSpPr>
          <p:spPr bwMode="auto">
            <a:xfrm>
              <a:off x="4552950" y="2762126"/>
              <a:ext cx="971550" cy="2317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ALS laser</a:t>
              </a:r>
            </a:p>
          </p:txBody>
        </p:sp>
      </p:grpSp>
      <p:grpSp>
        <p:nvGrpSpPr>
          <p:cNvPr id="9" name="Group 161"/>
          <p:cNvGrpSpPr>
            <a:grpSpLocks/>
          </p:cNvGrpSpPr>
          <p:nvPr/>
        </p:nvGrpSpPr>
        <p:grpSpPr bwMode="auto">
          <a:xfrm>
            <a:off x="228600" y="2503488"/>
            <a:ext cx="5867400" cy="3429932"/>
            <a:chOff x="533400" y="1981200"/>
            <a:chExt cx="7823200" cy="4572467"/>
          </a:xfrm>
        </p:grpSpPr>
        <p:grpSp>
          <p:nvGrpSpPr>
            <p:cNvPr id="10" name="Group 64"/>
            <p:cNvGrpSpPr>
              <a:grpSpLocks/>
            </p:cNvGrpSpPr>
            <p:nvPr/>
          </p:nvGrpSpPr>
          <p:grpSpPr bwMode="auto">
            <a:xfrm rot="-5400000">
              <a:off x="1102519" y="3921919"/>
              <a:ext cx="842962" cy="762000"/>
              <a:chOff x="4267200" y="1828800"/>
              <a:chExt cx="842962" cy="762000"/>
            </a:xfrm>
          </p:grpSpPr>
          <p:sp>
            <p:nvSpPr>
              <p:cNvPr id="180" name="Rounded Rectangle 179"/>
              <p:cNvSpPr/>
              <p:nvPr/>
            </p:nvSpPr>
            <p:spPr bwMode="auto">
              <a:xfrm>
                <a:off x="4282481" y="1890183"/>
                <a:ext cx="838058" cy="533400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100000">
                    <a:schemeClr val="tx2">
                      <a:lumMod val="65000"/>
                      <a:lumOff val="35000"/>
                    </a:schemeClr>
                  </a:gs>
                  <a:gs pos="50000">
                    <a:schemeClr val="tx2">
                      <a:lumMod val="75000"/>
                      <a:lumOff val="25000"/>
                    </a:schemeClr>
                  </a:gs>
                  <a:gs pos="75000">
                    <a:schemeClr val="tx2">
                      <a:lumMod val="95000"/>
                      <a:lumOff val="5000"/>
                    </a:schemeClr>
                  </a:gs>
                </a:gsLst>
                <a:lin ang="16500000" scaled="0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81" name="Rounded Rectangle 180"/>
              <p:cNvSpPr/>
              <p:nvPr/>
            </p:nvSpPr>
            <p:spPr bwMode="auto">
              <a:xfrm>
                <a:off x="4267666" y="2514599"/>
                <a:ext cx="838058" cy="7620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 bwMode="auto">
              <a:xfrm>
                <a:off x="4496227" y="2438399"/>
                <a:ext cx="76187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 bwMode="auto">
              <a:xfrm>
                <a:off x="4343853" y="2438399"/>
                <a:ext cx="76187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 bwMode="auto">
              <a:xfrm>
                <a:off x="4648601" y="2438399"/>
                <a:ext cx="76187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 bwMode="auto">
              <a:xfrm>
                <a:off x="4815790" y="2438399"/>
                <a:ext cx="76187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 bwMode="auto">
              <a:xfrm>
                <a:off x="4968164" y="2438399"/>
                <a:ext cx="76187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25646" name="Straight Connector 62"/>
              <p:cNvCxnSpPr>
                <a:cxnSpLocks noChangeShapeType="1"/>
              </p:cNvCxnSpPr>
              <p:nvPr/>
            </p:nvCxnSpPr>
            <p:spPr bwMode="auto">
              <a:xfrm>
                <a:off x="4267200" y="2362200"/>
                <a:ext cx="838200" cy="158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25647" name="Rectangle 63"/>
              <p:cNvSpPr>
                <a:spLocks noChangeArrowheads="1"/>
              </p:cNvSpPr>
              <p:nvPr/>
            </p:nvSpPr>
            <p:spPr bwMode="auto">
              <a:xfrm>
                <a:off x="4572000" y="1828800"/>
                <a:ext cx="228600" cy="76200"/>
              </a:xfrm>
              <a:prstGeom prst="rect">
                <a:avLst/>
              </a:prstGeom>
              <a:solidFill>
                <a:srgbClr val="BF686A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25609" name="TextBox 97"/>
            <p:cNvSpPr txBox="1">
              <a:spLocks noChangeArrowheads="1"/>
            </p:cNvSpPr>
            <p:nvPr/>
          </p:nvSpPr>
          <p:spPr bwMode="auto">
            <a:xfrm>
              <a:off x="533400" y="3200400"/>
              <a:ext cx="13716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  <a:latin typeface="Helvetica" pitchFamily="-1" charset="0"/>
                </a:rPr>
                <a:t>Hartmann </a:t>
              </a:r>
            </a:p>
            <a:p>
              <a:r>
                <a:rPr lang="en-US" sz="1400">
                  <a:solidFill>
                    <a:schemeClr val="tx2"/>
                  </a:solidFill>
                  <a:latin typeface="Helvetica" pitchFamily="-1" charset="0"/>
                </a:rPr>
                <a:t>Sensor</a:t>
              </a:r>
            </a:p>
          </p:txBody>
        </p:sp>
        <p:grpSp>
          <p:nvGrpSpPr>
            <p:cNvPr id="11" name="Group 160"/>
            <p:cNvGrpSpPr>
              <a:grpSpLocks/>
            </p:cNvGrpSpPr>
            <p:nvPr/>
          </p:nvGrpSpPr>
          <p:grpSpPr bwMode="auto">
            <a:xfrm>
              <a:off x="1905000" y="1981200"/>
              <a:ext cx="6451600" cy="4572467"/>
              <a:chOff x="0" y="2057400"/>
              <a:chExt cx="6451600" cy="4572467"/>
            </a:xfrm>
          </p:grpSpPr>
          <p:grpSp>
            <p:nvGrpSpPr>
              <p:cNvPr id="12" name="Group 159"/>
              <p:cNvGrpSpPr>
                <a:grpSpLocks/>
              </p:cNvGrpSpPr>
              <p:nvPr/>
            </p:nvGrpSpPr>
            <p:grpSpPr bwMode="auto">
              <a:xfrm>
                <a:off x="152400" y="2057400"/>
                <a:ext cx="1371600" cy="2743200"/>
                <a:chOff x="6858000" y="2971800"/>
                <a:chExt cx="1371600" cy="2743200"/>
              </a:xfrm>
            </p:grpSpPr>
            <p:sp>
              <p:nvSpPr>
                <p:cNvPr id="171" name="TextBox 170"/>
                <p:cNvSpPr txBox="1"/>
                <p:nvPr/>
              </p:nvSpPr>
              <p:spPr bwMode="auto">
                <a:xfrm rot="16200000">
                  <a:off x="6928993" y="3313557"/>
                  <a:ext cx="990432" cy="30691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solidFill>
                        <a:schemeClr val="tx2"/>
                      </a:solidFill>
                      <a:latin typeface="+mj-lt"/>
                    </a:rPr>
                    <a:t>SLED</a:t>
                  </a:r>
                </a:p>
              </p:txBody>
            </p:sp>
            <p:grpSp>
              <p:nvGrpSpPr>
                <p:cNvPr id="13" name="Group 158"/>
                <p:cNvGrpSpPr>
                  <a:grpSpLocks/>
                </p:cNvGrpSpPr>
                <p:nvPr/>
              </p:nvGrpSpPr>
              <p:grpSpPr bwMode="auto">
                <a:xfrm>
                  <a:off x="6858000" y="4343400"/>
                  <a:ext cx="1371600" cy="1371600"/>
                  <a:chOff x="6858000" y="4343400"/>
                  <a:chExt cx="1371600" cy="1371600"/>
                </a:xfrm>
              </p:grpSpPr>
              <p:sp>
                <p:nvSpPr>
                  <p:cNvPr id="178" name="Rectangle 177"/>
                  <p:cNvSpPr/>
                  <p:nvPr/>
                </p:nvSpPr>
                <p:spPr bwMode="auto">
                  <a:xfrm>
                    <a:off x="7315200" y="4647915"/>
                    <a:ext cx="685800" cy="838057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rgbClr val="FFFFFF">
                          <a:alpha val="0"/>
                        </a:srgbClr>
                      </a:gs>
                      <a:gs pos="50000">
                        <a:srgbClr val="FF6600"/>
                      </a:gs>
                    </a:gsLst>
                    <a:lin ang="0" scaled="1"/>
                    <a:tileRect/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1400">
                      <a:latin typeface="Times New Roman" charset="0"/>
                    </a:endParaRPr>
                  </a:p>
                </p:txBody>
              </p:sp>
              <p:sp>
                <p:nvSpPr>
                  <p:cNvPr id="25638" name="Right Tri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6858000" y="4343400"/>
                    <a:ext cx="1371600" cy="1371600"/>
                  </a:xfrm>
                  <a:prstGeom prst="rtTriangle">
                    <a:avLst/>
                  </a:prstGeom>
                  <a:solidFill>
                    <a:schemeClr val="bg1"/>
                  </a:solidFill>
                  <a:ln w="12700">
                    <a:noFill/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</p:grpSp>
            <p:grpSp>
              <p:nvGrpSpPr>
                <p:cNvPr id="14" name="Group 156"/>
                <p:cNvGrpSpPr>
                  <a:grpSpLocks/>
                </p:cNvGrpSpPr>
                <p:nvPr/>
              </p:nvGrpSpPr>
              <p:grpSpPr bwMode="auto">
                <a:xfrm>
                  <a:off x="7239000" y="3429000"/>
                  <a:ext cx="838200" cy="1219200"/>
                  <a:chOff x="7239000" y="2057400"/>
                  <a:chExt cx="838200" cy="1828800"/>
                </a:xfrm>
              </p:grpSpPr>
              <p:sp>
                <p:nvSpPr>
                  <p:cNvPr id="174" name="Isosceles Triangle 173"/>
                  <p:cNvSpPr/>
                  <p:nvPr/>
                </p:nvSpPr>
                <p:spPr bwMode="auto">
                  <a:xfrm>
                    <a:off x="7315200" y="2285845"/>
                    <a:ext cx="685800" cy="1523742"/>
                  </a:xfrm>
                  <a:prstGeom prst="triangle">
                    <a:avLst>
                      <a:gd name="adj" fmla="val 48148"/>
                    </a:avLst>
                  </a:prstGeom>
                  <a:gradFill flip="none" rotWithShape="1">
                    <a:gsLst>
                      <a:gs pos="0">
                        <a:schemeClr val="bg1">
                          <a:alpha val="0"/>
                        </a:schemeClr>
                      </a:gs>
                      <a:gs pos="100000">
                        <a:srgbClr val="FFFFFF">
                          <a:alpha val="0"/>
                        </a:srgbClr>
                      </a:gs>
                      <a:gs pos="50000">
                        <a:srgbClr val="FF6600"/>
                      </a:gs>
                    </a:gsLst>
                    <a:lin ang="0" scaled="1"/>
                    <a:tileRect/>
                  </a:gra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1400">
                      <a:latin typeface="Times New Roman" charset="0"/>
                    </a:endParaRPr>
                  </a:p>
                </p:txBody>
              </p:sp>
              <p:sp>
                <p:nvSpPr>
                  <p:cNvPr id="25634" name="Oval 71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7620000" y="3429000"/>
                    <a:ext cx="76200" cy="838200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  <p:sp>
                <p:nvSpPr>
                  <p:cNvPr id="25635" name="Rectangle 72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7505700" y="2171700"/>
                    <a:ext cx="304800" cy="7620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sz="1400"/>
                  </a:p>
                </p:txBody>
              </p:sp>
              <p:cxnSp>
                <p:nvCxnSpPr>
                  <p:cNvPr id="25636" name="Straight Arrow Connector 7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7196932" y="3199606"/>
                    <a:ext cx="914400" cy="1587"/>
                  </a:xfrm>
                  <a:prstGeom prst="straightConnector1">
                    <a:avLst/>
                  </a:prstGeom>
                  <a:noFill/>
                  <a:ln w="12700">
                    <a:solidFill>
                      <a:srgbClr val="800000"/>
                    </a:solidFill>
                    <a:round/>
                    <a:headEnd type="none" w="sm" len="sm"/>
                    <a:tailEnd type="arrow" w="med" len="med"/>
                  </a:ln>
                </p:spPr>
              </p:cxnSp>
            </p:grpSp>
          </p:grpSp>
          <p:sp>
            <p:nvSpPr>
              <p:cNvPr id="25612" name="Rounded Rectangle 45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613" name="Rounded Rectangle 47"/>
              <p:cNvSpPr>
                <a:spLocks noChangeArrowheads="1"/>
              </p:cNvSpPr>
              <p:nvPr/>
            </p:nvSpPr>
            <p:spPr bwMode="auto">
              <a:xfrm>
                <a:off x="2741613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5614" name="Rounded Rectangle 51"/>
              <p:cNvSpPr>
                <a:spLocks noChangeArrowheads="1"/>
              </p:cNvSpPr>
              <p:nvPr/>
            </p:nvSpPr>
            <p:spPr bwMode="auto">
              <a:xfrm>
                <a:off x="2741613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6" name="TextBox 155"/>
              <p:cNvSpPr txBox="1"/>
              <p:nvPr/>
            </p:nvSpPr>
            <p:spPr bwMode="auto">
              <a:xfrm>
                <a:off x="2362200" y="4963090"/>
                <a:ext cx="1371600" cy="3089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ITM</a:t>
                </a:r>
              </a:p>
            </p:txBody>
          </p:sp>
          <p:sp>
            <p:nvSpPr>
              <p:cNvPr id="25616" name="Rounded Rectangle 56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58" name="TextBox 157"/>
              <p:cNvSpPr txBox="1"/>
              <p:nvPr/>
            </p:nvSpPr>
            <p:spPr bwMode="auto">
              <a:xfrm>
                <a:off x="1676400" y="4963090"/>
                <a:ext cx="1371600" cy="3089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CP</a:t>
                </a:r>
              </a:p>
            </p:txBody>
          </p:sp>
          <p:sp>
            <p:nvSpPr>
              <p:cNvPr id="159" name="Rounded Rectangle 158"/>
              <p:cNvSpPr/>
              <p:nvPr/>
            </p:nvSpPr>
            <p:spPr bwMode="auto">
              <a:xfrm>
                <a:off x="3657600" y="5498516"/>
                <a:ext cx="2209800" cy="45712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60" name="Straight Connector 159"/>
              <p:cNvCxnSpPr/>
              <p:nvPr/>
            </p:nvCxnSpPr>
            <p:spPr bwMode="auto">
              <a:xfrm rot="10800000">
                <a:off x="990600" y="5574704"/>
                <a:ext cx="2667000" cy="15237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61" name="Rectangle 160"/>
              <p:cNvSpPr/>
              <p:nvPr/>
            </p:nvSpPr>
            <p:spPr bwMode="auto">
              <a:xfrm rot="19560000">
                <a:off x="980017" y="5403282"/>
                <a:ext cx="76200" cy="6094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62" name="Straight Connector 161"/>
              <p:cNvCxnSpPr>
                <a:stCxn id="159" idx="1"/>
              </p:cNvCxnSpPr>
              <p:nvPr/>
            </p:nvCxnSpPr>
            <p:spPr bwMode="auto">
              <a:xfrm rot="10800000" flipV="1">
                <a:off x="1143000" y="5727078"/>
                <a:ext cx="2514600" cy="76187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63" name="TextBox 162"/>
              <p:cNvSpPr txBox="1"/>
              <p:nvPr/>
            </p:nvSpPr>
            <p:spPr bwMode="auto">
              <a:xfrm>
                <a:off x="2997200" y="5932359"/>
                <a:ext cx="3454400" cy="6975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CO2 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laser projector</a:t>
                </a:r>
              </a:p>
              <a:p>
                <a:pPr>
                  <a:defRPr/>
                </a:pPr>
                <a:r>
                  <a:rPr lang="en-US" sz="1400" dirty="0" smtClean="0">
                    <a:solidFill>
                      <a:srgbClr val="000000"/>
                    </a:solidFill>
                    <a:latin typeface="+mj-lt"/>
                  </a:rPr>
                  <a:t>With </a:t>
                </a:r>
                <a:r>
                  <a:rPr lang="en-US" sz="1400" b="1" dirty="0" smtClean="0">
                    <a:solidFill>
                      <a:srgbClr val="000000"/>
                    </a:solidFill>
                    <a:latin typeface="+mj-lt"/>
                  </a:rPr>
                  <a:t>tunable heating profile</a:t>
                </a:r>
                <a:endParaRPr lang="en-US" sz="140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  <p:sp>
            <p:nvSpPr>
              <p:cNvPr id="164" name="Rounded Rectangle 163"/>
              <p:cNvSpPr/>
              <p:nvPr/>
            </p:nvSpPr>
            <p:spPr bwMode="auto">
              <a:xfrm>
                <a:off x="2819400" y="3667910"/>
                <a:ext cx="76200" cy="1447555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bg2">
                      <a:lumMod val="75000"/>
                    </a:schemeClr>
                  </a:gs>
                  <a:gs pos="100000">
                    <a:schemeClr val="bg2">
                      <a:lumMod val="50000"/>
                    </a:schemeClr>
                  </a:gs>
                  <a:gs pos="5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65" name="Rectangle 31"/>
              <p:cNvSpPr/>
              <p:nvPr/>
            </p:nvSpPr>
            <p:spPr bwMode="auto">
              <a:xfrm rot="5400000">
                <a:off x="1333558" y="2704706"/>
                <a:ext cx="685684" cy="33528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FF">
                      <a:alpha val="0"/>
                    </a:srgbClr>
                  </a:gs>
                  <a:gs pos="50000">
                    <a:srgbClr val="FF6600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 bwMode="auto">
              <a:xfrm>
                <a:off x="2133600" y="3286974"/>
                <a:ext cx="1981200" cy="3089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+mj-lt"/>
                  </a:rPr>
                  <a:t>ring heater</a:t>
                </a:r>
              </a:p>
            </p:txBody>
          </p:sp>
          <p:sp>
            <p:nvSpPr>
              <p:cNvPr id="167" name="Rectangle 166"/>
              <p:cNvSpPr/>
              <p:nvPr/>
            </p:nvSpPr>
            <p:spPr bwMode="auto">
              <a:xfrm rot="18900000">
                <a:off x="994833" y="3748329"/>
                <a:ext cx="69851" cy="111317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25627" name="Straight Arrow Connector 76"/>
              <p:cNvCxnSpPr>
                <a:cxnSpLocks noChangeShapeType="1"/>
              </p:cNvCxnSpPr>
              <p:nvPr/>
            </p:nvCxnSpPr>
            <p:spPr bwMode="auto">
              <a:xfrm rot="10800000">
                <a:off x="1447800" y="4379913"/>
                <a:ext cx="1905000" cy="1587"/>
              </a:xfrm>
              <a:prstGeom prst="straightConnector1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arrow" w="med" len="med"/>
                <a:tailEnd type="arrow" w="med" len="med"/>
              </a:ln>
            </p:spPr>
          </p:cxnSp>
          <p:cxnSp>
            <p:nvCxnSpPr>
              <p:cNvPr id="169" name="Straight Connector 168"/>
              <p:cNvCxnSpPr/>
              <p:nvPr/>
            </p:nvCxnSpPr>
            <p:spPr bwMode="auto">
              <a:xfrm rot="5400000">
                <a:off x="761071" y="4278374"/>
                <a:ext cx="1525859" cy="10668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70" name="Straight Connector 169"/>
              <p:cNvCxnSpPr/>
              <p:nvPr/>
            </p:nvCxnSpPr>
            <p:spPr bwMode="auto">
              <a:xfrm rot="5400000">
                <a:off x="1027738" y="4773603"/>
                <a:ext cx="1144923" cy="9144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</p:grpSp>
      <p:sp>
        <p:nvSpPr>
          <p:cNvPr id="189" name="TextBox 188"/>
          <p:cNvSpPr txBox="1"/>
          <p:nvPr/>
        </p:nvSpPr>
        <p:spPr>
          <a:xfrm>
            <a:off x="533400" y="2057400"/>
            <a:ext cx="3124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656B"/>
                </a:solidFill>
                <a:latin typeface="+mj-lt"/>
              </a:rPr>
              <a:t>Sensors + actuators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6324600" y="5105400"/>
            <a:ext cx="1981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656B"/>
                </a:solidFill>
                <a:latin typeface="+mj-lt"/>
              </a:rPr>
              <a:t>Actuator + diagnostic</a:t>
            </a:r>
          </a:p>
        </p:txBody>
      </p:sp>
      <p:sp>
        <p:nvSpPr>
          <p:cNvPr id="83" name="Smiley Face 82"/>
          <p:cNvSpPr/>
          <p:nvPr/>
        </p:nvSpPr>
        <p:spPr bwMode="auto">
          <a:xfrm>
            <a:off x="1295400" y="5105400"/>
            <a:ext cx="609600" cy="609600"/>
          </a:xfrm>
          <a:prstGeom prst="smileyFace">
            <a:avLst/>
          </a:prstGeom>
          <a:gradFill flip="none" rotWithShape="1">
            <a:gsLst>
              <a:gs pos="21000">
                <a:srgbClr val="FFFF00"/>
              </a:gs>
              <a:gs pos="69000">
                <a:srgbClr val="FFFF00"/>
              </a:gs>
              <a:gs pos="46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5" name="Group 87"/>
          <p:cNvGrpSpPr/>
          <p:nvPr/>
        </p:nvGrpSpPr>
        <p:grpSpPr>
          <a:xfrm>
            <a:off x="2667000" y="2819400"/>
            <a:ext cx="1905000" cy="1143000"/>
            <a:chOff x="2667000" y="2819400"/>
            <a:chExt cx="1905000" cy="1143000"/>
          </a:xfrm>
        </p:grpSpPr>
        <p:sp>
          <p:nvSpPr>
            <p:cNvPr id="86" name="Donut 85"/>
            <p:cNvSpPr/>
            <p:nvPr/>
          </p:nvSpPr>
          <p:spPr bwMode="auto">
            <a:xfrm>
              <a:off x="2667000" y="3276600"/>
              <a:ext cx="1447800" cy="685800"/>
            </a:xfrm>
            <a:prstGeom prst="donut">
              <a:avLst>
                <a:gd name="adj" fmla="val 7041"/>
              </a:avLst>
            </a:prstGeom>
            <a:solidFill>
              <a:srgbClr val="CCFFCC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581400" y="28194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Helvetica"/>
                  <a:cs typeface="Helvetica"/>
                </a:rPr>
                <a:t>1: RH</a:t>
              </a:r>
              <a:endParaRPr lang="en-US" b="1" dirty="0">
                <a:solidFill>
                  <a:srgbClr val="008000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16" name="Group 88"/>
          <p:cNvGrpSpPr/>
          <p:nvPr/>
        </p:nvGrpSpPr>
        <p:grpSpPr>
          <a:xfrm>
            <a:off x="3276600" y="4419600"/>
            <a:ext cx="2895600" cy="1905001"/>
            <a:chOff x="1905000" y="2458452"/>
            <a:chExt cx="2895600" cy="1503948"/>
          </a:xfrm>
        </p:grpSpPr>
        <p:sp>
          <p:nvSpPr>
            <p:cNvPr id="90" name="Donut 89"/>
            <p:cNvSpPr/>
            <p:nvPr/>
          </p:nvSpPr>
          <p:spPr bwMode="auto">
            <a:xfrm>
              <a:off x="1905000" y="2819400"/>
              <a:ext cx="2895600" cy="1143000"/>
            </a:xfrm>
            <a:prstGeom prst="donut">
              <a:avLst>
                <a:gd name="adj" fmla="val 5287"/>
              </a:avLst>
            </a:prstGeom>
            <a:solidFill>
              <a:srgbClr val="CCFFCC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819400" y="2458452"/>
              <a:ext cx="1447800" cy="364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Helvetica"/>
                  <a:cs typeface="Helvetica"/>
                </a:rPr>
                <a:t>2: CO2P</a:t>
              </a:r>
              <a:endParaRPr lang="en-US" b="1" dirty="0">
                <a:solidFill>
                  <a:srgbClr val="008000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17" name="Group 96"/>
          <p:cNvGrpSpPr/>
          <p:nvPr/>
        </p:nvGrpSpPr>
        <p:grpSpPr>
          <a:xfrm>
            <a:off x="228600" y="3048000"/>
            <a:ext cx="1524000" cy="1828800"/>
            <a:chOff x="2667000" y="2819400"/>
            <a:chExt cx="1524000" cy="1828800"/>
          </a:xfrm>
        </p:grpSpPr>
        <p:sp>
          <p:nvSpPr>
            <p:cNvPr id="98" name="Donut 97"/>
            <p:cNvSpPr/>
            <p:nvPr/>
          </p:nvSpPr>
          <p:spPr bwMode="auto">
            <a:xfrm>
              <a:off x="2667000" y="3276600"/>
              <a:ext cx="1447800" cy="1371600"/>
            </a:xfrm>
            <a:prstGeom prst="donut">
              <a:avLst>
                <a:gd name="adj" fmla="val 4263"/>
              </a:avLst>
            </a:prstGeom>
            <a:solidFill>
              <a:srgbClr val="CCFFCC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819400" y="2819400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Helvetica"/>
                  <a:cs typeface="Helvetica"/>
                </a:rPr>
                <a:t>3: HWS</a:t>
              </a:r>
              <a:endParaRPr lang="en-US" b="1" dirty="0">
                <a:solidFill>
                  <a:srgbClr val="008000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18" name="Group 99"/>
          <p:cNvGrpSpPr/>
          <p:nvPr/>
        </p:nvGrpSpPr>
        <p:grpSpPr>
          <a:xfrm>
            <a:off x="5334000" y="1676400"/>
            <a:ext cx="3352800" cy="3657600"/>
            <a:chOff x="2667000" y="2819400"/>
            <a:chExt cx="3352800" cy="3657600"/>
          </a:xfrm>
        </p:grpSpPr>
        <p:sp>
          <p:nvSpPr>
            <p:cNvPr id="105" name="Donut 104"/>
            <p:cNvSpPr/>
            <p:nvPr/>
          </p:nvSpPr>
          <p:spPr bwMode="auto">
            <a:xfrm>
              <a:off x="2667000" y="3276600"/>
              <a:ext cx="3352800" cy="3200400"/>
            </a:xfrm>
            <a:prstGeom prst="donut">
              <a:avLst>
                <a:gd name="adj" fmla="val 1882"/>
              </a:avLst>
            </a:prstGeom>
            <a:solidFill>
              <a:srgbClr val="CCFFCC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743200" y="281940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Helvetica"/>
                  <a:cs typeface="Helvetica"/>
                </a:rPr>
                <a:t>4: OAT</a:t>
              </a:r>
              <a:endParaRPr lang="en-US" b="1" dirty="0">
                <a:solidFill>
                  <a:srgbClr val="008000"/>
                </a:solidFill>
                <a:latin typeface="Helvetica"/>
                <a:cs typeface="Helvetica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Ring Heater</a:t>
            </a:r>
          </a:p>
        </p:txBody>
      </p:sp>
      <p:sp>
        <p:nvSpPr>
          <p:cNvPr id="51203" name="Text Placeholder 6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9B3B0F-3212-4C44-B05E-2C0D9473E91E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grpSp>
        <p:nvGrpSpPr>
          <p:cNvPr id="17" name="Group 32"/>
          <p:cNvGrpSpPr>
            <a:grpSpLocks noChangeAspect="1"/>
          </p:cNvGrpSpPr>
          <p:nvPr/>
        </p:nvGrpSpPr>
        <p:grpSpPr bwMode="auto">
          <a:xfrm>
            <a:off x="7848600" y="381000"/>
            <a:ext cx="822325" cy="906463"/>
            <a:chOff x="6407149" y="2958247"/>
            <a:chExt cx="2054441" cy="2264979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6407149" y="3196248"/>
              <a:ext cx="983593" cy="178897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C29722"/>
                </a:gs>
                <a:gs pos="25000">
                  <a:srgbClr val="F2F96C"/>
                </a:gs>
                <a:gs pos="50000">
                  <a:srgbClr val="F5D954"/>
                </a:gs>
                <a:gs pos="75000">
                  <a:srgbClr val="EEB83F"/>
                </a:gs>
                <a:gs pos="9000">
                  <a:srgbClr val="FAFA8D"/>
                </a:gs>
              </a:gsLst>
              <a:lin ang="5400000" scaled="0"/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9" name="Rounded Rectangle 47"/>
            <p:cNvSpPr>
              <a:spLocks noChangeArrowheads="1"/>
            </p:cNvSpPr>
            <p:nvPr/>
          </p:nvSpPr>
          <p:spPr bwMode="auto">
            <a:xfrm>
              <a:off x="7477484" y="3196666"/>
              <a:ext cx="984106" cy="178814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ounded Rectangle 67"/>
            <p:cNvSpPr>
              <a:spLocks noChangeArrowheads="1"/>
            </p:cNvSpPr>
            <p:nvPr/>
          </p:nvSpPr>
          <p:spPr bwMode="auto">
            <a:xfrm>
              <a:off x="7599734" y="2958247"/>
              <a:ext cx="119193" cy="22649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0000"/>
                </a:gs>
                <a:gs pos="50000">
                  <a:srgbClr val="BF686A"/>
                </a:gs>
                <a:gs pos="100000">
                  <a:srgbClr val="800000"/>
                </a:gs>
              </a:gsLst>
              <a:lin ang="0" scaled="1"/>
            </a:gra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Ring Heater Overview</a:t>
            </a:r>
          </a:p>
        </p:txBody>
      </p:sp>
      <p:sp>
        <p:nvSpPr>
          <p:cNvPr id="41987" name="Content Placeholder 28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54864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Ring heater encircles the ITM</a:t>
            </a:r>
          </a:p>
          <a:p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Nichrome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wire carrying current wrapped around glass torus</a:t>
            </a:r>
          </a:p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Surrounded by golden shield</a:t>
            </a:r>
          </a:p>
          <a:p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Radiatively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heats the barrel</a:t>
            </a:r>
          </a:p>
          <a:p>
            <a:pPr lvl="1"/>
            <a:r>
              <a:rPr lang="en-US" dirty="0" smtClean="0"/>
              <a:t>More ANNULAR heating</a:t>
            </a:r>
          </a:p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Thermo-elastic </a:t>
            </a:r>
            <a:r>
              <a:rPr lang="en-US" b="1" dirty="0" smtClean="0">
                <a:ea typeface="ＭＳ Ｐゴシック" pitchFamily="-1" charset="-128"/>
                <a:cs typeface="ＭＳ Ｐゴシック" pitchFamily="-1" charset="-128"/>
              </a:rPr>
              <a:t>deformation 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of ITM surface increases curvature</a:t>
            </a:r>
          </a:p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Helps reduce the total </a:t>
            </a:r>
            <a:r>
              <a:rPr lang="en-US" b="1" dirty="0" smtClean="0">
                <a:ea typeface="ＭＳ Ｐゴシック" pitchFamily="-1" charset="-128"/>
                <a:cs typeface="ＭＳ Ｐゴシック" pitchFamily="-1" charset="-128"/>
              </a:rPr>
              <a:t>substrate thermal lens</a:t>
            </a:r>
          </a:p>
          <a:p>
            <a:pPr>
              <a:buNone/>
            </a:pP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615819-08CC-1248-8524-4A77BEAB40A1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grpSp>
        <p:nvGrpSpPr>
          <p:cNvPr id="2" name="Group 17"/>
          <p:cNvGrpSpPr>
            <a:grpSpLocks noChangeAspect="1"/>
          </p:cNvGrpSpPr>
          <p:nvPr/>
        </p:nvGrpSpPr>
        <p:grpSpPr bwMode="auto">
          <a:xfrm>
            <a:off x="7848600" y="381000"/>
            <a:ext cx="822325" cy="906463"/>
            <a:chOff x="6407149" y="2958247"/>
            <a:chExt cx="2054441" cy="2264979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6407149" y="3196248"/>
              <a:ext cx="983593" cy="178897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C29722"/>
                </a:gs>
                <a:gs pos="25000">
                  <a:srgbClr val="F2F96C"/>
                </a:gs>
                <a:gs pos="50000">
                  <a:srgbClr val="F5D954"/>
                </a:gs>
                <a:gs pos="75000">
                  <a:srgbClr val="EEB83F"/>
                </a:gs>
                <a:gs pos="9000">
                  <a:srgbClr val="FAFA8D"/>
                </a:gs>
              </a:gsLst>
              <a:lin ang="5400000" scaled="0"/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41992" name="Rounded Rectangle 47"/>
            <p:cNvSpPr>
              <a:spLocks noChangeArrowheads="1"/>
            </p:cNvSpPr>
            <p:nvPr/>
          </p:nvSpPr>
          <p:spPr bwMode="auto">
            <a:xfrm>
              <a:off x="7477484" y="3196666"/>
              <a:ext cx="984106" cy="178814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93" name="Rounded Rectangle 67"/>
            <p:cNvSpPr>
              <a:spLocks noChangeArrowheads="1"/>
            </p:cNvSpPr>
            <p:nvPr/>
          </p:nvSpPr>
          <p:spPr bwMode="auto">
            <a:xfrm>
              <a:off x="7599734" y="2958247"/>
              <a:ext cx="119193" cy="22649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0000"/>
                </a:gs>
                <a:gs pos="50000">
                  <a:srgbClr val="BF686A"/>
                </a:gs>
                <a:gs pos="100000">
                  <a:srgbClr val="800000"/>
                </a:gs>
              </a:gsLst>
              <a:lin ang="0" scaled="1"/>
            </a:gra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Picture 18" descr="RS11749_P1010118-lpr.jpg"/>
          <p:cNvPicPr>
            <a:picLocks noChangeAspect="1"/>
          </p:cNvPicPr>
          <p:nvPr/>
        </p:nvPicPr>
        <p:blipFill>
          <a:blip r:embed="rId2"/>
          <a:srcRect l="1923" b="19231"/>
          <a:stretch>
            <a:fillRect/>
          </a:stretch>
        </p:blipFill>
        <p:spPr bwMode="auto">
          <a:xfrm>
            <a:off x="6172200" y="4343400"/>
            <a:ext cx="283754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RH_LL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29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141E-6 -4.28604E-6 L 0.28344 -0.111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-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 Heater:</a:t>
            </a:r>
            <a:br>
              <a:rPr lang="en-US" dirty="0" smtClean="0"/>
            </a:br>
            <a:r>
              <a:rPr lang="en-US" dirty="0" smtClean="0"/>
              <a:t>Upper and Lower Segments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4A591-C8D1-C644-A1AE-BD9E5267428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6" descr="Screen shot 2011-09-14 at 8.23.27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828801"/>
            <a:ext cx="5181600" cy="401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867400" y="1828800"/>
            <a:ext cx="3124200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dirty="0" smtClean="0"/>
              <a:t> </a:t>
            </a:r>
            <a:r>
              <a:rPr lang="en-US" sz="2000" dirty="0" smtClean="0">
                <a:latin typeface="+mj-lt"/>
              </a:rPr>
              <a:t>Two segments</a:t>
            </a:r>
          </a:p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+mj-lt"/>
              </a:rPr>
              <a:t> Enables “easy” removal </a:t>
            </a:r>
          </a:p>
          <a:p>
            <a:pPr>
              <a:spcAft>
                <a:spcPts val="600"/>
              </a:spcAft>
              <a:buFont typeface="Arial"/>
              <a:buChar char="•"/>
              <a:defRPr/>
            </a:pPr>
            <a:r>
              <a:rPr lang="en-US" sz="2000" dirty="0" smtClean="0">
                <a:latin typeface="+mj-lt"/>
              </a:rPr>
              <a:t> Heating not 100% axially symmetric </a:t>
            </a:r>
          </a:p>
        </p:txBody>
      </p:sp>
      <p:grpSp>
        <p:nvGrpSpPr>
          <p:cNvPr id="3" name="Group 14"/>
          <p:cNvGrpSpPr/>
          <p:nvPr/>
        </p:nvGrpSpPr>
        <p:grpSpPr>
          <a:xfrm>
            <a:off x="111916" y="3124200"/>
            <a:ext cx="2555084" cy="2341265"/>
            <a:chOff x="111916" y="3124200"/>
            <a:chExt cx="2555084" cy="2341265"/>
          </a:xfrm>
        </p:grpSpPr>
        <p:sp>
          <p:nvSpPr>
            <p:cNvPr id="8" name="Can 7"/>
            <p:cNvSpPr/>
            <p:nvPr/>
          </p:nvSpPr>
          <p:spPr bwMode="auto">
            <a:xfrm rot="15854862">
              <a:off x="-105228" y="3354202"/>
              <a:ext cx="2328407" cy="1894120"/>
            </a:xfrm>
            <a:prstGeom prst="can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alpha val="84000"/>
                  </a:schemeClr>
                </a:gs>
                <a:gs pos="100000">
                  <a:schemeClr val="bg1">
                    <a:lumMod val="85000"/>
                    <a:alpha val="66000"/>
                  </a:schemeClr>
                </a:gs>
                <a:gs pos="50000">
                  <a:schemeClr val="bg1">
                    <a:alpha val="65000"/>
                  </a:schemeClr>
                </a:gs>
              </a:gsLst>
              <a:lin ang="0" scaled="1"/>
              <a:tileRect/>
            </a:gradFill>
            <a:ln w="1905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1752600" y="3124200"/>
              <a:ext cx="609600" cy="76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V="1">
              <a:off x="2057400" y="4800600"/>
              <a:ext cx="609600" cy="76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304800" y="4953000"/>
              <a:ext cx="685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+mj-lt"/>
                </a:rPr>
                <a:t>ITM</a:t>
              </a:r>
              <a:endParaRPr lang="en-US" sz="20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12" name="Picture 11" descr="RH_LLO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81400"/>
            <a:ext cx="3804804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1143000"/>
          </a:xfrm>
        </p:spPr>
        <p:txBody>
          <a:bodyPr/>
          <a:lstStyle/>
          <a:p>
            <a:r>
              <a:rPr lang="en-US" sz="3200" smtClean="0">
                <a:ea typeface="ＭＳ Ｐゴシック" pitchFamily="-1" charset="-128"/>
                <a:cs typeface="ＭＳ Ｐゴシック" pitchFamily="-1" charset="-128"/>
              </a:rPr>
              <a:t>Temperature distribution and thermo-elastic deformation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4C9ABAD-D8F3-2E47-AE69-66DC1D511AF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04800" y="1676400"/>
            <a:ext cx="4367213" cy="4114800"/>
            <a:chOff x="315914" y="1676403"/>
            <a:chExt cx="4813299" cy="4648197"/>
          </a:xfrm>
        </p:grpSpPr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315914" y="1676403"/>
              <a:ext cx="3503935" cy="4648197"/>
              <a:chOff x="315593" y="1295404"/>
              <a:chExt cx="3702182" cy="5029197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533401" y="1904999"/>
                <a:ext cx="2823731" cy="4419602"/>
                <a:chOff x="533401" y="1904999"/>
                <a:chExt cx="2823731" cy="4419602"/>
              </a:xfrm>
            </p:grpSpPr>
            <p:pic>
              <p:nvPicPr>
                <p:cNvPr id="43061" name="Picture 9" descr="RH_14W_temperature.png"/>
                <p:cNvPicPr>
                  <a:picLocks noChangeAspect="1"/>
                </p:cNvPicPr>
                <p:nvPr/>
              </p:nvPicPr>
              <p:blipFill>
                <a:blip r:embed="rId2"/>
                <a:srcRect l="16171" t="5556" r="14847" b="3333"/>
                <a:stretch>
                  <a:fillRect/>
                </a:stretch>
              </p:blipFill>
              <p:spPr bwMode="auto">
                <a:xfrm rot="5400000" flipH="1">
                  <a:off x="836491" y="1601909"/>
                  <a:ext cx="2217551" cy="28237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062" name="Picture 9" descr="RH_14W_temperature.png"/>
                <p:cNvPicPr>
                  <a:picLocks noChangeAspect="1"/>
                </p:cNvPicPr>
                <p:nvPr/>
              </p:nvPicPr>
              <p:blipFill>
                <a:blip r:embed="rId2"/>
                <a:srcRect l="16653" t="5556" r="14847" b="3333"/>
                <a:stretch>
                  <a:fillRect/>
                </a:stretch>
              </p:blipFill>
              <p:spPr bwMode="auto">
                <a:xfrm rot="5400000">
                  <a:off x="844241" y="3811710"/>
                  <a:ext cx="2202051" cy="28237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 rot="5400000">
                <a:off x="1587216" y="23781"/>
                <a:ext cx="722563" cy="3265809"/>
                <a:chOff x="5105399" y="2190862"/>
                <a:chExt cx="722563" cy="3265809"/>
              </a:xfrm>
            </p:grpSpPr>
            <p:sp>
              <p:nvSpPr>
                <p:cNvPr id="43057" name="TextBox 10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4436345" y="3717057"/>
                  <a:ext cx="1714280" cy="37617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rgbClr val="000000"/>
                      </a:solidFill>
                      <a:latin typeface="Helvetica" pitchFamily="-1" charset="0"/>
                      <a:ea typeface="Helvetica" pitchFamily="-1" charset="0"/>
                      <a:cs typeface="Helvetica" pitchFamily="-1" charset="0"/>
                    </a:rPr>
                    <a:t>Height (mm)</a:t>
                  </a:r>
                </a:p>
              </p:txBody>
            </p:sp>
            <p:sp>
              <p:nvSpPr>
                <p:cNvPr id="43058" name="TextBox 1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364108" y="4992818"/>
                  <a:ext cx="551534" cy="3761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-1" charset="0"/>
                      <a:ea typeface="Helvetica" pitchFamily="-1" charset="0"/>
                      <a:cs typeface="Helvetica" pitchFamily="-1" charset="0"/>
                    </a:rPr>
                    <a:t>0</a:t>
                  </a:r>
                </a:p>
              </p:txBody>
            </p:sp>
            <p:sp>
              <p:nvSpPr>
                <p:cNvPr id="43059" name="TextBox 13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364108" y="2278543"/>
                  <a:ext cx="551534" cy="3761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-1" charset="0"/>
                      <a:ea typeface="Helvetica" pitchFamily="-1" charset="0"/>
                      <a:cs typeface="Helvetica" pitchFamily="-1" charset="0"/>
                    </a:rPr>
                    <a:t>200</a:t>
                  </a:r>
                </a:p>
              </p:txBody>
            </p:sp>
            <p:sp>
              <p:nvSpPr>
                <p:cNvPr id="43060" name="TextBox 14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5364109" y="3778540"/>
                  <a:ext cx="551534" cy="3761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-1" charset="0"/>
                      <a:ea typeface="Helvetica" pitchFamily="-1" charset="0"/>
                      <a:cs typeface="Helvetica" pitchFamily="-1" charset="0"/>
                    </a:rPr>
                    <a:t>100</a:t>
                  </a:r>
                </a:p>
              </p:txBody>
            </p: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 rot="-5400000">
                <a:off x="2482306" y="2807934"/>
                <a:ext cx="2380887" cy="690051"/>
                <a:chOff x="4919740" y="3804002"/>
                <a:chExt cx="3142888" cy="690051"/>
              </a:xfrm>
            </p:grpSpPr>
            <p:sp>
              <p:nvSpPr>
                <p:cNvPr id="43053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5145578" y="4135646"/>
                  <a:ext cx="2600611" cy="358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rgbClr val="000000"/>
                      </a:solidFill>
                      <a:latin typeface="Helvetica" pitchFamily="-1" charset="0"/>
                      <a:ea typeface="Helvetica" pitchFamily="-1" charset="0"/>
                      <a:cs typeface="Helvetica" pitchFamily="-1" charset="0"/>
                    </a:rPr>
                    <a:t>Radius (mm)</a:t>
                  </a:r>
                </a:p>
              </p:txBody>
            </p:sp>
            <p:sp>
              <p:nvSpPr>
                <p:cNvPr id="43054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4919740" y="3819155"/>
                  <a:ext cx="551538" cy="358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rgbClr val="000000"/>
                      </a:solidFill>
                      <a:latin typeface="Helvetica" pitchFamily="-1" charset="0"/>
                      <a:ea typeface="Helvetica" pitchFamily="-1" charset="0"/>
                      <a:cs typeface="Helvetica" pitchFamily="-1" charset="0"/>
                    </a:rPr>
                    <a:t>0</a:t>
                  </a:r>
                </a:p>
              </p:txBody>
            </p:sp>
            <p:sp>
              <p:nvSpPr>
                <p:cNvPr id="43055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7056748" y="3819155"/>
                  <a:ext cx="1005880" cy="358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rgbClr val="000000"/>
                      </a:solidFill>
                      <a:latin typeface="Helvetica" pitchFamily="-1" charset="0"/>
                      <a:ea typeface="Helvetica" pitchFamily="-1" charset="0"/>
                      <a:cs typeface="Helvetica" pitchFamily="-1" charset="0"/>
                    </a:rPr>
                    <a:t>160</a:t>
                  </a:r>
                </a:p>
              </p:txBody>
            </p:sp>
            <p:sp>
              <p:nvSpPr>
                <p:cNvPr id="43056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6116532" y="3804002"/>
                  <a:ext cx="650069" cy="3584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rgbClr val="000000"/>
                      </a:solidFill>
                      <a:latin typeface="Helvetica" pitchFamily="-1" charset="0"/>
                      <a:ea typeface="Helvetica" pitchFamily="-1" charset="0"/>
                      <a:cs typeface="Helvetica" pitchFamily="-1" charset="0"/>
                    </a:rPr>
                    <a:t>80</a:t>
                  </a:r>
                </a:p>
              </p:txBody>
            </p:sp>
          </p:grp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3886200" y="1981200"/>
              <a:ext cx="1243013" cy="4338638"/>
              <a:chOff x="4191000" y="2276874"/>
              <a:chExt cx="1242235" cy="3357131"/>
            </a:xfrm>
          </p:grpSpPr>
          <p:pic>
            <p:nvPicPr>
              <p:cNvPr id="43042" name="Picture 9" descr="RH_14W_temperature.png"/>
              <p:cNvPicPr>
                <a:picLocks noChangeAspect="1"/>
              </p:cNvPicPr>
              <p:nvPr/>
            </p:nvPicPr>
            <p:blipFill>
              <a:blip r:embed="rId2"/>
              <a:srcRect l="87257" t="5556" r="7736" b="3333"/>
              <a:stretch>
                <a:fillRect/>
              </a:stretch>
            </p:blipFill>
            <p:spPr bwMode="auto">
              <a:xfrm>
                <a:off x="4191000" y="2276874"/>
                <a:ext cx="242226" cy="3357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" name="Group 25"/>
              <p:cNvGrpSpPr>
                <a:grpSpLocks/>
              </p:cNvGrpSpPr>
              <p:nvPr/>
            </p:nvGrpSpPr>
            <p:grpSpPr bwMode="auto">
              <a:xfrm>
                <a:off x="4433226" y="2848301"/>
                <a:ext cx="1000009" cy="2463298"/>
                <a:chOff x="5638800" y="2459737"/>
                <a:chExt cx="1066800" cy="2627856"/>
              </a:xfrm>
            </p:grpSpPr>
            <p:sp>
              <p:nvSpPr>
                <p:cNvPr id="43045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5638800" y="4800600"/>
                  <a:ext cx="1066800" cy="2869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-1" charset="0"/>
                      <a:ea typeface="Helvetica" pitchFamily="-1" charset="0"/>
                      <a:cs typeface="Helvetica" pitchFamily="-1" charset="0"/>
                    </a:rPr>
                    <a:t>298</a:t>
                  </a:r>
                </a:p>
              </p:txBody>
            </p:sp>
            <p:sp>
              <p:nvSpPr>
                <p:cNvPr id="43046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5638800" y="4191001"/>
                  <a:ext cx="1066800" cy="2869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-1" charset="0"/>
                      <a:ea typeface="Helvetica" pitchFamily="-1" charset="0"/>
                      <a:cs typeface="Helvetica" pitchFamily="-1" charset="0"/>
                    </a:rPr>
                    <a:t>300</a:t>
                  </a:r>
                </a:p>
              </p:txBody>
            </p:sp>
            <p:sp>
              <p:nvSpPr>
                <p:cNvPr id="43047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5638800" y="3639312"/>
                  <a:ext cx="1066800" cy="2869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-1" charset="0"/>
                      <a:ea typeface="Helvetica" pitchFamily="-1" charset="0"/>
                      <a:cs typeface="Helvetica" pitchFamily="-1" charset="0"/>
                    </a:rPr>
                    <a:t>302</a:t>
                  </a:r>
                </a:p>
              </p:txBody>
            </p:sp>
            <p:sp>
              <p:nvSpPr>
                <p:cNvPr id="43048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5638800" y="3048000"/>
                  <a:ext cx="1066800" cy="2869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-1" charset="0"/>
                      <a:ea typeface="Helvetica" pitchFamily="-1" charset="0"/>
                      <a:cs typeface="Helvetica" pitchFamily="-1" charset="0"/>
                    </a:rPr>
                    <a:t>304</a:t>
                  </a:r>
                </a:p>
              </p:txBody>
            </p:sp>
            <p:sp>
              <p:nvSpPr>
                <p:cNvPr id="43049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5638800" y="2459737"/>
                  <a:ext cx="1066800" cy="2869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>
                      <a:solidFill>
                        <a:srgbClr val="000000"/>
                      </a:solidFill>
                      <a:latin typeface="Helvetica" pitchFamily="-1" charset="0"/>
                      <a:ea typeface="Helvetica" pitchFamily="-1" charset="0"/>
                      <a:cs typeface="Helvetica" pitchFamily="-1" charset="0"/>
                    </a:rPr>
                    <a:t>306</a:t>
                  </a:r>
                </a:p>
              </p:txBody>
            </p:sp>
          </p:grpSp>
          <p:sp>
            <p:nvSpPr>
              <p:cNvPr id="43044" name="TextBox 26"/>
              <p:cNvSpPr txBox="1">
                <a:spLocks noChangeArrowheads="1"/>
              </p:cNvSpPr>
              <p:nvPr/>
            </p:nvSpPr>
            <p:spPr bwMode="auto">
              <a:xfrm rot="-5400000">
                <a:off x="3966858" y="3928795"/>
                <a:ext cx="2357136" cy="339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000000"/>
                    </a:solidFill>
                    <a:latin typeface="Helvetica" pitchFamily="-1" charset="0"/>
                    <a:ea typeface="Helvetica" pitchFamily="-1" charset="0"/>
                    <a:cs typeface="Helvetica" pitchFamily="-1" charset="0"/>
                  </a:rPr>
                  <a:t>Temperature (K)</a:t>
                </a:r>
              </a:p>
            </p:txBody>
          </p:sp>
        </p:grpSp>
      </p:grp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4953000" y="1752600"/>
          <a:ext cx="38862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3213"/>
                <a:gridCol w="157298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Parameter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Value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Max. power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40 W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Avg.</a:t>
                      </a:r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ΔT in optic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0.5 K/W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Curvature</a:t>
                      </a:r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change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~ 10</a:t>
                      </a:r>
                      <a:r>
                        <a:rPr lang="en-US" sz="1600" baseline="30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-6 </a:t>
                      </a:r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</a:t>
                      </a:r>
                      <a:r>
                        <a:rPr lang="en-US" sz="1600" baseline="30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-1</a:t>
                      </a:r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</a:t>
                      </a:r>
                      <a:r>
                        <a:rPr lang="en-US" sz="1600" baseline="30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-1</a:t>
                      </a:r>
                      <a:endParaRPr lang="en-US" sz="1600" baseline="30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Max. </a:t>
                      </a:r>
                      <a:r>
                        <a:rPr lang="en-US" sz="16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RoC</a:t>
                      </a:r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change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~ 150m</a:t>
                      </a:r>
                      <a:endParaRPr lang="en-US" sz="1600" baseline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Surface astigmatism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&lt; 0.1 nm</a:t>
                      </a:r>
                      <a:endParaRPr lang="en-US" sz="1600" baseline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1" name="Rectangle 30"/>
          <p:cNvSpPr/>
          <p:nvPr/>
        </p:nvSpPr>
        <p:spPr>
          <a:xfrm>
            <a:off x="1828800" y="5867400"/>
            <a:ext cx="76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Helvetica" charset="0"/>
                <a:cs typeface="Helvetica" charset="0"/>
              </a:rPr>
              <a:t>Test Mass</a:t>
            </a:r>
          </a:p>
        </p:txBody>
      </p:sp>
      <p:sp>
        <p:nvSpPr>
          <p:cNvPr id="43034" name="Rounded Rectangle 67"/>
          <p:cNvSpPr>
            <a:spLocks noChangeArrowheads="1"/>
          </p:cNvSpPr>
          <p:nvPr/>
        </p:nvSpPr>
        <p:spPr bwMode="auto">
          <a:xfrm>
            <a:off x="871538" y="2057400"/>
            <a:ext cx="119062" cy="3886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00000"/>
              </a:gs>
              <a:gs pos="50000">
                <a:srgbClr val="BF686A"/>
              </a:gs>
              <a:gs pos="100000">
                <a:srgbClr val="800000"/>
              </a:gs>
            </a:gsLst>
            <a:lin ang="0" scaled="1"/>
          </a:gra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486400" y="4462462"/>
            <a:ext cx="35052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56B"/>
                </a:solidFill>
                <a:latin typeface="+mj-lt"/>
              </a:rPr>
              <a:t>Pros </a:t>
            </a:r>
          </a:p>
          <a:p>
            <a:pPr>
              <a:buFont typeface="Arial"/>
              <a:buChar char="•"/>
              <a:defRPr/>
            </a:pPr>
            <a:r>
              <a:rPr lang="en-US" sz="2000" dirty="0">
                <a:solidFill>
                  <a:srgbClr val="FF656B"/>
                </a:solidFill>
                <a:latin typeface="+mj-lt"/>
              </a:rPr>
              <a:t> Surface change almost completely quadratic (no higher order terms)</a:t>
            </a:r>
          </a:p>
          <a:p>
            <a:pPr>
              <a:defRPr/>
            </a:pPr>
            <a:r>
              <a:rPr lang="en-US" sz="2000" b="1" dirty="0">
                <a:solidFill>
                  <a:srgbClr val="FF656B"/>
                </a:solidFill>
                <a:latin typeface="+mj-lt"/>
              </a:rPr>
              <a:t>Cons</a:t>
            </a:r>
          </a:p>
          <a:p>
            <a:pPr>
              <a:buFont typeface="Arial"/>
              <a:buChar char="•"/>
              <a:defRPr/>
            </a:pPr>
            <a:r>
              <a:rPr lang="en-US" sz="2000" dirty="0">
                <a:solidFill>
                  <a:srgbClr val="FF656B"/>
                </a:solidFill>
                <a:latin typeface="+mj-lt"/>
              </a:rPr>
              <a:t> Very long time constant</a:t>
            </a:r>
          </a:p>
        </p:txBody>
      </p:sp>
      <p:grpSp>
        <p:nvGrpSpPr>
          <p:cNvPr id="10" name="Group 32"/>
          <p:cNvGrpSpPr>
            <a:grpSpLocks noChangeAspect="1"/>
          </p:cNvGrpSpPr>
          <p:nvPr/>
        </p:nvGrpSpPr>
        <p:grpSpPr bwMode="auto">
          <a:xfrm>
            <a:off x="7848600" y="381000"/>
            <a:ext cx="822325" cy="906463"/>
            <a:chOff x="6407149" y="2958247"/>
            <a:chExt cx="2054441" cy="2264979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6407149" y="3196248"/>
              <a:ext cx="983593" cy="178897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C29722"/>
                </a:gs>
                <a:gs pos="25000">
                  <a:srgbClr val="F2F96C"/>
                </a:gs>
                <a:gs pos="50000">
                  <a:srgbClr val="F5D954"/>
                </a:gs>
                <a:gs pos="75000">
                  <a:srgbClr val="EEB83F"/>
                </a:gs>
                <a:gs pos="9000">
                  <a:srgbClr val="FAFA8D"/>
                </a:gs>
              </a:gsLst>
              <a:lin ang="5400000" scaled="0"/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43038" name="Rounded Rectangle 47"/>
            <p:cNvSpPr>
              <a:spLocks noChangeArrowheads="1"/>
            </p:cNvSpPr>
            <p:nvPr/>
          </p:nvSpPr>
          <p:spPr bwMode="auto">
            <a:xfrm>
              <a:off x="7477484" y="3196666"/>
              <a:ext cx="984106" cy="178814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39" name="Rounded Rectangle 67"/>
            <p:cNvSpPr>
              <a:spLocks noChangeArrowheads="1"/>
            </p:cNvSpPr>
            <p:nvPr/>
          </p:nvSpPr>
          <p:spPr bwMode="auto">
            <a:xfrm>
              <a:off x="7599734" y="2958247"/>
              <a:ext cx="119193" cy="22649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0000"/>
                </a:gs>
                <a:gs pos="50000">
                  <a:srgbClr val="BF686A"/>
                </a:gs>
                <a:gs pos="100000">
                  <a:srgbClr val="800000"/>
                </a:gs>
              </a:gsLst>
              <a:lin ang="0" scaled="1"/>
            </a:gra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Surface Deformation at Full Interferometer Power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4A591-C8D1-C644-A1AE-BD9E5267428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3" name="Group 25"/>
          <p:cNvGrpSpPr/>
          <p:nvPr/>
        </p:nvGrpSpPr>
        <p:grpSpPr>
          <a:xfrm>
            <a:off x="838200" y="2438400"/>
            <a:ext cx="1600200" cy="838200"/>
            <a:chOff x="533400" y="2438400"/>
            <a:chExt cx="1600200" cy="990600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533400" y="2438400"/>
              <a:ext cx="1600200" cy="990600"/>
            </a:xfrm>
            <a:prstGeom prst="roundRect">
              <a:avLst/>
            </a:prstGeom>
            <a:gradFill flip="none" rotWithShape="1">
              <a:gsLst>
                <a:gs pos="0">
                  <a:srgbClr val="3366FF">
                    <a:alpha val="78000"/>
                  </a:srgbClr>
                </a:gs>
                <a:gs pos="100000">
                  <a:srgbClr val="3366FF">
                    <a:alpha val="18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3400" y="2743200"/>
              <a:ext cx="1600200" cy="43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Self heating</a:t>
              </a:r>
              <a:endParaRPr lang="en-US" sz="1800" dirty="0">
                <a:solidFill>
                  <a:schemeClr val="tx2"/>
                </a:solidFill>
                <a:latin typeface="+mn-lt"/>
              </a:endParaRPr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838200" y="3733800"/>
            <a:ext cx="1600200" cy="838200"/>
            <a:chOff x="6400800" y="2667000"/>
            <a:chExt cx="1600200" cy="990600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6400800" y="2667000"/>
              <a:ext cx="1600200" cy="990600"/>
            </a:xfrm>
            <a:prstGeom prst="roundRect">
              <a:avLst/>
            </a:prstGeom>
            <a:gradFill flip="none" rotWithShape="1">
              <a:gsLst>
                <a:gs pos="0">
                  <a:srgbClr val="008000">
                    <a:alpha val="78000"/>
                  </a:srgbClr>
                </a:gs>
                <a:gs pos="100000">
                  <a:srgbClr val="008000">
                    <a:alpha val="18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00800" y="2971800"/>
              <a:ext cx="1600200" cy="43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Ring Heater</a:t>
              </a:r>
              <a:endParaRPr lang="en-US" sz="1800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62000" y="1676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Surface deformation</a:t>
            </a:r>
            <a:endParaRPr lang="en-US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5" name="Plus 34"/>
          <p:cNvSpPr/>
          <p:nvPr/>
        </p:nvSpPr>
        <p:spPr bwMode="auto">
          <a:xfrm>
            <a:off x="1447800" y="3352800"/>
            <a:ext cx="304800" cy="304800"/>
          </a:xfrm>
          <a:prstGeom prst="mathPlus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7" name="Equal 36"/>
          <p:cNvSpPr/>
          <p:nvPr/>
        </p:nvSpPr>
        <p:spPr bwMode="auto">
          <a:xfrm>
            <a:off x="1371600" y="4648200"/>
            <a:ext cx="457200" cy="304800"/>
          </a:xfrm>
          <a:prstGeom prst="mathEqual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8" name="Group 37"/>
          <p:cNvGrpSpPr/>
          <p:nvPr/>
        </p:nvGrpSpPr>
        <p:grpSpPr>
          <a:xfrm>
            <a:off x="838200" y="5029200"/>
            <a:ext cx="1600200" cy="838200"/>
            <a:chOff x="6400800" y="2667000"/>
            <a:chExt cx="1600200" cy="990600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6400800" y="2667000"/>
              <a:ext cx="1600200" cy="990600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alpha val="78000"/>
                  </a:srgbClr>
                </a:gs>
                <a:gs pos="100000">
                  <a:srgbClr val="FF0000">
                    <a:alpha val="18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00800" y="2819399"/>
              <a:ext cx="1600200" cy="763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Flattened</a:t>
              </a:r>
            </a:p>
            <a:p>
              <a:pPr algn="ctr"/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RMS = 1.8nm</a:t>
              </a:r>
              <a:endParaRPr lang="en-US" sz="1800" dirty="0">
                <a:solidFill>
                  <a:schemeClr val="tx2"/>
                </a:solidFill>
                <a:latin typeface="+mn-lt"/>
              </a:endParaRPr>
            </a:p>
          </p:txBody>
        </p:sp>
      </p:grpSp>
      <p:pic>
        <p:nvPicPr>
          <p:cNvPr id="31" name="Picture 30" descr="RH_correction_plot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50141" y="1447800"/>
            <a:ext cx="7198659" cy="55626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505200" y="55626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~10ppm “scattered”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CO2 Projector</a:t>
            </a:r>
          </a:p>
        </p:txBody>
      </p:sp>
      <p:sp>
        <p:nvSpPr>
          <p:cNvPr id="51203" name="Text Placeholder 6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9B3B0F-3212-4C44-B05E-2C0D9473E91E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grpSp>
        <p:nvGrpSpPr>
          <p:cNvPr id="17" name="Group 38"/>
          <p:cNvGrpSpPr>
            <a:grpSpLocks noChangeAspect="1"/>
          </p:cNvGrpSpPr>
          <p:nvPr/>
        </p:nvGrpSpPr>
        <p:grpSpPr bwMode="auto">
          <a:xfrm>
            <a:off x="7391400" y="457200"/>
            <a:ext cx="1525588" cy="684213"/>
            <a:chOff x="685800" y="1524000"/>
            <a:chExt cx="2382599" cy="1068618"/>
          </a:xfrm>
        </p:grpSpPr>
        <p:grpSp>
          <p:nvGrpSpPr>
            <p:cNvPr id="18" name="Group 160"/>
            <p:cNvGrpSpPr>
              <a:grpSpLocks/>
            </p:cNvGrpSpPr>
            <p:nvPr/>
          </p:nvGrpSpPr>
          <p:grpSpPr bwMode="auto">
            <a:xfrm>
              <a:off x="685799" y="1524000"/>
              <a:ext cx="2382597" cy="1068618"/>
              <a:chOff x="980014" y="3821113"/>
              <a:chExt cx="4887379" cy="2191666"/>
            </a:xfrm>
          </p:grpSpPr>
          <p:sp>
            <p:nvSpPr>
              <p:cNvPr id="20" name="Rounded Rectangle 45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1" name="Rounded Rectangle 56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3" name="Rounded Rectangle 22"/>
              <p:cNvSpPr/>
              <p:nvPr/>
            </p:nvSpPr>
            <p:spPr bwMode="auto">
              <a:xfrm>
                <a:off x="3655103" y="5499186"/>
                <a:ext cx="2212290" cy="45765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 bwMode="auto">
              <a:xfrm rot="10800000">
                <a:off x="990185" y="5575463"/>
                <a:ext cx="2664918" cy="15255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32" name="Rectangle 31"/>
              <p:cNvSpPr/>
              <p:nvPr/>
            </p:nvSpPr>
            <p:spPr bwMode="auto">
              <a:xfrm rot="19560000">
                <a:off x="980014" y="5402571"/>
                <a:ext cx="76287" cy="6102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33" name="Straight Connector 32"/>
              <p:cNvCxnSpPr>
                <a:stCxn id="23" idx="1"/>
              </p:cNvCxnSpPr>
              <p:nvPr/>
            </p:nvCxnSpPr>
            <p:spPr bwMode="auto">
              <a:xfrm rot="10800000" flipV="1">
                <a:off x="1142757" y="5728015"/>
                <a:ext cx="2512346" cy="7627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 rot="5400000">
                <a:off x="761427" y="4278701"/>
                <a:ext cx="1525520" cy="106800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 rot="5400000">
                <a:off x="1028401" y="4774507"/>
                <a:ext cx="1144139" cy="91543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19" name="Rounded Rectangle 45"/>
            <p:cNvSpPr>
              <a:spLocks noChangeArrowheads="1"/>
            </p:cNvSpPr>
            <p:nvPr/>
          </p:nvSpPr>
          <p:spPr bwMode="auto">
            <a:xfrm>
              <a:off x="1545336" y="1524000"/>
              <a:ext cx="306467" cy="5573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562600" cy="1219200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aLIGO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CO2 Projector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8BABF0F-1D05-114E-B21A-A69130AE088C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grpSp>
        <p:nvGrpSpPr>
          <p:cNvPr id="2" name="Group 129"/>
          <p:cNvGrpSpPr>
            <a:grpSpLocks noChangeAspect="1"/>
          </p:cNvGrpSpPr>
          <p:nvPr/>
        </p:nvGrpSpPr>
        <p:grpSpPr bwMode="auto">
          <a:xfrm>
            <a:off x="1981200" y="1600200"/>
            <a:ext cx="7912753" cy="4572000"/>
            <a:chOff x="176785" y="1600199"/>
            <a:chExt cx="8967215" cy="5181601"/>
          </a:xfrm>
        </p:grpSpPr>
        <p:grpSp>
          <p:nvGrpSpPr>
            <p:cNvPr id="3" name="Group 77"/>
            <p:cNvGrpSpPr>
              <a:grpSpLocks/>
            </p:cNvGrpSpPr>
            <p:nvPr/>
          </p:nvGrpSpPr>
          <p:grpSpPr bwMode="auto">
            <a:xfrm>
              <a:off x="176785" y="1600199"/>
              <a:ext cx="8967215" cy="5181601"/>
              <a:chOff x="838200" y="1960304"/>
              <a:chExt cx="7664287" cy="4428719"/>
            </a:xfrm>
          </p:grpSpPr>
          <p:pic>
            <p:nvPicPr>
              <p:cNvPr id="36908" name="Picture 64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219200" y="1981200"/>
                <a:ext cx="6858000" cy="44078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909" name="Rectangle 69"/>
              <p:cNvSpPr>
                <a:spLocks noChangeArrowheads="1"/>
              </p:cNvSpPr>
              <p:nvPr/>
            </p:nvSpPr>
            <p:spPr bwMode="auto">
              <a:xfrm>
                <a:off x="7162800" y="3200400"/>
                <a:ext cx="1339687" cy="114300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10" name="Rectangle 70"/>
              <p:cNvSpPr>
                <a:spLocks noChangeArrowheads="1"/>
              </p:cNvSpPr>
              <p:nvPr/>
            </p:nvSpPr>
            <p:spPr bwMode="auto">
              <a:xfrm>
                <a:off x="990600" y="4800600"/>
                <a:ext cx="4191000" cy="152400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11" name="Rectangle 71"/>
              <p:cNvSpPr>
                <a:spLocks noChangeArrowheads="1"/>
              </p:cNvSpPr>
              <p:nvPr/>
            </p:nvSpPr>
            <p:spPr bwMode="auto">
              <a:xfrm>
                <a:off x="5246076" y="2667000"/>
                <a:ext cx="911795" cy="152400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12" name="Rectangle 72"/>
              <p:cNvSpPr>
                <a:spLocks noChangeArrowheads="1"/>
              </p:cNvSpPr>
              <p:nvPr/>
            </p:nvSpPr>
            <p:spPr bwMode="auto">
              <a:xfrm>
                <a:off x="3487615" y="2819400"/>
                <a:ext cx="1172308" cy="1225008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13" name="Rectangle 76"/>
              <p:cNvSpPr>
                <a:spLocks noChangeArrowheads="1"/>
              </p:cNvSpPr>
              <p:nvPr/>
            </p:nvSpPr>
            <p:spPr bwMode="auto">
              <a:xfrm>
                <a:off x="838200" y="1960304"/>
                <a:ext cx="1371600" cy="32569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28"/>
            <p:cNvGrpSpPr>
              <a:grpSpLocks/>
            </p:cNvGrpSpPr>
            <p:nvPr/>
          </p:nvGrpSpPr>
          <p:grpSpPr bwMode="auto">
            <a:xfrm>
              <a:off x="1752600" y="2286000"/>
              <a:ext cx="1295400" cy="1752600"/>
              <a:chOff x="1752600" y="2286000"/>
              <a:chExt cx="1295400" cy="1752600"/>
            </a:xfrm>
          </p:grpSpPr>
          <p:sp>
            <p:nvSpPr>
              <p:cNvPr id="36905" name="Rectangle 125"/>
              <p:cNvSpPr>
                <a:spLocks noChangeArrowheads="1"/>
              </p:cNvSpPr>
              <p:nvPr/>
            </p:nvSpPr>
            <p:spPr bwMode="auto">
              <a:xfrm>
                <a:off x="1828800" y="2286000"/>
                <a:ext cx="457200" cy="38100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06" name="Rectangle 126"/>
              <p:cNvSpPr>
                <a:spLocks noChangeArrowheads="1"/>
              </p:cNvSpPr>
              <p:nvPr/>
            </p:nvSpPr>
            <p:spPr bwMode="auto">
              <a:xfrm>
                <a:off x="2590800" y="3124200"/>
                <a:ext cx="457200" cy="38100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07" name="Rectangle 127"/>
              <p:cNvSpPr>
                <a:spLocks noChangeArrowheads="1"/>
              </p:cNvSpPr>
              <p:nvPr/>
            </p:nvSpPr>
            <p:spPr bwMode="auto">
              <a:xfrm>
                <a:off x="1752600" y="3581400"/>
                <a:ext cx="533400" cy="45720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5" name="Snip Same Side Corner Rectangle 124"/>
            <p:cNvSpPr/>
            <p:nvPr/>
          </p:nvSpPr>
          <p:spPr bwMode="auto">
            <a:xfrm>
              <a:off x="1295901" y="2362199"/>
              <a:ext cx="1523903" cy="1600200"/>
            </a:xfrm>
            <a:prstGeom prst="snip2SameRect">
              <a:avLst>
                <a:gd name="adj1" fmla="val 25000"/>
                <a:gd name="adj2" fmla="val 0"/>
              </a:avLst>
            </a:prstGeom>
            <a:solidFill>
              <a:schemeClr val="bg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cxnSp>
          <p:nvCxnSpPr>
            <p:cNvPr id="96" name="Straight Connector 95"/>
            <p:cNvCxnSpPr>
              <a:endCxn id="36901" idx="1"/>
            </p:cNvCxnSpPr>
            <p:nvPr/>
          </p:nvCxnSpPr>
          <p:spPr bwMode="auto">
            <a:xfrm rot="16200000" flipV="1">
              <a:off x="4143620" y="3630638"/>
              <a:ext cx="2314575" cy="806399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1">
                  <a:lumMod val="90000"/>
                </a:schemeClr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99" name="Straight Connector 98"/>
            <p:cNvCxnSpPr>
              <a:stCxn id="36902" idx="1"/>
              <a:endCxn id="36901" idx="1"/>
            </p:cNvCxnSpPr>
            <p:nvPr/>
          </p:nvCxnSpPr>
          <p:spPr bwMode="auto">
            <a:xfrm flipV="1">
              <a:off x="1214944" y="2876549"/>
              <a:ext cx="3682765" cy="620713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1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07" name="Straight Connector 106"/>
            <p:cNvCxnSpPr>
              <a:stCxn id="36902" idx="1"/>
              <a:endCxn id="36903" idx="1"/>
            </p:cNvCxnSpPr>
            <p:nvPr/>
          </p:nvCxnSpPr>
          <p:spPr bwMode="auto">
            <a:xfrm>
              <a:off x="1214944" y="3497262"/>
              <a:ext cx="4489164" cy="1587"/>
            </a:xfrm>
            <a:prstGeom prst="line">
              <a:avLst/>
            </a:prstGeom>
            <a:solidFill>
              <a:schemeClr val="accent1"/>
            </a:solidFill>
            <a:ln w="34925" cap="flat" cmpd="sng" algn="ctr">
              <a:solidFill>
                <a:schemeClr val="accent1">
                  <a:lumMod val="90000"/>
                </a:schemeClr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grpSp>
          <p:nvGrpSpPr>
            <p:cNvPr id="6" name="Group 109"/>
            <p:cNvGrpSpPr>
              <a:grpSpLocks/>
            </p:cNvGrpSpPr>
            <p:nvPr/>
          </p:nvGrpSpPr>
          <p:grpSpPr bwMode="auto">
            <a:xfrm>
              <a:off x="1157479" y="2826536"/>
              <a:ext cx="4992623" cy="848654"/>
              <a:chOff x="1676400" y="3008455"/>
              <a:chExt cx="4267200" cy="725345"/>
            </a:xfrm>
          </p:grpSpPr>
          <p:grpSp>
            <p:nvGrpSpPr>
              <p:cNvPr id="7" name="Group 85"/>
              <p:cNvGrpSpPr>
                <a:grpSpLocks/>
              </p:cNvGrpSpPr>
              <p:nvPr/>
            </p:nvGrpSpPr>
            <p:grpSpPr bwMode="auto">
              <a:xfrm>
                <a:off x="5562600" y="3429000"/>
                <a:ext cx="381000" cy="304800"/>
                <a:chOff x="5562600" y="3505200"/>
                <a:chExt cx="381000" cy="304800"/>
              </a:xfrm>
            </p:grpSpPr>
            <p:sp>
              <p:nvSpPr>
                <p:cNvPr id="36903" name="Rectangle 82"/>
                <p:cNvSpPr>
                  <a:spLocks noChangeArrowheads="1"/>
                </p:cNvSpPr>
                <p:nvPr/>
              </p:nvSpPr>
              <p:spPr bwMode="auto">
                <a:xfrm>
                  <a:off x="5562600" y="3505200"/>
                  <a:ext cx="152400" cy="304800"/>
                </a:xfrm>
                <a:prstGeom prst="rect">
                  <a:avLst/>
                </a:prstGeom>
                <a:gradFill rotWithShape="1">
                  <a:gsLst>
                    <a:gs pos="0">
                      <a:srgbClr val="F5D954"/>
                    </a:gs>
                    <a:gs pos="57001">
                      <a:srgbClr val="F5D954"/>
                    </a:gs>
                    <a:gs pos="64999">
                      <a:srgbClr val="FDFFCE"/>
                    </a:gs>
                    <a:gs pos="78000">
                      <a:srgbClr val="C29722"/>
                    </a:gs>
                    <a:gs pos="100000">
                      <a:srgbClr val="F5D954"/>
                    </a:gs>
                  </a:gsLst>
                  <a:lin ang="5400000"/>
                </a:gradFill>
                <a:ln w="12700">
                  <a:solidFill>
                    <a:srgbClr val="C2972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 bwMode="auto">
                <a:xfrm>
                  <a:off x="5791698" y="3504602"/>
                  <a:ext cx="151956" cy="3052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95000"/>
                      </a:schemeClr>
                    </a:gs>
                    <a:gs pos="35000">
                      <a:schemeClr val="accent3">
                        <a:lumMod val="85000"/>
                      </a:schemeClr>
                    </a:gs>
                    <a:gs pos="25000">
                      <a:schemeClr val="bg1">
                        <a:lumMod val="75000"/>
                      </a:schemeClr>
                    </a:gs>
                  </a:gsLst>
                  <a:lin ang="16200000" scaled="0"/>
                  <a:tileRect/>
                </a:gra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 New Roman" charset="0"/>
                  </a:endParaRPr>
                </a:p>
              </p:txBody>
            </p:sp>
          </p:grpSp>
          <p:sp>
            <p:nvSpPr>
              <p:cNvPr id="89" name="Rectangle 88"/>
              <p:cNvSpPr/>
              <p:nvPr/>
            </p:nvSpPr>
            <p:spPr bwMode="auto">
              <a:xfrm rot="2551812">
                <a:off x="2452734" y="3163819"/>
                <a:ext cx="101756" cy="53459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  <a:gs pos="35000">
                    <a:schemeClr val="accent3">
                      <a:lumMod val="85000"/>
                    </a:schemeClr>
                  </a:gs>
                  <a:gs pos="25000">
                    <a:schemeClr val="bg1">
                      <a:lumMod val="75000"/>
                    </a:schemeClr>
                  </a:gs>
                </a:gsLst>
                <a:lin ang="16200000" scaled="0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6901" name="Rectangle 89"/>
              <p:cNvSpPr>
                <a:spLocks noChangeArrowheads="1"/>
              </p:cNvSpPr>
              <p:nvPr/>
            </p:nvSpPr>
            <p:spPr bwMode="auto">
              <a:xfrm rot="-3687882">
                <a:off x="4861533" y="2878915"/>
                <a:ext cx="45719" cy="304800"/>
              </a:xfrm>
              <a:prstGeom prst="rect">
                <a:avLst/>
              </a:prstGeom>
              <a:gradFill rotWithShape="1">
                <a:gsLst>
                  <a:gs pos="0">
                    <a:srgbClr val="F5D954"/>
                  </a:gs>
                  <a:gs pos="57001">
                    <a:srgbClr val="F5D954"/>
                  </a:gs>
                  <a:gs pos="64999">
                    <a:srgbClr val="FDFFCE"/>
                  </a:gs>
                  <a:gs pos="78000">
                    <a:srgbClr val="C29722"/>
                  </a:gs>
                  <a:gs pos="100000">
                    <a:srgbClr val="F5D954"/>
                  </a:gs>
                </a:gsLst>
                <a:lin ang="5400000"/>
              </a:gradFill>
              <a:ln w="12700">
                <a:solidFill>
                  <a:srgbClr val="C2972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902" name="Rectangle 91"/>
              <p:cNvSpPr>
                <a:spLocks noChangeArrowheads="1"/>
              </p:cNvSpPr>
              <p:nvPr/>
            </p:nvSpPr>
            <p:spPr bwMode="auto">
              <a:xfrm rot="10800000">
                <a:off x="1676400" y="3429000"/>
                <a:ext cx="48992" cy="304800"/>
              </a:xfrm>
              <a:prstGeom prst="rect">
                <a:avLst/>
              </a:prstGeom>
              <a:gradFill rotWithShape="1">
                <a:gsLst>
                  <a:gs pos="0">
                    <a:srgbClr val="F5D954"/>
                  </a:gs>
                  <a:gs pos="57001">
                    <a:srgbClr val="F5D954"/>
                  </a:gs>
                  <a:gs pos="64999">
                    <a:srgbClr val="FDFFCE"/>
                  </a:gs>
                  <a:gs pos="78000">
                    <a:srgbClr val="C29722"/>
                  </a:gs>
                  <a:gs pos="100000">
                    <a:srgbClr val="F5D954"/>
                  </a:gs>
                </a:gsLst>
                <a:lin ang="5400000"/>
              </a:gradFill>
              <a:ln w="12700">
                <a:solidFill>
                  <a:srgbClr val="C2972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2227704" y="2693987"/>
              <a:ext cx="623847" cy="396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tx2"/>
                  </a:solidFill>
                  <a:latin typeface="+mj-lt"/>
                </a:rPr>
                <a:t>BS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58048" y="2962274"/>
              <a:ext cx="1427072" cy="3952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tx2"/>
                  </a:solidFill>
                  <a:latin typeface="+mj-lt"/>
                </a:rPr>
                <a:t>CP + ITM</a:t>
              </a:r>
            </a:p>
          </p:txBody>
        </p:sp>
        <p:sp>
          <p:nvSpPr>
            <p:cNvPr id="36891" name="Rectangle 114"/>
            <p:cNvSpPr>
              <a:spLocks noChangeArrowheads="1"/>
            </p:cNvSpPr>
            <p:nvPr/>
          </p:nvSpPr>
          <p:spPr bwMode="auto">
            <a:xfrm>
              <a:off x="7162800" y="3276600"/>
              <a:ext cx="1219200" cy="835089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92" name="Rectangle 115"/>
            <p:cNvSpPr>
              <a:spLocks noChangeArrowheads="1"/>
            </p:cNvSpPr>
            <p:nvPr/>
          </p:nvSpPr>
          <p:spPr bwMode="auto">
            <a:xfrm>
              <a:off x="8001000" y="4800600"/>
              <a:ext cx="609600" cy="1600200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93" name="Rectangle 116"/>
            <p:cNvSpPr>
              <a:spLocks noChangeArrowheads="1"/>
            </p:cNvSpPr>
            <p:nvPr/>
          </p:nvSpPr>
          <p:spPr bwMode="auto">
            <a:xfrm>
              <a:off x="1143000" y="4572000"/>
              <a:ext cx="1219200" cy="1600200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94" name="Rectangle 117"/>
            <p:cNvSpPr>
              <a:spLocks noChangeArrowheads="1"/>
            </p:cNvSpPr>
            <p:nvPr/>
          </p:nvSpPr>
          <p:spPr bwMode="auto">
            <a:xfrm>
              <a:off x="228600" y="2590800"/>
              <a:ext cx="609600" cy="1600200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95" name="Rectangle 118"/>
            <p:cNvSpPr>
              <a:spLocks noChangeArrowheads="1"/>
            </p:cNvSpPr>
            <p:nvPr/>
          </p:nvSpPr>
          <p:spPr bwMode="auto">
            <a:xfrm>
              <a:off x="5105400" y="6400800"/>
              <a:ext cx="609600" cy="381000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96" name="Rectangle 119"/>
            <p:cNvSpPr>
              <a:spLocks noChangeArrowheads="1"/>
            </p:cNvSpPr>
            <p:nvPr/>
          </p:nvSpPr>
          <p:spPr bwMode="auto">
            <a:xfrm>
              <a:off x="7848600" y="6400800"/>
              <a:ext cx="228600" cy="381000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97" name="Rectangle 120"/>
            <p:cNvSpPr>
              <a:spLocks noChangeArrowheads="1"/>
            </p:cNvSpPr>
            <p:nvPr/>
          </p:nvSpPr>
          <p:spPr bwMode="auto">
            <a:xfrm>
              <a:off x="1752600" y="1600200"/>
              <a:ext cx="609600" cy="457200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98" name="Rectangle 122"/>
            <p:cNvSpPr>
              <a:spLocks noChangeArrowheads="1"/>
            </p:cNvSpPr>
            <p:nvPr/>
          </p:nvSpPr>
          <p:spPr bwMode="auto">
            <a:xfrm>
              <a:off x="3505200" y="3657600"/>
              <a:ext cx="534924" cy="1265745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1" name="TextBox 130"/>
          <p:cNvSpPr txBox="1"/>
          <p:nvPr/>
        </p:nvSpPr>
        <p:spPr>
          <a:xfrm>
            <a:off x="304800" y="1752600"/>
            <a:ext cx="2819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CO</a:t>
            </a:r>
            <a:r>
              <a:rPr lang="en-US" baseline="-25000" dirty="0">
                <a:latin typeface="+mj-lt"/>
              </a:rPr>
              <a:t>2</a:t>
            </a:r>
            <a:r>
              <a:rPr lang="en-US" dirty="0">
                <a:latin typeface="+mj-lt"/>
              </a:rPr>
              <a:t> laser beam passes under BS</a:t>
            </a:r>
          </a:p>
        </p:txBody>
      </p:sp>
      <p:cxnSp>
        <p:nvCxnSpPr>
          <p:cNvPr id="36870" name="Straight Arrow Connector 132"/>
          <p:cNvCxnSpPr>
            <a:cxnSpLocks noChangeShapeType="1"/>
          </p:cNvCxnSpPr>
          <p:nvPr/>
        </p:nvCxnSpPr>
        <p:spPr bwMode="auto">
          <a:xfrm>
            <a:off x="1447800" y="2667000"/>
            <a:ext cx="2209800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grpSp>
        <p:nvGrpSpPr>
          <p:cNvPr id="8" name="Group 38"/>
          <p:cNvGrpSpPr>
            <a:grpSpLocks noChangeAspect="1"/>
          </p:cNvGrpSpPr>
          <p:nvPr/>
        </p:nvGrpSpPr>
        <p:grpSpPr bwMode="auto">
          <a:xfrm>
            <a:off x="7391400" y="457200"/>
            <a:ext cx="1525588" cy="684213"/>
            <a:chOff x="685800" y="1524000"/>
            <a:chExt cx="2382599" cy="1068618"/>
          </a:xfrm>
        </p:grpSpPr>
        <p:grpSp>
          <p:nvGrpSpPr>
            <p:cNvPr id="9" name="Group 160"/>
            <p:cNvGrpSpPr>
              <a:grpSpLocks/>
            </p:cNvGrpSpPr>
            <p:nvPr/>
          </p:nvGrpSpPr>
          <p:grpSpPr bwMode="auto">
            <a:xfrm>
              <a:off x="685801" y="1524000"/>
              <a:ext cx="2382600" cy="1068618"/>
              <a:chOff x="980017" y="3821113"/>
              <a:chExt cx="4887383" cy="2191666"/>
            </a:xfrm>
          </p:grpSpPr>
          <p:sp>
            <p:nvSpPr>
              <p:cNvPr id="36874" name="Rounded Rectangle 45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6875" name="Rounded Rectangle 56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44" name="Rounded Rectangle 43"/>
              <p:cNvSpPr/>
              <p:nvPr/>
            </p:nvSpPr>
            <p:spPr bwMode="auto">
              <a:xfrm>
                <a:off x="3655103" y="5499186"/>
                <a:ext cx="2212290" cy="45765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 bwMode="auto">
              <a:xfrm rot="10800000">
                <a:off x="990185" y="5575463"/>
                <a:ext cx="2664918" cy="15255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46" name="Rectangle 45"/>
              <p:cNvSpPr/>
              <p:nvPr/>
            </p:nvSpPr>
            <p:spPr bwMode="auto">
              <a:xfrm rot="19560000">
                <a:off x="980014" y="5402571"/>
                <a:ext cx="76287" cy="6102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47" name="Straight Connector 46"/>
              <p:cNvCxnSpPr>
                <a:stCxn id="44" idx="1"/>
              </p:cNvCxnSpPr>
              <p:nvPr/>
            </p:nvCxnSpPr>
            <p:spPr bwMode="auto">
              <a:xfrm rot="10800000" flipV="1">
                <a:off x="1142757" y="5728015"/>
                <a:ext cx="2512346" cy="7627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 rot="5400000">
                <a:off x="761427" y="4278701"/>
                <a:ext cx="1525520" cy="106800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9" name="Straight Connector 48"/>
              <p:cNvCxnSpPr/>
              <p:nvPr/>
            </p:nvCxnSpPr>
            <p:spPr bwMode="auto">
              <a:xfrm rot="5400000">
                <a:off x="1028401" y="4774507"/>
                <a:ext cx="1144139" cy="91543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36873" name="Rounded Rectangle 45"/>
            <p:cNvSpPr>
              <a:spLocks noChangeArrowheads="1"/>
            </p:cNvSpPr>
            <p:nvPr/>
          </p:nvSpPr>
          <p:spPr bwMode="auto">
            <a:xfrm>
              <a:off x="1545336" y="1524000"/>
              <a:ext cx="306467" cy="5573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sp>
        <p:nvSpPr>
          <p:cNvPr id="52" name="Oval 51"/>
          <p:cNvSpPr>
            <a:spLocks noChangeAspect="1"/>
          </p:cNvSpPr>
          <p:nvPr/>
        </p:nvSpPr>
        <p:spPr bwMode="auto">
          <a:xfrm>
            <a:off x="6781800" y="35052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  <a:gs pos="31000">
                <a:srgbClr val="FFFF00"/>
              </a:gs>
              <a:gs pos="57000">
                <a:srgbClr val="FFFF00"/>
              </a:gs>
              <a:gs pos="45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343400" y="3733800"/>
            <a:ext cx="1752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"/>
                <a:cs typeface="Helvetica"/>
              </a:rPr>
              <a:t>Annular heat profile</a:t>
            </a:r>
            <a:endParaRPr lang="en-US" sz="1800" dirty="0">
              <a:latin typeface="Helvetica"/>
              <a:cs typeface="Helvetica"/>
            </a:endParaRPr>
          </a:p>
        </p:txBody>
      </p:sp>
      <p:cxnSp>
        <p:nvCxnSpPr>
          <p:cNvPr id="54" name="Straight Arrow Connector 132"/>
          <p:cNvCxnSpPr>
            <a:cxnSpLocks noChangeShapeType="1"/>
          </p:cNvCxnSpPr>
          <p:nvPr/>
        </p:nvCxnSpPr>
        <p:spPr bwMode="auto">
          <a:xfrm flipV="1">
            <a:off x="5791200" y="3810000"/>
            <a:ext cx="990600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58" name="TextBox 27"/>
          <p:cNvSpPr txBox="1">
            <a:spLocks noChangeArrowheads="1"/>
          </p:cNvSpPr>
          <p:nvPr/>
        </p:nvSpPr>
        <p:spPr bwMode="auto">
          <a:xfrm>
            <a:off x="228600" y="4953000"/>
            <a:ext cx="79248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latin typeface="Helvetica" pitchFamily="-1" charset="0"/>
              </a:rPr>
              <a:t> Beam shaping: what beam shape, how to get it?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latin typeface="Helvetica" pitchFamily="-1" charset="0"/>
              </a:rPr>
              <a:t> Stability: Access Laser – 10 days, no glitches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100" dirty="0" smtClean="0">
                <a:latin typeface="Helvetica" pitchFamily="-1" charset="0"/>
              </a:rPr>
              <a:t> Intensity noise: latest measurements</a:t>
            </a:r>
            <a:endParaRPr lang="en-US" sz="2100" dirty="0">
              <a:latin typeface="Helvetica" pitchFamily="-1" charset="0"/>
            </a:endParaRPr>
          </a:p>
        </p:txBody>
      </p:sp>
      <p:pic>
        <p:nvPicPr>
          <p:cNvPr id="60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086599" y="4724400"/>
            <a:ext cx="126123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GW from Mergers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A99D52-586E-3144-A387-B9308287D802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sp>
        <p:nvSpPr>
          <p:cNvPr id="16388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Inspiral</a:t>
            </a: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Chirp: low to mid-frequencies</a:t>
            </a:r>
          </a:p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Merger</a:t>
            </a:r>
          </a:p>
          <a:p>
            <a:pPr lvl="1"/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Higher frequencies</a:t>
            </a:r>
          </a:p>
          <a:p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Ringdown</a:t>
            </a: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lvl="1">
              <a:buNone/>
            </a:pP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7" name="Picture 6" descr="inspiral_image.jpg"/>
          <p:cNvPicPr>
            <a:picLocks noChangeAspect="1"/>
          </p:cNvPicPr>
          <p:nvPr/>
        </p:nvPicPr>
        <p:blipFill>
          <a:blip r:embed="rId2"/>
          <a:srcRect l="33333" r="33334"/>
          <a:stretch>
            <a:fillRect/>
          </a:stretch>
        </p:blipFill>
        <p:spPr bwMode="auto">
          <a:xfrm>
            <a:off x="4572000" y="2438400"/>
            <a:ext cx="4314825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Lens:</a:t>
            </a:r>
            <a:br>
              <a:rPr lang="en-US" dirty="0" smtClean="0"/>
            </a:br>
            <a:r>
              <a:rPr lang="en-US" dirty="0" smtClean="0"/>
              <a:t>Correct the </a:t>
            </a:r>
            <a:r>
              <a:rPr lang="en-US" dirty="0" err="1" smtClean="0"/>
              <a:t>RH+Self</a:t>
            </a:r>
            <a:r>
              <a:rPr lang="en-US" dirty="0" smtClean="0"/>
              <a:t> Residual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4A591-C8D1-C644-A1AE-BD9E5267428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grpSp>
        <p:nvGrpSpPr>
          <p:cNvPr id="3" name="Group 25"/>
          <p:cNvGrpSpPr/>
          <p:nvPr/>
        </p:nvGrpSpPr>
        <p:grpSpPr>
          <a:xfrm>
            <a:off x="381000" y="2438400"/>
            <a:ext cx="1600200" cy="838200"/>
            <a:chOff x="533400" y="2438400"/>
            <a:chExt cx="1600200" cy="990600"/>
          </a:xfrm>
        </p:grpSpPr>
        <p:sp>
          <p:nvSpPr>
            <p:cNvPr id="46" name="Rounded Rectangle 45"/>
            <p:cNvSpPr/>
            <p:nvPr/>
          </p:nvSpPr>
          <p:spPr bwMode="auto">
            <a:xfrm>
              <a:off x="533400" y="2438400"/>
              <a:ext cx="1600200" cy="990600"/>
            </a:xfrm>
            <a:prstGeom prst="roundRect">
              <a:avLst/>
            </a:prstGeom>
            <a:gradFill flip="none" rotWithShape="1">
              <a:gsLst>
                <a:gs pos="0">
                  <a:srgbClr val="3366FF">
                    <a:alpha val="78000"/>
                  </a:srgbClr>
                </a:gs>
                <a:gs pos="100000">
                  <a:srgbClr val="3366FF">
                    <a:alpha val="18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33400" y="2743200"/>
              <a:ext cx="1600200" cy="43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Self heating</a:t>
              </a:r>
              <a:endParaRPr lang="en-US" sz="1800" dirty="0">
                <a:solidFill>
                  <a:schemeClr val="tx2"/>
                </a:solidFill>
                <a:latin typeface="+mn-lt"/>
              </a:endParaRPr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381000" y="3733800"/>
            <a:ext cx="1600200" cy="838200"/>
            <a:chOff x="6400800" y="2667000"/>
            <a:chExt cx="1600200" cy="990600"/>
          </a:xfrm>
        </p:grpSpPr>
        <p:sp>
          <p:nvSpPr>
            <p:cNvPr id="49" name="Rounded Rectangle 48"/>
            <p:cNvSpPr/>
            <p:nvPr/>
          </p:nvSpPr>
          <p:spPr bwMode="auto">
            <a:xfrm>
              <a:off x="6400800" y="2667000"/>
              <a:ext cx="1600200" cy="990600"/>
            </a:xfrm>
            <a:prstGeom prst="roundRect">
              <a:avLst/>
            </a:prstGeom>
            <a:gradFill flip="none" rotWithShape="1">
              <a:gsLst>
                <a:gs pos="0">
                  <a:srgbClr val="008000">
                    <a:alpha val="78000"/>
                  </a:srgbClr>
                </a:gs>
                <a:gs pos="100000">
                  <a:srgbClr val="008000">
                    <a:alpha val="18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400800" y="2971800"/>
              <a:ext cx="1600200" cy="43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Ring Heater</a:t>
              </a:r>
              <a:endParaRPr lang="en-US" sz="1800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304800" y="16764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Surface deformation</a:t>
            </a:r>
            <a:endParaRPr lang="en-US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2" name="Plus 51"/>
          <p:cNvSpPr/>
          <p:nvPr/>
        </p:nvSpPr>
        <p:spPr bwMode="auto">
          <a:xfrm>
            <a:off x="990600" y="3352800"/>
            <a:ext cx="304800" cy="304800"/>
          </a:xfrm>
          <a:prstGeom prst="mathPlus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3" name="Equal 52"/>
          <p:cNvSpPr/>
          <p:nvPr/>
        </p:nvSpPr>
        <p:spPr bwMode="auto">
          <a:xfrm>
            <a:off x="914400" y="4648200"/>
            <a:ext cx="457200" cy="304800"/>
          </a:xfrm>
          <a:prstGeom prst="mathEqual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6" name="Group 37"/>
          <p:cNvGrpSpPr/>
          <p:nvPr/>
        </p:nvGrpSpPr>
        <p:grpSpPr>
          <a:xfrm>
            <a:off x="381000" y="5029200"/>
            <a:ext cx="1600200" cy="838200"/>
            <a:chOff x="6400800" y="2667000"/>
            <a:chExt cx="1600200" cy="990600"/>
          </a:xfrm>
        </p:grpSpPr>
        <p:sp>
          <p:nvSpPr>
            <p:cNvPr id="55" name="Rounded Rectangle 54"/>
            <p:cNvSpPr/>
            <p:nvPr/>
          </p:nvSpPr>
          <p:spPr bwMode="auto">
            <a:xfrm>
              <a:off x="6400800" y="2667000"/>
              <a:ext cx="1600200" cy="990600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alpha val="78000"/>
                  </a:srgbClr>
                </a:gs>
                <a:gs pos="100000">
                  <a:srgbClr val="FF0000">
                    <a:alpha val="18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400800" y="2819399"/>
              <a:ext cx="1600200" cy="763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Flattened</a:t>
              </a:r>
            </a:p>
            <a:p>
              <a:pPr algn="ctr"/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RMS = 1.8nm</a:t>
              </a:r>
              <a:endParaRPr lang="en-US" sz="1800" dirty="0">
                <a:solidFill>
                  <a:schemeClr val="tx2"/>
                </a:solidFill>
                <a:latin typeface="+mn-lt"/>
              </a:endParaRPr>
            </a:p>
          </p:txBody>
        </p:sp>
      </p:grpSp>
      <p:grpSp>
        <p:nvGrpSpPr>
          <p:cNvPr id="7" name="Group 68"/>
          <p:cNvGrpSpPr/>
          <p:nvPr/>
        </p:nvGrpSpPr>
        <p:grpSpPr>
          <a:xfrm>
            <a:off x="2209800" y="1676400"/>
            <a:ext cx="1676400" cy="4191000"/>
            <a:chOff x="2209800" y="1676400"/>
            <a:chExt cx="1676400" cy="4191000"/>
          </a:xfrm>
        </p:grpSpPr>
        <p:grpSp>
          <p:nvGrpSpPr>
            <p:cNvPr id="8" name="Group 25"/>
            <p:cNvGrpSpPr/>
            <p:nvPr/>
          </p:nvGrpSpPr>
          <p:grpSpPr>
            <a:xfrm>
              <a:off x="2286000" y="2438400"/>
              <a:ext cx="1600200" cy="838200"/>
              <a:chOff x="533400" y="2438400"/>
              <a:chExt cx="1600200" cy="990600"/>
            </a:xfrm>
          </p:grpSpPr>
          <p:sp>
            <p:nvSpPr>
              <p:cNvPr id="58" name="Rounded Rectangle 57"/>
              <p:cNvSpPr/>
              <p:nvPr/>
            </p:nvSpPr>
            <p:spPr bwMode="auto">
              <a:xfrm>
                <a:off x="533400" y="2438400"/>
                <a:ext cx="1600200" cy="9906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66FF">
                      <a:alpha val="78000"/>
                    </a:srgbClr>
                  </a:gs>
                  <a:gs pos="100000">
                    <a:srgbClr val="3366FF">
                      <a:alpha val="18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33400" y="2743200"/>
                <a:ext cx="1600200" cy="436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tx2"/>
                    </a:solidFill>
                    <a:latin typeface="+mn-lt"/>
                  </a:rPr>
                  <a:t>Self heating</a:t>
                </a:r>
                <a:endParaRPr lang="en-US" sz="1800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grpSp>
          <p:nvGrpSpPr>
            <p:cNvPr id="9" name="Group 24"/>
            <p:cNvGrpSpPr/>
            <p:nvPr/>
          </p:nvGrpSpPr>
          <p:grpSpPr>
            <a:xfrm>
              <a:off x="2286000" y="3733800"/>
              <a:ext cx="1600200" cy="838200"/>
              <a:chOff x="6400800" y="2667000"/>
              <a:chExt cx="1600200" cy="990600"/>
            </a:xfrm>
          </p:grpSpPr>
          <p:sp>
            <p:nvSpPr>
              <p:cNvPr id="61" name="Rounded Rectangle 60"/>
              <p:cNvSpPr/>
              <p:nvPr/>
            </p:nvSpPr>
            <p:spPr bwMode="auto">
              <a:xfrm>
                <a:off x="6400800" y="2667000"/>
                <a:ext cx="1600200" cy="9906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8000">
                      <a:alpha val="78000"/>
                    </a:srgbClr>
                  </a:gs>
                  <a:gs pos="100000">
                    <a:srgbClr val="008000">
                      <a:alpha val="18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400800" y="2971800"/>
                <a:ext cx="1600200" cy="436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tx2"/>
                    </a:solidFill>
                    <a:latin typeface="+mn-lt"/>
                  </a:rPr>
                  <a:t>Ring Heater</a:t>
                </a:r>
                <a:endParaRPr lang="en-US" sz="1800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2209800" y="1676400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rgbClr val="000000"/>
                  </a:solidFill>
                  <a:latin typeface="+mj-lt"/>
                </a:rPr>
                <a:t>Substrate thermal lens</a:t>
              </a:r>
              <a:endParaRPr lang="en-US" sz="1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64" name="Plus 63"/>
            <p:cNvSpPr/>
            <p:nvPr/>
          </p:nvSpPr>
          <p:spPr bwMode="auto">
            <a:xfrm>
              <a:off x="2895600" y="3352800"/>
              <a:ext cx="304800" cy="304800"/>
            </a:xfrm>
            <a:prstGeom prst="mathPlus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65" name="Equal 64"/>
            <p:cNvSpPr/>
            <p:nvPr/>
          </p:nvSpPr>
          <p:spPr bwMode="auto">
            <a:xfrm>
              <a:off x="2819400" y="4648200"/>
              <a:ext cx="457200" cy="304800"/>
            </a:xfrm>
            <a:prstGeom prst="mathEqual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10" name="Group 37"/>
            <p:cNvGrpSpPr/>
            <p:nvPr/>
          </p:nvGrpSpPr>
          <p:grpSpPr>
            <a:xfrm>
              <a:off x="2286000" y="5029200"/>
              <a:ext cx="1600200" cy="838200"/>
              <a:chOff x="6400800" y="2667000"/>
              <a:chExt cx="1600200" cy="990600"/>
            </a:xfrm>
          </p:grpSpPr>
          <p:sp>
            <p:nvSpPr>
              <p:cNvPr id="67" name="Rounded Rectangle 66"/>
              <p:cNvSpPr/>
              <p:nvPr/>
            </p:nvSpPr>
            <p:spPr bwMode="auto">
              <a:xfrm>
                <a:off x="6400800" y="2667000"/>
                <a:ext cx="1600200" cy="9906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6600">
                      <a:alpha val="78000"/>
                    </a:srgbClr>
                  </a:gs>
                  <a:gs pos="100000">
                    <a:srgbClr val="FF6600">
                      <a:alpha val="18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6400800" y="2819399"/>
                <a:ext cx="1600200" cy="763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tx2"/>
                    </a:solidFill>
                    <a:latin typeface="+mn-lt"/>
                  </a:rPr>
                  <a:t>RH residual thermal lens</a:t>
                </a:r>
              </a:p>
            </p:txBody>
          </p:sp>
        </p:grpSp>
      </p:grpSp>
      <p:pic>
        <p:nvPicPr>
          <p:cNvPr id="70" name="Picture 69" descr="RH_correction_plot_thermal_len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22222" r="5425" b="21111"/>
              <a:stretch>
                <a:fillRect/>
              </a:stretch>
            </p:blipFill>
          </mc:Choice>
          <mc:Fallback>
            <p:blipFill>
              <a:blip r:embed="rId3"/>
              <a:srcRect t="22222" r="5425" b="21111"/>
              <a:stretch>
                <a:fillRect/>
              </a:stretch>
            </p:blipFill>
          </mc:Fallback>
        </mc:AlternateContent>
        <p:spPr>
          <a:xfrm>
            <a:off x="4092728" y="2133600"/>
            <a:ext cx="5051272" cy="391674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Path Distortion </a:t>
            </a:r>
            <a:br>
              <a:rPr lang="en-US" dirty="0" smtClean="0"/>
            </a:br>
            <a:r>
              <a:rPr lang="en-US" dirty="0" smtClean="0"/>
              <a:t>(Thermal Lens) and Scatter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903C0F-7A22-384F-B255-7C6610BBD78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8" name="Picture 7" descr="rms_scatter_analysis_ITM_OP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43000" y="1447800"/>
            <a:ext cx="7001435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4626114"/>
            <a:ext cx="2438400" cy="70788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Maximum allowed </a:t>
            </a:r>
            <a:endParaRPr lang="en-US" sz="2000" dirty="0" smtClean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OPD = 3.8nm RMS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RH_correction_plot_residua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111" t="22222" r="6863" b="21111"/>
              <a:stretch>
                <a:fillRect/>
              </a:stretch>
            </p:blipFill>
          </mc:Choice>
          <mc:Fallback>
            <p:blipFill>
              <a:blip r:embed="rId3"/>
              <a:srcRect l="1111" t="22222" r="6863" b="21111"/>
              <a:stretch>
                <a:fillRect/>
              </a:stretch>
            </p:blipFill>
          </mc:Fallback>
        </mc:AlternateContent>
        <p:spPr>
          <a:xfrm>
            <a:off x="5943599" y="3352800"/>
            <a:ext cx="3059953" cy="2438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Optimum Beam Shape Calculator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4A591-C8D1-C644-A1AE-BD9E5267428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3" name="Group 37"/>
          <p:cNvGrpSpPr/>
          <p:nvPr/>
        </p:nvGrpSpPr>
        <p:grpSpPr>
          <a:xfrm>
            <a:off x="609600" y="2386584"/>
            <a:ext cx="1600200" cy="838200"/>
            <a:chOff x="6400800" y="2667000"/>
            <a:chExt cx="1600200" cy="990600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6400800" y="2667000"/>
              <a:ext cx="1600200" cy="990600"/>
            </a:xfrm>
            <a:prstGeom prst="roundRect">
              <a:avLst/>
            </a:prstGeom>
            <a:gradFill flip="none" rotWithShape="1">
              <a:gsLst>
                <a:gs pos="0">
                  <a:srgbClr val="FF6600">
                    <a:alpha val="78000"/>
                  </a:srgbClr>
                </a:gs>
                <a:gs pos="100000">
                  <a:srgbClr val="FF6600">
                    <a:alpha val="18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00800" y="2675511"/>
              <a:ext cx="1600200" cy="98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/>
                  </a:solidFill>
                  <a:latin typeface="+mn-lt"/>
                </a:rPr>
                <a:t>RH residual thermal lens</a:t>
              </a:r>
            </a:p>
            <a:p>
              <a:pPr algn="ctr"/>
              <a:r>
                <a:rPr lang="en-US" sz="1600" dirty="0" err="1" smtClean="0">
                  <a:solidFill>
                    <a:schemeClr val="tx2"/>
                  </a:solidFill>
                  <a:latin typeface="+mn-lt"/>
                </a:rPr>
                <a:t>TL</a:t>
              </a:r>
              <a:r>
                <a:rPr lang="en-US" sz="1600" baseline="-25000" dirty="0" err="1" smtClean="0">
                  <a:solidFill>
                    <a:schemeClr val="tx2"/>
                  </a:solidFill>
                  <a:latin typeface="+mn-lt"/>
                </a:rPr>
                <a:t>RH</a:t>
              </a:r>
              <a:r>
                <a:rPr lang="en-US" sz="1600" dirty="0" err="1" smtClean="0">
                  <a:solidFill>
                    <a:schemeClr val="tx2"/>
                  </a:solidFill>
                  <a:latin typeface="+mn-lt"/>
                </a:rPr>
                <a:t>(x,y</a:t>
              </a:r>
              <a:r>
                <a:rPr lang="en-US" sz="1600" dirty="0" smtClean="0">
                  <a:solidFill>
                    <a:schemeClr val="tx2"/>
                  </a:solidFill>
                  <a:latin typeface="+mn-lt"/>
                </a:rPr>
                <a:t>)</a:t>
              </a:r>
            </a:p>
          </p:txBody>
        </p:sp>
      </p:grpSp>
      <p:grpSp>
        <p:nvGrpSpPr>
          <p:cNvPr id="4" name="Group 37"/>
          <p:cNvGrpSpPr/>
          <p:nvPr/>
        </p:nvGrpSpPr>
        <p:grpSpPr>
          <a:xfrm>
            <a:off x="6477000" y="2395729"/>
            <a:ext cx="1600200" cy="871939"/>
            <a:chOff x="6400800" y="2627126"/>
            <a:chExt cx="1600200" cy="1030474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6400800" y="2667000"/>
              <a:ext cx="1600200" cy="990600"/>
            </a:xfrm>
            <a:prstGeom prst="roundRect">
              <a:avLst/>
            </a:prstGeom>
            <a:gradFill flip="none" rotWithShape="1">
              <a:gsLst>
                <a:gs pos="0">
                  <a:srgbClr val="FF87DD">
                    <a:alpha val="78000"/>
                  </a:srgbClr>
                </a:gs>
                <a:gs pos="100000">
                  <a:srgbClr val="FF6600">
                    <a:alpha val="18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00800" y="2627126"/>
              <a:ext cx="1600200" cy="982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tx2"/>
                  </a:solidFill>
                  <a:latin typeface="+mn-lt"/>
                </a:rPr>
                <a:t>Non-flat residual lens:</a:t>
              </a:r>
            </a:p>
            <a:p>
              <a:pPr algn="ctr"/>
              <a:r>
                <a:rPr lang="en-US" sz="1600" dirty="0" err="1" smtClean="0">
                  <a:solidFill>
                    <a:schemeClr val="tx2"/>
                  </a:solidFill>
                  <a:latin typeface="+mn-lt"/>
                </a:rPr>
                <a:t>ε</a:t>
              </a:r>
              <a:r>
                <a:rPr lang="en-US" sz="1600" baseline="-25000" dirty="0" err="1" smtClean="0">
                  <a:solidFill>
                    <a:schemeClr val="tx2"/>
                  </a:solidFill>
                  <a:latin typeface="+mn-lt"/>
                </a:rPr>
                <a:t>res</a:t>
              </a:r>
              <a:r>
                <a:rPr lang="en-US" sz="1600" dirty="0" err="1" smtClean="0">
                  <a:solidFill>
                    <a:schemeClr val="tx2"/>
                  </a:solidFill>
                  <a:latin typeface="+mn-lt"/>
                </a:rPr>
                <a:t>(x,y</a:t>
              </a:r>
              <a:r>
                <a:rPr lang="en-US" sz="1600" dirty="0" smtClean="0">
                  <a:solidFill>
                    <a:schemeClr val="tx2"/>
                  </a:solidFill>
                  <a:latin typeface="+mn-lt"/>
                </a:rPr>
                <a:t>)</a:t>
              </a:r>
            </a:p>
          </p:txBody>
        </p:sp>
      </p:grpSp>
      <p:cxnSp>
        <p:nvCxnSpPr>
          <p:cNvPr id="29" name="Straight Arrow Connector 28"/>
          <p:cNvCxnSpPr>
            <a:stCxn id="14" idx="6"/>
            <a:endCxn id="13" idx="1"/>
          </p:cNvCxnSpPr>
          <p:nvPr/>
        </p:nvCxnSpPr>
        <p:spPr bwMode="auto">
          <a:xfrm flipV="1">
            <a:off x="3200400" y="2811227"/>
            <a:ext cx="3276600" cy="360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6" name="Group 45"/>
          <p:cNvGrpSpPr/>
          <p:nvPr/>
        </p:nvGrpSpPr>
        <p:grpSpPr>
          <a:xfrm>
            <a:off x="3810000" y="2770632"/>
            <a:ext cx="2209800" cy="2676299"/>
            <a:chOff x="3810000" y="2770632"/>
            <a:chExt cx="2209800" cy="2676299"/>
          </a:xfrm>
        </p:grpSpPr>
        <p:cxnSp>
          <p:nvCxnSpPr>
            <p:cNvPr id="36" name="Straight Connector 35"/>
            <p:cNvCxnSpPr>
              <a:endCxn id="24" idx="3"/>
            </p:cNvCxnSpPr>
            <p:nvPr/>
          </p:nvCxnSpPr>
          <p:spPr bwMode="auto">
            <a:xfrm rot="10800000">
              <a:off x="3810000" y="4401236"/>
              <a:ext cx="2057400" cy="1995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rot="5400000">
              <a:off x="5067697" y="3619897"/>
              <a:ext cx="1599406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/>
            </a:ln>
            <a:effectLst/>
          </p:spPr>
        </p:cxnSp>
        <p:sp>
          <p:nvSpPr>
            <p:cNvPr id="32" name="Oval 31"/>
            <p:cNvSpPr/>
            <p:nvPr/>
          </p:nvSpPr>
          <p:spPr bwMode="auto">
            <a:xfrm>
              <a:off x="5824728" y="2770632"/>
              <a:ext cx="91440" cy="91440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3" name="Isosceles Triangle 32"/>
            <p:cNvSpPr/>
            <p:nvPr/>
          </p:nvSpPr>
          <p:spPr bwMode="auto">
            <a:xfrm rot="16200000">
              <a:off x="4305300" y="3848100"/>
              <a:ext cx="1181100" cy="1104900"/>
            </a:xfrm>
            <a:prstGeom prst="triangle">
              <a:avLst/>
            </a:prstGeom>
            <a:solidFill>
              <a:srgbClr val="FFFF00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10000" y="4800600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Gain </a:t>
              </a:r>
            </a:p>
            <a:p>
              <a:pPr algn="ctr"/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[W/m^2]/[nm]</a:t>
              </a:r>
              <a:endParaRPr lang="en-US" sz="1800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85800" y="5292804"/>
            <a:ext cx="746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 smtClean="0">
                <a:latin typeface="Helvetica"/>
                <a:cs typeface="Helvetica"/>
              </a:rPr>
              <a:t> Solves for flat </a:t>
            </a:r>
            <a:r>
              <a:rPr lang="en-US" sz="2200" dirty="0" err="1" smtClean="0">
                <a:latin typeface="Helvetica"/>
                <a:cs typeface="Helvetica"/>
              </a:rPr>
              <a:t>wavefront</a:t>
            </a:r>
            <a:endParaRPr lang="en-US" sz="2200" dirty="0" smtClean="0">
              <a:latin typeface="Helvetica"/>
              <a:cs typeface="Helvetica"/>
            </a:endParaRPr>
          </a:p>
          <a:p>
            <a:pPr>
              <a:buFont typeface="Arial"/>
              <a:buChar char="•"/>
            </a:pPr>
            <a:r>
              <a:rPr lang="en-US" sz="2200" dirty="0" smtClean="0">
                <a:latin typeface="Helvetica"/>
                <a:cs typeface="Helvetica"/>
              </a:rPr>
              <a:t> </a:t>
            </a:r>
            <a:r>
              <a:rPr lang="en-US" sz="2200" b="1" dirty="0" smtClean="0">
                <a:latin typeface="Helvetica"/>
                <a:cs typeface="Helvetica"/>
              </a:rPr>
              <a:t>Doesn’t solve for DC level of </a:t>
            </a:r>
            <a:r>
              <a:rPr lang="en-US" sz="2200" b="1" dirty="0" err="1" smtClean="0">
                <a:latin typeface="Helvetica"/>
                <a:cs typeface="Helvetica"/>
              </a:rPr>
              <a:t>wavefront</a:t>
            </a:r>
            <a:r>
              <a:rPr lang="en-US" sz="2200" dirty="0" smtClean="0">
                <a:latin typeface="Helvetica"/>
                <a:cs typeface="Helvetica"/>
              </a:rPr>
              <a:t>: need another loop for this (to minimize total power)</a:t>
            </a:r>
            <a:endParaRPr lang="en-US" sz="2200" dirty="0">
              <a:latin typeface="Helvetica"/>
              <a:cs typeface="Helvetica"/>
            </a:endParaRPr>
          </a:p>
        </p:txBody>
      </p:sp>
      <p:grpSp>
        <p:nvGrpSpPr>
          <p:cNvPr id="9" name="Group 37"/>
          <p:cNvGrpSpPr/>
          <p:nvPr/>
        </p:nvGrpSpPr>
        <p:grpSpPr>
          <a:xfrm>
            <a:off x="6477000" y="2438400"/>
            <a:ext cx="1600200" cy="838200"/>
            <a:chOff x="6400800" y="2667000"/>
            <a:chExt cx="1600200" cy="990600"/>
          </a:xfrm>
        </p:grpSpPr>
        <p:sp>
          <p:nvSpPr>
            <p:cNvPr id="41" name="Rounded Rectangle 40"/>
            <p:cNvSpPr/>
            <p:nvPr/>
          </p:nvSpPr>
          <p:spPr bwMode="auto">
            <a:xfrm>
              <a:off x="6400800" y="2667000"/>
              <a:ext cx="1600200" cy="990600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alpha val="78000"/>
                  </a:srgbClr>
                </a:gs>
                <a:gs pos="100000">
                  <a:srgbClr val="FF0000">
                    <a:alpha val="18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400800" y="2819399"/>
              <a:ext cx="1600200" cy="763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Flat Lens:</a:t>
              </a:r>
            </a:p>
            <a:p>
              <a:pPr algn="ctr"/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TL = </a:t>
              </a:r>
              <a:r>
                <a:rPr lang="en-US" sz="1800" dirty="0" err="1" smtClean="0">
                  <a:solidFill>
                    <a:schemeClr val="tx2"/>
                  </a:solidFill>
                  <a:latin typeface="+mn-lt"/>
                </a:rPr>
                <a:t>k</a:t>
              </a:r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 </a:t>
              </a:r>
            </a:p>
          </p:txBody>
        </p:sp>
      </p:grpSp>
      <p:grpSp>
        <p:nvGrpSpPr>
          <p:cNvPr id="10" name="Group 54"/>
          <p:cNvGrpSpPr/>
          <p:nvPr/>
        </p:nvGrpSpPr>
        <p:grpSpPr>
          <a:xfrm>
            <a:off x="2209800" y="2624328"/>
            <a:ext cx="2895600" cy="1338866"/>
            <a:chOff x="2209800" y="2624328"/>
            <a:chExt cx="2895600" cy="1338866"/>
          </a:xfrm>
        </p:grpSpPr>
        <p:grpSp>
          <p:nvGrpSpPr>
            <p:cNvPr id="11" name="Group 18"/>
            <p:cNvGrpSpPr/>
            <p:nvPr/>
          </p:nvGrpSpPr>
          <p:grpSpPr>
            <a:xfrm>
              <a:off x="2819400" y="2624328"/>
              <a:ext cx="384048" cy="381000"/>
              <a:chOff x="2819400" y="3505200"/>
              <a:chExt cx="384048" cy="381000"/>
            </a:xfrm>
          </p:grpSpPr>
          <p:sp>
            <p:nvSpPr>
              <p:cNvPr id="14" name="Oval 13"/>
              <p:cNvSpPr/>
              <p:nvPr/>
            </p:nvSpPr>
            <p:spPr bwMode="auto">
              <a:xfrm>
                <a:off x="2819400" y="3505200"/>
                <a:ext cx="381000" cy="38100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 bwMode="auto">
              <a:xfrm rot="5400000">
                <a:off x="2816352" y="3694906"/>
                <a:ext cx="38100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rot="10800000">
                <a:off x="2819400" y="3694176"/>
                <a:ext cx="384048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cxnSp>
          <p:nvCxnSpPr>
            <p:cNvPr id="21" name="Straight Arrow Connector 20"/>
            <p:cNvCxnSpPr>
              <a:stCxn id="8" idx="3"/>
              <a:endCxn id="14" idx="2"/>
            </p:cNvCxnSpPr>
            <p:nvPr/>
          </p:nvCxnSpPr>
          <p:spPr bwMode="auto">
            <a:xfrm>
              <a:off x="2209800" y="2809285"/>
              <a:ext cx="609600" cy="554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6" name="Straight Arrow Connector 25"/>
            <p:cNvCxnSpPr>
              <a:stCxn id="23" idx="0"/>
              <a:endCxn id="14" idx="4"/>
            </p:cNvCxnSpPr>
            <p:nvPr/>
          </p:nvCxnSpPr>
          <p:spPr bwMode="auto">
            <a:xfrm rot="5400000" flipH="1" flipV="1">
              <a:off x="2531364" y="3483864"/>
              <a:ext cx="957072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grpSp>
          <p:nvGrpSpPr>
            <p:cNvPr id="15" name="Group 48"/>
            <p:cNvGrpSpPr/>
            <p:nvPr/>
          </p:nvGrpSpPr>
          <p:grpSpPr>
            <a:xfrm>
              <a:off x="2743200" y="3124200"/>
              <a:ext cx="2362200" cy="646331"/>
              <a:chOff x="2743200" y="3124200"/>
              <a:chExt cx="2362200" cy="646331"/>
            </a:xfrm>
          </p:grpSpPr>
          <p:sp>
            <p:nvSpPr>
              <p:cNvPr id="47" name="Isosceles Triangle 46"/>
              <p:cNvSpPr/>
              <p:nvPr/>
            </p:nvSpPr>
            <p:spPr bwMode="auto">
              <a:xfrm>
                <a:off x="2743200" y="3276600"/>
                <a:ext cx="533400" cy="457200"/>
              </a:xfrm>
              <a:prstGeom prst="triangle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895600" y="3124200"/>
                <a:ext cx="2209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tx2"/>
                    </a:solidFill>
                    <a:latin typeface="+mn-lt"/>
                  </a:rPr>
                  <a:t>Transfer fn:</a:t>
                </a:r>
              </a:p>
              <a:p>
                <a:pPr algn="ctr"/>
                <a:r>
                  <a:rPr lang="en-US" sz="1800" dirty="0" smtClean="0">
                    <a:solidFill>
                      <a:schemeClr val="tx2"/>
                    </a:solidFill>
                    <a:latin typeface="+mn-lt"/>
                  </a:rPr>
                  <a:t>[nm]/[W/m^2]</a:t>
                </a:r>
                <a:endParaRPr lang="en-US" sz="1800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228600" y="1981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2"/>
                </a:solidFill>
                <a:latin typeface="+mn-lt"/>
              </a:rPr>
              <a:t>[nm]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72200" y="2057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2"/>
                </a:solidFill>
                <a:latin typeface="+mn-lt"/>
              </a:rPr>
              <a:t>[nm]</a:t>
            </a:r>
          </a:p>
        </p:txBody>
      </p:sp>
      <p:grpSp>
        <p:nvGrpSpPr>
          <p:cNvPr id="18" name="Group 53"/>
          <p:cNvGrpSpPr/>
          <p:nvPr/>
        </p:nvGrpSpPr>
        <p:grpSpPr>
          <a:xfrm>
            <a:off x="1905000" y="3962400"/>
            <a:ext cx="2209800" cy="1207532"/>
            <a:chOff x="1905000" y="3962400"/>
            <a:chExt cx="2209800" cy="1207532"/>
          </a:xfrm>
        </p:grpSpPr>
        <p:grpSp>
          <p:nvGrpSpPr>
            <p:cNvPr id="19" name="Group 24"/>
            <p:cNvGrpSpPr/>
            <p:nvPr/>
          </p:nvGrpSpPr>
          <p:grpSpPr>
            <a:xfrm>
              <a:off x="2209800" y="3962400"/>
              <a:ext cx="1600200" cy="838200"/>
              <a:chOff x="6400800" y="2667000"/>
              <a:chExt cx="1600200" cy="990600"/>
            </a:xfrm>
          </p:grpSpPr>
          <p:sp>
            <p:nvSpPr>
              <p:cNvPr id="23" name="Rounded Rectangle 22"/>
              <p:cNvSpPr/>
              <p:nvPr/>
            </p:nvSpPr>
            <p:spPr bwMode="auto">
              <a:xfrm>
                <a:off x="6400800" y="2667000"/>
                <a:ext cx="1600200" cy="990600"/>
              </a:xfrm>
              <a:prstGeom prst="roundRect">
                <a:avLst/>
              </a:prstGeom>
              <a:gradFill flip="none" rotWithShape="1">
                <a:gsLst>
                  <a:gs pos="0">
                    <a:srgbClr val="008000">
                      <a:alpha val="78000"/>
                    </a:srgbClr>
                  </a:gs>
                  <a:gs pos="100000">
                    <a:srgbClr val="008000">
                      <a:alpha val="18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400800" y="2803700"/>
                <a:ext cx="1600200" cy="763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smtClean="0">
                    <a:solidFill>
                      <a:schemeClr val="tx2"/>
                    </a:solidFill>
                    <a:latin typeface="+mn-lt"/>
                  </a:rPr>
                  <a:t>CO2 Heating Profile: </a:t>
                </a:r>
                <a:r>
                  <a:rPr lang="en-US" sz="1800" dirty="0" err="1" smtClean="0">
                    <a:solidFill>
                      <a:schemeClr val="tx2"/>
                    </a:solidFill>
                    <a:latin typeface="+mn-lt"/>
                  </a:rPr>
                  <a:t>H(x,y</a:t>
                </a:r>
                <a:r>
                  <a:rPr lang="en-US" sz="1800" dirty="0" smtClean="0">
                    <a:solidFill>
                      <a:schemeClr val="tx2"/>
                    </a:solidFill>
                    <a:latin typeface="+mn-lt"/>
                  </a:rPr>
                  <a:t>)</a:t>
                </a:r>
                <a:endParaRPr lang="en-US" sz="1800" dirty="0">
                  <a:solidFill>
                    <a:schemeClr val="tx2"/>
                  </a:solidFill>
                  <a:latin typeface="+mn-lt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1905000" y="4800600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/>
                  </a:solidFill>
                  <a:latin typeface="+mn-lt"/>
                </a:rPr>
                <a:t>[W/m^2]</a:t>
              </a:r>
            </a:p>
          </p:txBody>
        </p:sp>
      </p:grpSp>
      <p:grpSp>
        <p:nvGrpSpPr>
          <p:cNvPr id="20" name="Group 62"/>
          <p:cNvGrpSpPr/>
          <p:nvPr/>
        </p:nvGrpSpPr>
        <p:grpSpPr>
          <a:xfrm>
            <a:off x="304800" y="3577910"/>
            <a:ext cx="2362200" cy="460690"/>
            <a:chOff x="304800" y="3577910"/>
            <a:chExt cx="2362200" cy="460690"/>
          </a:xfrm>
        </p:grpSpPr>
        <p:pic>
          <p:nvPicPr>
            <p:cNvPr id="58" name="Picture 57" descr="Screen Shot 2012-09-20 at 12.33.03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800" y="3577910"/>
              <a:ext cx="1676400" cy="460690"/>
            </a:xfrm>
            <a:prstGeom prst="rect">
              <a:avLst/>
            </a:prstGeom>
          </p:spPr>
        </p:pic>
        <p:cxnSp>
          <p:nvCxnSpPr>
            <p:cNvPr id="60" name="Straight Arrow Connector 59"/>
            <p:cNvCxnSpPr>
              <a:stCxn id="58" idx="3"/>
            </p:cNvCxnSpPr>
            <p:nvPr/>
          </p:nvCxnSpPr>
          <p:spPr bwMode="auto">
            <a:xfrm flipV="1">
              <a:off x="1981200" y="3657600"/>
              <a:ext cx="685800" cy="15065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66" name="TextBox 65"/>
          <p:cNvSpPr txBox="1"/>
          <p:nvPr/>
        </p:nvSpPr>
        <p:spPr>
          <a:xfrm>
            <a:off x="6858000" y="3810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  <a:latin typeface="Helvetica"/>
                <a:cs typeface="Helvetica"/>
              </a:rPr>
              <a:t>RMS = 2 nm</a:t>
            </a:r>
            <a:endParaRPr lang="en-US" sz="1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6388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And we get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DD9C5C9-2215-514C-B0BB-F147ED99ABC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7391400" y="457200"/>
            <a:ext cx="1525588" cy="684213"/>
            <a:chOff x="685800" y="1524000"/>
            <a:chExt cx="2382599" cy="1068618"/>
          </a:xfrm>
        </p:grpSpPr>
        <p:grpSp>
          <p:nvGrpSpPr>
            <p:cNvPr id="3" name="Group 160"/>
            <p:cNvGrpSpPr>
              <a:grpSpLocks/>
            </p:cNvGrpSpPr>
            <p:nvPr/>
          </p:nvGrpSpPr>
          <p:grpSpPr bwMode="auto">
            <a:xfrm>
              <a:off x="685801" y="1524000"/>
              <a:ext cx="2382600" cy="1068618"/>
              <a:chOff x="980017" y="3821113"/>
              <a:chExt cx="4887383" cy="2191666"/>
            </a:xfrm>
          </p:grpSpPr>
          <p:sp>
            <p:nvSpPr>
              <p:cNvPr id="30729" name="Rounded Rectangle 45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0730" name="Rounded Rectangle 56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" name="Rounded Rectangle 10"/>
              <p:cNvSpPr/>
              <p:nvPr/>
            </p:nvSpPr>
            <p:spPr bwMode="auto">
              <a:xfrm>
                <a:off x="3655103" y="5499186"/>
                <a:ext cx="2212290" cy="45765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 bwMode="auto">
              <a:xfrm rot="10800000">
                <a:off x="990185" y="5575463"/>
                <a:ext cx="2664918" cy="15255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3" name="Rectangle 12"/>
              <p:cNvSpPr/>
              <p:nvPr/>
            </p:nvSpPr>
            <p:spPr bwMode="auto">
              <a:xfrm rot="19560000">
                <a:off x="980014" y="5402571"/>
                <a:ext cx="76287" cy="6102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4" name="Straight Connector 13"/>
              <p:cNvCxnSpPr>
                <a:stCxn id="11" idx="1"/>
              </p:cNvCxnSpPr>
              <p:nvPr/>
            </p:nvCxnSpPr>
            <p:spPr bwMode="auto">
              <a:xfrm rot="10800000" flipV="1">
                <a:off x="1142757" y="5728015"/>
                <a:ext cx="2512346" cy="7627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rot="5400000">
                <a:off x="761427" y="4278701"/>
                <a:ext cx="1525520" cy="106800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rot="5400000">
                <a:off x="1028401" y="4774507"/>
                <a:ext cx="1144139" cy="91543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30728" name="Rounded Rectangle 45"/>
            <p:cNvSpPr>
              <a:spLocks noChangeArrowheads="1"/>
            </p:cNvSpPr>
            <p:nvPr/>
          </p:nvSpPr>
          <p:spPr bwMode="auto">
            <a:xfrm>
              <a:off x="1545336" y="1524000"/>
              <a:ext cx="306467" cy="5573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pic>
        <p:nvPicPr>
          <p:cNvPr id="35" name="Picture 34" descr="OptimumMaskGauss_mask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6701" t="54444" r="11743" b="12223"/>
              <a:stretch>
                <a:fillRect/>
              </a:stretch>
            </p:blipFill>
          </mc:Choice>
          <mc:Fallback>
            <p:blipFill>
              <a:blip r:embed="rId3"/>
              <a:srcRect l="56701" t="54444" r="11743" b="12223"/>
              <a:stretch>
                <a:fillRect/>
              </a:stretch>
            </p:blipFill>
          </mc:Fallback>
        </mc:AlternateContent>
        <p:spPr>
          <a:xfrm>
            <a:off x="381000" y="1828800"/>
            <a:ext cx="3581400" cy="371404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09600" y="56388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Optimum heating profile</a:t>
            </a:r>
          </a:p>
          <a:p>
            <a:pPr algn="ctr"/>
            <a:r>
              <a:rPr lang="en-US" sz="2000" dirty="0" err="1" smtClean="0">
                <a:latin typeface="Helvetica"/>
                <a:cs typeface="Helvetica"/>
              </a:rPr>
              <a:t>H(x,y</a:t>
            </a:r>
            <a:r>
              <a:rPr lang="en-US" sz="2000" dirty="0" smtClean="0">
                <a:latin typeface="Helvetica"/>
                <a:cs typeface="Helvetica"/>
              </a:rPr>
              <a:t>) (P = 4.7W)</a:t>
            </a:r>
            <a:endParaRPr lang="en-US" sz="2000" dirty="0">
              <a:latin typeface="Helvetica"/>
              <a:cs typeface="Helvetica"/>
            </a:endParaRPr>
          </a:p>
        </p:txBody>
      </p:sp>
      <p:grpSp>
        <p:nvGrpSpPr>
          <p:cNvPr id="5" name="Group 40"/>
          <p:cNvGrpSpPr>
            <a:grpSpLocks noChangeAspect="1"/>
          </p:cNvGrpSpPr>
          <p:nvPr/>
        </p:nvGrpSpPr>
        <p:grpSpPr>
          <a:xfrm>
            <a:off x="4114800" y="1752600"/>
            <a:ext cx="4572000" cy="4762618"/>
            <a:chOff x="4114800" y="1752601"/>
            <a:chExt cx="2286000" cy="2381309"/>
          </a:xfrm>
        </p:grpSpPr>
        <p:pic>
          <p:nvPicPr>
            <p:cNvPr id="37" name="Picture 36" descr="OptimumMaskGauss_mask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15113" t="8888" r="53286" b="57731"/>
                <a:stretch>
                  <a:fillRect/>
                </a:stretch>
              </p:blipFill>
            </mc:Choice>
            <mc:Fallback>
              <p:blipFill>
                <a:blip r:embed="rId3"/>
                <a:srcRect l="15113" t="8888" r="53286" b="57731"/>
                <a:stretch>
                  <a:fillRect/>
                </a:stretch>
              </p:blipFill>
            </mc:Fallback>
          </mc:AlternateContent>
          <p:spPr>
            <a:xfrm>
              <a:off x="4267201" y="1752601"/>
              <a:ext cx="1851659" cy="1920239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114800" y="3733800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Helvetica"/>
                  <a:cs typeface="Helvetica"/>
                </a:rPr>
                <a:t>CO2 beam profile</a:t>
              </a:r>
              <a:endParaRPr lang="en-US" sz="2000" dirty="0">
                <a:latin typeface="Helvetica"/>
                <a:cs typeface="Helvetica"/>
              </a:endParaRPr>
            </a:p>
          </p:txBody>
        </p:sp>
      </p:grpSp>
      <p:grpSp>
        <p:nvGrpSpPr>
          <p:cNvPr id="6" name="Group 41"/>
          <p:cNvGrpSpPr>
            <a:grpSpLocks noChangeAspect="1"/>
          </p:cNvGrpSpPr>
          <p:nvPr/>
        </p:nvGrpSpPr>
        <p:grpSpPr>
          <a:xfrm>
            <a:off x="4038600" y="1752600"/>
            <a:ext cx="4572000" cy="4762618"/>
            <a:chOff x="6553200" y="1752601"/>
            <a:chExt cx="2286000" cy="2381309"/>
          </a:xfrm>
        </p:grpSpPr>
        <p:pic>
          <p:nvPicPr>
            <p:cNvPr id="31" name="Picture 30" descr="OptimumMaskGauss_mask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56078" t="8889" r="12288" b="57778"/>
                <a:stretch>
                  <a:fillRect/>
                </a:stretch>
              </p:blipFill>
            </mc:Choice>
            <mc:Fallback>
              <p:blipFill>
                <a:blip r:embed="rId3"/>
                <a:srcRect l="56078" t="8889" r="12288" b="57778"/>
                <a:stretch>
                  <a:fillRect/>
                </a:stretch>
              </p:blipFill>
            </mc:Fallback>
          </mc:AlternateContent>
          <p:spPr>
            <a:xfrm>
              <a:off x="6705600" y="1752601"/>
              <a:ext cx="1856230" cy="1920239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53200" y="3733800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Helvetica"/>
                  <a:cs typeface="Helvetica"/>
                </a:rPr>
                <a:t>Mask</a:t>
              </a:r>
              <a:endParaRPr lang="en-US" sz="2000" dirty="0">
                <a:latin typeface="Helvetica"/>
                <a:cs typeface="Helvetica"/>
              </a:endParaRPr>
            </a:p>
          </p:txBody>
        </p:sp>
      </p:grpSp>
      <p:grpSp>
        <p:nvGrpSpPr>
          <p:cNvPr id="7" name="Group 42"/>
          <p:cNvGrpSpPr>
            <a:grpSpLocks noChangeAspect="1"/>
          </p:cNvGrpSpPr>
          <p:nvPr/>
        </p:nvGrpSpPr>
        <p:grpSpPr>
          <a:xfrm>
            <a:off x="3581400" y="1828800"/>
            <a:ext cx="5289780" cy="4572000"/>
            <a:chOff x="3886200" y="4267200"/>
            <a:chExt cx="2667000" cy="2305110"/>
          </a:xfrm>
        </p:grpSpPr>
        <p:pic>
          <p:nvPicPr>
            <p:cNvPr id="34" name="Picture 33" descr="OptimumMaskGauss_masks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14626" t="54444" r="52649" b="12223"/>
                <a:stretch>
                  <a:fillRect/>
                </a:stretch>
              </p:blipFill>
            </mc:Choice>
            <mc:Fallback>
              <p:blipFill>
                <a:blip r:embed="rId3"/>
                <a:srcRect l="14626" t="54444" r="52649" b="12223"/>
                <a:stretch>
                  <a:fillRect/>
                </a:stretch>
              </p:blipFill>
            </mc:Fallback>
          </mc:AlternateContent>
          <p:spPr>
            <a:xfrm>
              <a:off x="4251961" y="4267200"/>
              <a:ext cx="1920239" cy="192023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3886200" y="6172200"/>
              <a:ext cx="2667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Helvetica"/>
                  <a:cs typeface="Helvetica"/>
                </a:rPr>
                <a:t>Masked beam profile</a:t>
              </a:r>
              <a:endParaRPr lang="en-US" sz="2000" dirty="0">
                <a:latin typeface="Helvetica"/>
                <a:cs typeface="Helvetica"/>
              </a:endParaRPr>
            </a:p>
          </p:txBody>
        </p:sp>
      </p:grpSp>
      <p:grpSp>
        <p:nvGrpSpPr>
          <p:cNvPr id="8" name="Group 58"/>
          <p:cNvGrpSpPr/>
          <p:nvPr/>
        </p:nvGrpSpPr>
        <p:grpSpPr>
          <a:xfrm>
            <a:off x="4191000" y="1534102"/>
            <a:ext cx="4800600" cy="5188684"/>
            <a:chOff x="4191000" y="1534102"/>
            <a:chExt cx="4800600" cy="5188684"/>
          </a:xfrm>
        </p:grpSpPr>
        <p:sp>
          <p:nvSpPr>
            <p:cNvPr id="58" name="Rectangle 57"/>
            <p:cNvSpPr/>
            <p:nvPr/>
          </p:nvSpPr>
          <p:spPr bwMode="auto">
            <a:xfrm>
              <a:off x="4191000" y="1600200"/>
              <a:ext cx="4800600" cy="48006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9" name="Group 43"/>
            <p:cNvGrpSpPr>
              <a:grpSpLocks noChangeAspect="1"/>
            </p:cNvGrpSpPr>
            <p:nvPr/>
          </p:nvGrpSpPr>
          <p:grpSpPr>
            <a:xfrm>
              <a:off x="4343400" y="1534102"/>
              <a:ext cx="4572000" cy="5188684"/>
              <a:chOff x="1524000" y="304801"/>
              <a:chExt cx="4876800" cy="5534596"/>
            </a:xfrm>
            <a:solidFill>
              <a:schemeClr val="bg1"/>
            </a:solidFill>
          </p:grpSpPr>
          <p:grpSp>
            <p:nvGrpSpPr>
              <p:cNvPr id="10" name="Group 17"/>
              <p:cNvGrpSpPr>
                <a:grpSpLocks noChangeAspect="1"/>
              </p:cNvGrpSpPr>
              <p:nvPr/>
            </p:nvGrpSpPr>
            <p:grpSpPr>
              <a:xfrm>
                <a:off x="1524000" y="304801"/>
                <a:ext cx="4876800" cy="4517571"/>
                <a:chOff x="1524000" y="304800"/>
                <a:chExt cx="6827520" cy="6324600"/>
              </a:xfrm>
              <a:grpFill/>
            </p:grpSpPr>
            <p:pic>
              <p:nvPicPr>
                <p:cNvPr id="47" name="Picture 46" descr="GaussThermalLens.png"/>
                <p:cNvPicPr>
                  <a:picLocks noChangeAspect="1"/>
                </p:cNvPicPr>
                <p:nvPr/>
              </p:nvPicPr>
              <p:blipFill>
                <a:blip r:embed="rId4"/>
                <a:srcRect l="5556" t="3448" r="3334" b="3448"/>
                <a:stretch>
                  <a:fillRect/>
                </a:stretch>
              </p:blipFill>
              <p:spPr>
                <a:xfrm>
                  <a:off x="1524000" y="457200"/>
                  <a:ext cx="6248400" cy="6172200"/>
                </a:xfrm>
                <a:prstGeom prst="rect">
                  <a:avLst/>
                </a:prstGeom>
                <a:grpFill/>
              </p:spPr>
            </p:pic>
            <p:sp>
              <p:nvSpPr>
                <p:cNvPr id="48" name="TextBox 47"/>
                <p:cNvSpPr txBox="1"/>
                <p:nvPr/>
              </p:nvSpPr>
              <p:spPr>
                <a:xfrm>
                  <a:off x="7467601" y="838200"/>
                  <a:ext cx="777239" cy="47397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  <a:latin typeface="Helvetica"/>
                      <a:cs typeface="Helvetica"/>
                    </a:rPr>
                    <a:t>1</a:t>
                  </a:r>
                  <a:endParaRPr lang="en-US" sz="1600" dirty="0">
                    <a:solidFill>
                      <a:srgbClr val="000000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086600" y="304800"/>
                  <a:ext cx="685800" cy="33855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  <a:latin typeface="Helvetica"/>
                      <a:cs typeface="Helvetica"/>
                    </a:rPr>
                    <a:t>nm</a:t>
                  </a:r>
                  <a:endParaRPr lang="en-US" sz="1600" dirty="0">
                    <a:solidFill>
                      <a:srgbClr val="000000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467600" y="1459468"/>
                  <a:ext cx="457200" cy="338554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  <a:latin typeface="Helvetica"/>
                      <a:cs typeface="Helvetica"/>
                    </a:rPr>
                    <a:t>0</a:t>
                  </a:r>
                  <a:endParaRPr lang="en-US" sz="1600" dirty="0">
                    <a:solidFill>
                      <a:srgbClr val="000000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7467601" y="2133601"/>
                  <a:ext cx="777239" cy="47397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  <a:latin typeface="Helvetica"/>
                      <a:cs typeface="Helvetica"/>
                    </a:rPr>
                    <a:t>-1</a:t>
                  </a:r>
                  <a:endParaRPr lang="en-US" sz="1600" dirty="0">
                    <a:solidFill>
                      <a:srgbClr val="000000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467601" y="2754867"/>
                  <a:ext cx="777239" cy="47397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  <a:latin typeface="Helvetica"/>
                      <a:cs typeface="Helvetica"/>
                    </a:rPr>
                    <a:t>-2</a:t>
                  </a:r>
                  <a:endParaRPr lang="en-US" sz="1600" dirty="0">
                    <a:solidFill>
                      <a:srgbClr val="000000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7467601" y="3429000"/>
                  <a:ext cx="883919" cy="47397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  <a:latin typeface="Helvetica"/>
                      <a:cs typeface="Helvetica"/>
                    </a:rPr>
                    <a:t>-3</a:t>
                  </a:r>
                  <a:endParaRPr lang="en-US" sz="1600" dirty="0">
                    <a:solidFill>
                      <a:srgbClr val="000000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7467601" y="4050268"/>
                  <a:ext cx="777239" cy="47397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  <a:latin typeface="Helvetica"/>
                      <a:cs typeface="Helvetica"/>
                    </a:rPr>
                    <a:t>-4</a:t>
                  </a:r>
                  <a:endParaRPr lang="en-US" sz="1600" dirty="0">
                    <a:solidFill>
                      <a:srgbClr val="000000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7467601" y="4724400"/>
                  <a:ext cx="883919" cy="47397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  <a:latin typeface="Helvetica"/>
                      <a:cs typeface="Helvetica"/>
                    </a:rPr>
                    <a:t>-5</a:t>
                  </a:r>
                  <a:endParaRPr lang="en-US" sz="1600" dirty="0">
                    <a:solidFill>
                      <a:srgbClr val="000000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7467601" y="5345668"/>
                  <a:ext cx="777239" cy="47397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  <a:latin typeface="Helvetica"/>
                      <a:cs typeface="Helvetica"/>
                    </a:rPr>
                    <a:t>-6</a:t>
                  </a:r>
                  <a:endParaRPr lang="en-US" sz="1600" dirty="0">
                    <a:solidFill>
                      <a:srgbClr val="000000"/>
                    </a:solidFill>
                    <a:latin typeface="Helvetica"/>
                    <a:cs typeface="Helvetica"/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7467601" y="5955268"/>
                  <a:ext cx="777239" cy="473976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00000"/>
                      </a:solidFill>
                      <a:latin typeface="Helvetica"/>
                      <a:cs typeface="Helvetica"/>
                    </a:rPr>
                    <a:t>-7</a:t>
                  </a:r>
                  <a:endParaRPr lang="en-US" sz="1600" dirty="0">
                    <a:solidFill>
                      <a:srgbClr val="000000"/>
                    </a:solidFill>
                    <a:latin typeface="Helvetica"/>
                    <a:cs typeface="Helvetica"/>
                  </a:endParaRPr>
                </a:p>
              </p:txBody>
            </p:sp>
          </p:grpSp>
          <p:sp>
            <p:nvSpPr>
              <p:cNvPr id="46" name="TextBox 45"/>
              <p:cNvSpPr txBox="1"/>
              <p:nvPr/>
            </p:nvSpPr>
            <p:spPr>
              <a:xfrm>
                <a:off x="1524000" y="4953000"/>
                <a:ext cx="4479078" cy="88639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Helvetica"/>
                    <a:cs typeface="Helvetica"/>
                  </a:rPr>
                  <a:t>Thermal Lens from </a:t>
                </a:r>
                <a:r>
                  <a:rPr lang="en-US" dirty="0" smtClean="0">
                    <a:latin typeface="Helvetica"/>
                    <a:cs typeface="Helvetica"/>
                  </a:rPr>
                  <a:t>difference</a:t>
                </a:r>
              </a:p>
              <a:p>
                <a:r>
                  <a:rPr lang="en-US" dirty="0" smtClean="0">
                    <a:latin typeface="Helvetica"/>
                    <a:cs typeface="Helvetica"/>
                  </a:rPr>
                  <a:t>OPD = 2.1nm RMS</a:t>
                </a:r>
                <a:endParaRPr lang="en-US" dirty="0">
                  <a:latin typeface="Helvetica"/>
                  <a:cs typeface="Helvetica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3998E-6 1.72182E-6 L -0.10837 -0.169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" y="-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5 -0.1694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-0.1 0.18889 " pathEditMode="relative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Noise couples to Displacement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419600" cy="4114800"/>
          </a:xfrm>
        </p:spPr>
        <p:txBody>
          <a:bodyPr/>
          <a:lstStyle/>
          <a:p>
            <a:r>
              <a:rPr lang="en-US" dirty="0" smtClean="0"/>
              <a:t>Thermo-elastic expansion of the compensation plate</a:t>
            </a:r>
          </a:p>
          <a:p>
            <a:r>
              <a:rPr lang="en-US" dirty="0" smtClean="0"/>
              <a:t>Couples to displacement noise</a:t>
            </a:r>
          </a:p>
          <a:p>
            <a:r>
              <a:rPr lang="en-US" dirty="0" smtClean="0"/>
              <a:t>Measure and stabilize intensity noise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903C0F-7A22-384F-B255-7C6610BBD78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5" name="Group 44"/>
          <p:cNvGrpSpPr>
            <a:grpSpLocks noChangeAspect="1"/>
          </p:cNvGrpSpPr>
          <p:nvPr/>
        </p:nvGrpSpPr>
        <p:grpSpPr bwMode="auto">
          <a:xfrm>
            <a:off x="304800" y="3996535"/>
            <a:ext cx="6324600" cy="2480465"/>
            <a:chOff x="764119" y="1885850"/>
            <a:chExt cx="9525272" cy="3736422"/>
          </a:xfrm>
        </p:grpSpPr>
        <p:grpSp>
          <p:nvGrpSpPr>
            <p:cNvPr id="6" name="Group 35"/>
            <p:cNvGrpSpPr>
              <a:grpSpLocks/>
            </p:cNvGrpSpPr>
            <p:nvPr/>
          </p:nvGrpSpPr>
          <p:grpSpPr bwMode="auto">
            <a:xfrm>
              <a:off x="6536831" y="1885850"/>
              <a:ext cx="1980461" cy="1619770"/>
              <a:chOff x="3107831" y="1885850"/>
              <a:chExt cx="1980461" cy="1619770"/>
            </a:xfrm>
          </p:grpSpPr>
          <p:sp>
            <p:nvSpPr>
              <p:cNvPr id="14" name="Rounded Rectangle 45"/>
              <p:cNvSpPr>
                <a:spLocks noChangeArrowheads="1"/>
              </p:cNvSpPr>
              <p:nvPr/>
            </p:nvSpPr>
            <p:spPr bwMode="auto">
              <a:xfrm>
                <a:off x="3505200" y="2362200"/>
                <a:ext cx="629138" cy="114342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ounded Rectangle 47"/>
              <p:cNvSpPr>
                <a:spLocks noChangeArrowheads="1"/>
              </p:cNvSpPr>
              <p:nvPr/>
            </p:nvSpPr>
            <p:spPr bwMode="auto">
              <a:xfrm>
                <a:off x="4189046" y="2362200"/>
                <a:ext cx="629138" cy="114342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ounded Rectangle 51"/>
              <p:cNvSpPr>
                <a:spLocks noChangeArrowheads="1"/>
              </p:cNvSpPr>
              <p:nvPr/>
            </p:nvSpPr>
            <p:spPr bwMode="auto">
              <a:xfrm>
                <a:off x="4189046" y="2362200"/>
                <a:ext cx="629138" cy="114342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 bwMode="auto">
              <a:xfrm>
                <a:off x="3717052" y="1885850"/>
                <a:ext cx="1371240" cy="5563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rgbClr val="A6A6A6"/>
                    </a:solidFill>
                    <a:latin typeface="+mj-lt"/>
                  </a:rPr>
                  <a:t>ITM</a:t>
                </a:r>
              </a:p>
            </p:txBody>
          </p:sp>
          <p:sp>
            <p:nvSpPr>
              <p:cNvPr id="18" name="Rounded Rectangle 56"/>
              <p:cNvSpPr>
                <a:spLocks noChangeArrowheads="1"/>
              </p:cNvSpPr>
              <p:nvPr/>
            </p:nvSpPr>
            <p:spPr bwMode="auto">
              <a:xfrm>
                <a:off x="3505200" y="2362200"/>
                <a:ext cx="629138" cy="114342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 bwMode="auto">
              <a:xfrm>
                <a:off x="3107831" y="1885850"/>
                <a:ext cx="1371242" cy="5563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rgbClr val="A6A6A6"/>
                    </a:solidFill>
                    <a:latin typeface="+mj-lt"/>
                  </a:rPr>
                  <a:t>CP</a:t>
                </a:r>
              </a:p>
            </p:txBody>
          </p:sp>
        </p:grpSp>
        <p:cxnSp>
          <p:nvCxnSpPr>
            <p:cNvPr id="7" name="Straight Connector 17"/>
            <p:cNvCxnSpPr>
              <a:cxnSpLocks noChangeShapeType="1"/>
            </p:cNvCxnSpPr>
            <p:nvPr/>
          </p:nvCxnSpPr>
          <p:spPr bwMode="auto">
            <a:xfrm rot="5400000" flipH="1">
              <a:off x="3936223" y="1016091"/>
              <a:ext cx="119087" cy="6316445"/>
            </a:xfrm>
            <a:prstGeom prst="lin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8" name="Straight Connector 22"/>
            <p:cNvCxnSpPr>
              <a:cxnSpLocks noChangeShapeType="1"/>
            </p:cNvCxnSpPr>
            <p:nvPr/>
          </p:nvCxnSpPr>
          <p:spPr bwMode="auto">
            <a:xfrm rot="10800000" flipV="1">
              <a:off x="837544" y="2590451"/>
              <a:ext cx="6096174" cy="1524319"/>
            </a:xfrm>
            <a:prstGeom prst="lin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9" name="Straight Connector 29"/>
            <p:cNvCxnSpPr>
              <a:cxnSpLocks noChangeShapeType="1"/>
            </p:cNvCxnSpPr>
            <p:nvPr/>
          </p:nvCxnSpPr>
          <p:spPr bwMode="auto">
            <a:xfrm rot="5400000">
              <a:off x="3979881" y="1168912"/>
              <a:ext cx="109163" cy="6239053"/>
            </a:xfrm>
            <a:prstGeom prst="lin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10" name="Straight Connector 32"/>
            <p:cNvCxnSpPr>
              <a:cxnSpLocks noChangeShapeType="1"/>
            </p:cNvCxnSpPr>
            <p:nvPr/>
          </p:nvCxnSpPr>
          <p:spPr bwMode="auto">
            <a:xfrm rot="10800000" flipV="1">
              <a:off x="837544" y="3277189"/>
              <a:ext cx="6096174" cy="1065832"/>
            </a:xfrm>
            <a:prstGeom prst="lin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11" name="TextBox 10"/>
            <p:cNvSpPr txBox="1"/>
            <p:nvPr/>
          </p:nvSpPr>
          <p:spPr bwMode="auto">
            <a:xfrm>
              <a:off x="6574535" y="4648678"/>
              <a:ext cx="3714856" cy="9735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j-lt"/>
                </a:rPr>
                <a:t>CO2 </a:t>
              </a:r>
              <a:r>
                <a:rPr lang="en-US" sz="1800" dirty="0" smtClean="0">
                  <a:solidFill>
                    <a:srgbClr val="000000"/>
                  </a:solidFill>
                  <a:latin typeface="+mj-lt"/>
                </a:rPr>
                <a:t>laser projector table</a:t>
              </a:r>
              <a:endParaRPr lang="en-US" sz="1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 rot="20689617">
              <a:off x="764119" y="3914306"/>
              <a:ext cx="83346" cy="609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050798" y="3981789"/>
              <a:ext cx="2972679" cy="571620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75000"/>
                    <a:lumOff val="25000"/>
                  </a:schemeClr>
                </a:gs>
                <a:gs pos="100000">
                  <a:schemeClr val="tx2">
                    <a:lumMod val="95000"/>
                    <a:lumOff val="5000"/>
                  </a:schemeClr>
                </a:gs>
                <a:gs pos="41000">
                  <a:schemeClr val="tx2">
                    <a:lumMod val="95000"/>
                    <a:lumOff val="5000"/>
                  </a:schemeClr>
                </a:gs>
                <a:gs pos="60000">
                  <a:schemeClr val="tx2">
                    <a:lumMod val="75000"/>
                    <a:lumOff val="25000"/>
                  </a:schemeClr>
                </a:gs>
              </a:gsLst>
              <a:lin ang="4500000" scaled="0"/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l="10846" t="14461" r="23529" b="11765"/>
          <a:stretch>
            <a:fillRect/>
          </a:stretch>
        </p:blipFill>
        <p:spPr>
          <a:xfrm>
            <a:off x="5715000" y="1788459"/>
            <a:ext cx="3301409" cy="278354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67400" y="47244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Helvetica"/>
                <a:cs typeface="Helvetica"/>
              </a:rPr>
              <a:t>eLIGO</a:t>
            </a:r>
            <a:r>
              <a:rPr lang="en-US" sz="2000" dirty="0" smtClean="0">
                <a:latin typeface="Helvetica"/>
                <a:cs typeface="Helvetica"/>
              </a:rPr>
              <a:t> PD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43800" y="47244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Helvetica"/>
                <a:cs typeface="Helvetica"/>
              </a:rPr>
              <a:t>aLIGO</a:t>
            </a:r>
            <a:r>
              <a:rPr lang="en-US" sz="2000" dirty="0" smtClean="0">
                <a:latin typeface="Helvetica"/>
                <a:cs typeface="Helvetica"/>
              </a:rPr>
              <a:t> PD</a:t>
            </a:r>
            <a:endParaRPr lang="en-US" sz="2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7150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Access Laser Intensity Noise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9D5349-C3C4-F645-A8DA-07F1A643FB6F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7391400" y="457200"/>
            <a:ext cx="1525588" cy="684213"/>
            <a:chOff x="685800" y="1524000"/>
            <a:chExt cx="2382599" cy="1068618"/>
          </a:xfrm>
        </p:grpSpPr>
        <p:grpSp>
          <p:nvGrpSpPr>
            <p:cNvPr id="3" name="Group 160"/>
            <p:cNvGrpSpPr>
              <a:grpSpLocks/>
            </p:cNvGrpSpPr>
            <p:nvPr/>
          </p:nvGrpSpPr>
          <p:grpSpPr bwMode="auto">
            <a:xfrm>
              <a:off x="685801" y="1524000"/>
              <a:ext cx="2382600" cy="1068618"/>
              <a:chOff x="980017" y="3821113"/>
              <a:chExt cx="4887383" cy="2191666"/>
            </a:xfrm>
          </p:grpSpPr>
          <p:sp>
            <p:nvSpPr>
              <p:cNvPr id="38920" name="Rounded Rectangle 45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921" name="Rounded Rectangle 56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" name="Rounded Rectangle 12"/>
              <p:cNvSpPr/>
              <p:nvPr/>
            </p:nvSpPr>
            <p:spPr bwMode="auto">
              <a:xfrm>
                <a:off x="3655103" y="5499186"/>
                <a:ext cx="2212290" cy="45765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rot="10800000">
                <a:off x="990185" y="5575463"/>
                <a:ext cx="2664918" cy="15255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5" name="Rectangle 14"/>
              <p:cNvSpPr/>
              <p:nvPr/>
            </p:nvSpPr>
            <p:spPr bwMode="auto">
              <a:xfrm rot="19560000">
                <a:off x="980014" y="5402571"/>
                <a:ext cx="76287" cy="6102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6" name="Straight Connector 15"/>
              <p:cNvCxnSpPr>
                <a:stCxn id="13" idx="1"/>
              </p:cNvCxnSpPr>
              <p:nvPr/>
            </p:nvCxnSpPr>
            <p:spPr bwMode="auto">
              <a:xfrm rot="10800000" flipV="1">
                <a:off x="1142757" y="5728015"/>
                <a:ext cx="2512346" cy="7627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rot="5400000">
                <a:off x="761427" y="4278701"/>
                <a:ext cx="1525520" cy="106800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rot="5400000">
                <a:off x="1028401" y="4774507"/>
                <a:ext cx="1144139" cy="91543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38919" name="Rounded Rectangle 45"/>
            <p:cNvSpPr>
              <a:spLocks noChangeArrowheads="1"/>
            </p:cNvSpPr>
            <p:nvPr/>
          </p:nvSpPr>
          <p:spPr bwMode="auto">
            <a:xfrm>
              <a:off x="1545336" y="1524000"/>
              <a:ext cx="306467" cy="5573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pic>
        <p:nvPicPr>
          <p:cNvPr id="28" name="Picture 27" descr="RIN_Access_Lase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8199" y="1295400"/>
            <a:ext cx="7494495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HWS</a:t>
            </a:r>
          </a:p>
        </p:txBody>
      </p:sp>
      <p:sp>
        <p:nvSpPr>
          <p:cNvPr id="51203" name="Text Placeholder 6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9B3B0F-3212-4C44-B05E-2C0D9473E91E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grpSp>
        <p:nvGrpSpPr>
          <p:cNvPr id="3" name="Group 224"/>
          <p:cNvGrpSpPr>
            <a:grpSpLocks/>
          </p:cNvGrpSpPr>
          <p:nvPr/>
        </p:nvGrpSpPr>
        <p:grpSpPr bwMode="auto">
          <a:xfrm>
            <a:off x="7543800" y="609600"/>
            <a:ext cx="990600" cy="428625"/>
            <a:chOff x="685802" y="4652963"/>
            <a:chExt cx="990598" cy="428625"/>
          </a:xfrm>
        </p:grpSpPr>
        <p:sp>
          <p:nvSpPr>
            <p:cNvPr id="22" name="Rectangle 31"/>
            <p:cNvSpPr/>
            <p:nvPr/>
          </p:nvSpPr>
          <p:spPr bwMode="auto">
            <a:xfrm rot="5400000">
              <a:off x="1200151" y="4552952"/>
              <a:ext cx="342900" cy="60959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FF66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grpSp>
          <p:nvGrpSpPr>
            <p:cNvPr id="4" name="Group 64"/>
            <p:cNvGrpSpPr>
              <a:grpSpLocks/>
            </p:cNvGrpSpPr>
            <p:nvPr/>
          </p:nvGrpSpPr>
          <p:grpSpPr bwMode="auto">
            <a:xfrm rot="-5400000">
              <a:off x="661989" y="4676776"/>
              <a:ext cx="428625" cy="381000"/>
              <a:chOff x="4250086" y="1828800"/>
              <a:chExt cx="857249" cy="762000"/>
            </a:xfrm>
          </p:grpSpPr>
          <p:sp>
            <p:nvSpPr>
              <p:cNvPr id="25" name="Rounded Rectangle 24"/>
              <p:cNvSpPr/>
              <p:nvPr/>
            </p:nvSpPr>
            <p:spPr bwMode="auto">
              <a:xfrm>
                <a:off x="4275488" y="1882778"/>
                <a:ext cx="838199" cy="53339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100000">
                    <a:schemeClr val="tx2">
                      <a:lumMod val="65000"/>
                      <a:lumOff val="35000"/>
                    </a:schemeClr>
                  </a:gs>
                  <a:gs pos="50000">
                    <a:schemeClr val="tx2">
                      <a:lumMod val="75000"/>
                      <a:lumOff val="25000"/>
                    </a:schemeClr>
                  </a:gs>
                  <a:gs pos="75000">
                    <a:schemeClr val="tx2">
                      <a:lumMod val="95000"/>
                      <a:lumOff val="5000"/>
                    </a:schemeClr>
                  </a:gs>
                </a:gsLst>
                <a:lin ang="16500000" scaled="0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 bwMode="auto">
              <a:xfrm>
                <a:off x="4250088" y="2514600"/>
                <a:ext cx="838199" cy="7620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4478688" y="2438400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4326288" y="2438400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4631088" y="2438400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4808887" y="2438400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961287" y="2438400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cxnSp>
            <p:nvCxnSpPr>
              <p:cNvPr id="51215" name="Straight Connector 62"/>
              <p:cNvCxnSpPr>
                <a:cxnSpLocks noChangeShapeType="1"/>
              </p:cNvCxnSpPr>
              <p:nvPr/>
            </p:nvCxnSpPr>
            <p:spPr bwMode="auto">
              <a:xfrm>
                <a:off x="4267200" y="2362200"/>
                <a:ext cx="838200" cy="158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51216" name="Rectangle 63"/>
              <p:cNvSpPr>
                <a:spLocks noChangeArrowheads="1"/>
              </p:cNvSpPr>
              <p:nvPr/>
            </p:nvSpPr>
            <p:spPr bwMode="auto">
              <a:xfrm>
                <a:off x="4572000" y="1828800"/>
                <a:ext cx="228600" cy="76200"/>
              </a:xfrm>
              <a:prstGeom prst="rect">
                <a:avLst/>
              </a:prstGeom>
              <a:solidFill>
                <a:srgbClr val="BF686A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8674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HWS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7D9305-C0B4-0149-8284-73FE2CB81069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grpSp>
        <p:nvGrpSpPr>
          <p:cNvPr id="2" name="Group 224"/>
          <p:cNvGrpSpPr>
            <a:grpSpLocks/>
          </p:cNvGrpSpPr>
          <p:nvPr/>
        </p:nvGrpSpPr>
        <p:grpSpPr bwMode="auto">
          <a:xfrm>
            <a:off x="7543800" y="533400"/>
            <a:ext cx="990600" cy="428625"/>
            <a:chOff x="685802" y="4652963"/>
            <a:chExt cx="990598" cy="428625"/>
          </a:xfrm>
        </p:grpSpPr>
        <p:sp>
          <p:nvSpPr>
            <p:cNvPr id="85" name="Rectangle 31"/>
            <p:cNvSpPr/>
            <p:nvPr/>
          </p:nvSpPr>
          <p:spPr bwMode="auto">
            <a:xfrm rot="5400000">
              <a:off x="1200151" y="4552952"/>
              <a:ext cx="342900" cy="60959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FF66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grpSp>
          <p:nvGrpSpPr>
            <p:cNvPr id="3" name="Group 64"/>
            <p:cNvGrpSpPr>
              <a:grpSpLocks/>
            </p:cNvGrpSpPr>
            <p:nvPr/>
          </p:nvGrpSpPr>
          <p:grpSpPr bwMode="auto">
            <a:xfrm rot="-5400000">
              <a:off x="661991" y="4676776"/>
              <a:ext cx="428625" cy="381000"/>
              <a:chOff x="4250086" y="1828800"/>
              <a:chExt cx="857249" cy="762000"/>
            </a:xfrm>
          </p:grpSpPr>
          <p:sp>
            <p:nvSpPr>
              <p:cNvPr id="87" name="Rounded Rectangle 86"/>
              <p:cNvSpPr/>
              <p:nvPr/>
            </p:nvSpPr>
            <p:spPr bwMode="auto">
              <a:xfrm>
                <a:off x="4275488" y="1882774"/>
                <a:ext cx="838199" cy="53339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100000">
                    <a:schemeClr val="tx2">
                      <a:lumMod val="65000"/>
                      <a:lumOff val="35000"/>
                    </a:schemeClr>
                  </a:gs>
                  <a:gs pos="50000">
                    <a:schemeClr val="tx2">
                      <a:lumMod val="75000"/>
                      <a:lumOff val="25000"/>
                    </a:schemeClr>
                  </a:gs>
                  <a:gs pos="75000">
                    <a:schemeClr val="tx2">
                      <a:lumMod val="95000"/>
                      <a:lumOff val="5000"/>
                    </a:schemeClr>
                  </a:gs>
                </a:gsLst>
                <a:lin ang="16500000" scaled="0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89" name="Rounded Rectangle 88"/>
              <p:cNvSpPr/>
              <p:nvPr/>
            </p:nvSpPr>
            <p:spPr bwMode="auto">
              <a:xfrm>
                <a:off x="4250088" y="2514596"/>
                <a:ext cx="838199" cy="7620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44786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43262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46310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>
                <a:off x="4808887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>
                <a:off x="4961287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cxnSp>
            <p:nvCxnSpPr>
              <p:cNvPr id="52240" name="Straight Connector 62"/>
              <p:cNvCxnSpPr>
                <a:cxnSpLocks noChangeShapeType="1"/>
              </p:cNvCxnSpPr>
              <p:nvPr/>
            </p:nvCxnSpPr>
            <p:spPr bwMode="auto">
              <a:xfrm>
                <a:off x="4267200" y="2362200"/>
                <a:ext cx="838200" cy="158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52241" name="Rectangle 63"/>
              <p:cNvSpPr>
                <a:spLocks noChangeArrowheads="1"/>
              </p:cNvSpPr>
              <p:nvPr/>
            </p:nvSpPr>
            <p:spPr bwMode="auto">
              <a:xfrm>
                <a:off x="4572000" y="1828800"/>
                <a:ext cx="228600" cy="76200"/>
              </a:xfrm>
              <a:prstGeom prst="rect">
                <a:avLst/>
              </a:prstGeom>
              <a:solidFill>
                <a:srgbClr val="BF686A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4" name="Group 140"/>
          <p:cNvGrpSpPr/>
          <p:nvPr/>
        </p:nvGrpSpPr>
        <p:grpSpPr>
          <a:xfrm>
            <a:off x="5486400" y="1905000"/>
            <a:ext cx="2743200" cy="1448595"/>
            <a:chOff x="5486400" y="1905000"/>
            <a:chExt cx="2743200" cy="1448595"/>
          </a:xfrm>
        </p:grpSpPr>
        <p:sp>
          <p:nvSpPr>
            <p:cNvPr id="130" name="TextBox 129"/>
            <p:cNvSpPr txBox="1"/>
            <p:nvPr/>
          </p:nvSpPr>
          <p:spPr>
            <a:xfrm>
              <a:off x="5486400" y="1905000"/>
              <a:ext cx="2743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+mj-lt"/>
                </a:rPr>
                <a:t>1. </a:t>
              </a:r>
              <a:r>
                <a:rPr lang="en-US" sz="2000" dirty="0" err="1" smtClean="0">
                  <a:latin typeface="+mj-lt"/>
                </a:rPr>
                <a:t>wavefront</a:t>
              </a:r>
              <a:r>
                <a:rPr lang="en-US" sz="2000" dirty="0" smtClean="0">
                  <a:latin typeface="+mj-lt"/>
                </a:rPr>
                <a:t> distortion, </a:t>
              </a:r>
              <a:r>
                <a:rPr lang="en-US" sz="2000" i="1" dirty="0" err="1" smtClean="0">
                  <a:latin typeface="+mj-lt"/>
                </a:rPr>
                <a:t>W(x,y</a:t>
              </a:r>
              <a:r>
                <a:rPr lang="en-US" sz="2000" i="1" dirty="0" smtClean="0">
                  <a:latin typeface="+mj-lt"/>
                </a:rPr>
                <a:t>)</a:t>
              </a:r>
              <a:r>
                <a:rPr lang="en-US" sz="2000" dirty="0" smtClean="0">
                  <a:latin typeface="+mj-lt"/>
                </a:rPr>
                <a:t>, accumulated here</a:t>
              </a:r>
              <a:endParaRPr lang="en-US" sz="2000" dirty="0">
                <a:latin typeface="+mj-lt"/>
              </a:endParaRPr>
            </a:p>
          </p:txBody>
        </p:sp>
        <p:cxnSp>
          <p:nvCxnSpPr>
            <p:cNvPr id="132" name="Straight Arrow Connector 131"/>
            <p:cNvCxnSpPr>
              <a:stCxn id="130" idx="2"/>
            </p:cNvCxnSpPr>
            <p:nvPr/>
          </p:nvCxnSpPr>
          <p:spPr bwMode="auto">
            <a:xfrm rot="5400000">
              <a:off x="6641931" y="3136732"/>
              <a:ext cx="432139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6" name="Group 141"/>
          <p:cNvGrpSpPr/>
          <p:nvPr/>
        </p:nvGrpSpPr>
        <p:grpSpPr>
          <a:xfrm>
            <a:off x="1371600" y="4876800"/>
            <a:ext cx="2362200" cy="1371600"/>
            <a:chOff x="1371600" y="4876800"/>
            <a:chExt cx="2362200" cy="1371600"/>
          </a:xfrm>
        </p:grpSpPr>
        <p:sp>
          <p:nvSpPr>
            <p:cNvPr id="134" name="TextBox 133"/>
            <p:cNvSpPr txBox="1"/>
            <p:nvPr/>
          </p:nvSpPr>
          <p:spPr>
            <a:xfrm>
              <a:off x="1371600" y="5232737"/>
              <a:ext cx="2362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+mj-lt"/>
                </a:rPr>
                <a:t>2. </a:t>
              </a:r>
              <a:r>
                <a:rPr lang="en-US" sz="2000" dirty="0" err="1" smtClean="0">
                  <a:latin typeface="+mj-lt"/>
                </a:rPr>
                <a:t>wavefront</a:t>
              </a:r>
              <a:r>
                <a:rPr lang="en-US" sz="2000" dirty="0" smtClean="0">
                  <a:latin typeface="+mj-lt"/>
                </a:rPr>
                <a:t> distortion, </a:t>
              </a:r>
              <a:r>
                <a:rPr lang="en-US" sz="2000" i="1" dirty="0" err="1" smtClean="0">
                  <a:latin typeface="+mj-lt"/>
                </a:rPr>
                <a:t>W’(x,y</a:t>
              </a:r>
              <a:r>
                <a:rPr lang="en-US" sz="2000" i="1" dirty="0" smtClean="0">
                  <a:latin typeface="+mj-lt"/>
                </a:rPr>
                <a:t>)</a:t>
              </a:r>
              <a:r>
                <a:rPr lang="en-US" sz="2000" dirty="0" smtClean="0">
                  <a:latin typeface="+mj-lt"/>
                </a:rPr>
                <a:t>, measured here</a:t>
              </a:r>
              <a:endParaRPr lang="en-US" sz="2000" dirty="0">
                <a:latin typeface="+mj-lt"/>
              </a:endParaRPr>
            </a:p>
          </p:txBody>
        </p:sp>
        <p:cxnSp>
          <p:nvCxnSpPr>
            <p:cNvPr id="135" name="Straight Arrow Connector 134"/>
            <p:cNvCxnSpPr/>
            <p:nvPr/>
          </p:nvCxnSpPr>
          <p:spPr bwMode="auto">
            <a:xfrm rot="16200000" flipV="1">
              <a:off x="1181100" y="5067300"/>
              <a:ext cx="685800" cy="304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7" name="Group 143"/>
          <p:cNvGrpSpPr/>
          <p:nvPr/>
        </p:nvGrpSpPr>
        <p:grpSpPr>
          <a:xfrm>
            <a:off x="381000" y="1676400"/>
            <a:ext cx="8305802" cy="4098131"/>
            <a:chOff x="381000" y="1676400"/>
            <a:chExt cx="8305802" cy="4098131"/>
          </a:xfrm>
        </p:grpSpPr>
        <p:sp>
          <p:nvSpPr>
            <p:cNvPr id="74" name="TextBox 73"/>
            <p:cNvSpPr txBox="1"/>
            <p:nvPr/>
          </p:nvSpPr>
          <p:spPr bwMode="auto">
            <a:xfrm>
              <a:off x="2895600" y="1676400"/>
              <a:ext cx="99060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SLED</a:t>
              </a:r>
            </a:p>
          </p:txBody>
        </p:sp>
        <p:sp>
          <p:nvSpPr>
            <p:cNvPr id="67" name="TextBox 66"/>
            <p:cNvSpPr txBox="1"/>
            <p:nvPr/>
          </p:nvSpPr>
          <p:spPr bwMode="auto">
            <a:xfrm>
              <a:off x="381000" y="3276600"/>
              <a:ext cx="12954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Hartmann</a:t>
              </a:r>
              <a:r>
                <a:rPr lang="en-US" sz="1800" dirty="0" smtClean="0">
                  <a:solidFill>
                    <a:schemeClr val="tx2"/>
                  </a:solidFill>
                  <a:latin typeface="+mj-lt"/>
                </a:rPr>
                <a:t> </a:t>
              </a:r>
            </a:p>
            <a:p>
              <a:pPr>
                <a:defRPr/>
              </a:pPr>
              <a:r>
                <a:rPr lang="en-US" sz="1800" dirty="0" smtClean="0">
                  <a:solidFill>
                    <a:schemeClr val="tx2"/>
                  </a:solidFill>
                  <a:latin typeface="+mj-lt"/>
                </a:rPr>
                <a:t>Sensor</a:t>
              </a:r>
              <a:endParaRPr lang="en-US" sz="18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52243" name="Rounded Rectangle 45"/>
            <p:cNvSpPr>
              <a:spLocks noChangeArrowheads="1"/>
            </p:cNvSpPr>
            <p:nvPr/>
          </p:nvSpPr>
          <p:spPr bwMode="auto">
            <a:xfrm>
              <a:off x="6172201" y="3505200"/>
              <a:ext cx="942975" cy="17145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44" name="Rounded Rectangle 47"/>
            <p:cNvSpPr>
              <a:spLocks noChangeArrowheads="1"/>
            </p:cNvSpPr>
            <p:nvPr/>
          </p:nvSpPr>
          <p:spPr bwMode="auto">
            <a:xfrm>
              <a:off x="7198521" y="3505200"/>
              <a:ext cx="942975" cy="17145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45" name="Rounded Rectangle 51"/>
            <p:cNvSpPr>
              <a:spLocks noChangeArrowheads="1"/>
            </p:cNvSpPr>
            <p:nvPr/>
          </p:nvSpPr>
          <p:spPr bwMode="auto">
            <a:xfrm>
              <a:off x="7198521" y="3505200"/>
              <a:ext cx="942975" cy="1714500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6629401" y="5219700"/>
              <a:ext cx="2057401" cy="5548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A6A6A6"/>
                  </a:solidFill>
                  <a:latin typeface="+mj-lt"/>
                </a:rPr>
                <a:t>ITM</a:t>
              </a:r>
            </a:p>
          </p:txBody>
        </p:sp>
        <p:sp>
          <p:nvSpPr>
            <p:cNvPr id="52247" name="Rounded Rectangle 56"/>
            <p:cNvSpPr>
              <a:spLocks noChangeArrowheads="1"/>
            </p:cNvSpPr>
            <p:nvPr/>
          </p:nvSpPr>
          <p:spPr bwMode="auto">
            <a:xfrm>
              <a:off x="6172201" y="3505200"/>
              <a:ext cx="942975" cy="1714500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5600701" y="5219700"/>
              <a:ext cx="2057401" cy="5548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A6A6A6"/>
                  </a:solidFill>
                  <a:latin typeface="+mj-lt"/>
                </a:rPr>
                <a:t>CP</a:t>
              </a: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7315202" y="3276600"/>
              <a:ext cx="114300" cy="217170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 rot="5400000">
              <a:off x="6134101" y="2878930"/>
              <a:ext cx="1028700" cy="29337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FF66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cxnSp>
          <p:nvCxnSpPr>
            <p:cNvPr id="52267" name="Straight Arrow Connector 76"/>
            <p:cNvCxnSpPr>
              <a:cxnSpLocks noChangeShapeType="1"/>
            </p:cNvCxnSpPr>
            <p:nvPr/>
          </p:nvCxnSpPr>
          <p:spPr bwMode="auto">
            <a:xfrm rot="10800000">
              <a:off x="5257801" y="4343400"/>
              <a:ext cx="2857501" cy="2381"/>
            </a:xfrm>
            <a:prstGeom prst="straightConnector1">
              <a:avLst/>
            </a:prstGeom>
            <a:noFill/>
            <a:ln w="12700">
              <a:solidFill>
                <a:srgbClr val="800000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09" name="Rectangle 108"/>
            <p:cNvSpPr/>
            <p:nvPr/>
          </p:nvSpPr>
          <p:spPr bwMode="auto">
            <a:xfrm>
              <a:off x="2438400" y="3581400"/>
              <a:ext cx="685800" cy="908304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FF66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grpSp>
          <p:nvGrpSpPr>
            <p:cNvPr id="8" name="Group 105"/>
            <p:cNvGrpSpPr/>
            <p:nvPr/>
          </p:nvGrpSpPr>
          <p:grpSpPr>
            <a:xfrm rot="16200000">
              <a:off x="1576388" y="3141917"/>
              <a:ext cx="1114425" cy="2438400"/>
              <a:chOff x="3242070" y="1893887"/>
              <a:chExt cx="1114425" cy="2438400"/>
            </a:xfrm>
          </p:grpSpPr>
          <p:sp>
            <p:nvSpPr>
              <p:cNvPr id="34" name="Rectangle 33"/>
              <p:cNvSpPr/>
              <p:nvPr/>
            </p:nvSpPr>
            <p:spPr bwMode="auto">
              <a:xfrm>
                <a:off x="3429001" y="2655888"/>
                <a:ext cx="685800" cy="167639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FF">
                      <a:alpha val="0"/>
                    </a:srgbClr>
                  </a:gs>
                  <a:gs pos="50000">
                    <a:srgbClr val="FF6600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grpSp>
            <p:nvGrpSpPr>
              <p:cNvPr id="9" name="Group 64"/>
              <p:cNvGrpSpPr>
                <a:grpSpLocks/>
              </p:cNvGrpSpPr>
              <p:nvPr/>
            </p:nvGrpSpPr>
            <p:grpSpPr bwMode="auto">
              <a:xfrm>
                <a:off x="3352800" y="1893887"/>
                <a:ext cx="838200" cy="762000"/>
                <a:chOff x="4267200" y="1828800"/>
                <a:chExt cx="838200" cy="762000"/>
              </a:xfrm>
            </p:grpSpPr>
            <p:sp>
              <p:nvSpPr>
                <p:cNvPr id="44" name="Rounded Rectangle 43"/>
                <p:cNvSpPr/>
                <p:nvPr/>
              </p:nvSpPr>
              <p:spPr bwMode="auto">
                <a:xfrm>
                  <a:off x="4267200" y="1905000"/>
                  <a:ext cx="838200" cy="533400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tx2">
                        <a:lumMod val="85000"/>
                        <a:lumOff val="15000"/>
                      </a:schemeClr>
                    </a:gs>
                    <a:gs pos="100000">
                      <a:schemeClr val="tx2">
                        <a:lumMod val="65000"/>
                        <a:lumOff val="35000"/>
                      </a:schemeClr>
                    </a:gs>
                    <a:gs pos="50000">
                      <a:schemeClr val="tx2">
                        <a:lumMod val="75000"/>
                        <a:lumOff val="25000"/>
                      </a:schemeClr>
                    </a:gs>
                    <a:gs pos="75000">
                      <a:schemeClr val="tx2">
                        <a:lumMod val="95000"/>
                        <a:lumOff val="5000"/>
                      </a:schemeClr>
                    </a:gs>
                  </a:gsLst>
                  <a:lin ang="16500000" scaled="0"/>
                  <a:tileRect/>
                </a:gra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45" name="Rounded Rectangle 44"/>
                <p:cNvSpPr/>
                <p:nvPr/>
              </p:nvSpPr>
              <p:spPr bwMode="auto">
                <a:xfrm>
                  <a:off x="4267200" y="2514600"/>
                  <a:ext cx="838200" cy="76200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 bwMode="auto">
                <a:xfrm>
                  <a:off x="4495800" y="2438400"/>
                  <a:ext cx="76200" cy="762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 bwMode="auto">
                <a:xfrm>
                  <a:off x="4343400" y="2438400"/>
                  <a:ext cx="76200" cy="762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 bwMode="auto">
                <a:xfrm>
                  <a:off x="4648200" y="2438400"/>
                  <a:ext cx="76200" cy="762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 bwMode="auto">
                <a:xfrm>
                  <a:off x="4800600" y="2438400"/>
                  <a:ext cx="76200" cy="762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 New Roman" charset="0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 bwMode="auto">
                <a:xfrm>
                  <a:off x="4953000" y="2438400"/>
                  <a:ext cx="76200" cy="7620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 New Roman" charset="0"/>
                  </a:endParaRPr>
                </a:p>
              </p:txBody>
            </p:sp>
            <p:cxnSp>
              <p:nvCxnSpPr>
                <p:cNvPr id="52306" name="Straight Connector 62"/>
                <p:cNvCxnSpPr>
                  <a:cxnSpLocks noChangeShapeType="1"/>
                </p:cNvCxnSpPr>
                <p:nvPr/>
              </p:nvCxnSpPr>
              <p:spPr bwMode="auto">
                <a:xfrm>
                  <a:off x="4267200" y="2362200"/>
                  <a:ext cx="838200" cy="1588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52307" name="Rectangle 63"/>
                <p:cNvSpPr>
                  <a:spLocks noChangeArrowheads="1"/>
                </p:cNvSpPr>
                <p:nvPr/>
              </p:nvSpPr>
              <p:spPr bwMode="auto">
                <a:xfrm>
                  <a:off x="4572000" y="1828800"/>
                  <a:ext cx="228600" cy="76200"/>
                </a:xfrm>
                <a:prstGeom prst="rect">
                  <a:avLst/>
                </a:prstGeom>
                <a:solidFill>
                  <a:srgbClr val="BF686A"/>
                </a:solidFill>
                <a:ln w="12700">
                  <a:solidFill>
                    <a:schemeClr val="tx2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cxnSp>
            <p:nvCxnSpPr>
              <p:cNvPr id="52268" name="Straight Arrow Connector 78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531394" y="3378993"/>
                <a:ext cx="457200" cy="1587"/>
              </a:xfrm>
              <a:prstGeom prst="straightConnector1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none" w="sm" len="sm"/>
                <a:tailEnd type="arrow" w="med" len="med"/>
              </a:ln>
            </p:spPr>
          </p:cxnSp>
          <p:sp>
            <p:nvSpPr>
              <p:cNvPr id="66" name="Rectangle 65"/>
              <p:cNvSpPr/>
              <p:nvPr/>
            </p:nvSpPr>
            <p:spPr bwMode="auto">
              <a:xfrm rot="13500000">
                <a:off x="3764358" y="3165079"/>
                <a:ext cx="69850" cy="111442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</p:grpSp>
        <p:sp>
          <p:nvSpPr>
            <p:cNvPr id="113" name="Oval 71"/>
            <p:cNvSpPr>
              <a:spLocks noChangeArrowheads="1"/>
            </p:cNvSpPr>
            <p:nvPr/>
          </p:nvSpPr>
          <p:spPr bwMode="auto">
            <a:xfrm rot="10800000">
              <a:off x="3276601" y="3956304"/>
              <a:ext cx="76200" cy="8382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Isosceles Triangle 113"/>
            <p:cNvSpPr/>
            <p:nvPr/>
          </p:nvSpPr>
          <p:spPr bwMode="auto">
            <a:xfrm rot="5400000">
              <a:off x="3246120" y="4139184"/>
              <a:ext cx="670560" cy="457200"/>
            </a:xfrm>
            <a:prstGeom prst="triangle">
              <a:avLst>
                <a:gd name="adj" fmla="val 48148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FF66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15" name="Isosceles Triangle 114"/>
            <p:cNvSpPr/>
            <p:nvPr/>
          </p:nvSpPr>
          <p:spPr bwMode="auto">
            <a:xfrm rot="16200000">
              <a:off x="3967734" y="3652266"/>
              <a:ext cx="1056132" cy="1371600"/>
            </a:xfrm>
            <a:prstGeom prst="triangle">
              <a:avLst>
                <a:gd name="adj" fmla="val 48148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FF66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17" name="Oval 71"/>
            <p:cNvSpPr>
              <a:spLocks noChangeArrowheads="1"/>
            </p:cNvSpPr>
            <p:nvPr/>
          </p:nvSpPr>
          <p:spPr bwMode="auto">
            <a:xfrm rot="10800000">
              <a:off x="5105400" y="3733800"/>
              <a:ext cx="76200" cy="12192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64" name="Oval 71"/>
            <p:cNvSpPr>
              <a:spLocks noChangeArrowheads="1"/>
            </p:cNvSpPr>
            <p:nvPr/>
          </p:nvSpPr>
          <p:spPr bwMode="auto">
            <a:xfrm rot="16200000">
              <a:off x="2743200" y="3124201"/>
              <a:ext cx="76200" cy="8382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142"/>
            <p:cNvGrpSpPr/>
            <p:nvPr/>
          </p:nvGrpSpPr>
          <p:grpSpPr>
            <a:xfrm>
              <a:off x="2438400" y="1981201"/>
              <a:ext cx="685800" cy="1524000"/>
              <a:chOff x="2438400" y="1981201"/>
              <a:chExt cx="685800" cy="1524000"/>
            </a:xfrm>
          </p:grpSpPr>
          <p:sp>
            <p:nvSpPr>
              <p:cNvPr id="71" name="Isosceles Triangle 70"/>
              <p:cNvSpPr/>
              <p:nvPr/>
            </p:nvSpPr>
            <p:spPr bwMode="auto">
              <a:xfrm>
                <a:off x="2438400" y="1981201"/>
                <a:ext cx="685800" cy="1524000"/>
              </a:xfrm>
              <a:prstGeom prst="triangle">
                <a:avLst>
                  <a:gd name="adj" fmla="val 48148"/>
                </a:avLst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FF">
                      <a:alpha val="0"/>
                    </a:srgbClr>
                  </a:gs>
                  <a:gs pos="50000">
                    <a:srgbClr val="FF6600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cxnSp>
            <p:nvCxnSpPr>
              <p:cNvPr id="52266" name="Straight Arrow Connector 75"/>
              <p:cNvCxnSpPr>
                <a:cxnSpLocks noChangeShapeType="1"/>
              </p:cNvCxnSpPr>
              <p:nvPr/>
            </p:nvCxnSpPr>
            <p:spPr bwMode="auto">
              <a:xfrm rot="5400000">
                <a:off x="2320132" y="2894807"/>
                <a:ext cx="914400" cy="1587"/>
              </a:xfrm>
              <a:prstGeom prst="straightConnector1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none" w="sm" len="sm"/>
                <a:tailEnd type="arrow" w="med" len="med"/>
              </a:ln>
            </p:spPr>
          </p:cxnSp>
        </p:grpSp>
        <p:cxnSp>
          <p:nvCxnSpPr>
            <p:cNvPr id="120" name="Straight Connector 119"/>
            <p:cNvCxnSpPr/>
            <p:nvPr/>
          </p:nvCxnSpPr>
          <p:spPr bwMode="auto">
            <a:xfrm rot="5400000">
              <a:off x="7047705" y="4380706"/>
              <a:ext cx="23622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rot="5400000">
              <a:off x="1104900" y="4457700"/>
              <a:ext cx="1295400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125" name="TextBox 124"/>
            <p:cNvSpPr txBox="1"/>
            <p:nvPr/>
          </p:nvSpPr>
          <p:spPr bwMode="auto">
            <a:xfrm>
              <a:off x="8077200" y="2819400"/>
              <a:ext cx="457200" cy="369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800" i="1" dirty="0" smtClean="0">
                  <a:solidFill>
                    <a:schemeClr val="tx2"/>
                  </a:solidFill>
                  <a:latin typeface="+mj-lt"/>
                </a:rPr>
                <a:t>P</a:t>
              </a:r>
              <a:endParaRPr lang="en-US" sz="1800" i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26" name="TextBox 125"/>
            <p:cNvSpPr txBox="1"/>
            <p:nvPr/>
          </p:nvSpPr>
          <p:spPr bwMode="auto">
            <a:xfrm>
              <a:off x="1600200" y="3429000"/>
              <a:ext cx="533400" cy="3698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800" i="1" dirty="0" smtClean="0">
                  <a:solidFill>
                    <a:schemeClr val="tx2"/>
                  </a:solidFill>
                  <a:latin typeface="+mj-lt"/>
                </a:rPr>
                <a:t>P’</a:t>
              </a:r>
              <a:endParaRPr lang="en-US" sz="1800" i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27" name="TextBox 126"/>
            <p:cNvSpPr txBox="1"/>
            <p:nvPr/>
          </p:nvSpPr>
          <p:spPr bwMode="auto">
            <a:xfrm>
              <a:off x="3505200" y="4791670"/>
              <a:ext cx="18288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800" dirty="0" smtClean="0">
                  <a:solidFill>
                    <a:schemeClr val="tx2"/>
                  </a:solidFill>
                  <a:latin typeface="+mj-lt"/>
                </a:rPr>
                <a:t>imaging &amp; </a:t>
              </a:r>
              <a:r>
                <a:rPr lang="en-US" sz="1800" dirty="0" err="1" smtClean="0">
                  <a:solidFill>
                    <a:schemeClr val="tx2"/>
                  </a:solidFill>
                  <a:latin typeface="+mj-lt"/>
                </a:rPr>
                <a:t>demagnifying</a:t>
              </a:r>
              <a:r>
                <a:rPr lang="en-US" sz="1800" dirty="0" smtClean="0">
                  <a:solidFill>
                    <a:schemeClr val="tx2"/>
                  </a:solidFill>
                  <a:latin typeface="+mj-lt"/>
                </a:rPr>
                <a:t> telescope</a:t>
              </a:r>
              <a:endParaRPr lang="en-US" sz="18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28" name="TextBox 127"/>
            <p:cNvSpPr txBox="1"/>
            <p:nvPr/>
          </p:nvSpPr>
          <p:spPr bwMode="auto">
            <a:xfrm>
              <a:off x="2895600" y="2590800"/>
              <a:ext cx="17526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800" dirty="0" smtClean="0">
                  <a:solidFill>
                    <a:schemeClr val="tx2"/>
                  </a:solidFill>
                  <a:latin typeface="+mj-lt"/>
                </a:rPr>
                <a:t>Probe beam</a:t>
              </a:r>
              <a:endParaRPr lang="en-US" sz="18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52265" name="Rectangle 72"/>
            <p:cNvSpPr>
              <a:spLocks noChangeArrowheads="1"/>
            </p:cNvSpPr>
            <p:nvPr/>
          </p:nvSpPr>
          <p:spPr bwMode="auto">
            <a:xfrm rot="16200000">
              <a:off x="2628900" y="1866901"/>
              <a:ext cx="304800" cy="762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486400" cy="1143000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HWS specifications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FC7D5A-E5B5-D041-A2CD-CA763D2BF6B7}" type="slidenum">
              <a:rPr lang="en-US" smtClean="0"/>
              <a:pPr>
                <a:defRPr/>
              </a:pPr>
              <a:t>28</a:t>
            </a:fld>
            <a:endParaRPr lang="en-US" dirty="0" smtClean="0"/>
          </a:p>
        </p:txBody>
      </p:sp>
      <p:graphicFrame>
        <p:nvGraphicFramePr>
          <p:cNvPr id="227" name="Table 226"/>
          <p:cNvGraphicFramePr>
            <a:graphicFrameLocks noGrp="1"/>
          </p:cNvGraphicFramePr>
          <p:nvPr/>
        </p:nvGraphicFramePr>
        <p:xfrm>
          <a:off x="228600" y="2291080"/>
          <a:ext cx="5029200" cy="334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Parameter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Value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CCD size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12.3 mm  </a:t>
                      </a:r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× 12.3 mm </a:t>
                      </a:r>
                      <a:endParaRPr lang="en-US" sz="16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Magnification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17.5</a:t>
                      </a:r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×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Spatial resolution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 mm </a:t>
                      </a:r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× 7 mm @ ITM</a:t>
                      </a:r>
                      <a:endParaRPr lang="en-US" sz="1600" baseline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Wavefront</a:t>
                      </a:r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sensitivity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1.3 nm RMS</a:t>
                      </a:r>
                      <a:endParaRPr lang="en-US" sz="1600" baseline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Speed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 Hz</a:t>
                      </a:r>
                      <a:endParaRPr lang="en-US" sz="1600" baseline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Defocus sensitivity</a:t>
                      </a:r>
                      <a:b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(~1</a:t>
                      </a:r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hour</a:t>
                      </a:r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time scale)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~ 3 × 10</a:t>
                      </a:r>
                      <a:r>
                        <a:rPr lang="en-US" sz="1600" baseline="30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-9</a:t>
                      </a:r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m</a:t>
                      </a:r>
                      <a:r>
                        <a:rPr lang="en-US" sz="1600" baseline="30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-1</a:t>
                      </a:r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US" sz="16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ΔRoC</a:t>
                      </a:r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= 1.2 cm)</a:t>
                      </a:r>
                      <a:endParaRPr lang="en-US" sz="1600" baseline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Defocus sensitivity</a:t>
                      </a:r>
                      <a:b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(~10 day time scale)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~ 3 × 10</a:t>
                      </a:r>
                      <a:r>
                        <a:rPr lang="en-US" sz="1600" baseline="30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-7</a:t>
                      </a:r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m</a:t>
                      </a:r>
                      <a:r>
                        <a:rPr lang="en-US" sz="1600" baseline="300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-1</a:t>
                      </a:r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/>
                      </a:r>
                      <a:b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US" sz="16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ΔRoC</a:t>
                      </a:r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= 1.2 </a:t>
                      </a:r>
                      <a:r>
                        <a:rPr lang="en-US" sz="16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</a:t>
                      </a:r>
                      <a:r>
                        <a:rPr lang="en-US" sz="16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sz="1600" baseline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224"/>
          <p:cNvGrpSpPr>
            <a:grpSpLocks/>
          </p:cNvGrpSpPr>
          <p:nvPr/>
        </p:nvGrpSpPr>
        <p:grpSpPr bwMode="auto">
          <a:xfrm>
            <a:off x="7543800" y="609600"/>
            <a:ext cx="990600" cy="428625"/>
            <a:chOff x="685802" y="4652963"/>
            <a:chExt cx="990598" cy="428625"/>
          </a:xfrm>
        </p:grpSpPr>
        <p:sp>
          <p:nvSpPr>
            <p:cNvPr id="45" name="Rectangle 31"/>
            <p:cNvSpPr/>
            <p:nvPr/>
          </p:nvSpPr>
          <p:spPr bwMode="auto">
            <a:xfrm rot="5400000">
              <a:off x="1200151" y="4552952"/>
              <a:ext cx="342900" cy="60959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FF66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grpSp>
          <p:nvGrpSpPr>
            <p:cNvPr id="3" name="Group 64"/>
            <p:cNvGrpSpPr>
              <a:grpSpLocks/>
            </p:cNvGrpSpPr>
            <p:nvPr/>
          </p:nvGrpSpPr>
          <p:grpSpPr bwMode="auto">
            <a:xfrm rot="-5400000">
              <a:off x="661991" y="4676776"/>
              <a:ext cx="428625" cy="381000"/>
              <a:chOff x="4250086" y="1828800"/>
              <a:chExt cx="857249" cy="762000"/>
            </a:xfrm>
          </p:grpSpPr>
          <p:sp>
            <p:nvSpPr>
              <p:cNvPr id="47" name="Rounded Rectangle 46"/>
              <p:cNvSpPr/>
              <p:nvPr/>
            </p:nvSpPr>
            <p:spPr bwMode="auto">
              <a:xfrm>
                <a:off x="4275488" y="1882774"/>
                <a:ext cx="838199" cy="53339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100000">
                    <a:schemeClr val="tx2">
                      <a:lumMod val="65000"/>
                      <a:lumOff val="35000"/>
                    </a:schemeClr>
                  </a:gs>
                  <a:gs pos="50000">
                    <a:schemeClr val="tx2">
                      <a:lumMod val="75000"/>
                      <a:lumOff val="25000"/>
                    </a:schemeClr>
                  </a:gs>
                  <a:gs pos="75000">
                    <a:schemeClr val="tx2">
                      <a:lumMod val="95000"/>
                      <a:lumOff val="5000"/>
                    </a:schemeClr>
                  </a:gs>
                </a:gsLst>
                <a:lin ang="16500000" scaled="0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 bwMode="auto">
              <a:xfrm>
                <a:off x="4250088" y="2514596"/>
                <a:ext cx="838199" cy="7620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44786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43262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46310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4808887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4961287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cxnSp>
            <p:nvCxnSpPr>
              <p:cNvPr id="54312" name="Straight Connector 62"/>
              <p:cNvCxnSpPr>
                <a:cxnSpLocks noChangeShapeType="1"/>
              </p:cNvCxnSpPr>
              <p:nvPr/>
            </p:nvCxnSpPr>
            <p:spPr bwMode="auto">
              <a:xfrm>
                <a:off x="4267200" y="2362200"/>
                <a:ext cx="838200" cy="158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54313" name="Rectangle 63"/>
              <p:cNvSpPr>
                <a:spLocks noChangeArrowheads="1"/>
              </p:cNvSpPr>
              <p:nvPr/>
            </p:nvSpPr>
            <p:spPr bwMode="auto">
              <a:xfrm>
                <a:off x="4572000" y="1828800"/>
                <a:ext cx="228600" cy="76200"/>
              </a:xfrm>
              <a:prstGeom prst="rect">
                <a:avLst/>
              </a:prstGeom>
              <a:solidFill>
                <a:srgbClr val="BF686A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7" name="Picture 6"/>
          <p:cNvPicPr>
            <a:picLocks noChangeAspect="1"/>
          </p:cNvPicPr>
          <p:nvPr/>
        </p:nvPicPr>
        <p:blipFill>
          <a:blip r:embed="rId2"/>
          <a:srcRect l="13183" t="2030" r="26229" b="18801"/>
          <a:stretch>
            <a:fillRect/>
          </a:stretch>
        </p:blipFill>
        <p:spPr bwMode="auto">
          <a:xfrm>
            <a:off x="5867400" y="2209800"/>
            <a:ext cx="2819400" cy="268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943600" y="16002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HWS </a:t>
            </a:r>
            <a:r>
              <a:rPr lang="en-US" sz="1800" dirty="0" err="1" smtClean="0">
                <a:solidFill>
                  <a:srgbClr val="000000"/>
                </a:solidFill>
                <a:latin typeface="+mj-lt"/>
              </a:rPr>
              <a:t>wavefront</a:t>
            </a:r>
            <a:r>
              <a:rPr lang="en-US" sz="1800" dirty="0" smtClean="0">
                <a:solidFill>
                  <a:srgbClr val="000000"/>
                </a:solidFill>
                <a:latin typeface="+mj-lt"/>
              </a:rPr>
              <a:t> error on 8mm × 8mm region</a:t>
            </a:r>
            <a:endParaRPr lang="en-US" sz="18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4" name="Group 30"/>
          <p:cNvGrpSpPr/>
          <p:nvPr/>
        </p:nvGrpSpPr>
        <p:grpSpPr>
          <a:xfrm>
            <a:off x="5334000" y="5029200"/>
            <a:ext cx="3695700" cy="1024354"/>
            <a:chOff x="5219700" y="5071646"/>
            <a:chExt cx="3695700" cy="1024354"/>
          </a:xfrm>
        </p:grpSpPr>
        <p:pic>
          <p:nvPicPr>
            <p:cNvPr id="18" name="Picture 6"/>
            <p:cNvPicPr>
              <a:picLocks noChangeAspect="1"/>
            </p:cNvPicPr>
            <p:nvPr/>
          </p:nvPicPr>
          <p:blipFill>
            <a:blip r:embed="rId2"/>
            <a:srcRect l="86449" r="3752" b="8651"/>
            <a:stretch>
              <a:fillRect/>
            </a:stretch>
          </p:blipFill>
          <p:spPr bwMode="auto">
            <a:xfrm rot="5400000">
              <a:off x="6762750" y="4019550"/>
              <a:ext cx="533400" cy="3619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5334000" y="5071646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+mj-lt"/>
                </a:rPr>
                <a:t>-2.4 nm</a:t>
              </a:r>
              <a:endParaRPr lang="en-US" sz="16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62800" y="5071646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+mj-lt"/>
                </a:rPr>
                <a:t>0.0 nm</a:t>
              </a:r>
              <a:endParaRPr lang="en-US" sz="16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01000" y="5071646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+mj-lt"/>
                </a:rPr>
                <a:t>1.2 nm</a:t>
              </a:r>
              <a:endParaRPr lang="en-US" sz="16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172200" y="5071646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+mj-lt"/>
                </a:rPr>
                <a:t>-1.2 nm</a:t>
              </a:r>
              <a:endParaRPr lang="en-US" sz="1600" dirty="0">
                <a:solidFill>
                  <a:srgbClr val="000000"/>
                </a:solidFill>
                <a:latin typeface="+mj-lt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 bwMode="auto">
            <a:xfrm rot="5400000" flipH="1" flipV="1">
              <a:off x="5638800" y="5486400"/>
              <a:ext cx="152400" cy="1588"/>
            </a:xfrm>
            <a:prstGeom prst="line">
              <a:avLst/>
            </a:prstGeom>
            <a:ln>
              <a:solidFill>
                <a:schemeClr val="tx2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auto">
            <a:xfrm rot="5400000" flipH="1" flipV="1">
              <a:off x="6553994" y="5485606"/>
              <a:ext cx="152400" cy="1588"/>
            </a:xfrm>
            <a:prstGeom prst="line">
              <a:avLst/>
            </a:prstGeom>
            <a:ln>
              <a:solidFill>
                <a:schemeClr val="tx2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 bwMode="auto">
            <a:xfrm rot="5400000" flipH="1" flipV="1">
              <a:off x="7468394" y="5485606"/>
              <a:ext cx="152400" cy="1588"/>
            </a:xfrm>
            <a:prstGeom prst="line">
              <a:avLst/>
            </a:prstGeom>
            <a:ln>
              <a:solidFill>
                <a:schemeClr val="tx2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rot="5400000" flipH="1" flipV="1">
              <a:off x="8306594" y="5485606"/>
              <a:ext cx="152400" cy="1588"/>
            </a:xfrm>
            <a:prstGeom prst="line">
              <a:avLst/>
            </a:prstGeom>
            <a:ln>
              <a:solidFill>
                <a:schemeClr val="tx2"/>
              </a:solidFill>
              <a:headEnd type="none" w="sm" len="sm"/>
              <a:tailEnd type="none" w="sm" len="sm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96000" cy="1143000"/>
          </a:xfrm>
        </p:spPr>
        <p:txBody>
          <a:bodyPr/>
          <a:lstStyle/>
          <a:p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Wavefront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analysis</a:t>
            </a:r>
          </a:p>
        </p:txBody>
      </p:sp>
      <p:sp>
        <p:nvSpPr>
          <p:cNvPr id="113" name="Content Placeholder 112"/>
          <p:cNvSpPr>
            <a:spLocks noGrp="1"/>
          </p:cNvSpPr>
          <p:nvPr>
            <p:ph idx="1"/>
          </p:nvPr>
        </p:nvSpPr>
        <p:spPr>
          <a:xfrm>
            <a:off x="685800" y="1981200"/>
            <a:ext cx="4419600" cy="4114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Developed with The University of Adelaide</a:t>
            </a:r>
          </a:p>
          <a:p>
            <a:pPr>
              <a:defRPr/>
            </a:pPr>
            <a:r>
              <a:rPr lang="en-US" dirty="0" smtClean="0"/>
              <a:t>2D </a:t>
            </a:r>
            <a:r>
              <a:rPr lang="en-US" dirty="0" err="1" smtClean="0"/>
              <a:t>wavefront</a:t>
            </a:r>
            <a:r>
              <a:rPr lang="en-US" dirty="0" smtClean="0"/>
              <a:t> map</a:t>
            </a:r>
          </a:p>
          <a:p>
            <a:pPr lvl="1">
              <a:defRPr/>
            </a:pPr>
            <a:r>
              <a:rPr lang="en-US" dirty="0" smtClean="0"/>
              <a:t>Good for humans</a:t>
            </a:r>
          </a:p>
          <a:p>
            <a:pPr lvl="1">
              <a:defRPr/>
            </a:pPr>
            <a:r>
              <a:rPr lang="en-US" dirty="0" smtClean="0"/>
              <a:t>Difficult to quantify</a:t>
            </a:r>
          </a:p>
          <a:p>
            <a:pPr>
              <a:defRPr/>
            </a:pPr>
            <a:r>
              <a:rPr lang="en-US" dirty="0" smtClean="0"/>
              <a:t>Parameterize </a:t>
            </a:r>
            <a:r>
              <a:rPr lang="en-US" dirty="0" err="1" smtClean="0"/>
              <a:t>wavefront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Decompose into optical aberrations</a:t>
            </a:r>
          </a:p>
          <a:p>
            <a:pPr lvl="2">
              <a:defRPr/>
            </a:pPr>
            <a:r>
              <a:rPr lang="en-US" dirty="0" smtClean="0"/>
              <a:t>Prism, defocus (curvature), spherical aberration, etc.</a:t>
            </a:r>
          </a:p>
          <a:p>
            <a:pPr lvl="1">
              <a:defRPr/>
            </a:pPr>
            <a:r>
              <a:rPr lang="en-US" dirty="0" smtClean="0"/>
              <a:t>Store </a:t>
            </a:r>
            <a:r>
              <a:rPr lang="en-US" dirty="0" err="1" smtClean="0"/>
              <a:t>timeseries</a:t>
            </a:r>
            <a:endParaRPr lang="en-US" dirty="0" smtClean="0"/>
          </a:p>
          <a:p>
            <a:pPr>
              <a:defRPr/>
            </a:pPr>
            <a:r>
              <a:rPr lang="en-US" dirty="0" err="1" smtClean="0"/>
              <a:t>Wavefront</a:t>
            </a:r>
            <a:r>
              <a:rPr lang="en-US" dirty="0" smtClean="0"/>
              <a:t> distribution</a:t>
            </a:r>
          </a:p>
          <a:p>
            <a:pPr lvl="1">
              <a:defRPr/>
            </a:pPr>
            <a:r>
              <a:rPr lang="en-US" dirty="0" smtClean="0"/>
              <a:t>Broadcast/store 2D </a:t>
            </a:r>
            <a:r>
              <a:rPr lang="en-US" dirty="0" err="1" smtClean="0"/>
              <a:t>wavefront</a:t>
            </a:r>
            <a:r>
              <a:rPr lang="en-US" dirty="0" smtClean="0"/>
              <a:t> map?</a:t>
            </a:r>
          </a:p>
          <a:p>
            <a:pPr lvl="1">
              <a:defRPr/>
            </a:pPr>
            <a:r>
              <a:rPr lang="en-US" dirty="0" smtClean="0"/>
              <a:t>Software development?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E41671-43B2-BA48-A205-4ED257255D55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grpSp>
        <p:nvGrpSpPr>
          <p:cNvPr id="2" name="Group 224"/>
          <p:cNvGrpSpPr>
            <a:grpSpLocks/>
          </p:cNvGrpSpPr>
          <p:nvPr/>
        </p:nvGrpSpPr>
        <p:grpSpPr bwMode="auto">
          <a:xfrm>
            <a:off x="7543800" y="533400"/>
            <a:ext cx="990600" cy="428625"/>
            <a:chOff x="685802" y="4652963"/>
            <a:chExt cx="990598" cy="428625"/>
          </a:xfrm>
        </p:grpSpPr>
        <p:sp>
          <p:nvSpPr>
            <p:cNvPr id="85" name="Rectangle 31"/>
            <p:cNvSpPr/>
            <p:nvPr/>
          </p:nvSpPr>
          <p:spPr bwMode="auto">
            <a:xfrm rot="5400000">
              <a:off x="1200151" y="4552952"/>
              <a:ext cx="342900" cy="60959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FF66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grpSp>
          <p:nvGrpSpPr>
            <p:cNvPr id="3" name="Group 64"/>
            <p:cNvGrpSpPr>
              <a:grpSpLocks/>
            </p:cNvGrpSpPr>
            <p:nvPr/>
          </p:nvGrpSpPr>
          <p:grpSpPr bwMode="auto">
            <a:xfrm rot="-5400000">
              <a:off x="661991" y="4676776"/>
              <a:ext cx="428625" cy="381000"/>
              <a:chOff x="4250086" y="1828800"/>
              <a:chExt cx="857249" cy="762000"/>
            </a:xfrm>
          </p:grpSpPr>
          <p:sp>
            <p:nvSpPr>
              <p:cNvPr id="87" name="Rounded Rectangle 86"/>
              <p:cNvSpPr/>
              <p:nvPr/>
            </p:nvSpPr>
            <p:spPr bwMode="auto">
              <a:xfrm>
                <a:off x="4275488" y="1882774"/>
                <a:ext cx="838199" cy="53339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100000">
                    <a:schemeClr val="tx2">
                      <a:lumMod val="65000"/>
                      <a:lumOff val="35000"/>
                    </a:schemeClr>
                  </a:gs>
                  <a:gs pos="50000">
                    <a:schemeClr val="tx2">
                      <a:lumMod val="75000"/>
                      <a:lumOff val="25000"/>
                    </a:schemeClr>
                  </a:gs>
                  <a:gs pos="75000">
                    <a:schemeClr val="tx2">
                      <a:lumMod val="95000"/>
                      <a:lumOff val="5000"/>
                    </a:schemeClr>
                  </a:gs>
                </a:gsLst>
                <a:lin ang="16500000" scaled="0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89" name="Rounded Rectangle 88"/>
              <p:cNvSpPr/>
              <p:nvPr/>
            </p:nvSpPr>
            <p:spPr bwMode="auto">
              <a:xfrm>
                <a:off x="4250088" y="2514596"/>
                <a:ext cx="838199" cy="7620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44786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43262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46310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>
                <a:off x="4808887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>
                <a:off x="4961287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cxnSp>
            <p:nvCxnSpPr>
              <p:cNvPr id="55325" name="Straight Connector 62"/>
              <p:cNvCxnSpPr>
                <a:cxnSpLocks noChangeShapeType="1"/>
              </p:cNvCxnSpPr>
              <p:nvPr/>
            </p:nvCxnSpPr>
            <p:spPr bwMode="auto">
              <a:xfrm>
                <a:off x="4267200" y="2362200"/>
                <a:ext cx="838200" cy="158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55326" name="Rectangle 63"/>
              <p:cNvSpPr>
                <a:spLocks noChangeArrowheads="1"/>
              </p:cNvSpPr>
              <p:nvPr/>
            </p:nvSpPr>
            <p:spPr bwMode="auto">
              <a:xfrm>
                <a:off x="4572000" y="1828800"/>
                <a:ext cx="228600" cy="76200"/>
              </a:xfrm>
              <a:prstGeom prst="rect">
                <a:avLst/>
              </a:prstGeom>
              <a:solidFill>
                <a:srgbClr val="BF686A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5302" name="Picture 6" descr="contour_plot_016500.jpg"/>
          <p:cNvPicPr>
            <a:picLocks noChangeAspect="1"/>
          </p:cNvPicPr>
          <p:nvPr/>
        </p:nvPicPr>
        <p:blipFill>
          <a:blip r:embed="rId2"/>
          <a:srcRect l="11658" t="2066" r="912" b="9084"/>
          <a:stretch>
            <a:fillRect/>
          </a:stretch>
        </p:blipFill>
        <p:spPr bwMode="auto">
          <a:xfrm>
            <a:off x="5102225" y="2057400"/>
            <a:ext cx="3889375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5334000" y="1676400"/>
            <a:ext cx="2895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>
                <a:solidFill>
                  <a:srgbClr val="000000"/>
                </a:solidFill>
                <a:latin typeface="+mj-lt"/>
              </a:rPr>
              <a:t>Wavefront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map</a:t>
            </a:r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5257800" y="3886200"/>
            <a:ext cx="762000" cy="1847850"/>
            <a:chOff x="5257800" y="3886200"/>
            <a:chExt cx="762000" cy="1847910"/>
          </a:xfrm>
        </p:grpSpPr>
        <p:cxnSp>
          <p:nvCxnSpPr>
            <p:cNvPr id="55314" name="Straight Arrow Connector 19"/>
            <p:cNvCxnSpPr>
              <a:cxnSpLocks noChangeShapeType="1"/>
            </p:cNvCxnSpPr>
            <p:nvPr/>
          </p:nvCxnSpPr>
          <p:spPr bwMode="auto">
            <a:xfrm rot="5400000">
              <a:off x="5105400" y="4419600"/>
              <a:ext cx="1447800" cy="381000"/>
            </a:xfrm>
            <a:prstGeom prst="straightConnector1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arrow" w="med" len="med"/>
            </a:ln>
          </p:spPr>
        </p:cxnSp>
        <p:sp>
          <p:nvSpPr>
            <p:cNvPr id="55315" name="TextBox 33"/>
            <p:cNvSpPr txBox="1">
              <a:spLocks noChangeArrowheads="1"/>
            </p:cNvSpPr>
            <p:nvPr/>
          </p:nvSpPr>
          <p:spPr bwMode="auto">
            <a:xfrm>
              <a:off x="5257800" y="5334000"/>
              <a:ext cx="67037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θ</a:t>
              </a:r>
              <a:r>
                <a:rPr lang="en-US" sz="2000" i="1" baseline="-25000">
                  <a:solidFill>
                    <a:srgbClr val="000000"/>
                  </a:solidFill>
                </a:rPr>
                <a:t>x</a:t>
              </a:r>
              <a:r>
                <a:rPr lang="en-US" sz="2000">
                  <a:solidFill>
                    <a:srgbClr val="000000"/>
                  </a:solidFill>
                </a:rPr>
                <a:t>(t)</a:t>
              </a:r>
              <a:endParaRPr lang="en-US" sz="2000" i="1" baseline="-2500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6035675" y="3962400"/>
            <a:ext cx="669925" cy="1752600"/>
            <a:chOff x="6035224" y="3962400"/>
            <a:chExt cx="670376" cy="1752600"/>
          </a:xfrm>
        </p:grpSpPr>
        <p:cxnSp>
          <p:nvCxnSpPr>
            <p:cNvPr id="55312" name="Straight Arrow Connector 20"/>
            <p:cNvCxnSpPr>
              <a:cxnSpLocks noChangeShapeType="1"/>
            </p:cNvCxnSpPr>
            <p:nvPr/>
          </p:nvCxnSpPr>
          <p:spPr bwMode="auto">
            <a:xfrm rot="5400000">
              <a:off x="5715000" y="4572000"/>
              <a:ext cx="1371600" cy="152400"/>
            </a:xfrm>
            <a:prstGeom prst="straightConnector1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arrow" w="med" len="med"/>
            </a:ln>
          </p:spPr>
        </p:cxnSp>
        <p:sp>
          <p:nvSpPr>
            <p:cNvPr id="55313" name="TextBox 34"/>
            <p:cNvSpPr txBox="1">
              <a:spLocks noChangeArrowheads="1"/>
            </p:cNvSpPr>
            <p:nvPr/>
          </p:nvSpPr>
          <p:spPr bwMode="auto">
            <a:xfrm>
              <a:off x="6035224" y="5314890"/>
              <a:ext cx="67037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θ</a:t>
              </a:r>
              <a:r>
                <a:rPr lang="en-US" sz="2000" i="1" baseline="-25000">
                  <a:solidFill>
                    <a:srgbClr val="000000"/>
                  </a:solidFill>
                </a:rPr>
                <a:t>y</a:t>
              </a:r>
              <a:r>
                <a:rPr lang="en-US" sz="2000">
                  <a:solidFill>
                    <a:srgbClr val="000000"/>
                  </a:solidFill>
                </a:rPr>
                <a:t>(t)</a:t>
              </a:r>
              <a:endParaRPr lang="en-US" sz="2000" i="1" baseline="-25000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 38"/>
          <p:cNvGrpSpPr>
            <a:grpSpLocks/>
          </p:cNvGrpSpPr>
          <p:nvPr/>
        </p:nvGrpSpPr>
        <p:grpSpPr bwMode="auto">
          <a:xfrm>
            <a:off x="6781800" y="3962400"/>
            <a:ext cx="614363" cy="1771650"/>
            <a:chOff x="6781800" y="3962400"/>
            <a:chExt cx="614271" cy="1771710"/>
          </a:xfrm>
        </p:grpSpPr>
        <p:cxnSp>
          <p:nvCxnSpPr>
            <p:cNvPr id="55310" name="Straight Arrow Connector 23"/>
            <p:cNvCxnSpPr>
              <a:cxnSpLocks noChangeShapeType="1"/>
            </p:cNvCxnSpPr>
            <p:nvPr/>
          </p:nvCxnSpPr>
          <p:spPr bwMode="auto">
            <a:xfrm rot="16200000" flipH="1">
              <a:off x="6286897" y="4609703"/>
              <a:ext cx="1370806" cy="76200"/>
            </a:xfrm>
            <a:prstGeom prst="straightConnector1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arrow" w="med" len="med"/>
            </a:ln>
          </p:spPr>
        </p:cxnSp>
        <p:sp>
          <p:nvSpPr>
            <p:cNvPr id="55311" name="TextBox 35"/>
            <p:cNvSpPr txBox="1">
              <a:spLocks noChangeArrowheads="1"/>
            </p:cNvSpPr>
            <p:nvPr/>
          </p:nvSpPr>
          <p:spPr bwMode="auto">
            <a:xfrm>
              <a:off x="6781800" y="5334000"/>
              <a:ext cx="6142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S(t)</a:t>
              </a:r>
              <a:endParaRPr lang="en-US" sz="2000" i="1" baseline="-2500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7391400" y="3962400"/>
            <a:ext cx="1028700" cy="1771650"/>
            <a:chOff x="7391400" y="3962400"/>
            <a:chExt cx="1028093" cy="1771710"/>
          </a:xfrm>
        </p:grpSpPr>
        <p:cxnSp>
          <p:nvCxnSpPr>
            <p:cNvPr id="55308" name="Straight Arrow Connector 28"/>
            <p:cNvCxnSpPr>
              <a:cxnSpLocks noChangeShapeType="1"/>
            </p:cNvCxnSpPr>
            <p:nvPr/>
          </p:nvCxnSpPr>
          <p:spPr bwMode="auto">
            <a:xfrm rot="16200000" flipH="1">
              <a:off x="6934200" y="4419600"/>
              <a:ext cx="1371600" cy="457200"/>
            </a:xfrm>
            <a:prstGeom prst="straightConnector1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arrow" w="med" len="med"/>
            </a:ln>
          </p:spPr>
        </p:cxnSp>
        <p:sp>
          <p:nvSpPr>
            <p:cNvPr id="55309" name="TextBox 36"/>
            <p:cNvSpPr txBox="1">
              <a:spLocks noChangeArrowheads="1"/>
            </p:cNvSpPr>
            <p:nvPr/>
          </p:nvSpPr>
          <p:spPr bwMode="auto">
            <a:xfrm>
              <a:off x="7620000" y="5334000"/>
              <a:ext cx="79949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SA(t)</a:t>
              </a:r>
              <a:endParaRPr lang="en-US" sz="2000" i="1" baseline="-250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257606E-CE10-0847-AE6D-8D1218782499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pic>
        <p:nvPicPr>
          <p:cNvPr id="6" name="Picture 5" descr="NE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b="9550"/>
              <a:stretch>
                <a:fillRect/>
              </a:stretch>
            </p:blipFill>
          </mc:Choice>
          <mc:Fallback>
            <p:blipFill>
              <a:blip r:embed="rId3"/>
              <a:srcRect b="9550"/>
              <a:stretch>
                <a:fillRect/>
              </a:stretch>
            </p:blipFill>
          </mc:Fallback>
        </mc:AlternateContent>
        <p:spPr>
          <a:xfrm>
            <a:off x="968326" y="838200"/>
            <a:ext cx="7794674" cy="52876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2514600" y="617220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C.D </a:t>
            </a:r>
            <a:r>
              <a:rPr lang="en-US" sz="2000" dirty="0" err="1" smtClean="0">
                <a:latin typeface="+mj-lt"/>
              </a:rPr>
              <a:t>Ott</a:t>
            </a:r>
            <a:r>
              <a:rPr lang="en-US" sz="2000" dirty="0" smtClean="0">
                <a:latin typeface="+mj-lt"/>
              </a:rPr>
              <a:t> (LIGO 3 </a:t>
            </a:r>
            <a:r>
              <a:rPr lang="en-US" sz="2000" dirty="0" err="1" smtClean="0">
                <a:latin typeface="+mj-lt"/>
              </a:rPr>
              <a:t>Strawman</a:t>
            </a:r>
            <a:r>
              <a:rPr lang="en-US" sz="2000" dirty="0" smtClean="0">
                <a:latin typeface="+mj-lt"/>
              </a:rPr>
              <a:t> workshop)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  <a:cs typeface="+mj-cs"/>
              </a:rPr>
              <a:t>One Arm Test</a:t>
            </a:r>
          </a:p>
        </p:txBody>
      </p:sp>
      <p:sp>
        <p:nvSpPr>
          <p:cNvPr id="51203" name="Text Placeholder 6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9B3B0F-3212-4C44-B05E-2C0D9473E91E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One Arm Test</a:t>
            </a:r>
            <a:br>
              <a:rPr lang="en-US" dirty="0" smtClean="0">
                <a:ea typeface="ＭＳ Ｐゴシック" pitchFamily="-1" charset="-128"/>
                <a:cs typeface="ＭＳ Ｐゴシック" pitchFamily="-1" charset="-128"/>
              </a:rPr>
            </a:b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80A999-B3EA-4540-83FA-960FD1E03DC8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5507363" y="4852691"/>
            <a:ext cx="1665277" cy="1471909"/>
            <a:chOff x="6248400" y="2830206"/>
            <a:chExt cx="2209800" cy="1952287"/>
          </a:xfrm>
        </p:grpSpPr>
        <p:sp>
          <p:nvSpPr>
            <p:cNvPr id="25677" name="Rounded Rectangle 48"/>
            <p:cNvSpPr>
              <a:spLocks noChangeArrowheads="1"/>
            </p:cNvSpPr>
            <p:nvPr/>
          </p:nvSpPr>
          <p:spPr bwMode="auto">
            <a:xfrm>
              <a:off x="6609862" y="3364468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248400" y="4507934"/>
              <a:ext cx="1371600" cy="2745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ETM</a:t>
              </a:r>
            </a:p>
          </p:txBody>
        </p:sp>
        <p:sp>
          <p:nvSpPr>
            <p:cNvPr id="25679" name="Rounded Rectangle 58"/>
            <p:cNvSpPr>
              <a:spLocks noChangeArrowheads="1"/>
            </p:cNvSpPr>
            <p:nvPr/>
          </p:nvSpPr>
          <p:spPr bwMode="auto">
            <a:xfrm>
              <a:off x="7295662" y="3364468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6934200" y="4507934"/>
              <a:ext cx="1371600" cy="2745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RM</a:t>
              </a:r>
            </a:p>
          </p:txBody>
        </p:sp>
        <p:sp>
          <p:nvSpPr>
            <p:cNvPr id="142" name="Rounded Rectangle 38"/>
            <p:cNvSpPr/>
            <p:nvPr/>
          </p:nvSpPr>
          <p:spPr bwMode="auto">
            <a:xfrm>
              <a:off x="7086600" y="3211026"/>
              <a:ext cx="76200" cy="144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latin typeface="Times New Roman" charset="0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477000" y="2830206"/>
              <a:ext cx="1981200" cy="2745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ring heater</a:t>
              </a:r>
            </a:p>
          </p:txBody>
        </p:sp>
      </p:grpSp>
      <p:grpSp>
        <p:nvGrpSpPr>
          <p:cNvPr id="4" name="Group 83"/>
          <p:cNvGrpSpPr>
            <a:grpSpLocks/>
          </p:cNvGrpSpPr>
          <p:nvPr/>
        </p:nvGrpSpPr>
        <p:grpSpPr bwMode="auto">
          <a:xfrm flipH="1">
            <a:off x="1905001" y="3581400"/>
            <a:ext cx="6071566" cy="2641996"/>
            <a:chOff x="457200" y="1600200"/>
            <a:chExt cx="8056888" cy="3505200"/>
          </a:xfrm>
        </p:grpSpPr>
        <p:grpSp>
          <p:nvGrpSpPr>
            <p:cNvPr id="6" name="Group 69"/>
            <p:cNvGrpSpPr>
              <a:grpSpLocks/>
            </p:cNvGrpSpPr>
            <p:nvPr/>
          </p:nvGrpSpPr>
          <p:grpSpPr bwMode="auto">
            <a:xfrm>
              <a:off x="533400" y="2057400"/>
              <a:ext cx="1447800" cy="1371600"/>
              <a:chOff x="2971800" y="2057400"/>
              <a:chExt cx="1447800" cy="1371600"/>
            </a:xfrm>
          </p:grpSpPr>
          <p:sp>
            <p:nvSpPr>
              <p:cNvPr id="115" name="Rectangle 114"/>
              <p:cNvSpPr/>
              <p:nvPr/>
            </p:nvSpPr>
            <p:spPr bwMode="auto">
              <a:xfrm rot="5400000">
                <a:off x="3619538" y="2247651"/>
                <a:ext cx="380925" cy="12192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FF">
                      <a:alpha val="0"/>
                    </a:srgbClr>
                  </a:gs>
                  <a:gs pos="5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25676" name="Right Triangle 110"/>
              <p:cNvSpPr>
                <a:spLocks noChangeArrowheads="1"/>
              </p:cNvSpPr>
              <p:nvPr/>
            </p:nvSpPr>
            <p:spPr bwMode="auto">
              <a:xfrm rot="5400000">
                <a:off x="2971800" y="2057400"/>
                <a:ext cx="1371600" cy="1371600"/>
              </a:xfrm>
              <a:prstGeom prst="rtTriangle">
                <a:avLst/>
              </a:prstGeom>
              <a:solidFill>
                <a:schemeClr val="bg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457200" y="2362049"/>
              <a:ext cx="8056888" cy="2743351"/>
              <a:chOff x="0" y="1904849"/>
              <a:chExt cx="8056888" cy="2743351"/>
            </a:xfrm>
          </p:grpSpPr>
          <p:sp>
            <p:nvSpPr>
              <p:cNvPr id="112" name="Rectangle 111"/>
              <p:cNvSpPr/>
              <p:nvPr/>
            </p:nvSpPr>
            <p:spPr bwMode="auto">
              <a:xfrm rot="5400000">
                <a:off x="3971990" y="-10103"/>
                <a:ext cx="341508" cy="782828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FF">
                      <a:alpha val="0"/>
                    </a:srgbClr>
                  </a:gs>
                  <a:gs pos="5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 bwMode="auto">
              <a:xfrm>
                <a:off x="381000" y="1904849"/>
                <a:ext cx="381000" cy="243791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FF">
                      <a:alpha val="0"/>
                    </a:srgbClr>
                  </a:gs>
                  <a:gs pos="5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25674" name="Right Triangle 108"/>
              <p:cNvSpPr>
                <a:spLocks noChangeArrowheads="1"/>
              </p:cNvSpPr>
              <p:nvPr/>
            </p:nvSpPr>
            <p:spPr bwMode="auto">
              <a:xfrm>
                <a:off x="0" y="3276600"/>
                <a:ext cx="1371600" cy="1371600"/>
              </a:xfrm>
              <a:prstGeom prst="rtTriangle">
                <a:avLst/>
              </a:prstGeom>
              <a:solidFill>
                <a:schemeClr val="bg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81" name="Rectangle 80"/>
            <p:cNvSpPr/>
            <p:nvPr/>
          </p:nvSpPr>
          <p:spPr bwMode="auto">
            <a:xfrm rot="18900000">
              <a:off x="992716" y="3748192"/>
              <a:ext cx="69851" cy="1113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latin typeface="Times New Roman" charset="0"/>
              </a:endParaRPr>
            </a:p>
          </p:txBody>
        </p:sp>
        <p:grpSp>
          <p:nvGrpSpPr>
            <p:cNvPr id="8" name="Group 64"/>
            <p:cNvGrpSpPr>
              <a:grpSpLocks/>
            </p:cNvGrpSpPr>
            <p:nvPr/>
          </p:nvGrpSpPr>
          <p:grpSpPr bwMode="auto">
            <a:xfrm>
              <a:off x="609600" y="1600200"/>
              <a:ext cx="838200" cy="762000"/>
              <a:chOff x="4267200" y="1828800"/>
              <a:chExt cx="838200" cy="762000"/>
            </a:xfrm>
          </p:grpSpPr>
          <p:sp>
            <p:nvSpPr>
              <p:cNvPr id="101" name="Rounded Rectangle 100"/>
              <p:cNvSpPr/>
              <p:nvPr/>
            </p:nvSpPr>
            <p:spPr bwMode="auto">
              <a:xfrm>
                <a:off x="4267200" y="1904985"/>
                <a:ext cx="838200" cy="53329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100000">
                    <a:schemeClr val="tx2">
                      <a:lumMod val="65000"/>
                      <a:lumOff val="35000"/>
                    </a:schemeClr>
                  </a:gs>
                  <a:gs pos="50000">
                    <a:schemeClr val="tx2">
                      <a:lumMod val="75000"/>
                      <a:lumOff val="25000"/>
                    </a:schemeClr>
                  </a:gs>
                  <a:gs pos="75000">
                    <a:schemeClr val="tx2">
                      <a:lumMod val="95000"/>
                      <a:lumOff val="5000"/>
                    </a:schemeClr>
                  </a:gs>
                </a:gsLst>
                <a:lin ang="16500000" scaled="0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02" name="Rounded Rectangle 101"/>
              <p:cNvSpPr/>
              <p:nvPr/>
            </p:nvSpPr>
            <p:spPr bwMode="auto">
              <a:xfrm>
                <a:off x="4267200" y="2514464"/>
                <a:ext cx="838200" cy="76185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>
                <a:off x="4495800" y="2438279"/>
                <a:ext cx="76200" cy="761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4343400" y="2438279"/>
                <a:ext cx="76200" cy="761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 bwMode="auto">
              <a:xfrm>
                <a:off x="4648200" y="2438279"/>
                <a:ext cx="76200" cy="761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 bwMode="auto">
              <a:xfrm>
                <a:off x="4800600" y="2438279"/>
                <a:ext cx="76200" cy="761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4953000" y="2438279"/>
                <a:ext cx="76200" cy="761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25670" name="Straight Connector 104"/>
              <p:cNvCxnSpPr>
                <a:cxnSpLocks noChangeShapeType="1"/>
              </p:cNvCxnSpPr>
              <p:nvPr/>
            </p:nvCxnSpPr>
            <p:spPr bwMode="auto">
              <a:xfrm>
                <a:off x="4267200" y="2362200"/>
                <a:ext cx="838200" cy="158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25671" name="Rectangle 105"/>
              <p:cNvSpPr>
                <a:spLocks noChangeArrowheads="1"/>
              </p:cNvSpPr>
              <p:nvPr/>
            </p:nvSpPr>
            <p:spPr bwMode="auto">
              <a:xfrm>
                <a:off x="4572000" y="1828800"/>
                <a:ext cx="228600" cy="76200"/>
              </a:xfrm>
              <a:prstGeom prst="rect">
                <a:avLst/>
              </a:prstGeom>
              <a:solidFill>
                <a:srgbClr val="BF686A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84" name="Rectangle 83"/>
            <p:cNvSpPr/>
            <p:nvPr/>
          </p:nvSpPr>
          <p:spPr bwMode="auto">
            <a:xfrm rot="13500000">
              <a:off x="993780" y="2301626"/>
              <a:ext cx="69837" cy="11133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latin typeface="Times New Roman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600200" y="1752570"/>
              <a:ext cx="1981200" cy="2746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Hartmann Sensor</a:t>
              </a:r>
            </a:p>
          </p:txBody>
        </p:sp>
        <p:sp>
          <p:nvSpPr>
            <p:cNvPr id="92" name="Isosceles Triangle 91"/>
            <p:cNvSpPr/>
            <p:nvPr/>
          </p:nvSpPr>
          <p:spPr bwMode="auto">
            <a:xfrm rot="5400000">
              <a:off x="2628938" y="2095251"/>
              <a:ext cx="380925" cy="1524000"/>
            </a:xfrm>
            <a:prstGeom prst="triangle">
              <a:avLst>
                <a:gd name="adj" fmla="val 48148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FF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latin typeface="Times New Roman" charset="0"/>
              </a:endParaRPr>
            </a:p>
          </p:txBody>
        </p:sp>
        <p:sp>
          <p:nvSpPr>
            <p:cNvPr id="25658" name="Oval 92"/>
            <p:cNvSpPr>
              <a:spLocks noChangeArrowheads="1"/>
            </p:cNvSpPr>
            <p:nvPr/>
          </p:nvSpPr>
          <p:spPr bwMode="auto">
            <a:xfrm>
              <a:off x="1981200" y="2438400"/>
              <a:ext cx="76200" cy="8382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5659" name="Rectangle 93"/>
            <p:cNvSpPr>
              <a:spLocks noChangeArrowheads="1"/>
            </p:cNvSpPr>
            <p:nvPr/>
          </p:nvSpPr>
          <p:spPr bwMode="auto">
            <a:xfrm>
              <a:off x="3581400" y="2819400"/>
              <a:ext cx="304800" cy="762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cxnSp>
          <p:nvCxnSpPr>
            <p:cNvPr id="25660" name="Straight Arrow Connector 94"/>
            <p:cNvCxnSpPr>
              <a:cxnSpLocks noChangeShapeType="1"/>
            </p:cNvCxnSpPr>
            <p:nvPr/>
          </p:nvCxnSpPr>
          <p:spPr bwMode="auto">
            <a:xfrm rot="10800000">
              <a:off x="2133600" y="2852928"/>
              <a:ext cx="914400" cy="1588"/>
            </a:xfrm>
            <a:prstGeom prst="straightConnector1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arrow" w="med" len="med"/>
            </a:ln>
          </p:spPr>
        </p:cxnSp>
        <p:cxnSp>
          <p:nvCxnSpPr>
            <p:cNvPr id="25661" name="Straight Arrow Connector 95"/>
            <p:cNvCxnSpPr>
              <a:cxnSpLocks noChangeShapeType="1"/>
            </p:cNvCxnSpPr>
            <p:nvPr/>
          </p:nvCxnSpPr>
          <p:spPr bwMode="auto">
            <a:xfrm rot="10800000">
              <a:off x="1447801" y="4379976"/>
              <a:ext cx="1905000" cy="1588"/>
            </a:xfrm>
            <a:prstGeom prst="straightConnector1">
              <a:avLst/>
            </a:prstGeom>
            <a:noFill/>
            <a:ln w="12700">
              <a:solidFill>
                <a:srgbClr val="0080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25662" name="Straight Arrow Connector 96"/>
            <p:cNvCxnSpPr>
              <a:cxnSpLocks noChangeShapeType="1"/>
            </p:cNvCxnSpPr>
            <p:nvPr/>
          </p:nvCxnSpPr>
          <p:spPr bwMode="auto">
            <a:xfrm rot="5400000" flipH="1" flipV="1">
              <a:off x="837406" y="2590006"/>
              <a:ext cx="457200" cy="1588"/>
            </a:xfrm>
            <a:prstGeom prst="straightConnector1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arrow" w="med" len="med"/>
            </a:ln>
          </p:spPr>
        </p:cxnSp>
      </p:grpSp>
      <p:sp>
        <p:nvSpPr>
          <p:cNvPr id="77" name="TextBox 76"/>
          <p:cNvSpPr txBox="1"/>
          <p:nvPr/>
        </p:nvSpPr>
        <p:spPr bwMode="auto">
          <a:xfrm>
            <a:off x="5105400" y="4213057"/>
            <a:ext cx="976197" cy="232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ALS laser</a:t>
            </a:r>
          </a:p>
        </p:txBody>
      </p:sp>
      <p:pic>
        <p:nvPicPr>
          <p:cNvPr id="96" name="Picture 95" descr="IMG_2282.jpg"/>
          <p:cNvPicPr>
            <a:picLocks noChangeAspect="1"/>
          </p:cNvPicPr>
          <p:nvPr/>
        </p:nvPicPr>
        <p:blipFill>
          <a:blip r:embed="rId2"/>
          <a:srcRect t="42582" r="13446"/>
          <a:stretch>
            <a:fillRect/>
          </a:stretch>
        </p:blipFill>
        <p:spPr>
          <a:xfrm>
            <a:off x="5638800" y="838200"/>
            <a:ext cx="2895600" cy="2561183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667000"/>
            <a:ext cx="1422953" cy="629747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609600" y="1905000"/>
            <a:ext cx="4191000" cy="198120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b="1" dirty="0" smtClean="0">
                <a:latin typeface="+mj-lt"/>
              </a:rPr>
              <a:t>Objectives:</a:t>
            </a:r>
          </a:p>
          <a:p>
            <a:pPr marL="457200" indent="-457200">
              <a:buAutoNum type="arabicPeriod"/>
            </a:pPr>
            <a:r>
              <a:rPr lang="en-US" dirty="0" smtClean="0">
                <a:latin typeface="+mj-lt"/>
              </a:rPr>
              <a:t>Test ETM HWS</a:t>
            </a:r>
          </a:p>
          <a:p>
            <a:pPr marL="914400" lvl="1" indent="-457200">
              <a:buFont typeface="Arial"/>
              <a:buChar char="•"/>
            </a:pPr>
            <a:r>
              <a:rPr lang="en-US" sz="1946" dirty="0" smtClean="0">
                <a:latin typeface="+mj-lt"/>
              </a:rPr>
              <a:t>Noise (</a:t>
            </a:r>
            <a:r>
              <a:rPr lang="en-US" sz="1946" dirty="0" smtClean="0">
                <a:latin typeface="+mj-lt"/>
              </a:rPr>
              <a:t>target &lt; 10nm RMS)</a:t>
            </a:r>
            <a:endParaRPr lang="en-US" sz="1946" dirty="0" smtClean="0">
              <a:latin typeface="+mj-lt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1946" dirty="0" smtClean="0">
                <a:latin typeface="+mj-lt"/>
              </a:rPr>
              <a:t>Measure RH thermal lens</a:t>
            </a:r>
          </a:p>
          <a:p>
            <a:pPr marL="457200" indent="-457200">
              <a:buAutoNum type="arabicPeriod"/>
            </a:pPr>
            <a:r>
              <a:rPr lang="en-US" dirty="0" smtClean="0">
                <a:latin typeface="+mj-lt"/>
              </a:rPr>
              <a:t>Test Ring Heater</a:t>
            </a:r>
          </a:p>
          <a:p>
            <a:pPr marL="914400" lvl="1" indent="-457200">
              <a:buFont typeface="Arial"/>
              <a:buChar char="•"/>
            </a:pPr>
            <a:r>
              <a:rPr lang="en-US" sz="1946" dirty="0" smtClean="0">
                <a:latin typeface="+mj-lt"/>
              </a:rPr>
              <a:t>Cavity response</a:t>
            </a:r>
          </a:p>
        </p:txBody>
      </p:sp>
      <p:sp>
        <p:nvSpPr>
          <p:cNvPr id="110" name="Rounded Rectangle 48"/>
          <p:cNvSpPr>
            <a:spLocks noChangeArrowheads="1"/>
          </p:cNvSpPr>
          <p:nvPr/>
        </p:nvSpPr>
        <p:spPr bwMode="auto">
          <a:xfrm>
            <a:off x="1447800" y="5234246"/>
            <a:ext cx="474110" cy="8617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111" name="TextBox 110"/>
          <p:cNvSpPr txBox="1"/>
          <p:nvPr/>
        </p:nvSpPr>
        <p:spPr bwMode="auto">
          <a:xfrm>
            <a:off x="1447800" y="4876800"/>
            <a:ext cx="609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ITM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4"/>
          <a:srcRect r="73438" b="64583"/>
          <a:stretch>
            <a:fillRect/>
          </a:stretch>
        </p:blipFill>
        <p:spPr>
          <a:xfrm>
            <a:off x="3124200" y="4114800"/>
            <a:ext cx="1295400" cy="1295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HWS Noise Floor</a:t>
            </a:r>
            <a:endParaRPr lang="en-US" dirty="0"/>
          </a:p>
        </p:txBody>
      </p:sp>
      <p:pic>
        <p:nvPicPr>
          <p:cNvPr id="4" name="Picture 3" descr="hws_spherical_power_OAT_commissioning_2012080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636" t="10942" r="12586" b="7771"/>
              <a:stretch>
                <a:fillRect/>
              </a:stretch>
            </p:blipFill>
          </mc:Choice>
          <mc:Fallback>
            <p:blipFill>
              <a:blip r:embed="rId3"/>
              <a:srcRect l="3636" t="10942" r="12586" b="7771"/>
              <a:stretch>
                <a:fillRect/>
              </a:stretch>
            </p:blipFill>
          </mc:Fallback>
        </mc:AlternateContent>
        <p:spPr>
          <a:xfrm>
            <a:off x="1828800" y="1659062"/>
            <a:ext cx="6934200" cy="519893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2514600" y="3581400"/>
            <a:ext cx="990600" cy="914400"/>
          </a:xfrm>
          <a:prstGeom prst="ellipse">
            <a:avLst/>
          </a:prstGeom>
          <a:solidFill>
            <a:schemeClr val="accent1">
              <a:alpha val="38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572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RMS ~ 7nm</a:t>
            </a:r>
            <a:endParaRPr lang="en-US" dirty="0">
              <a:latin typeface="+mj-lt"/>
            </a:endParaRPr>
          </a:p>
        </p:txBody>
      </p:sp>
      <p:cxnSp>
        <p:nvCxnSpPr>
          <p:cNvPr id="9" name="Straight Arrow Connector 8"/>
          <p:cNvCxnSpPr>
            <a:stCxn id="7" idx="0"/>
            <a:endCxn id="6" idx="2"/>
          </p:cNvCxnSpPr>
          <p:nvPr/>
        </p:nvCxnSpPr>
        <p:spPr bwMode="auto">
          <a:xfrm rot="5400000" flipH="1" flipV="1">
            <a:off x="1543050" y="3600450"/>
            <a:ext cx="533400" cy="14097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Ring Heater COMSOL model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2D_ax_sym_model_1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7272" t="-1583" b="-798"/>
          <a:stretch>
            <a:fillRect/>
          </a:stretch>
        </p:blipFill>
        <p:spPr>
          <a:xfrm>
            <a:off x="1715007" y="890818"/>
            <a:ext cx="5404589" cy="5967182"/>
          </a:xfrm>
        </p:spPr>
      </p:pic>
      <p:sp>
        <p:nvSpPr>
          <p:cNvPr id="6" name="TextBox 5"/>
          <p:cNvSpPr txBox="1"/>
          <p:nvPr/>
        </p:nvSpPr>
        <p:spPr>
          <a:xfrm>
            <a:off x="457200" y="1576019"/>
            <a:ext cx="1563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</a:rPr>
              <a:t>ETM HR surface deformation</a:t>
            </a:r>
          </a:p>
          <a:p>
            <a:r>
              <a:rPr lang="en-US" sz="1800" b="1" dirty="0" smtClean="0">
                <a:latin typeface="Helvetica"/>
              </a:rPr>
              <a:t>S</a:t>
            </a:r>
            <a:r>
              <a:rPr lang="en-US" sz="1800" b="1" baseline="-25000" dirty="0" smtClean="0">
                <a:latin typeface="Helvetica"/>
              </a:rPr>
              <a:t>HR</a:t>
            </a:r>
            <a:endParaRPr lang="en-US" sz="1800" b="1" baseline="-25000" dirty="0">
              <a:latin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5686" y="5219404"/>
            <a:ext cx="85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Helvetica"/>
              </a:rPr>
              <a:t>ETM</a:t>
            </a:r>
            <a:endParaRPr lang="en-US" sz="1800" b="1" dirty="0">
              <a:latin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0163" y="5482302"/>
            <a:ext cx="85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Helvetica"/>
              </a:rPr>
              <a:t>RM</a:t>
            </a:r>
            <a:endParaRPr lang="en-US" sz="1800" b="1" dirty="0">
              <a:latin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1380" y="6018135"/>
            <a:ext cx="1468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Helvetica"/>
              </a:rPr>
              <a:t>Ring heater &amp; shield</a:t>
            </a:r>
            <a:endParaRPr lang="en-US" sz="1800" b="1" dirty="0">
              <a:latin typeface="Helvetica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3648789" y="5615800"/>
            <a:ext cx="535833" cy="268839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2"/>
          </p:cNvCxnSpPr>
          <p:nvPr/>
        </p:nvCxnSpPr>
        <p:spPr>
          <a:xfrm rot="16200000" flipH="1">
            <a:off x="1507038" y="2508374"/>
            <a:ext cx="690891" cy="122683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" y="3962400"/>
            <a:ext cx="1563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</a:rPr>
              <a:t>ETM substrate thermal lens</a:t>
            </a:r>
            <a:endParaRPr lang="en-US" sz="1800" dirty="0">
              <a:latin typeface="Helvetica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031380" y="3559952"/>
            <a:ext cx="3874999" cy="1010506"/>
          </a:xfrm>
          <a:prstGeom prst="straightConnector1">
            <a:avLst/>
          </a:prstGeom>
          <a:ln w="146050" cap="flat" cmpd="sng" algn="ctr">
            <a:solidFill>
              <a:srgbClr val="008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06379" y="4386586"/>
            <a:ext cx="1659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</a:rPr>
              <a:t>HWS beam</a:t>
            </a:r>
          </a:p>
          <a:p>
            <a:r>
              <a:rPr lang="en-US" sz="1800" b="1" dirty="0" smtClean="0">
                <a:latin typeface="Helvetica"/>
              </a:rPr>
              <a:t>S</a:t>
            </a:r>
            <a:r>
              <a:rPr lang="en-US" sz="1800" b="1" baseline="-25000" dirty="0" smtClean="0">
                <a:latin typeface="Helvetica"/>
              </a:rPr>
              <a:t>HWS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23073" y="1828800"/>
            <a:ext cx="2020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</a:rPr>
              <a:t>Glass temperature = </a:t>
            </a:r>
            <a:r>
              <a:rPr lang="en-US" sz="1800" dirty="0" err="1" smtClean="0">
                <a:latin typeface="Helvetica"/>
              </a:rPr>
              <a:t>NiCr</a:t>
            </a:r>
            <a:r>
              <a:rPr lang="en-US" sz="1800" dirty="0" smtClean="0">
                <a:latin typeface="Helvetica"/>
              </a:rPr>
              <a:t> temperature set from data</a:t>
            </a:r>
            <a:endParaRPr lang="en-US" sz="1800" dirty="0">
              <a:latin typeface="Helvetica"/>
            </a:endParaRP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rot="10800000" flipV="1">
            <a:off x="4916419" y="2428965"/>
            <a:ext cx="2206655" cy="70382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71167" y="6018136"/>
            <a:ext cx="1563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Helvetica"/>
              </a:rPr>
              <a:t>Surface deformation</a:t>
            </a:r>
            <a:endParaRPr lang="en-US" sz="1800" dirty="0">
              <a:latin typeface="Helvetica"/>
            </a:endParaRPr>
          </a:p>
        </p:txBody>
      </p:sp>
      <p:cxnSp>
        <p:nvCxnSpPr>
          <p:cNvPr id="24" name="Straight Arrow Connector 23"/>
          <p:cNvCxnSpPr>
            <a:stCxn id="22" idx="0"/>
          </p:cNvCxnSpPr>
          <p:nvPr/>
        </p:nvCxnSpPr>
        <p:spPr>
          <a:xfrm rot="16200000" flipV="1">
            <a:off x="4191086" y="4856191"/>
            <a:ext cx="1263012" cy="106087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0"/>
          </p:cNvCxnSpPr>
          <p:nvPr/>
        </p:nvCxnSpPr>
        <p:spPr>
          <a:xfrm rot="16200000" flipV="1">
            <a:off x="4202758" y="4867863"/>
            <a:ext cx="1447678" cy="85286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4721526" y="5386630"/>
            <a:ext cx="1263011" cy="1588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726211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HWS thermal lens measurement </a:t>
            </a:r>
            <a:br>
              <a:rPr lang="en-US" dirty="0" smtClean="0"/>
            </a:br>
            <a:r>
              <a:rPr lang="en-US" sz="3111" dirty="0" smtClean="0"/>
              <a:t>Running ETM RH at 6.3W</a:t>
            </a:r>
            <a:endParaRPr lang="en-US" sz="3111" dirty="0"/>
          </a:p>
        </p:txBody>
      </p:sp>
      <p:pic>
        <p:nvPicPr>
          <p:cNvPr id="13" name="Picture 12" descr="analyze_2DAxSymOAT_rh_recalibrated_HWS_at_ET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379" t="4005" r="9074" b="5103"/>
              <a:stretch>
                <a:fillRect/>
              </a:stretch>
            </p:blipFill>
          </mc:Choice>
          <mc:Fallback>
            <p:blipFill>
              <a:blip r:embed="rId3"/>
              <a:srcRect l="5379" t="4005" r="9074" b="5103"/>
              <a:stretch>
                <a:fillRect/>
              </a:stretch>
            </p:blipFill>
          </mc:Fallback>
        </mc:AlternateContent>
        <p:spPr>
          <a:xfrm>
            <a:off x="1828800" y="1447800"/>
            <a:ext cx="6400800" cy="525509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8" name="Group 17"/>
          <p:cNvGrpSpPr/>
          <p:nvPr/>
        </p:nvGrpSpPr>
        <p:grpSpPr>
          <a:xfrm>
            <a:off x="5334000" y="2209800"/>
            <a:ext cx="3429000" cy="2583597"/>
            <a:chOff x="5334000" y="2209800"/>
            <a:chExt cx="3429000" cy="2583597"/>
          </a:xfrm>
        </p:grpSpPr>
        <p:sp>
          <p:nvSpPr>
            <p:cNvPr id="10" name="Oval 9"/>
            <p:cNvSpPr/>
            <p:nvPr/>
          </p:nvSpPr>
          <p:spPr bwMode="auto">
            <a:xfrm>
              <a:off x="5486400" y="2209800"/>
              <a:ext cx="3276600" cy="1828800"/>
            </a:xfrm>
            <a:prstGeom prst="ellipse">
              <a:avLst/>
            </a:prstGeom>
            <a:solidFill>
              <a:schemeClr val="accent1">
                <a:alpha val="3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0" y="3962400"/>
              <a:ext cx="320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Why different time constants? Model?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81400" y="27432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fitting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/>
          <p:cNvPicPr>
            <a:picLocks noChangeAspect="1"/>
          </p:cNvPicPr>
          <p:nvPr/>
        </p:nvPicPr>
        <p:blipFill>
          <a:blip r:embed="rId2"/>
          <a:srcRect r="73438" b="64583"/>
          <a:stretch>
            <a:fillRect/>
          </a:stretch>
        </p:blipFill>
        <p:spPr>
          <a:xfrm>
            <a:off x="2209800" y="3276600"/>
            <a:ext cx="1295400" cy="129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word on Higher Order Modes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781800" y="6096000"/>
            <a:ext cx="1905000" cy="457200"/>
          </a:xfrm>
        </p:spPr>
        <p:txBody>
          <a:bodyPr/>
          <a:lstStyle/>
          <a:p>
            <a:pPr>
              <a:defRPr/>
            </a:pPr>
            <a:fld id="{AE903C0F-7A22-384F-B255-7C6610BBD78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8800"/>
            <a:ext cx="4267200" cy="3200400"/>
          </a:xfrm>
          <a:prstGeom prst="rect">
            <a:avLst/>
          </a:prstGeom>
        </p:spPr>
      </p:pic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5507363" y="4852691"/>
            <a:ext cx="1665277" cy="1471909"/>
            <a:chOff x="6248400" y="2830206"/>
            <a:chExt cx="2209800" cy="1952287"/>
          </a:xfrm>
        </p:grpSpPr>
        <p:sp>
          <p:nvSpPr>
            <p:cNvPr id="7" name="Rounded Rectangle 48"/>
            <p:cNvSpPr>
              <a:spLocks noChangeArrowheads="1"/>
            </p:cNvSpPr>
            <p:nvPr/>
          </p:nvSpPr>
          <p:spPr bwMode="auto">
            <a:xfrm>
              <a:off x="6609862" y="3364468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48400" y="4507934"/>
              <a:ext cx="1371600" cy="2745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ETM</a:t>
              </a:r>
            </a:p>
          </p:txBody>
        </p:sp>
        <p:sp>
          <p:nvSpPr>
            <p:cNvPr id="9" name="Rounded Rectangle 58"/>
            <p:cNvSpPr>
              <a:spLocks noChangeArrowheads="1"/>
            </p:cNvSpPr>
            <p:nvPr/>
          </p:nvSpPr>
          <p:spPr bwMode="auto">
            <a:xfrm>
              <a:off x="7295662" y="3364468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34200" y="4507934"/>
              <a:ext cx="1371600" cy="2745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  <a:latin typeface="+mj-lt"/>
                </a:rPr>
                <a:t>RM</a:t>
              </a:r>
            </a:p>
          </p:txBody>
        </p:sp>
        <p:sp>
          <p:nvSpPr>
            <p:cNvPr id="11" name="Rounded Rectangle 38"/>
            <p:cNvSpPr/>
            <p:nvPr/>
          </p:nvSpPr>
          <p:spPr bwMode="auto">
            <a:xfrm>
              <a:off x="7086600" y="3211026"/>
              <a:ext cx="76200" cy="144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latin typeface="Times New Roman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77000" y="2830206"/>
              <a:ext cx="1981200" cy="27455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ring heater</a:t>
              </a:r>
            </a:p>
          </p:txBody>
        </p:sp>
      </p:grpSp>
      <p:grpSp>
        <p:nvGrpSpPr>
          <p:cNvPr id="13" name="Group 83"/>
          <p:cNvGrpSpPr>
            <a:grpSpLocks/>
          </p:cNvGrpSpPr>
          <p:nvPr/>
        </p:nvGrpSpPr>
        <p:grpSpPr bwMode="auto">
          <a:xfrm flipH="1">
            <a:off x="1905001" y="3581400"/>
            <a:ext cx="6071566" cy="2641996"/>
            <a:chOff x="457200" y="1600200"/>
            <a:chExt cx="8056888" cy="3505200"/>
          </a:xfrm>
        </p:grpSpPr>
        <p:grpSp>
          <p:nvGrpSpPr>
            <p:cNvPr id="14" name="Group 69"/>
            <p:cNvGrpSpPr>
              <a:grpSpLocks/>
            </p:cNvGrpSpPr>
            <p:nvPr/>
          </p:nvGrpSpPr>
          <p:grpSpPr bwMode="auto">
            <a:xfrm>
              <a:off x="533400" y="2057400"/>
              <a:ext cx="1447801" cy="1371600"/>
              <a:chOff x="2971800" y="2057400"/>
              <a:chExt cx="1447801" cy="1371600"/>
            </a:xfrm>
          </p:grpSpPr>
          <p:sp>
            <p:nvSpPr>
              <p:cNvPr id="38" name="Rectangle 37"/>
              <p:cNvSpPr/>
              <p:nvPr/>
            </p:nvSpPr>
            <p:spPr bwMode="auto">
              <a:xfrm rot="5400000">
                <a:off x="3619538" y="2247651"/>
                <a:ext cx="380925" cy="12192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FF">
                      <a:alpha val="0"/>
                    </a:srgbClr>
                  </a:gs>
                  <a:gs pos="5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39" name="Right Triangle 110"/>
              <p:cNvSpPr>
                <a:spLocks noChangeArrowheads="1"/>
              </p:cNvSpPr>
              <p:nvPr/>
            </p:nvSpPr>
            <p:spPr bwMode="auto">
              <a:xfrm rot="5400000">
                <a:off x="2971800" y="2057400"/>
                <a:ext cx="1371600" cy="1371600"/>
              </a:xfrm>
              <a:prstGeom prst="rtTriangle">
                <a:avLst/>
              </a:prstGeom>
              <a:solidFill>
                <a:schemeClr val="bg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grpSp>
          <p:nvGrpSpPr>
            <p:cNvPr id="15" name="Group 35"/>
            <p:cNvGrpSpPr>
              <a:grpSpLocks/>
            </p:cNvGrpSpPr>
            <p:nvPr/>
          </p:nvGrpSpPr>
          <p:grpSpPr bwMode="auto">
            <a:xfrm>
              <a:off x="457200" y="2362049"/>
              <a:ext cx="8056888" cy="2743351"/>
              <a:chOff x="0" y="1904849"/>
              <a:chExt cx="8056888" cy="2743351"/>
            </a:xfrm>
          </p:grpSpPr>
          <p:sp>
            <p:nvSpPr>
              <p:cNvPr id="35" name="Rectangle 34"/>
              <p:cNvSpPr/>
              <p:nvPr/>
            </p:nvSpPr>
            <p:spPr bwMode="auto">
              <a:xfrm rot="5400000">
                <a:off x="3971990" y="-10103"/>
                <a:ext cx="341508" cy="782828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FF">
                      <a:alpha val="0"/>
                    </a:srgbClr>
                  </a:gs>
                  <a:gs pos="5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381000" y="1904849"/>
                <a:ext cx="381000" cy="243791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FF">
                      <a:alpha val="0"/>
                    </a:srgbClr>
                  </a:gs>
                  <a:gs pos="5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37" name="Right Triangle 108"/>
              <p:cNvSpPr>
                <a:spLocks noChangeArrowheads="1"/>
              </p:cNvSpPr>
              <p:nvPr/>
            </p:nvSpPr>
            <p:spPr bwMode="auto">
              <a:xfrm>
                <a:off x="0" y="3276600"/>
                <a:ext cx="1371600" cy="1371600"/>
              </a:xfrm>
              <a:prstGeom prst="rtTriangle">
                <a:avLst/>
              </a:prstGeom>
              <a:solidFill>
                <a:schemeClr val="bg1"/>
              </a:soli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 rot="18900000">
              <a:off x="992716" y="3748192"/>
              <a:ext cx="69851" cy="11131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latin typeface="Times New Roman" charset="0"/>
              </a:endParaRPr>
            </a:p>
          </p:txBody>
        </p:sp>
        <p:grpSp>
          <p:nvGrpSpPr>
            <p:cNvPr id="17" name="Group 64"/>
            <p:cNvGrpSpPr>
              <a:grpSpLocks/>
            </p:cNvGrpSpPr>
            <p:nvPr/>
          </p:nvGrpSpPr>
          <p:grpSpPr bwMode="auto">
            <a:xfrm>
              <a:off x="609600" y="1600200"/>
              <a:ext cx="838200" cy="761849"/>
              <a:chOff x="4267200" y="1828800"/>
              <a:chExt cx="838200" cy="761849"/>
            </a:xfrm>
          </p:grpSpPr>
          <p:sp>
            <p:nvSpPr>
              <p:cNvPr id="26" name="Rounded Rectangle 25"/>
              <p:cNvSpPr/>
              <p:nvPr/>
            </p:nvSpPr>
            <p:spPr bwMode="auto">
              <a:xfrm>
                <a:off x="4267200" y="1904985"/>
                <a:ext cx="838200" cy="53329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100000">
                    <a:schemeClr val="tx2">
                      <a:lumMod val="65000"/>
                      <a:lumOff val="35000"/>
                    </a:schemeClr>
                  </a:gs>
                  <a:gs pos="50000">
                    <a:schemeClr val="tx2">
                      <a:lumMod val="75000"/>
                      <a:lumOff val="25000"/>
                    </a:schemeClr>
                  </a:gs>
                  <a:gs pos="75000">
                    <a:schemeClr val="tx2">
                      <a:lumMod val="95000"/>
                      <a:lumOff val="5000"/>
                    </a:schemeClr>
                  </a:gs>
                </a:gsLst>
                <a:lin ang="16500000" scaled="0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 bwMode="auto">
              <a:xfrm>
                <a:off x="4267200" y="2514464"/>
                <a:ext cx="838200" cy="76185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4495800" y="2438279"/>
                <a:ext cx="76200" cy="761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4343400" y="2438279"/>
                <a:ext cx="76200" cy="761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4648200" y="2438279"/>
                <a:ext cx="76200" cy="761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800600" y="2438279"/>
                <a:ext cx="76200" cy="761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953000" y="2438279"/>
                <a:ext cx="76200" cy="761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33" name="Straight Connector 104"/>
              <p:cNvCxnSpPr>
                <a:cxnSpLocks noChangeShapeType="1"/>
              </p:cNvCxnSpPr>
              <p:nvPr/>
            </p:nvCxnSpPr>
            <p:spPr bwMode="auto">
              <a:xfrm>
                <a:off x="4267200" y="2362200"/>
                <a:ext cx="838200" cy="158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34" name="Rectangle 105"/>
              <p:cNvSpPr>
                <a:spLocks noChangeArrowheads="1"/>
              </p:cNvSpPr>
              <p:nvPr/>
            </p:nvSpPr>
            <p:spPr bwMode="auto">
              <a:xfrm>
                <a:off x="4572000" y="1828800"/>
                <a:ext cx="228600" cy="76200"/>
              </a:xfrm>
              <a:prstGeom prst="rect">
                <a:avLst/>
              </a:prstGeom>
              <a:solidFill>
                <a:srgbClr val="BF686A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</p:grpSp>
        <p:sp>
          <p:nvSpPr>
            <p:cNvPr id="18" name="Rectangle 17"/>
            <p:cNvSpPr/>
            <p:nvPr/>
          </p:nvSpPr>
          <p:spPr bwMode="auto">
            <a:xfrm rot="13500000">
              <a:off x="993780" y="2301626"/>
              <a:ext cx="69837" cy="111336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latin typeface="Times New Roman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00200" y="1752570"/>
              <a:ext cx="1981200" cy="2746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Hartmann Sensor</a:t>
              </a:r>
            </a:p>
          </p:txBody>
        </p:sp>
        <p:sp>
          <p:nvSpPr>
            <p:cNvPr id="20" name="Isosceles Triangle 19"/>
            <p:cNvSpPr/>
            <p:nvPr/>
          </p:nvSpPr>
          <p:spPr bwMode="auto">
            <a:xfrm rot="5400000">
              <a:off x="2628938" y="2095251"/>
              <a:ext cx="380925" cy="1524000"/>
            </a:xfrm>
            <a:prstGeom prst="triangle">
              <a:avLst>
                <a:gd name="adj" fmla="val 48148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00FF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400">
                <a:latin typeface="Times New Roman" charset="0"/>
              </a:endParaRPr>
            </a:p>
          </p:txBody>
        </p:sp>
        <p:sp>
          <p:nvSpPr>
            <p:cNvPr id="21" name="Oval 92"/>
            <p:cNvSpPr>
              <a:spLocks noChangeArrowheads="1"/>
            </p:cNvSpPr>
            <p:nvPr/>
          </p:nvSpPr>
          <p:spPr bwMode="auto">
            <a:xfrm>
              <a:off x="1981200" y="2438400"/>
              <a:ext cx="76200" cy="8382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2" name="Rectangle 93"/>
            <p:cNvSpPr>
              <a:spLocks noChangeArrowheads="1"/>
            </p:cNvSpPr>
            <p:nvPr/>
          </p:nvSpPr>
          <p:spPr bwMode="auto">
            <a:xfrm>
              <a:off x="3581400" y="2819400"/>
              <a:ext cx="304800" cy="7620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cxnSp>
          <p:nvCxnSpPr>
            <p:cNvPr id="23" name="Straight Arrow Connector 94"/>
            <p:cNvCxnSpPr>
              <a:cxnSpLocks noChangeShapeType="1"/>
            </p:cNvCxnSpPr>
            <p:nvPr/>
          </p:nvCxnSpPr>
          <p:spPr bwMode="auto">
            <a:xfrm rot="10800000">
              <a:off x="2133600" y="2852928"/>
              <a:ext cx="914400" cy="1588"/>
            </a:xfrm>
            <a:prstGeom prst="straightConnector1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arrow" w="med" len="med"/>
            </a:ln>
          </p:spPr>
        </p:cxnSp>
        <p:cxnSp>
          <p:nvCxnSpPr>
            <p:cNvPr id="24" name="Straight Arrow Connector 95"/>
            <p:cNvCxnSpPr>
              <a:cxnSpLocks noChangeShapeType="1"/>
            </p:cNvCxnSpPr>
            <p:nvPr/>
          </p:nvCxnSpPr>
          <p:spPr bwMode="auto">
            <a:xfrm rot="10800000">
              <a:off x="1447801" y="4379976"/>
              <a:ext cx="1905000" cy="1588"/>
            </a:xfrm>
            <a:prstGeom prst="straightConnector1">
              <a:avLst/>
            </a:prstGeom>
            <a:noFill/>
            <a:ln w="12700">
              <a:solidFill>
                <a:srgbClr val="0080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25" name="Straight Arrow Connector 96"/>
            <p:cNvCxnSpPr>
              <a:cxnSpLocks noChangeShapeType="1"/>
            </p:cNvCxnSpPr>
            <p:nvPr/>
          </p:nvCxnSpPr>
          <p:spPr bwMode="auto">
            <a:xfrm rot="5400000" flipH="1" flipV="1">
              <a:off x="837406" y="2590006"/>
              <a:ext cx="457200" cy="1588"/>
            </a:xfrm>
            <a:prstGeom prst="straightConnector1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arrow" w="med" len="med"/>
            </a:ln>
          </p:spPr>
        </p:cxnSp>
      </p:grpSp>
      <p:sp>
        <p:nvSpPr>
          <p:cNvPr id="40" name="TextBox 39"/>
          <p:cNvSpPr txBox="1"/>
          <p:nvPr/>
        </p:nvSpPr>
        <p:spPr bwMode="auto">
          <a:xfrm>
            <a:off x="5105400" y="4213057"/>
            <a:ext cx="976197" cy="232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2"/>
                </a:solidFill>
                <a:latin typeface="+mj-lt"/>
              </a:rPr>
              <a:t>ALS laser</a:t>
            </a:r>
          </a:p>
        </p:txBody>
      </p:sp>
      <p:sp>
        <p:nvSpPr>
          <p:cNvPr id="41" name="Rounded Rectangle 48"/>
          <p:cNvSpPr>
            <a:spLocks noChangeArrowheads="1"/>
          </p:cNvSpPr>
          <p:nvPr/>
        </p:nvSpPr>
        <p:spPr bwMode="auto">
          <a:xfrm>
            <a:off x="1447800" y="5234246"/>
            <a:ext cx="474110" cy="86175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400"/>
          </a:p>
        </p:txBody>
      </p:sp>
      <p:sp>
        <p:nvSpPr>
          <p:cNvPr id="42" name="TextBox 41"/>
          <p:cNvSpPr txBox="1"/>
          <p:nvPr/>
        </p:nvSpPr>
        <p:spPr bwMode="auto">
          <a:xfrm>
            <a:off x="1447800" y="4876800"/>
            <a:ext cx="609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tx2"/>
                </a:solidFill>
                <a:latin typeface="+mj-lt"/>
              </a:rPr>
              <a:t>ITM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1752600" y="1524000"/>
            <a:ext cx="3505200" cy="3505200"/>
          </a:xfrm>
          <a:prstGeom prst="ellipse">
            <a:avLst/>
          </a:prstGeom>
          <a:solidFill>
            <a:schemeClr val="tx1">
              <a:lumMod val="40000"/>
              <a:lumOff val="60000"/>
              <a:alpha val="17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10200" y="1676400"/>
            <a:ext cx="3505200" cy="1752600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Resonate at a frequency offset from TEM00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Frequency set by:</a:t>
            </a:r>
          </a:p>
          <a:p>
            <a:pPr lvl="1">
              <a:buFont typeface="Arial"/>
              <a:buChar char="•"/>
            </a:pPr>
            <a:r>
              <a:rPr lang="en-US" dirty="0" smtClean="0">
                <a:latin typeface="+mj-lt"/>
              </a:rPr>
              <a:t> </a:t>
            </a:r>
            <a:r>
              <a:rPr lang="en-US" sz="2118" dirty="0" smtClean="0">
                <a:latin typeface="+mj-lt"/>
              </a:rPr>
              <a:t>Cavity length</a:t>
            </a:r>
          </a:p>
          <a:p>
            <a:pPr lvl="1">
              <a:buFont typeface="Arial"/>
              <a:buChar char="•"/>
            </a:pPr>
            <a:r>
              <a:rPr lang="en-US" sz="2118" dirty="0" smtClean="0">
                <a:latin typeface="+mj-lt"/>
              </a:rPr>
              <a:t> Curvature of mirrors</a:t>
            </a:r>
            <a:endParaRPr lang="en-US" sz="2118" dirty="0">
              <a:latin typeface="+mj-lt"/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2952967" y="6552406"/>
            <a:ext cx="20574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rot="5400000" flipH="1" flipV="1">
            <a:off x="3545249" y="6208351"/>
            <a:ext cx="685800" cy="389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rot="5400000" flipH="1" flipV="1">
            <a:off x="4018395" y="6399429"/>
            <a:ext cx="305594" cy="19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 flipH="1" flipV="1">
            <a:off x="3484995" y="6399429"/>
            <a:ext cx="305594" cy="194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pSp>
        <p:nvGrpSpPr>
          <p:cNvPr id="65" name="Group 64"/>
          <p:cNvGrpSpPr/>
          <p:nvPr/>
        </p:nvGrpSpPr>
        <p:grpSpPr>
          <a:xfrm>
            <a:off x="5622210" y="4523567"/>
            <a:ext cx="1905869" cy="1115233"/>
            <a:chOff x="5622210" y="4523567"/>
            <a:chExt cx="1905869" cy="1115233"/>
          </a:xfrm>
        </p:grpSpPr>
        <p:cxnSp>
          <p:nvCxnSpPr>
            <p:cNvPr id="56" name="Straight Connector 55"/>
            <p:cNvCxnSpPr>
              <a:stCxn id="20" idx="0"/>
              <a:endCxn id="18" idx="1"/>
            </p:cNvCxnSpPr>
            <p:nvPr/>
          </p:nvCxnSpPr>
          <p:spPr bwMode="auto">
            <a:xfrm rot="10800000" flipH="1" flipV="1">
              <a:off x="5622210" y="4523567"/>
              <a:ext cx="1905072" cy="2472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59" name="Straight Connector 58"/>
            <p:cNvCxnSpPr>
              <a:stCxn id="18" idx="1"/>
              <a:endCxn id="16" idx="3"/>
            </p:cNvCxnSpPr>
            <p:nvPr/>
          </p:nvCxnSpPr>
          <p:spPr bwMode="auto">
            <a:xfrm rot="10800000" flipH="1" flipV="1">
              <a:off x="7527281" y="4548293"/>
              <a:ext cx="797" cy="10530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2" name="Straight Connector 61"/>
            <p:cNvCxnSpPr>
              <a:endCxn id="16" idx="3"/>
            </p:cNvCxnSpPr>
            <p:nvPr/>
          </p:nvCxnSpPr>
          <p:spPr bwMode="auto">
            <a:xfrm flipV="1">
              <a:off x="5791200" y="5601317"/>
              <a:ext cx="1736879" cy="3748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66" name="Group 65"/>
          <p:cNvGrpSpPr/>
          <p:nvPr/>
        </p:nvGrpSpPr>
        <p:grpSpPr>
          <a:xfrm>
            <a:off x="5638800" y="4495800"/>
            <a:ext cx="1905869" cy="1115233"/>
            <a:chOff x="5622210" y="4523567"/>
            <a:chExt cx="1905869" cy="1115233"/>
          </a:xfrm>
        </p:grpSpPr>
        <p:cxnSp>
          <p:nvCxnSpPr>
            <p:cNvPr id="67" name="Straight Connector 66"/>
            <p:cNvCxnSpPr/>
            <p:nvPr/>
          </p:nvCxnSpPr>
          <p:spPr bwMode="auto">
            <a:xfrm rot="10800000" flipH="1" flipV="1">
              <a:off x="5622210" y="4523567"/>
              <a:ext cx="1905072" cy="2472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rot="10800000" flipH="1" flipV="1">
              <a:off x="7527281" y="4548293"/>
              <a:ext cx="797" cy="1053024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flipV="1">
              <a:off x="5791200" y="5601317"/>
              <a:ext cx="1736879" cy="3748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cxnSp>
        <p:nvCxnSpPr>
          <p:cNvPr id="70" name="Straight Connector 69"/>
          <p:cNvCxnSpPr/>
          <p:nvPr/>
        </p:nvCxnSpPr>
        <p:spPr bwMode="auto">
          <a:xfrm flipV="1">
            <a:off x="1905000" y="5638800"/>
            <a:ext cx="3886200" cy="374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 flipV="1">
            <a:off x="1905000" y="5677516"/>
            <a:ext cx="3886200" cy="374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4934167" y="6248400"/>
            <a:ext cx="457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023 L -0.07483 0.00023 " pathEditMode="relative" ptsTypes="AA">
                                      <p:cBhvr>
                                        <p:cTn id="2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023 L 0.09184 0.00023 " pathEditMode="relative" ptsTypes="AA">
                                      <p:cBhvr>
                                        <p:cTn id="26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Cavity scan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4677" y="1806714"/>
            <a:ext cx="8492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</a:rPr>
              <a:t> Acoustic sideband injected into Common Mode locking electronics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</a:rPr>
              <a:t> Look at phase of cavity reflection for HOM resonances</a:t>
            </a:r>
            <a:endParaRPr lang="en-US" sz="2000" dirty="0">
              <a:latin typeface="+mj-lt"/>
            </a:endParaRPr>
          </a:p>
        </p:txBody>
      </p:sp>
      <p:pic>
        <p:nvPicPr>
          <p:cNvPr id="8" name="Picture 7" descr="Screen Shot 2012-08-29 at 8.51.5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7" y="2875483"/>
            <a:ext cx="8686800" cy="29616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5867400"/>
            <a:ext cx="525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+mj-lt"/>
                <a:cs typeface=""/>
              </a:rPr>
              <a:t>Measure </a:t>
            </a:r>
            <a:r>
              <a:rPr lang="en-US" b="1" dirty="0" smtClean="0">
                <a:solidFill>
                  <a:schemeClr val="tx2"/>
                </a:solidFill>
                <a:latin typeface="+mj-lt"/>
                <a:cs typeface=""/>
              </a:rPr>
              <a:t>ROC </a:t>
            </a:r>
            <a:r>
              <a:rPr lang="en-US" b="1" dirty="0" smtClean="0">
                <a:solidFill>
                  <a:schemeClr val="tx2"/>
                </a:solidFill>
                <a:latin typeface="+mj-lt"/>
                <a:cs typeface=""/>
              </a:rPr>
              <a:t>change, </a:t>
            </a:r>
            <a:r>
              <a:rPr lang="en-US" b="1" dirty="0" smtClean="0">
                <a:solidFill>
                  <a:schemeClr val="tx2"/>
                </a:solidFill>
                <a:latin typeface="+mj-lt"/>
                <a:cs typeface=""/>
              </a:rPr>
              <a:t>ΔR = </a:t>
            </a:r>
            <a:r>
              <a:rPr lang="en-US" b="1" dirty="0" err="1" smtClean="0">
                <a:solidFill>
                  <a:schemeClr val="tx2"/>
                </a:solidFill>
                <a:latin typeface="+mj-lt"/>
                <a:cs typeface=""/>
              </a:rPr>
              <a:t>c</a:t>
            </a:r>
            <a:r>
              <a:rPr lang="en-US" b="1" dirty="0" smtClean="0">
                <a:solidFill>
                  <a:schemeClr val="tx2"/>
                </a:solidFill>
                <a:latin typeface="+mj-lt"/>
                <a:cs typeface=""/>
              </a:rPr>
              <a:t> </a:t>
            </a:r>
            <a:r>
              <a:rPr lang="en-US" b="1" dirty="0" err="1" smtClean="0">
                <a:solidFill>
                  <a:schemeClr val="tx2"/>
                </a:solidFill>
                <a:latin typeface="+mj-lt"/>
                <a:cs typeface=""/>
              </a:rPr>
              <a:t>Δf</a:t>
            </a:r>
            <a:r>
              <a:rPr lang="en-US" b="1" dirty="0" smtClean="0">
                <a:solidFill>
                  <a:schemeClr val="tx2"/>
                </a:solidFill>
                <a:latin typeface="+mj-lt"/>
                <a:cs typeface="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+mj-lt"/>
                <a:cs typeface=""/>
              </a:rPr>
              <a:t> </a:t>
            </a:r>
            <a:endParaRPr lang="en-US" b="1" dirty="0">
              <a:solidFill>
                <a:schemeClr val="tx2"/>
              </a:solidFill>
              <a:latin typeface="+mj-lt"/>
              <a:cs typeface="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Nominal Cavity scan</a:t>
            </a:r>
            <a:endParaRPr lang="en-US" dirty="0"/>
          </a:p>
        </p:txBody>
      </p:sp>
      <p:pic>
        <p:nvPicPr>
          <p:cNvPr id="4" name="Content Placeholder 3" descr="cavity_response_vs_tim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6553" t="7659" r="8454" b="5491"/>
              <a:stretch>
                <a:fillRect/>
              </a:stretch>
            </p:blipFill>
          </mc:Choice>
          <mc:Fallback>
            <p:blipFill>
              <a:blip r:embed="rId3"/>
              <a:srcRect l="6553" t="7659" r="8454" b="5491"/>
              <a:stretch>
                <a:fillRect/>
              </a:stretch>
            </p:blipFill>
          </mc:Fallback>
        </mc:AlternateContent>
        <p:spPr>
          <a:xfrm>
            <a:off x="1413886" y="1612646"/>
            <a:ext cx="6739514" cy="53215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Cavity scan + Ring Heater</a:t>
            </a:r>
            <a:br>
              <a:rPr lang="en-US" dirty="0" smtClean="0"/>
            </a:br>
            <a:r>
              <a:rPr lang="en-US" dirty="0" smtClean="0"/>
              <a:t>TEM10 frequency shift: 6.3W</a:t>
            </a:r>
            <a:endParaRPr lang="en-US" dirty="0"/>
          </a:p>
        </p:txBody>
      </p:sp>
      <p:pic>
        <p:nvPicPr>
          <p:cNvPr id="5" name="Content Placeholder 4" descr="cold_hot_cavity_scan_TEM10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9769" t="4791" r="8878" b="5491"/>
              <a:stretch>
                <a:fillRect/>
              </a:stretch>
            </p:blipFill>
          </mc:Choice>
          <mc:Fallback>
            <p:blipFill>
              <a:blip r:embed="rId3"/>
              <a:srcRect l="9769" t="4791" r="8878" b="5491"/>
              <a:stretch>
                <a:fillRect/>
              </a:stretch>
            </p:blipFill>
          </mc:Fallback>
        </mc:AlternateContent>
        <p:spPr>
          <a:xfrm>
            <a:off x="1560365" y="1366743"/>
            <a:ext cx="6041287" cy="5148241"/>
          </a:xfrm>
        </p:spPr>
      </p:pic>
      <p:sp>
        <p:nvSpPr>
          <p:cNvPr id="6" name="TextBox 5"/>
          <p:cNvSpPr txBox="1"/>
          <p:nvPr/>
        </p:nvSpPr>
        <p:spPr>
          <a:xfrm>
            <a:off x="2697660" y="4839305"/>
            <a:ext cx="2975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Δf</a:t>
            </a:r>
            <a:r>
              <a:rPr lang="en-US" dirty="0" smtClean="0"/>
              <a:t> = 278 Hz ± 35 Hz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43200" y="5257800"/>
            <a:ext cx="297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Δf</a:t>
            </a:r>
            <a:r>
              <a:rPr lang="en-US" baseline="-25000" dirty="0" err="1" smtClean="0"/>
              <a:t>HWS</a:t>
            </a:r>
            <a:r>
              <a:rPr lang="en-US" baseline="-25000" dirty="0" smtClean="0"/>
              <a:t> </a:t>
            </a:r>
            <a:r>
              <a:rPr lang="en-US" dirty="0" smtClean="0"/>
              <a:t>= 235 Hz ± ??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Cavity G-factor measurements</a:t>
            </a:r>
            <a:br>
              <a:rPr lang="en-US" dirty="0" smtClean="0"/>
            </a:br>
            <a:r>
              <a:rPr lang="en-US" dirty="0" smtClean="0"/>
              <a:t>Calculated Radius of Curvature</a:t>
            </a:r>
            <a:endParaRPr lang="en-US" dirty="0"/>
          </a:p>
        </p:txBody>
      </p:sp>
      <p:pic>
        <p:nvPicPr>
          <p:cNvPr id="7" name="Picture 6" descr="modal_spacing_analysis_v2_2012_09_14_radiu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295400" y="1517073"/>
            <a:ext cx="7010400" cy="541712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4114800" y="4114800"/>
            <a:ext cx="4038600" cy="1676400"/>
          </a:xfrm>
          <a:prstGeom prst="ellipse">
            <a:avLst/>
          </a:prstGeom>
          <a:solidFill>
            <a:srgbClr val="FF0000">
              <a:alpha val="22000"/>
            </a:srgbClr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44958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3200400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Ring Heater performing better than model predicts: why?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4"/>
          <p:cNvGrpSpPr>
            <a:grpSpLocks/>
          </p:cNvGrpSpPr>
          <p:nvPr/>
        </p:nvGrpSpPr>
        <p:grpSpPr bwMode="auto">
          <a:xfrm>
            <a:off x="152400" y="2133600"/>
            <a:ext cx="8153400" cy="1741488"/>
            <a:chOff x="152400" y="2133600"/>
            <a:chExt cx="8153400" cy="1740932"/>
          </a:xfrm>
        </p:grpSpPr>
        <p:sp>
          <p:nvSpPr>
            <p:cNvPr id="18440" name="Rounded Rectangle 28"/>
            <p:cNvSpPr>
              <a:spLocks noChangeArrowheads="1"/>
            </p:cNvSpPr>
            <p:nvPr/>
          </p:nvSpPr>
          <p:spPr bwMode="auto">
            <a:xfrm>
              <a:off x="1600200" y="2362200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895600" y="2590654"/>
              <a:ext cx="3733800" cy="68558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rgbClr val="FF0000"/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8442" name="Rounded Rectangle 5"/>
            <p:cNvSpPr>
              <a:spLocks noChangeArrowheads="1"/>
            </p:cNvSpPr>
            <p:nvPr/>
          </p:nvSpPr>
          <p:spPr bwMode="auto">
            <a:xfrm>
              <a:off x="2284046" y="2362200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3" name="Rounded Rectangle 6"/>
            <p:cNvSpPr>
              <a:spLocks noChangeArrowheads="1"/>
            </p:cNvSpPr>
            <p:nvPr/>
          </p:nvSpPr>
          <p:spPr bwMode="auto">
            <a:xfrm>
              <a:off x="6609862" y="2362200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09600" y="2743005"/>
              <a:ext cx="990600" cy="38087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rgbClr val="FF0000"/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600200" y="2743005"/>
              <a:ext cx="1312863" cy="3808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FF0000"/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8446" name="Rounded Rectangle 11"/>
            <p:cNvSpPr>
              <a:spLocks noChangeArrowheads="1"/>
            </p:cNvSpPr>
            <p:nvPr/>
          </p:nvSpPr>
          <p:spPr bwMode="auto">
            <a:xfrm>
              <a:off x="2284046" y="2362200"/>
              <a:ext cx="629138" cy="1143000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29000" y="2133600"/>
              <a:ext cx="2246313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Hundreds kW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2400" y="2209776"/>
              <a:ext cx="16764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Tens kW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5000" y="3504762"/>
              <a:ext cx="13716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ITM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48400" y="3504762"/>
              <a:ext cx="13716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ETM</a:t>
              </a:r>
            </a:p>
          </p:txBody>
        </p:sp>
        <p:sp>
          <p:nvSpPr>
            <p:cNvPr id="18451" name="Rounded Rectangle 29"/>
            <p:cNvSpPr>
              <a:spLocks noChangeArrowheads="1"/>
            </p:cNvSpPr>
            <p:nvPr/>
          </p:nvSpPr>
          <p:spPr bwMode="auto">
            <a:xfrm>
              <a:off x="1600200" y="2362200"/>
              <a:ext cx="629138" cy="1143000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19200" y="3504762"/>
              <a:ext cx="13716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CP</a:t>
              </a:r>
            </a:p>
          </p:txBody>
        </p:sp>
        <p:sp>
          <p:nvSpPr>
            <p:cNvPr id="18453" name="Rounded Rectangle 31"/>
            <p:cNvSpPr>
              <a:spLocks noChangeArrowheads="1"/>
            </p:cNvSpPr>
            <p:nvPr/>
          </p:nvSpPr>
          <p:spPr bwMode="auto">
            <a:xfrm>
              <a:off x="7295662" y="2362200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34200" y="3504762"/>
              <a:ext cx="13716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RM</a:t>
              </a:r>
            </a:p>
          </p:txBody>
        </p:sp>
      </p:grpSp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Increase the power … but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08E012-5AAE-8A4D-B134-4D183D30C5D8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20" name="TextBox 19"/>
          <p:cNvSpPr txBox="1"/>
          <p:nvPr/>
        </p:nvSpPr>
        <p:spPr>
          <a:xfrm>
            <a:off x="457200" y="3962400"/>
            <a:ext cx="7924800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latin typeface="+mj-lt"/>
              </a:rPr>
              <a:t>Absorbed </a:t>
            </a:r>
            <a:r>
              <a:rPr lang="en-US" sz="2000" dirty="0" smtClean="0">
                <a:latin typeface="+mj-lt"/>
              </a:rPr>
              <a:t>power</a:t>
            </a:r>
          </a:p>
          <a:p>
            <a:pPr marL="342900" indent="-342900">
              <a:defRPr/>
            </a:pPr>
            <a:endParaRPr lang="en-US" sz="2200" dirty="0" smtClean="0">
              <a:latin typeface="+mj-lt"/>
            </a:endParaRPr>
          </a:p>
          <a:p>
            <a:pPr marL="342900" indent="-342900">
              <a:defRPr/>
            </a:pPr>
            <a:r>
              <a:rPr lang="en-US" sz="2200" dirty="0">
                <a:latin typeface="+mj-lt"/>
              </a:rPr>
              <a:t> </a:t>
            </a:r>
          </a:p>
          <a:p>
            <a:pPr marL="342900" indent="-342900">
              <a:defRPr/>
            </a:pPr>
            <a:endParaRPr lang="en-US" sz="2200" dirty="0">
              <a:latin typeface="+mj-lt"/>
            </a:endParaRPr>
          </a:p>
          <a:p>
            <a:pPr marL="342900" indent="-342900">
              <a:defRPr/>
            </a:pPr>
            <a:endParaRPr lang="en-US" sz="2200" dirty="0">
              <a:latin typeface="+mj-lt"/>
            </a:endParaRPr>
          </a:p>
        </p:txBody>
      </p:sp>
      <p:sp>
        <p:nvSpPr>
          <p:cNvPr id="23" name="Rounded Rectangle 6"/>
          <p:cNvSpPr>
            <a:spLocks noChangeAspect="1" noChangeArrowheads="1"/>
          </p:cNvSpPr>
          <p:nvPr/>
        </p:nvSpPr>
        <p:spPr bwMode="auto">
          <a:xfrm>
            <a:off x="6324600" y="4191000"/>
            <a:ext cx="1066800" cy="214381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4800600" y="4038600"/>
            <a:ext cx="2590799" cy="2438400"/>
            <a:chOff x="5181601" y="3886200"/>
            <a:chExt cx="2590799" cy="2438400"/>
          </a:xfrm>
        </p:grpSpPr>
        <p:sp>
          <p:nvSpPr>
            <p:cNvPr id="25" name="Rounded Rectangle 6"/>
            <p:cNvSpPr>
              <a:spLocks noChangeArrowheads="1"/>
            </p:cNvSpPr>
            <p:nvPr/>
          </p:nvSpPr>
          <p:spPr bwMode="auto">
            <a:xfrm>
              <a:off x="5486400" y="4038600"/>
              <a:ext cx="2286000" cy="214381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00"/>
                </a:gs>
                <a:gs pos="100000">
                  <a:schemeClr val="accent1">
                    <a:lumMod val="75000"/>
                    <a:alpha val="25000"/>
                  </a:schemeClr>
                </a:gs>
                <a:gs pos="63000">
                  <a:srgbClr val="FF87DD">
                    <a:alpha val="75000"/>
                  </a:srgbClr>
                </a:gs>
                <a:gs pos="25000">
                  <a:srgbClr val="FFFF00"/>
                </a:gs>
                <a:gs pos="44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181601" y="3886200"/>
              <a:ext cx="1523999" cy="2438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8" name="Rounded Rectangle 6"/>
          <p:cNvSpPr>
            <a:spLocks noChangeAspect="1" noChangeArrowheads="1"/>
          </p:cNvSpPr>
          <p:nvPr/>
        </p:nvSpPr>
        <p:spPr bwMode="auto">
          <a:xfrm>
            <a:off x="6324599" y="4191000"/>
            <a:ext cx="1066800" cy="2143810"/>
          </a:xfrm>
          <a:prstGeom prst="roundRect">
            <a:avLst>
              <a:gd name="adj" fmla="val 0"/>
            </a:avLst>
          </a:prstGeom>
          <a:noFill/>
          <a:ln w="254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6" name="Straight Arrow Connector 35"/>
          <p:cNvCxnSpPr/>
          <p:nvPr/>
        </p:nvCxnSpPr>
        <p:spPr bwMode="auto">
          <a:xfrm rot="5400000">
            <a:off x="6210300" y="3771900"/>
            <a:ext cx="609600" cy="76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4648200" y="5257800"/>
            <a:ext cx="1371600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 bwMode="auto">
          <a:xfrm>
            <a:off x="2286000" y="4791670"/>
            <a:ext cx="2590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800kW incident ×</a:t>
            </a:r>
          </a:p>
          <a:p>
            <a:pPr algn="ctr">
              <a:defRPr/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0.5ppm absorption</a:t>
            </a:r>
          </a:p>
          <a:p>
            <a:pPr algn="ctr">
              <a:defRPr/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= 0.4W absorbed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Open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Compensation pattern in CO2 laser to fix astigmatic thermal lens from RH</a:t>
            </a:r>
          </a:p>
          <a:p>
            <a:pPr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What is the alignment drift of the Hartmann sensor?</a:t>
            </a:r>
          </a:p>
          <a:p>
            <a:pPr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How are we going to compensate non-uniform thermal lenses</a:t>
            </a:r>
            <a:r>
              <a:rPr lang="en-US" dirty="0" smtClean="0">
                <a:ea typeface="+mn-ea"/>
                <a:cs typeface="+mn-cs"/>
              </a:rPr>
              <a:t>?</a:t>
            </a:r>
          </a:p>
          <a:p>
            <a:pPr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Excess noise in HWS in OAT?</a:t>
            </a:r>
            <a:endParaRPr lang="en-US" dirty="0" smtClean="0">
              <a:ea typeface="+mn-ea"/>
              <a:cs typeface="+mn-cs"/>
            </a:endParaRPr>
          </a:p>
          <a:p>
            <a:pPr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Ring Heater COMSOL model?</a:t>
            </a:r>
          </a:p>
          <a:p>
            <a:pPr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HIFO and TCS testing</a:t>
            </a:r>
          </a:p>
          <a:p>
            <a:pPr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Locking and TCS?</a:t>
            </a:r>
          </a:p>
          <a:p>
            <a:pPr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Interface and MEDM screens</a:t>
            </a:r>
          </a:p>
          <a:p>
            <a:pPr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buFont typeface="Monotype Sorts" charset="2"/>
              <a:buChar char="l"/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buFont typeface="Monotype Sorts" charset="2"/>
              <a:buChar char="l"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577F42-56FA-9644-89E9-B42AAF6CB329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 Status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99300110"/>
              </p:ext>
            </p:extLst>
          </p:nvPr>
        </p:nvGraphicFramePr>
        <p:xfrm>
          <a:off x="533400" y="1981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1234440"/>
                <a:gridCol w="1234440"/>
                <a:gridCol w="1234440"/>
                <a:gridCol w="1234440"/>
                <a:gridCol w="12344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H1-X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H1-Y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L1-X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L1-Y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ITM RH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Q1 2013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Installed*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Q4 2012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Installed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ETM RH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Q2 2013</a:t>
                      </a:r>
                      <a:endParaRPr lang="en-US" dirty="0"/>
                    </a:p>
                  </a:txBody>
                  <a:tcPr>
                    <a:solidFill>
                      <a:srgbClr val="FF66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Installed*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Q1 2013</a:t>
                      </a:r>
                      <a:endParaRPr lang="en-US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Q1 2013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ETM HWS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Q3</a:t>
                      </a:r>
                      <a:r>
                        <a:rPr lang="en-US" baseline="0" dirty="0" smtClean="0"/>
                        <a:t> 2013</a:t>
                      </a:r>
                      <a:endParaRPr lang="en-US" dirty="0"/>
                    </a:p>
                  </a:txBody>
                  <a:tcPr>
                    <a:solidFill>
                      <a:srgbClr val="FF66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Installed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Q2 2013</a:t>
                      </a:r>
                    </a:p>
                  </a:txBody>
                  <a:tcPr>
                    <a:solidFill>
                      <a:srgbClr val="FF66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Q2 2013</a:t>
                      </a:r>
                    </a:p>
                  </a:txBody>
                  <a:tcPr>
                    <a:solidFill>
                      <a:srgbClr val="FF66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ITM HWS (in-</a:t>
                      </a:r>
                      <a:r>
                        <a:rPr lang="en-US" dirty="0" err="1" smtClean="0"/>
                        <a:t>vac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Q4 2012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Q4 2012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ITM HWS (in-air)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Q4 2012 - Q1 2013</a:t>
                      </a:r>
                      <a:endParaRPr lang="en-US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Q4 2012 - Q1 2013</a:t>
                      </a:r>
                      <a:endParaRPr lang="en-US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CO2</a:t>
                      </a:r>
                      <a:r>
                        <a:rPr lang="en-US" baseline="0" dirty="0" smtClean="0"/>
                        <a:t> (in-</a:t>
                      </a:r>
                      <a:r>
                        <a:rPr lang="en-US" baseline="0" dirty="0" err="1" smtClean="0"/>
                        <a:t>vac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Q1 2013 – Q2 2013</a:t>
                      </a:r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Q4 2012</a:t>
                      </a:r>
                      <a:endParaRPr lang="en-US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solidFill>
                      <a:schemeClr val="accent6">
                        <a:lumMod val="75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CO2</a:t>
                      </a:r>
                      <a:r>
                        <a:rPr lang="en-US" baseline="0" dirty="0" smtClean="0"/>
                        <a:t> (in-air)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Q2 2013 – Q3 2013</a:t>
                      </a:r>
                      <a:endParaRPr lang="en-US" dirty="0"/>
                    </a:p>
                  </a:txBody>
                  <a:tcPr>
                    <a:solidFill>
                      <a:srgbClr val="FF6600">
                        <a:alpha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Q1 2013 – Q2 2013</a:t>
                      </a:r>
                      <a:endParaRPr lang="en-US" dirty="0"/>
                    </a:p>
                  </a:txBody>
                  <a:tcPr>
                    <a:solidFill>
                      <a:srgbClr val="FF6600">
                        <a:alpha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>
                        <a:alpha val="7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903C0F-7A22-384F-B255-7C6610BBD78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5353357"/>
            <a:ext cx="8250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*This lot of RH were installed for H2, have been shifted to H1, and are to be replaced in the future (~Q1 2014),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when the associated TM is replaced with the intended </a:t>
            </a:r>
            <a:r>
              <a:rPr lang="en-US" sz="1400" dirty="0" err="1" smtClean="0"/>
              <a:t>aLIGO</a:t>
            </a:r>
            <a:r>
              <a:rPr lang="en-US" sz="1400" dirty="0" smtClean="0"/>
              <a:t> optic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All subsystems passed review</a:t>
            </a:r>
          </a:p>
          <a:p>
            <a:pPr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Ring Heater and HWS installed and tested for OAT</a:t>
            </a:r>
          </a:p>
          <a:p>
            <a:pPr lvl="1"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HWS met</a:t>
            </a:r>
            <a:r>
              <a:rPr lang="en-US" dirty="0" smtClean="0">
                <a:ea typeface="+mn-ea"/>
                <a:cs typeface="+mn-cs"/>
              </a:rPr>
              <a:t> OAT RMS target</a:t>
            </a:r>
          </a:p>
          <a:p>
            <a:pPr lvl="1"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Ring Heater is behaving (largely) as expected</a:t>
            </a:r>
          </a:p>
          <a:p>
            <a:pPr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Installation is on </a:t>
            </a:r>
            <a:r>
              <a:rPr lang="en-US" dirty="0" smtClean="0">
                <a:ea typeface="+mn-ea"/>
                <a:cs typeface="+mn-cs"/>
              </a:rPr>
              <a:t>track</a:t>
            </a:r>
          </a:p>
          <a:p>
            <a:pPr>
              <a:buFont typeface="Monotype Sorts" charset="2"/>
              <a:buChar char="l"/>
              <a:defRPr/>
            </a:pPr>
            <a:r>
              <a:rPr lang="en-US" dirty="0" smtClean="0">
                <a:ea typeface="+mn-ea"/>
                <a:cs typeface="+mn-cs"/>
              </a:rPr>
              <a:t>Push the button as soon as possible!</a:t>
            </a:r>
          </a:p>
          <a:p>
            <a:pPr>
              <a:buFont typeface="Monotype Sorts" charset="2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buFont typeface="Monotype Sorts" charset="2"/>
              <a:buChar char="l"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3B0555-FE94-C248-A5EA-1289A38F0C2F}" type="slidenum">
              <a:rPr lang="en-US" smtClean="0"/>
              <a:pPr>
                <a:defRPr/>
              </a:pPr>
              <a:t>42</a:t>
            </a:fld>
            <a:endParaRPr lang="en-US" smtClean="0"/>
          </a:p>
        </p:txBody>
      </p:sp>
      <p:pic>
        <p:nvPicPr>
          <p:cNvPr id="6" name="Picture 5" descr="High_Power_butt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20307" t="16667" r="31618" b="46666"/>
              <a:stretch>
                <a:fillRect/>
              </a:stretch>
            </p:blipFill>
          </mc:Choice>
          <mc:Fallback>
            <p:blipFill>
              <a:blip r:embed="rId3"/>
              <a:srcRect l="20307" t="16667" r="31618" b="46666"/>
              <a:stretch>
                <a:fillRect/>
              </a:stretch>
            </p:blipFill>
          </mc:Fallback>
        </mc:AlternateContent>
        <p:spPr>
          <a:xfrm>
            <a:off x="6248400" y="3581400"/>
            <a:ext cx="25908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</a:t>
            </a:r>
            <a:endParaRPr lang="en-US" dirty="0" smtClean="0"/>
          </a:p>
        </p:txBody>
      </p:sp>
      <p:sp>
        <p:nvSpPr>
          <p:cNvPr id="65540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CIT: Alastair </a:t>
            </a:r>
            <a:r>
              <a:rPr lang="en-US" dirty="0" err="1" smtClean="0"/>
              <a:t>Heptonstall</a:t>
            </a:r>
            <a:r>
              <a:rPr lang="en-US" dirty="0" smtClean="0"/>
              <a:t>, Mindy Jacobson, Alexander Lynch, Steve O’Connor, </a:t>
            </a:r>
            <a:r>
              <a:rPr lang="en-US" dirty="0" err="1" smtClean="0"/>
              <a:t>Zhenhua</a:t>
            </a:r>
            <a:r>
              <a:rPr lang="en-US" dirty="0" smtClean="0"/>
              <a:t> </a:t>
            </a:r>
            <a:r>
              <a:rPr lang="en-US" dirty="0" err="1" smtClean="0"/>
              <a:t>Shao</a:t>
            </a:r>
            <a:r>
              <a:rPr lang="en-US" dirty="0" smtClean="0"/>
              <a:t>, Phil </a:t>
            </a:r>
            <a:r>
              <a:rPr lang="en-US" dirty="0" err="1" smtClean="0"/>
              <a:t>Willems</a:t>
            </a:r>
            <a:r>
              <a:rPr lang="en-US" dirty="0" smtClean="0"/>
              <a:t>, </a:t>
            </a:r>
            <a:r>
              <a:rPr lang="en-US" dirty="0" err="1" smtClean="0"/>
              <a:t>Ayodele</a:t>
            </a:r>
            <a:r>
              <a:rPr lang="en-US" dirty="0" smtClean="0"/>
              <a:t> Cole </a:t>
            </a:r>
            <a:endParaRPr lang="en-US" dirty="0" smtClean="0"/>
          </a:p>
          <a:p>
            <a:r>
              <a:rPr lang="en-US" dirty="0" smtClean="0"/>
              <a:t>LHO: Cheryl </a:t>
            </a:r>
            <a:r>
              <a:rPr lang="en-US" dirty="0" err="1" smtClean="0"/>
              <a:t>Vorvick</a:t>
            </a:r>
            <a:r>
              <a:rPr lang="en-US" dirty="0" smtClean="0"/>
              <a:t>, Thomas Vo, Daniel </a:t>
            </a:r>
            <a:r>
              <a:rPr lang="en-US" dirty="0" err="1" smtClean="0"/>
              <a:t>Sigg</a:t>
            </a:r>
            <a:r>
              <a:rPr lang="en-US" dirty="0" smtClean="0"/>
              <a:t>, Keita </a:t>
            </a:r>
            <a:r>
              <a:rPr lang="en-US" dirty="0" err="1" smtClean="0"/>
              <a:t>Kawabe</a:t>
            </a:r>
            <a:r>
              <a:rPr lang="en-US" dirty="0" smtClean="0"/>
              <a:t>, Bram </a:t>
            </a:r>
            <a:r>
              <a:rPr lang="en-US" dirty="0" err="1" smtClean="0"/>
              <a:t>Slagmolen</a:t>
            </a:r>
            <a:r>
              <a:rPr lang="en-US" dirty="0" smtClean="0"/>
              <a:t>, Alberto </a:t>
            </a:r>
            <a:r>
              <a:rPr lang="en-US" dirty="0" err="1" smtClean="0"/>
              <a:t>Stochino</a:t>
            </a:r>
            <a:r>
              <a:rPr lang="en-US" dirty="0" smtClean="0"/>
              <a:t>, </a:t>
            </a:r>
            <a:r>
              <a:rPr lang="en-US" dirty="0" err="1" smtClean="0"/>
              <a:t>Jax</a:t>
            </a:r>
            <a:r>
              <a:rPr lang="en-US" dirty="0" smtClean="0"/>
              <a:t> </a:t>
            </a:r>
            <a:r>
              <a:rPr lang="en-US" dirty="0" smtClean="0"/>
              <a:t>Sanders, Elli King</a:t>
            </a:r>
          </a:p>
          <a:p>
            <a:r>
              <a:rPr lang="en-US" dirty="0" smtClean="0"/>
              <a:t>LLO: Chris Guido</a:t>
            </a:r>
          </a:p>
          <a:p>
            <a:r>
              <a:rPr lang="en-US" dirty="0" smtClean="0"/>
              <a:t>UF: Chris Muller, Guido Mueller</a:t>
            </a:r>
          </a:p>
          <a:p>
            <a:r>
              <a:rPr lang="en-US" dirty="0" smtClean="0"/>
              <a:t>AU: Peter </a:t>
            </a:r>
            <a:r>
              <a:rPr lang="en-US" dirty="0" err="1" smtClean="0"/>
              <a:t>Veitch</a:t>
            </a:r>
            <a:r>
              <a:rPr lang="en-US" dirty="0" smtClean="0"/>
              <a:t>, </a:t>
            </a:r>
            <a:r>
              <a:rPr lang="en-US" dirty="0" err="1" smtClean="0"/>
              <a:t>Jesper</a:t>
            </a:r>
            <a:r>
              <a:rPr lang="en-US" dirty="0" smtClean="0"/>
              <a:t> Munch, Won Kim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B70B56-3B53-814D-A3DA-66B96BDFE8F1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ea typeface="+mj-ea"/>
                <a:cs typeface="+mj-cs"/>
              </a:rPr>
              <a:t>AdvanceD</a:t>
            </a:r>
            <a:r>
              <a:rPr lang="en-US" dirty="0" smtClean="0">
                <a:ea typeface="+mj-ea"/>
                <a:cs typeface="+mj-cs"/>
              </a:rPr>
              <a:t> LIGO </a:t>
            </a:r>
            <a:r>
              <a:rPr lang="en-US" dirty="0" err="1" smtClean="0">
                <a:ea typeface="+mj-ea"/>
                <a:cs typeface="+mj-cs"/>
              </a:rPr>
              <a:t>OPtics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61443" name="Text Placeholder 6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A9C6AF3-5814-EA4F-8E9D-017478FE187E}" type="slidenum">
              <a:rPr lang="en-US" smtClean="0"/>
              <a:pPr>
                <a:defRPr/>
              </a:pPr>
              <a:t>44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ETM02 – Coating Absorption</a:t>
            </a:r>
            <a:br>
              <a:rPr lang="en-US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1600" smtClean="0">
                <a:ea typeface="ＭＳ Ｐゴシック" pitchFamily="-1" charset="-128"/>
                <a:cs typeface="ＭＳ Ｐゴシック" pitchFamily="-1" charset="-128"/>
              </a:rPr>
              <a:t>[T1100250]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19FD747-1DB3-7E42-AB75-469D2181770A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pic>
        <p:nvPicPr>
          <p:cNvPr id="62468" name="Picture 7" descr="Screen Shot 2011-12-08 at 5.06.35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133600"/>
            <a:ext cx="41624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10" descr="Screen Shot 2011-12-08 at 5.09.20 PM.png"/>
          <p:cNvPicPr>
            <a:picLocks noChangeAspect="1"/>
          </p:cNvPicPr>
          <p:nvPr/>
        </p:nvPicPr>
        <p:blipFill>
          <a:blip r:embed="rId3"/>
          <a:srcRect r="17601"/>
          <a:stretch>
            <a:fillRect/>
          </a:stretch>
        </p:blipFill>
        <p:spPr bwMode="auto">
          <a:xfrm>
            <a:off x="4876800" y="1981200"/>
            <a:ext cx="3767138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Oval 11"/>
          <p:cNvSpPr>
            <a:spLocks noChangeArrowheads="1"/>
          </p:cNvSpPr>
          <p:nvPr/>
        </p:nvSpPr>
        <p:spPr bwMode="auto">
          <a:xfrm>
            <a:off x="6248400" y="2990850"/>
            <a:ext cx="1066800" cy="1066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2471" name="Straight Connector 13"/>
          <p:cNvCxnSpPr>
            <a:cxnSpLocks noChangeShapeType="1"/>
            <a:endCxn id="62470" idx="0"/>
          </p:cNvCxnSpPr>
          <p:nvPr/>
        </p:nvCxnSpPr>
        <p:spPr bwMode="auto">
          <a:xfrm>
            <a:off x="2514600" y="2362200"/>
            <a:ext cx="4267200" cy="6286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</p:spPr>
      </p:cxnSp>
      <p:cxnSp>
        <p:nvCxnSpPr>
          <p:cNvPr id="62472" name="Straight Connector 14"/>
          <p:cNvCxnSpPr>
            <a:cxnSpLocks noChangeShapeType="1"/>
            <a:endCxn id="62470" idx="4"/>
          </p:cNvCxnSpPr>
          <p:nvPr/>
        </p:nvCxnSpPr>
        <p:spPr bwMode="auto">
          <a:xfrm flipV="1">
            <a:off x="2438400" y="4057650"/>
            <a:ext cx="4343400" cy="8953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867400" cy="1143000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Relative Intensity Noise</a:t>
            </a:r>
          </a:p>
        </p:txBody>
      </p:sp>
      <p:pic>
        <p:nvPicPr>
          <p:cNvPr id="32771" name="Content Placeholder 13" descr="seminar_plots.pdf"/>
          <p:cNvPicPr>
            <a:picLocks noGrp="1" noChangeAspect="1"/>
          </p:cNvPicPr>
          <p:nvPr>
            <p:ph idx="1"/>
          </p:nvPr>
        </p:nvPicPr>
        <p:blipFill>
          <a:blip r:embed="rId2"/>
          <a:srcRect l="-22980" r="-22980"/>
          <a:stretch>
            <a:fillRect/>
          </a:stretch>
        </p:blipFill>
        <p:spPr>
          <a:xfrm>
            <a:off x="304800" y="1600200"/>
            <a:ext cx="8491538" cy="44958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1E13DC-2A17-094F-8359-E65460EAA5C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7391400" y="457200"/>
            <a:ext cx="1525588" cy="684213"/>
            <a:chOff x="685800" y="1524000"/>
            <a:chExt cx="2382599" cy="1068618"/>
          </a:xfrm>
        </p:grpSpPr>
        <p:grpSp>
          <p:nvGrpSpPr>
            <p:cNvPr id="3" name="Group 160"/>
            <p:cNvGrpSpPr>
              <a:grpSpLocks/>
            </p:cNvGrpSpPr>
            <p:nvPr/>
          </p:nvGrpSpPr>
          <p:grpSpPr bwMode="auto">
            <a:xfrm>
              <a:off x="685801" y="1524000"/>
              <a:ext cx="2382600" cy="1068618"/>
              <a:chOff x="980017" y="3821113"/>
              <a:chExt cx="4887383" cy="2191666"/>
            </a:xfrm>
          </p:grpSpPr>
          <p:sp>
            <p:nvSpPr>
              <p:cNvPr id="32776" name="Rounded Rectangle 45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2777" name="Rounded Rectangle 56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" name="Rounded Rectangle 10"/>
              <p:cNvSpPr/>
              <p:nvPr/>
            </p:nvSpPr>
            <p:spPr bwMode="auto">
              <a:xfrm>
                <a:off x="3655103" y="5499186"/>
                <a:ext cx="2212290" cy="45765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 bwMode="auto">
              <a:xfrm rot="10800000">
                <a:off x="990185" y="5575463"/>
                <a:ext cx="2664918" cy="15255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3" name="Rectangle 12"/>
              <p:cNvSpPr/>
              <p:nvPr/>
            </p:nvSpPr>
            <p:spPr bwMode="auto">
              <a:xfrm rot="19560000">
                <a:off x="980014" y="5402571"/>
                <a:ext cx="76287" cy="6102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4" name="Straight Connector 13"/>
              <p:cNvCxnSpPr>
                <a:stCxn id="11" idx="1"/>
              </p:cNvCxnSpPr>
              <p:nvPr/>
            </p:nvCxnSpPr>
            <p:spPr bwMode="auto">
              <a:xfrm rot="10800000" flipV="1">
                <a:off x="1142757" y="5728015"/>
                <a:ext cx="2512346" cy="7627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rot="5400000">
                <a:off x="761427" y="4278701"/>
                <a:ext cx="1525520" cy="106800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rot="5400000">
                <a:off x="1028401" y="4774507"/>
                <a:ext cx="1144139" cy="91543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32775" name="Rounded Rectangle 45"/>
            <p:cNvSpPr>
              <a:spLocks noChangeArrowheads="1"/>
            </p:cNvSpPr>
            <p:nvPr/>
          </p:nvSpPr>
          <p:spPr bwMode="auto">
            <a:xfrm>
              <a:off x="1545336" y="1524000"/>
              <a:ext cx="306467" cy="5573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715000" cy="1143000"/>
          </a:xfrm>
        </p:spPr>
        <p:txBody>
          <a:bodyPr/>
          <a:lstStyle/>
          <a:p>
            <a:r>
              <a:rPr lang="en-US" sz="3200" smtClean="0">
                <a:ea typeface="ＭＳ Ｐゴシック" pitchFamily="-1" charset="-128"/>
                <a:cs typeface="ＭＳ Ｐゴシック" pitchFamily="-1" charset="-128"/>
              </a:rPr>
              <a:t>Thermo-elastic deformation and thermo-refractive lens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F7CAE3-AC40-384A-AC1B-B8E49609D9F5}" type="slidenum">
              <a:rPr lang="en-US" smtClean="0"/>
              <a:pPr>
                <a:defRPr/>
              </a:pPr>
              <a:t>47</a:t>
            </a:fld>
            <a:endParaRPr lang="en-US" smtClean="0"/>
          </a:p>
        </p:txBody>
      </p:sp>
      <p:pic>
        <p:nvPicPr>
          <p:cNvPr id="46084" name="Picture 6" descr="RH_plot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95400"/>
            <a:ext cx="7315200" cy="565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7848600" y="381000"/>
            <a:ext cx="822325" cy="906463"/>
            <a:chOff x="6407149" y="2958247"/>
            <a:chExt cx="2054441" cy="2264979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6407149" y="3196248"/>
              <a:ext cx="983593" cy="178897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C29722"/>
                </a:gs>
                <a:gs pos="25000">
                  <a:srgbClr val="F2F96C"/>
                </a:gs>
                <a:gs pos="50000">
                  <a:srgbClr val="F5D954"/>
                </a:gs>
                <a:gs pos="75000">
                  <a:srgbClr val="EEB83F"/>
                </a:gs>
                <a:gs pos="9000">
                  <a:srgbClr val="FAFA8D"/>
                </a:gs>
              </a:gsLst>
              <a:lin ang="5400000" scaled="0"/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46087" name="Rounded Rectangle 47"/>
            <p:cNvSpPr>
              <a:spLocks noChangeArrowheads="1"/>
            </p:cNvSpPr>
            <p:nvPr/>
          </p:nvSpPr>
          <p:spPr bwMode="auto">
            <a:xfrm>
              <a:off x="7477484" y="3196666"/>
              <a:ext cx="984106" cy="178814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88" name="Rounded Rectangle 67"/>
            <p:cNvSpPr>
              <a:spLocks noChangeArrowheads="1"/>
            </p:cNvSpPr>
            <p:nvPr/>
          </p:nvSpPr>
          <p:spPr bwMode="auto">
            <a:xfrm>
              <a:off x="7599734" y="2958247"/>
              <a:ext cx="119193" cy="22649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0000"/>
                </a:gs>
                <a:gs pos="50000">
                  <a:srgbClr val="BF686A"/>
                </a:gs>
                <a:gs pos="100000">
                  <a:srgbClr val="800000"/>
                </a:gs>
              </a:gsLst>
              <a:lin ang="0" scaled="1"/>
            </a:gra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943600" cy="1143000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Safety and Cleanliness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7895D1B-CD80-3944-B670-F5CCE8F7B42B}" type="slidenum">
              <a:rPr lang="en-US" smtClean="0"/>
              <a:pPr>
                <a:defRPr/>
              </a:pPr>
              <a:t>48</a:t>
            </a:fld>
            <a:endParaRPr lang="en-US" smtClean="0"/>
          </a:p>
        </p:txBody>
      </p:sp>
      <p:pic>
        <p:nvPicPr>
          <p:cNvPr id="6" name="Picture 5" descr="P1010278.jpg"/>
          <p:cNvPicPr>
            <a:picLocks noChangeAspect="1"/>
          </p:cNvPicPr>
          <p:nvPr/>
        </p:nvPicPr>
        <p:blipFill>
          <a:blip r:embed="rId2"/>
          <a:srcRect l="11594"/>
          <a:stretch>
            <a:fillRect/>
          </a:stretch>
        </p:blipFill>
        <p:spPr bwMode="auto">
          <a:xfrm>
            <a:off x="304800" y="1905000"/>
            <a:ext cx="4114800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P101028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32766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00600" y="1905000"/>
            <a:ext cx="3810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/>
              <a:buChar char="•"/>
              <a:defRPr/>
            </a:pPr>
            <a:r>
              <a:rPr lang="en-US" dirty="0">
                <a:latin typeface="+mj-lt"/>
              </a:rPr>
              <a:t> HEPA filtered enclosure</a:t>
            </a:r>
          </a:p>
          <a:p>
            <a:pPr lvl="1">
              <a:buFont typeface="Arial"/>
              <a:buChar char="•"/>
              <a:defRPr/>
            </a:pPr>
            <a:r>
              <a:rPr lang="en-US" dirty="0">
                <a:latin typeface="+mj-lt"/>
              </a:rPr>
              <a:t> Clean</a:t>
            </a:r>
          </a:p>
          <a:p>
            <a:pPr lvl="1">
              <a:buFont typeface="Arial"/>
              <a:buChar char="•"/>
              <a:defRPr/>
            </a:pPr>
            <a:r>
              <a:rPr lang="en-US" dirty="0">
                <a:latin typeface="+mj-lt"/>
              </a:rPr>
              <a:t> Contains laser beam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7391400" y="457200"/>
            <a:ext cx="1525588" cy="684213"/>
            <a:chOff x="685800" y="1524000"/>
            <a:chExt cx="2382599" cy="1068618"/>
          </a:xfrm>
        </p:grpSpPr>
        <p:grpSp>
          <p:nvGrpSpPr>
            <p:cNvPr id="3" name="Group 160"/>
            <p:cNvGrpSpPr>
              <a:grpSpLocks/>
            </p:cNvGrpSpPr>
            <p:nvPr/>
          </p:nvGrpSpPr>
          <p:grpSpPr bwMode="auto">
            <a:xfrm>
              <a:off x="685801" y="1524000"/>
              <a:ext cx="2382600" cy="1068618"/>
              <a:chOff x="980017" y="3821113"/>
              <a:chExt cx="4887383" cy="2191666"/>
            </a:xfrm>
          </p:grpSpPr>
          <p:sp>
            <p:nvSpPr>
              <p:cNvPr id="37898" name="Rounded Rectangle 45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7899" name="Rounded Rectangle 56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" name="Rounded Rectangle 12"/>
              <p:cNvSpPr/>
              <p:nvPr/>
            </p:nvSpPr>
            <p:spPr bwMode="auto">
              <a:xfrm>
                <a:off x="3655103" y="5499186"/>
                <a:ext cx="2212290" cy="45765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rot="10800000">
                <a:off x="990185" y="5575463"/>
                <a:ext cx="2664918" cy="15255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5" name="Rectangle 14"/>
              <p:cNvSpPr/>
              <p:nvPr/>
            </p:nvSpPr>
            <p:spPr bwMode="auto">
              <a:xfrm rot="19560000">
                <a:off x="980014" y="5402571"/>
                <a:ext cx="76287" cy="6102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6" name="Straight Connector 15"/>
              <p:cNvCxnSpPr>
                <a:stCxn id="13" idx="1"/>
              </p:cNvCxnSpPr>
              <p:nvPr/>
            </p:nvCxnSpPr>
            <p:spPr bwMode="auto">
              <a:xfrm rot="10800000" flipV="1">
                <a:off x="1142757" y="5728015"/>
                <a:ext cx="2512346" cy="7627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rot="5400000">
                <a:off x="761427" y="4278701"/>
                <a:ext cx="1525520" cy="106800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rot="5400000">
                <a:off x="1028401" y="4774507"/>
                <a:ext cx="1144139" cy="91543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37897" name="Rounded Rectangle 45"/>
            <p:cNvSpPr>
              <a:spLocks noChangeArrowheads="1"/>
            </p:cNvSpPr>
            <p:nvPr/>
          </p:nvSpPr>
          <p:spPr bwMode="auto">
            <a:xfrm>
              <a:off x="1545336" y="1524000"/>
              <a:ext cx="306467" cy="5573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7150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Scatter </a:t>
            </a:r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vs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Optical Path Distortion (OPD) size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9D5349-C3C4-F645-A8DA-07F1A643FB6F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7391400" y="457200"/>
            <a:ext cx="1525588" cy="684213"/>
            <a:chOff x="685800" y="1524000"/>
            <a:chExt cx="2382599" cy="1068618"/>
          </a:xfrm>
        </p:grpSpPr>
        <p:grpSp>
          <p:nvGrpSpPr>
            <p:cNvPr id="3" name="Group 160"/>
            <p:cNvGrpSpPr>
              <a:grpSpLocks/>
            </p:cNvGrpSpPr>
            <p:nvPr/>
          </p:nvGrpSpPr>
          <p:grpSpPr bwMode="auto">
            <a:xfrm>
              <a:off x="685801" y="1524000"/>
              <a:ext cx="2382600" cy="1068618"/>
              <a:chOff x="980017" y="3821113"/>
              <a:chExt cx="4887383" cy="2191666"/>
            </a:xfrm>
          </p:grpSpPr>
          <p:sp>
            <p:nvSpPr>
              <p:cNvPr id="38920" name="Rounded Rectangle 45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8921" name="Rounded Rectangle 56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" name="Rounded Rectangle 12"/>
              <p:cNvSpPr/>
              <p:nvPr/>
            </p:nvSpPr>
            <p:spPr bwMode="auto">
              <a:xfrm>
                <a:off x="3655103" y="5499186"/>
                <a:ext cx="2212290" cy="45765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rot="10800000">
                <a:off x="990185" y="5575463"/>
                <a:ext cx="2664918" cy="15255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5" name="Rectangle 14"/>
              <p:cNvSpPr/>
              <p:nvPr/>
            </p:nvSpPr>
            <p:spPr bwMode="auto">
              <a:xfrm rot="19560000">
                <a:off x="980014" y="5402571"/>
                <a:ext cx="76287" cy="6102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6" name="Straight Connector 15"/>
              <p:cNvCxnSpPr>
                <a:stCxn id="13" idx="1"/>
              </p:cNvCxnSpPr>
              <p:nvPr/>
            </p:nvCxnSpPr>
            <p:spPr bwMode="auto">
              <a:xfrm rot="10800000" flipV="1">
                <a:off x="1142757" y="5728015"/>
                <a:ext cx="2512346" cy="7627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rot="5400000">
                <a:off x="761427" y="4278701"/>
                <a:ext cx="1525520" cy="106800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rot="5400000">
                <a:off x="1028401" y="4774507"/>
                <a:ext cx="1144139" cy="91543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38919" name="Rounded Rectangle 45"/>
            <p:cNvSpPr>
              <a:spLocks noChangeArrowheads="1"/>
            </p:cNvSpPr>
            <p:nvPr/>
          </p:nvSpPr>
          <p:spPr bwMode="auto">
            <a:xfrm>
              <a:off x="1545336" y="1524000"/>
              <a:ext cx="306467" cy="5573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pic>
        <p:nvPicPr>
          <p:cNvPr id="19" name="Picture 18" descr="aLIGO_optimum_annulus_plots_scatter_vs_OP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987" t="24444" r="5425" b="22222"/>
              <a:stretch>
                <a:fillRect/>
              </a:stretch>
            </p:blipFill>
          </mc:Choice>
          <mc:Fallback>
            <p:blipFill>
              <a:blip r:embed="rId3"/>
              <a:srcRect l="3987" t="24444" r="5425" b="22222"/>
              <a:stretch>
                <a:fillRect/>
              </a:stretch>
            </p:blipFill>
          </mc:Fallback>
        </mc:AlternateContent>
        <p:spPr>
          <a:xfrm>
            <a:off x="1371600" y="1600200"/>
            <a:ext cx="6400800" cy="48768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rot="10800000">
            <a:off x="2133600" y="3276600"/>
            <a:ext cx="55626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FFF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7543800" y="2895600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  <a:latin typeface="+mj-lt"/>
              </a:rPr>
              <a:t>0.1% scatter limit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 67"/>
          <p:cNvSpPr/>
          <p:nvPr/>
        </p:nvSpPr>
        <p:spPr bwMode="auto">
          <a:xfrm>
            <a:off x="7773194" y="3949700"/>
            <a:ext cx="452967" cy="2349500"/>
          </a:xfrm>
          <a:custGeom>
            <a:avLst/>
            <a:gdLst>
              <a:gd name="connsiteX0" fmla="*/ 452967 w 452967"/>
              <a:gd name="connsiteY0" fmla="*/ 0 h 2349500"/>
              <a:gd name="connsiteX1" fmla="*/ 389467 w 452967"/>
              <a:gd name="connsiteY1" fmla="*/ 571500 h 2349500"/>
              <a:gd name="connsiteX2" fmla="*/ 97367 w 452967"/>
              <a:gd name="connsiteY2" fmla="*/ 1016000 h 2349500"/>
              <a:gd name="connsiteX3" fmla="*/ 21167 w 452967"/>
              <a:gd name="connsiteY3" fmla="*/ 1295400 h 2349500"/>
              <a:gd name="connsiteX4" fmla="*/ 224367 w 452967"/>
              <a:gd name="connsiteY4" fmla="*/ 1612900 h 2349500"/>
              <a:gd name="connsiteX5" fmla="*/ 389467 w 452967"/>
              <a:gd name="connsiteY5" fmla="*/ 1854200 h 2349500"/>
              <a:gd name="connsiteX6" fmla="*/ 452967 w 452967"/>
              <a:gd name="connsiteY6" fmla="*/ 2349500 h 234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2967" h="2349500">
                <a:moveTo>
                  <a:pt x="452967" y="0"/>
                </a:moveTo>
                <a:cubicBezTo>
                  <a:pt x="450850" y="201083"/>
                  <a:pt x="448734" y="402167"/>
                  <a:pt x="389467" y="571500"/>
                </a:cubicBezTo>
                <a:cubicBezTo>
                  <a:pt x="330200" y="740833"/>
                  <a:pt x="158750" y="895350"/>
                  <a:pt x="97367" y="1016000"/>
                </a:cubicBezTo>
                <a:cubicBezTo>
                  <a:pt x="35984" y="1136650"/>
                  <a:pt x="0" y="1195917"/>
                  <a:pt x="21167" y="1295400"/>
                </a:cubicBezTo>
                <a:cubicBezTo>
                  <a:pt x="42334" y="1394883"/>
                  <a:pt x="162984" y="1519767"/>
                  <a:pt x="224367" y="1612900"/>
                </a:cubicBezTo>
                <a:cubicBezTo>
                  <a:pt x="285750" y="1706033"/>
                  <a:pt x="351367" y="1731433"/>
                  <a:pt x="389467" y="1854200"/>
                </a:cubicBezTo>
                <a:cubicBezTo>
                  <a:pt x="427567" y="1976967"/>
                  <a:pt x="452967" y="2349500"/>
                  <a:pt x="452967" y="2349500"/>
                </a:cubicBezTo>
              </a:path>
            </a:pathLst>
          </a:cu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953000" y="3886200"/>
            <a:ext cx="2439194" cy="2743200"/>
            <a:chOff x="4953000" y="3886200"/>
            <a:chExt cx="2439194" cy="2743200"/>
          </a:xfrm>
        </p:grpSpPr>
        <p:sp>
          <p:nvSpPr>
            <p:cNvPr id="24" name="Rounded Rectangle 6"/>
            <p:cNvSpPr>
              <a:spLocks noChangeArrowheads="1"/>
            </p:cNvSpPr>
            <p:nvPr/>
          </p:nvSpPr>
          <p:spPr bwMode="auto">
            <a:xfrm>
              <a:off x="5105399" y="4191000"/>
              <a:ext cx="2286000" cy="214381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00"/>
                </a:gs>
                <a:gs pos="100000">
                  <a:schemeClr val="accent1">
                    <a:lumMod val="75000"/>
                    <a:alpha val="25000"/>
                  </a:schemeClr>
                </a:gs>
                <a:gs pos="63000">
                  <a:srgbClr val="FF87DD">
                    <a:alpha val="75000"/>
                  </a:srgbClr>
                </a:gs>
                <a:gs pos="25000">
                  <a:srgbClr val="FFFF00"/>
                </a:gs>
                <a:gs pos="44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486400" y="3886200"/>
              <a:ext cx="838200" cy="2743200"/>
              <a:chOff x="3505200" y="4191000"/>
              <a:chExt cx="838200" cy="1981200"/>
            </a:xfrm>
            <a:solidFill>
              <a:schemeClr val="bg1"/>
            </a:solidFill>
          </p:grpSpPr>
          <p:sp>
            <p:nvSpPr>
              <p:cNvPr id="27" name="Plaque 26"/>
              <p:cNvSpPr/>
              <p:nvPr/>
            </p:nvSpPr>
            <p:spPr bwMode="auto">
              <a:xfrm>
                <a:off x="3505200" y="4191000"/>
                <a:ext cx="838200" cy="990600"/>
              </a:xfrm>
              <a:prstGeom prst="plaque">
                <a:avLst>
                  <a:gd name="adj" fmla="val 28334"/>
                </a:avLst>
              </a:prstGeom>
              <a:grpFill/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8" name="Plaque 27"/>
              <p:cNvSpPr/>
              <p:nvPr/>
            </p:nvSpPr>
            <p:spPr bwMode="auto">
              <a:xfrm>
                <a:off x="3505200" y="5181600"/>
                <a:ext cx="838200" cy="990600"/>
              </a:xfrm>
              <a:prstGeom prst="plaque">
                <a:avLst>
                  <a:gd name="adj" fmla="val 28334"/>
                </a:avLst>
              </a:prstGeom>
              <a:grpFill/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30" name="Rectangle 29"/>
            <p:cNvSpPr/>
            <p:nvPr/>
          </p:nvSpPr>
          <p:spPr bwMode="auto">
            <a:xfrm>
              <a:off x="4953000" y="4038600"/>
              <a:ext cx="838200" cy="2438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 rot="10800000">
              <a:off x="6324600" y="4191000"/>
              <a:ext cx="1060704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rot="10800000">
              <a:off x="6324600" y="6324600"/>
              <a:ext cx="1060704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rot="5400000">
              <a:off x="6324600" y="5257800"/>
              <a:ext cx="2133600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rot="5400000" flipH="1" flipV="1">
              <a:off x="5905500" y="4610100"/>
              <a:ext cx="838200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 rot="5400000" flipH="1" flipV="1">
              <a:off x="5906294" y="5904706"/>
              <a:ext cx="838200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45" name="Block Arc 44"/>
            <p:cNvSpPr/>
            <p:nvPr/>
          </p:nvSpPr>
          <p:spPr bwMode="auto">
            <a:xfrm rot="16200000">
              <a:off x="6096000" y="5029200"/>
              <a:ext cx="457200" cy="457200"/>
            </a:xfrm>
            <a:prstGeom prst="blockArc">
              <a:avLst>
                <a:gd name="adj1" fmla="val 10800000"/>
                <a:gd name="adj2" fmla="val 21489143"/>
                <a:gd name="adj3" fmla="val 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52400" y="2133600"/>
            <a:ext cx="8153400" cy="1741488"/>
            <a:chOff x="152400" y="2133600"/>
            <a:chExt cx="8153400" cy="1740932"/>
          </a:xfrm>
        </p:grpSpPr>
        <p:sp>
          <p:nvSpPr>
            <p:cNvPr id="18440" name="Rounded Rectangle 28"/>
            <p:cNvSpPr>
              <a:spLocks noChangeArrowheads="1"/>
            </p:cNvSpPr>
            <p:nvPr/>
          </p:nvSpPr>
          <p:spPr bwMode="auto">
            <a:xfrm>
              <a:off x="1600200" y="2362200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895600" y="2590654"/>
              <a:ext cx="3733800" cy="68558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rgbClr val="FF0000"/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8442" name="Rounded Rectangle 5"/>
            <p:cNvSpPr>
              <a:spLocks noChangeArrowheads="1"/>
            </p:cNvSpPr>
            <p:nvPr/>
          </p:nvSpPr>
          <p:spPr bwMode="auto">
            <a:xfrm>
              <a:off x="2284046" y="2362200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3" name="Rounded Rectangle 6"/>
            <p:cNvSpPr>
              <a:spLocks noChangeArrowheads="1"/>
            </p:cNvSpPr>
            <p:nvPr/>
          </p:nvSpPr>
          <p:spPr bwMode="auto">
            <a:xfrm>
              <a:off x="6609862" y="2362200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09600" y="2743005"/>
              <a:ext cx="990600" cy="38087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rgbClr val="FF0000"/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600200" y="2743005"/>
              <a:ext cx="1312863" cy="3808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FF0000"/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8446" name="Rounded Rectangle 11"/>
            <p:cNvSpPr>
              <a:spLocks noChangeArrowheads="1"/>
            </p:cNvSpPr>
            <p:nvPr/>
          </p:nvSpPr>
          <p:spPr bwMode="auto">
            <a:xfrm>
              <a:off x="2284046" y="2362200"/>
              <a:ext cx="629138" cy="1143000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29000" y="2133600"/>
              <a:ext cx="2246313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Hundreds kW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2400" y="2209776"/>
              <a:ext cx="16764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Tens kW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5000" y="3504762"/>
              <a:ext cx="13716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ITM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48400" y="3504762"/>
              <a:ext cx="13716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ETM</a:t>
              </a:r>
            </a:p>
          </p:txBody>
        </p:sp>
        <p:sp>
          <p:nvSpPr>
            <p:cNvPr id="18451" name="Rounded Rectangle 29"/>
            <p:cNvSpPr>
              <a:spLocks noChangeArrowheads="1"/>
            </p:cNvSpPr>
            <p:nvPr/>
          </p:nvSpPr>
          <p:spPr bwMode="auto">
            <a:xfrm>
              <a:off x="1600200" y="2362200"/>
              <a:ext cx="629138" cy="1143000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19200" y="3504762"/>
              <a:ext cx="13716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CP</a:t>
              </a:r>
            </a:p>
          </p:txBody>
        </p:sp>
        <p:sp>
          <p:nvSpPr>
            <p:cNvPr id="18453" name="Rounded Rectangle 31"/>
            <p:cNvSpPr>
              <a:spLocks noChangeArrowheads="1"/>
            </p:cNvSpPr>
            <p:nvPr/>
          </p:nvSpPr>
          <p:spPr bwMode="auto">
            <a:xfrm>
              <a:off x="7295662" y="2362200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34200" y="3504762"/>
              <a:ext cx="13716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RM</a:t>
              </a:r>
            </a:p>
          </p:txBody>
        </p:sp>
      </p:grpSp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Thermal lens and deformation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3962400"/>
            <a:ext cx="45720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Absorbed power leads to …</a:t>
            </a:r>
          </a:p>
          <a:p>
            <a:pPr marL="342900" indent="-342900">
              <a:defRPr/>
            </a:pPr>
            <a:r>
              <a:rPr lang="en-US" sz="2000" dirty="0">
                <a:latin typeface="+mj-lt"/>
              </a:rPr>
              <a:t>2. Thermal lens and surface </a:t>
            </a:r>
            <a:r>
              <a:rPr lang="en-US" sz="2000" dirty="0" smtClean="0">
                <a:latin typeface="+mj-lt"/>
              </a:rPr>
              <a:t>deformation:</a:t>
            </a:r>
          </a:p>
          <a:p>
            <a:pPr marL="800100" lvl="1" indent="-342900">
              <a:buFont typeface="Arial"/>
              <a:buChar char="•"/>
              <a:defRPr/>
            </a:pPr>
            <a:r>
              <a:rPr lang="en-US" sz="2000" dirty="0" smtClean="0">
                <a:latin typeface="+mj-lt"/>
              </a:rPr>
              <a:t>phase front/</a:t>
            </a:r>
            <a:r>
              <a:rPr lang="en-US" sz="2000" dirty="0" err="1" smtClean="0">
                <a:latin typeface="+mj-lt"/>
              </a:rPr>
              <a:t>wavefront</a:t>
            </a:r>
            <a:r>
              <a:rPr lang="en-US" sz="2000" dirty="0" smtClean="0">
                <a:latin typeface="+mj-lt"/>
              </a:rPr>
              <a:t> of an incident electric field will be distorted</a:t>
            </a:r>
          </a:p>
          <a:p>
            <a:pPr marL="342900" indent="-342900">
              <a:defRPr/>
            </a:pPr>
            <a:endParaRPr lang="en-US" sz="2200" dirty="0" smtClean="0">
              <a:latin typeface="+mj-lt"/>
            </a:endParaRPr>
          </a:p>
          <a:p>
            <a:pPr marL="342900" indent="-342900">
              <a:defRPr/>
            </a:pPr>
            <a:r>
              <a:rPr lang="en-US" sz="2200" dirty="0">
                <a:latin typeface="+mj-lt"/>
              </a:rPr>
              <a:t> </a:t>
            </a:r>
          </a:p>
          <a:p>
            <a:pPr marL="342900" indent="-342900">
              <a:defRPr/>
            </a:pPr>
            <a:endParaRPr lang="en-US" sz="2200" dirty="0">
              <a:latin typeface="+mj-lt"/>
            </a:endParaRPr>
          </a:p>
          <a:p>
            <a:pPr marL="342900" indent="-342900">
              <a:defRPr/>
            </a:pPr>
            <a:endParaRPr lang="en-US" sz="2200" dirty="0">
              <a:latin typeface="+mj-lt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rot="5400000" flipH="1" flipV="1">
            <a:off x="4116388" y="5257006"/>
            <a:ext cx="25908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5563394" y="4495800"/>
            <a:ext cx="4572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5563394" y="6019800"/>
            <a:ext cx="4572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5029994" y="6172200"/>
            <a:ext cx="914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 </a:t>
            </a:r>
            <a:r>
              <a:rPr lang="en-US" dirty="0" err="1" smtClean="0">
                <a:latin typeface="Helvetica"/>
                <a:cs typeface="Helvetica"/>
              </a:rPr>
              <a:t>e</a:t>
            </a:r>
            <a:r>
              <a:rPr lang="en-US" baseline="30000" dirty="0" err="1" smtClean="0">
                <a:latin typeface="Helvetica"/>
                <a:cs typeface="Helvetica"/>
              </a:rPr>
              <a:t>iθ</a:t>
            </a:r>
            <a:endParaRPr lang="en-US" baseline="30000" dirty="0">
              <a:latin typeface="Helvetica"/>
              <a:cs typeface="Helvetic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620794" y="6172200"/>
            <a:ext cx="914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 </a:t>
            </a:r>
            <a:r>
              <a:rPr lang="en-US" dirty="0" err="1" smtClean="0">
                <a:latin typeface="Helvetica"/>
                <a:cs typeface="Helvetica"/>
              </a:rPr>
              <a:t>e</a:t>
            </a:r>
            <a:r>
              <a:rPr lang="en-US" baseline="30000" dirty="0" err="1" smtClean="0">
                <a:latin typeface="Helvetica"/>
                <a:cs typeface="Helvetica"/>
              </a:rPr>
              <a:t>iθ</a:t>
            </a:r>
            <a:r>
              <a:rPr lang="en-US" baseline="30000" dirty="0" smtClean="0">
                <a:latin typeface="Helvetica"/>
                <a:cs typeface="Helvetica"/>
              </a:rPr>
              <a:t>’</a:t>
            </a:r>
            <a:endParaRPr lang="en-US" baseline="300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96000" cy="1143000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Test mass pitch change</a:t>
            </a:r>
            <a:br>
              <a:rPr lang="en-US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1600" smtClean="0">
                <a:ea typeface="ＭＳ Ｐゴシック" pitchFamily="-1" charset="-128"/>
                <a:cs typeface="ＭＳ Ｐゴシック" pitchFamily="-1" charset="-128"/>
              </a:rPr>
              <a:t>[T1100184]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BE9DA84-9F2B-AD4A-8F98-2DF695F0FA1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 rot="-254961">
            <a:off x="949325" y="2174875"/>
            <a:ext cx="2327275" cy="3616325"/>
            <a:chOff x="949040" y="2175160"/>
            <a:chExt cx="2327562" cy="3616039"/>
          </a:xfrm>
        </p:grpSpPr>
        <p:pic>
          <p:nvPicPr>
            <p:cNvPr id="44059" name="Picture 9" descr="RH_14W_temperature.png"/>
            <p:cNvPicPr>
              <a:picLocks noChangeAspect="1"/>
            </p:cNvPicPr>
            <p:nvPr/>
          </p:nvPicPr>
          <p:blipFill>
            <a:blip r:embed="rId2"/>
            <a:srcRect l="16171" t="9212" r="14847" b="3333"/>
            <a:stretch>
              <a:fillRect/>
            </a:stretch>
          </p:blipFill>
          <p:spPr bwMode="auto">
            <a:xfrm rot="5400000" flipH="1">
              <a:off x="1205641" y="1918560"/>
              <a:ext cx="1814361" cy="2327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60" name="Picture 9" descr="RH_14W_temperature.png"/>
            <p:cNvPicPr>
              <a:picLocks noChangeAspect="1"/>
            </p:cNvPicPr>
            <p:nvPr/>
          </p:nvPicPr>
          <p:blipFill>
            <a:blip r:embed="rId2"/>
            <a:srcRect l="16653" t="9212" r="14847" b="3333"/>
            <a:stretch>
              <a:fillRect/>
            </a:stretch>
          </p:blipFill>
          <p:spPr bwMode="auto">
            <a:xfrm rot="5400000">
              <a:off x="1211980" y="3726580"/>
              <a:ext cx="1801679" cy="2327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5486400" y="2055813"/>
          <a:ext cx="3429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071"/>
                <a:gridCol w="138792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Parameter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Value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Test mass pitch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8.1 </a:t>
                      </a:r>
                      <a:r>
                        <a:rPr lang="en-US" sz="16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μrad</a:t>
                      </a:r>
                      <a:r>
                        <a:rPr lang="en-US" sz="16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/W</a:t>
                      </a:r>
                      <a:endParaRPr lang="en-US" sz="16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048" name="Rounded Rectangle 67"/>
          <p:cNvSpPr>
            <a:spLocks noChangeArrowheads="1"/>
          </p:cNvSpPr>
          <p:nvPr/>
        </p:nvSpPr>
        <p:spPr bwMode="auto">
          <a:xfrm>
            <a:off x="1328738" y="2057400"/>
            <a:ext cx="119062" cy="3886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800000"/>
              </a:gs>
              <a:gs pos="50000">
                <a:srgbClr val="BF686A"/>
              </a:gs>
              <a:gs pos="100000">
                <a:srgbClr val="800000"/>
              </a:gs>
            </a:gsLst>
            <a:lin ang="0" scaled="1"/>
          </a:gra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4049" name="Straight Connector 33"/>
          <p:cNvCxnSpPr>
            <a:cxnSpLocks noChangeShapeType="1"/>
          </p:cNvCxnSpPr>
          <p:nvPr/>
        </p:nvCxnSpPr>
        <p:spPr bwMode="auto">
          <a:xfrm rot="5400000" flipH="1" flipV="1">
            <a:off x="877094" y="3009106"/>
            <a:ext cx="2209800" cy="15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</p:cxnSp>
      <p:cxnSp>
        <p:nvCxnSpPr>
          <p:cNvPr id="44050" name="Straight Connector 34"/>
          <p:cNvCxnSpPr>
            <a:cxnSpLocks noChangeShapeType="1"/>
          </p:cNvCxnSpPr>
          <p:nvPr/>
        </p:nvCxnSpPr>
        <p:spPr bwMode="auto">
          <a:xfrm rot="5400000" flipH="1" flipV="1">
            <a:off x="2020094" y="2018506"/>
            <a:ext cx="533400" cy="15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</p:cxnSp>
      <p:cxnSp>
        <p:nvCxnSpPr>
          <p:cNvPr id="44051" name="Straight Connector 38"/>
          <p:cNvCxnSpPr>
            <a:cxnSpLocks noChangeShapeType="1"/>
          </p:cNvCxnSpPr>
          <p:nvPr/>
        </p:nvCxnSpPr>
        <p:spPr bwMode="auto">
          <a:xfrm rot="10800000">
            <a:off x="3200400" y="3886200"/>
            <a:ext cx="38100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lg" len="lg"/>
          </a:ln>
        </p:spPr>
      </p:cxnSp>
      <p:cxnSp>
        <p:nvCxnSpPr>
          <p:cNvPr id="44052" name="Straight Connector 39"/>
          <p:cNvCxnSpPr>
            <a:cxnSpLocks noChangeShapeType="1"/>
          </p:cNvCxnSpPr>
          <p:nvPr/>
        </p:nvCxnSpPr>
        <p:spPr bwMode="auto">
          <a:xfrm rot="10800000" flipV="1">
            <a:off x="3200400" y="3048000"/>
            <a:ext cx="37338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lg" len="lg"/>
            <a:tailEnd type="none" w="sm" len="sm"/>
          </a:ln>
        </p:spPr>
      </p:cxnSp>
      <p:cxnSp>
        <p:nvCxnSpPr>
          <p:cNvPr id="44053" name="Straight Connector 42"/>
          <p:cNvCxnSpPr>
            <a:cxnSpLocks noChangeShapeType="1"/>
          </p:cNvCxnSpPr>
          <p:nvPr/>
        </p:nvCxnSpPr>
        <p:spPr bwMode="auto">
          <a:xfrm rot="10800000" flipV="1">
            <a:off x="3200400" y="3429000"/>
            <a:ext cx="3810000" cy="4572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4054" name="Content Placeholder 28"/>
          <p:cNvSpPr>
            <a:spLocks noGrp="1"/>
          </p:cNvSpPr>
          <p:nvPr>
            <p:ph sz="half" idx="1"/>
          </p:nvPr>
        </p:nvSpPr>
        <p:spPr>
          <a:xfrm>
            <a:off x="4038600" y="4419600"/>
            <a:ext cx="4648200" cy="914400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Thermo-elastic expansion shifts center of gravity of TM</a:t>
            </a:r>
          </a:p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Power dependent pitch results</a:t>
            </a:r>
          </a:p>
        </p:txBody>
      </p:sp>
      <p:grpSp>
        <p:nvGrpSpPr>
          <p:cNvPr id="3" name="Group 14"/>
          <p:cNvGrpSpPr>
            <a:grpSpLocks noChangeAspect="1"/>
          </p:cNvGrpSpPr>
          <p:nvPr/>
        </p:nvGrpSpPr>
        <p:grpSpPr bwMode="auto">
          <a:xfrm>
            <a:off x="7848600" y="381000"/>
            <a:ext cx="822325" cy="906463"/>
            <a:chOff x="6407149" y="2958247"/>
            <a:chExt cx="2054441" cy="2264979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6407149" y="3196248"/>
              <a:ext cx="983593" cy="178897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C29722"/>
                </a:gs>
                <a:gs pos="25000">
                  <a:srgbClr val="F2F96C"/>
                </a:gs>
                <a:gs pos="50000">
                  <a:srgbClr val="F5D954"/>
                </a:gs>
                <a:gs pos="75000">
                  <a:srgbClr val="EEB83F"/>
                </a:gs>
                <a:gs pos="9000">
                  <a:srgbClr val="FAFA8D"/>
                </a:gs>
              </a:gsLst>
              <a:lin ang="5400000" scaled="0"/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44057" name="Rounded Rectangle 47"/>
            <p:cNvSpPr>
              <a:spLocks noChangeArrowheads="1"/>
            </p:cNvSpPr>
            <p:nvPr/>
          </p:nvSpPr>
          <p:spPr bwMode="auto">
            <a:xfrm>
              <a:off x="7477484" y="3196666"/>
              <a:ext cx="984106" cy="178814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58" name="Rounded Rectangle 67"/>
            <p:cNvSpPr>
              <a:spLocks noChangeArrowheads="1"/>
            </p:cNvSpPr>
            <p:nvPr/>
          </p:nvSpPr>
          <p:spPr bwMode="auto">
            <a:xfrm>
              <a:off x="7599734" y="2958247"/>
              <a:ext cx="119193" cy="22649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0000"/>
                </a:gs>
                <a:gs pos="50000">
                  <a:srgbClr val="BF686A"/>
                </a:gs>
                <a:gs pos="100000">
                  <a:srgbClr val="800000"/>
                </a:gs>
              </a:gsLst>
              <a:lin ang="0" scaled="1"/>
            </a:gra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7150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Beam profiler and projector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DC0AF5-556D-6B4C-8AA8-A7D23F3BF3AC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pic>
        <p:nvPicPr>
          <p:cNvPr id="34820" name="Picture 61"/>
          <p:cNvPicPr>
            <a:picLocks noChangeAspect="1"/>
          </p:cNvPicPr>
          <p:nvPr/>
        </p:nvPicPr>
        <p:blipFill>
          <a:blip r:embed="rId2"/>
          <a:srcRect l="18932" t="9709" r="19904" b="14563"/>
          <a:stretch>
            <a:fillRect/>
          </a:stretch>
        </p:blipFill>
        <p:spPr bwMode="auto">
          <a:xfrm>
            <a:off x="2405063" y="1828800"/>
            <a:ext cx="16414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4" name="Straight Connector 63"/>
          <p:cNvCxnSpPr>
            <a:stCxn id="84" idx="1"/>
          </p:cNvCxnSpPr>
          <p:nvPr/>
        </p:nvCxnSpPr>
        <p:spPr bwMode="auto">
          <a:xfrm rot="10800000">
            <a:off x="1042988" y="4876800"/>
            <a:ext cx="3530600" cy="7937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pic>
        <p:nvPicPr>
          <p:cNvPr id="34822" name="Picture 65" descr="aseries_image_01HR.jpg"/>
          <p:cNvPicPr>
            <a:picLocks noChangeAspect="1"/>
          </p:cNvPicPr>
          <p:nvPr/>
        </p:nvPicPr>
        <p:blipFill>
          <a:blip r:embed="rId3"/>
          <a:srcRect t="9555"/>
          <a:stretch>
            <a:fillRect/>
          </a:stretch>
        </p:blipFill>
        <p:spPr bwMode="auto">
          <a:xfrm rot="369431">
            <a:off x="5688013" y="4114800"/>
            <a:ext cx="2922587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2"/>
          <p:cNvGrpSpPr>
            <a:grpSpLocks/>
          </p:cNvGrpSpPr>
          <p:nvPr/>
        </p:nvGrpSpPr>
        <p:grpSpPr bwMode="auto">
          <a:xfrm flipH="1">
            <a:off x="5570538" y="1371600"/>
            <a:ext cx="2895600" cy="2438400"/>
            <a:chOff x="228600" y="1371600"/>
            <a:chExt cx="2895600" cy="2438400"/>
          </a:xfrm>
        </p:grpSpPr>
        <p:pic>
          <p:nvPicPr>
            <p:cNvPr id="34850" name="Picture 69" descr="aseries_image_03HR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8600" y="1981200"/>
              <a:ext cx="2277664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51" name="Oval 72"/>
            <p:cNvSpPr>
              <a:spLocks noChangeArrowheads="1"/>
            </p:cNvSpPr>
            <p:nvPr/>
          </p:nvSpPr>
          <p:spPr bwMode="auto">
            <a:xfrm>
              <a:off x="1371600" y="2286000"/>
              <a:ext cx="914400" cy="609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4852" name="Straight Arrow Connector 73"/>
            <p:cNvCxnSpPr>
              <a:cxnSpLocks noChangeShapeType="1"/>
            </p:cNvCxnSpPr>
            <p:nvPr/>
          </p:nvCxnSpPr>
          <p:spPr bwMode="auto">
            <a:xfrm rot="5400000">
              <a:off x="1562100" y="1943100"/>
              <a:ext cx="685800" cy="1524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arrow" w="med" len="med"/>
            </a:ln>
          </p:spPr>
        </p:cxnSp>
        <p:sp>
          <p:nvSpPr>
            <p:cNvPr id="75" name="TextBox 74"/>
            <p:cNvSpPr txBox="1"/>
            <p:nvPr/>
          </p:nvSpPr>
          <p:spPr>
            <a:xfrm>
              <a:off x="1371600" y="1371600"/>
              <a:ext cx="1752600" cy="338138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 err="1">
                  <a:solidFill>
                    <a:schemeClr val="tx2"/>
                  </a:solidFill>
                  <a:latin typeface="+mj-lt"/>
                </a:rPr>
                <a:t>GigE</a:t>
              </a:r>
              <a:r>
                <a:rPr lang="en-US" sz="1600" dirty="0">
                  <a:solidFill>
                    <a:schemeClr val="tx2"/>
                  </a:solidFill>
                  <a:latin typeface="+mj-lt"/>
                </a:rPr>
                <a:t> connector</a:t>
              </a:r>
            </a:p>
          </p:txBody>
        </p:sp>
      </p:grpSp>
      <p:cxnSp>
        <p:nvCxnSpPr>
          <p:cNvPr id="79" name="Straight Connector 78"/>
          <p:cNvCxnSpPr/>
          <p:nvPr/>
        </p:nvCxnSpPr>
        <p:spPr bwMode="auto">
          <a:xfrm rot="5400000">
            <a:off x="1726406" y="3806032"/>
            <a:ext cx="2163763" cy="381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2" name="Straight Connector 81"/>
          <p:cNvCxnSpPr>
            <a:cxnSpLocks noChangeAspect="1"/>
          </p:cNvCxnSpPr>
          <p:nvPr/>
        </p:nvCxnSpPr>
        <p:spPr bwMode="auto">
          <a:xfrm rot="10800000" flipH="1">
            <a:off x="431800" y="2779713"/>
            <a:ext cx="2395538" cy="158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stealth" w="lg" len="lg"/>
            <a:tailEnd type="none" w="lg" len="lg"/>
          </a:ln>
          <a:effectLst/>
        </p:spPr>
      </p:cxnSp>
      <p:sp>
        <p:nvSpPr>
          <p:cNvPr id="83" name="TextBox 82"/>
          <p:cNvSpPr txBox="1"/>
          <p:nvPr/>
        </p:nvSpPr>
        <p:spPr>
          <a:xfrm flipH="1">
            <a:off x="312738" y="2176463"/>
            <a:ext cx="8382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To ITM</a:t>
            </a:r>
          </a:p>
        </p:txBody>
      </p:sp>
      <p:sp>
        <p:nvSpPr>
          <p:cNvPr id="84" name="Rectangle 83"/>
          <p:cNvSpPr/>
          <p:nvPr/>
        </p:nvSpPr>
        <p:spPr bwMode="auto">
          <a:xfrm flipH="1">
            <a:off x="4503738" y="4197350"/>
            <a:ext cx="69850" cy="151765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 flipH="1">
            <a:off x="3436938" y="1752600"/>
            <a:ext cx="1295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rgbClr val="000000"/>
                </a:solidFill>
                <a:latin typeface="+mj-lt"/>
              </a:rPr>
              <a:t>pico</a:t>
            </a:r>
            <a:r>
              <a:rPr lang="en-US" sz="1800" dirty="0">
                <a:solidFill>
                  <a:srgbClr val="000000"/>
                </a:solidFill>
                <a:latin typeface="+mj-lt"/>
              </a:rPr>
              <a:t>-motor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steering</a:t>
            </a:r>
          </a:p>
        </p:txBody>
      </p:sp>
      <p:sp>
        <p:nvSpPr>
          <p:cNvPr id="88" name="TextBox 87"/>
          <p:cNvSpPr txBox="1"/>
          <p:nvPr/>
        </p:nvSpPr>
        <p:spPr>
          <a:xfrm flipH="1">
            <a:off x="3360738" y="5678488"/>
            <a:ext cx="2209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j-lt"/>
              </a:rPr>
              <a:t>screen at conjugate plane of ITM</a:t>
            </a:r>
          </a:p>
        </p:txBody>
      </p:sp>
      <p:sp>
        <p:nvSpPr>
          <p:cNvPr id="34830" name="Rectangle 89"/>
          <p:cNvSpPr>
            <a:spLocks noChangeArrowheads="1"/>
          </p:cNvSpPr>
          <p:nvPr/>
        </p:nvSpPr>
        <p:spPr bwMode="auto">
          <a:xfrm rot="18999121" flipH="1">
            <a:off x="2571750" y="4875213"/>
            <a:ext cx="547688" cy="136525"/>
          </a:xfrm>
          <a:prstGeom prst="rect">
            <a:avLst/>
          </a:prstGeom>
          <a:solidFill>
            <a:srgbClr val="EEB83F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31" name="TextBox 90"/>
          <p:cNvSpPr txBox="1">
            <a:spLocks noChangeArrowheads="1"/>
          </p:cNvSpPr>
          <p:nvPr/>
        </p:nvSpPr>
        <p:spPr bwMode="auto">
          <a:xfrm flipH="1">
            <a:off x="2217738" y="51816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00000"/>
                </a:solidFill>
                <a:latin typeface="Helvetica" pitchFamily="-1" charset="0"/>
              </a:rPr>
              <a:t>pick-off</a:t>
            </a:r>
          </a:p>
        </p:txBody>
      </p:sp>
      <p:cxnSp>
        <p:nvCxnSpPr>
          <p:cNvPr id="34832" name="Straight Connector 105"/>
          <p:cNvCxnSpPr>
            <a:cxnSpLocks noChangeShapeType="1"/>
          </p:cNvCxnSpPr>
          <p:nvPr/>
        </p:nvCxnSpPr>
        <p:spPr bwMode="auto">
          <a:xfrm flipH="1" flipV="1">
            <a:off x="4732338" y="4419600"/>
            <a:ext cx="990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4833" name="Straight Connector 106"/>
          <p:cNvCxnSpPr>
            <a:cxnSpLocks noChangeShapeType="1"/>
          </p:cNvCxnSpPr>
          <p:nvPr/>
        </p:nvCxnSpPr>
        <p:spPr bwMode="auto">
          <a:xfrm flipH="1">
            <a:off x="4732338" y="5257800"/>
            <a:ext cx="990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5943600" y="1752600"/>
            <a:ext cx="2514600" cy="2366963"/>
            <a:chOff x="5943600" y="1752600"/>
            <a:chExt cx="2514600" cy="2366963"/>
          </a:xfrm>
        </p:grpSpPr>
        <p:grpSp>
          <p:nvGrpSpPr>
            <p:cNvPr id="4" name="Group 97"/>
            <p:cNvGrpSpPr>
              <a:grpSpLocks/>
            </p:cNvGrpSpPr>
            <p:nvPr/>
          </p:nvGrpSpPr>
          <p:grpSpPr bwMode="auto">
            <a:xfrm flipH="1">
              <a:off x="6408738" y="2133600"/>
              <a:ext cx="1371600" cy="1985963"/>
              <a:chOff x="914400" y="2133600"/>
              <a:chExt cx="1371600" cy="1985590"/>
            </a:xfrm>
          </p:grpSpPr>
          <p:pic>
            <p:nvPicPr>
              <p:cNvPr id="34848" name="Picture 75"/>
              <p:cNvPicPr>
                <a:picLocks noChangeAspect="1"/>
              </p:cNvPicPr>
              <p:nvPr/>
            </p:nvPicPr>
            <p:blipFill>
              <a:blip r:embed="rId5"/>
              <a:srcRect l="20000" t="14999" r="23750" b="22501"/>
              <a:stretch>
                <a:fillRect/>
              </a:stretch>
            </p:blipFill>
            <p:spPr bwMode="auto">
              <a:xfrm>
                <a:off x="914400" y="2133600"/>
                <a:ext cx="1371600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4849" name="Straight Arrow Connector 96"/>
              <p:cNvCxnSpPr>
                <a:cxnSpLocks noChangeShapeType="1"/>
              </p:cNvCxnSpPr>
              <p:nvPr/>
            </p:nvCxnSpPr>
            <p:spPr bwMode="auto">
              <a:xfrm rot="16200000" flipV="1">
                <a:off x="1099914" y="3695104"/>
                <a:ext cx="842590" cy="5581"/>
              </a:xfrm>
              <a:prstGeom prst="straightConnector1">
                <a:avLst/>
              </a:prstGeom>
              <a:noFill/>
              <a:ln w="38100">
                <a:solidFill>
                  <a:srgbClr val="800000"/>
                </a:solidFill>
                <a:round/>
                <a:headEnd type="none" w="sm" len="sm"/>
                <a:tailEnd type="triangle" w="med" len="med"/>
              </a:ln>
            </p:spPr>
          </p:cxnSp>
        </p:grpSp>
        <p:sp>
          <p:nvSpPr>
            <p:cNvPr id="32" name="TextBox 31"/>
            <p:cNvSpPr txBox="1"/>
            <p:nvPr/>
          </p:nvSpPr>
          <p:spPr>
            <a:xfrm>
              <a:off x="5943600" y="1752600"/>
              <a:ext cx="2514600" cy="3698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continuous monitoring</a:t>
              </a:r>
            </a:p>
          </p:txBody>
        </p:sp>
      </p:grpSp>
      <p:grpSp>
        <p:nvGrpSpPr>
          <p:cNvPr id="6" name="Group 26"/>
          <p:cNvGrpSpPr>
            <a:grpSpLocks noChangeAspect="1"/>
          </p:cNvGrpSpPr>
          <p:nvPr/>
        </p:nvGrpSpPr>
        <p:grpSpPr bwMode="auto">
          <a:xfrm>
            <a:off x="7391400" y="457200"/>
            <a:ext cx="1525588" cy="684213"/>
            <a:chOff x="685800" y="1524000"/>
            <a:chExt cx="2382599" cy="1068618"/>
          </a:xfrm>
        </p:grpSpPr>
        <p:grpSp>
          <p:nvGrpSpPr>
            <p:cNvPr id="7" name="Group 160"/>
            <p:cNvGrpSpPr>
              <a:grpSpLocks/>
            </p:cNvGrpSpPr>
            <p:nvPr/>
          </p:nvGrpSpPr>
          <p:grpSpPr bwMode="auto">
            <a:xfrm>
              <a:off x="685801" y="1524000"/>
              <a:ext cx="2382600" cy="1068618"/>
              <a:chOff x="980017" y="3821113"/>
              <a:chExt cx="4887383" cy="2191666"/>
            </a:xfrm>
          </p:grpSpPr>
          <p:sp>
            <p:nvSpPr>
              <p:cNvPr id="34838" name="Rounded Rectangle 45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4839" name="Rounded Rectangle 56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3" name="Rounded Rectangle 32"/>
              <p:cNvSpPr/>
              <p:nvPr/>
            </p:nvSpPr>
            <p:spPr bwMode="auto">
              <a:xfrm>
                <a:off x="3655103" y="5499186"/>
                <a:ext cx="2212290" cy="45765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 bwMode="auto">
              <a:xfrm rot="10800000">
                <a:off x="990185" y="5575463"/>
                <a:ext cx="2664918" cy="15255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35" name="Rectangle 34"/>
              <p:cNvSpPr/>
              <p:nvPr/>
            </p:nvSpPr>
            <p:spPr bwMode="auto">
              <a:xfrm rot="19560000">
                <a:off x="980014" y="5402571"/>
                <a:ext cx="76287" cy="6102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36" name="Straight Connector 35"/>
              <p:cNvCxnSpPr>
                <a:stCxn id="33" idx="1"/>
              </p:cNvCxnSpPr>
              <p:nvPr/>
            </p:nvCxnSpPr>
            <p:spPr bwMode="auto">
              <a:xfrm rot="10800000" flipV="1">
                <a:off x="1142757" y="5728015"/>
                <a:ext cx="2512346" cy="7627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 rot="5400000">
                <a:off x="761427" y="4278701"/>
                <a:ext cx="1525520" cy="106800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 rot="5400000">
                <a:off x="1028401" y="4774507"/>
                <a:ext cx="1144139" cy="91543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34837" name="Rounded Rectangle 45"/>
            <p:cNvSpPr>
              <a:spLocks noChangeArrowheads="1"/>
            </p:cNvSpPr>
            <p:nvPr/>
          </p:nvSpPr>
          <p:spPr bwMode="auto">
            <a:xfrm>
              <a:off x="1545336" y="1524000"/>
              <a:ext cx="306467" cy="5573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867400" cy="1143000"/>
          </a:xfrm>
        </p:spPr>
        <p:txBody>
          <a:bodyPr/>
          <a:lstStyle/>
          <a:p>
            <a:r>
              <a:rPr lang="en-US" dirty="0" smtClean="0"/>
              <a:t>Optical injection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HWSY: injected through SR2 onto interferometer (IFO) axis</a:t>
            </a:r>
          </a:p>
          <a:p>
            <a:r>
              <a:rPr lang="en-US" sz="2000" dirty="0" smtClean="0"/>
              <a:t>HWSX: injected off BS_AR</a:t>
            </a:r>
          </a:p>
          <a:p>
            <a:r>
              <a:rPr lang="en-US" sz="2000" dirty="0" smtClean="0"/>
              <a:t>Large core optic SR3: primary mirror of telescope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903C0F-7A22-384F-B255-7C6610BBD78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9" name="Picture 8" descr="HWS_HAM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8610" t="28888" r="47172" b="40000"/>
              <a:stretch>
                <a:fillRect/>
              </a:stretch>
            </p:blipFill>
          </mc:Choice>
          <mc:Fallback>
            <p:blipFill>
              <a:blip r:embed="rId3"/>
              <a:srcRect l="18610" t="28888" r="47172" b="40000"/>
              <a:stretch>
                <a:fillRect/>
              </a:stretch>
            </p:blipFill>
          </mc:Fallback>
        </mc:AlternateContent>
        <p:spPr>
          <a:xfrm>
            <a:off x="1600200" y="3352800"/>
            <a:ext cx="2514600" cy="2909455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10" name="Picture 9" descr="HWS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18893" t="33333" r="45758" b="37778"/>
              <a:stretch>
                <a:fillRect/>
              </a:stretch>
            </p:blipFill>
          </mc:Choice>
          <mc:Fallback>
            <p:blipFill>
              <a:blip r:embed="rId5"/>
              <a:srcRect l="18893" t="33333" r="45758" b="37778"/>
              <a:stretch>
                <a:fillRect/>
              </a:stretch>
            </p:blipFill>
          </mc:Fallback>
        </mc:AlternateContent>
        <p:spPr>
          <a:xfrm>
            <a:off x="4953000" y="3352800"/>
            <a:ext cx="2784231" cy="2895600"/>
          </a:xfrm>
          <a:prstGeom prst="rect">
            <a:avLst/>
          </a:prstGeom>
          <a:ln>
            <a:solidFill>
              <a:schemeClr val="tx2"/>
            </a:solidFill>
          </a:ln>
        </p:spPr>
      </p:pic>
      <p:cxnSp>
        <p:nvCxnSpPr>
          <p:cNvPr id="12" name="Straight Arrow Connector 11"/>
          <p:cNvCxnSpPr/>
          <p:nvPr/>
        </p:nvCxnSpPr>
        <p:spPr bwMode="auto">
          <a:xfrm rot="5400000">
            <a:off x="1677194" y="5485606"/>
            <a:ext cx="762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600200" y="5791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to ITMY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1905000" y="3810000"/>
            <a:ext cx="3048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600200" y="33528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to HWS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5400000">
            <a:off x="5525294" y="5525294"/>
            <a:ext cx="457200" cy="7461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5257800" y="5791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to HWS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7088188" y="4876800"/>
            <a:ext cx="531812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705600" y="48768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j-lt"/>
              </a:rPr>
              <a:t>to ITMX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5" name="Group 224"/>
          <p:cNvGrpSpPr>
            <a:grpSpLocks/>
          </p:cNvGrpSpPr>
          <p:nvPr/>
        </p:nvGrpSpPr>
        <p:grpSpPr bwMode="auto">
          <a:xfrm>
            <a:off x="7543800" y="609600"/>
            <a:ext cx="990600" cy="428625"/>
            <a:chOff x="685802" y="4652963"/>
            <a:chExt cx="990598" cy="428625"/>
          </a:xfrm>
        </p:grpSpPr>
        <p:sp>
          <p:nvSpPr>
            <p:cNvPr id="25" name="Rectangle 31"/>
            <p:cNvSpPr/>
            <p:nvPr/>
          </p:nvSpPr>
          <p:spPr bwMode="auto">
            <a:xfrm rot="5400000">
              <a:off x="1200151" y="4552952"/>
              <a:ext cx="342900" cy="60959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FF66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grpSp>
          <p:nvGrpSpPr>
            <p:cNvPr id="6" name="Group 64"/>
            <p:cNvGrpSpPr>
              <a:grpSpLocks/>
            </p:cNvGrpSpPr>
            <p:nvPr/>
          </p:nvGrpSpPr>
          <p:grpSpPr bwMode="auto">
            <a:xfrm rot="-5400000">
              <a:off x="660405" y="4675188"/>
              <a:ext cx="431800" cy="380999"/>
              <a:chOff x="4250088" y="1828800"/>
              <a:chExt cx="863599" cy="761996"/>
            </a:xfrm>
          </p:grpSpPr>
          <p:sp>
            <p:nvSpPr>
              <p:cNvPr id="27" name="Rounded Rectangle 26"/>
              <p:cNvSpPr/>
              <p:nvPr/>
            </p:nvSpPr>
            <p:spPr bwMode="auto">
              <a:xfrm>
                <a:off x="4275488" y="1882774"/>
                <a:ext cx="838199" cy="53339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100000">
                    <a:schemeClr val="tx2">
                      <a:lumMod val="65000"/>
                      <a:lumOff val="35000"/>
                    </a:schemeClr>
                  </a:gs>
                  <a:gs pos="50000">
                    <a:schemeClr val="tx2">
                      <a:lumMod val="75000"/>
                      <a:lumOff val="25000"/>
                    </a:schemeClr>
                  </a:gs>
                  <a:gs pos="75000">
                    <a:schemeClr val="tx2">
                      <a:lumMod val="95000"/>
                      <a:lumOff val="5000"/>
                    </a:schemeClr>
                  </a:gs>
                </a:gsLst>
                <a:lin ang="16500000" scaled="0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 bwMode="auto">
              <a:xfrm>
                <a:off x="4250088" y="2514596"/>
                <a:ext cx="838199" cy="7620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44786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43262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6310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808887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4961287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cxnSp>
            <p:nvCxnSpPr>
              <p:cNvPr id="34" name="Straight Connector 62"/>
              <p:cNvCxnSpPr>
                <a:cxnSpLocks noChangeShapeType="1"/>
              </p:cNvCxnSpPr>
              <p:nvPr/>
            </p:nvCxnSpPr>
            <p:spPr bwMode="auto">
              <a:xfrm>
                <a:off x="4267200" y="2362200"/>
                <a:ext cx="838200" cy="158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35" name="Rectangle 63"/>
              <p:cNvSpPr>
                <a:spLocks noChangeArrowheads="1"/>
              </p:cNvSpPr>
              <p:nvPr/>
            </p:nvSpPr>
            <p:spPr bwMode="auto">
              <a:xfrm>
                <a:off x="4572000" y="1828800"/>
                <a:ext cx="228600" cy="76200"/>
              </a:xfrm>
              <a:prstGeom prst="rect">
                <a:avLst/>
              </a:prstGeom>
              <a:solidFill>
                <a:srgbClr val="BF686A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6" descr="surface curvature.jpg"/>
          <p:cNvPicPr>
            <a:picLocks noChangeAspect="1"/>
          </p:cNvPicPr>
          <p:nvPr/>
        </p:nvPicPr>
        <p:blipFill>
          <a:blip r:embed="rId2"/>
          <a:srcRect l="12500" t="6250" r="12500" b="8333"/>
          <a:stretch>
            <a:fillRect/>
          </a:stretch>
        </p:blipFill>
        <p:spPr bwMode="auto">
          <a:xfrm>
            <a:off x="457200" y="1981200"/>
            <a:ext cx="3657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Content Placeholder 5" descr="thermal lens.jpg"/>
          <p:cNvPicPr>
            <a:picLocks noGrp="1" noChangeAspect="1"/>
          </p:cNvPicPr>
          <p:nvPr>
            <p:ph idx="1"/>
          </p:nvPr>
        </p:nvPicPr>
        <p:blipFill>
          <a:blip r:embed="rId3"/>
          <a:srcRect l="13586" t="5923" r="6441" b="8362"/>
          <a:stretch>
            <a:fillRect/>
          </a:stretch>
        </p:blipFill>
        <p:spPr>
          <a:xfrm>
            <a:off x="5029200" y="1981200"/>
            <a:ext cx="3886200" cy="3124200"/>
          </a:xfrm>
        </p:spPr>
      </p:pic>
      <p:sp>
        <p:nvSpPr>
          <p:cNvPr id="26" name="Rectangle 25"/>
          <p:cNvSpPr/>
          <p:nvPr/>
        </p:nvSpPr>
        <p:spPr bwMode="auto">
          <a:xfrm>
            <a:off x="4059936" y="1752600"/>
            <a:ext cx="762000" cy="3429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8558784" y="1828800"/>
            <a:ext cx="1524000" cy="3429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791200" cy="1143000"/>
          </a:xfrm>
        </p:spPr>
        <p:txBody>
          <a:bodyPr/>
          <a:lstStyle/>
          <a:p>
            <a:r>
              <a:rPr lang="en-US" sz="3200" dirty="0" smtClean="0">
                <a:ea typeface="ＭＳ Ｐゴシック" pitchFamily="-1" charset="-128"/>
                <a:cs typeface="ＭＳ Ｐゴシック" pitchFamily="-1" charset="-128"/>
              </a:rPr>
              <a:t>Non-uniformity in Ring Heater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/>
            </a:r>
            <a:br>
              <a:rPr lang="en-US" dirty="0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sz="1600" dirty="0" smtClean="0">
                <a:ea typeface="ＭＳ Ｐゴシック" pitchFamily="-1" charset="-128"/>
                <a:cs typeface="ＭＳ Ｐゴシック" pitchFamily="-1" charset="-128"/>
              </a:rPr>
              <a:t>[G1001160]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752F53-DD0B-7343-85CD-663A5C53EDC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7848600" y="381000"/>
            <a:ext cx="822325" cy="906463"/>
            <a:chOff x="6407149" y="2958247"/>
            <a:chExt cx="2054441" cy="2264979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6407149" y="3196248"/>
              <a:ext cx="983593" cy="178897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C29722"/>
                </a:gs>
                <a:gs pos="25000">
                  <a:srgbClr val="F2F96C"/>
                </a:gs>
                <a:gs pos="50000">
                  <a:srgbClr val="F5D954"/>
                </a:gs>
                <a:gs pos="75000">
                  <a:srgbClr val="EEB83F"/>
                </a:gs>
                <a:gs pos="9000">
                  <a:srgbClr val="FAFA8D"/>
                </a:gs>
              </a:gsLst>
              <a:lin ang="5400000" scaled="0"/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45064" name="Rounded Rectangle 47"/>
            <p:cNvSpPr>
              <a:spLocks noChangeArrowheads="1"/>
            </p:cNvSpPr>
            <p:nvPr/>
          </p:nvSpPr>
          <p:spPr bwMode="auto">
            <a:xfrm>
              <a:off x="7477484" y="3196666"/>
              <a:ext cx="984106" cy="178814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65" name="Rounded Rectangle 67"/>
            <p:cNvSpPr>
              <a:spLocks noChangeArrowheads="1"/>
            </p:cNvSpPr>
            <p:nvPr/>
          </p:nvSpPr>
          <p:spPr bwMode="auto">
            <a:xfrm>
              <a:off x="7599734" y="2958247"/>
              <a:ext cx="119193" cy="226497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800000"/>
                </a:gs>
                <a:gs pos="50000">
                  <a:srgbClr val="BF686A"/>
                </a:gs>
                <a:gs pos="100000">
                  <a:srgbClr val="800000"/>
                </a:gs>
              </a:gsLst>
              <a:lin ang="0" scaled="1"/>
            </a:gra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4800" y="54102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Surface astigmatism: Zernike Z</a:t>
            </a:r>
            <a:r>
              <a:rPr lang="en-US" baseline="-25000" dirty="0" smtClean="0">
                <a:latin typeface="+mj-lt"/>
              </a:rPr>
              <a:t>2,2</a:t>
            </a:r>
            <a:r>
              <a:rPr lang="en-US" dirty="0" smtClean="0">
                <a:latin typeface="+mj-lt"/>
              </a:rPr>
              <a:t> coefficient for RH = 0.7nm</a:t>
            </a:r>
          </a:p>
          <a:p>
            <a:r>
              <a:rPr lang="en-US" dirty="0" smtClean="0">
                <a:latin typeface="+mj-lt"/>
              </a:rPr>
              <a:t>  &lt; 3nm Core Optics specification for polishing</a:t>
            </a:r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16002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Surface deformation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876800"/>
            <a:ext cx="1981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"/>
                <a:cs typeface="Helvetica"/>
              </a:rPr>
              <a:t>diam. = 340mm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400" y="4876800"/>
            <a:ext cx="1981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Helvetica"/>
                <a:cs typeface="Helvetica"/>
              </a:rPr>
              <a:t>diam. = 340mm</a:t>
            </a:r>
            <a:endParaRPr lang="en-US" sz="1800" dirty="0">
              <a:latin typeface="Helvetica"/>
              <a:cs typeface="Helvetica"/>
            </a:endParaRPr>
          </a:p>
        </p:txBody>
      </p:sp>
      <p:grpSp>
        <p:nvGrpSpPr>
          <p:cNvPr id="3" name="Group 16"/>
          <p:cNvGrpSpPr/>
          <p:nvPr/>
        </p:nvGrpSpPr>
        <p:grpSpPr>
          <a:xfrm>
            <a:off x="4078224" y="2057400"/>
            <a:ext cx="1066800" cy="2929354"/>
            <a:chOff x="4114800" y="2057400"/>
            <a:chExt cx="1066800" cy="2929354"/>
          </a:xfrm>
        </p:grpSpPr>
        <p:sp>
          <p:nvSpPr>
            <p:cNvPr id="14" name="TextBox 13"/>
            <p:cNvSpPr txBox="1"/>
            <p:nvPr/>
          </p:nvSpPr>
          <p:spPr>
            <a:xfrm>
              <a:off x="4114800" y="2057400"/>
              <a:ext cx="10668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300nm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14800" y="3352800"/>
              <a:ext cx="10668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200nm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14800" y="4648200"/>
              <a:ext cx="10668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100nm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  <p:grpSp>
        <p:nvGrpSpPr>
          <p:cNvPr id="5" name="Group 23"/>
          <p:cNvGrpSpPr/>
          <p:nvPr/>
        </p:nvGrpSpPr>
        <p:grpSpPr>
          <a:xfrm>
            <a:off x="8610600" y="2057400"/>
            <a:ext cx="1066800" cy="2929354"/>
            <a:chOff x="8610600" y="2057400"/>
            <a:chExt cx="1066800" cy="2929354"/>
          </a:xfrm>
        </p:grpSpPr>
        <p:grpSp>
          <p:nvGrpSpPr>
            <p:cNvPr id="6" name="Group 17"/>
            <p:cNvGrpSpPr/>
            <p:nvPr/>
          </p:nvGrpSpPr>
          <p:grpSpPr>
            <a:xfrm>
              <a:off x="8610600" y="2057400"/>
              <a:ext cx="1066800" cy="2929354"/>
              <a:chOff x="4114800" y="2057400"/>
              <a:chExt cx="1066800" cy="292935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114800" y="2057400"/>
                <a:ext cx="10668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9μm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114800" y="3352800"/>
                <a:ext cx="10668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5μm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114800" y="4648200"/>
                <a:ext cx="10668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Helvetica"/>
                    <a:cs typeface="Helvetica"/>
                  </a:rPr>
                  <a:t>1μm</a:t>
                </a:r>
                <a:endParaRPr lang="en-US" sz="1600" dirty="0">
                  <a:latin typeface="Helvetica"/>
                  <a:cs typeface="Helvetica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8610600" y="2706624"/>
              <a:ext cx="10668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7μm</a:t>
              </a:r>
              <a:endParaRPr lang="en-US" sz="1600" dirty="0">
                <a:latin typeface="Helvetica"/>
                <a:cs typeface="Helvetica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610600" y="4005072"/>
              <a:ext cx="10668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Helvetica"/>
                  <a:cs typeface="Helvetica"/>
                </a:rPr>
                <a:t>3μm</a:t>
              </a:r>
              <a:endParaRPr lang="en-US" sz="1600" dirty="0">
                <a:latin typeface="Helvetica"/>
                <a:cs typeface="Helvetica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105400" y="1600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Substrate thermal lens</a:t>
            </a:r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3"/>
          <p:cNvGrpSpPr/>
          <p:nvPr/>
        </p:nvGrpSpPr>
        <p:grpSpPr>
          <a:xfrm>
            <a:off x="7543800" y="2240280"/>
            <a:ext cx="304800" cy="458788"/>
            <a:chOff x="7543800" y="2209800"/>
            <a:chExt cx="304800" cy="458788"/>
          </a:xfrm>
        </p:grpSpPr>
        <p:cxnSp>
          <p:nvCxnSpPr>
            <p:cNvPr id="107" name="Straight Connector 106"/>
            <p:cNvCxnSpPr/>
            <p:nvPr/>
          </p:nvCxnSpPr>
          <p:spPr bwMode="auto">
            <a:xfrm>
              <a:off x="7543800" y="2209800"/>
              <a:ext cx="3048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grpSp>
          <p:nvGrpSpPr>
            <p:cNvPr id="3" name="Group 112"/>
            <p:cNvGrpSpPr/>
            <p:nvPr/>
          </p:nvGrpSpPr>
          <p:grpSpPr>
            <a:xfrm>
              <a:off x="7543800" y="2362200"/>
              <a:ext cx="304800" cy="306388"/>
              <a:chOff x="7543800" y="2362200"/>
              <a:chExt cx="304800" cy="306388"/>
            </a:xfrm>
          </p:grpSpPr>
          <p:cxnSp>
            <p:nvCxnSpPr>
              <p:cNvPr id="109" name="Straight Connector 108"/>
              <p:cNvCxnSpPr/>
              <p:nvPr/>
            </p:nvCxnSpPr>
            <p:spPr bwMode="auto">
              <a:xfrm>
                <a:off x="7543800" y="2362200"/>
                <a:ext cx="304800" cy="15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>
                <a:off x="7543800" y="2514600"/>
                <a:ext cx="304800" cy="15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11" name="Straight Connector 110"/>
              <p:cNvCxnSpPr/>
              <p:nvPr/>
            </p:nvCxnSpPr>
            <p:spPr bwMode="auto">
              <a:xfrm>
                <a:off x="7543800" y="2667000"/>
                <a:ext cx="304800" cy="15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</p:grpSp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960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Monitor the spots</a:t>
            </a:r>
          </a:p>
        </p:txBody>
      </p:sp>
      <p:sp>
        <p:nvSpPr>
          <p:cNvPr id="53251" name="Content Placeholder 112"/>
          <p:cNvSpPr>
            <a:spLocks noGrp="1"/>
          </p:cNvSpPr>
          <p:nvPr>
            <p:ph idx="1"/>
          </p:nvPr>
        </p:nvSpPr>
        <p:spPr>
          <a:xfrm>
            <a:off x="533400" y="1981200"/>
            <a:ext cx="5257800" cy="41148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HWS gives “spatial measurement of </a:t>
            </a:r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wavefront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change”</a:t>
            </a:r>
          </a:p>
          <a:p>
            <a:pPr lvl="1"/>
            <a:r>
              <a:rPr lang="en-US" dirty="0" smtClean="0"/>
              <a:t>Two dimensional</a:t>
            </a:r>
          </a:p>
          <a:p>
            <a:pPr lvl="1"/>
            <a:r>
              <a:rPr lang="en-US" dirty="0" smtClean="0"/>
              <a:t>Discrete (~1000 points per CCD)</a:t>
            </a:r>
          </a:p>
          <a:p>
            <a:pPr lvl="1"/>
            <a:r>
              <a:rPr lang="en-US" dirty="0" smtClean="0"/>
              <a:t>Directly </a:t>
            </a:r>
            <a:r>
              <a:rPr lang="en-US" b="1" dirty="0" smtClean="0"/>
              <a:t>measures </a:t>
            </a:r>
            <a:r>
              <a:rPr lang="en-US" b="1" dirty="0" err="1" smtClean="0"/>
              <a:t>wavefront</a:t>
            </a:r>
            <a:r>
              <a:rPr lang="en-US" b="1" dirty="0" smtClean="0"/>
              <a:t> gradient changes</a:t>
            </a:r>
          </a:p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Breaks </a:t>
            </a:r>
            <a:r>
              <a:rPr lang="en-US" dirty="0" err="1" smtClean="0">
                <a:ea typeface="ＭＳ Ｐゴシック" pitchFamily="-1" charset="-128"/>
                <a:cs typeface="ＭＳ Ｐゴシック" pitchFamily="-1" charset="-128"/>
              </a:rPr>
              <a:t>wavefront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into rays </a:t>
            </a:r>
          </a:p>
          <a:p>
            <a:pPr lvl="1"/>
            <a:r>
              <a:rPr lang="en-US" dirty="0" smtClean="0"/>
              <a:t>propagate </a:t>
            </a:r>
            <a:r>
              <a:rPr lang="en-US" b="1" dirty="0" smtClean="0"/>
              <a:t>normal </a:t>
            </a:r>
            <a:r>
              <a:rPr lang="en-US" dirty="0" smtClean="0"/>
              <a:t>to gradient</a:t>
            </a:r>
          </a:p>
          <a:p>
            <a:pPr lvl="1"/>
            <a:r>
              <a:rPr lang="en-US" dirty="0" smtClean="0"/>
              <a:t>creates spot pattern on CCD</a:t>
            </a:r>
          </a:p>
          <a:p>
            <a:pPr lvl="1"/>
            <a:r>
              <a:rPr lang="en-US" dirty="0" smtClean="0"/>
              <a:t>measures spot displacement</a:t>
            </a:r>
          </a:p>
          <a:p>
            <a:pPr lvl="2"/>
            <a:r>
              <a:rPr lang="en-US" dirty="0" smtClean="0"/>
              <a:t>Proportional to gradient change</a:t>
            </a:r>
          </a:p>
          <a:p>
            <a:pPr lvl="2"/>
            <a:r>
              <a:rPr lang="en-US" dirty="0" err="1" smtClean="0"/>
              <a:t>Centroid</a:t>
            </a:r>
            <a:r>
              <a:rPr lang="en-US" dirty="0" smtClean="0"/>
              <a:t> calculation depends on intensity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6F73A3-3176-5C48-990C-D808D37F0926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  <p:grpSp>
        <p:nvGrpSpPr>
          <p:cNvPr id="4" name="Group 224"/>
          <p:cNvGrpSpPr>
            <a:grpSpLocks/>
          </p:cNvGrpSpPr>
          <p:nvPr/>
        </p:nvGrpSpPr>
        <p:grpSpPr bwMode="auto">
          <a:xfrm>
            <a:off x="7543800" y="533400"/>
            <a:ext cx="990600" cy="428625"/>
            <a:chOff x="685802" y="4652963"/>
            <a:chExt cx="990598" cy="428625"/>
          </a:xfrm>
        </p:grpSpPr>
        <p:sp>
          <p:nvSpPr>
            <p:cNvPr id="85" name="Rectangle 31"/>
            <p:cNvSpPr/>
            <p:nvPr/>
          </p:nvSpPr>
          <p:spPr bwMode="auto">
            <a:xfrm rot="5400000">
              <a:off x="1200151" y="4552952"/>
              <a:ext cx="342900" cy="60959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FF6600"/>
                </a:gs>
              </a:gsLst>
              <a:lin ang="0" scaled="1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grpSp>
          <p:nvGrpSpPr>
            <p:cNvPr id="6" name="Group 64"/>
            <p:cNvGrpSpPr>
              <a:grpSpLocks/>
            </p:cNvGrpSpPr>
            <p:nvPr/>
          </p:nvGrpSpPr>
          <p:grpSpPr bwMode="auto">
            <a:xfrm rot="-5400000">
              <a:off x="661991" y="4676776"/>
              <a:ext cx="428625" cy="381000"/>
              <a:chOff x="4250086" y="1828800"/>
              <a:chExt cx="857249" cy="762000"/>
            </a:xfrm>
          </p:grpSpPr>
          <p:sp>
            <p:nvSpPr>
              <p:cNvPr id="87" name="Rounded Rectangle 86"/>
              <p:cNvSpPr/>
              <p:nvPr/>
            </p:nvSpPr>
            <p:spPr bwMode="auto">
              <a:xfrm>
                <a:off x="4275488" y="1882774"/>
                <a:ext cx="838199" cy="53339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tx2">
                      <a:lumMod val="85000"/>
                      <a:lumOff val="15000"/>
                    </a:schemeClr>
                  </a:gs>
                  <a:gs pos="100000">
                    <a:schemeClr val="tx2">
                      <a:lumMod val="65000"/>
                      <a:lumOff val="35000"/>
                    </a:schemeClr>
                  </a:gs>
                  <a:gs pos="50000">
                    <a:schemeClr val="tx2">
                      <a:lumMod val="75000"/>
                      <a:lumOff val="25000"/>
                    </a:schemeClr>
                  </a:gs>
                  <a:gs pos="75000">
                    <a:schemeClr val="tx2">
                      <a:lumMod val="95000"/>
                      <a:lumOff val="5000"/>
                    </a:schemeClr>
                  </a:gs>
                </a:gsLst>
                <a:lin ang="16500000" scaled="0"/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89" name="Rounded Rectangle 88"/>
              <p:cNvSpPr/>
              <p:nvPr/>
            </p:nvSpPr>
            <p:spPr bwMode="auto">
              <a:xfrm>
                <a:off x="4250088" y="2514596"/>
                <a:ext cx="838199" cy="7620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44786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43262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4631088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>
                <a:off x="4808887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>
                <a:off x="4961287" y="2438396"/>
                <a:ext cx="76200" cy="7620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cxnSp>
            <p:nvCxnSpPr>
              <p:cNvPr id="53363" name="Straight Connector 62"/>
              <p:cNvCxnSpPr>
                <a:cxnSpLocks noChangeShapeType="1"/>
              </p:cNvCxnSpPr>
              <p:nvPr/>
            </p:nvCxnSpPr>
            <p:spPr bwMode="auto">
              <a:xfrm>
                <a:off x="4267200" y="2362200"/>
                <a:ext cx="838200" cy="1588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53364" name="Rectangle 63"/>
              <p:cNvSpPr>
                <a:spLocks noChangeArrowheads="1"/>
              </p:cNvSpPr>
              <p:nvPr/>
            </p:nvSpPr>
            <p:spPr bwMode="auto">
              <a:xfrm>
                <a:off x="4572000" y="1828800"/>
                <a:ext cx="228600" cy="76200"/>
              </a:xfrm>
              <a:prstGeom prst="rect">
                <a:avLst/>
              </a:prstGeom>
              <a:solidFill>
                <a:srgbClr val="BF686A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15" name="Rectangle 31"/>
          <p:cNvSpPr/>
          <p:nvPr/>
        </p:nvSpPr>
        <p:spPr bwMode="auto">
          <a:xfrm rot="16200000">
            <a:off x="6247606" y="1599406"/>
            <a:ext cx="685800" cy="175418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FFFFFF">
                  <a:alpha val="0"/>
                </a:srgbClr>
              </a:gs>
              <a:gs pos="50000">
                <a:srgbClr val="FF66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17" name="Rounded Rectangle 116"/>
          <p:cNvSpPr/>
          <p:nvPr/>
        </p:nvSpPr>
        <p:spPr bwMode="auto">
          <a:xfrm rot="5400000">
            <a:off x="7696200" y="2224088"/>
            <a:ext cx="838200" cy="533400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85000"/>
                  <a:lumOff val="15000"/>
                </a:schemeClr>
              </a:gs>
              <a:gs pos="100000">
                <a:schemeClr val="tx2">
                  <a:lumMod val="65000"/>
                  <a:lumOff val="35000"/>
                </a:schemeClr>
              </a:gs>
              <a:gs pos="50000">
                <a:schemeClr val="tx2">
                  <a:lumMod val="75000"/>
                  <a:lumOff val="25000"/>
                </a:schemeClr>
              </a:gs>
              <a:gs pos="75000">
                <a:schemeClr val="tx2">
                  <a:lumMod val="95000"/>
                  <a:lumOff val="5000"/>
                </a:schemeClr>
              </a:gs>
            </a:gsLst>
            <a:lin ang="16500000" scaled="0"/>
            <a:tileRect/>
          </a:gra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grpSp>
        <p:nvGrpSpPr>
          <p:cNvPr id="7" name="Group 104"/>
          <p:cNvGrpSpPr/>
          <p:nvPr/>
        </p:nvGrpSpPr>
        <p:grpSpPr>
          <a:xfrm>
            <a:off x="7467600" y="2052638"/>
            <a:ext cx="152400" cy="838200"/>
            <a:chOff x="7843838" y="2052638"/>
            <a:chExt cx="152400" cy="838200"/>
          </a:xfrm>
        </p:grpSpPr>
        <p:sp>
          <p:nvSpPr>
            <p:cNvPr id="118" name="Rounded Rectangle 117"/>
            <p:cNvSpPr/>
            <p:nvPr/>
          </p:nvSpPr>
          <p:spPr bwMode="auto">
            <a:xfrm rot="5400000">
              <a:off x="7462838" y="2433638"/>
              <a:ext cx="838200" cy="7620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 rot="5400000">
              <a:off x="7920038" y="2281238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 rot="5400000">
              <a:off x="7920038" y="2128838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 rot="5400000">
              <a:off x="7920038" y="2433638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 rot="5400000">
              <a:off x="7920038" y="2605088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 rot="5400000">
              <a:off x="7920038" y="2757488"/>
              <a:ext cx="76200" cy="76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cxnSp>
        <p:nvCxnSpPr>
          <p:cNvPr id="53352" name="Straight Connector 62"/>
          <p:cNvCxnSpPr>
            <a:cxnSpLocks noChangeShapeType="1"/>
          </p:cNvCxnSpPr>
          <p:nvPr/>
        </p:nvCxnSpPr>
        <p:spPr bwMode="auto">
          <a:xfrm rot="5400000">
            <a:off x="7657306" y="2492821"/>
            <a:ext cx="838201" cy="1588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</p:cxnSp>
      <p:sp>
        <p:nvSpPr>
          <p:cNvPr id="53353" name="Rectangle 63"/>
          <p:cNvSpPr>
            <a:spLocks noChangeArrowheads="1"/>
          </p:cNvSpPr>
          <p:nvPr/>
        </p:nvSpPr>
        <p:spPr bwMode="auto">
          <a:xfrm rot="5400000">
            <a:off x="8305800" y="2438400"/>
            <a:ext cx="228600" cy="76200"/>
          </a:xfrm>
          <a:prstGeom prst="rect">
            <a:avLst/>
          </a:prstGeom>
          <a:solidFill>
            <a:srgbClr val="BF686A"/>
          </a:solidFill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156"/>
          <p:cNvGrpSpPr>
            <a:grpSpLocks noChangeAspect="1"/>
          </p:cNvGrpSpPr>
          <p:nvPr/>
        </p:nvGrpSpPr>
        <p:grpSpPr bwMode="auto">
          <a:xfrm>
            <a:off x="6019800" y="3581400"/>
            <a:ext cx="2743200" cy="2468563"/>
            <a:chOff x="5943600" y="4648200"/>
            <a:chExt cx="1828800" cy="1645920"/>
          </a:xfrm>
        </p:grpSpPr>
        <p:sp>
          <p:nvSpPr>
            <p:cNvPr id="53302" name="Rectangle 127"/>
            <p:cNvSpPr>
              <a:spLocks noChangeArrowheads="1"/>
            </p:cNvSpPr>
            <p:nvPr/>
          </p:nvSpPr>
          <p:spPr bwMode="auto">
            <a:xfrm>
              <a:off x="5943600" y="4648200"/>
              <a:ext cx="1828800" cy="1645920"/>
            </a:xfrm>
            <a:prstGeom prst="rect">
              <a:avLst/>
            </a:prstGeom>
            <a:solidFill>
              <a:schemeClr val="tx2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6019800" y="47244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6477000" y="47244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6934200" y="47244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>
              <a:off x="7391400" y="47244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6019800" y="5522976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6477000" y="5522976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6934200" y="5522976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7391400" y="5522976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6248400" y="5129784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6705600" y="5129784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7162800" y="5129784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6248400" y="5925312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6705600" y="5925312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7162800" y="5925312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grpSp>
        <p:nvGrpSpPr>
          <p:cNvPr id="9" name="Group 157"/>
          <p:cNvGrpSpPr>
            <a:grpSpLocks noChangeAspect="1"/>
          </p:cNvGrpSpPr>
          <p:nvPr/>
        </p:nvGrpSpPr>
        <p:grpSpPr bwMode="auto">
          <a:xfrm>
            <a:off x="6019800" y="3581400"/>
            <a:ext cx="2743200" cy="2468563"/>
            <a:chOff x="5943600" y="4648200"/>
            <a:chExt cx="1828800" cy="1645920"/>
          </a:xfrm>
        </p:grpSpPr>
        <p:sp>
          <p:nvSpPr>
            <p:cNvPr id="53259" name="Rectangle 158"/>
            <p:cNvSpPr>
              <a:spLocks noChangeArrowheads="1"/>
            </p:cNvSpPr>
            <p:nvPr/>
          </p:nvSpPr>
          <p:spPr bwMode="auto">
            <a:xfrm>
              <a:off x="5943600" y="4648200"/>
              <a:ext cx="1828800" cy="1645920"/>
            </a:xfrm>
            <a:prstGeom prst="rect">
              <a:avLst/>
            </a:prstGeom>
            <a:solidFill>
              <a:schemeClr val="tx2"/>
            </a:soli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Oval 159"/>
            <p:cNvSpPr/>
            <p:nvPr/>
          </p:nvSpPr>
          <p:spPr bwMode="auto">
            <a:xfrm>
              <a:off x="6019800" y="48260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61" name="Oval 160"/>
            <p:cNvSpPr/>
            <p:nvPr/>
          </p:nvSpPr>
          <p:spPr bwMode="auto">
            <a:xfrm>
              <a:off x="6477000" y="48768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62" name="Oval 161"/>
            <p:cNvSpPr/>
            <p:nvPr/>
          </p:nvSpPr>
          <p:spPr bwMode="auto">
            <a:xfrm>
              <a:off x="6934200" y="48260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63" name="Oval 162"/>
            <p:cNvSpPr/>
            <p:nvPr/>
          </p:nvSpPr>
          <p:spPr bwMode="auto">
            <a:xfrm>
              <a:off x="7391400" y="48768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64" name="Oval 163"/>
            <p:cNvSpPr/>
            <p:nvPr/>
          </p:nvSpPr>
          <p:spPr bwMode="auto">
            <a:xfrm>
              <a:off x="6070596" y="5522976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65" name="Oval 164"/>
            <p:cNvSpPr/>
            <p:nvPr/>
          </p:nvSpPr>
          <p:spPr bwMode="auto">
            <a:xfrm>
              <a:off x="6477000" y="5522976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66" name="Oval 165"/>
            <p:cNvSpPr/>
            <p:nvPr/>
          </p:nvSpPr>
          <p:spPr bwMode="auto">
            <a:xfrm>
              <a:off x="6908788" y="5522976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67" name="Oval 166"/>
            <p:cNvSpPr/>
            <p:nvPr/>
          </p:nvSpPr>
          <p:spPr bwMode="auto">
            <a:xfrm>
              <a:off x="7315184" y="5522976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68" name="Oval 167"/>
            <p:cNvSpPr/>
            <p:nvPr/>
          </p:nvSpPr>
          <p:spPr bwMode="auto">
            <a:xfrm>
              <a:off x="6273793" y="51562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>
              <a:off x="6705600" y="51816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>
              <a:off x="7111986" y="51816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>
              <a:off x="6248400" y="58674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72" name="Oval 171"/>
            <p:cNvSpPr/>
            <p:nvPr/>
          </p:nvSpPr>
          <p:spPr bwMode="auto">
            <a:xfrm>
              <a:off x="6705600" y="58674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73" name="Oval 172"/>
            <p:cNvSpPr/>
            <p:nvPr/>
          </p:nvSpPr>
          <p:spPr bwMode="auto">
            <a:xfrm>
              <a:off x="7162800" y="5867400"/>
              <a:ext cx="228600" cy="228600"/>
            </a:xfrm>
            <a:prstGeom prst="ellipse">
              <a:avLst/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tx2"/>
                </a:gs>
                <a:gs pos="35000">
                  <a:schemeClr val="tx2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sp>
        <p:nvSpPr>
          <p:cNvPr id="62" name="Trapezoid 61"/>
          <p:cNvSpPr/>
          <p:nvPr/>
        </p:nvSpPr>
        <p:spPr bwMode="auto">
          <a:xfrm rot="5400000">
            <a:off x="6248400" y="1600200"/>
            <a:ext cx="685800" cy="1752600"/>
          </a:xfrm>
          <a:prstGeom prst="trapezoid">
            <a:avLst>
              <a:gd name="adj" fmla="val 17593"/>
            </a:avLst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  <a:gs pos="50000">
                <a:srgbClr val="FF6600"/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grpSp>
        <p:nvGrpSpPr>
          <p:cNvPr id="10" name="Group 103"/>
          <p:cNvGrpSpPr/>
          <p:nvPr/>
        </p:nvGrpSpPr>
        <p:grpSpPr>
          <a:xfrm>
            <a:off x="6019800" y="3581400"/>
            <a:ext cx="2743200" cy="2438400"/>
            <a:chOff x="6019800" y="3581400"/>
            <a:chExt cx="2743200" cy="2438400"/>
          </a:xfrm>
        </p:grpSpPr>
        <p:grpSp>
          <p:nvGrpSpPr>
            <p:cNvPr id="11" name="Group 101"/>
            <p:cNvGrpSpPr/>
            <p:nvPr/>
          </p:nvGrpSpPr>
          <p:grpSpPr>
            <a:xfrm>
              <a:off x="6323806" y="3810000"/>
              <a:ext cx="2059782" cy="1828800"/>
              <a:chOff x="6323806" y="3810000"/>
              <a:chExt cx="2059782" cy="1828800"/>
            </a:xfrm>
          </p:grpSpPr>
          <p:cxnSp>
            <p:nvCxnSpPr>
              <p:cNvPr id="63" name="Straight Arrow Connector 62"/>
              <p:cNvCxnSpPr/>
              <p:nvPr/>
            </p:nvCxnSpPr>
            <p:spPr bwMode="auto">
              <a:xfrm rot="5400000">
                <a:off x="6172200" y="3961606"/>
                <a:ext cx="304800" cy="158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6858794" y="4037806"/>
                <a:ext cx="304800" cy="158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67" name="Straight Arrow Connector 66"/>
              <p:cNvCxnSpPr/>
              <p:nvPr/>
            </p:nvCxnSpPr>
            <p:spPr bwMode="auto">
              <a:xfrm rot="5400000">
                <a:off x="7544594" y="3961606"/>
                <a:ext cx="304800" cy="158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68" name="Straight Arrow Connector 67"/>
              <p:cNvCxnSpPr/>
              <p:nvPr/>
            </p:nvCxnSpPr>
            <p:spPr bwMode="auto">
              <a:xfrm rot="5400000">
                <a:off x="8230394" y="3961606"/>
                <a:ext cx="304800" cy="158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69" name="Straight Arrow Connector 68"/>
              <p:cNvCxnSpPr/>
              <p:nvPr/>
            </p:nvCxnSpPr>
            <p:spPr bwMode="auto">
              <a:xfrm rot="5400000">
                <a:off x="7277100" y="4533900"/>
                <a:ext cx="152400" cy="762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72" name="Straight Arrow Connector 71"/>
              <p:cNvCxnSpPr/>
              <p:nvPr/>
            </p:nvCxnSpPr>
            <p:spPr bwMode="auto">
              <a:xfrm>
                <a:off x="6629400" y="4495800"/>
                <a:ext cx="152400" cy="762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74" name="Straight Arrow Connector 73"/>
              <p:cNvCxnSpPr/>
              <p:nvPr/>
            </p:nvCxnSpPr>
            <p:spPr bwMode="auto">
              <a:xfrm rot="10800000" flipV="1">
                <a:off x="7848600" y="4495800"/>
                <a:ext cx="178404" cy="1782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78" name="Straight Arrow Connector 77"/>
              <p:cNvCxnSpPr/>
              <p:nvPr/>
            </p:nvCxnSpPr>
            <p:spPr bwMode="auto">
              <a:xfrm rot="10800000">
                <a:off x="8153400" y="5103811"/>
                <a:ext cx="228600" cy="1588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83" name="Straight Arrow Connector 82"/>
              <p:cNvCxnSpPr/>
              <p:nvPr/>
            </p:nvCxnSpPr>
            <p:spPr bwMode="auto">
              <a:xfrm rot="10800000">
                <a:off x="7543801" y="5103810"/>
                <a:ext cx="152400" cy="1589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86" name="Straight Arrow Connector 85"/>
              <p:cNvCxnSpPr/>
              <p:nvPr/>
            </p:nvCxnSpPr>
            <p:spPr bwMode="auto">
              <a:xfrm rot="10800000">
                <a:off x="6934201" y="5103810"/>
                <a:ext cx="76199" cy="1589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90" name="Straight Arrow Connector 89"/>
              <p:cNvCxnSpPr/>
              <p:nvPr/>
            </p:nvCxnSpPr>
            <p:spPr bwMode="auto">
              <a:xfrm rot="10800000">
                <a:off x="6324601" y="5105400"/>
                <a:ext cx="152400" cy="1589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arrow" w="med" len="med"/>
                <a:tailEnd type="none"/>
              </a:ln>
              <a:effectLst/>
            </p:spPr>
          </p:cxnSp>
          <p:cxnSp>
            <p:nvCxnSpPr>
              <p:cNvPr id="91" name="Straight Arrow Connector 90"/>
              <p:cNvCxnSpPr/>
              <p:nvPr/>
            </p:nvCxnSpPr>
            <p:spPr bwMode="auto">
              <a:xfrm rot="5400000" flipH="1" flipV="1">
                <a:off x="6591300" y="5524500"/>
                <a:ext cx="152400" cy="762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98" name="Straight Arrow Connector 97"/>
              <p:cNvCxnSpPr/>
              <p:nvPr/>
            </p:nvCxnSpPr>
            <p:spPr bwMode="auto">
              <a:xfrm rot="16200000" flipV="1">
                <a:off x="7277100" y="5524500"/>
                <a:ext cx="152400" cy="762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  <p:cxnSp>
            <p:nvCxnSpPr>
              <p:cNvPr id="100" name="Straight Arrow Connector 99"/>
              <p:cNvCxnSpPr/>
              <p:nvPr/>
            </p:nvCxnSpPr>
            <p:spPr bwMode="auto">
              <a:xfrm rot="10800000">
                <a:off x="7924800" y="5486400"/>
                <a:ext cx="228600" cy="1524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2">
                    <a:lumMod val="25000"/>
                  </a:schemeClr>
                </a:solidFill>
                <a:prstDash val="solid"/>
                <a:round/>
                <a:headEnd type="none" w="sm" len="sm"/>
                <a:tailEnd type="arrow"/>
              </a:ln>
              <a:effectLst/>
            </p:spPr>
          </p:cxnSp>
        </p:grpSp>
        <p:sp>
          <p:nvSpPr>
            <p:cNvPr id="103" name="Rectangle 102"/>
            <p:cNvSpPr/>
            <p:nvPr/>
          </p:nvSpPr>
          <p:spPr bwMode="auto">
            <a:xfrm>
              <a:off x="6019800" y="3581400"/>
              <a:ext cx="2743200" cy="2438400"/>
            </a:xfrm>
            <a:prstGeom prst="rect">
              <a:avLst/>
            </a:prstGeom>
            <a:noFill/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7772400" y="17526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CCD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26" name="Straight Arrow Connector 125"/>
          <p:cNvCxnSpPr/>
          <p:nvPr/>
        </p:nvCxnSpPr>
        <p:spPr bwMode="auto">
          <a:xfrm rot="5400000">
            <a:off x="7581900" y="3162300"/>
            <a:ext cx="4572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6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Time constants</a:t>
            </a:r>
          </a:p>
        </p:txBody>
      </p:sp>
      <p:sp>
        <p:nvSpPr>
          <p:cNvPr id="49157" name="Content Placeholder 13"/>
          <p:cNvSpPr>
            <a:spLocks noGrp="1"/>
          </p:cNvSpPr>
          <p:nvPr>
            <p:ph sz="half" idx="1"/>
          </p:nvPr>
        </p:nvSpPr>
        <p:spPr>
          <a:xfrm>
            <a:off x="2514600" y="1828800"/>
            <a:ext cx="6705600" cy="2971800"/>
          </a:xfrm>
        </p:spPr>
        <p:txBody>
          <a:bodyPr/>
          <a:lstStyle/>
          <a:p>
            <a:pPr>
              <a:buFont typeface="Monotype Sorts" pitchFamily="-1" charset="2"/>
              <a:buNone/>
            </a:pPr>
            <a:r>
              <a:rPr lang="en-US" sz="2000" i="1" dirty="0" smtClean="0">
                <a:latin typeface="Times New Roman" pitchFamily="-1" charset="0"/>
                <a:ea typeface="Times New Roman" pitchFamily="-1" charset="0"/>
                <a:cs typeface="Times New Roman" pitchFamily="-1" charset="0"/>
              </a:rPr>
              <a:t>D</a:t>
            </a:r>
            <a:r>
              <a:rPr lang="en-US" sz="2000" dirty="0" smtClean="0">
                <a:ea typeface="ＭＳ Ｐゴシック" pitchFamily="-1" charset="-128"/>
                <a:cs typeface="ＭＳ Ｐゴシック" pitchFamily="-1" charset="-128"/>
              </a:rPr>
              <a:t> 	= thermal diffusivity (8.4 × 10</a:t>
            </a:r>
            <a:r>
              <a:rPr lang="en-US" sz="2000" baseline="30000" dirty="0" smtClean="0">
                <a:ea typeface="ＭＳ Ｐゴシック" pitchFamily="-1" charset="-128"/>
                <a:cs typeface="ＭＳ Ｐゴシック" pitchFamily="-1" charset="-128"/>
              </a:rPr>
              <a:t>-7 </a:t>
            </a:r>
            <a:r>
              <a:rPr lang="en-US" sz="2000" dirty="0" smtClean="0">
                <a:ea typeface="ＭＳ Ｐゴシック" pitchFamily="-1" charset="-128"/>
                <a:cs typeface="ＭＳ Ｐゴシック" pitchFamily="-1" charset="-128"/>
              </a:rPr>
              <a:t>m</a:t>
            </a:r>
            <a:r>
              <a:rPr lang="en-US" sz="2000" baseline="30000" dirty="0" smtClean="0">
                <a:ea typeface="ＭＳ Ｐゴシック" pitchFamily="-1" charset="-128"/>
                <a:cs typeface="ＭＳ Ｐゴシック" pitchFamily="-1" charset="-128"/>
              </a:rPr>
              <a:t>2</a:t>
            </a:r>
            <a:r>
              <a:rPr lang="en-US" sz="2000" dirty="0" smtClean="0">
                <a:ea typeface="ＭＳ Ｐゴシック" pitchFamily="-1" charset="-128"/>
                <a:cs typeface="ＭＳ Ｐゴシック" pitchFamily="-1" charset="-128"/>
              </a:rPr>
              <a:t>s</a:t>
            </a:r>
            <a:r>
              <a:rPr lang="en-US" sz="2000" baseline="30000" dirty="0" smtClean="0">
                <a:ea typeface="ＭＳ Ｐゴシック" pitchFamily="-1" charset="-128"/>
                <a:cs typeface="ＭＳ Ｐゴシック" pitchFamily="-1" charset="-128"/>
              </a:rPr>
              <a:t>-1</a:t>
            </a:r>
            <a:r>
              <a:rPr lang="en-US" sz="2000" dirty="0" smtClean="0">
                <a:ea typeface="ＭＳ Ｐゴシック" pitchFamily="-1" charset="-128"/>
                <a:cs typeface="ＭＳ Ｐゴシック" pitchFamily="-1" charset="-128"/>
              </a:rPr>
              <a:t> for fused silica)</a:t>
            </a:r>
          </a:p>
          <a:p>
            <a:pPr>
              <a:buFont typeface="Monotype Sorts" pitchFamily="-1" charset="2"/>
              <a:buNone/>
            </a:pPr>
            <a:r>
              <a:rPr lang="en-US" sz="2000" dirty="0" err="1" smtClean="0">
                <a:latin typeface="Times New Roman" pitchFamily="-1" charset="0"/>
                <a:ea typeface="Times New Roman" pitchFamily="-1" charset="0"/>
                <a:cs typeface="Times New Roman" pitchFamily="-1" charset="0"/>
              </a:rPr>
              <a:t>Δ</a:t>
            </a:r>
            <a:r>
              <a:rPr lang="en-US" sz="2000" i="1" dirty="0" err="1" smtClean="0">
                <a:latin typeface="Times New Roman" pitchFamily="-1" charset="0"/>
                <a:ea typeface="Times New Roman" pitchFamily="-1" charset="0"/>
                <a:cs typeface="Times New Roman" pitchFamily="-1" charset="0"/>
              </a:rPr>
              <a:t>x</a:t>
            </a:r>
            <a:r>
              <a:rPr lang="en-US" sz="2000" dirty="0" smtClean="0">
                <a:latin typeface="Times New Roman" pitchFamily="-1" charset="0"/>
                <a:ea typeface="Times New Roman" pitchFamily="-1" charset="0"/>
                <a:cs typeface="Times New Roman" pitchFamily="-1" charset="0"/>
              </a:rPr>
              <a:t> </a:t>
            </a:r>
            <a:r>
              <a:rPr lang="en-US" sz="2000" dirty="0" smtClean="0">
                <a:ea typeface="ＭＳ Ｐゴシック" pitchFamily="-1" charset="-128"/>
                <a:cs typeface="ＭＳ Ｐゴシック" pitchFamily="-1" charset="-128"/>
              </a:rPr>
              <a:t>= characteristic scale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</p:nvPr>
        </p:nvGraphicFramePr>
        <p:xfrm>
          <a:off x="1524000" y="3124200"/>
          <a:ext cx="5465736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1752600"/>
                <a:gridCol w="1731936"/>
              </a:tblGrid>
              <a:tr h="152400">
                <a:tc>
                  <a:txBody>
                    <a:bodyPr/>
                    <a:lstStyle/>
                    <a:p>
                      <a:r>
                        <a:rPr lang="en-US" dirty="0" smtClean="0"/>
                        <a:t>Heating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Time constant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Self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54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1150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CO2: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Annulus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80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2500 </a:t>
                      </a:r>
                      <a:r>
                        <a:rPr lang="en-US" dirty="0" err="1" smtClean="0"/>
                        <a:t>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CO2: Annulus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125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600</a:t>
                      </a:r>
                      <a:r>
                        <a:rPr lang="en-US" baseline="0" dirty="0" smtClean="0"/>
                        <a:t>0 </a:t>
                      </a:r>
                      <a:r>
                        <a:rPr lang="en-US" dirty="0" err="1" smtClean="0"/>
                        <a:t>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Ring</a:t>
                      </a:r>
                      <a:r>
                        <a:rPr lang="en-US" baseline="0" dirty="0" smtClean="0"/>
                        <a:t> heater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 170 </a:t>
                      </a:r>
                      <a:r>
                        <a:rPr lang="en-US" baseline="0" dirty="0" smtClean="0"/>
                        <a:t>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 11500 </a:t>
                      </a:r>
                      <a:r>
                        <a:rPr lang="en-US" dirty="0" err="1" smtClean="0"/>
                        <a:t>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38F6E20-83E7-B34B-AF59-8F1628D9323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717550" y="1676400"/>
          <a:ext cx="1416050" cy="1166812"/>
        </p:xfrm>
        <a:graphic>
          <a:graphicData uri="http://schemas.openxmlformats.org/presentationml/2006/ole">
            <p:oleObj spid="_x0000_s151554" name="Equation" r:id="rId3" imgW="508000" imgH="4191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00200" y="51816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Helvetica"/>
                <a:cs typeface="Helvetica"/>
              </a:rPr>
              <a:t>Increase start-up power to reduce time constants (factor of 2 or 3)</a:t>
            </a:r>
            <a:endParaRPr lang="en-US" b="1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>
            <a:spLocks noChangeAspect="1"/>
          </p:cNvSpPr>
          <p:nvPr/>
        </p:nvSpPr>
        <p:spPr bwMode="auto">
          <a:xfrm>
            <a:off x="3657600" y="1752600"/>
            <a:ext cx="914400" cy="91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/>
              </a:gs>
              <a:gs pos="31000">
                <a:srgbClr val="FFFF00"/>
              </a:gs>
              <a:gs pos="57000">
                <a:srgbClr val="FFFF00"/>
              </a:gs>
              <a:gs pos="45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334000" y="3429000"/>
            <a:ext cx="3352800" cy="1066800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943600" cy="1143000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aLIGO CO2 Projector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3BD3A7-C3AD-2E47-B46D-48C07B636AA9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  <p:sp>
        <p:nvSpPr>
          <p:cNvPr id="27652" name="TextBox 27"/>
          <p:cNvSpPr txBox="1">
            <a:spLocks noChangeArrowheads="1"/>
          </p:cNvSpPr>
          <p:nvPr/>
        </p:nvSpPr>
        <p:spPr bwMode="auto">
          <a:xfrm>
            <a:off x="685800" y="4667250"/>
            <a:ext cx="79248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" charset="0"/>
              <a:buChar char="•"/>
            </a:pPr>
            <a:r>
              <a:rPr lang="en-US" dirty="0" smtClean="0">
                <a:latin typeface="Helvetica" pitchFamily="-1" charset="0"/>
              </a:rPr>
              <a:t> Beam shaping – what beam shape, how to get it?</a:t>
            </a:r>
          </a:p>
          <a:p>
            <a:pPr>
              <a:buFont typeface="Arial" pitchFamily="-1" charset="0"/>
              <a:buChar char="•"/>
            </a:pPr>
            <a:r>
              <a:rPr lang="en-US" dirty="0" smtClean="0">
                <a:latin typeface="Helvetica" pitchFamily="-1" charset="0"/>
              </a:rPr>
              <a:t> Stability – why is this an issue</a:t>
            </a:r>
          </a:p>
          <a:p>
            <a:pPr>
              <a:buFont typeface="Arial" pitchFamily="-1" charset="0"/>
              <a:buChar char="•"/>
            </a:pPr>
            <a:r>
              <a:rPr lang="en-US" dirty="0" smtClean="0">
                <a:latin typeface="Helvetica" pitchFamily="-1" charset="0"/>
              </a:rPr>
              <a:t> Intensity noise – latest measurements</a:t>
            </a:r>
            <a:endParaRPr lang="en-US" dirty="0">
              <a:latin typeface="Helvetica" pitchFamily="-1" charset="0"/>
            </a:endParaRPr>
          </a:p>
        </p:txBody>
      </p:sp>
      <p:grpSp>
        <p:nvGrpSpPr>
          <p:cNvPr id="6" name="Group 44"/>
          <p:cNvGrpSpPr>
            <a:grpSpLocks noChangeAspect="1"/>
          </p:cNvGrpSpPr>
          <p:nvPr/>
        </p:nvGrpSpPr>
        <p:grpSpPr bwMode="auto">
          <a:xfrm>
            <a:off x="914400" y="1905000"/>
            <a:ext cx="7620000" cy="2579132"/>
            <a:chOff x="764119" y="1885850"/>
            <a:chExt cx="9525272" cy="3224590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6536831" y="1885850"/>
              <a:ext cx="1980461" cy="1619770"/>
              <a:chOff x="3107831" y="1885850"/>
              <a:chExt cx="1980461" cy="1619770"/>
            </a:xfrm>
          </p:grpSpPr>
          <p:sp>
            <p:nvSpPr>
              <p:cNvPr id="27673" name="Rounded Rectangle 45"/>
              <p:cNvSpPr>
                <a:spLocks noChangeArrowheads="1"/>
              </p:cNvSpPr>
              <p:nvPr/>
            </p:nvSpPr>
            <p:spPr bwMode="auto">
              <a:xfrm>
                <a:off x="3505200" y="2362200"/>
                <a:ext cx="629138" cy="114342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4" name="Rounded Rectangle 47"/>
              <p:cNvSpPr>
                <a:spLocks noChangeArrowheads="1"/>
              </p:cNvSpPr>
              <p:nvPr/>
            </p:nvSpPr>
            <p:spPr bwMode="auto">
              <a:xfrm>
                <a:off x="4189046" y="2362200"/>
                <a:ext cx="629138" cy="114342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75" name="Rounded Rectangle 51"/>
              <p:cNvSpPr>
                <a:spLocks noChangeArrowheads="1"/>
              </p:cNvSpPr>
              <p:nvPr/>
            </p:nvSpPr>
            <p:spPr bwMode="auto">
              <a:xfrm>
                <a:off x="4189046" y="2362200"/>
                <a:ext cx="629138" cy="114342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 bwMode="auto">
              <a:xfrm>
                <a:off x="3717051" y="1885850"/>
                <a:ext cx="1371241" cy="36917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rgbClr val="A6A6A6"/>
                    </a:solidFill>
                    <a:latin typeface="+mj-lt"/>
                  </a:rPr>
                  <a:t>ITM</a:t>
                </a:r>
              </a:p>
            </p:txBody>
          </p:sp>
          <p:sp>
            <p:nvSpPr>
              <p:cNvPr id="27677" name="Rounded Rectangle 56"/>
              <p:cNvSpPr>
                <a:spLocks noChangeArrowheads="1"/>
              </p:cNvSpPr>
              <p:nvPr/>
            </p:nvSpPr>
            <p:spPr bwMode="auto">
              <a:xfrm>
                <a:off x="3505200" y="2362200"/>
                <a:ext cx="629138" cy="114342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 bwMode="auto">
              <a:xfrm>
                <a:off x="3107831" y="1885850"/>
                <a:ext cx="1371242" cy="36917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rgbClr val="A6A6A6"/>
                    </a:solidFill>
                    <a:latin typeface="+mj-lt"/>
                  </a:rPr>
                  <a:t>CP</a:t>
                </a:r>
              </a:p>
            </p:txBody>
          </p:sp>
        </p:grpSp>
        <p:cxnSp>
          <p:nvCxnSpPr>
            <p:cNvPr id="2" name="Straight Connector 17"/>
            <p:cNvCxnSpPr>
              <a:cxnSpLocks noChangeShapeType="1"/>
              <a:stCxn id="27656" idx="0"/>
            </p:cNvCxnSpPr>
            <p:nvPr/>
          </p:nvCxnSpPr>
          <p:spPr bwMode="auto">
            <a:xfrm rot="5400000" flipH="1">
              <a:off x="3936223" y="1016091"/>
              <a:ext cx="119087" cy="6316445"/>
            </a:xfrm>
            <a:prstGeom prst="lin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3" name="Straight Connector 22"/>
            <p:cNvCxnSpPr>
              <a:cxnSpLocks noChangeShapeType="1"/>
            </p:cNvCxnSpPr>
            <p:nvPr/>
          </p:nvCxnSpPr>
          <p:spPr bwMode="auto">
            <a:xfrm rot="10800000" flipV="1">
              <a:off x="837544" y="2590451"/>
              <a:ext cx="6096174" cy="1524319"/>
            </a:xfrm>
            <a:prstGeom prst="lin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24593" name="Straight Connector 29"/>
            <p:cNvCxnSpPr>
              <a:cxnSpLocks noChangeShapeType="1"/>
              <a:stCxn id="37921" idx="0"/>
            </p:cNvCxnSpPr>
            <p:nvPr/>
          </p:nvCxnSpPr>
          <p:spPr bwMode="auto">
            <a:xfrm rot="5400000">
              <a:off x="3979881" y="1168912"/>
              <a:ext cx="109163" cy="6239053"/>
            </a:xfrm>
            <a:prstGeom prst="lin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  <a:round/>
              <a:headEnd type="none" w="sm" len="sm"/>
              <a:tailEnd type="none" w="sm" len="sm"/>
            </a:ln>
          </p:spPr>
        </p:cxnSp>
        <p:cxnSp>
          <p:nvCxnSpPr>
            <p:cNvPr id="4" name="Straight Connector 32"/>
            <p:cNvCxnSpPr>
              <a:cxnSpLocks noChangeShapeType="1"/>
            </p:cNvCxnSpPr>
            <p:nvPr/>
          </p:nvCxnSpPr>
          <p:spPr bwMode="auto">
            <a:xfrm rot="10800000" flipV="1">
              <a:off x="837544" y="3277189"/>
              <a:ext cx="6096174" cy="1065832"/>
            </a:xfrm>
            <a:prstGeom prst="line">
              <a:avLst/>
            </a:prstGeom>
            <a:noFill/>
            <a:ln w="19050">
              <a:solidFill>
                <a:schemeClr val="accent1">
                  <a:lumMod val="75000"/>
                </a:schemeClr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37" name="TextBox 36"/>
            <p:cNvSpPr txBox="1"/>
            <p:nvPr/>
          </p:nvSpPr>
          <p:spPr bwMode="auto">
            <a:xfrm>
              <a:off x="6574535" y="4648678"/>
              <a:ext cx="3714856" cy="4617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j-lt"/>
                </a:rPr>
                <a:t>CO2 </a:t>
              </a:r>
              <a:r>
                <a:rPr lang="en-US" sz="1800" dirty="0" smtClean="0">
                  <a:solidFill>
                    <a:srgbClr val="000000"/>
                  </a:solidFill>
                  <a:latin typeface="+mj-lt"/>
                </a:rPr>
                <a:t>laser projector table</a:t>
              </a:r>
              <a:endParaRPr lang="en-US" sz="1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 rot="20689617">
              <a:off x="764119" y="3914306"/>
              <a:ext cx="83346" cy="609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7050798" y="3981789"/>
              <a:ext cx="2972679" cy="571620"/>
            </a:xfrm>
            <a:prstGeom prst="roundRect">
              <a:avLst/>
            </a:prstGeom>
            <a:gradFill flip="none" rotWithShape="1">
              <a:gsLst>
                <a:gs pos="0">
                  <a:schemeClr val="tx2">
                    <a:lumMod val="75000"/>
                    <a:lumOff val="25000"/>
                  </a:schemeClr>
                </a:gs>
                <a:gs pos="100000">
                  <a:schemeClr val="tx2">
                    <a:lumMod val="95000"/>
                    <a:lumOff val="5000"/>
                  </a:schemeClr>
                </a:gs>
                <a:gs pos="41000">
                  <a:schemeClr val="tx2">
                    <a:lumMod val="95000"/>
                    <a:lumOff val="5000"/>
                  </a:schemeClr>
                </a:gs>
                <a:gs pos="60000">
                  <a:schemeClr val="tx2">
                    <a:lumMod val="75000"/>
                    <a:lumOff val="25000"/>
                  </a:schemeClr>
                </a:gs>
              </a:gsLst>
              <a:lin ang="4500000" scaled="0"/>
              <a:tileRect/>
            </a:gradFill>
            <a:ln w="127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</p:grpSp>
      <p:grpSp>
        <p:nvGrpSpPr>
          <p:cNvPr id="8" name="Group 61"/>
          <p:cNvGrpSpPr>
            <a:grpSpLocks noChangeAspect="1"/>
          </p:cNvGrpSpPr>
          <p:nvPr/>
        </p:nvGrpSpPr>
        <p:grpSpPr bwMode="auto">
          <a:xfrm>
            <a:off x="7391400" y="457200"/>
            <a:ext cx="1525588" cy="684213"/>
            <a:chOff x="685800" y="1524000"/>
            <a:chExt cx="2382599" cy="1068618"/>
          </a:xfrm>
        </p:grpSpPr>
        <p:grpSp>
          <p:nvGrpSpPr>
            <p:cNvPr id="9" name="Group 160"/>
            <p:cNvGrpSpPr>
              <a:grpSpLocks/>
            </p:cNvGrpSpPr>
            <p:nvPr/>
          </p:nvGrpSpPr>
          <p:grpSpPr bwMode="auto">
            <a:xfrm>
              <a:off x="685801" y="1524000"/>
              <a:ext cx="2382600" cy="1068618"/>
              <a:chOff x="980017" y="3821113"/>
              <a:chExt cx="4887383" cy="2191666"/>
            </a:xfrm>
          </p:grpSpPr>
          <p:sp>
            <p:nvSpPr>
              <p:cNvPr id="27657" name="Rounded Rectangle 45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27658" name="Rounded Rectangle 56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73" name="Rounded Rectangle 72"/>
              <p:cNvSpPr/>
              <p:nvPr/>
            </p:nvSpPr>
            <p:spPr bwMode="auto">
              <a:xfrm>
                <a:off x="3655103" y="5499186"/>
                <a:ext cx="2212290" cy="45765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77" name="Straight Connector 76"/>
              <p:cNvCxnSpPr/>
              <p:nvPr/>
            </p:nvCxnSpPr>
            <p:spPr bwMode="auto">
              <a:xfrm rot="10800000">
                <a:off x="990185" y="5575463"/>
                <a:ext cx="2664918" cy="15255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78" name="Rectangle 77"/>
              <p:cNvSpPr/>
              <p:nvPr/>
            </p:nvSpPr>
            <p:spPr bwMode="auto">
              <a:xfrm rot="19560000">
                <a:off x="980014" y="5402571"/>
                <a:ext cx="76287" cy="6102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83" name="Straight Connector 82"/>
              <p:cNvCxnSpPr>
                <a:stCxn id="73" idx="1"/>
              </p:cNvCxnSpPr>
              <p:nvPr/>
            </p:nvCxnSpPr>
            <p:spPr bwMode="auto">
              <a:xfrm rot="10800000" flipV="1">
                <a:off x="1142757" y="5728015"/>
                <a:ext cx="2512346" cy="7627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85" name="Straight Connector 84"/>
              <p:cNvCxnSpPr/>
              <p:nvPr/>
            </p:nvCxnSpPr>
            <p:spPr bwMode="auto">
              <a:xfrm rot="5400000">
                <a:off x="761427" y="4278701"/>
                <a:ext cx="1525520" cy="106800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86" name="Straight Connector 85"/>
              <p:cNvCxnSpPr/>
              <p:nvPr/>
            </p:nvCxnSpPr>
            <p:spPr bwMode="auto">
              <a:xfrm rot="5400000">
                <a:off x="1028401" y="4774507"/>
                <a:ext cx="1144139" cy="91543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27656" name="Rounded Rectangle 45"/>
            <p:cNvSpPr>
              <a:spLocks noChangeArrowheads="1"/>
            </p:cNvSpPr>
            <p:nvPr/>
          </p:nvSpPr>
          <p:spPr bwMode="auto">
            <a:xfrm>
              <a:off x="1545336" y="1524000"/>
              <a:ext cx="306467" cy="5573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  <p:sp>
        <p:nvSpPr>
          <p:cNvPr id="33" name="Rounded Rectangle 32"/>
          <p:cNvSpPr/>
          <p:nvPr/>
        </p:nvSpPr>
        <p:spPr bwMode="auto">
          <a:xfrm flipH="1">
            <a:off x="5486400" y="3657600"/>
            <a:ext cx="381000" cy="304800"/>
          </a:xfrm>
          <a:prstGeom prst="roundRect">
            <a:avLst/>
          </a:prstGeom>
          <a:solidFill>
            <a:srgbClr val="F5D954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>
            <a:glow rad="101600">
              <a:srgbClr val="F5D954">
                <a:alpha val="75000"/>
              </a:srgbClr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828800" y="1981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tx2"/>
                </a:solidFill>
                <a:latin typeface="Helvetica"/>
                <a:cs typeface="Helvetica"/>
              </a:rPr>
              <a:t>Annular heat profile</a:t>
            </a:r>
            <a:endParaRPr lang="en-US" sz="18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715000" cy="1143000"/>
          </a:xfrm>
        </p:spPr>
        <p:txBody>
          <a:bodyPr/>
          <a:lstStyle/>
          <a:p>
            <a:r>
              <a:rPr lang="en-US" smtClean="0">
                <a:ea typeface="ＭＳ Ｐゴシック" pitchFamily="-1" charset="-128"/>
                <a:cs typeface="ＭＳ Ｐゴシック" pitchFamily="-1" charset="-128"/>
              </a:rPr>
              <a:t>aLIGO CO2 Laser stability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40D1CC-14D3-5F47-AFE2-8EF70C7C2905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31748" name="Picture 5" descr="access_laser_long_term_stability.pdf"/>
          <p:cNvPicPr>
            <a:picLocks noChangeAspect="1"/>
          </p:cNvPicPr>
          <p:nvPr/>
        </p:nvPicPr>
        <p:blipFill>
          <a:blip r:embed="rId2"/>
          <a:srcRect l="7025" t="4546" r="7507" b="3030"/>
          <a:stretch>
            <a:fillRect/>
          </a:stretch>
        </p:blipFill>
        <p:spPr bwMode="auto">
          <a:xfrm>
            <a:off x="228600" y="1598613"/>
            <a:ext cx="6019800" cy="50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6"/>
          <p:cNvSpPr txBox="1">
            <a:spLocks noChangeArrowheads="1"/>
          </p:cNvSpPr>
          <p:nvPr/>
        </p:nvSpPr>
        <p:spPr bwMode="auto">
          <a:xfrm>
            <a:off x="6324600" y="1905000"/>
            <a:ext cx="266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 pitchFamily="-1" charset="0"/>
              <a:buChar char="•"/>
            </a:pPr>
            <a:r>
              <a:rPr lang="en-US">
                <a:latin typeface="Helvetica" pitchFamily="-1" charset="0"/>
              </a:rPr>
              <a:t> 10 days running with zero glitches</a:t>
            </a:r>
          </a:p>
          <a:p>
            <a:pPr>
              <a:buFont typeface="Arial" pitchFamily="-1" charset="0"/>
              <a:buChar char="•"/>
            </a:pPr>
            <a:r>
              <a:rPr lang="en-US">
                <a:latin typeface="Helvetica" pitchFamily="-1" charset="0"/>
              </a:rPr>
              <a:t> ± 0.5% variation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7391400" y="457200"/>
            <a:ext cx="1525588" cy="684213"/>
            <a:chOff x="685800" y="1524000"/>
            <a:chExt cx="2382599" cy="1068618"/>
          </a:xfrm>
        </p:grpSpPr>
        <p:grpSp>
          <p:nvGrpSpPr>
            <p:cNvPr id="3" name="Group 160"/>
            <p:cNvGrpSpPr>
              <a:grpSpLocks/>
            </p:cNvGrpSpPr>
            <p:nvPr/>
          </p:nvGrpSpPr>
          <p:grpSpPr bwMode="auto">
            <a:xfrm>
              <a:off x="685801" y="1524000"/>
              <a:ext cx="2382600" cy="1068618"/>
              <a:chOff x="980017" y="3821113"/>
              <a:chExt cx="4887383" cy="2191666"/>
            </a:xfrm>
          </p:grpSpPr>
          <p:sp>
            <p:nvSpPr>
              <p:cNvPr id="31753" name="Rounded Rectangle 45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31754" name="Rounded Rectangle 56"/>
              <p:cNvSpPr>
                <a:spLocks noChangeArrowheads="1"/>
              </p:cNvSpPr>
              <p:nvPr/>
            </p:nvSpPr>
            <p:spPr bwMode="auto">
              <a:xfrm>
                <a:off x="2057400" y="3821113"/>
                <a:ext cx="628650" cy="1143000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1" name="Rounded Rectangle 10"/>
              <p:cNvSpPr/>
              <p:nvPr/>
            </p:nvSpPr>
            <p:spPr bwMode="auto">
              <a:xfrm>
                <a:off x="3655103" y="5499186"/>
                <a:ext cx="2212290" cy="45765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 bwMode="auto">
              <a:xfrm rot="10800000">
                <a:off x="990185" y="5575463"/>
                <a:ext cx="2664918" cy="152552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3" name="Rectangle 12"/>
              <p:cNvSpPr/>
              <p:nvPr/>
            </p:nvSpPr>
            <p:spPr bwMode="auto">
              <a:xfrm rot="19560000">
                <a:off x="980014" y="5402571"/>
                <a:ext cx="76287" cy="61020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00">
                  <a:latin typeface="Times New Roman" charset="0"/>
                </a:endParaRPr>
              </a:p>
            </p:txBody>
          </p:sp>
          <p:cxnSp>
            <p:nvCxnSpPr>
              <p:cNvPr id="14" name="Straight Connector 13"/>
              <p:cNvCxnSpPr>
                <a:stCxn id="11" idx="1"/>
              </p:cNvCxnSpPr>
              <p:nvPr/>
            </p:nvCxnSpPr>
            <p:spPr bwMode="auto">
              <a:xfrm rot="10800000" flipV="1">
                <a:off x="1142757" y="5728015"/>
                <a:ext cx="2512346" cy="76274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rot="5400000">
                <a:off x="761427" y="4278701"/>
                <a:ext cx="1525520" cy="106800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rot="5400000">
                <a:off x="1028401" y="4774507"/>
                <a:ext cx="1144139" cy="91543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31752" name="Rounded Rectangle 45"/>
            <p:cNvSpPr>
              <a:spLocks noChangeArrowheads="1"/>
            </p:cNvSpPr>
            <p:nvPr/>
          </p:nvSpPr>
          <p:spPr bwMode="auto">
            <a:xfrm>
              <a:off x="1545336" y="1524000"/>
              <a:ext cx="306467" cy="5573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HWS lever arm calibration</a:t>
            </a:r>
            <a:endParaRPr lang="en-US" dirty="0"/>
          </a:p>
        </p:txBody>
      </p:sp>
      <p:pic>
        <p:nvPicPr>
          <p:cNvPr id="4" name="Picture 3" descr="ALS_table_layout-v9_LEVER_ARM_CALIBRATION.png"/>
          <p:cNvPicPr>
            <a:picLocks noChangeAspect="1"/>
          </p:cNvPicPr>
          <p:nvPr/>
        </p:nvPicPr>
        <p:blipFill>
          <a:blip r:embed="rId2"/>
          <a:srcRect l="23337" t="20671" r="3392" b="8132"/>
          <a:stretch>
            <a:fillRect/>
          </a:stretch>
        </p:blipFill>
        <p:spPr>
          <a:xfrm rot="16200000">
            <a:off x="2113086" y="198827"/>
            <a:ext cx="4849448" cy="7287067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HWS lever arm calibration</a:t>
            </a:r>
            <a:endParaRPr lang="en-US" dirty="0"/>
          </a:p>
        </p:txBody>
      </p:sp>
      <p:pic>
        <p:nvPicPr>
          <p:cNvPr id="5" name="Picture 4" descr="calibrate_H2ETMYHWS_lever_ar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41742" y="845116"/>
            <a:ext cx="8229600" cy="63592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Spatial mode distortion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08E012-5AAE-8A4D-B134-4D183D30C5D8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20" name="TextBox 19"/>
          <p:cNvSpPr txBox="1"/>
          <p:nvPr/>
        </p:nvSpPr>
        <p:spPr>
          <a:xfrm>
            <a:off x="381000" y="1828800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9B9B9B"/>
                </a:solidFill>
                <a:latin typeface="+mj-lt"/>
              </a:rPr>
              <a:t>Absorbed power leads to …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srgbClr val="9B9B9B"/>
                </a:solidFill>
                <a:latin typeface="+mj-lt"/>
              </a:rPr>
              <a:t>2. Thermal lens and surface deformation</a:t>
            </a:r>
          </a:p>
          <a:p>
            <a:pPr marL="342900" indent="-342900">
              <a:defRPr/>
            </a:pPr>
            <a:r>
              <a:rPr lang="en-US" sz="2000" dirty="0">
                <a:latin typeface="+mj-lt"/>
              </a:rPr>
              <a:t>3. Control signals </a:t>
            </a:r>
            <a:r>
              <a:rPr lang="en-US" sz="2000" dirty="0" smtClean="0">
                <a:latin typeface="+mj-lt"/>
              </a:rPr>
              <a:t>deteriorate</a:t>
            </a:r>
          </a:p>
          <a:p>
            <a:pPr marL="342900" indent="-342900">
              <a:defRPr/>
            </a:pPr>
            <a:r>
              <a:rPr lang="en-US" sz="2000" dirty="0" smtClean="0">
                <a:latin typeface="+mj-lt"/>
              </a:rPr>
              <a:t>	- due to spatial distortion in resonant modes</a:t>
            </a:r>
          </a:p>
          <a:p>
            <a:pPr marL="342900" indent="-342900">
              <a:defRPr/>
            </a:pPr>
            <a:endParaRPr lang="en-US" sz="2200" dirty="0" smtClean="0">
              <a:latin typeface="+mj-lt"/>
            </a:endParaRPr>
          </a:p>
          <a:p>
            <a:pPr marL="342900" indent="-342900">
              <a:defRPr/>
            </a:pPr>
            <a:r>
              <a:rPr lang="en-US" sz="2200" dirty="0">
                <a:latin typeface="+mj-lt"/>
              </a:rPr>
              <a:t> </a:t>
            </a:r>
          </a:p>
          <a:p>
            <a:pPr marL="342900" indent="-342900">
              <a:defRPr/>
            </a:pPr>
            <a:endParaRPr lang="en-US" sz="2200" dirty="0">
              <a:latin typeface="+mj-lt"/>
            </a:endParaRPr>
          </a:p>
          <a:p>
            <a:pPr marL="342900" indent="-342900">
              <a:defRPr/>
            </a:pPr>
            <a:endParaRPr lang="en-US" sz="2200" dirty="0">
              <a:latin typeface="+mj-l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609600" y="3200400"/>
            <a:ext cx="7848600" cy="3219510"/>
            <a:chOff x="533400" y="3200400"/>
            <a:chExt cx="7848600" cy="3219510"/>
          </a:xfrm>
        </p:grpSpPr>
        <p:pic>
          <p:nvPicPr>
            <p:cNvPr id="25" name="Picture 24" descr="undistorted_mode_phas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1111" t="24444" r="3987" b="22222"/>
                <a:stretch>
                  <a:fillRect/>
                </a:stretch>
              </p:blipFill>
            </mc:Choice>
            <mc:Fallback>
              <p:blipFill>
                <a:blip r:embed="rId3"/>
                <a:srcRect l="1111" t="24444" r="3987" b="22222"/>
                <a:stretch>
                  <a:fillRect/>
                </a:stretch>
              </p:blipFill>
            </mc:Fallback>
          </mc:AlternateContent>
          <p:spPr>
            <a:xfrm>
              <a:off x="533400" y="3200400"/>
              <a:ext cx="4425698" cy="3218728"/>
            </a:xfrm>
            <a:prstGeom prst="rect">
              <a:avLst/>
            </a:prstGeom>
          </p:spPr>
        </p:pic>
        <p:pic>
          <p:nvPicPr>
            <p:cNvPr id="26" name="Picture 25" descr="undistorted_mod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l="15490" t="26667" r="21242" b="28889"/>
                <a:stretch>
                  <a:fillRect/>
                </a:stretch>
              </p:blipFill>
            </mc:Choice>
            <mc:Fallback>
              <p:blipFill>
                <a:blip r:embed="rId5"/>
                <a:srcRect l="15490" t="26667" r="21242" b="28889"/>
                <a:stretch>
                  <a:fillRect/>
                </a:stretch>
              </p:blipFill>
            </mc:Fallback>
          </mc:AlternateContent>
          <p:spPr>
            <a:xfrm>
              <a:off x="5257800" y="3352800"/>
              <a:ext cx="2950465" cy="268221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828800" y="5486400"/>
              <a:ext cx="1981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No distortion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257800" y="6019800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Resonant field distribution</a:t>
              </a:r>
              <a:endParaRPr lang="en-US" sz="2000" dirty="0">
                <a:latin typeface="+mj-lt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85800" y="3276600"/>
            <a:ext cx="7772400" cy="3200400"/>
            <a:chOff x="685800" y="3276600"/>
            <a:chExt cx="7772400" cy="3200400"/>
          </a:xfrm>
        </p:grpSpPr>
        <p:pic>
          <p:nvPicPr>
            <p:cNvPr id="30" name="Picture 29" descr="distorted_mode_phas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rcRect l="2897" t="25253" r="7234" b="21717"/>
                <a:stretch>
                  <a:fillRect/>
                </a:stretch>
              </p:blipFill>
            </mc:Choice>
            <mc:Fallback>
              <p:blipFill>
                <a:blip r:embed="rId7"/>
                <a:srcRect l="2897" t="25253" r="7234" b="21717"/>
                <a:stretch>
                  <a:fillRect/>
                </a:stretch>
              </p:blipFill>
            </mc:Fallback>
          </mc:AlternateContent>
          <p:spPr>
            <a:xfrm>
              <a:off x="685800" y="3276600"/>
              <a:ext cx="4191000" cy="32004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2" name="Picture 31" descr="distorted_mod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rcRect l="15490" t="26667" r="21242" b="28889"/>
                <a:stretch>
                  <a:fillRect/>
                </a:stretch>
              </p:blipFill>
            </mc:Choice>
            <mc:Fallback>
              <p:blipFill>
                <a:blip r:embed="rId9"/>
                <a:srcRect l="15490" t="26667" r="21242" b="28889"/>
                <a:stretch>
                  <a:fillRect/>
                </a:stretch>
              </p:blipFill>
            </mc:Fallback>
          </mc:AlternateContent>
          <p:spPr>
            <a:xfrm>
              <a:off x="5334000" y="3352800"/>
              <a:ext cx="2950465" cy="268221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334000" y="6019800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Resonant field distribution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828800" y="5562600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Distorted phase</a:t>
              </a:r>
              <a:endParaRPr lang="en-US" sz="2000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Increasing fraction of </a:t>
            </a:r>
            <a:br>
              <a:rPr lang="en-US" dirty="0" smtClean="0">
                <a:ea typeface="ＭＳ Ｐゴシック" pitchFamily="-1" charset="-128"/>
                <a:cs typeface="ＭＳ Ｐゴシック" pitchFamily="-1" charset="-128"/>
              </a:rPr>
            </a:b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GW signal is lost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08E012-5AAE-8A4D-B134-4D183D30C5D8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20" name="TextBox 19"/>
          <p:cNvSpPr txBox="1"/>
          <p:nvPr/>
        </p:nvSpPr>
        <p:spPr>
          <a:xfrm>
            <a:off x="384048" y="1828800"/>
            <a:ext cx="403555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9B9B9B"/>
                </a:solidFill>
                <a:latin typeface="+mj-lt"/>
              </a:rPr>
              <a:t>Absorbed power leads to …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srgbClr val="9B9B9B"/>
                </a:solidFill>
                <a:latin typeface="+mj-lt"/>
              </a:rPr>
              <a:t>2. Thermal lens and surface deformation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srgbClr val="9B9B9B"/>
                </a:solidFill>
                <a:latin typeface="+mj-lt"/>
              </a:rPr>
              <a:t>3. Control signals deteriorate</a:t>
            </a:r>
          </a:p>
          <a:p>
            <a:pPr marL="342900" indent="-342900">
              <a:defRPr/>
            </a:pPr>
            <a:r>
              <a:rPr lang="en-US" sz="2000" dirty="0">
                <a:latin typeface="+mj-lt"/>
              </a:rPr>
              <a:t>4.</a:t>
            </a:r>
            <a:r>
              <a:rPr lang="en-US" sz="2000" dirty="0" smtClean="0">
                <a:latin typeface="+mj-lt"/>
              </a:rPr>
              <a:t> Sensitivity </a:t>
            </a:r>
            <a:r>
              <a:rPr lang="en-US" sz="2000" dirty="0">
                <a:latin typeface="+mj-lt"/>
              </a:rPr>
              <a:t>and duty cycle </a:t>
            </a:r>
            <a:r>
              <a:rPr lang="en-US" sz="2000" dirty="0" smtClean="0">
                <a:latin typeface="+mj-lt"/>
              </a:rPr>
              <a:t>suffer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>
                <a:latin typeface="+mj-lt"/>
              </a:rPr>
              <a:t>More GW signal is lost as power increases!</a:t>
            </a:r>
          </a:p>
          <a:p>
            <a:pPr marL="342900" indent="-342900">
              <a:buFontTx/>
              <a:buChar char="-"/>
              <a:defRPr/>
            </a:pPr>
            <a:r>
              <a:rPr lang="en-US" sz="2000" dirty="0" smtClean="0">
                <a:latin typeface="+mj-lt"/>
              </a:rPr>
              <a:t>Limit = no more than 5% loss</a:t>
            </a:r>
            <a:endParaRPr lang="en-US" sz="2200" dirty="0" smtClean="0">
              <a:latin typeface="+mj-lt"/>
            </a:endParaRPr>
          </a:p>
          <a:p>
            <a:pPr marL="342900" indent="-342900">
              <a:defRPr/>
            </a:pPr>
            <a:r>
              <a:rPr lang="en-US" sz="2200" dirty="0">
                <a:latin typeface="+mj-lt"/>
              </a:rPr>
              <a:t> </a:t>
            </a:r>
          </a:p>
          <a:p>
            <a:pPr marL="342900" indent="-342900">
              <a:defRPr/>
            </a:pPr>
            <a:endParaRPr lang="en-US" sz="2200" dirty="0">
              <a:latin typeface="+mj-lt"/>
            </a:endParaRPr>
          </a:p>
          <a:p>
            <a:pPr marL="342900" indent="-342900">
              <a:defRPr/>
            </a:pPr>
            <a:endParaRPr lang="en-US" sz="2200" dirty="0">
              <a:latin typeface="+mj-lt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rot="5400000" flipH="1" flipV="1">
            <a:off x="6934994" y="3961606"/>
            <a:ext cx="3961606" cy="79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6600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7620000" y="5791200"/>
            <a:ext cx="14478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tx2"/>
                </a:solidFill>
                <a:latin typeface="+mj-lt"/>
              </a:rPr>
              <a:t>800kW = full </a:t>
            </a:r>
            <a:r>
              <a:rPr lang="en-US" sz="1600" dirty="0" err="1" smtClean="0">
                <a:solidFill>
                  <a:schemeClr val="tx2"/>
                </a:solidFill>
                <a:latin typeface="+mj-lt"/>
              </a:rPr>
              <a:t>aLIGO</a:t>
            </a:r>
            <a:endParaRPr lang="en-US" sz="16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8" name="Picture 27" descr="aLIGO_optimum_annulus_plots_scatter_IFO_onl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3987" t="22222" r="6863" b="21111"/>
              <a:stretch>
                <a:fillRect/>
              </a:stretch>
            </p:blipFill>
          </mc:Choice>
          <mc:Fallback>
            <p:blipFill>
              <a:blip r:embed="rId3"/>
              <a:srcRect l="3987" t="22222" r="6863" b="21111"/>
              <a:stretch>
                <a:fillRect/>
              </a:stretch>
            </p:blipFill>
          </mc:Fallback>
        </mc:AlternateContent>
        <p:spPr>
          <a:xfrm>
            <a:off x="4343400" y="1905000"/>
            <a:ext cx="4817035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52400" y="2133600"/>
            <a:ext cx="8153400" cy="1741488"/>
            <a:chOff x="152400" y="2133600"/>
            <a:chExt cx="8153400" cy="1740932"/>
          </a:xfrm>
        </p:grpSpPr>
        <p:sp>
          <p:nvSpPr>
            <p:cNvPr id="18440" name="Rounded Rectangle 28"/>
            <p:cNvSpPr>
              <a:spLocks noChangeArrowheads="1"/>
            </p:cNvSpPr>
            <p:nvPr/>
          </p:nvSpPr>
          <p:spPr bwMode="auto">
            <a:xfrm>
              <a:off x="1600200" y="2362200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895600" y="2590654"/>
              <a:ext cx="3733800" cy="68558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rgbClr val="FF0000"/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8442" name="Rounded Rectangle 5"/>
            <p:cNvSpPr>
              <a:spLocks noChangeArrowheads="1"/>
            </p:cNvSpPr>
            <p:nvPr/>
          </p:nvSpPr>
          <p:spPr bwMode="auto">
            <a:xfrm>
              <a:off x="2284046" y="2362200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3" name="Rounded Rectangle 6"/>
            <p:cNvSpPr>
              <a:spLocks noChangeArrowheads="1"/>
            </p:cNvSpPr>
            <p:nvPr/>
          </p:nvSpPr>
          <p:spPr bwMode="auto">
            <a:xfrm>
              <a:off x="6609862" y="2362200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09600" y="2743005"/>
              <a:ext cx="990600" cy="380878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FFFF"/>
                </a:gs>
                <a:gs pos="50000">
                  <a:srgbClr val="FF0000"/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600200" y="2743005"/>
              <a:ext cx="1312863" cy="3808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FF">
                    <a:alpha val="0"/>
                  </a:srgbClr>
                </a:gs>
                <a:gs pos="50000">
                  <a:srgbClr val="FF0000"/>
                </a:gs>
              </a:gsLst>
              <a:lin ang="16200000" scaled="0"/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18446" name="Rounded Rectangle 11"/>
            <p:cNvSpPr>
              <a:spLocks noChangeArrowheads="1"/>
            </p:cNvSpPr>
            <p:nvPr/>
          </p:nvSpPr>
          <p:spPr bwMode="auto">
            <a:xfrm>
              <a:off x="2284046" y="2362200"/>
              <a:ext cx="629138" cy="1143000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29000" y="2133600"/>
              <a:ext cx="2246313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Hundreds kW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2400" y="2209776"/>
              <a:ext cx="16764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Tens kW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05000" y="3504762"/>
              <a:ext cx="13716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ITM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248400" y="3504762"/>
              <a:ext cx="13716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ETM</a:t>
              </a:r>
            </a:p>
          </p:txBody>
        </p:sp>
        <p:sp>
          <p:nvSpPr>
            <p:cNvPr id="18451" name="Rounded Rectangle 29"/>
            <p:cNvSpPr>
              <a:spLocks noChangeArrowheads="1"/>
            </p:cNvSpPr>
            <p:nvPr/>
          </p:nvSpPr>
          <p:spPr bwMode="auto">
            <a:xfrm>
              <a:off x="1600200" y="2362200"/>
              <a:ext cx="629138" cy="1143000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19200" y="3504762"/>
              <a:ext cx="13716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CP</a:t>
              </a:r>
            </a:p>
          </p:txBody>
        </p:sp>
        <p:sp>
          <p:nvSpPr>
            <p:cNvPr id="18453" name="Rounded Rectangle 31"/>
            <p:cNvSpPr>
              <a:spLocks noChangeArrowheads="1"/>
            </p:cNvSpPr>
            <p:nvPr/>
          </p:nvSpPr>
          <p:spPr bwMode="auto">
            <a:xfrm>
              <a:off x="7295662" y="2362200"/>
              <a:ext cx="629138" cy="11430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934200" y="3504762"/>
              <a:ext cx="1371600" cy="36977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tx2"/>
                  </a:solidFill>
                  <a:latin typeface="+mj-lt"/>
                </a:rPr>
                <a:t>RM</a:t>
              </a:r>
            </a:p>
          </p:txBody>
        </p:sp>
      </p:grpSp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Increase the power (and squeeze)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C08E012-5AAE-8A4D-B134-4D183D30C5D8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20" name="TextBox 19"/>
          <p:cNvSpPr txBox="1"/>
          <p:nvPr/>
        </p:nvSpPr>
        <p:spPr>
          <a:xfrm>
            <a:off x="457200" y="4634568"/>
            <a:ext cx="7924800" cy="29854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9B9B9B"/>
                </a:solidFill>
                <a:latin typeface="+mj-lt"/>
              </a:rPr>
              <a:t>Absorbed power leads to …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srgbClr val="9B9B9B"/>
                </a:solidFill>
                <a:latin typeface="+mj-lt"/>
              </a:rPr>
              <a:t>2. Thermal lens and surface deformation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srgbClr val="9B9B9B"/>
                </a:solidFill>
                <a:latin typeface="+mj-lt"/>
              </a:rPr>
              <a:t>3. Control signals deteriorate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srgbClr val="9B9B9B"/>
                </a:solidFill>
                <a:latin typeface="+mj-lt"/>
              </a:rPr>
              <a:t>4.</a:t>
            </a:r>
            <a:r>
              <a:rPr lang="en-US" sz="2000" dirty="0" smtClean="0">
                <a:solidFill>
                  <a:srgbClr val="9B9B9B"/>
                </a:solidFill>
                <a:latin typeface="+mj-lt"/>
              </a:rPr>
              <a:t> Sensitivity </a:t>
            </a:r>
            <a:r>
              <a:rPr lang="en-US" sz="2000" dirty="0">
                <a:solidFill>
                  <a:srgbClr val="9B9B9B"/>
                </a:solidFill>
                <a:latin typeface="+mj-lt"/>
              </a:rPr>
              <a:t>and duty cycle suffer</a:t>
            </a:r>
          </a:p>
          <a:p>
            <a:pPr marL="342900" indent="-342900">
              <a:defRPr/>
            </a:pPr>
            <a:r>
              <a:rPr lang="en-US" sz="2000" dirty="0">
                <a:latin typeface="+mj-lt"/>
              </a:rPr>
              <a:t>5. Need</a:t>
            </a:r>
            <a:r>
              <a:rPr lang="en-US" sz="2000" dirty="0" smtClean="0">
                <a:latin typeface="+mj-lt"/>
              </a:rPr>
              <a:t> compensation system</a:t>
            </a:r>
          </a:p>
          <a:p>
            <a:pPr marL="342900" indent="-342900">
              <a:defRPr/>
            </a:pPr>
            <a:endParaRPr lang="en-US" sz="2200" dirty="0">
              <a:latin typeface="+mj-lt"/>
            </a:endParaRPr>
          </a:p>
          <a:p>
            <a:pPr marL="342900" indent="-342900">
              <a:defRPr/>
            </a:pPr>
            <a:r>
              <a:rPr lang="en-US" sz="2200" dirty="0">
                <a:latin typeface="+mj-lt"/>
              </a:rPr>
              <a:t> </a:t>
            </a:r>
          </a:p>
          <a:p>
            <a:pPr marL="342900" indent="-342900">
              <a:defRPr/>
            </a:pPr>
            <a:endParaRPr lang="en-US" sz="2200" dirty="0">
              <a:latin typeface="+mj-lt"/>
            </a:endParaRPr>
          </a:p>
          <a:p>
            <a:pPr marL="342900" indent="-342900">
              <a:defRPr/>
            </a:pPr>
            <a:endParaRPr lang="en-US" sz="2200" dirty="0">
              <a:latin typeface="+mj-lt"/>
            </a:endParaRPr>
          </a:p>
        </p:txBody>
      </p:sp>
      <p:cxnSp>
        <p:nvCxnSpPr>
          <p:cNvPr id="18438" name="Straight Arrow Connector 21"/>
          <p:cNvCxnSpPr>
            <a:cxnSpLocks noChangeShapeType="1"/>
          </p:cNvCxnSpPr>
          <p:nvPr/>
        </p:nvCxnSpPr>
        <p:spPr bwMode="auto">
          <a:xfrm rot="10800000">
            <a:off x="2971800" y="3429000"/>
            <a:ext cx="685800" cy="304800"/>
          </a:xfrm>
          <a:prstGeom prst="straightConnector1">
            <a:avLst/>
          </a:prstGeom>
          <a:noFill/>
          <a:ln w="12700">
            <a:solidFill>
              <a:srgbClr val="008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18439" name="Straight Arrow Connector 22"/>
          <p:cNvCxnSpPr>
            <a:cxnSpLocks noChangeShapeType="1"/>
          </p:cNvCxnSpPr>
          <p:nvPr/>
        </p:nvCxnSpPr>
        <p:spPr bwMode="auto">
          <a:xfrm flipV="1">
            <a:off x="5486400" y="3352800"/>
            <a:ext cx="1066800" cy="457200"/>
          </a:xfrm>
          <a:prstGeom prst="straightConnector1">
            <a:avLst/>
          </a:prstGeom>
          <a:noFill/>
          <a:ln w="12700">
            <a:solidFill>
              <a:srgbClr val="008000"/>
            </a:solidFill>
            <a:round/>
            <a:headEnd type="none" w="sm" len="sm"/>
            <a:tailEnd type="arrow" w="med" len="med"/>
          </a:ln>
        </p:spPr>
      </p:cxnSp>
      <p:sp>
        <p:nvSpPr>
          <p:cNvPr id="23" name="TextBox 22"/>
          <p:cNvSpPr txBox="1"/>
          <p:nvPr/>
        </p:nvSpPr>
        <p:spPr>
          <a:xfrm>
            <a:off x="3276600" y="381000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+mj-lt"/>
              </a:rPr>
              <a:t>Apply compensation to fix </a:t>
            </a:r>
            <a:r>
              <a:rPr lang="en-US" dirty="0" err="1" smtClean="0">
                <a:solidFill>
                  <a:srgbClr val="008000"/>
                </a:solidFill>
                <a:latin typeface="+mj-lt"/>
              </a:rPr>
              <a:t>lensing</a:t>
            </a:r>
            <a:endParaRPr lang="en-US" dirty="0">
              <a:solidFill>
                <a:srgbClr val="008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The solution</a:t>
            </a:r>
          </a:p>
        </p:txBody>
      </p:sp>
      <p:sp>
        <p:nvSpPr>
          <p:cNvPr id="21507" name="Content Placeholder 26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1752600"/>
          </a:xfrm>
        </p:spPr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Self-heating heats the CENTRE of the test masses</a:t>
            </a:r>
          </a:p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TCS heats in an ANNULAR way to remove the thermal lens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EAFB67-3DCA-DA4A-A51A-BFF5EA5FA9DE}" type="slidenum">
              <a:rPr lang="en-US" smtClean="0"/>
              <a:pPr>
                <a:defRPr/>
              </a:pPr>
              <a:t>9</a:t>
            </a:fld>
            <a:endParaRPr lang="en-US" dirty="0" smtClean="0"/>
          </a:p>
        </p:txBody>
      </p:sp>
      <p:sp>
        <p:nvSpPr>
          <p:cNvPr id="28" name="Oval 27"/>
          <p:cNvSpPr/>
          <p:nvPr/>
        </p:nvSpPr>
        <p:spPr bwMode="auto">
          <a:xfrm>
            <a:off x="1143000" y="3200401"/>
            <a:ext cx="1297459" cy="130862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accent1"/>
              </a:gs>
              <a:gs pos="10000">
                <a:srgbClr val="FF8000"/>
              </a:gs>
              <a:gs pos="48000">
                <a:schemeClr val="accent1"/>
              </a:gs>
              <a:gs pos="20000">
                <a:srgbClr val="FFFF00"/>
              </a:gs>
              <a:gs pos="81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38200" y="4648200"/>
            <a:ext cx="1295400" cy="1600200"/>
            <a:chOff x="4953000" y="3886200"/>
            <a:chExt cx="2439194" cy="2743200"/>
          </a:xfrm>
        </p:grpSpPr>
        <p:sp>
          <p:nvSpPr>
            <p:cNvPr id="17" name="Rounded Rectangle 6"/>
            <p:cNvSpPr>
              <a:spLocks noChangeArrowheads="1"/>
            </p:cNvSpPr>
            <p:nvPr/>
          </p:nvSpPr>
          <p:spPr bwMode="auto">
            <a:xfrm>
              <a:off x="5105399" y="4191000"/>
              <a:ext cx="2286000" cy="2143810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FFFF00"/>
                </a:gs>
                <a:gs pos="100000">
                  <a:schemeClr val="accent1">
                    <a:lumMod val="75000"/>
                    <a:alpha val="25000"/>
                  </a:schemeClr>
                </a:gs>
                <a:gs pos="63000">
                  <a:srgbClr val="FF87DD">
                    <a:alpha val="75000"/>
                  </a:srgbClr>
                </a:gs>
                <a:gs pos="25000">
                  <a:srgbClr val="FFFF00"/>
                </a:gs>
                <a:gs pos="44000">
                  <a:srgbClr val="FF66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" name="Group 25"/>
            <p:cNvGrpSpPr/>
            <p:nvPr/>
          </p:nvGrpSpPr>
          <p:grpSpPr>
            <a:xfrm>
              <a:off x="5486400" y="3886200"/>
              <a:ext cx="838200" cy="2743200"/>
              <a:chOff x="3505200" y="4191000"/>
              <a:chExt cx="838200" cy="1981200"/>
            </a:xfrm>
            <a:solidFill>
              <a:schemeClr val="bg1"/>
            </a:solidFill>
          </p:grpSpPr>
          <p:sp>
            <p:nvSpPr>
              <p:cNvPr id="26" name="Plaque 25"/>
              <p:cNvSpPr/>
              <p:nvPr/>
            </p:nvSpPr>
            <p:spPr bwMode="auto">
              <a:xfrm>
                <a:off x="3505200" y="4191000"/>
                <a:ext cx="838200" cy="990600"/>
              </a:xfrm>
              <a:prstGeom prst="plaque">
                <a:avLst>
                  <a:gd name="adj" fmla="val 28334"/>
                </a:avLst>
              </a:prstGeom>
              <a:grpFill/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7" name="Plaque 26"/>
              <p:cNvSpPr/>
              <p:nvPr/>
            </p:nvSpPr>
            <p:spPr bwMode="auto">
              <a:xfrm>
                <a:off x="3505200" y="5181600"/>
                <a:ext cx="838200" cy="990600"/>
              </a:xfrm>
              <a:prstGeom prst="plaque">
                <a:avLst>
                  <a:gd name="adj" fmla="val 28334"/>
                </a:avLst>
              </a:prstGeom>
              <a:grpFill/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4953000" y="4038600"/>
              <a:ext cx="838200" cy="2438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 rot="10800000">
              <a:off x="6324600" y="4191000"/>
              <a:ext cx="1060704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>
              <a:off x="6324600" y="6324600"/>
              <a:ext cx="1060704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>
              <a:off x="6324600" y="5257800"/>
              <a:ext cx="2133600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5400000" flipH="1" flipV="1">
              <a:off x="5905500" y="4610100"/>
              <a:ext cx="838200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5400000" flipH="1" flipV="1">
              <a:off x="5906294" y="5904706"/>
              <a:ext cx="838200" cy="1588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sp>
          <p:nvSpPr>
            <p:cNvPr id="25" name="Block Arc 24"/>
            <p:cNvSpPr/>
            <p:nvPr/>
          </p:nvSpPr>
          <p:spPr bwMode="auto">
            <a:xfrm rot="16200000">
              <a:off x="6096000" y="5029200"/>
              <a:ext cx="457200" cy="457200"/>
            </a:xfrm>
            <a:prstGeom prst="blockArc">
              <a:avLst>
                <a:gd name="adj1" fmla="val 10800000"/>
                <a:gd name="adj2" fmla="val 21489143"/>
                <a:gd name="adj3" fmla="val 0"/>
              </a:avLst>
            </a:prstGeom>
            <a:noFill/>
            <a:ln w="25400" cap="flat" cmpd="sng" algn="ctr">
              <a:solidFill>
                <a:schemeClr val="tx2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667000" y="3200400"/>
            <a:ext cx="2286000" cy="3276600"/>
            <a:chOff x="2667000" y="3200400"/>
            <a:chExt cx="2286000" cy="3276600"/>
          </a:xfrm>
        </p:grpSpPr>
        <p:grpSp>
          <p:nvGrpSpPr>
            <p:cNvPr id="3" name="Group 39"/>
            <p:cNvGrpSpPr>
              <a:grpSpLocks/>
            </p:cNvGrpSpPr>
            <p:nvPr/>
          </p:nvGrpSpPr>
          <p:grpSpPr bwMode="auto">
            <a:xfrm>
              <a:off x="2667000" y="3200400"/>
              <a:ext cx="2286000" cy="1308623"/>
              <a:chOff x="2362200" y="4038600"/>
              <a:chExt cx="2819400" cy="1600200"/>
            </a:xfrm>
          </p:grpSpPr>
          <p:sp>
            <p:nvSpPr>
              <p:cNvPr id="29" name="Oval 28"/>
              <p:cNvSpPr/>
              <p:nvPr/>
            </p:nvSpPr>
            <p:spPr bwMode="auto">
              <a:xfrm>
                <a:off x="3581400" y="4038600"/>
                <a:ext cx="1600200" cy="1600200"/>
              </a:xfrm>
              <a:prstGeom prst="ellipse">
                <a:avLst/>
              </a:prstGeom>
              <a:gradFill flip="none" rotWithShape="1">
                <a:gsLst>
                  <a:gs pos="21000">
                    <a:schemeClr val="accent1"/>
                  </a:gs>
                  <a:gs pos="100000">
                    <a:schemeClr val="accent1"/>
                  </a:gs>
                  <a:gs pos="38000">
                    <a:srgbClr val="FFFF00"/>
                  </a:gs>
                  <a:gs pos="52000">
                    <a:srgbClr val="FF6600"/>
                  </a:gs>
                  <a:gs pos="69000">
                    <a:schemeClr val="accent1"/>
                  </a:gs>
                  <a:gs pos="93000">
                    <a:schemeClr val="accent1"/>
                  </a:gs>
                  <a:gs pos="59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362200" y="4571924"/>
                <a:ext cx="1295400" cy="564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+mj-lt"/>
                  </a:rPr>
                  <a:t>+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2895600" y="4381500"/>
              <a:ext cx="1752599" cy="2095500"/>
              <a:chOff x="2895600" y="4381500"/>
              <a:chExt cx="1752599" cy="2095500"/>
            </a:xfrm>
          </p:grpSpPr>
          <p:sp>
            <p:nvSpPr>
              <p:cNvPr id="32" name="Rounded Rectangle 6"/>
              <p:cNvSpPr>
                <a:spLocks noChangeArrowheads="1"/>
              </p:cNvSpPr>
              <p:nvPr/>
            </p:nvSpPr>
            <p:spPr bwMode="auto">
              <a:xfrm>
                <a:off x="2971800" y="4826000"/>
                <a:ext cx="1671242" cy="1250556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  <a:alpha val="25000"/>
                    </a:schemeClr>
                  </a:gs>
                  <a:gs pos="85000">
                    <a:srgbClr val="FF87DD">
                      <a:alpha val="75000"/>
                    </a:srgbClr>
                  </a:gs>
                  <a:gs pos="35000">
                    <a:srgbClr val="FFFF00"/>
                  </a:gs>
                  <a:gs pos="71000">
                    <a:srgbClr val="FF6600"/>
                  </a:gs>
                  <a:gs pos="54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noFill/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2895600" y="4737100"/>
                <a:ext cx="978549" cy="142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 bwMode="auto">
              <a:xfrm rot="10800000">
                <a:off x="4081225" y="4826000"/>
                <a:ext cx="563316" cy="926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 bwMode="auto">
              <a:xfrm rot="10800000">
                <a:off x="4081225" y="6070600"/>
                <a:ext cx="563316" cy="926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 rot="5400000">
                <a:off x="4025478" y="5448341"/>
                <a:ext cx="1244600" cy="843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3" name="Straight Connector 42"/>
              <p:cNvCxnSpPr/>
              <p:nvPr/>
            </p:nvCxnSpPr>
            <p:spPr bwMode="auto">
              <a:xfrm rot="5400000" flipH="1" flipV="1">
                <a:off x="3970655" y="5420233"/>
                <a:ext cx="283464" cy="843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 rot="5400000" flipH="1" flipV="1">
                <a:off x="4083218" y="4855464"/>
                <a:ext cx="64008" cy="843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grpSp>
            <p:nvGrpSpPr>
              <p:cNvPr id="53" name="Group 52"/>
              <p:cNvGrpSpPr/>
              <p:nvPr/>
            </p:nvGrpSpPr>
            <p:grpSpPr>
              <a:xfrm>
                <a:off x="3657600" y="4381500"/>
                <a:ext cx="685800" cy="2095500"/>
                <a:chOff x="3657600" y="4381500"/>
                <a:chExt cx="685800" cy="2095500"/>
              </a:xfrm>
            </p:grpSpPr>
            <p:grpSp>
              <p:nvGrpSpPr>
                <p:cNvPr id="50" name="Group 49"/>
                <p:cNvGrpSpPr/>
                <p:nvPr/>
              </p:nvGrpSpPr>
              <p:grpSpPr>
                <a:xfrm>
                  <a:off x="3657600" y="4381500"/>
                  <a:ext cx="445149" cy="2095500"/>
                  <a:chOff x="5334000" y="4419600"/>
                  <a:chExt cx="445149" cy="2324100"/>
                </a:xfrm>
                <a:solidFill>
                  <a:schemeClr val="bg1"/>
                </a:solidFill>
              </p:grpSpPr>
              <p:sp>
                <p:nvSpPr>
                  <p:cNvPr id="47" name="Plaque 46"/>
                  <p:cNvSpPr/>
                  <p:nvPr/>
                </p:nvSpPr>
                <p:spPr bwMode="auto">
                  <a:xfrm>
                    <a:off x="5334000" y="5181599"/>
                    <a:ext cx="445149" cy="800100"/>
                  </a:xfrm>
                  <a:prstGeom prst="plaque">
                    <a:avLst>
                      <a:gd name="adj" fmla="val 50000"/>
                    </a:avLst>
                  </a:prstGeom>
                  <a:grpFill/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48" name="Plaque 47"/>
                  <p:cNvSpPr/>
                  <p:nvPr/>
                </p:nvSpPr>
                <p:spPr bwMode="auto">
                  <a:xfrm>
                    <a:off x="5334000" y="4419600"/>
                    <a:ext cx="445149" cy="800100"/>
                  </a:xfrm>
                  <a:prstGeom prst="plaque">
                    <a:avLst>
                      <a:gd name="adj" fmla="val 50000"/>
                    </a:avLst>
                  </a:prstGeom>
                  <a:grpFill/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49" name="Plaque 48"/>
                  <p:cNvSpPr/>
                  <p:nvPr/>
                </p:nvSpPr>
                <p:spPr bwMode="auto">
                  <a:xfrm>
                    <a:off x="5334000" y="5943600"/>
                    <a:ext cx="445149" cy="800100"/>
                  </a:xfrm>
                  <a:prstGeom prst="plaque">
                    <a:avLst>
                      <a:gd name="adj" fmla="val 50000"/>
                    </a:avLst>
                  </a:prstGeom>
                  <a:grpFill/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sp>
              <p:nvSpPr>
                <p:cNvPr id="45" name="Block Arc 44"/>
                <p:cNvSpPr/>
                <p:nvPr/>
              </p:nvSpPr>
              <p:spPr bwMode="auto">
                <a:xfrm rot="16200000">
                  <a:off x="3913632" y="4849369"/>
                  <a:ext cx="402336" cy="457200"/>
                </a:xfrm>
                <a:prstGeom prst="blockArc">
                  <a:avLst>
                    <a:gd name="adj1" fmla="val 10800000"/>
                    <a:gd name="adj2" fmla="val 21489143"/>
                    <a:gd name="adj3" fmla="val 0"/>
                  </a:avLst>
                </a:prstGeom>
                <a:noFill/>
                <a:ln w="254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  <p:sp>
              <p:nvSpPr>
                <p:cNvPr id="51" name="Block Arc 50"/>
                <p:cNvSpPr/>
                <p:nvPr/>
              </p:nvSpPr>
              <p:spPr bwMode="auto">
                <a:xfrm rot="16200000">
                  <a:off x="3913632" y="5535168"/>
                  <a:ext cx="402336" cy="457200"/>
                </a:xfrm>
                <a:prstGeom prst="blockArc">
                  <a:avLst>
                    <a:gd name="adj1" fmla="val 10800000"/>
                    <a:gd name="adj2" fmla="val 21489143"/>
                    <a:gd name="adj3" fmla="val 0"/>
                  </a:avLst>
                </a:prstGeom>
                <a:noFill/>
                <a:ln w="25400" cap="flat" cmpd="sng" algn="ctr">
                  <a:solidFill>
                    <a:schemeClr val="tx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</p:grpSp>
          <p:cxnSp>
            <p:nvCxnSpPr>
              <p:cNvPr id="52" name="Straight Connector 51"/>
              <p:cNvCxnSpPr/>
              <p:nvPr/>
            </p:nvCxnSpPr>
            <p:spPr bwMode="auto">
              <a:xfrm rot="5400000" flipH="1" flipV="1">
                <a:off x="4051214" y="6019378"/>
                <a:ext cx="128016" cy="843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61" name="TextBox 60"/>
            <p:cNvSpPr txBox="1"/>
            <p:nvPr/>
          </p:nvSpPr>
          <p:spPr bwMode="auto">
            <a:xfrm>
              <a:off x="2667000" y="5181600"/>
              <a:ext cx="10503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+mj-lt"/>
                </a:rPr>
                <a:t>+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410200" y="3200400"/>
            <a:ext cx="2286000" cy="2946400"/>
            <a:chOff x="5410200" y="3200400"/>
            <a:chExt cx="2286000" cy="2946400"/>
          </a:xfrm>
        </p:grpSpPr>
        <p:grpSp>
          <p:nvGrpSpPr>
            <p:cNvPr id="4" name="Group 40"/>
            <p:cNvGrpSpPr>
              <a:grpSpLocks/>
            </p:cNvGrpSpPr>
            <p:nvPr/>
          </p:nvGrpSpPr>
          <p:grpSpPr bwMode="auto">
            <a:xfrm>
              <a:off x="5410200" y="3200400"/>
              <a:ext cx="2286000" cy="1308623"/>
              <a:chOff x="5105400" y="4038600"/>
              <a:chExt cx="2819400" cy="1600200"/>
            </a:xfrm>
          </p:grpSpPr>
          <p:sp>
            <p:nvSpPr>
              <p:cNvPr id="30" name="Oval 29"/>
              <p:cNvSpPr/>
              <p:nvPr/>
            </p:nvSpPr>
            <p:spPr bwMode="auto">
              <a:xfrm>
                <a:off x="6324600" y="4038600"/>
                <a:ext cx="1600200" cy="16002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1"/>
                  </a:gs>
                  <a:gs pos="8000">
                    <a:srgbClr val="FF6600"/>
                  </a:gs>
                  <a:gs pos="57000">
                    <a:srgbClr val="FF0000"/>
                  </a:gs>
                  <a:gs pos="74000">
                    <a:schemeClr val="accent1"/>
                  </a:gs>
                  <a:gs pos="44000">
                    <a:srgbClr val="FF66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5105400" y="4571924"/>
                <a:ext cx="1295400" cy="564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latin typeface="+mj-lt"/>
                  </a:rPr>
                  <a:t>=</a:t>
                </a: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6019800" y="4724400"/>
              <a:ext cx="1366442" cy="1422400"/>
              <a:chOff x="6172200" y="4724400"/>
              <a:chExt cx="1366442" cy="1422400"/>
            </a:xfrm>
          </p:grpSpPr>
          <p:sp>
            <p:nvSpPr>
              <p:cNvPr id="56" name="Rounded Rectangle 6"/>
              <p:cNvSpPr>
                <a:spLocks noChangeArrowheads="1"/>
              </p:cNvSpPr>
              <p:nvPr/>
            </p:nvSpPr>
            <p:spPr bwMode="auto">
              <a:xfrm>
                <a:off x="6324600" y="4876800"/>
                <a:ext cx="1214042" cy="1250556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0">
                    <a:srgbClr val="FF6600"/>
                  </a:gs>
                  <a:gs pos="100000">
                    <a:schemeClr val="accent1">
                      <a:lumMod val="75000"/>
                      <a:alpha val="25000"/>
                    </a:schemeClr>
                  </a:gs>
                  <a:gs pos="87000">
                    <a:srgbClr val="FF87DD">
                      <a:alpha val="75000"/>
                    </a:srgbClr>
                  </a:gs>
                  <a:gs pos="48000">
                    <a:srgbClr val="FF6600"/>
                  </a:gs>
                  <a:gs pos="69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5400">
                <a:solidFill>
                  <a:schemeClr val="tx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6172200" y="4724400"/>
                <a:ext cx="762000" cy="1422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cxnSp>
            <p:nvCxnSpPr>
              <p:cNvPr id="59" name="Straight Connector 58"/>
              <p:cNvCxnSpPr/>
              <p:nvPr/>
            </p:nvCxnSpPr>
            <p:spPr bwMode="auto">
              <a:xfrm rot="5400000">
                <a:off x="6307042" y="5502370"/>
                <a:ext cx="1252728" cy="1588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sp>
          <p:nvSpPr>
            <p:cNvPr id="62" name="TextBox 61"/>
            <p:cNvSpPr txBox="1"/>
            <p:nvPr/>
          </p:nvSpPr>
          <p:spPr bwMode="auto">
            <a:xfrm>
              <a:off x="5410200" y="5181600"/>
              <a:ext cx="105032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>
                  <a:latin typeface="+mj-lt"/>
                </a:rPr>
                <a:t>=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81000" y="36576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Front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81000" y="5181600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Side</a:t>
            </a:r>
            <a:endParaRPr lang="en-US" sz="16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68" name="Straight Connector 67"/>
          <p:cNvCxnSpPr/>
          <p:nvPr/>
        </p:nvCxnSpPr>
        <p:spPr bwMode="auto">
          <a:xfrm>
            <a:off x="457200" y="4648200"/>
            <a:ext cx="8001000" cy="158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17917</TotalTime>
  <Words>1996</Words>
  <Application>Microsoft Macintosh PowerPoint</Application>
  <PresentationFormat>On-screen Show (4:3)</PresentationFormat>
  <Paragraphs>536</Paragraphs>
  <Slides>59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Default Design</vt:lpstr>
      <vt:lpstr>Photo Editor Photo</vt:lpstr>
      <vt:lpstr>Equation</vt:lpstr>
      <vt:lpstr>The “Go to High Power” Button aLIGO TCS: Latest Results</vt:lpstr>
      <vt:lpstr>GW from Mergers</vt:lpstr>
      <vt:lpstr>Slide 3</vt:lpstr>
      <vt:lpstr>Increase the power … but …</vt:lpstr>
      <vt:lpstr>Thermal lens and deformation</vt:lpstr>
      <vt:lpstr>Spatial mode distortion</vt:lpstr>
      <vt:lpstr>Increasing fraction of  GW signal is lost</vt:lpstr>
      <vt:lpstr>Increase the power (and squeeze)</vt:lpstr>
      <vt:lpstr>The solution</vt:lpstr>
      <vt:lpstr>Thermal Compensation SYSTEM (TCS)</vt:lpstr>
      <vt:lpstr>Interferometer Layout</vt:lpstr>
      <vt:lpstr>aLIGO TCS Overview</vt:lpstr>
      <vt:lpstr>Ring Heater</vt:lpstr>
      <vt:lpstr>Ring Heater Overview</vt:lpstr>
      <vt:lpstr>Ring Heater: Upper and Lower Segments</vt:lpstr>
      <vt:lpstr>Temperature distribution and thermo-elastic deformation</vt:lpstr>
      <vt:lpstr>Residual Surface Deformation at Full Interferometer Power</vt:lpstr>
      <vt:lpstr>CO2 Projector</vt:lpstr>
      <vt:lpstr>aLIGO CO2 Projector</vt:lpstr>
      <vt:lpstr>Thermal Lens: Correct the RH+Self Residual</vt:lpstr>
      <vt:lpstr>Optical Path Distortion  (Thermal Lens) and Scatter</vt:lpstr>
      <vt:lpstr>Optimum Beam Shape Calculator</vt:lpstr>
      <vt:lpstr>And we get …</vt:lpstr>
      <vt:lpstr>Laser Noise couples to Displacement Noise</vt:lpstr>
      <vt:lpstr>Access Laser Intensity Noise</vt:lpstr>
      <vt:lpstr>HWS</vt:lpstr>
      <vt:lpstr>HWS overview</vt:lpstr>
      <vt:lpstr>HWS specifications</vt:lpstr>
      <vt:lpstr>Wavefront analysis</vt:lpstr>
      <vt:lpstr>One Arm Test</vt:lpstr>
      <vt:lpstr>One Arm Test </vt:lpstr>
      <vt:lpstr>HWS Noise Floor</vt:lpstr>
      <vt:lpstr>Ring Heater COMSOL model </vt:lpstr>
      <vt:lpstr>HWS thermal lens measurement  Running ETM RH at 6.3W</vt:lpstr>
      <vt:lpstr>A word on Higher Order Modes</vt:lpstr>
      <vt:lpstr>Cavity scan</vt:lpstr>
      <vt:lpstr>Nominal Cavity scan</vt:lpstr>
      <vt:lpstr>Cavity scan + Ring Heater TEM10 frequency shift: 6.3W</vt:lpstr>
      <vt:lpstr>Cavity G-factor measurements Calculated Radius of Curvature</vt:lpstr>
      <vt:lpstr>Open Issues</vt:lpstr>
      <vt:lpstr>Install Status</vt:lpstr>
      <vt:lpstr>Summary</vt:lpstr>
      <vt:lpstr>Acknowledgements</vt:lpstr>
      <vt:lpstr>AdvanceD LIGO OPtics</vt:lpstr>
      <vt:lpstr>ETM02 – Coating Absorption [T1100250]</vt:lpstr>
      <vt:lpstr>Relative Intensity Noise</vt:lpstr>
      <vt:lpstr>Thermo-elastic deformation and thermo-refractive lens</vt:lpstr>
      <vt:lpstr>Safety and Cleanliness</vt:lpstr>
      <vt:lpstr>Scatter vs Optical Path Distortion (OPD) size</vt:lpstr>
      <vt:lpstr>Test mass pitch change [T1100184]</vt:lpstr>
      <vt:lpstr>Beam profiler and projector</vt:lpstr>
      <vt:lpstr>Optical injection</vt:lpstr>
      <vt:lpstr>Non-uniformity in Ring Heater [G1001160]</vt:lpstr>
      <vt:lpstr>Monitor the spots</vt:lpstr>
      <vt:lpstr>Time constants</vt:lpstr>
      <vt:lpstr>aLIGO CO2 Projector</vt:lpstr>
      <vt:lpstr>aLIGO CO2 Laser stability</vt:lpstr>
      <vt:lpstr>HWS lever arm calibration</vt:lpstr>
      <vt:lpstr>HWS lever arm calibration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sanders</dc:creator>
  <cp:lastModifiedBy>Aidan Brooks</cp:lastModifiedBy>
  <cp:revision>302</cp:revision>
  <cp:lastPrinted>2012-01-31T19:52:35Z</cp:lastPrinted>
  <dcterms:created xsi:type="dcterms:W3CDTF">2012-09-21T17:29:33Z</dcterms:created>
  <dcterms:modified xsi:type="dcterms:W3CDTF">2012-09-21T17:43:11Z</dcterms:modified>
</cp:coreProperties>
</file>