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embeddings/oleObject1.bin" ContentType="application/vnd.openxmlformats-officedocument.oleObject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</p:sldMasterIdLst>
  <p:notesMasterIdLst>
    <p:notesMasterId r:id="rId71"/>
  </p:notesMasterIdLst>
  <p:handoutMasterIdLst>
    <p:handoutMasterId r:id="rId72"/>
  </p:handoutMasterIdLst>
  <p:sldIdLst>
    <p:sldId id="256" r:id="rId2"/>
    <p:sldId id="448" r:id="rId3"/>
    <p:sldId id="487" r:id="rId4"/>
    <p:sldId id="488" r:id="rId5"/>
    <p:sldId id="540" r:id="rId6"/>
    <p:sldId id="450" r:id="rId7"/>
    <p:sldId id="493" r:id="rId8"/>
    <p:sldId id="491" r:id="rId9"/>
    <p:sldId id="546" r:id="rId10"/>
    <p:sldId id="510" r:id="rId11"/>
    <p:sldId id="476" r:id="rId12"/>
    <p:sldId id="518" r:id="rId13"/>
    <p:sldId id="457" r:id="rId14"/>
    <p:sldId id="519" r:id="rId15"/>
    <p:sldId id="480" r:id="rId16"/>
    <p:sldId id="477" r:id="rId17"/>
    <p:sldId id="560" r:id="rId18"/>
    <p:sldId id="524" r:id="rId19"/>
    <p:sldId id="523" r:id="rId20"/>
    <p:sldId id="549" r:id="rId21"/>
    <p:sldId id="501" r:id="rId22"/>
    <p:sldId id="377" r:id="rId23"/>
    <p:sldId id="504" r:id="rId24"/>
    <p:sldId id="539" r:id="rId25"/>
    <p:sldId id="465" r:id="rId26"/>
    <p:sldId id="464" r:id="rId27"/>
    <p:sldId id="530" r:id="rId28"/>
    <p:sldId id="555" r:id="rId29"/>
    <p:sldId id="538" r:id="rId30"/>
    <p:sldId id="459" r:id="rId31"/>
    <p:sldId id="461" r:id="rId32"/>
    <p:sldId id="402" r:id="rId33"/>
    <p:sldId id="502" r:id="rId34"/>
    <p:sldId id="483" r:id="rId35"/>
    <p:sldId id="484" r:id="rId36"/>
    <p:sldId id="485" r:id="rId37"/>
    <p:sldId id="516" r:id="rId38"/>
    <p:sldId id="433" r:id="rId39"/>
    <p:sldId id="551" r:id="rId40"/>
    <p:sldId id="506" r:id="rId41"/>
    <p:sldId id="552" r:id="rId42"/>
    <p:sldId id="550" r:id="rId43"/>
    <p:sldId id="556" r:id="rId44"/>
    <p:sldId id="432" r:id="rId45"/>
    <p:sldId id="554" r:id="rId46"/>
    <p:sldId id="553" r:id="rId47"/>
    <p:sldId id="435" r:id="rId48"/>
    <p:sldId id="562" r:id="rId49"/>
    <p:sldId id="559" r:id="rId50"/>
    <p:sldId id="557" r:id="rId51"/>
    <p:sldId id="558" r:id="rId52"/>
    <p:sldId id="509" r:id="rId53"/>
    <p:sldId id="482" r:id="rId54"/>
    <p:sldId id="505" r:id="rId55"/>
    <p:sldId id="444" r:id="rId56"/>
    <p:sldId id="445" r:id="rId57"/>
    <p:sldId id="496" r:id="rId58"/>
    <p:sldId id="486" r:id="rId59"/>
    <p:sldId id="512" r:id="rId60"/>
    <p:sldId id="511" r:id="rId61"/>
    <p:sldId id="513" r:id="rId62"/>
    <p:sldId id="507" r:id="rId63"/>
    <p:sldId id="515" r:id="rId64"/>
    <p:sldId id="514" r:id="rId65"/>
    <p:sldId id="517" r:id="rId66"/>
    <p:sldId id="525" r:id="rId67"/>
    <p:sldId id="526" r:id="rId68"/>
    <p:sldId id="527" r:id="rId69"/>
    <p:sldId id="529" r:id="rId70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Helvetica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Helvetica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Helvetica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Helvetica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FF"/>
    <a:srgbClr val="499337"/>
    <a:srgbClr val="743199"/>
    <a:srgbClr val="3A194D"/>
    <a:srgbClr val="412541"/>
    <a:srgbClr val="CC3300"/>
    <a:srgbClr val="4D4D4D"/>
    <a:srgbClr val="F696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6" autoAdjust="0"/>
    <p:restoredTop sz="97577" autoAdjust="0"/>
  </p:normalViewPr>
  <p:slideViewPr>
    <p:cSldViewPr snapToObjects="1">
      <p:cViewPr varScale="1">
        <p:scale>
          <a:sx n="117" d="100"/>
          <a:sy n="117" d="100"/>
        </p:scale>
        <p:origin x="-920" y="-104"/>
      </p:cViewPr>
      <p:guideLst>
        <p:guide orient="horz" pos="2160"/>
        <p:guide pos="2832"/>
      </p:guideLst>
    </p:cSldViewPr>
  </p:slideViewPr>
  <p:outlineViewPr>
    <p:cViewPr>
      <p:scale>
        <a:sx n="33" d="100"/>
        <a:sy n="33" d="100"/>
      </p:scale>
      <p:origin x="0" y="196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9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notesMaster" Target="notesMasters/notesMaster1.xml"/><Relationship Id="rId72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interSettings" Target="printerSettings/printerSettings1.bin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Relationship Id="rId2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Relationship Id="rId2" Type="http://schemas.openxmlformats.org/officeDocument/2006/relationships/image" Target="../media/image25.emf"/><Relationship Id="rId3" Type="http://schemas.openxmlformats.org/officeDocument/2006/relationships/image" Target="../media/image2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40075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9" tIns="48240" rIns="96479" bIns="48240" numCol="1" anchor="t" anchorCtr="0" compatLnSpc="1">
            <a:prstTxWarp prst="textNoShape">
              <a:avLst/>
            </a:prstTxWarp>
          </a:bodyPr>
          <a:lstStyle>
            <a:lvl1pPr defTabSz="965200">
              <a:defRPr sz="13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59250" y="0"/>
            <a:ext cx="313848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9" tIns="48240" rIns="96479" bIns="48240" numCol="1" anchor="t" anchorCtr="0" compatLnSpc="1">
            <a:prstTxWarp prst="textNoShape">
              <a:avLst/>
            </a:prstTxWarp>
          </a:bodyPr>
          <a:lstStyle>
            <a:lvl1pPr algn="r" defTabSz="965200">
              <a:defRPr sz="13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3838"/>
            <a:ext cx="31400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9" tIns="48240" rIns="96479" bIns="48240" numCol="1" anchor="b" anchorCtr="0" compatLnSpc="1">
            <a:prstTxWarp prst="textNoShape">
              <a:avLst/>
            </a:prstTxWarp>
          </a:bodyPr>
          <a:lstStyle>
            <a:lvl1pPr defTabSz="965200">
              <a:defRPr sz="13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59250" y="9113838"/>
            <a:ext cx="3138488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9" tIns="48240" rIns="96479" bIns="48240" numCol="1" anchor="b" anchorCtr="0" compatLnSpc="1">
            <a:prstTxWarp prst="textNoShape">
              <a:avLst/>
            </a:prstTxWarp>
          </a:bodyPr>
          <a:lstStyle>
            <a:lvl1pPr algn="r" defTabSz="965200">
              <a:defRPr sz="1300">
                <a:latin typeface="Times New Roman" charset="0"/>
              </a:defRPr>
            </a:lvl1pPr>
          </a:lstStyle>
          <a:p>
            <a:pPr>
              <a:defRPr/>
            </a:pPr>
            <a:fld id="{78FF838E-B6B3-AA4D-9C35-49E074F42D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1566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479" tIns="48240" rIns="96479" bIns="48240" numCol="1" anchor="t" anchorCtr="0" compatLnSpc="1">
            <a:prstTxWarp prst="textNoShape">
              <a:avLst/>
            </a:prstTxWarp>
          </a:bodyPr>
          <a:lstStyle>
            <a:lvl1pPr defTabSz="965200">
              <a:defRPr sz="13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479" tIns="48240" rIns="96479" bIns="48240" numCol="1" anchor="t" anchorCtr="0" compatLnSpc="1">
            <a:prstTxWarp prst="textNoShape">
              <a:avLst/>
            </a:prstTxWarp>
          </a:bodyPr>
          <a:lstStyle>
            <a:lvl1pPr algn="r" defTabSz="965200">
              <a:defRPr sz="13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59300"/>
            <a:ext cx="5362575" cy="43211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479" tIns="48240" rIns="96479" bIns="482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479" tIns="48240" rIns="96479" bIns="48240" numCol="1" anchor="b" anchorCtr="0" compatLnSpc="1">
            <a:prstTxWarp prst="textNoShape">
              <a:avLst/>
            </a:prstTxWarp>
          </a:bodyPr>
          <a:lstStyle>
            <a:lvl1pPr defTabSz="965200">
              <a:defRPr sz="13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479" tIns="48240" rIns="96479" bIns="48240" numCol="1" anchor="b" anchorCtr="0" compatLnSpc="1">
            <a:prstTxWarp prst="textNoShape">
              <a:avLst/>
            </a:prstTxWarp>
          </a:bodyPr>
          <a:lstStyle>
            <a:lvl1pPr algn="r" defTabSz="965200">
              <a:defRPr sz="1300">
                <a:latin typeface="Times New Roman" charset="0"/>
              </a:defRPr>
            </a:lvl1pPr>
          </a:lstStyle>
          <a:p>
            <a:pPr>
              <a:defRPr/>
            </a:pPr>
            <a:fld id="{2ED7CB19-AD16-C348-8B37-2228ADC4B7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4430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E16D0A-9842-8A48-B8FA-021AEFAEC2CE}" type="slidenum">
              <a:rPr lang="en-US"/>
              <a:pPr/>
              <a:t>1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B695EF-9602-0C4D-8402-A435A93D64CF}" type="slidenum">
              <a:rPr lang="en-US"/>
              <a:pPr/>
              <a:t>35</a:t>
            </a:fld>
            <a:endParaRPr lang="en-US"/>
          </a:p>
        </p:txBody>
      </p:sp>
      <p:sp>
        <p:nvSpPr>
          <p:cNvPr id="3635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915" y="4560570"/>
            <a:ext cx="5363372" cy="43205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L1 OMC in its double pendulum suspension, on the HAM ISI platform inside LHAM6, 3/14/2008 (photo credit: Sam Waldman)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698F15-9629-D34B-983B-4DD777D826F7}" type="slidenum">
              <a:rPr lang="en-US"/>
              <a:pPr/>
              <a:t>36</a:t>
            </a:fld>
            <a:endParaRPr lang="en-US"/>
          </a:p>
        </p:txBody>
      </p:sp>
      <p:sp>
        <p:nvSpPr>
          <p:cNvPr id="3409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915" y="4560570"/>
            <a:ext cx="5363372" cy="43205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05E981-94D7-2B4A-A80F-01FFEDE501FA}" type="slidenum">
              <a:rPr lang="en-US"/>
              <a:pPr/>
              <a:t>53</a:t>
            </a:fld>
            <a:endParaRPr lang="en-US"/>
          </a:p>
        </p:txBody>
      </p:sp>
      <p:sp>
        <p:nvSpPr>
          <p:cNvPr id="44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5DD5FD-E27F-AD49-BF61-9C26CCCF04CC}" type="slidenum">
              <a:rPr lang="en-US"/>
              <a:pPr/>
              <a:t>3</a:t>
            </a:fld>
            <a:endParaRPr lang="en-US"/>
          </a:p>
        </p:txBody>
      </p:sp>
      <p:sp>
        <p:nvSpPr>
          <p:cNvPr id="27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865A0F-CA42-6446-AED9-C4938643D849}" type="slidenum">
              <a:rPr lang="en-US"/>
              <a:pPr/>
              <a:t>4</a:t>
            </a:fld>
            <a:endParaRPr lang="en-US"/>
          </a:p>
        </p:txBody>
      </p:sp>
      <p:sp>
        <p:nvSpPr>
          <p:cNvPr id="280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C83B24-E102-5F46-A8D8-534628DA2E09}" type="slidenum">
              <a:rPr lang="en-US"/>
              <a:pPr/>
              <a:t>7</a:t>
            </a:fld>
            <a:endParaRPr lang="en-US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839DD0-418A-4E49-8A5E-8DD7F8ADDAA3}" type="slidenum">
              <a:rPr lang="en-US"/>
              <a:pPr/>
              <a:t>8</a:t>
            </a:fld>
            <a:endParaRPr lang="en-US"/>
          </a:p>
        </p:txBody>
      </p:sp>
      <p:sp>
        <p:nvSpPr>
          <p:cNvPr id="28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A3081FC-C248-6247-9E45-1C40BC1A10A1}" type="slidenum">
              <a:rPr lang="en-GB"/>
              <a:pPr/>
              <a:t>11</a:t>
            </a:fld>
            <a:endParaRPr lang="en-GB"/>
          </a:p>
        </p:txBody>
      </p:sp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290918" y="728879"/>
            <a:ext cx="4733365" cy="36004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749" tIns="43375" rIns="86749" bIns="43375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32118" y="4559661"/>
            <a:ext cx="5846483" cy="43141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698F15-9629-D34B-983B-4DD777D826F7}" type="slidenum">
              <a:rPr lang="en-US"/>
              <a:pPr/>
              <a:t>24</a:t>
            </a:fld>
            <a:endParaRPr lang="en-US"/>
          </a:p>
        </p:txBody>
      </p:sp>
      <p:sp>
        <p:nvSpPr>
          <p:cNvPr id="3409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915" y="4560570"/>
            <a:ext cx="5363372" cy="43205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D7CB19-AD16-C348-8B37-2228ADC4B7F5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91BBA9-A2A8-024A-9905-8236F9165812}" type="slidenum">
              <a:rPr lang="en-US"/>
              <a:pPr/>
              <a:t>34</a:t>
            </a:fld>
            <a:endParaRPr lang="en-US"/>
          </a:p>
        </p:txBody>
      </p:sp>
      <p:sp>
        <p:nvSpPr>
          <p:cNvPr id="3614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1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915" y="4560570"/>
            <a:ext cx="5363372" cy="43205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HAM ISI insertion in HAM6 at Livingston with guidance from Jeff Kissel (LSU, left) and Brian O’Reilly (LLO, right).  March 2008.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IndIGO - ACIGA meeting 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B5B3B5-702F-7140-A731-F9FF7B5D9E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IndIGO - ACIGA meeting 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A466B-71C5-A84B-9638-A618345081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266700"/>
            <a:ext cx="20193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66700"/>
            <a:ext cx="5905500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IndIGO - ACIGA meeting 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F541D-0551-5845-9D6C-3C78B5F96B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66700"/>
            <a:ext cx="72390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100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143000"/>
            <a:ext cx="3810000" cy="4953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IndIGO - ACIGA meeting 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33BEE3-053D-4045-B35F-D2410E12F2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66700"/>
            <a:ext cx="72390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100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38100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IndIGO - ACIGA meeting 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D1D0D-2DE5-564B-9DA8-1531462112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66700"/>
            <a:ext cx="72390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43000"/>
            <a:ext cx="77724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95700"/>
            <a:ext cx="77724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IndIGO - ACIGA meeting 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7E533-1CF0-2547-A4FE-E17795D117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524000" y="266700"/>
            <a:ext cx="72390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143000"/>
            <a:ext cx="3810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143000"/>
            <a:ext cx="3810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695700"/>
            <a:ext cx="3810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95700"/>
            <a:ext cx="3810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IndIGO - ACIGA meeting 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09C4E-D474-5F40-8EC2-289DC802E4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0960" cy="11377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456481" y="6247376"/>
            <a:ext cx="2122560" cy="465169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7680" y="6247376"/>
            <a:ext cx="2891520" cy="465169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4880" y="6247376"/>
            <a:ext cx="2122560" cy="465169"/>
          </a:xfrm>
        </p:spPr>
        <p:txBody>
          <a:bodyPr/>
          <a:lstStyle>
            <a:lvl1pPr>
              <a:defRPr smtClean="0"/>
            </a:lvl1pPr>
          </a:lstStyle>
          <a:p>
            <a:fld id="{2A0C9CB7-3A4C-C942-85D9-8A054761C1D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IndIGO - ACIGA meeting 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30FF89-010E-D743-9346-2CD4AB7270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IndIGO - ACIGA meeting 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7C410-E03E-6549-BA66-95AADEBDA5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43000"/>
            <a:ext cx="3810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3810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IndIGO - ACIGA meeting 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DF054-12E5-384C-A2C5-32C653B14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IndIGO - ACIGA meeting 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17A92-8F61-484D-A7F7-0787D77894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IndIGO - ACIGA meeting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E195E-354B-0642-A664-84D94EAD71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IndIGO - ACIGA meeting 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3B9B64-2F6B-2C43-A173-9F8CA42861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IndIGO - ACIGA meeting 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566A1-7194-AB48-943C-EBBA0A7819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IndIGO - ACIGA meeting 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89CF0-3245-7E4D-A0A2-22AA6C3860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vmlDrawing" Target="../drawings/vmlDrawing1.vml"/><Relationship Id="rId19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200" b="1" i="1" smtClean="0">
                <a:solidFill>
                  <a:srgbClr val="743199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IUVSTA-LD 19-22 March 2013</a:t>
            </a:r>
            <a:endParaRPr 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pPr>
              <a:defRPr/>
            </a:pPr>
            <a:fld id="{3DBCE863-25D2-C445-BB25-39066CF9BC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266700"/>
            <a:ext cx="7239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762000" y="6369050"/>
            <a:ext cx="16764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800" dirty="0" smtClean="0">
                <a:solidFill>
                  <a:schemeClr val="tx2"/>
                </a:solidFill>
              </a:rPr>
              <a:t>LIGO</a:t>
            </a:r>
            <a:r>
              <a:rPr lang="en-US" sz="800" dirty="0">
                <a:solidFill>
                  <a:schemeClr val="tx2"/>
                </a:solidFill>
              </a:rPr>
              <a:t>-</a:t>
            </a:r>
            <a:r>
              <a:rPr lang="en-US" sz="800" dirty="0" smtClean="0">
                <a:solidFill>
                  <a:schemeClr val="tx2"/>
                </a:solidFill>
              </a:rPr>
              <a:t>G1300176</a:t>
            </a:r>
            <a:endParaRPr lang="en-US" sz="800" dirty="0">
              <a:solidFill>
                <a:schemeClr val="tx2"/>
              </a:solidFill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4479925" y="318928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Photo Editor Photo" r:id="rId19" imgW="4409524" imgH="3219899" progId="">
                  <p:embed/>
                </p:oleObj>
              </mc:Choice>
              <mc:Fallback>
                <p:oleObj name="Photo Editor Photo" r:id="rId19" imgW="4409524" imgH="3219899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D49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114FFB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CECECE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90" name="Text Box 18"/>
          <p:cNvSpPr txBox="1">
            <a:spLocks noChangeArrowheads="1"/>
          </p:cNvSpPr>
          <p:nvPr userDrawn="1"/>
        </p:nvSpPr>
        <p:spPr bwMode="auto">
          <a:xfrm>
            <a:off x="3124200" y="4648200"/>
            <a:ext cx="1709738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latin typeface="Times New Roman" charset="0"/>
            </a:endParaRPr>
          </a:p>
        </p:txBody>
      </p:sp>
      <p:sp>
        <p:nvSpPr>
          <p:cNvPr id="3091" name="Rectangle 19"/>
          <p:cNvSpPr>
            <a:spLocks noChangeArrowheads="1"/>
          </p:cNvSpPr>
          <p:nvPr userDrawn="1"/>
        </p:nvSpPr>
        <p:spPr bwMode="auto">
          <a:xfrm>
            <a:off x="0" y="1095375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i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i="1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i="1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i="1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i="1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i="1">
          <a:solidFill>
            <a:schemeClr val="tx2"/>
          </a:solidFill>
          <a:latin typeface="Helvetica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i="1">
          <a:solidFill>
            <a:schemeClr val="tx2"/>
          </a:solidFill>
          <a:latin typeface="Helvetica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i="1">
          <a:solidFill>
            <a:schemeClr val="tx2"/>
          </a:solidFill>
          <a:latin typeface="Helvetica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i="1">
          <a:solidFill>
            <a:schemeClr val="tx2"/>
          </a:solidFill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33000"/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Monotype Sorts" charset="2"/>
        <a:buChar char="l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png"/><Relationship Id="rId14" Type="http://schemas.openxmlformats.org/officeDocument/2006/relationships/image" Target="../media/image40.png"/><Relationship Id="rId15" Type="http://schemas.openxmlformats.org/officeDocument/2006/relationships/image" Target="../media/image41.png"/><Relationship Id="rId16" Type="http://schemas.openxmlformats.org/officeDocument/2006/relationships/image" Target="../media/image42.png"/><Relationship Id="rId17" Type="http://schemas.openxmlformats.org/officeDocument/2006/relationships/image" Target="../media/image43.png"/><Relationship Id="rId18" Type="http://schemas.openxmlformats.org/officeDocument/2006/relationships/image" Target="../media/image44.png"/><Relationship Id="rId19" Type="http://schemas.openxmlformats.org/officeDocument/2006/relationships/image" Target="../media/image45.png"/><Relationship Id="rId63" Type="http://schemas.openxmlformats.org/officeDocument/2006/relationships/image" Target="../media/image89.png"/><Relationship Id="rId64" Type="http://schemas.openxmlformats.org/officeDocument/2006/relationships/image" Target="../media/image90.png"/><Relationship Id="rId65" Type="http://schemas.openxmlformats.org/officeDocument/2006/relationships/image" Target="../media/image91.png"/><Relationship Id="rId66" Type="http://schemas.openxmlformats.org/officeDocument/2006/relationships/image" Target="../media/image92.png"/><Relationship Id="rId67" Type="http://schemas.openxmlformats.org/officeDocument/2006/relationships/image" Target="../media/image93.png"/><Relationship Id="rId68" Type="http://schemas.openxmlformats.org/officeDocument/2006/relationships/image" Target="../media/image94.png"/><Relationship Id="rId69" Type="http://schemas.openxmlformats.org/officeDocument/2006/relationships/image" Target="../media/image95.png"/><Relationship Id="rId50" Type="http://schemas.openxmlformats.org/officeDocument/2006/relationships/image" Target="../media/image76.png"/><Relationship Id="rId51" Type="http://schemas.openxmlformats.org/officeDocument/2006/relationships/image" Target="../media/image77.png"/><Relationship Id="rId52" Type="http://schemas.openxmlformats.org/officeDocument/2006/relationships/image" Target="../media/image78.png"/><Relationship Id="rId53" Type="http://schemas.openxmlformats.org/officeDocument/2006/relationships/image" Target="../media/image79.png"/><Relationship Id="rId54" Type="http://schemas.openxmlformats.org/officeDocument/2006/relationships/image" Target="../media/image80.png"/><Relationship Id="rId55" Type="http://schemas.openxmlformats.org/officeDocument/2006/relationships/image" Target="../media/image81.png"/><Relationship Id="rId56" Type="http://schemas.openxmlformats.org/officeDocument/2006/relationships/image" Target="../media/image82.png"/><Relationship Id="rId57" Type="http://schemas.openxmlformats.org/officeDocument/2006/relationships/image" Target="../media/image83.png"/><Relationship Id="rId58" Type="http://schemas.openxmlformats.org/officeDocument/2006/relationships/image" Target="../media/image84.png"/><Relationship Id="rId59" Type="http://schemas.openxmlformats.org/officeDocument/2006/relationships/image" Target="../media/image85.png"/><Relationship Id="rId40" Type="http://schemas.openxmlformats.org/officeDocument/2006/relationships/image" Target="../media/image66.png"/><Relationship Id="rId41" Type="http://schemas.openxmlformats.org/officeDocument/2006/relationships/image" Target="../media/image67.png"/><Relationship Id="rId42" Type="http://schemas.openxmlformats.org/officeDocument/2006/relationships/image" Target="../media/image68.png"/><Relationship Id="rId43" Type="http://schemas.openxmlformats.org/officeDocument/2006/relationships/image" Target="../media/image69.png"/><Relationship Id="rId44" Type="http://schemas.openxmlformats.org/officeDocument/2006/relationships/image" Target="../media/image70.png"/><Relationship Id="rId45" Type="http://schemas.openxmlformats.org/officeDocument/2006/relationships/image" Target="../media/image71.png"/><Relationship Id="rId46" Type="http://schemas.openxmlformats.org/officeDocument/2006/relationships/image" Target="../media/image72.png"/><Relationship Id="rId47" Type="http://schemas.openxmlformats.org/officeDocument/2006/relationships/image" Target="../media/image73.png"/><Relationship Id="rId48" Type="http://schemas.openxmlformats.org/officeDocument/2006/relationships/image" Target="../media/image74.png"/><Relationship Id="rId49" Type="http://schemas.openxmlformats.org/officeDocument/2006/relationships/image" Target="../media/image75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30" Type="http://schemas.openxmlformats.org/officeDocument/2006/relationships/image" Target="../media/image56.png"/><Relationship Id="rId31" Type="http://schemas.openxmlformats.org/officeDocument/2006/relationships/image" Target="../media/image57.png"/><Relationship Id="rId32" Type="http://schemas.openxmlformats.org/officeDocument/2006/relationships/image" Target="../media/image58.png"/><Relationship Id="rId33" Type="http://schemas.openxmlformats.org/officeDocument/2006/relationships/image" Target="../media/image59.png"/><Relationship Id="rId34" Type="http://schemas.openxmlformats.org/officeDocument/2006/relationships/image" Target="../media/image60.png"/><Relationship Id="rId35" Type="http://schemas.openxmlformats.org/officeDocument/2006/relationships/image" Target="../media/image61.png"/><Relationship Id="rId36" Type="http://schemas.openxmlformats.org/officeDocument/2006/relationships/image" Target="../media/image62.png"/><Relationship Id="rId37" Type="http://schemas.openxmlformats.org/officeDocument/2006/relationships/image" Target="../media/image63.png"/><Relationship Id="rId38" Type="http://schemas.openxmlformats.org/officeDocument/2006/relationships/image" Target="../media/image64.png"/><Relationship Id="rId39" Type="http://schemas.openxmlformats.org/officeDocument/2006/relationships/image" Target="../media/image65.png"/><Relationship Id="rId70" Type="http://schemas.openxmlformats.org/officeDocument/2006/relationships/image" Target="../media/image96.png"/><Relationship Id="rId71" Type="http://schemas.openxmlformats.org/officeDocument/2006/relationships/image" Target="../media/image97.png"/><Relationship Id="rId72" Type="http://schemas.openxmlformats.org/officeDocument/2006/relationships/image" Target="../media/image98.png"/><Relationship Id="rId20" Type="http://schemas.openxmlformats.org/officeDocument/2006/relationships/image" Target="../media/image46.png"/><Relationship Id="rId21" Type="http://schemas.openxmlformats.org/officeDocument/2006/relationships/image" Target="../media/image47.png"/><Relationship Id="rId22" Type="http://schemas.openxmlformats.org/officeDocument/2006/relationships/image" Target="../media/image48.png"/><Relationship Id="rId23" Type="http://schemas.openxmlformats.org/officeDocument/2006/relationships/image" Target="../media/image49.png"/><Relationship Id="rId24" Type="http://schemas.openxmlformats.org/officeDocument/2006/relationships/image" Target="../media/image50.png"/><Relationship Id="rId25" Type="http://schemas.openxmlformats.org/officeDocument/2006/relationships/image" Target="../media/image51.png"/><Relationship Id="rId26" Type="http://schemas.openxmlformats.org/officeDocument/2006/relationships/image" Target="../media/image52.png"/><Relationship Id="rId27" Type="http://schemas.openxmlformats.org/officeDocument/2006/relationships/image" Target="../media/image53.png"/><Relationship Id="rId28" Type="http://schemas.openxmlformats.org/officeDocument/2006/relationships/image" Target="../media/image54.png"/><Relationship Id="rId29" Type="http://schemas.openxmlformats.org/officeDocument/2006/relationships/image" Target="../media/image55.png"/><Relationship Id="rId73" Type="http://schemas.openxmlformats.org/officeDocument/2006/relationships/image" Target="../media/image99.png"/><Relationship Id="rId74" Type="http://schemas.openxmlformats.org/officeDocument/2006/relationships/image" Target="../media/image100.png"/><Relationship Id="rId75" Type="http://schemas.openxmlformats.org/officeDocument/2006/relationships/image" Target="../media/image101.png"/><Relationship Id="rId76" Type="http://schemas.openxmlformats.org/officeDocument/2006/relationships/image" Target="../media/image102.emf"/><Relationship Id="rId77" Type="http://schemas.openxmlformats.org/officeDocument/2006/relationships/image" Target="../media/image103.emf"/><Relationship Id="rId78" Type="http://schemas.openxmlformats.org/officeDocument/2006/relationships/image" Target="../media/image104.png"/><Relationship Id="rId60" Type="http://schemas.openxmlformats.org/officeDocument/2006/relationships/image" Target="../media/image86.png"/><Relationship Id="rId61" Type="http://schemas.openxmlformats.org/officeDocument/2006/relationships/image" Target="../media/image87.png"/><Relationship Id="rId62" Type="http://schemas.openxmlformats.org/officeDocument/2006/relationships/image" Target="../media/image88.png"/><Relationship Id="rId10" Type="http://schemas.openxmlformats.org/officeDocument/2006/relationships/image" Target="../media/image36.png"/><Relationship Id="rId11" Type="http://schemas.openxmlformats.org/officeDocument/2006/relationships/image" Target="../media/image37.png"/><Relationship Id="rId12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jpeg"/><Relationship Id="rId3" Type="http://schemas.openxmlformats.org/officeDocument/2006/relationships/image" Target="../media/image10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jpeg"/><Relationship Id="rId3" Type="http://schemas.openxmlformats.org/officeDocument/2006/relationships/image" Target="../media/image10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5" Type="http://schemas.openxmlformats.org/officeDocument/2006/relationships/image" Target="../media/image117.emf"/><Relationship Id="rId6" Type="http://schemas.openxmlformats.org/officeDocument/2006/relationships/image" Target="../media/image103.emf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9.jpeg"/><Relationship Id="rId3" Type="http://schemas.openxmlformats.org/officeDocument/2006/relationships/image" Target="../media/image12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6.png"/><Relationship Id="rId3" Type="http://schemas.openxmlformats.org/officeDocument/2006/relationships/image" Target="../media/image1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jpeg"/><Relationship Id="rId3" Type="http://schemas.openxmlformats.org/officeDocument/2006/relationships/image" Target="../media/image13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132.jpeg"/><Relationship Id="rId5" Type="http://schemas.openxmlformats.org/officeDocument/2006/relationships/image" Target="../media/image133.jpeg"/><Relationship Id="rId6" Type="http://schemas.openxmlformats.org/officeDocument/2006/relationships/image" Target="../media/image134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!OLE_LINK1" TargetMode="External"/><Relationship Id="rId4" Type="http://schemas.openxmlformats.org/officeDocument/2006/relationships/image" Target="../media/image139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4" Type="http://schemas.openxmlformats.org/officeDocument/2006/relationships/image" Target="../media/image142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5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6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4" Type="http://schemas.openxmlformats.org/officeDocument/2006/relationships/image" Target="../media/image150.jpeg"/><Relationship Id="rId5" Type="http://schemas.openxmlformats.org/officeDocument/2006/relationships/image" Target="../media/image151.png"/><Relationship Id="rId6" Type="http://schemas.openxmlformats.org/officeDocument/2006/relationships/image" Target="../media/image152.png"/><Relationship Id="rId7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4" Type="http://schemas.openxmlformats.org/officeDocument/2006/relationships/image" Target="../media/image158.png"/><Relationship Id="rId5" Type="http://schemas.openxmlformats.org/officeDocument/2006/relationships/image" Target="../media/image159.png"/><Relationship Id="rId6" Type="http://schemas.openxmlformats.org/officeDocument/2006/relationships/image" Target="../media/image160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6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3" Type="http://schemas.openxmlformats.org/officeDocument/2006/relationships/image" Target="../media/image17.png"/><Relationship Id="rId14" Type="http://schemas.openxmlformats.org/officeDocument/2006/relationships/image" Target="../media/image18.png"/><Relationship Id="rId15" Type="http://schemas.openxmlformats.org/officeDocument/2006/relationships/image" Target="../media/image19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4" Type="http://schemas.openxmlformats.org/officeDocument/2006/relationships/image" Target="../media/image163.jpeg"/><Relationship Id="rId5" Type="http://schemas.openxmlformats.org/officeDocument/2006/relationships/image" Target="../media/image16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5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6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7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8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4" Type="http://schemas.openxmlformats.org/officeDocument/2006/relationships/image" Target="../media/image17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3.png"/><Relationship Id="rId3" Type="http://schemas.openxmlformats.org/officeDocument/2006/relationships/image" Target="../media/image17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w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7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8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mike:Documents:aLIGO:WaterLoad:WaterLoad_T080126-04-V.doc!OLE_LINK2" TargetMode="External"/><Relationship Id="rId4" Type="http://schemas.openxmlformats.org/officeDocument/2006/relationships/image" Target="../media/image180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1.emf"/><Relationship Id="rId3" Type="http://schemas.openxmlformats.org/officeDocument/2006/relationships/image" Target="../media/image182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3.jpeg"/><Relationship Id="rId3" Type="http://schemas.openxmlformats.org/officeDocument/2006/relationships/image" Target="../media/image184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24.w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25.emf"/><Relationship Id="rId8" Type="http://schemas.openxmlformats.org/officeDocument/2006/relationships/oleObject" Target="../embeddings/oleObject4.bin"/><Relationship Id="rId9" Type="http://schemas.openxmlformats.org/officeDocument/2006/relationships/image" Target="../media/image2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1600" y="0"/>
            <a:ext cx="7772400" cy="914400"/>
          </a:xfrm>
        </p:spPr>
        <p:txBody>
          <a:bodyPr/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The LIGO Vacuum Equipment and Beam Tubes:</a:t>
            </a:r>
            <a:br>
              <a:rPr lang="en-US" sz="2400" b="1" dirty="0" smtClean="0">
                <a:solidFill>
                  <a:srgbClr val="0000FF"/>
                </a:solidFill>
              </a:rPr>
            </a:br>
            <a:r>
              <a:rPr lang="en-US" sz="2400" b="1" dirty="0" smtClean="0">
                <a:solidFill>
                  <a:srgbClr val="0000FF"/>
                </a:solidFill>
              </a:rPr>
              <a:t>Retrospective and Prospective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66799"/>
            <a:ext cx="9144000" cy="6194323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</p:pic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1676400" y="1143000"/>
            <a:ext cx="73310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0700000">
              <a:srgbClr val="000000">
                <a:alpha val="43000"/>
              </a:srgbClr>
            </a:outerShdw>
          </a:effec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3000"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Mike Zucker, LIGO Laboratory @ MIT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3000"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IUVSTA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-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LVD</a:t>
            </a:r>
            <a:r>
              <a:rPr lang="en-US" sz="1600" kern="0" dirty="0" smtClean="0">
                <a:solidFill>
                  <a:schemeClr val="tx2"/>
                </a:solidFill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1600" kern="0" dirty="0" smtClean="0">
                <a:solidFill>
                  <a:schemeClr val="tx2"/>
                </a:solidFill>
                <a:latin typeface="+mn-lt"/>
                <a:ea typeface="ＭＳ Ｐゴシック" charset="-128"/>
                <a:cs typeface="ＭＳ Ｐゴシック" charset="-128"/>
              </a:rPr>
              <a:t>@ Institute for Plasma Research, </a:t>
            </a:r>
            <a:r>
              <a:rPr lang="en-US" sz="1600" kern="0" dirty="0" err="1" smtClean="0">
                <a:solidFill>
                  <a:schemeClr val="tx2"/>
                </a:solidFill>
                <a:latin typeface="+mn-lt"/>
                <a:ea typeface="ＭＳ Ｐゴシック" charset="-128"/>
                <a:cs typeface="ＭＳ Ｐゴシック" charset="-128"/>
              </a:rPr>
              <a:t>Gandhinagar</a:t>
            </a:r>
            <a:r>
              <a:rPr lang="en-US" sz="1600" kern="0" dirty="0" smtClean="0">
                <a:solidFill>
                  <a:schemeClr val="tx2"/>
                </a:solidFill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, India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3000"/>
              <a:buFontTx/>
              <a:buNone/>
              <a:tabLst/>
              <a:defRPr/>
            </a:pPr>
            <a:r>
              <a:rPr lang="en-US" sz="1600" kern="0" noProof="0" dirty="0" smtClean="0">
                <a:solidFill>
                  <a:schemeClr val="tx2"/>
                </a:solidFill>
                <a:latin typeface="+mn-lt"/>
                <a:ea typeface="ＭＳ Ｐゴシック" charset="-128"/>
                <a:cs typeface="ＭＳ Ｐゴシック" charset="-128"/>
              </a:rPr>
              <a:t>19-22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 March 2013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roxbury_latin_final_Page_3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113"/>
            <a:ext cx="9121775" cy="6835775"/>
          </a:xfrm>
          <a:prstGeom prst="rect">
            <a:avLst/>
          </a:prstGeom>
          <a:noFill/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066800" y="0"/>
            <a:ext cx="7848600" cy="9906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LIGO Observatory Sites</a:t>
            </a:r>
            <a:endParaRPr kumimoji="0" lang="en-US" sz="3600" b="0" i="1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2001" y="6188330"/>
            <a:ext cx="1460160" cy="62070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76640" y="4355017"/>
            <a:ext cx="768960" cy="82952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61600" y="4355017"/>
            <a:ext cx="1092960" cy="6984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641" y="5489856"/>
            <a:ext cx="1873440" cy="5242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94561" y="4464469"/>
            <a:ext cx="1069920" cy="47957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1461601" y="0"/>
            <a:ext cx="6158880" cy="773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>
            <a:prstTxWarp prst="textNoShape">
              <a:avLst/>
            </a:prstTxWarp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800" b="1" dirty="0">
                <a:solidFill>
                  <a:srgbClr val="0000FF"/>
                </a:solidFill>
                <a:latin typeface="+mj-lt"/>
                <a:ea typeface="DejaVu Sans" charset="0"/>
                <a:cs typeface="DejaVu Sans" charset="0"/>
              </a:rPr>
              <a:t>LIGO Scientific Collaboration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600" y="1"/>
            <a:ext cx="1427040" cy="103978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606081" y="1273093"/>
            <a:ext cx="1451520" cy="4147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769280" y="3765996"/>
            <a:ext cx="1278720" cy="63654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80640" y="3430441"/>
            <a:ext cx="18662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872161" y="6188330"/>
            <a:ext cx="707040" cy="66102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38240" y="2968152"/>
            <a:ext cx="414720" cy="62214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29440" y="3688228"/>
            <a:ext cx="832320" cy="83096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212320" y="5013320"/>
            <a:ext cx="829440" cy="4147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647040" y="4383820"/>
            <a:ext cx="789120" cy="8136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4975200" y="2602354"/>
            <a:ext cx="892800" cy="70711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934821" y="1006786"/>
            <a:ext cx="648000" cy="652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67521" y="4533596"/>
            <a:ext cx="1552320" cy="427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425597" y="4302413"/>
            <a:ext cx="894240" cy="7531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5817600" y="2684442"/>
            <a:ext cx="610560" cy="760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93" name="Picture 21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6560640" y="2674361"/>
            <a:ext cx="1026720" cy="70279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94" name="Picture 22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11520" y="6391391"/>
            <a:ext cx="2357280" cy="370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95" name="Picture 23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1735200" y="1542549"/>
            <a:ext cx="829440" cy="4147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96" name="Picture 24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2715089" y="1762824"/>
            <a:ext cx="519840" cy="427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97" name="Picture 25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1076224" y="1660495"/>
            <a:ext cx="648000" cy="62070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98" name="Picture 26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5474880" y="1395654"/>
            <a:ext cx="1468800" cy="35427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00" name="Picture 28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140826" y="998538"/>
            <a:ext cx="748800" cy="47957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01" name="Picture 29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6755040" y="3420359"/>
            <a:ext cx="846720" cy="81800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02" name="Picture 30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193559" y="1430523"/>
            <a:ext cx="829440" cy="6120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03" name="Picture 31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154081" y="3820722"/>
            <a:ext cx="588960" cy="7229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04" name="Picture 32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1692000" y="5949265"/>
            <a:ext cx="1232640" cy="40324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05" name="Picture 33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1735200" y="3830803"/>
            <a:ext cx="972000" cy="5458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06" name="Picture 34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4696560" y="1225647"/>
            <a:ext cx="557280" cy="53717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07" name="Picture 35"/>
          <p:cNvPicPr>
            <a:picLocks noChangeAspect="1" noChangeArrowheads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112320" y="6014072"/>
            <a:ext cx="1324800" cy="43204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08" name="Picture 36"/>
          <p:cNvPicPr>
            <a:picLocks noChangeAspect="1" noChangeArrowheads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8501760" y="2557709"/>
            <a:ext cx="496800" cy="72151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09" name="Picture 37"/>
          <p:cNvPicPr>
            <a:picLocks noChangeAspect="1" noChangeArrowheads="1"/>
          </p:cNvPicPr>
          <p:nvPr/>
        </p:nvPicPr>
        <p:blipFill>
          <a:blip r:embed="rId37"/>
          <a:srcRect/>
          <a:stretch>
            <a:fillRect/>
          </a:stretch>
        </p:blipFill>
        <p:spPr bwMode="auto">
          <a:xfrm>
            <a:off x="1869121" y="2024853"/>
            <a:ext cx="781920" cy="76904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10" name="Picture 38"/>
          <p:cNvPicPr>
            <a:picLocks noChangeAspect="1" noChangeArrowheads="1"/>
          </p:cNvPicPr>
          <p:nvPr/>
        </p:nvPicPr>
        <p:blipFill>
          <a:blip r:embed="rId38"/>
          <a:srcRect/>
          <a:stretch>
            <a:fillRect/>
          </a:stretch>
        </p:blipFill>
        <p:spPr bwMode="auto">
          <a:xfrm>
            <a:off x="7561441" y="3410278"/>
            <a:ext cx="796320" cy="63654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11" name="Picture 39"/>
          <p:cNvPicPr>
            <a:picLocks noChangeAspect="1" noChangeArrowheads="1"/>
          </p:cNvPicPr>
          <p:nvPr/>
        </p:nvPicPr>
        <p:blipFill>
          <a:blip r:embed="rId39"/>
          <a:srcRect/>
          <a:stretch>
            <a:fillRect/>
          </a:stretch>
        </p:blipFill>
        <p:spPr bwMode="auto">
          <a:xfrm>
            <a:off x="8287201" y="3872566"/>
            <a:ext cx="803520" cy="73159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12" name="Picture 40"/>
          <p:cNvPicPr>
            <a:picLocks noChangeAspect="1" noChangeArrowheads="1"/>
          </p:cNvPicPr>
          <p:nvPr/>
        </p:nvPicPr>
        <p:blipFill>
          <a:blip r:embed="rId40"/>
          <a:srcRect/>
          <a:stretch>
            <a:fillRect/>
          </a:stretch>
        </p:blipFill>
        <p:spPr bwMode="auto">
          <a:xfrm>
            <a:off x="33121" y="2045015"/>
            <a:ext cx="1108800" cy="74167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13" name="Picture 41"/>
          <p:cNvPicPr>
            <a:picLocks noChangeAspect="1" noChangeArrowheads="1"/>
          </p:cNvPicPr>
          <p:nvPr/>
        </p:nvPicPr>
        <p:blipFill>
          <a:blip r:embed="rId41"/>
          <a:srcRect/>
          <a:stretch>
            <a:fillRect/>
          </a:stretch>
        </p:blipFill>
        <p:spPr bwMode="auto">
          <a:xfrm>
            <a:off x="3476160" y="2838539"/>
            <a:ext cx="1500480" cy="39460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14" name="Picture 42"/>
          <p:cNvPicPr>
            <a:picLocks noChangeAspect="1" noChangeArrowheads="1"/>
          </p:cNvPicPr>
          <p:nvPr/>
        </p:nvPicPr>
        <p:blipFill>
          <a:blip r:embed="rId42"/>
          <a:srcRect/>
          <a:stretch>
            <a:fillRect/>
          </a:stretch>
        </p:blipFill>
        <p:spPr bwMode="auto">
          <a:xfrm>
            <a:off x="3065760" y="2320084"/>
            <a:ext cx="1658880" cy="58326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15" name="Picture 43"/>
          <p:cNvPicPr>
            <a:picLocks noChangeAspect="1" noChangeArrowheads="1"/>
          </p:cNvPicPr>
          <p:nvPr/>
        </p:nvPicPr>
        <p:blipFill>
          <a:blip r:embed="rId43"/>
          <a:srcRect/>
          <a:stretch>
            <a:fillRect/>
          </a:stretch>
        </p:blipFill>
        <p:spPr bwMode="auto">
          <a:xfrm>
            <a:off x="4063681" y="1762824"/>
            <a:ext cx="1730880" cy="3269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16" name="Picture 44"/>
          <p:cNvPicPr>
            <a:picLocks noChangeAspect="1" noChangeArrowheads="1"/>
          </p:cNvPicPr>
          <p:nvPr/>
        </p:nvPicPr>
        <p:blipFill>
          <a:blip r:embed="rId44"/>
          <a:srcRect/>
          <a:stretch>
            <a:fillRect/>
          </a:stretch>
        </p:blipFill>
        <p:spPr bwMode="auto">
          <a:xfrm>
            <a:off x="2221921" y="5030448"/>
            <a:ext cx="1671840" cy="58758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17" name="Picture 45"/>
          <p:cNvPicPr>
            <a:picLocks noChangeAspect="1" noChangeArrowheads="1"/>
          </p:cNvPicPr>
          <p:nvPr/>
        </p:nvPicPr>
        <p:blipFill>
          <a:blip r:embed="rId45"/>
          <a:srcRect/>
          <a:stretch>
            <a:fillRect/>
          </a:stretch>
        </p:blipFill>
        <p:spPr bwMode="auto">
          <a:xfrm>
            <a:off x="4726080" y="6084640"/>
            <a:ext cx="1378080" cy="692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18" name="Picture 46"/>
          <p:cNvPicPr>
            <a:picLocks noChangeAspect="1" noChangeArrowheads="1"/>
          </p:cNvPicPr>
          <p:nvPr/>
        </p:nvPicPr>
        <p:blipFill>
          <a:blip r:embed="rId46"/>
          <a:srcRect/>
          <a:stretch>
            <a:fillRect/>
          </a:stretch>
        </p:blipFill>
        <p:spPr bwMode="auto">
          <a:xfrm>
            <a:off x="4911840" y="2161667"/>
            <a:ext cx="1193760" cy="41908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19" name="Picture 47"/>
          <p:cNvPicPr>
            <a:picLocks noChangeAspect="1" noChangeArrowheads="1"/>
          </p:cNvPicPr>
          <p:nvPr/>
        </p:nvPicPr>
        <p:blipFill>
          <a:blip r:embed="rId47"/>
          <a:srcRect/>
          <a:stretch>
            <a:fillRect/>
          </a:stretch>
        </p:blipFill>
        <p:spPr bwMode="auto">
          <a:xfrm>
            <a:off x="285120" y="2890385"/>
            <a:ext cx="610560" cy="74599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20" name="Picture 48"/>
          <p:cNvPicPr>
            <a:picLocks noChangeAspect="1" noChangeArrowheads="1"/>
          </p:cNvPicPr>
          <p:nvPr/>
        </p:nvPicPr>
        <p:blipFill>
          <a:blip r:embed="rId48"/>
          <a:srcRect/>
          <a:stretch>
            <a:fillRect/>
          </a:stretch>
        </p:blipFill>
        <p:spPr bwMode="auto">
          <a:xfrm>
            <a:off x="6353430" y="1875503"/>
            <a:ext cx="737280" cy="7373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21" name="Picture 49"/>
          <p:cNvPicPr>
            <a:picLocks noChangeAspect="1" noChangeArrowheads="1"/>
          </p:cNvPicPr>
          <p:nvPr/>
        </p:nvPicPr>
        <p:blipFill>
          <a:blip r:embed="rId49"/>
          <a:srcRect/>
          <a:stretch>
            <a:fillRect/>
          </a:stretch>
        </p:blipFill>
        <p:spPr bwMode="auto">
          <a:xfrm>
            <a:off x="1935360" y="5566185"/>
            <a:ext cx="1568160" cy="30819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22" name="Picture 50"/>
          <p:cNvPicPr>
            <a:picLocks noChangeAspect="1" noChangeArrowheads="1"/>
          </p:cNvPicPr>
          <p:nvPr/>
        </p:nvPicPr>
        <p:blipFill>
          <a:blip r:embed="rId50"/>
          <a:srcRect/>
          <a:stretch>
            <a:fillRect/>
          </a:stretch>
        </p:blipFill>
        <p:spPr bwMode="auto">
          <a:xfrm>
            <a:off x="2360160" y="4454388"/>
            <a:ext cx="656640" cy="65670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23" name="Picture 51"/>
          <p:cNvPicPr>
            <a:picLocks noChangeAspect="1" noChangeArrowheads="1"/>
          </p:cNvPicPr>
          <p:nvPr/>
        </p:nvPicPr>
        <p:blipFill>
          <a:blip r:embed="rId51"/>
          <a:srcRect/>
          <a:stretch>
            <a:fillRect/>
          </a:stretch>
        </p:blipFill>
        <p:spPr bwMode="auto">
          <a:xfrm>
            <a:off x="7810560" y="2626836"/>
            <a:ext cx="544320" cy="6307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24" name="Picture 52"/>
          <p:cNvPicPr>
            <a:picLocks noChangeAspect="1" noChangeArrowheads="1"/>
          </p:cNvPicPr>
          <p:nvPr/>
        </p:nvPicPr>
        <p:blipFill>
          <a:blip r:embed="rId52"/>
          <a:srcRect/>
          <a:stretch>
            <a:fillRect/>
          </a:stretch>
        </p:blipFill>
        <p:spPr bwMode="auto">
          <a:xfrm>
            <a:off x="6345429" y="867678"/>
            <a:ext cx="485280" cy="52709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25" name="Picture 53"/>
          <p:cNvPicPr>
            <a:picLocks noChangeAspect="1" noChangeArrowheads="1"/>
          </p:cNvPicPr>
          <p:nvPr/>
        </p:nvPicPr>
        <p:blipFill>
          <a:blip r:embed="rId53"/>
          <a:srcRect/>
          <a:stretch>
            <a:fillRect/>
          </a:stretch>
        </p:blipFill>
        <p:spPr bwMode="auto">
          <a:xfrm>
            <a:off x="6003360" y="3804880"/>
            <a:ext cx="627840" cy="53141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26" name="Picture 54"/>
          <p:cNvPicPr>
            <a:picLocks noChangeAspect="1" noChangeArrowheads="1"/>
          </p:cNvPicPr>
          <p:nvPr/>
        </p:nvPicPr>
        <p:blipFill>
          <a:blip r:embed="rId54"/>
          <a:srcRect/>
          <a:stretch>
            <a:fillRect/>
          </a:stretch>
        </p:blipFill>
        <p:spPr bwMode="auto">
          <a:xfrm>
            <a:off x="6170401" y="6270419"/>
            <a:ext cx="2518560" cy="48965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27" name="Picture 55"/>
          <p:cNvPicPr>
            <a:picLocks noChangeAspect="1" noChangeArrowheads="1"/>
          </p:cNvPicPr>
          <p:nvPr/>
        </p:nvPicPr>
        <p:blipFill>
          <a:blip r:embed="rId55"/>
          <a:srcRect/>
          <a:stretch>
            <a:fillRect/>
          </a:stretch>
        </p:blipFill>
        <p:spPr bwMode="auto">
          <a:xfrm>
            <a:off x="1134721" y="2315763"/>
            <a:ext cx="465120" cy="58758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28" name="Picture 56"/>
          <p:cNvPicPr>
            <a:picLocks noChangeAspect="1" noChangeArrowheads="1"/>
          </p:cNvPicPr>
          <p:nvPr/>
        </p:nvPicPr>
        <p:blipFill>
          <a:blip r:embed="rId56"/>
          <a:srcRect/>
          <a:stretch>
            <a:fillRect/>
          </a:stretch>
        </p:blipFill>
        <p:spPr bwMode="auto">
          <a:xfrm>
            <a:off x="5276904" y="567997"/>
            <a:ext cx="712800" cy="787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29" name="Picture 57"/>
          <p:cNvPicPr>
            <a:picLocks noChangeAspect="1" noChangeArrowheads="1"/>
          </p:cNvPicPr>
          <p:nvPr/>
        </p:nvPicPr>
        <p:blipFill>
          <a:blip r:embed="rId57"/>
          <a:srcRect/>
          <a:stretch>
            <a:fillRect/>
          </a:stretch>
        </p:blipFill>
        <p:spPr bwMode="auto">
          <a:xfrm>
            <a:off x="7110721" y="5612339"/>
            <a:ext cx="1951200" cy="38596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30" name="Picture 58"/>
          <p:cNvPicPr>
            <a:picLocks noChangeAspect="1" noChangeArrowheads="1"/>
          </p:cNvPicPr>
          <p:nvPr/>
        </p:nvPicPr>
        <p:blipFill>
          <a:blip r:embed="rId58"/>
          <a:srcRect/>
          <a:stretch>
            <a:fillRect/>
          </a:stretch>
        </p:blipFill>
        <p:spPr bwMode="auto">
          <a:xfrm>
            <a:off x="3358043" y="1633383"/>
            <a:ext cx="570240" cy="64806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31" name="Picture 59"/>
          <p:cNvPicPr>
            <a:picLocks noChangeAspect="1" noChangeArrowheads="1"/>
          </p:cNvPicPr>
          <p:nvPr/>
        </p:nvPicPr>
        <p:blipFill>
          <a:blip r:embed="rId59"/>
          <a:srcRect/>
          <a:stretch>
            <a:fillRect/>
          </a:stretch>
        </p:blipFill>
        <p:spPr bwMode="auto">
          <a:xfrm>
            <a:off x="6775201" y="6112002"/>
            <a:ext cx="2282400" cy="16129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32" name="Picture 60"/>
          <p:cNvPicPr>
            <a:picLocks noChangeAspect="1" noChangeArrowheads="1"/>
          </p:cNvPicPr>
          <p:nvPr/>
        </p:nvPicPr>
        <p:blipFill>
          <a:blip r:embed="rId60"/>
          <a:srcRect/>
          <a:stretch>
            <a:fillRect/>
          </a:stretch>
        </p:blipFill>
        <p:spPr bwMode="auto">
          <a:xfrm>
            <a:off x="6370560" y="5293996"/>
            <a:ext cx="646560" cy="6048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33" name="Picture 61"/>
          <p:cNvPicPr>
            <a:picLocks noChangeAspect="1" noChangeArrowheads="1"/>
          </p:cNvPicPr>
          <p:nvPr/>
        </p:nvPicPr>
        <p:blipFill>
          <a:blip r:embed="rId61"/>
          <a:srcRect/>
          <a:stretch>
            <a:fillRect/>
          </a:stretch>
        </p:blipFill>
        <p:spPr bwMode="auto">
          <a:xfrm>
            <a:off x="7624800" y="76329"/>
            <a:ext cx="1519200" cy="61350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34" name="Picture 62"/>
          <p:cNvPicPr>
            <a:picLocks noChangeAspect="1" noChangeArrowheads="1"/>
          </p:cNvPicPr>
          <p:nvPr/>
        </p:nvPicPr>
        <p:blipFill>
          <a:blip r:embed="rId62"/>
          <a:srcRect/>
          <a:stretch>
            <a:fillRect/>
          </a:stretch>
        </p:blipFill>
        <p:spPr bwMode="auto">
          <a:xfrm>
            <a:off x="30240" y="4748179"/>
            <a:ext cx="2435040" cy="85112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35" name="Picture 63"/>
          <p:cNvPicPr>
            <a:picLocks noChangeAspect="1" noChangeArrowheads="1"/>
          </p:cNvPicPr>
          <p:nvPr/>
        </p:nvPicPr>
        <p:blipFill>
          <a:blip r:embed="rId63"/>
          <a:srcRect/>
          <a:stretch>
            <a:fillRect/>
          </a:stretch>
        </p:blipFill>
        <p:spPr bwMode="auto">
          <a:xfrm>
            <a:off x="7200000" y="1767066"/>
            <a:ext cx="1785600" cy="57174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36" name="Picture 64"/>
          <p:cNvPicPr>
            <a:picLocks noChangeAspect="1" noChangeArrowheads="1"/>
          </p:cNvPicPr>
          <p:nvPr/>
        </p:nvPicPr>
        <p:blipFill>
          <a:blip r:embed="rId64"/>
          <a:srcRect/>
          <a:stretch>
            <a:fillRect/>
          </a:stretch>
        </p:blipFill>
        <p:spPr bwMode="auto">
          <a:xfrm>
            <a:off x="3296161" y="6002550"/>
            <a:ext cx="1401120" cy="4147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37" name="Picture 65"/>
          <p:cNvPicPr>
            <a:picLocks noChangeAspect="1" noChangeArrowheads="1"/>
          </p:cNvPicPr>
          <p:nvPr/>
        </p:nvPicPr>
        <p:blipFill>
          <a:blip r:embed="rId65"/>
          <a:srcRect/>
          <a:stretch>
            <a:fillRect/>
          </a:stretch>
        </p:blipFill>
        <p:spPr bwMode="auto">
          <a:xfrm>
            <a:off x="2793600" y="3187055"/>
            <a:ext cx="622080" cy="62214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38" name="Picture 66"/>
          <p:cNvPicPr>
            <a:picLocks noChangeAspect="1" noChangeArrowheads="1"/>
          </p:cNvPicPr>
          <p:nvPr/>
        </p:nvPicPr>
        <p:blipFill>
          <a:blip r:embed="rId66"/>
          <a:srcRect/>
          <a:stretch>
            <a:fillRect/>
          </a:stretch>
        </p:blipFill>
        <p:spPr bwMode="auto">
          <a:xfrm>
            <a:off x="5794560" y="5478335"/>
            <a:ext cx="524160" cy="5357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39" name="Picture 67"/>
          <p:cNvPicPr>
            <a:picLocks noChangeAspect="1" noChangeArrowheads="1"/>
          </p:cNvPicPr>
          <p:nvPr/>
        </p:nvPicPr>
        <p:blipFill>
          <a:blip r:embed="rId67"/>
          <a:srcRect/>
          <a:stretch>
            <a:fillRect/>
          </a:stretch>
        </p:blipFill>
        <p:spPr bwMode="auto">
          <a:xfrm>
            <a:off x="2455200" y="2825577"/>
            <a:ext cx="948960" cy="31971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40" name="Picture 68"/>
          <p:cNvPicPr>
            <a:picLocks noChangeAspect="1" noChangeArrowheads="1"/>
          </p:cNvPicPr>
          <p:nvPr/>
        </p:nvPicPr>
        <p:blipFill>
          <a:blip r:embed="rId68"/>
          <a:srcRect/>
          <a:stretch>
            <a:fillRect/>
          </a:stretch>
        </p:blipFill>
        <p:spPr bwMode="auto">
          <a:xfrm>
            <a:off x="2903040" y="3933054"/>
            <a:ext cx="622080" cy="62934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41" name="Picture 69"/>
          <p:cNvPicPr>
            <a:picLocks noChangeAspect="1" noChangeArrowheads="1"/>
          </p:cNvPicPr>
          <p:nvPr/>
        </p:nvPicPr>
        <p:blipFill>
          <a:blip r:embed="rId69"/>
          <a:srcRect/>
          <a:stretch>
            <a:fillRect/>
          </a:stretch>
        </p:blipFill>
        <p:spPr bwMode="auto">
          <a:xfrm>
            <a:off x="3510720" y="5448093"/>
            <a:ext cx="829440" cy="50837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42" name="Picture 70"/>
          <p:cNvPicPr>
            <a:picLocks noChangeAspect="1" noChangeArrowheads="1"/>
          </p:cNvPicPr>
          <p:nvPr/>
        </p:nvPicPr>
        <p:blipFill>
          <a:blip r:embed="rId70"/>
          <a:srcRect/>
          <a:stretch>
            <a:fillRect/>
          </a:stretch>
        </p:blipFill>
        <p:spPr bwMode="auto">
          <a:xfrm>
            <a:off x="3591360" y="3318109"/>
            <a:ext cx="763200" cy="5472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43" name="Picture 71"/>
          <p:cNvPicPr>
            <a:picLocks noChangeAspect="1" noChangeArrowheads="1"/>
          </p:cNvPicPr>
          <p:nvPr/>
        </p:nvPicPr>
        <p:blipFill>
          <a:blip r:embed="rId71"/>
          <a:srcRect/>
          <a:stretch>
            <a:fillRect/>
          </a:stretch>
        </p:blipFill>
        <p:spPr bwMode="auto">
          <a:xfrm>
            <a:off x="4253040" y="4417929"/>
            <a:ext cx="655200" cy="3902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44" name="Picture 72"/>
          <p:cNvPicPr>
            <a:picLocks noChangeAspect="1" noChangeArrowheads="1"/>
          </p:cNvPicPr>
          <p:nvPr/>
        </p:nvPicPr>
        <p:blipFill>
          <a:blip r:embed="rId72"/>
          <a:srcRect/>
          <a:stretch>
            <a:fillRect/>
          </a:stretch>
        </p:blipFill>
        <p:spPr bwMode="auto">
          <a:xfrm>
            <a:off x="3589920" y="3973378"/>
            <a:ext cx="1179360" cy="24914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45" name="Picture 73"/>
          <p:cNvPicPr>
            <a:picLocks noChangeAspect="1" noChangeArrowheads="1"/>
          </p:cNvPicPr>
          <p:nvPr/>
        </p:nvPicPr>
        <p:blipFill>
          <a:blip r:embed="rId73"/>
          <a:srcRect b="35464"/>
          <a:stretch>
            <a:fillRect/>
          </a:stretch>
        </p:blipFill>
        <p:spPr bwMode="auto">
          <a:xfrm>
            <a:off x="4363200" y="5184544"/>
            <a:ext cx="1857600" cy="36435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46" name="Picture 74"/>
          <p:cNvPicPr>
            <a:picLocks noChangeAspect="1" noChangeArrowheads="1"/>
          </p:cNvPicPr>
          <p:nvPr/>
        </p:nvPicPr>
        <p:blipFill>
          <a:blip r:embed="rId74"/>
          <a:srcRect/>
          <a:stretch>
            <a:fillRect/>
          </a:stretch>
        </p:blipFill>
        <p:spPr bwMode="auto">
          <a:xfrm>
            <a:off x="4497120" y="5622351"/>
            <a:ext cx="1244160" cy="3571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47" name="Picture 75"/>
          <p:cNvPicPr>
            <a:picLocks noChangeAspect="1" noChangeArrowheads="1"/>
          </p:cNvPicPr>
          <p:nvPr/>
        </p:nvPicPr>
        <p:blipFill>
          <a:blip r:embed="rId75"/>
          <a:srcRect/>
          <a:stretch>
            <a:fillRect/>
          </a:stretch>
        </p:blipFill>
        <p:spPr bwMode="auto">
          <a:xfrm>
            <a:off x="1658881" y="3092005"/>
            <a:ext cx="770400" cy="49829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7" name="TextBox 76"/>
          <p:cNvSpPr txBox="1"/>
          <p:nvPr/>
        </p:nvSpPr>
        <p:spPr>
          <a:xfrm>
            <a:off x="2687760" y="2187345"/>
            <a:ext cx="675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IUCAA</a:t>
            </a:r>
            <a:endParaRPr lang="en-US" sz="1200" dirty="0"/>
          </a:p>
        </p:txBody>
      </p:sp>
      <p:grpSp>
        <p:nvGrpSpPr>
          <p:cNvPr id="4" name="Group 3"/>
          <p:cNvGrpSpPr/>
          <p:nvPr/>
        </p:nvGrpSpPr>
        <p:grpSpPr>
          <a:xfrm>
            <a:off x="2007342" y="502057"/>
            <a:ext cx="2546339" cy="1040492"/>
            <a:chOff x="2007342" y="502057"/>
            <a:chExt cx="2546339" cy="104049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6"/>
            <a:stretch>
              <a:fillRect/>
            </a:stretch>
          </p:blipFill>
          <p:spPr>
            <a:xfrm>
              <a:off x="2007342" y="502057"/>
              <a:ext cx="1009458" cy="1009458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7"/>
            <a:stretch>
              <a:fillRect/>
            </a:stretch>
          </p:blipFill>
          <p:spPr>
            <a:xfrm>
              <a:off x="3380251" y="723727"/>
              <a:ext cx="1173430" cy="818822"/>
            </a:xfrm>
            <a:prstGeom prst="rect">
              <a:avLst/>
            </a:prstGeom>
          </p:spPr>
        </p:pic>
      </p:grpSp>
      <p:pic>
        <p:nvPicPr>
          <p:cNvPr id="3099" name="Picture 27"/>
          <p:cNvPicPr>
            <a:picLocks noChangeAspect="1" noChangeArrowheads="1"/>
          </p:cNvPicPr>
          <p:nvPr/>
        </p:nvPicPr>
        <p:blipFill>
          <a:blip r:embed="rId78"/>
          <a:srcRect/>
          <a:stretch>
            <a:fillRect/>
          </a:stretch>
        </p:blipFill>
        <p:spPr bwMode="auto">
          <a:xfrm>
            <a:off x="926464" y="883065"/>
            <a:ext cx="797760" cy="7503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Confirmed Detections Yet…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1909" y="1295400"/>
            <a:ext cx="4684252" cy="245573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First generation detectors reached about 100 galaxies</a:t>
            </a:r>
          </a:p>
          <a:p>
            <a:pPr>
              <a:spcBef>
                <a:spcPts val="1000"/>
              </a:spcBef>
            </a:pPr>
            <a:r>
              <a:rPr lang="en-US" sz="2000" dirty="0" smtClean="0"/>
              <a:t>Current predictions in range of </a:t>
            </a:r>
          </a:p>
          <a:p>
            <a:pPr marL="0" indent="0">
              <a:spcBef>
                <a:spcPts val="1000"/>
              </a:spcBef>
              <a:buNone/>
            </a:pPr>
            <a:r>
              <a:rPr lang="en-US" sz="2000" dirty="0"/>
              <a:t>	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</a:rPr>
              <a:t>10</a:t>
            </a:r>
            <a:r>
              <a:rPr lang="en-US" sz="2000" baseline="30000" dirty="0" smtClean="0">
                <a:solidFill>
                  <a:schemeClr val="accent5">
                    <a:lumMod val="75000"/>
                  </a:schemeClr>
                </a:solidFill>
              </a:rPr>
              <a:t>-4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</a:rPr>
              <a:t> CBI yr</a:t>
            </a:r>
            <a:r>
              <a:rPr lang="en-US" sz="2000" baseline="30000" dirty="0" smtClean="0">
                <a:solidFill>
                  <a:schemeClr val="accent5">
                    <a:lumMod val="75000"/>
                  </a:schemeClr>
                </a:solidFill>
              </a:rPr>
              <a:t>-1 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</a:rPr>
              <a:t>galaxy</a:t>
            </a:r>
            <a:r>
              <a:rPr lang="en-US" sz="2000" baseline="30000" dirty="0" smtClean="0">
                <a:solidFill>
                  <a:schemeClr val="accent5">
                    <a:lumMod val="75000"/>
                  </a:schemeClr>
                </a:solidFill>
              </a:rPr>
              <a:t>-1</a:t>
            </a:r>
          </a:p>
          <a:p>
            <a:pPr>
              <a:spcBef>
                <a:spcPts val="1000"/>
              </a:spcBef>
            </a:pPr>
            <a:r>
              <a:rPr lang="en-US" sz="2000" dirty="0" smtClean="0"/>
              <a:t>Need better sensitivity!</a:t>
            </a:r>
            <a:endParaRPr lang="en-US" sz="2000" dirty="0"/>
          </a:p>
        </p:txBody>
      </p:sp>
      <p:grpSp>
        <p:nvGrpSpPr>
          <p:cNvPr id="3" name="Group 25"/>
          <p:cNvGrpSpPr/>
          <p:nvPr/>
        </p:nvGrpSpPr>
        <p:grpSpPr>
          <a:xfrm>
            <a:off x="587411" y="2690062"/>
            <a:ext cx="8271411" cy="3717675"/>
            <a:chOff x="469955" y="2565265"/>
            <a:chExt cx="8271411" cy="3717675"/>
          </a:xfrm>
        </p:grpSpPr>
        <p:pic>
          <p:nvPicPr>
            <p:cNvPr id="9" name="Content Placeholder 6" descr="Local_Universe_cut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66833" b="5964"/>
            <a:stretch/>
          </p:blipFill>
          <p:spPr>
            <a:xfrm>
              <a:off x="2027541" y="3883199"/>
              <a:ext cx="2547104" cy="2399741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</p:pic>
        <p:pic>
          <p:nvPicPr>
            <p:cNvPr id="10" name="Content Placeholder 6" descr="Local_Universe_cut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34" b="5964"/>
            <a:stretch/>
          </p:blipFill>
          <p:spPr>
            <a:xfrm>
              <a:off x="4795396" y="2565265"/>
              <a:ext cx="3945970" cy="3717675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</p:pic>
        <p:pic>
          <p:nvPicPr>
            <p:cNvPr id="11" name="Picture 44" descr="EarthBlueMarbleWestTerra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9955" y="4939915"/>
              <a:ext cx="1343025" cy="1343025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  <p:cxnSp>
          <p:nvCxnSpPr>
            <p:cNvPr id="12" name="Straight Connector 11"/>
            <p:cNvCxnSpPr/>
            <p:nvPr/>
          </p:nvCxnSpPr>
          <p:spPr>
            <a:xfrm flipH="1" flipV="1">
              <a:off x="1812981" y="4939915"/>
              <a:ext cx="1497762" cy="653655"/>
            </a:xfrm>
            <a:prstGeom prst="line">
              <a:avLst/>
            </a:prstGeom>
            <a:ln w="12700" cmpd="sng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69000">
                    <a:srgbClr val="FFFFFF"/>
                  </a:gs>
                </a:gsLst>
                <a:lin ang="0" scaled="1"/>
                <a:tileRect/>
              </a:gra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1812981" y="5593570"/>
              <a:ext cx="1497762" cy="689370"/>
            </a:xfrm>
            <a:prstGeom prst="line">
              <a:avLst/>
            </a:prstGeom>
            <a:ln w="12700" cmpd="sng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69000">
                    <a:srgbClr val="FFFFFF"/>
                  </a:gs>
                </a:gsLst>
                <a:lin ang="0" scaled="1"/>
                <a:tileRect/>
              </a:gra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4574645" y="4419070"/>
              <a:ext cx="2193658" cy="1863870"/>
            </a:xfrm>
            <a:prstGeom prst="line">
              <a:avLst/>
            </a:prstGeom>
            <a:ln w="12700" cmpd="sng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69000">
                    <a:srgbClr val="FFFFFF"/>
                  </a:gs>
                </a:gsLst>
                <a:lin ang="0" scaled="1"/>
                <a:tileRect/>
              </a:gra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 flipV="1">
              <a:off x="4574645" y="3883200"/>
              <a:ext cx="2077167" cy="535870"/>
            </a:xfrm>
            <a:prstGeom prst="line">
              <a:avLst/>
            </a:prstGeom>
            <a:ln w="12700" cmpd="sng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69000">
                    <a:srgbClr val="FFFFFF"/>
                  </a:gs>
                </a:gsLst>
                <a:lin ang="0" scaled="1"/>
                <a:tileRect/>
              </a:gra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5517645" y="3347331"/>
              <a:ext cx="2371108" cy="2371029"/>
            </a:xfrm>
            <a:prstGeom prst="ellipse">
              <a:avLst/>
            </a:prstGeom>
            <a:gradFill flip="none" rotWithShape="1">
              <a:gsLst>
                <a:gs pos="8000">
                  <a:schemeClr val="accent4">
                    <a:lumMod val="60000"/>
                    <a:lumOff val="40000"/>
                    <a:alpha val="0"/>
                  </a:schemeClr>
                </a:gs>
                <a:gs pos="100000">
                  <a:schemeClr val="accent4">
                    <a:lumMod val="60000"/>
                    <a:lumOff val="40000"/>
                    <a:alpha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21779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A61DEA0-51D0-214C-AEE0-6094F585DDCF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0"/>
            <a:ext cx="5715000" cy="1046163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Advanced </a:t>
            </a:r>
            <a:r>
              <a:rPr lang="en-US" dirty="0"/>
              <a:t>LIGO</a:t>
            </a:r>
          </a:p>
        </p:txBody>
      </p:sp>
      <p:sp>
        <p:nvSpPr>
          <p:cNvPr id="2970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185863"/>
            <a:ext cx="3564788" cy="5024437"/>
          </a:xfrm>
        </p:spPr>
        <p:txBody>
          <a:bodyPr/>
          <a:lstStyle/>
          <a:p>
            <a:r>
              <a:rPr lang="en-US" sz="1800" dirty="0" smtClean="0"/>
              <a:t>Initial detectors completed in 2000</a:t>
            </a:r>
          </a:p>
          <a:p>
            <a:r>
              <a:rPr lang="en-US" sz="1800" dirty="0"/>
              <a:t>D</a:t>
            </a:r>
            <a:r>
              <a:rPr lang="en-US" sz="1800" dirty="0" smtClean="0"/>
              <a:t>esign sensitivity achieved 2005 </a:t>
            </a:r>
          </a:p>
          <a:p>
            <a:r>
              <a:rPr lang="en-US" sz="1800" dirty="0" smtClean="0"/>
              <a:t>Ran ~ 2.5 years</a:t>
            </a:r>
          </a:p>
          <a:p>
            <a:pPr lvl="1"/>
            <a:r>
              <a:rPr lang="en-US" sz="1400" dirty="0" smtClean="0">
                <a:solidFill>
                  <a:srgbClr val="AD5AFF"/>
                </a:solidFill>
              </a:rPr>
              <a:t>No confirmed detection </a:t>
            </a:r>
          </a:p>
          <a:p>
            <a:r>
              <a:rPr lang="en-US" sz="1800" dirty="0" smtClean="0"/>
              <a:t>Facilities, vacuum system designed to be compatible with “ultimate” future interferometers</a:t>
            </a:r>
          </a:p>
          <a:p>
            <a:r>
              <a:rPr lang="en-US" sz="1800" dirty="0" smtClean="0"/>
              <a:t>Advanced LIGO detector upgrade funded ‘08,  now being installed</a:t>
            </a:r>
          </a:p>
          <a:p>
            <a:pPr lvl="1"/>
            <a:r>
              <a:rPr lang="en-US" sz="1400" dirty="0" smtClean="0"/>
              <a:t>Design 10x more sensitive</a:t>
            </a:r>
          </a:p>
          <a:p>
            <a:pPr lvl="1"/>
            <a:r>
              <a:rPr lang="en-US" sz="1400" dirty="0" smtClean="0">
                <a:solidFill>
                  <a:srgbClr val="AD5AFF"/>
                </a:solidFill>
              </a:rPr>
              <a:t>1,000x greater observable volume (or event rate)</a:t>
            </a:r>
          </a:p>
          <a:p>
            <a:endParaRPr lang="en-US" sz="2000" dirty="0" smtClean="0"/>
          </a:p>
        </p:txBody>
      </p:sp>
      <p:pic>
        <p:nvPicPr>
          <p:cNvPr id="29702" name="Picture 4" descr="AdvLIGOVolumeV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564788" y="1185862"/>
            <a:ext cx="5415390" cy="4605337"/>
          </a:xfr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cal_Superclusters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" t="2640" r="3829" b="10372"/>
          <a:stretch/>
        </p:blipFill>
        <p:spPr>
          <a:xfrm>
            <a:off x="4912851" y="2727176"/>
            <a:ext cx="3945815" cy="3680561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LIGO:</a:t>
            </a:r>
            <a:br>
              <a:rPr lang="en-US" dirty="0" smtClean="0"/>
            </a:br>
            <a:r>
              <a:rPr lang="en-US" dirty="0" smtClean="0"/>
              <a:t>10x More Range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43425" y="1371600"/>
            <a:ext cx="4335559" cy="245573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Advanced detectors will reach about 100,000 galaxies</a:t>
            </a:r>
          </a:p>
          <a:p>
            <a:pPr>
              <a:spcBef>
                <a:spcPts val="1000"/>
              </a:spcBef>
            </a:pPr>
            <a:r>
              <a:rPr lang="en-US" sz="2000" dirty="0" smtClean="0"/>
              <a:t>Roughly 1 CBI event per month expected</a:t>
            </a:r>
          </a:p>
        </p:txBody>
      </p:sp>
      <p:pic>
        <p:nvPicPr>
          <p:cNvPr id="9" name="Content Placeholder 6" descr="Local_Universe_cu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6833" b="5964"/>
          <a:stretch/>
        </p:blipFill>
        <p:spPr>
          <a:xfrm>
            <a:off x="577292" y="5064712"/>
            <a:ext cx="1425498" cy="1343026"/>
          </a:xfrm>
          <a:prstGeom prst="rect">
            <a:avLst/>
          </a:prstGeom>
          <a:ln>
            <a:solidFill>
              <a:srgbClr val="FFFFFF"/>
            </a:solidFill>
          </a:ln>
        </p:spPr>
      </p:pic>
      <p:cxnSp>
        <p:nvCxnSpPr>
          <p:cNvPr id="20" name="Straight Connector 19"/>
          <p:cNvCxnSpPr>
            <a:stCxn id="21" idx="4"/>
          </p:cNvCxnSpPr>
          <p:nvPr/>
        </p:nvCxnSpPr>
        <p:spPr>
          <a:xfrm flipH="1">
            <a:off x="4692101" y="4860297"/>
            <a:ext cx="2194935" cy="1547440"/>
          </a:xfrm>
          <a:prstGeom prst="line">
            <a:avLst/>
          </a:prstGeom>
          <a:ln w="12700" cmpd="sng">
            <a:gradFill flip="none" rotWithShape="1">
              <a:gsLst>
                <a:gs pos="0">
                  <a:schemeClr val="bg1">
                    <a:alpha val="0"/>
                  </a:schemeClr>
                </a:gs>
                <a:gs pos="69000">
                  <a:srgbClr val="FFFFFF"/>
                </a:gs>
              </a:gsLst>
              <a:lin ang="0" scaled="1"/>
              <a:tileRect/>
            </a:gra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21" idx="0"/>
          </p:cNvCxnSpPr>
          <p:nvPr/>
        </p:nvCxnSpPr>
        <p:spPr>
          <a:xfrm flipH="1" flipV="1">
            <a:off x="4692102" y="4007997"/>
            <a:ext cx="2194934" cy="618451"/>
          </a:xfrm>
          <a:prstGeom prst="line">
            <a:avLst/>
          </a:prstGeom>
          <a:ln w="12700" cmpd="sng">
            <a:gradFill flip="none" rotWithShape="1">
              <a:gsLst>
                <a:gs pos="0">
                  <a:schemeClr val="bg1">
                    <a:alpha val="0"/>
                  </a:schemeClr>
                </a:gs>
                <a:gs pos="69000">
                  <a:srgbClr val="FFFFFF"/>
                </a:gs>
              </a:gsLst>
              <a:lin ang="0" scaled="1"/>
              <a:tileRect/>
            </a:gra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2144997" y="4007997"/>
            <a:ext cx="2547104" cy="2399741"/>
            <a:chOff x="4912852" y="2690062"/>
            <a:chExt cx="3945970" cy="3717675"/>
          </a:xfrm>
        </p:grpSpPr>
        <p:pic>
          <p:nvPicPr>
            <p:cNvPr id="10" name="Content Placeholder 6" descr="Local_Universe_cut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34" b="5964"/>
            <a:stretch/>
          </p:blipFill>
          <p:spPr>
            <a:xfrm>
              <a:off x="4912852" y="2690062"/>
              <a:ext cx="3945970" cy="3717675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</p:pic>
        <p:sp>
          <p:nvSpPr>
            <p:cNvPr id="25" name="Oval 24"/>
            <p:cNvSpPr/>
            <p:nvPr/>
          </p:nvSpPr>
          <p:spPr>
            <a:xfrm>
              <a:off x="5635101" y="3472128"/>
              <a:ext cx="2371108" cy="2371029"/>
            </a:xfrm>
            <a:prstGeom prst="ellipse">
              <a:avLst/>
            </a:prstGeom>
            <a:gradFill flip="none" rotWithShape="1">
              <a:gsLst>
                <a:gs pos="8000">
                  <a:schemeClr val="accent4">
                    <a:lumMod val="60000"/>
                    <a:lumOff val="40000"/>
                    <a:alpha val="0"/>
                  </a:schemeClr>
                </a:gs>
                <a:gs pos="100000">
                  <a:schemeClr val="accent4">
                    <a:lumMod val="60000"/>
                    <a:lumOff val="40000"/>
                    <a:alpha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Oval 18"/>
          <p:cNvSpPr/>
          <p:nvPr/>
        </p:nvSpPr>
        <p:spPr>
          <a:xfrm>
            <a:off x="5700205" y="3558725"/>
            <a:ext cx="2371108" cy="2371029"/>
          </a:xfrm>
          <a:prstGeom prst="ellipse">
            <a:avLst/>
          </a:prstGeom>
          <a:gradFill flip="none" rotWithShape="1">
            <a:gsLst>
              <a:gs pos="20000">
                <a:schemeClr val="accent6">
                  <a:lumMod val="75000"/>
                  <a:alpha val="0"/>
                </a:schemeClr>
              </a:gs>
              <a:gs pos="100000">
                <a:schemeClr val="accent6">
                  <a:lumMod val="60000"/>
                  <a:lumOff val="40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769268" y="4626448"/>
            <a:ext cx="235536" cy="233849"/>
          </a:xfrm>
          <a:prstGeom prst="ellipse">
            <a:avLst/>
          </a:prstGeom>
          <a:gradFill flip="none" rotWithShape="1">
            <a:gsLst>
              <a:gs pos="15000">
                <a:schemeClr val="accent4">
                  <a:lumMod val="60000"/>
                  <a:lumOff val="40000"/>
                  <a:alpha val="30000"/>
                </a:schemeClr>
              </a:gs>
              <a:gs pos="90000">
                <a:schemeClr val="accent4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H="1" flipV="1">
            <a:off x="2002791" y="5064712"/>
            <a:ext cx="1425408" cy="150351"/>
          </a:xfrm>
          <a:prstGeom prst="line">
            <a:avLst/>
          </a:prstGeom>
          <a:ln w="12700" cmpd="sng">
            <a:gradFill flip="none" rotWithShape="1">
              <a:gsLst>
                <a:gs pos="0">
                  <a:schemeClr val="bg1">
                    <a:alpha val="0"/>
                  </a:schemeClr>
                </a:gs>
                <a:gs pos="69000">
                  <a:srgbClr val="FFFFFF"/>
                </a:gs>
              </a:gsLst>
              <a:lin ang="0" scaled="1"/>
              <a:tileRect/>
            </a:gra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002791" y="5215063"/>
            <a:ext cx="1425408" cy="1192675"/>
          </a:xfrm>
          <a:prstGeom prst="line">
            <a:avLst/>
          </a:prstGeom>
          <a:ln w="12700" cmpd="sng">
            <a:gradFill flip="none" rotWithShape="1">
              <a:gsLst>
                <a:gs pos="0">
                  <a:schemeClr val="bg1">
                    <a:alpha val="0"/>
                  </a:schemeClr>
                </a:gs>
                <a:gs pos="69000">
                  <a:srgbClr val="FFFFFF"/>
                </a:gs>
              </a:gsLst>
              <a:lin ang="0" scaled="1"/>
              <a:tileRect/>
            </a:gra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217381" y="6407738"/>
            <a:ext cx="22946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Initial LIGO Range</a:t>
            </a:r>
            <a:endParaRPr lang="en-US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5700205" y="6407738"/>
            <a:ext cx="28392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Advanced LIGO Range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47210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Date Placeholder 3"/>
          <p:cNvSpPr>
            <a:spLocks noGrp="1"/>
          </p:cNvSpPr>
          <p:nvPr>
            <p:ph type="dt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>
                <a:latin typeface="Arial" charset="0"/>
                <a:ea typeface="Arial" charset="0"/>
                <a:cs typeface="Arial" charset="0"/>
              </a:rPr>
              <a:t>LIGO-G1101272-v1</a:t>
            </a:r>
          </a:p>
        </p:txBody>
      </p:sp>
      <p:sp>
        <p:nvSpPr>
          <p:cNvPr id="26627" name="Footer Placeholder 4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>
                <a:latin typeface="Helvetica" charset="0"/>
              </a:rPr>
              <a:t>ICGC, Goa</a:t>
            </a:r>
          </a:p>
        </p:txBody>
      </p:sp>
      <p:sp>
        <p:nvSpPr>
          <p:cNvPr id="266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8604AE7-1D0D-8D49-9850-8135DBB7F635}" type="slidenum">
              <a:rPr lang="en-US"/>
              <a:pPr/>
              <a:t>15</a:t>
            </a:fld>
            <a:endParaRPr lang="en-US"/>
          </a:p>
        </p:txBody>
      </p:sp>
      <p:pic>
        <p:nvPicPr>
          <p:cNvPr id="2662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76400"/>
            <a:ext cx="4040188" cy="33162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9100" y="1143000"/>
            <a:ext cx="5803900" cy="4953000"/>
          </a:xfrm>
        </p:spPr>
        <p:txBody>
          <a:bodyPr/>
          <a:lstStyle/>
          <a:p>
            <a:r>
              <a:rPr lang="en-US" dirty="0" smtClean="0"/>
              <a:t>GW detectors </a:t>
            </a:r>
            <a:r>
              <a:rPr lang="en-US" dirty="0"/>
              <a:t>are nearly </a:t>
            </a:r>
            <a:r>
              <a:rPr lang="en-US" dirty="0" err="1"/>
              <a:t>omni</a:t>
            </a:r>
            <a:r>
              <a:rPr lang="en-US" dirty="0"/>
              <a:t>-directional</a:t>
            </a:r>
          </a:p>
          <a:p>
            <a:r>
              <a:rPr lang="en-US" dirty="0" smtClean="0"/>
              <a:t>Array </a:t>
            </a:r>
            <a:r>
              <a:rPr lang="en-US" dirty="0"/>
              <a:t>working together can determine source location</a:t>
            </a:r>
          </a:p>
          <a:p>
            <a:pPr lvl="1"/>
            <a:r>
              <a:rPr lang="en-US" dirty="0"/>
              <a:t>Analogous to “aperture synthesis” in radio astronomy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Accuracy tied to diffraction limit</a:t>
            </a:r>
          </a:p>
        </p:txBody>
      </p:sp>
      <p:sp>
        <p:nvSpPr>
          <p:cNvPr id="26631" name="Rectangle 2"/>
          <p:cNvSpPr>
            <a:spLocks noGrp="1" noChangeArrowheads="1"/>
          </p:cNvSpPr>
          <p:nvPr>
            <p:ph type="title"/>
          </p:nvPr>
        </p:nvSpPr>
        <p:spPr>
          <a:xfrm>
            <a:off x="1611313" y="264092"/>
            <a:ext cx="7239000" cy="731838"/>
          </a:xfrm>
        </p:spPr>
        <p:txBody>
          <a:bodyPr/>
          <a:lstStyle/>
          <a:p>
            <a:r>
              <a:rPr lang="en-US" dirty="0" smtClean="0"/>
              <a:t>Source Localization and </a:t>
            </a:r>
            <a:r>
              <a:rPr lang="en-US" dirty="0" err="1" smtClean="0"/>
              <a:t>MultiMessenger</a:t>
            </a:r>
            <a:r>
              <a:rPr lang="en-US" dirty="0" smtClean="0"/>
              <a:t> Astrophysics</a:t>
            </a:r>
            <a:endParaRPr lang="en-US" dirty="0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070475" y="4879975"/>
            <a:ext cx="2725738" cy="1547813"/>
            <a:chOff x="343" y="3054"/>
            <a:chExt cx="1717" cy="975"/>
          </a:xfrm>
        </p:grpSpPr>
        <p:sp>
          <p:nvSpPr>
            <p:cNvPr id="26633" name="Text Box 18"/>
            <p:cNvSpPr txBox="1">
              <a:spLocks noChangeArrowheads="1"/>
            </p:cNvSpPr>
            <p:nvPr/>
          </p:nvSpPr>
          <p:spPr bwMode="auto">
            <a:xfrm>
              <a:off x="343" y="3798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i="1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26634" name="Text Box 19"/>
            <p:cNvSpPr txBox="1">
              <a:spLocks noChangeArrowheads="1"/>
            </p:cNvSpPr>
            <p:nvPr/>
          </p:nvSpPr>
          <p:spPr bwMode="auto">
            <a:xfrm>
              <a:off x="1415" y="3798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i="1">
                  <a:solidFill>
                    <a:schemeClr val="accent2"/>
                  </a:solidFill>
                </a:rPr>
                <a:t>2</a:t>
              </a:r>
            </a:p>
          </p:txBody>
        </p:sp>
        <p:grpSp>
          <p:nvGrpSpPr>
            <p:cNvPr id="4" name="Group 20"/>
            <p:cNvGrpSpPr>
              <a:grpSpLocks/>
            </p:cNvGrpSpPr>
            <p:nvPr/>
          </p:nvGrpSpPr>
          <p:grpSpPr bwMode="auto">
            <a:xfrm>
              <a:off x="441" y="3054"/>
              <a:ext cx="1619" cy="721"/>
              <a:chOff x="275" y="3068"/>
              <a:chExt cx="1619" cy="721"/>
            </a:xfrm>
          </p:grpSpPr>
          <p:sp>
            <p:nvSpPr>
              <p:cNvPr id="26636" name="Line 21"/>
              <p:cNvSpPr>
                <a:spLocks noChangeShapeType="1"/>
              </p:cNvSpPr>
              <p:nvPr/>
            </p:nvSpPr>
            <p:spPr bwMode="auto">
              <a:xfrm flipH="1">
                <a:off x="1347" y="3113"/>
                <a:ext cx="547" cy="676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37" name="Line 22"/>
              <p:cNvSpPr>
                <a:spLocks noChangeShapeType="1"/>
              </p:cNvSpPr>
              <p:nvPr/>
            </p:nvSpPr>
            <p:spPr bwMode="auto">
              <a:xfrm>
                <a:off x="278" y="3787"/>
                <a:ext cx="1077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38" name="Line 23"/>
              <p:cNvSpPr>
                <a:spLocks noChangeShapeType="1"/>
              </p:cNvSpPr>
              <p:nvPr/>
            </p:nvSpPr>
            <p:spPr bwMode="auto">
              <a:xfrm flipH="1">
                <a:off x="275" y="3092"/>
                <a:ext cx="559" cy="692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39" name="Line 24"/>
              <p:cNvSpPr>
                <a:spLocks noChangeShapeType="1"/>
              </p:cNvSpPr>
              <p:nvPr/>
            </p:nvSpPr>
            <p:spPr bwMode="auto">
              <a:xfrm rot="16200000" flipH="1">
                <a:off x="765" y="3193"/>
                <a:ext cx="528" cy="653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40" name="Text Box 25"/>
              <p:cNvSpPr txBox="1">
                <a:spLocks noChangeArrowheads="1"/>
              </p:cNvSpPr>
              <p:nvPr/>
            </p:nvSpPr>
            <p:spPr bwMode="auto">
              <a:xfrm>
                <a:off x="394" y="3555"/>
                <a:ext cx="19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 i="1">
                    <a:solidFill>
                      <a:schemeClr val="accent2"/>
                    </a:solidFill>
                    <a:latin typeface="Symbol" charset="2"/>
                  </a:rPr>
                  <a:t>q</a:t>
                </a:r>
              </a:p>
            </p:txBody>
          </p:sp>
          <p:sp>
            <p:nvSpPr>
              <p:cNvPr id="26641" name="Text Box 26"/>
              <p:cNvSpPr txBox="1">
                <a:spLocks noChangeArrowheads="1"/>
              </p:cNvSpPr>
              <p:nvPr/>
            </p:nvSpPr>
            <p:spPr bwMode="auto">
              <a:xfrm rot="-2890133">
                <a:off x="91" y="3308"/>
                <a:ext cx="71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 i="1">
                    <a:solidFill>
                      <a:schemeClr val="accent2"/>
                    </a:solidFill>
                    <a:latin typeface="Symbol" charset="2"/>
                  </a:rPr>
                  <a:t>D</a:t>
                </a:r>
                <a:r>
                  <a:rPr lang="en-US" sz="1800" i="1">
                    <a:solidFill>
                      <a:schemeClr val="accent2"/>
                    </a:solidFill>
                  </a:rPr>
                  <a:t>L =  c </a:t>
                </a:r>
                <a:r>
                  <a:rPr lang="en-US" sz="1800" i="1">
                    <a:solidFill>
                      <a:schemeClr val="accent2"/>
                    </a:solidFill>
                    <a:latin typeface="Symbol" charset="2"/>
                  </a:rPr>
                  <a:t>d</a:t>
                </a:r>
                <a:r>
                  <a:rPr lang="en-US" sz="1800" i="1">
                    <a:solidFill>
                      <a:schemeClr val="accent2"/>
                    </a:solidFill>
                  </a:rPr>
                  <a:t>t</a:t>
                </a:r>
                <a:endParaRPr lang="en-US" sz="1800" i="1">
                  <a:solidFill>
                    <a:schemeClr val="accent2"/>
                  </a:solidFill>
                  <a:latin typeface="Symbol" charset="2"/>
                </a:endParaRPr>
              </a:p>
            </p:txBody>
          </p: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E8F5D6D-ECB0-B443-95F6-34664BA78031}" type="slidenum">
              <a:rPr lang="en-US"/>
              <a:pPr/>
              <a:t>16</a:t>
            </a:fld>
            <a:endParaRPr lang="en-US"/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409575"/>
            <a:ext cx="7239000" cy="390525"/>
          </a:xfrm>
        </p:spPr>
        <p:txBody>
          <a:bodyPr/>
          <a:lstStyle/>
          <a:p>
            <a:r>
              <a:rPr lang="en-US" b="0" i="0"/>
              <a:t/>
            </a:r>
            <a:br>
              <a:rPr lang="en-US" b="0" i="0"/>
            </a:br>
            <a:endParaRPr lang="en-US" b="0" i="0"/>
          </a:p>
        </p:txBody>
      </p:sp>
      <p:pic>
        <p:nvPicPr>
          <p:cNvPr id="34821" name="Picture 3" descr="worldmap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88" y="2006600"/>
            <a:ext cx="6172200" cy="360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822" name="Rectangle 4"/>
          <p:cNvSpPr>
            <a:spLocks noChangeArrowheads="1"/>
          </p:cNvSpPr>
          <p:nvPr/>
        </p:nvSpPr>
        <p:spPr bwMode="auto">
          <a:xfrm>
            <a:off x="65088" y="1936750"/>
            <a:ext cx="955675" cy="485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rPr>
              <a:t>LIGO</a:t>
            </a:r>
          </a:p>
        </p:txBody>
      </p:sp>
      <p:sp>
        <p:nvSpPr>
          <p:cNvPr id="34823" name="Line 5"/>
          <p:cNvSpPr>
            <a:spLocks noChangeShapeType="1"/>
          </p:cNvSpPr>
          <p:nvPr/>
        </p:nvSpPr>
        <p:spPr bwMode="auto">
          <a:xfrm>
            <a:off x="674688" y="2393950"/>
            <a:ext cx="838200" cy="7620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none" w="sm" len="sm"/>
            <a:tailEnd type="triangl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4" name="Line 6"/>
          <p:cNvSpPr>
            <a:spLocks noChangeShapeType="1"/>
          </p:cNvSpPr>
          <p:nvPr/>
        </p:nvSpPr>
        <p:spPr bwMode="auto">
          <a:xfrm>
            <a:off x="674688" y="2393950"/>
            <a:ext cx="533400" cy="6096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none" w="sm" len="sm"/>
            <a:tailEnd type="triangl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5" name="Text Box 7"/>
          <p:cNvSpPr txBox="1">
            <a:spLocks noChangeArrowheads="1"/>
          </p:cNvSpPr>
          <p:nvPr/>
        </p:nvSpPr>
        <p:spPr bwMode="auto">
          <a:xfrm>
            <a:off x="2563813" y="1747838"/>
            <a:ext cx="889000" cy="485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rPr>
              <a:t>GEO</a:t>
            </a:r>
            <a:endParaRPr lang="en-US" sz="6000" b="1" i="1">
              <a:latin typeface="Playbil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4826" name="Line 8"/>
          <p:cNvSpPr>
            <a:spLocks noChangeShapeType="1"/>
          </p:cNvSpPr>
          <p:nvPr/>
        </p:nvSpPr>
        <p:spPr bwMode="auto">
          <a:xfrm>
            <a:off x="3036888" y="2241550"/>
            <a:ext cx="76200" cy="6096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7" name="Text Box 9"/>
          <p:cNvSpPr txBox="1">
            <a:spLocks noChangeArrowheads="1"/>
          </p:cNvSpPr>
          <p:nvPr/>
        </p:nvSpPr>
        <p:spPr bwMode="auto">
          <a:xfrm>
            <a:off x="3646488" y="1708150"/>
            <a:ext cx="990600" cy="485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rPr>
              <a:t>Virgo</a:t>
            </a:r>
            <a:endParaRPr lang="en-US" b="1" i="1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4828" name="Line 10"/>
          <p:cNvSpPr>
            <a:spLocks noChangeShapeType="1"/>
          </p:cNvSpPr>
          <p:nvPr/>
        </p:nvSpPr>
        <p:spPr bwMode="auto">
          <a:xfrm flipH="1">
            <a:off x="3113088" y="2165350"/>
            <a:ext cx="990600" cy="8382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30" name="Rectangle 17"/>
          <p:cNvSpPr>
            <a:spLocks noChangeArrowheads="1"/>
          </p:cNvSpPr>
          <p:nvPr/>
        </p:nvSpPr>
        <p:spPr bwMode="auto">
          <a:xfrm>
            <a:off x="1512888" y="0"/>
            <a:ext cx="75438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>
            <a:prstTxWarp prst="textNoShape">
              <a:avLst/>
            </a:prstTxWarp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</a:rPr>
              <a:t>Future Global Detector Network</a:t>
            </a:r>
            <a:endParaRPr lang="en-US" sz="2800" b="1" i="1" dirty="0">
              <a:solidFill>
                <a:schemeClr val="tx2"/>
              </a:solidFill>
            </a:endParaRPr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5060632" y="2128838"/>
            <a:ext cx="1365948" cy="1027112"/>
            <a:chOff x="5094288" y="2128838"/>
            <a:chExt cx="1546837" cy="1027112"/>
          </a:xfrm>
        </p:grpSpPr>
        <p:sp>
          <p:nvSpPr>
            <p:cNvPr id="34835" name="Text Box 11"/>
            <p:cNvSpPr txBox="1">
              <a:spLocks noChangeArrowheads="1"/>
            </p:cNvSpPr>
            <p:nvPr/>
          </p:nvSpPr>
          <p:spPr bwMode="auto">
            <a:xfrm>
              <a:off x="5307013" y="2128838"/>
              <a:ext cx="1334112" cy="4001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 i="1" dirty="0" smtClean="0">
                  <a:solidFill>
                    <a:schemeClr val="tx2"/>
                  </a:solidFill>
                  <a:latin typeface="Arial" charset="0"/>
                </a:rPr>
                <a:t>KAGRA</a:t>
              </a:r>
              <a:endParaRPr lang="en-US" sz="2000" b="1" i="1" dirty="0">
                <a:solidFill>
                  <a:schemeClr val="tx2"/>
                </a:solidFill>
                <a:latin typeface="Arial" charset="0"/>
              </a:endParaRPr>
            </a:p>
          </p:txBody>
        </p:sp>
        <p:sp>
          <p:nvSpPr>
            <p:cNvPr id="34836" name="Line 12"/>
            <p:cNvSpPr>
              <a:spLocks noChangeShapeType="1"/>
            </p:cNvSpPr>
            <p:nvPr/>
          </p:nvSpPr>
          <p:spPr bwMode="auto">
            <a:xfrm flipH="1">
              <a:off x="5094288" y="2622550"/>
              <a:ext cx="762000" cy="53340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-304800" y="2521976"/>
            <a:ext cx="9352730" cy="1938992"/>
            <a:chOff x="-304800" y="2521976"/>
            <a:chExt cx="9352730" cy="1938992"/>
          </a:xfrm>
        </p:grpSpPr>
        <p:sp>
          <p:nvSpPr>
            <p:cNvPr id="34833" name="Text Box 33"/>
            <p:cNvSpPr txBox="1">
              <a:spLocks noChangeArrowheads="1"/>
            </p:cNvSpPr>
            <p:nvPr/>
          </p:nvSpPr>
          <p:spPr bwMode="auto">
            <a:xfrm>
              <a:off x="6457130" y="2521976"/>
              <a:ext cx="2590800" cy="193899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000" i="1" dirty="0" smtClean="0"/>
                <a:t>US, </a:t>
              </a:r>
              <a:r>
                <a:rPr lang="en-US" sz="2000" i="1" dirty="0" smtClean="0"/>
                <a:t>Europe </a:t>
              </a:r>
              <a:r>
                <a:rPr lang="en-US" sz="2000" i="1" dirty="0" smtClean="0"/>
                <a:t>and Japan detectors </a:t>
              </a:r>
              <a:r>
                <a:rPr lang="en-US" sz="2000" i="1" dirty="0"/>
                <a:t>are</a:t>
              </a:r>
              <a:r>
                <a:rPr lang="en-US" sz="2000" i="1" dirty="0" smtClean="0"/>
                <a:t> close </a:t>
              </a:r>
              <a:r>
                <a:rPr lang="en-US" sz="2000" i="1" dirty="0"/>
                <a:t>to co-planar—not </a:t>
              </a:r>
              <a:r>
                <a:rPr lang="en-US" sz="2000" i="1" dirty="0" smtClean="0"/>
                <a:t>optimal</a:t>
              </a:r>
            </a:p>
            <a:p>
              <a:endParaRPr lang="en-US" sz="2000" i="1" dirty="0"/>
            </a:p>
            <a:p>
              <a:endParaRPr lang="en-US" sz="2000" i="1" dirty="0"/>
            </a:p>
          </p:txBody>
        </p:sp>
        <p:cxnSp>
          <p:nvCxnSpPr>
            <p:cNvPr id="5" name="Straight Connector 4"/>
            <p:cNvCxnSpPr/>
            <p:nvPr/>
          </p:nvCxnSpPr>
          <p:spPr bwMode="auto">
            <a:xfrm>
              <a:off x="-304800" y="3003550"/>
              <a:ext cx="6770688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3608388" y="3467100"/>
            <a:ext cx="5439542" cy="2994416"/>
            <a:chOff x="3608388" y="3467100"/>
            <a:chExt cx="5439542" cy="2994416"/>
          </a:xfrm>
        </p:grpSpPr>
        <p:grpSp>
          <p:nvGrpSpPr>
            <p:cNvPr id="2" name="Group 2"/>
            <p:cNvGrpSpPr>
              <a:grpSpLocks/>
            </p:cNvGrpSpPr>
            <p:nvPr/>
          </p:nvGrpSpPr>
          <p:grpSpPr bwMode="auto">
            <a:xfrm>
              <a:off x="3608388" y="3467100"/>
              <a:ext cx="1754187" cy="2589213"/>
              <a:chOff x="3608389" y="3467100"/>
              <a:chExt cx="1754188" cy="2589214"/>
            </a:xfrm>
          </p:grpSpPr>
          <p:sp>
            <p:nvSpPr>
              <p:cNvPr id="34837" name="Text Box 15"/>
              <p:cNvSpPr txBox="1">
                <a:spLocks noChangeArrowheads="1"/>
              </p:cNvSpPr>
              <p:nvPr/>
            </p:nvSpPr>
            <p:spPr bwMode="auto">
              <a:xfrm>
                <a:off x="3608389" y="5594351"/>
                <a:ext cx="1754188" cy="46196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C82C02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i="1" dirty="0">
                    <a:solidFill>
                      <a:srgbClr val="C82C02"/>
                    </a:solidFill>
                    <a:latin typeface="Arial" charset="0"/>
                  </a:rPr>
                  <a:t>LIGO-India</a:t>
                </a:r>
              </a:p>
            </p:txBody>
          </p:sp>
          <p:sp>
            <p:nvSpPr>
              <p:cNvPr id="34838" name="Line 16"/>
              <p:cNvSpPr>
                <a:spLocks noChangeShapeType="1"/>
              </p:cNvSpPr>
              <p:nvPr/>
            </p:nvSpPr>
            <p:spPr bwMode="auto">
              <a:xfrm flipV="1">
                <a:off x="4184654" y="3467100"/>
                <a:ext cx="0" cy="2127251"/>
              </a:xfrm>
              <a:prstGeom prst="line">
                <a:avLst/>
              </a:prstGeom>
              <a:noFill/>
              <a:ln w="28575">
                <a:solidFill>
                  <a:srgbClr val="C82C02"/>
                </a:solidFill>
                <a:round/>
                <a:headEnd type="none" w="sm" len="sm"/>
                <a:tailEnd type="triangl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6629400" y="4460968"/>
              <a:ext cx="2418530" cy="2000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/>
                <a:t>India site out of plane breaks degeneracy, improving sky coverage </a:t>
              </a:r>
            </a:p>
            <a:p>
              <a:endParaRPr lang="en-US" sz="2000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30FF89-010E-D743-9346-2CD4AB72707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8" name="Content Placeholder 7" descr="PolarMap_sathya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8" r="-1634" b="1255"/>
          <a:stretch/>
        </p:blipFill>
        <p:spPr>
          <a:xfrm>
            <a:off x="2360386" y="152400"/>
            <a:ext cx="7109460" cy="6400800"/>
          </a:xfrm>
        </p:spPr>
      </p:pic>
      <p:sp>
        <p:nvSpPr>
          <p:cNvPr id="9" name="TextBox 8"/>
          <p:cNvSpPr txBox="1"/>
          <p:nvPr/>
        </p:nvSpPr>
        <p:spPr>
          <a:xfrm>
            <a:off x="152400" y="1562100"/>
            <a:ext cx="3505200" cy="193899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HLVI contains </a:t>
            </a:r>
            <a:r>
              <a:rPr lang="en-US" sz="2000" dirty="0" smtClean="0">
                <a:solidFill>
                  <a:srgbClr val="FF6600"/>
                </a:solidFill>
              </a:rPr>
              <a:t>four</a:t>
            </a:r>
            <a:r>
              <a:rPr lang="en-US" sz="2000" dirty="0" smtClean="0"/>
              <a:t> 3-way networks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Baselines with India are</a:t>
            </a:r>
            <a:r>
              <a:rPr lang="en-US" sz="2000" dirty="0" smtClean="0">
                <a:solidFill>
                  <a:srgbClr val="FF6600"/>
                </a:solidFill>
              </a:rPr>
              <a:t>1.5x</a:t>
            </a:r>
            <a:r>
              <a:rPr lang="en-US" sz="2000" dirty="0" smtClean="0"/>
              <a:t> longer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6600"/>
                </a:solidFill>
              </a:rPr>
              <a:t>~ 4x better directionality </a:t>
            </a:r>
            <a:r>
              <a:rPr lang="en-US" sz="2000" dirty="0" smtClean="0"/>
              <a:t>(for given SNR)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038" y="167280"/>
            <a:ext cx="7700962" cy="533400"/>
          </a:xfrm>
          <a:solidFill>
            <a:srgbClr val="FFFFFF"/>
          </a:solidFill>
        </p:spPr>
        <p:txBody>
          <a:bodyPr/>
          <a:lstStyle/>
          <a:p>
            <a:r>
              <a:rPr lang="en-US" dirty="0" smtClean="0"/>
              <a:t>A Network with LIGO India, LIGO US and Virgo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643" y="5874603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/>
              <a:t>B. S. </a:t>
            </a:r>
            <a:r>
              <a:rPr lang="en-US" sz="800" i="1" dirty="0" err="1"/>
              <a:t>Sathyaprakash</a:t>
            </a:r>
            <a:r>
              <a:rPr lang="en-US" sz="800" i="1" dirty="0"/>
              <a:t> et al, ‘Scientific benefits of moving one of LIGO Hanford detectors to India’</a:t>
            </a:r>
            <a:r>
              <a:rPr lang="en-US" sz="800" i="1"/>
              <a:t>, </a:t>
            </a:r>
            <a:r>
              <a:rPr lang="en-US" sz="800" i="1" smtClean="0"/>
              <a:t>LIGO</a:t>
            </a:r>
            <a:r>
              <a:rPr lang="en-US" sz="800" i="1" dirty="0"/>
              <a:t>-T1200219-v1 </a:t>
            </a:r>
          </a:p>
          <a:p>
            <a:endParaRPr lang="en-US" sz="800" i="1" dirty="0"/>
          </a:p>
        </p:txBody>
      </p:sp>
    </p:spTree>
    <p:extLst>
      <p:ext uri="{BB962C8B-B14F-4D97-AF65-F5344CB8AC3E}">
        <p14:creationId xmlns:p14="http://schemas.microsoft.com/office/powerpoint/2010/main" val="4264205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Timing Errors without LIGO-India</a:t>
            </a:r>
            <a:endParaRPr lang="en-US" dirty="0"/>
          </a:p>
        </p:txBody>
      </p:sp>
      <p:pic>
        <p:nvPicPr>
          <p:cNvPr id="7" name="Content Placeholder 6" descr="color_errors_vs_time_aitoff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r="1785"/>
          <a:stretch>
            <a:fillRect/>
          </a:stretch>
        </p:blipFill>
        <p:spPr/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95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 Errors </a:t>
            </a:r>
            <a:r>
              <a:rPr lang="en-US" dirty="0" smtClean="0"/>
              <a:t>with </a:t>
            </a:r>
            <a:r>
              <a:rPr lang="en-US" dirty="0"/>
              <a:t>LIGO-India</a:t>
            </a:r>
          </a:p>
        </p:txBody>
      </p:sp>
      <p:pic>
        <p:nvPicPr>
          <p:cNvPr id="7" name="Content Placeholder 6" descr="color_errors_vs_time_aitoff_HLVI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r="17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56367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A72419B-8568-FC40-B762-85E88C596DCD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21509" name="Rectangle 2"/>
          <p:cNvSpPr>
            <a:spLocks noChangeArrowheads="1"/>
          </p:cNvSpPr>
          <p:nvPr/>
        </p:nvSpPr>
        <p:spPr bwMode="auto">
          <a:xfrm>
            <a:off x="1524000" y="1905000"/>
            <a:ext cx="7391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133000"/>
              <a:buFontTx/>
              <a:buChar char="•"/>
            </a:pPr>
            <a:r>
              <a:rPr lang="en-US" sz="2800" b="1" dirty="0" smtClean="0"/>
              <a:t>About LIGO and LIGO India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133000"/>
              <a:buFontTx/>
              <a:buChar char="•"/>
            </a:pPr>
            <a:r>
              <a:rPr lang="en-US" sz="2800" b="1" dirty="0" smtClean="0"/>
              <a:t>Vacuum Requirements &amp; Constraints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133000"/>
              <a:buFontTx/>
              <a:buChar char="•"/>
            </a:pPr>
            <a:r>
              <a:rPr lang="en-US" sz="2800" b="1" dirty="0"/>
              <a:t>Vacuum Equipment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133000"/>
              <a:buFontTx/>
              <a:buChar char="•"/>
            </a:pPr>
            <a:r>
              <a:rPr lang="en-US" sz="2800" b="1" dirty="0" smtClean="0"/>
              <a:t>Beam </a:t>
            </a:r>
            <a:r>
              <a:rPr lang="en-US" sz="2800" b="1" dirty="0" smtClean="0"/>
              <a:t>Tubes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133000"/>
              <a:buFontTx/>
              <a:buChar char="•"/>
            </a:pPr>
            <a:r>
              <a:rPr lang="en-US" sz="2800" b="1" dirty="0" smtClean="0"/>
              <a:t>Paths </a:t>
            </a:r>
            <a:r>
              <a:rPr lang="en-US" sz="2800" b="1" dirty="0" smtClean="0"/>
              <a:t>for Improvement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133000"/>
              <a:buFontTx/>
              <a:buChar char="•"/>
            </a:pPr>
            <a:endParaRPr lang="en-US" sz="2800" b="1" dirty="0" smtClean="0"/>
          </a:p>
        </p:txBody>
      </p:sp>
      <p:sp>
        <p:nvSpPr>
          <p:cNvPr id="21510" name="Rectangle 3"/>
          <p:cNvSpPr>
            <a:spLocks noChangeArrowheads="1"/>
          </p:cNvSpPr>
          <p:nvPr/>
        </p:nvSpPr>
        <p:spPr bwMode="auto">
          <a:xfrm>
            <a:off x="1524000" y="266700"/>
            <a:ext cx="7239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>
            <a:prstTxWarp prst="textNoShape">
              <a:avLst/>
            </a:prstTxWarp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</a:rPr>
              <a:t>Outline</a:t>
            </a:r>
            <a:endParaRPr lang="en-US" sz="2800" b="1" i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24.jpg"/>
          <p:cNvPicPr>
            <a:picLocks noChangeAspect="1"/>
          </p:cNvPicPr>
          <p:nvPr/>
        </p:nvPicPr>
        <p:blipFill>
          <a:blip r:embed="rId2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53155" cy="7086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7239000" cy="533400"/>
          </a:xfrm>
        </p:spPr>
        <p:txBody>
          <a:bodyPr/>
          <a:lstStyle/>
          <a:p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LIGO India Core Team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147" r="2903" b="833"/>
          <a:stretch/>
        </p:blipFill>
        <p:spPr>
          <a:xfrm>
            <a:off x="1261725" y="3962400"/>
            <a:ext cx="1251398" cy="125674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076" y="2671486"/>
            <a:ext cx="1293923" cy="10088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1219200"/>
            <a:ext cx="1293923" cy="10733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26650" y="1219200"/>
            <a:ext cx="563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6961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IPR,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6961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Gandhinagar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6961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–  Facilities, Beam Tubes, Vacuum Equipment, Controls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26650" y="2480043"/>
            <a:ext cx="5943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6961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RRCAT,  Indore 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– Interferometer Optimization, Installation, Commissioning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82542" y="3896965"/>
            <a:ext cx="5943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6961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IUCAA,  Pune 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– Site survey, Astrophysical Data Analysis &amp; Computing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76200"/>
            <a:ext cx="1430976" cy="99853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30607" y="5334000"/>
            <a:ext cx="9199193" cy="1384995"/>
            <a:chOff x="630607" y="5334000"/>
            <a:chExt cx="9199193" cy="1384995"/>
          </a:xfrm>
        </p:grpSpPr>
        <p:sp>
          <p:nvSpPr>
            <p:cNvPr id="4" name="TextBox 3"/>
            <p:cNvSpPr txBox="1"/>
            <p:nvPr/>
          </p:nvSpPr>
          <p:spPr>
            <a:xfrm>
              <a:off x="762000" y="5334000"/>
              <a:ext cx="90678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n w="31550" cmpd="sng">
                    <a:gradFill>
                      <a:gsLst>
                        <a:gs pos="70000">
                          <a:schemeClr val="accent6">
                            <a:shade val="50000"/>
                            <a:satMod val="190000"/>
                          </a:schemeClr>
                        </a:gs>
                        <a:gs pos="0">
                          <a:schemeClr val="accent6">
                            <a:tint val="77000"/>
                            <a:satMod val="180000"/>
                          </a:schemeClr>
                        </a:gs>
                      </a:gsLst>
                      <a:lin ang="5400000"/>
                    </a:gradFill>
                    <a:prstDash val="solid"/>
                  </a:ln>
                  <a:solidFill>
                    <a:schemeClr val="accent6">
                      <a:tint val="15000"/>
                      <a:satMod val="200000"/>
                    </a:schemeClr>
                  </a:solidFill>
                  <a:effectLst>
                    <a:outerShdw blurRad="50800" dist="40000" dir="5400000" algn="tl" rotWithShape="0">
                      <a:srgbClr val="000000">
                        <a:shade val="5000"/>
                        <a:satMod val="120000"/>
                        <a:alpha val="33000"/>
                      </a:srgbClr>
                    </a:outerShdw>
                  </a:effectLst>
                </a:rPr>
                <a:t>LIGO-US WILL CONTRIBUTE </a:t>
              </a:r>
              <a:r>
                <a:rPr lang="en-US" sz="2800" b="1" dirty="0" smtClean="0">
                  <a:ln w="31550" cmpd="sng">
                    <a:gradFill>
                      <a:gsLst>
                        <a:gs pos="70000">
                          <a:schemeClr val="accent6">
                            <a:shade val="50000"/>
                            <a:satMod val="190000"/>
                          </a:schemeClr>
                        </a:gs>
                        <a:gs pos="0">
                          <a:schemeClr val="accent6">
                            <a:tint val="77000"/>
                            <a:satMod val="180000"/>
                          </a:schemeClr>
                        </a:gs>
                      </a:gsLst>
                      <a:lin ang="5400000"/>
                    </a:gradFill>
                    <a:prstDash val="solid"/>
                  </a:ln>
                  <a:solidFill>
                    <a:srgbClr val="FF0000"/>
                  </a:solidFill>
                  <a:effectLst>
                    <a:outerShdw blurRad="50800" dist="40000" dir="5400000" algn="tl" rotWithShape="0">
                      <a:srgbClr val="000000">
                        <a:shade val="5000"/>
                        <a:satMod val="120000"/>
                        <a:alpha val="33000"/>
                      </a:srgbClr>
                    </a:outerShdw>
                  </a:effectLst>
                </a:rPr>
                <a:t>COMPLETE INTERFEROMETER</a:t>
              </a:r>
              <a:r>
                <a:rPr lang="en-US" sz="2800" b="1" dirty="0" smtClean="0">
                  <a:ln w="31550" cmpd="sng">
                    <a:gradFill>
                      <a:gsLst>
                        <a:gs pos="70000">
                          <a:schemeClr val="accent6">
                            <a:shade val="50000"/>
                            <a:satMod val="190000"/>
                          </a:schemeClr>
                        </a:gs>
                        <a:gs pos="0">
                          <a:schemeClr val="accent6">
                            <a:tint val="77000"/>
                            <a:satMod val="180000"/>
                          </a:schemeClr>
                        </a:gs>
                      </a:gsLst>
                      <a:lin ang="5400000"/>
                    </a:gradFill>
                    <a:prstDash val="solid"/>
                  </a:ln>
                  <a:solidFill>
                    <a:schemeClr val="accent6">
                      <a:tint val="15000"/>
                      <a:satMod val="200000"/>
                    </a:schemeClr>
                  </a:solidFill>
                  <a:effectLst>
                    <a:outerShdw blurRad="50800" dist="40000" dir="5400000" algn="tl" rotWithShape="0">
                      <a:srgbClr val="000000">
                        <a:shade val="5000"/>
                        <a:satMod val="120000"/>
                        <a:alpha val="33000"/>
                      </a:srgbClr>
                    </a:outerShdw>
                  </a:effectLst>
                </a:rPr>
                <a:t> PLUS TECHNOLOGY TRANSFER AND TECHNICAL SUPPORT</a:t>
              </a:r>
              <a:endParaRPr lang="en-US" sz="2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endParaRPr>
            </a:p>
          </p:txBody>
        </p:sp>
        <p:pic>
          <p:nvPicPr>
            <p:cNvPr id="15" name="Picture 7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30607" y="5486401"/>
              <a:ext cx="1045793" cy="7620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4A1A760-7F12-1A4A-8A07-63BF0B244FF7}" type="slidenum">
              <a:rPr lang="en-US" smtClean="0"/>
              <a:pPr/>
              <a:t>21</a:t>
            </a:fld>
            <a:endParaRPr lang="en-US" smtClean="0"/>
          </a:p>
        </p:txBody>
      </p:sp>
      <p:pic>
        <p:nvPicPr>
          <p:cNvPr id="17" name="Picture 36" descr="VacuumIs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96400" cy="6983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7" name="Rectangle 11"/>
          <p:cNvSpPr>
            <a:spLocks noChangeArrowheads="1"/>
          </p:cNvSpPr>
          <p:nvPr/>
        </p:nvSpPr>
        <p:spPr bwMode="auto">
          <a:xfrm>
            <a:off x="2667000" y="838200"/>
            <a:ext cx="4987925" cy="536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2075" tIns="46038" rIns="92075" bIns="46038" anchor="b">
            <a:prstTxWarp prst="textNoShape">
              <a:avLst/>
            </a:prstTxWarp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Arial" charset="0"/>
              </a:rPr>
              <a:t>LIGO Vacuum Equipment</a:t>
            </a:r>
            <a:endParaRPr lang="en-US" b="1" i="1" dirty="0">
              <a:solidFill>
                <a:schemeClr val="tx2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35844" name="Picture 3" descr="livtube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400" y="3405188"/>
            <a:ext cx="5181600" cy="345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3" descr="vacequip-liv pic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1" y="-341360"/>
            <a:ext cx="5181599" cy="394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Text Box 7"/>
          <p:cNvSpPr txBox="1">
            <a:spLocks noChangeArrowheads="1"/>
          </p:cNvSpPr>
          <p:nvPr/>
        </p:nvSpPr>
        <p:spPr bwMode="auto">
          <a:xfrm>
            <a:off x="0" y="1219200"/>
            <a:ext cx="3868738" cy="5078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b="1" i="1" dirty="0" smtClean="0">
                <a:latin typeface="Arial" charset="0"/>
                <a:ea typeface="ＭＳ Ｐゴシック" charset="-128"/>
                <a:cs typeface="ＭＳ Ｐゴシック" charset="-128"/>
              </a:rPr>
              <a:t>“Vacuum Equipment:”</a:t>
            </a:r>
          </a:p>
          <a:p>
            <a:r>
              <a:rPr lang="en-US" sz="1800" b="1" i="1" dirty="0" smtClean="0">
                <a:latin typeface="Arial" charset="0"/>
                <a:ea typeface="ＭＳ Ｐゴシック" charset="-128"/>
                <a:cs typeface="ＭＳ Ｐゴシック" charset="-128"/>
              </a:rPr>
              <a:t>Chambers, pumps, instruments</a:t>
            </a:r>
          </a:p>
          <a:p>
            <a:pPr lvl="1">
              <a:buFont typeface="Arial"/>
              <a:buChar char="•"/>
            </a:pPr>
            <a:r>
              <a:rPr lang="en-US" sz="1800" dirty="0" smtClean="0">
                <a:latin typeface="Arial" charset="0"/>
                <a:ea typeface="ＭＳ Ｐゴシック" charset="-128"/>
                <a:cs typeface="ＭＳ Ｐゴシック" charset="-128"/>
              </a:rPr>
              <a:t> Houses detector apparatus</a:t>
            </a:r>
          </a:p>
          <a:p>
            <a:pPr lvl="1">
              <a:buFont typeface="Arial"/>
              <a:buChar char="•"/>
            </a:pPr>
            <a:r>
              <a:rPr lang="en-US" sz="1800" dirty="0" smtClean="0">
                <a:latin typeface="Arial" charset="0"/>
                <a:ea typeface="ＭＳ Ｐゴシック" charset="-128"/>
                <a:cs typeface="ＭＳ Ｐゴシック" charset="-128"/>
              </a:rPr>
              <a:t> Isolation (valves), access (doors)</a:t>
            </a:r>
          </a:p>
          <a:p>
            <a:pPr lvl="1">
              <a:buFont typeface="Arial"/>
              <a:buChar char="•"/>
            </a:pPr>
            <a:r>
              <a:rPr lang="en-US" sz="1800" dirty="0" smtClean="0">
                <a:latin typeface="Arial" charset="0"/>
                <a:ea typeface="ＭＳ Ｐゴシック" charset="-128"/>
                <a:cs typeface="ＭＳ Ｐゴシック" charset="-128"/>
              </a:rPr>
              <a:t> Electrical, mechanical, optical penetrations</a:t>
            </a:r>
          </a:p>
          <a:p>
            <a:pPr lvl="1">
              <a:buFont typeface="Arial"/>
              <a:buChar char="•"/>
            </a:pPr>
            <a:r>
              <a:rPr lang="en-US" sz="1800" dirty="0" smtClean="0">
                <a:latin typeface="Arial" charset="0"/>
                <a:ea typeface="ＭＳ Ｐゴシック" charset="-128"/>
                <a:cs typeface="ＭＳ Ｐゴシック" charset="-128"/>
              </a:rPr>
              <a:t> Pumping &amp; instrumentation</a:t>
            </a:r>
          </a:p>
          <a:p>
            <a:pPr lvl="1">
              <a:buFont typeface="Arial"/>
              <a:buChar char="•"/>
            </a:pPr>
            <a:r>
              <a:rPr lang="en-US" sz="1800" dirty="0" smtClean="0">
                <a:latin typeface="Arial" charset="0"/>
                <a:ea typeface="ＭＳ Ｐゴシック" charset="-128"/>
                <a:cs typeface="ＭＳ Ｐゴシック" charset="-128"/>
              </a:rPr>
              <a:t> Somewhat “conventional”</a:t>
            </a:r>
          </a:p>
          <a:p>
            <a:pPr lvl="1">
              <a:buFont typeface="Arial"/>
              <a:buChar char="•"/>
            </a:pPr>
            <a:r>
              <a:rPr lang="en-US" sz="1800" dirty="0" smtClean="0"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800" i="1" dirty="0" smtClean="0">
                <a:latin typeface="Arial" charset="0"/>
                <a:ea typeface="ＭＳ Ｐゴシック" charset="-128"/>
                <a:cs typeface="ＭＳ Ｐゴシック" charset="-128"/>
              </a:rPr>
              <a:t>F:A</a:t>
            </a:r>
            <a:r>
              <a:rPr lang="en-US" sz="1800" dirty="0" smtClean="0">
                <a:latin typeface="Arial" charset="0"/>
                <a:ea typeface="ＭＳ Ｐゴシック" charset="-128"/>
                <a:cs typeface="ＭＳ Ｐゴシック" charset="-128"/>
              </a:rPr>
              <a:t> ~ 10</a:t>
            </a:r>
            <a:r>
              <a:rPr lang="en-US" sz="1800" baseline="30000" dirty="0" smtClean="0">
                <a:latin typeface="Arial" charset="0"/>
                <a:ea typeface="ＭＳ Ｐゴシック" charset="-128"/>
                <a:cs typeface="ＭＳ Ｐゴシック" charset="-128"/>
              </a:rPr>
              <a:t>-2 </a:t>
            </a:r>
            <a:r>
              <a:rPr lang="en-US" sz="1800" dirty="0" smtClean="0">
                <a:latin typeface="Arial" charset="0"/>
                <a:ea typeface="ＭＳ Ｐゴシック" charset="-128"/>
                <a:cs typeface="ＭＳ Ｐゴシック" charset="-128"/>
              </a:rPr>
              <a:t>ls</a:t>
            </a:r>
            <a:r>
              <a:rPr lang="en-US" sz="1800" baseline="30000" dirty="0" smtClean="0">
                <a:latin typeface="Arial" charset="0"/>
                <a:ea typeface="ＭＳ Ｐゴシック" charset="-128"/>
                <a:cs typeface="ＭＳ Ｐゴシック" charset="-128"/>
              </a:rPr>
              <a:t>-1</a:t>
            </a:r>
            <a:r>
              <a:rPr lang="en-US" sz="1800" dirty="0" smtClean="0">
                <a:latin typeface="Arial" charset="0"/>
                <a:ea typeface="ＭＳ Ｐゴシック" charset="-128"/>
                <a:cs typeface="ＭＳ Ｐゴシック" charset="-128"/>
              </a:rPr>
              <a:t>cm</a:t>
            </a:r>
            <a:r>
              <a:rPr lang="en-US" sz="1800" baseline="30000" dirty="0" smtClean="0">
                <a:latin typeface="Arial" charset="0"/>
                <a:ea typeface="ＭＳ Ｐゴシック" charset="-128"/>
                <a:cs typeface="ＭＳ Ｐゴシック" charset="-128"/>
              </a:rPr>
              <a:t>-2 </a:t>
            </a:r>
            <a:endParaRPr lang="en-US" sz="1800" dirty="0" smtClean="0">
              <a:latin typeface="Arial" charset="0"/>
              <a:ea typeface="ＭＳ Ｐゴシック" charset="-128"/>
              <a:cs typeface="ＭＳ Ｐゴシック" charset="-128"/>
            </a:endParaRPr>
          </a:p>
          <a:p>
            <a:r>
              <a:rPr lang="en-US" sz="1800" b="1" i="1" dirty="0" smtClean="0">
                <a:latin typeface="Arial" charset="0"/>
                <a:ea typeface="ＭＳ Ｐゴシック" charset="-128"/>
                <a:cs typeface="ＭＳ Ｐゴシック" charset="-128"/>
              </a:rPr>
              <a:t>Beam tubes</a:t>
            </a:r>
          </a:p>
          <a:p>
            <a:pPr lvl="1">
              <a:buFont typeface="Arial"/>
              <a:buChar char="•"/>
            </a:pPr>
            <a:r>
              <a:rPr lang="en-US" sz="1800" dirty="0" smtClean="0">
                <a:latin typeface="Arial" charset="0"/>
                <a:ea typeface="ＭＳ Ｐゴシック" charset="-128"/>
                <a:cs typeface="ＭＳ Ｐゴシック" charset="-128"/>
              </a:rPr>
              <a:t> A long hole in the air; </a:t>
            </a:r>
          </a:p>
          <a:p>
            <a:pPr lvl="3"/>
            <a:r>
              <a:rPr lang="en-US" sz="1800" i="1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Never to be vented</a:t>
            </a:r>
          </a:p>
          <a:p>
            <a:pPr lvl="1">
              <a:buFont typeface="Arial"/>
              <a:buChar char="•"/>
            </a:pPr>
            <a:r>
              <a:rPr lang="en-US" sz="1800" dirty="0" smtClean="0">
                <a:latin typeface="Arial" charset="0"/>
                <a:ea typeface="ＭＳ Ｐゴシック" charset="-128"/>
                <a:cs typeface="ＭＳ Ｐゴシック" charset="-128"/>
              </a:rPr>
              <a:t> Highly “unconventional” </a:t>
            </a:r>
          </a:p>
          <a:p>
            <a:pPr lvl="2">
              <a:buFont typeface="Arial"/>
              <a:buChar char="•"/>
            </a:pPr>
            <a:r>
              <a:rPr lang="en-US" sz="1800" dirty="0" smtClean="0">
                <a:latin typeface="Arial" charset="0"/>
                <a:ea typeface="ＭＳ Ｐゴシック" charset="-128"/>
                <a:cs typeface="ＭＳ Ｐゴシック" charset="-128"/>
              </a:rPr>
              <a:t> 20 million liters (per site)</a:t>
            </a:r>
          </a:p>
          <a:p>
            <a:pPr lvl="2">
              <a:buFont typeface="Arial"/>
              <a:buChar char="•"/>
            </a:pPr>
            <a:r>
              <a:rPr lang="en-US" sz="1800" dirty="0" smtClean="0">
                <a:latin typeface="Arial" charset="0"/>
                <a:ea typeface="ＭＳ Ｐゴシック" charset="-128"/>
                <a:cs typeface="ＭＳ Ｐゴシック" charset="-128"/>
              </a:rPr>
              <a:t> 600 million cm</a:t>
            </a:r>
            <a:r>
              <a:rPr lang="en-US" sz="1800" baseline="30000" dirty="0" smtClean="0">
                <a:latin typeface="Arial" charset="0"/>
                <a:ea typeface="ＭＳ Ｐゴシック" charset="-128"/>
                <a:cs typeface="ＭＳ Ｐゴシック" charset="-128"/>
              </a:rPr>
              <a:t>2</a:t>
            </a:r>
            <a:r>
              <a:rPr lang="en-US" sz="1800" dirty="0" smtClean="0">
                <a:latin typeface="Arial" charset="0"/>
                <a:ea typeface="ＭＳ Ｐゴシック" charset="-128"/>
                <a:cs typeface="ＭＳ Ｐゴシック" charset="-128"/>
              </a:rPr>
              <a:t> (per site)</a:t>
            </a:r>
          </a:p>
          <a:p>
            <a:pPr lvl="2">
              <a:buFont typeface="Arial"/>
              <a:buChar char="•"/>
            </a:pPr>
            <a:r>
              <a:rPr lang="en-US" sz="1800" dirty="0" smtClean="0">
                <a:latin typeface="Arial" charset="0"/>
                <a:ea typeface="ＭＳ Ｐゴシック" charset="-128"/>
                <a:cs typeface="ＭＳ Ｐゴシック" charset="-128"/>
              </a:rPr>
              <a:t> 200 </a:t>
            </a:r>
            <a:r>
              <a:rPr lang="en-US" sz="1800" dirty="0" err="1" smtClean="0">
                <a:latin typeface="Arial" charset="0"/>
                <a:ea typeface="ＭＳ Ｐゴシック" charset="-128"/>
                <a:cs typeface="ＭＳ Ｐゴシック" charset="-128"/>
              </a:rPr>
              <a:t>l/s</a:t>
            </a:r>
            <a:r>
              <a:rPr lang="en-US" sz="1800" dirty="0" smtClean="0">
                <a:latin typeface="Arial" charset="0"/>
                <a:ea typeface="ＭＳ Ｐゴシック" charset="-128"/>
                <a:cs typeface="ＭＳ Ｐゴシック" charset="-128"/>
              </a:rPr>
              <a:t> char. conductance</a:t>
            </a:r>
          </a:p>
          <a:p>
            <a:pPr lvl="2">
              <a:buFont typeface="Arial"/>
              <a:buChar char="•"/>
            </a:pPr>
            <a:r>
              <a:rPr lang="en-US" sz="1800" dirty="0" smtClean="0"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800" i="1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F:A</a:t>
            </a:r>
            <a:r>
              <a:rPr lang="en-US" sz="1800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~ 10</a:t>
            </a:r>
            <a:r>
              <a:rPr lang="en-US" sz="1800" baseline="30000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-5</a:t>
            </a:r>
            <a:r>
              <a:rPr lang="en-US" sz="1800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ls</a:t>
            </a:r>
            <a:r>
              <a:rPr lang="en-US" sz="1800" baseline="30000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-1</a:t>
            </a:r>
            <a:r>
              <a:rPr lang="en-US" sz="1800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cm</a:t>
            </a:r>
            <a:r>
              <a:rPr lang="en-US" sz="1800" baseline="30000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-2 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295402" y="141288"/>
            <a:ext cx="2666999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1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LIGO Really</a:t>
            </a:r>
            <a:r>
              <a:rPr kumimoji="0" lang="en-US" b="1" i="1" u="none" strike="noStrike" kern="0" cap="none" spc="0" normalizeH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Has </a:t>
            </a:r>
            <a:r>
              <a:rPr kumimoji="0" lang="en-US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Two</a:t>
            </a:r>
            <a:r>
              <a:rPr kumimoji="0" lang="en-US" b="1" i="1" u="none" strike="noStrike" kern="0" cap="none" spc="0" normalizeH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b="1" i="1" u="none" strike="noStrike" kern="0" cap="none" spc="0" normalizeH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Vacuum Systems</a:t>
            </a:r>
            <a:endParaRPr kumimoji="0" lang="en-US" b="1" i="1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3B9B64-2F6B-2C43-A173-9F8CA42861E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24000" y="203200"/>
            <a:ext cx="7239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LIGO</a:t>
            </a:r>
            <a:r>
              <a:rPr kumimoji="0" lang="en-US" sz="2800" b="0" i="1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Vacuum Requirements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i="1" kern="0" baseline="0" dirty="0" smtClean="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rPr>
              <a:t>(partial</a:t>
            </a:r>
            <a:r>
              <a:rPr lang="en-US" sz="1600" i="1" kern="0" dirty="0" smtClean="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rPr>
              <a:t> list)</a:t>
            </a:r>
            <a:endParaRPr kumimoji="0" lang="en-US" sz="1600" b="0" i="1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838200" y="12954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3000"/>
              <a:buFont typeface="Arial"/>
              <a:buChar char="•"/>
              <a:tabLst/>
              <a:defRPr/>
            </a:pPr>
            <a:r>
              <a:rPr lang="en-US" sz="1800" kern="0" dirty="0" smtClean="0">
                <a:solidFill>
                  <a:srgbClr val="A637FF"/>
                </a:solidFill>
                <a:latin typeface="+mn-lt"/>
                <a:ea typeface="ＭＳ Ｐゴシック" charset="-128"/>
                <a:cs typeface="ＭＳ Ｐゴシック" charset="-128"/>
              </a:rPr>
              <a:t>Light scattering phase noise </a:t>
            </a:r>
            <a:r>
              <a:rPr lang="en-US" sz="1800" kern="0" dirty="0" smtClean="0">
                <a:latin typeface="+mn-lt"/>
                <a:ea typeface="ＭＳ Ｐゴシック" charset="-128"/>
                <a:cs typeface="ＭＳ Ｐゴシック" charset="-128"/>
              </a:rPr>
              <a:t>from residual gas</a:t>
            </a:r>
          </a:p>
          <a:p>
            <a:pPr marL="1371600" lvl="2" indent="-457200">
              <a:spcBef>
                <a:spcPct val="20000"/>
              </a:spcBef>
              <a:buClr>
                <a:schemeClr val="tx1"/>
              </a:buClr>
              <a:buSzPct val="133000"/>
            </a:pPr>
            <a:r>
              <a:rPr lang="en-US" sz="1600" kern="0" dirty="0" smtClean="0">
                <a:latin typeface="+mn-lt"/>
                <a:ea typeface="ＭＳ Ｐゴシック" charset="-128"/>
                <a:cs typeface="ＭＳ Ｐゴシック" charset="-128"/>
              </a:rPr>
              <a:t>Function of molecular </a:t>
            </a:r>
            <a:r>
              <a:rPr lang="en-US" sz="1600" kern="0" dirty="0" err="1" smtClean="0">
                <a:latin typeface="+mn-lt"/>
                <a:ea typeface="ＭＳ Ｐゴシック" charset="-128"/>
                <a:cs typeface="ＭＳ Ｐゴシック" charset="-128"/>
              </a:rPr>
              <a:t>polarizability</a:t>
            </a:r>
            <a:r>
              <a:rPr lang="en-US" sz="1600" kern="0" dirty="0" smtClean="0">
                <a:latin typeface="+mn-lt"/>
                <a:ea typeface="ＭＳ Ｐゴシック" charset="-128"/>
                <a:cs typeface="ＭＳ Ｐゴシック" charset="-128"/>
              </a:rPr>
              <a:t>, transit speed and partial pressure</a:t>
            </a:r>
          </a:p>
          <a:p>
            <a:pPr marL="1371600" lvl="2" indent="-457200">
              <a:spcBef>
                <a:spcPct val="20000"/>
              </a:spcBef>
              <a:buClr>
                <a:schemeClr val="tx1"/>
              </a:buClr>
              <a:buSzPct val="133000"/>
            </a:pPr>
            <a:r>
              <a:rPr lang="en-US" sz="1600" kern="0" dirty="0">
                <a:latin typeface="+mn-lt"/>
                <a:ea typeface="ＭＳ Ｐゴシック" charset="-128"/>
                <a:cs typeface="ＭＳ Ｐゴシック" charset="-128"/>
              </a:rPr>
              <a:t>P</a:t>
            </a:r>
            <a:r>
              <a:rPr lang="en-US" sz="1600" kern="0" dirty="0" smtClean="0">
                <a:latin typeface="+mn-lt"/>
                <a:ea typeface="ＭＳ Ｐゴシック" charset="-128"/>
                <a:cs typeface="ＭＳ Ｐゴシック" charset="-128"/>
              </a:rPr>
              <a:t>rimary goals for beam tubes:</a:t>
            </a:r>
          </a:p>
          <a:p>
            <a:pPr marL="1828800" lvl="3" indent="-457200">
              <a:spcBef>
                <a:spcPct val="20000"/>
              </a:spcBef>
              <a:buClr>
                <a:schemeClr val="tx1"/>
              </a:buClr>
              <a:buSzPct val="133000"/>
            </a:pPr>
            <a:r>
              <a:rPr lang="en-US" sz="1600" kern="0" dirty="0" smtClean="0">
                <a:solidFill>
                  <a:schemeClr val="accent1">
                    <a:lumMod val="75000"/>
                  </a:schemeClr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sz="1600" kern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P(H</a:t>
            </a:r>
            <a:r>
              <a:rPr lang="en-US" sz="1600" kern="0" baseline="-2500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2</a:t>
            </a:r>
            <a:r>
              <a:rPr lang="en-US" sz="1600" kern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) &lt; 10</a:t>
            </a:r>
            <a:r>
              <a:rPr lang="en-US" sz="1600" kern="0" baseline="3000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-9</a:t>
            </a:r>
            <a:r>
              <a:rPr lang="en-US" sz="1600" kern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1600" kern="0" dirty="0" err="1" smtClean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Torr</a:t>
            </a:r>
            <a:endParaRPr lang="en-US" sz="1600" kern="0" dirty="0" smtClean="0">
              <a:solidFill>
                <a:schemeClr val="accent1">
                  <a:lumMod val="75000"/>
                </a:schemeClr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pPr marL="1828800" lvl="3" indent="-457200">
              <a:spcBef>
                <a:spcPct val="20000"/>
              </a:spcBef>
              <a:buClr>
                <a:schemeClr val="tx1"/>
              </a:buClr>
              <a:buSzPct val="133000"/>
            </a:pPr>
            <a:r>
              <a:rPr lang="en-US" sz="1600" kern="0" dirty="0" smtClean="0">
                <a:solidFill>
                  <a:schemeClr val="accent1">
                    <a:lumMod val="75000"/>
                  </a:schemeClr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sz="1600" kern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P(H</a:t>
            </a:r>
            <a:r>
              <a:rPr lang="en-US" sz="1600" kern="0" baseline="-2500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2</a:t>
            </a:r>
            <a:r>
              <a:rPr lang="en-US" sz="1600" kern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O) &lt; 10</a:t>
            </a:r>
            <a:r>
              <a:rPr lang="en-US" sz="1600" kern="0" baseline="3000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-10 </a:t>
            </a:r>
            <a:r>
              <a:rPr lang="en-US" sz="1600" kern="0" dirty="0" err="1" smtClean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Torr</a:t>
            </a:r>
            <a:endParaRPr lang="en-US" sz="1600" kern="0" dirty="0" smtClean="0">
              <a:solidFill>
                <a:schemeClr val="accent1">
                  <a:lumMod val="75000"/>
                </a:schemeClr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3000"/>
              <a:buFont typeface="Arial"/>
              <a:buChar char="•"/>
              <a:tabLst/>
              <a:defRPr/>
            </a:pPr>
            <a:r>
              <a:rPr lang="en-US" sz="1800" kern="0" dirty="0" smtClean="0">
                <a:latin typeface="+mn-lt"/>
                <a:ea typeface="ＭＳ Ｐゴシック" charset="-128"/>
                <a:cs typeface="ＭＳ Ｐゴシック" charset="-128"/>
              </a:rPr>
              <a:t>Contamination of optics</a:t>
            </a:r>
          </a:p>
          <a:p>
            <a:pPr marL="1371600" lvl="2" indent="-457200">
              <a:spcBef>
                <a:spcPct val="20000"/>
              </a:spcBef>
              <a:buClr>
                <a:schemeClr val="tx1"/>
              </a:buClr>
              <a:buSzPct val="133000"/>
            </a:pPr>
            <a:r>
              <a:rPr lang="en-US" sz="1600" kern="0" dirty="0" smtClean="0">
                <a:latin typeface="+mn-lt"/>
                <a:ea typeface="ＭＳ Ｐゴシック" charset="-128"/>
                <a:cs typeface="ＭＳ Ｐゴシック" charset="-128"/>
              </a:rPr>
              <a:t>Mirror absorption </a:t>
            </a:r>
            <a:r>
              <a:rPr lang="en-US" sz="1600" kern="0" dirty="0" smtClean="0">
                <a:solidFill>
                  <a:srgbClr val="A637FF"/>
                </a:solidFill>
                <a:latin typeface="+mn-lt"/>
                <a:ea typeface="ＭＳ Ｐゴシック" charset="-128"/>
                <a:cs typeface="ＭＳ Ｐゴシック" charset="-128"/>
              </a:rPr>
              <a:t>&lt; 0.1 </a:t>
            </a:r>
            <a:r>
              <a:rPr lang="en-US" sz="1600" kern="0" dirty="0" err="1" smtClean="0">
                <a:solidFill>
                  <a:srgbClr val="A637FF"/>
                </a:solidFill>
                <a:latin typeface="+mn-lt"/>
                <a:ea typeface="ＭＳ Ｐゴシック" charset="-128"/>
                <a:cs typeface="ＭＳ Ｐゴシック" charset="-128"/>
              </a:rPr>
              <a:t>ppm</a:t>
            </a:r>
            <a:endParaRPr lang="en-US" sz="1600" kern="0" dirty="0">
              <a:solidFill>
                <a:srgbClr val="A637FF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pPr marL="1371600" lvl="2" indent="-457200">
              <a:spcBef>
                <a:spcPct val="20000"/>
              </a:spcBef>
              <a:buClr>
                <a:schemeClr val="tx1"/>
              </a:buClr>
              <a:buSzPct val="133000"/>
            </a:pPr>
            <a:r>
              <a:rPr lang="en-US" sz="1600" kern="0" dirty="0" smtClean="0">
                <a:latin typeface="+mn-lt"/>
                <a:ea typeface="ＭＳ Ｐゴシック" charset="-128"/>
                <a:cs typeface="ＭＳ Ｐゴシック" charset="-128"/>
              </a:rPr>
              <a:t>Hydrocarbons: </a:t>
            </a:r>
            <a:r>
              <a:rPr lang="en-US" sz="1600" kern="0" dirty="0" smtClean="0">
                <a:solidFill>
                  <a:srgbClr val="A637FF"/>
                </a:solidFill>
                <a:latin typeface="+mn-lt"/>
                <a:ea typeface="ＭＳ Ｐゴシック" charset="-128"/>
                <a:cs typeface="ＭＳ Ｐゴシック" charset="-128"/>
              </a:rPr>
              <a:t>&lt; 1 monolayer/10 years</a:t>
            </a:r>
          </a:p>
          <a:p>
            <a:pPr marL="1828800" lvl="3" indent="-457200">
              <a:spcBef>
                <a:spcPct val="20000"/>
              </a:spcBef>
              <a:buClr>
                <a:schemeClr val="tx1"/>
              </a:buClr>
              <a:buSzPct val="133000"/>
            </a:pPr>
            <a:r>
              <a:rPr lang="en-US" sz="1600" kern="0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sz="1600" kern="0" dirty="0" err="1" smtClean="0">
                <a:latin typeface="+mn-lt"/>
                <a:ea typeface="ＭＳ Ｐゴシック" charset="-128"/>
                <a:cs typeface="ＭＳ Ｐゴシック" charset="-128"/>
              </a:rPr>
              <a:t>Aggressive</a:t>
            </a:r>
            <a:r>
              <a:rPr lang="en-US" sz="1600" kern="0" dirty="0" smtClean="0">
                <a:latin typeface="+mn-lt"/>
                <a:ea typeface="ＭＳ Ｐゴシック" charset="-128"/>
                <a:cs typeface="ＭＳ Ｐゴシック" charset="-128"/>
              </a:rPr>
              <a:t> cleaning and vacuum bake of every component</a:t>
            </a:r>
          </a:p>
          <a:p>
            <a:pPr marL="1371600" lvl="2" indent="-457200">
              <a:spcBef>
                <a:spcPct val="20000"/>
              </a:spcBef>
              <a:buClr>
                <a:schemeClr val="tx1"/>
              </a:buClr>
              <a:buSzPct val="133000"/>
            </a:pPr>
            <a:r>
              <a:rPr lang="en-US" sz="1600" kern="0" dirty="0" smtClean="0">
                <a:latin typeface="+mn-lt"/>
                <a:ea typeface="ＭＳ Ｐゴシック" charset="-128"/>
                <a:cs typeface="ＭＳ Ｐゴシック" charset="-128"/>
              </a:rPr>
              <a:t>Particles: </a:t>
            </a:r>
            <a:r>
              <a:rPr lang="en-US" sz="1600" kern="0" dirty="0" smtClean="0">
                <a:solidFill>
                  <a:srgbClr val="A637FF"/>
                </a:solidFill>
                <a:latin typeface="+mn-lt"/>
                <a:ea typeface="ＭＳ Ｐゴシック" charset="-128"/>
                <a:cs typeface="ＭＳ Ｐゴシック" charset="-128"/>
              </a:rPr>
              <a:t>&lt; one 10 µ</a:t>
            </a:r>
            <a:r>
              <a:rPr lang="en-US" sz="1600" kern="0" dirty="0" err="1" smtClean="0">
                <a:solidFill>
                  <a:srgbClr val="A637FF"/>
                </a:solidFill>
                <a:latin typeface="+mn-lt"/>
                <a:ea typeface="ＭＳ Ｐゴシック" charset="-128"/>
                <a:cs typeface="ＭＳ Ｐゴシック" charset="-128"/>
              </a:rPr>
              <a:t>m</a:t>
            </a:r>
            <a:r>
              <a:rPr lang="en-US" sz="1600" kern="0" dirty="0" smtClean="0">
                <a:solidFill>
                  <a:srgbClr val="A637FF"/>
                </a:solidFill>
                <a:latin typeface="+mn-lt"/>
                <a:ea typeface="ＭＳ Ｐゴシック" charset="-128"/>
                <a:cs typeface="ＭＳ Ｐゴシック" charset="-128"/>
              </a:rPr>
              <a:t> particle </a:t>
            </a:r>
            <a:r>
              <a:rPr lang="en-US" sz="1600" kern="0" dirty="0" smtClean="0">
                <a:latin typeface="+mn-lt"/>
                <a:ea typeface="ＭＳ Ｐゴシック" charset="-128"/>
                <a:cs typeface="ＭＳ Ｐゴシック" charset="-128"/>
              </a:rPr>
              <a:t>on any mirror</a:t>
            </a:r>
          </a:p>
          <a:p>
            <a:pPr marL="1828800" lvl="3" indent="-457200">
              <a:spcBef>
                <a:spcPct val="20000"/>
              </a:spcBef>
              <a:buClr>
                <a:schemeClr val="tx1"/>
              </a:buClr>
              <a:buSzPct val="133000"/>
            </a:pPr>
            <a:r>
              <a:rPr lang="en-US" sz="1600" kern="0" dirty="0" smtClean="0">
                <a:latin typeface="Wingdings"/>
                <a:ea typeface="Wingdings"/>
                <a:cs typeface="Wingdings"/>
              </a:rPr>
              <a:t></a:t>
            </a:r>
            <a:r>
              <a:rPr lang="en-US" sz="1600" kern="0" dirty="0" smtClean="0">
                <a:latin typeface="+mn-lt"/>
                <a:ea typeface="ＭＳ Ｐゴシック" charset="-128"/>
                <a:cs typeface="ＭＳ Ｐゴシック" charset="-128"/>
              </a:rPr>
              <a:t>ISO Class 5 or better </a:t>
            </a:r>
            <a:r>
              <a:rPr lang="en-US" sz="1600" kern="0" dirty="0" err="1" smtClean="0">
                <a:latin typeface="+mn-lt"/>
                <a:ea typeface="ＭＳ Ｐゴシック" charset="-128"/>
                <a:cs typeface="ＭＳ Ｐゴシック" charset="-128"/>
              </a:rPr>
              <a:t>cleanroom</a:t>
            </a:r>
            <a:r>
              <a:rPr lang="en-US" sz="1600" kern="0" dirty="0" smtClean="0">
                <a:latin typeface="+mn-lt"/>
                <a:ea typeface="ＭＳ Ｐゴシック" charset="-128"/>
                <a:cs typeface="ＭＳ Ｐゴシック" charset="-128"/>
              </a:rPr>
              <a:t> protocol for worker access, internal components, surface exposure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3000"/>
              <a:buFont typeface="Arial"/>
              <a:buChar char="•"/>
              <a:tabLst/>
              <a:defRPr/>
            </a:pPr>
            <a:r>
              <a:rPr lang="en-US" sz="1800" kern="0" dirty="0" smtClean="0">
                <a:latin typeface="+mn-lt"/>
                <a:ea typeface="ＭＳ Ｐゴシック" charset="-128"/>
                <a:cs typeface="ＭＳ Ｐゴシック" charset="-128"/>
              </a:rPr>
              <a:t>Vibration-free environment</a:t>
            </a:r>
          </a:p>
          <a:p>
            <a:pPr marL="1828800" lvl="3" indent="-457200">
              <a:spcBef>
                <a:spcPct val="20000"/>
              </a:spcBef>
              <a:buClr>
                <a:schemeClr val="tx1"/>
              </a:buClr>
              <a:buSzPct val="133000"/>
            </a:pPr>
            <a:r>
              <a:rPr lang="en-US" sz="1600" kern="0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sz="1600" kern="0" dirty="0" err="1" smtClean="0">
                <a:latin typeface="+mn-lt"/>
                <a:ea typeface="ＭＳ Ｐゴシック" charset="-128"/>
                <a:cs typeface="ＭＳ Ｐゴシック" charset="-128"/>
              </a:rPr>
              <a:t>No</a:t>
            </a:r>
            <a:r>
              <a:rPr lang="en-US" sz="1600" kern="0" dirty="0" smtClean="0">
                <a:latin typeface="+mn-lt"/>
                <a:ea typeface="ＭＳ Ｐゴシック" charset="-128"/>
                <a:cs typeface="ＭＳ Ｐゴシック" charset="-128"/>
              </a:rPr>
              <a:t> mechanical, turbo or closed-cycle </a:t>
            </a:r>
            <a:r>
              <a:rPr lang="en-US" sz="1600" kern="0" dirty="0" err="1" smtClean="0">
                <a:latin typeface="+mn-lt"/>
                <a:ea typeface="ＭＳ Ｐゴシック" charset="-128"/>
                <a:cs typeface="ＭＳ Ｐゴシック" charset="-128"/>
              </a:rPr>
              <a:t>cryo</a:t>
            </a:r>
            <a:r>
              <a:rPr lang="en-US" sz="1600" kern="0" dirty="0" smtClean="0">
                <a:latin typeface="+mn-lt"/>
                <a:ea typeface="ＭＳ Ｐゴシック" charset="-128"/>
                <a:cs typeface="ＭＳ Ｐゴシック" charset="-128"/>
              </a:rPr>
              <a:t> pumps in steady state operation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05000" y="5925234"/>
            <a:ext cx="5745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i="1" kern="0" dirty="0">
                <a:ea typeface="ＭＳ Ｐゴシック" charset="-128"/>
                <a:cs typeface="ＭＳ Ｐゴシック" charset="-128"/>
              </a:rPr>
              <a:t>NB: Unlike accelerator, plasma,</a:t>
            </a:r>
            <a:r>
              <a:rPr lang="en-US" sz="1200" i="1" kern="0" dirty="0" smtClean="0">
                <a:ea typeface="ＭＳ Ｐゴシック" charset="-128"/>
                <a:cs typeface="ＭＳ Ｐゴシック" charset="-128"/>
              </a:rPr>
              <a:t> or aerospace applications, </a:t>
            </a:r>
            <a:r>
              <a:rPr lang="en-US" sz="1200" i="1" kern="0" dirty="0">
                <a:ea typeface="ＭＳ Ｐゴシック" charset="-128"/>
                <a:cs typeface="ＭＳ Ｐゴシック" charset="-128"/>
              </a:rPr>
              <a:t>we have no radiation, thermal, or ion </a:t>
            </a:r>
            <a:r>
              <a:rPr lang="en-US" sz="1200" i="1" kern="0" dirty="0" smtClean="0">
                <a:ea typeface="ＭＳ Ｐゴシック" charset="-128"/>
                <a:cs typeface="ＭＳ Ｐゴシック" charset="-128"/>
              </a:rPr>
              <a:t>loading ; in LIGO </a:t>
            </a:r>
            <a:r>
              <a:rPr lang="en-US" sz="1200" i="1" kern="0" dirty="0" err="1" smtClean="0">
                <a:ea typeface="ＭＳ Ｐゴシック" charset="-128"/>
                <a:cs typeface="ＭＳ Ｐゴシック" charset="-128"/>
              </a:rPr>
              <a:t>outgassing</a:t>
            </a:r>
            <a:r>
              <a:rPr lang="en-US" sz="1200" i="1" kern="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n-US" sz="1200" i="1" kern="0" dirty="0">
                <a:ea typeface="ＭＳ Ｐゴシック" charset="-128"/>
                <a:cs typeface="ＭＳ Ｐゴシック" charset="-128"/>
              </a:rPr>
              <a:t>is</a:t>
            </a:r>
            <a:r>
              <a:rPr lang="en-US" sz="1200" i="1" kern="0" dirty="0" smtClean="0">
                <a:ea typeface="ＭＳ Ｐゴシック" charset="-128"/>
                <a:cs typeface="ＭＳ Ｐゴシック" charset="-128"/>
              </a:rPr>
              <a:t> passive at ambient temperature</a:t>
            </a:r>
          </a:p>
          <a:p>
            <a:endParaRPr lang="en-US" sz="1200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8834" y="6248400"/>
            <a:ext cx="1905000" cy="457200"/>
          </a:xfrm>
        </p:spPr>
        <p:txBody>
          <a:bodyPr/>
          <a:lstStyle/>
          <a:p>
            <a:fld id="{3E67DB84-D924-C340-8842-D3497FF0B028}" type="slidenum">
              <a:rPr lang="en-US"/>
              <a:pPr/>
              <a:t>24</a:t>
            </a:fld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66700"/>
            <a:ext cx="7239000" cy="533400"/>
          </a:xfrm>
        </p:spPr>
        <p:txBody>
          <a:bodyPr/>
          <a:lstStyle/>
          <a:p>
            <a:r>
              <a:rPr lang="en-US" dirty="0" smtClean="0"/>
              <a:t>Vacuum System Schematic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 rot="5400000">
            <a:off x="877754" y="3389708"/>
            <a:ext cx="1449388" cy="3972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rot="16200000" flipH="1">
            <a:off x="537634" y="5181600"/>
            <a:ext cx="2132012" cy="1588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232834" y="2974032"/>
            <a:ext cx="1370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4,000 </a:t>
            </a:r>
            <a:r>
              <a:rPr lang="en-US" dirty="0" err="1" smtClean="0"/>
              <a:t>m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32834" y="4953000"/>
            <a:ext cx="1370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50 </a:t>
            </a:r>
            <a:r>
              <a:rPr lang="en-US" dirty="0" err="1" smtClean="0"/>
              <a:t>m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 rot="16200000" flipH="1">
            <a:off x="1252801" y="2209651"/>
            <a:ext cx="687387" cy="1587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153989" y="1979612"/>
            <a:ext cx="1370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10 </a:t>
            </a:r>
            <a:r>
              <a:rPr lang="en-US" dirty="0" err="1" smtClean="0"/>
              <a:t>m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369218" y="3200401"/>
            <a:ext cx="45958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~</a:t>
            </a:r>
            <a:endParaRPr lang="en-US" sz="36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1828800" y="1143000"/>
            <a:ext cx="7090834" cy="5715000"/>
            <a:chOff x="1828800" y="1143000"/>
            <a:chExt cx="7090834" cy="5715000"/>
          </a:xfrm>
        </p:grpSpPr>
        <p:pic>
          <p:nvPicPr>
            <p:cNvPr id="4" name="Picture 3" descr="LLO_vac_screen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800" y="1143000"/>
              <a:ext cx="7090834" cy="57150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819400" y="2667000"/>
              <a:ext cx="1524000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dirty="0" smtClean="0">
                  <a:solidFill>
                    <a:srgbClr val="000000"/>
                  </a:solidFill>
                </a:rPr>
                <a:t>~</a:t>
              </a:r>
              <a:endParaRPr lang="en-US" sz="9600" dirty="0">
                <a:solidFill>
                  <a:srgbClr val="000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5400000">
              <a:off x="5566834" y="5003800"/>
              <a:ext cx="1524000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dirty="0" smtClean="0">
                  <a:solidFill>
                    <a:srgbClr val="000000"/>
                  </a:solidFill>
                </a:rPr>
                <a:t>~</a:t>
              </a:r>
              <a:endParaRPr lang="en-US" sz="9600" dirty="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9B03CF1-D5A5-BF4C-A000-C9BE7761C192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Corner Station Layout</a:t>
            </a:r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52023" y="914400"/>
            <a:ext cx="10517880" cy="5791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cxnSp>
        <p:nvCxnSpPr>
          <p:cNvPr id="7" name="Straight Arrow Connector 6"/>
          <p:cNvCxnSpPr/>
          <p:nvPr/>
        </p:nvCxnSpPr>
        <p:spPr bwMode="auto">
          <a:xfrm rot="10800000">
            <a:off x="3352800" y="2593677"/>
            <a:ext cx="4495800" cy="1588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4649788" y="1981200"/>
            <a:ext cx="1370011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50 </a:t>
            </a:r>
            <a:r>
              <a:rPr lang="en-US" dirty="0" err="1" smtClean="0"/>
              <a:t>m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248400"/>
            <a:ext cx="1905000" cy="457200"/>
          </a:xfrm>
          <a:noFill/>
        </p:spPr>
        <p:txBody>
          <a:bodyPr/>
          <a:lstStyle/>
          <a:p>
            <a:fld id="{252BB17E-A014-4648-A702-83670A5F10FF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542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Station Arrangement</a:t>
            </a:r>
            <a:endParaRPr lang="en-US" dirty="0"/>
          </a:p>
        </p:txBody>
      </p:sp>
      <p:pic>
        <p:nvPicPr>
          <p:cNvPr id="5427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524000"/>
            <a:ext cx="6672263" cy="411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54278" name="Text Box 5"/>
          <p:cNvSpPr txBox="1">
            <a:spLocks noChangeArrowheads="1"/>
          </p:cNvSpPr>
          <p:nvPr/>
        </p:nvSpPr>
        <p:spPr bwMode="auto">
          <a:xfrm>
            <a:off x="5334000" y="1676400"/>
            <a:ext cx="1828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4279" name="Text Box 6"/>
          <p:cNvSpPr txBox="1">
            <a:spLocks noChangeArrowheads="1"/>
          </p:cNvSpPr>
          <p:nvPr/>
        </p:nvSpPr>
        <p:spPr bwMode="auto">
          <a:xfrm>
            <a:off x="3886200" y="5867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tx2"/>
                </a:solidFill>
              </a:rPr>
              <a:t>1.2m Ø gate valves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4280" name="Text Box 7"/>
          <p:cNvSpPr txBox="1">
            <a:spLocks noChangeArrowheads="1"/>
          </p:cNvSpPr>
          <p:nvPr/>
        </p:nvSpPr>
        <p:spPr bwMode="auto">
          <a:xfrm>
            <a:off x="3886200" y="1325939"/>
            <a:ext cx="2286000" cy="212365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tx2"/>
                </a:solidFill>
              </a:rPr>
              <a:t>Coaxial </a:t>
            </a:r>
          </a:p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tx2"/>
                </a:solidFill>
              </a:rPr>
              <a:t>LN</a:t>
            </a:r>
            <a:r>
              <a:rPr lang="en-US" baseline="-25000" dirty="0" smtClean="0">
                <a:solidFill>
                  <a:schemeClr val="tx2"/>
                </a:solidFill>
              </a:rPr>
              <a:t>2</a:t>
            </a:r>
            <a:r>
              <a:rPr lang="en-US" dirty="0" smtClean="0">
                <a:solidFill>
                  <a:schemeClr val="tx2"/>
                </a:solidFill>
              </a:rPr>
              <a:t> trap</a:t>
            </a:r>
          </a:p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tx2"/>
                </a:solidFill>
              </a:rPr>
              <a:t>1.4e5 </a:t>
            </a:r>
            <a:r>
              <a:rPr lang="en-US" dirty="0" err="1" smtClean="0">
                <a:solidFill>
                  <a:schemeClr val="tx2"/>
                </a:solidFill>
              </a:rPr>
              <a:t>l/s</a:t>
            </a:r>
            <a:r>
              <a:rPr lang="en-US" dirty="0" smtClean="0">
                <a:solidFill>
                  <a:schemeClr val="tx2"/>
                </a:solidFill>
              </a:rPr>
              <a:t> (H</a:t>
            </a:r>
            <a:r>
              <a:rPr lang="en-US" baseline="-25000" dirty="0" smtClean="0">
                <a:solidFill>
                  <a:schemeClr val="tx2"/>
                </a:solidFill>
              </a:rPr>
              <a:t>2</a:t>
            </a:r>
            <a:r>
              <a:rPr lang="en-US" dirty="0" smtClean="0">
                <a:solidFill>
                  <a:schemeClr val="tx2"/>
                </a:solidFill>
              </a:rPr>
              <a:t>O)</a:t>
            </a:r>
          </a:p>
          <a:p>
            <a:pPr algn="ctr">
              <a:spcBef>
                <a:spcPct val="50000"/>
              </a:spcBef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4281" name="Text Box 8"/>
          <p:cNvSpPr txBox="1">
            <a:spLocks noChangeArrowheads="1"/>
          </p:cNvSpPr>
          <p:nvPr/>
        </p:nvSpPr>
        <p:spPr bwMode="auto">
          <a:xfrm>
            <a:off x="6629400" y="5181600"/>
            <a:ext cx="22860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tx2"/>
                </a:solidFill>
              </a:rPr>
              <a:t>BSC</a:t>
            </a:r>
            <a:r>
              <a:rPr lang="en-US" dirty="0" smtClean="0">
                <a:solidFill>
                  <a:schemeClr val="tx2"/>
                </a:solidFill>
              </a:rPr>
              <a:t> chamber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4282" name="Text Box 9"/>
          <p:cNvSpPr txBox="1">
            <a:spLocks noChangeArrowheads="1"/>
          </p:cNvSpPr>
          <p:nvPr/>
        </p:nvSpPr>
        <p:spPr bwMode="auto">
          <a:xfrm>
            <a:off x="533400" y="1372105"/>
            <a:ext cx="3276600" cy="10156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tx2"/>
                </a:solidFill>
              </a:rPr>
              <a:t>LN</a:t>
            </a:r>
            <a:r>
              <a:rPr lang="en-US" baseline="-25000" dirty="0">
                <a:solidFill>
                  <a:schemeClr val="tx2"/>
                </a:solidFill>
              </a:rPr>
              <a:t>2</a:t>
            </a:r>
            <a:r>
              <a:rPr lang="en-US" dirty="0" smtClean="0">
                <a:solidFill>
                  <a:schemeClr val="tx2"/>
                </a:solidFill>
              </a:rPr>
              <a:t> storage 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tx2"/>
                </a:solidFill>
              </a:rPr>
              <a:t>(outdoors)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4283" name="Line 11"/>
          <p:cNvSpPr>
            <a:spLocks noChangeShapeType="1"/>
          </p:cNvSpPr>
          <p:nvPr/>
        </p:nvSpPr>
        <p:spPr bwMode="auto">
          <a:xfrm flipV="1">
            <a:off x="4495800" y="4876800"/>
            <a:ext cx="0" cy="9906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none" w="sm" len="sm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84" name="Line 12"/>
          <p:cNvSpPr>
            <a:spLocks noChangeShapeType="1"/>
          </p:cNvSpPr>
          <p:nvPr/>
        </p:nvSpPr>
        <p:spPr bwMode="auto">
          <a:xfrm flipV="1">
            <a:off x="5105400" y="3048000"/>
            <a:ext cx="0" cy="9906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85" name="Line 13"/>
          <p:cNvSpPr>
            <a:spLocks noChangeShapeType="1"/>
          </p:cNvSpPr>
          <p:nvPr/>
        </p:nvSpPr>
        <p:spPr bwMode="auto">
          <a:xfrm flipV="1">
            <a:off x="5562600" y="4876800"/>
            <a:ext cx="0" cy="9906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none" w="sm" len="sm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6172200" y="1879937"/>
            <a:ext cx="2286000" cy="10156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tx2"/>
                </a:solidFill>
              </a:rPr>
              <a:t>ion pump</a:t>
            </a:r>
          </a:p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tx2"/>
                </a:solidFill>
              </a:rPr>
              <a:t>2500 </a:t>
            </a:r>
            <a:r>
              <a:rPr lang="en-US" dirty="0" err="1" smtClean="0">
                <a:solidFill>
                  <a:schemeClr val="tx2"/>
                </a:solidFill>
              </a:rPr>
              <a:t>l/s</a:t>
            </a:r>
            <a:r>
              <a:rPr lang="en-US" dirty="0" smtClean="0">
                <a:solidFill>
                  <a:schemeClr val="tx2"/>
                </a:solidFill>
              </a:rPr>
              <a:t> (N</a:t>
            </a:r>
            <a:r>
              <a:rPr lang="en-US" baseline="-25000" dirty="0" smtClean="0">
                <a:solidFill>
                  <a:schemeClr val="tx2"/>
                </a:solidFill>
              </a:rPr>
              <a:t>2</a:t>
            </a:r>
            <a:r>
              <a:rPr lang="en-US" dirty="0" smtClean="0">
                <a:solidFill>
                  <a:schemeClr val="tx2"/>
                </a:solidFill>
              </a:rPr>
              <a:t>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 flipV="1">
            <a:off x="6781800" y="2895600"/>
            <a:ext cx="304800" cy="9906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38100" y="4191000"/>
            <a:ext cx="1752600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 smtClean="0">
                <a:solidFill>
                  <a:schemeClr val="tx2"/>
                </a:solidFill>
              </a:rPr>
              <a:t>beamtube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7" name="Line 11"/>
          <p:cNvSpPr>
            <a:spLocks noChangeShapeType="1"/>
          </p:cNvSpPr>
          <p:nvPr/>
        </p:nvSpPr>
        <p:spPr bwMode="auto">
          <a:xfrm flipH="1" flipV="1">
            <a:off x="304800" y="4728865"/>
            <a:ext cx="9144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none" w="sm" len="sm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E89C462-ABF3-014D-8DC3-4A1D120FFA2A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481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Beamtube</a:t>
            </a:r>
            <a:r>
              <a:rPr lang="en-US" dirty="0"/>
              <a:t> Gate Valves</a:t>
            </a:r>
          </a:p>
        </p:txBody>
      </p:sp>
      <p:sp>
        <p:nvSpPr>
          <p:cNvPr id="481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308100"/>
            <a:ext cx="2886075" cy="4953000"/>
          </a:xfrm>
        </p:spPr>
        <p:txBody>
          <a:bodyPr/>
          <a:lstStyle/>
          <a:p>
            <a:r>
              <a:rPr lang="en-US" sz="2000" dirty="0" smtClean="0"/>
              <a:t>40</a:t>
            </a:r>
            <a:r>
              <a:rPr lang="en-US" sz="2000" dirty="0"/>
              <a:t>” &amp; 44”  </a:t>
            </a:r>
            <a:r>
              <a:rPr lang="en-US" sz="2000" dirty="0" smtClean="0"/>
              <a:t>ID gate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valves to isolate</a:t>
            </a:r>
            <a:br>
              <a:rPr lang="en-US" sz="2000" dirty="0"/>
            </a:br>
            <a:r>
              <a:rPr lang="en-US" sz="2000" dirty="0" err="1"/>
              <a:t>beamtubes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dirty="0" smtClean="0"/>
              <a:t>sections, LN2 traps</a:t>
            </a:r>
          </a:p>
          <a:p>
            <a:r>
              <a:rPr lang="en-US" sz="2000" dirty="0" smtClean="0">
                <a:solidFill>
                  <a:srgbClr val="499337"/>
                </a:solidFill>
              </a:rPr>
              <a:t>Double O-ring gates </a:t>
            </a:r>
            <a:r>
              <a:rPr lang="en-US" sz="2000" dirty="0" smtClean="0"/>
              <a:t>&amp; bonnet seals with pumped annulus*</a:t>
            </a:r>
          </a:p>
          <a:p>
            <a:r>
              <a:rPr lang="en-US" sz="2000" dirty="0" smtClean="0"/>
              <a:t>Two actuator varieties: </a:t>
            </a:r>
            <a:r>
              <a:rPr lang="en-US" sz="2000" i="1" dirty="0" smtClean="0"/>
              <a:t>electric</a:t>
            </a:r>
            <a:r>
              <a:rPr lang="en-US" sz="2000" dirty="0" smtClean="0"/>
              <a:t> (</a:t>
            </a:r>
            <a:r>
              <a:rPr lang="en-US" sz="2000" dirty="0" err="1" smtClean="0"/>
              <a:t>ballscrew</a:t>
            </a:r>
            <a:r>
              <a:rPr lang="en-US" sz="2000" dirty="0" smtClean="0"/>
              <a:t>) and </a:t>
            </a:r>
            <a:r>
              <a:rPr lang="en-US" sz="2000" i="1" dirty="0" smtClean="0"/>
              <a:t>pneumatic </a:t>
            </a:r>
            <a:r>
              <a:rPr lang="en-US" sz="2000" dirty="0" smtClean="0"/>
              <a:t>(cylinder)</a:t>
            </a:r>
          </a:p>
          <a:p>
            <a:r>
              <a:rPr lang="en-US" sz="2000" dirty="0" smtClean="0"/>
              <a:t>Custom design by GNB Corp.</a:t>
            </a:r>
          </a:p>
          <a:p>
            <a:pPr marL="0" indent="0">
              <a:buNone/>
            </a:pPr>
            <a:r>
              <a:rPr lang="en-US" sz="1200" i="1" dirty="0" smtClean="0">
                <a:solidFill>
                  <a:schemeClr val="accent1">
                    <a:lumMod val="75000"/>
                  </a:schemeClr>
                </a:solidFill>
              </a:rPr>
              <a:t>*  Principal volume is vulnerable when gate is open!</a:t>
            </a:r>
            <a:endParaRPr lang="en-US" sz="12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8134" name="Picture 4" descr="Valv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8475" y="1211263"/>
            <a:ext cx="6105525" cy="488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Larry\Documents\LIGO-India\Photos\2013_02_07\Gerry's Retirement Presentation_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35838"/>
            <a:ext cx="450695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1676400"/>
            <a:ext cx="2819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In US, we installed beam tubes first to allow time for </a:t>
            </a:r>
            <a:r>
              <a:rPr lang="en-US" dirty="0" err="1" smtClean="0"/>
              <a:t>bakeout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VE contractor supplied valves &amp; pumps to tube contractor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599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3B9B64-2F6B-2C43-A173-9F8CA42861E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0" y="266700"/>
            <a:ext cx="7239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BSC chamber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0" dirty="0" smtClean="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rPr>
              <a:t>(Basic Symmetric Chamber)</a:t>
            </a:r>
            <a:endParaRPr kumimoji="0" lang="en-US" sz="1200" b="0" i="1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1680" y="2819400"/>
            <a:ext cx="5412320" cy="403860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</p:pic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143000"/>
            <a:ext cx="4492834" cy="3047999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495800" y="1079718"/>
            <a:ext cx="4648200" cy="181588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1600" dirty="0" smtClean="0">
                <a:latin typeface="Arial" charset="0"/>
              </a:rPr>
              <a:t> 2.8m </a:t>
            </a:r>
            <a:r>
              <a:rPr lang="en-US" sz="1600" dirty="0" err="1">
                <a:latin typeface="Arial" charset="0"/>
              </a:rPr>
              <a:t>Ø</a:t>
            </a:r>
            <a:r>
              <a:rPr lang="en-US" sz="1600" dirty="0">
                <a:latin typeface="Arial" charset="0"/>
              </a:rPr>
              <a:t> x 5.5m </a:t>
            </a:r>
            <a:r>
              <a:rPr lang="en-US" sz="1600" dirty="0" smtClean="0">
                <a:latin typeface="Arial" charset="0"/>
              </a:rPr>
              <a:t>h for </a:t>
            </a:r>
            <a:r>
              <a:rPr lang="en-US" sz="1600" dirty="0">
                <a:latin typeface="Arial" charset="0"/>
              </a:rPr>
              <a:t>large cavity </a:t>
            </a:r>
            <a:r>
              <a:rPr lang="en-US" sz="1600" dirty="0" smtClean="0">
                <a:latin typeface="Arial" charset="0"/>
              </a:rPr>
              <a:t>optics</a:t>
            </a:r>
          </a:p>
          <a:p>
            <a:pPr>
              <a:buFontTx/>
              <a:buChar char="•"/>
            </a:pPr>
            <a:r>
              <a:rPr lang="en-US" sz="1600" dirty="0" smtClean="0">
                <a:latin typeface="Arial" charset="0"/>
              </a:rPr>
              <a:t> Upper </a:t>
            </a:r>
            <a:r>
              <a:rPr lang="en-US" sz="1600" dirty="0">
                <a:latin typeface="Arial" charset="0"/>
              </a:rPr>
              <a:t>third is a removable </a:t>
            </a:r>
            <a:r>
              <a:rPr lang="en-US" sz="1600" dirty="0" smtClean="0">
                <a:latin typeface="Arial" charset="0"/>
              </a:rPr>
              <a:t>dome</a:t>
            </a:r>
            <a:endParaRPr lang="en-US" sz="1600" dirty="0">
              <a:latin typeface="Arial" charset="0"/>
            </a:endParaRPr>
          </a:p>
          <a:p>
            <a:pPr>
              <a:buFontTx/>
              <a:buChar char="•"/>
            </a:pPr>
            <a:r>
              <a:rPr lang="en-US" sz="1600" dirty="0" smtClean="0">
                <a:latin typeface="Arial" charset="0"/>
              </a:rPr>
              <a:t> Thin (10-15mm) 304L SS shell with welded stiffeners, F&amp;D heads </a:t>
            </a:r>
          </a:p>
          <a:p>
            <a:pPr>
              <a:buFontTx/>
              <a:buChar char="•"/>
            </a:pPr>
            <a:r>
              <a:rPr lang="en-US" sz="1600" dirty="0">
                <a:latin typeface="Arial" charset="0"/>
              </a:rPr>
              <a:t> </a:t>
            </a:r>
            <a:r>
              <a:rPr lang="en-US" sz="1600" dirty="0" smtClean="0">
                <a:latin typeface="Arial" charset="0"/>
              </a:rPr>
              <a:t>Combination of GTAW and plasma welding</a:t>
            </a:r>
          </a:p>
          <a:p>
            <a:pPr>
              <a:buFontTx/>
              <a:buChar char="•"/>
            </a:pPr>
            <a:r>
              <a:rPr lang="en-US" sz="1600" dirty="0">
                <a:latin typeface="Arial" charset="0"/>
              </a:rPr>
              <a:t> M</a:t>
            </a:r>
            <a:r>
              <a:rPr lang="en-US" sz="1600" dirty="0" smtClean="0">
                <a:latin typeface="Arial" charset="0"/>
              </a:rPr>
              <a:t>ajor </a:t>
            </a:r>
            <a:r>
              <a:rPr lang="en-US" sz="1600" dirty="0" err="1" smtClean="0">
                <a:latin typeface="Arial" charset="0"/>
              </a:rPr>
              <a:t>weldments</a:t>
            </a:r>
            <a:r>
              <a:rPr lang="en-US" sz="1600" dirty="0" smtClean="0">
                <a:latin typeface="Arial" charset="0"/>
              </a:rPr>
              <a:t> </a:t>
            </a:r>
            <a:r>
              <a:rPr lang="en-US" sz="1600" dirty="0" smtClean="0">
                <a:solidFill>
                  <a:srgbClr val="AD5AFF"/>
                </a:solidFill>
                <a:latin typeface="Arial" charset="0"/>
              </a:rPr>
              <a:t>stress-relieved*</a:t>
            </a:r>
          </a:p>
          <a:p>
            <a:pPr lvl="1"/>
            <a:r>
              <a:rPr lang="en-US" sz="1600" dirty="0" smtClean="0">
                <a:solidFill>
                  <a:srgbClr val="AD5AFF"/>
                </a:solidFill>
                <a:latin typeface="Arial" charset="0"/>
              </a:rPr>
              <a:t>*NOTE SURFACE FINISH!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" y="4495800"/>
            <a:ext cx="3731680" cy="230832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1600" dirty="0" smtClean="0">
                <a:latin typeface="Arial" charset="0"/>
              </a:rPr>
              <a:t> Ports &lt; </a:t>
            </a:r>
            <a:r>
              <a:rPr lang="en-US" sz="1600" dirty="0">
                <a:latin typeface="Arial" charset="0"/>
              </a:rPr>
              <a:t>35cm </a:t>
            </a:r>
            <a:r>
              <a:rPr lang="en-US" sz="1600" dirty="0" err="1">
                <a:latin typeface="Arial" charset="0"/>
              </a:rPr>
              <a:t>Ø</a:t>
            </a:r>
            <a:r>
              <a:rPr lang="en-US" sz="1600" dirty="0">
                <a:latin typeface="Arial" charset="0"/>
              </a:rPr>
              <a:t>: </a:t>
            </a:r>
            <a:r>
              <a:rPr lang="en-US" sz="1600" dirty="0" err="1">
                <a:latin typeface="Arial" charset="0"/>
              </a:rPr>
              <a:t>ConFlat</a:t>
            </a:r>
            <a:r>
              <a:rPr lang="en-US" sz="1600" baseline="30000" dirty="0" err="1">
                <a:latin typeface="Arial" charset="0"/>
              </a:rPr>
              <a:t>TM</a:t>
            </a:r>
            <a:endParaRPr lang="en-US" sz="1600" baseline="30000" dirty="0">
              <a:latin typeface="Arial" charset="0"/>
            </a:endParaRPr>
          </a:p>
          <a:p>
            <a:pPr>
              <a:buFontTx/>
              <a:buChar char="•"/>
            </a:pPr>
            <a:r>
              <a:rPr lang="en-US" sz="1600" dirty="0">
                <a:latin typeface="Arial" charset="0"/>
              </a:rPr>
              <a:t> Ports &gt; 35cm </a:t>
            </a:r>
            <a:r>
              <a:rPr lang="en-US" sz="1600" dirty="0" err="1">
                <a:latin typeface="Arial" charset="0"/>
              </a:rPr>
              <a:t>Ø</a:t>
            </a:r>
            <a:r>
              <a:rPr lang="en-US" sz="1600" dirty="0">
                <a:latin typeface="Arial" charset="0"/>
              </a:rPr>
              <a:t>: </a:t>
            </a:r>
            <a:r>
              <a:rPr lang="en-US" sz="1600" dirty="0">
                <a:solidFill>
                  <a:srgbClr val="FF0000"/>
                </a:solidFill>
                <a:latin typeface="Arial" charset="0"/>
              </a:rPr>
              <a:t>Dual O-ring</a:t>
            </a:r>
          </a:p>
          <a:p>
            <a:pPr lvl="1">
              <a:buFontTx/>
              <a:buChar char="•"/>
            </a:pPr>
            <a:r>
              <a:rPr lang="en-US" sz="1600" dirty="0">
                <a:latin typeface="Arial" charset="0"/>
              </a:rPr>
              <a:t> Treated Viton elastomer</a:t>
            </a:r>
          </a:p>
          <a:p>
            <a:pPr lvl="1">
              <a:buFontTx/>
              <a:buChar char="•"/>
            </a:pPr>
            <a:r>
              <a:rPr lang="en-US" sz="1600" dirty="0">
                <a:latin typeface="Arial" charset="0"/>
              </a:rPr>
              <a:t> DRY (no grease) </a:t>
            </a:r>
          </a:p>
          <a:p>
            <a:pPr lvl="1">
              <a:buFontTx/>
              <a:buChar char="•"/>
            </a:pPr>
            <a:r>
              <a:rPr lang="en-US" sz="1600" dirty="0">
                <a:latin typeface="Arial" charset="0"/>
              </a:rPr>
              <a:t> Isolated pumped annulus between inner and outer seal</a:t>
            </a:r>
          </a:p>
          <a:p>
            <a:pPr lvl="1">
              <a:buFontTx/>
              <a:buChar char="•"/>
            </a:pPr>
            <a:r>
              <a:rPr lang="en-US" sz="1600" dirty="0">
                <a:latin typeface="Arial" charset="0"/>
              </a:rPr>
              <a:t> Permeation and damage tolerant</a:t>
            </a:r>
          </a:p>
          <a:p>
            <a:pPr>
              <a:buFontTx/>
              <a:buChar char="•"/>
            </a:pPr>
            <a:endParaRPr lang="en-US" sz="1600" dirty="0" smtClean="0">
              <a:latin typeface="Arial" charset="0"/>
            </a:endParaRPr>
          </a:p>
          <a:p>
            <a:pPr>
              <a:buFontTx/>
              <a:buChar char="•"/>
            </a:pPr>
            <a:endParaRPr lang="en-US" sz="1600" dirty="0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3AEE4-6C82-FD4A-B33E-C54FCAD26F9C}" type="slidenum">
              <a:rPr lang="en-US"/>
              <a:pPr/>
              <a:t>3</a:t>
            </a:fld>
            <a:endParaRPr lang="en-US"/>
          </a:p>
        </p:txBody>
      </p:sp>
      <p:pic>
        <p:nvPicPr>
          <p:cNvPr id="217098" name="Picture 10" descr="Einstein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1371600"/>
            <a:ext cx="3022600" cy="3124200"/>
          </a:xfrm>
          <a:prstGeom prst="rect">
            <a:avLst/>
          </a:prstGeom>
          <a:noFill/>
        </p:spPr>
      </p:pic>
      <p:sp>
        <p:nvSpPr>
          <p:cNvPr id="217091" name="Text Box 3"/>
          <p:cNvSpPr txBox="1">
            <a:spLocks noChangeArrowheads="1"/>
          </p:cNvSpPr>
          <p:nvPr/>
        </p:nvSpPr>
        <p:spPr bwMode="auto">
          <a:xfrm>
            <a:off x="381000" y="1371600"/>
            <a:ext cx="4267200" cy="118745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latin typeface="Arial" charset="0"/>
              </a:rPr>
              <a:t>Newton’s puzzle:</a:t>
            </a:r>
          </a:p>
          <a:p>
            <a:pPr algn="ctr"/>
            <a:r>
              <a:rPr lang="en-US" sz="2400" b="1" i="1">
                <a:latin typeface="Arial" charset="0"/>
              </a:rPr>
              <a:t>“instantaneous action at a distance”</a:t>
            </a:r>
            <a:endParaRPr lang="en-US" sz="2400" b="1">
              <a:latin typeface="Arial" charset="0"/>
            </a:endParaRPr>
          </a:p>
        </p:txBody>
      </p:sp>
      <p:sp>
        <p:nvSpPr>
          <p:cNvPr id="217092" name="Text Box 4"/>
          <p:cNvSpPr txBox="1">
            <a:spLocks noChangeArrowheads="1"/>
          </p:cNvSpPr>
          <p:nvPr/>
        </p:nvSpPr>
        <p:spPr bwMode="auto">
          <a:xfrm>
            <a:off x="4229100" y="4633913"/>
            <a:ext cx="4724400" cy="155257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latin typeface="Arial" charset="0"/>
              </a:rPr>
              <a:t>General Relativity</a:t>
            </a:r>
          </a:p>
          <a:p>
            <a:pPr algn="ctr"/>
            <a:r>
              <a:rPr lang="en-US" sz="2400" b="1" i="1">
                <a:solidFill>
                  <a:srgbClr val="FF00FF"/>
                </a:solidFill>
                <a:latin typeface="Arial" charset="0"/>
              </a:rPr>
              <a:t>Spacetime itself is a medium </a:t>
            </a:r>
          </a:p>
          <a:p>
            <a:pPr algn="ctr"/>
            <a:r>
              <a:rPr lang="en-US" sz="2400" b="1" i="1">
                <a:latin typeface="Arial" charset="0"/>
              </a:rPr>
              <a:t>Geometry carries information</a:t>
            </a:r>
          </a:p>
          <a:p>
            <a:pPr algn="ctr"/>
            <a:endParaRPr lang="en-US" sz="2400" b="1" i="1">
              <a:latin typeface="Arial" charset="0"/>
            </a:endParaRPr>
          </a:p>
        </p:txBody>
      </p:sp>
      <p:pic>
        <p:nvPicPr>
          <p:cNvPr id="217094" name="Picture 6" descr="Newt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2667000"/>
            <a:ext cx="3243263" cy="3810000"/>
          </a:xfrm>
          <a:prstGeom prst="rect">
            <a:avLst/>
          </a:prstGeom>
          <a:noFill/>
        </p:spPr>
      </p:pic>
      <p:sp>
        <p:nvSpPr>
          <p:cNvPr id="217096" name="Text Box 8"/>
          <p:cNvSpPr txBox="1">
            <a:spLocks noChangeArrowheads="1"/>
          </p:cNvSpPr>
          <p:nvPr/>
        </p:nvSpPr>
        <p:spPr bwMode="auto">
          <a:xfrm>
            <a:off x="5257800" y="3657600"/>
            <a:ext cx="3048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4400">
                <a:solidFill>
                  <a:srgbClr val="CEFA12"/>
                </a:solidFill>
                <a:latin typeface="Arial" charset="0"/>
              </a:rPr>
              <a:t>G</a:t>
            </a:r>
            <a:r>
              <a:rPr lang="en-US" sz="4400" baseline="-25000">
                <a:solidFill>
                  <a:srgbClr val="CEFA12"/>
                </a:solidFill>
                <a:latin typeface="Symbol" charset="2"/>
              </a:rPr>
              <a:t>mn</a:t>
            </a:r>
            <a:r>
              <a:rPr lang="en-US" sz="4400">
                <a:solidFill>
                  <a:srgbClr val="CEFA12"/>
                </a:solidFill>
                <a:latin typeface="Arial" charset="0"/>
              </a:rPr>
              <a:t>= 8</a:t>
            </a:r>
            <a:r>
              <a:rPr lang="en-US" sz="4400">
                <a:solidFill>
                  <a:srgbClr val="CEFA12"/>
                </a:solidFill>
                <a:latin typeface="Symbol" charset="2"/>
              </a:rPr>
              <a:t>pT</a:t>
            </a:r>
            <a:r>
              <a:rPr lang="en-US" sz="4400" baseline="-25000">
                <a:solidFill>
                  <a:srgbClr val="CEFA12"/>
                </a:solidFill>
                <a:latin typeface="Symbol" charset="2"/>
              </a:rPr>
              <a:t>mn</a:t>
            </a:r>
          </a:p>
        </p:txBody>
      </p:sp>
      <p:sp>
        <p:nvSpPr>
          <p:cNvPr id="217097" name="Rectangle 9"/>
          <p:cNvSpPr>
            <a:spLocks noChangeArrowheads="1"/>
          </p:cNvSpPr>
          <p:nvPr/>
        </p:nvSpPr>
        <p:spPr bwMode="auto">
          <a:xfrm>
            <a:off x="1562100" y="228600"/>
            <a:ext cx="7391400" cy="5794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i="1">
                <a:solidFill>
                  <a:srgbClr val="FF00FF"/>
                </a:solidFill>
              </a:rPr>
              <a:t>Why must there be gravitational waves?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7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7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7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7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7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17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17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1" grpId="0" animBg="1" autoUpdateAnimBg="0"/>
      <p:bldP spid="217092" grpId="0" animBg="1" autoUpdateAnimBg="0"/>
      <p:bldP spid="217096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ADFB76D-3326-CE47-902E-D6D206C3B3F5}" type="slidenum">
              <a:rPr lang="en-US" smtClean="0"/>
              <a:pPr/>
              <a:t>30</a:t>
            </a:fld>
            <a:endParaRPr lang="en-US" smtClean="0"/>
          </a:p>
        </p:txBody>
      </p:sp>
      <p:pic>
        <p:nvPicPr>
          <p:cNvPr id="7" name="Picture 6" descr="VE_Bake_Blanket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9144000" cy="7315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In Situ Chamber </a:t>
            </a:r>
            <a:r>
              <a:rPr lang="en-US" dirty="0" err="1" smtClean="0">
                <a:solidFill>
                  <a:srgbClr val="FF0000"/>
                </a:solidFill>
              </a:rPr>
              <a:t>Bakeout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034AA03-DFE7-AA44-8146-EB73AE159101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512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Particulate control: </a:t>
            </a:r>
            <a:br>
              <a:rPr lang="en-US" sz="2400" dirty="0" smtClean="0"/>
            </a:br>
            <a:r>
              <a:rPr lang="en-US" sz="2400" dirty="0" smtClean="0"/>
              <a:t>movable ISO Class 5 </a:t>
            </a:r>
            <a:r>
              <a:rPr lang="en-US" sz="2400" dirty="0" err="1" smtClean="0"/>
              <a:t>cleanrooms</a:t>
            </a:r>
            <a:endParaRPr lang="en-US" sz="2400" dirty="0"/>
          </a:p>
        </p:txBody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19600" y="1371600"/>
            <a:ext cx="4571503" cy="1143000"/>
          </a:xfrm>
        </p:spPr>
        <p:txBody>
          <a:bodyPr/>
          <a:lstStyle/>
          <a:p>
            <a:r>
              <a:rPr lang="en-US" dirty="0" smtClean="0"/>
              <a:t>Part of VE contract due to special features required for chamber access</a:t>
            </a:r>
            <a:endParaRPr lang="en-US" dirty="0"/>
          </a:p>
        </p:txBody>
      </p:sp>
      <p:pic>
        <p:nvPicPr>
          <p:cNvPr id="51206" name="Picture 5" descr="HAMAcces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2667000"/>
            <a:ext cx="457150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Picture 6" descr="HAMDoor"/>
          <p:cNvPicPr>
            <a:picLocks noChangeAspect="1" noChangeArrowheads="1"/>
          </p:cNvPicPr>
          <p:nvPr/>
        </p:nvPicPr>
        <p:blipFill>
          <a:blip r:embed="rId3"/>
          <a:srcRect b="18750"/>
          <a:stretch>
            <a:fillRect/>
          </a:stretch>
        </p:blipFill>
        <p:spPr bwMode="auto">
          <a:xfrm>
            <a:off x="137798" y="1618967"/>
            <a:ext cx="4134165" cy="4477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6A3F322-756A-9544-BF88-B4DF8CC1DD12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53252" name="Rectangle 2"/>
          <p:cNvSpPr>
            <a:spLocks noGrp="1" noChangeArrowheads="1"/>
          </p:cNvSpPr>
          <p:nvPr>
            <p:ph type="title"/>
          </p:nvPr>
        </p:nvSpPr>
        <p:spPr>
          <a:xfrm>
            <a:off x="3436884" y="-228600"/>
            <a:ext cx="5715000" cy="990600"/>
          </a:xfrm>
          <a:noFill/>
        </p:spPr>
        <p:txBody>
          <a:bodyPr/>
          <a:lstStyle/>
          <a:p>
            <a:r>
              <a:rPr lang="en-US" dirty="0" smtClean="0">
                <a:latin typeface="Arial" charset="0"/>
              </a:rPr>
              <a:t>BSC Equipment Installation</a:t>
            </a:r>
            <a:endParaRPr lang="en-US" sz="2000" i="0" dirty="0">
              <a:solidFill>
                <a:srgbClr val="FF3300"/>
              </a:solidFill>
              <a:latin typeface="Arial" charset="0"/>
            </a:endParaRPr>
          </a:p>
        </p:txBody>
      </p:sp>
      <p:pic>
        <p:nvPicPr>
          <p:cNvPr id="53253" name="Picture 3" descr="FMinstall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4684" y="2362200"/>
            <a:ext cx="2997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198838"/>
            <a:ext cx="3262312" cy="490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rcRect l="21515" r="13547"/>
          <a:stretch>
            <a:fillRect/>
          </a:stretch>
        </p:blipFill>
        <p:spPr bwMode="auto">
          <a:xfrm>
            <a:off x="0" y="3657600"/>
            <a:ext cx="3262312" cy="334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62312" y="2362200"/>
            <a:ext cx="2993232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3B9B64-2F6B-2C43-A173-9F8CA42861E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1123410"/>
            <a:ext cx="7539552" cy="573459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24000" y="266700"/>
            <a:ext cx="7239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HAM chamber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0" dirty="0" smtClean="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rPr>
              <a:t>(Horizontal Access Module)</a:t>
            </a:r>
            <a:endParaRPr kumimoji="0" lang="en-US" sz="1200" b="0" i="1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2057400"/>
            <a:ext cx="1752600" cy="255454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1600" dirty="0" smtClean="0">
                <a:latin typeface="Arial" charset="0"/>
              </a:rPr>
              <a:t> House complex input/output optics</a:t>
            </a:r>
          </a:p>
          <a:p>
            <a:endParaRPr lang="en-US" sz="1600" dirty="0" smtClean="0">
              <a:latin typeface="Arial" charset="0"/>
            </a:endParaRPr>
          </a:p>
          <a:p>
            <a:pPr>
              <a:buFontTx/>
              <a:buChar char="•"/>
            </a:pPr>
            <a:r>
              <a:rPr lang="en-US" sz="1600" dirty="0" smtClean="0">
                <a:latin typeface="Arial" charset="0"/>
              </a:rPr>
              <a:t> 2.1m Ø </a:t>
            </a:r>
            <a:r>
              <a:rPr lang="en-US" sz="1600" dirty="0" err="1" smtClean="0">
                <a:latin typeface="Arial" charset="0"/>
              </a:rPr>
              <a:t>x</a:t>
            </a:r>
            <a:r>
              <a:rPr lang="en-US" sz="1600" dirty="0" smtClean="0">
                <a:latin typeface="Arial" charset="0"/>
              </a:rPr>
              <a:t> 2m </a:t>
            </a:r>
            <a:r>
              <a:rPr lang="en-US" sz="1600" dirty="0" err="1" smtClean="0">
                <a:latin typeface="Arial" charset="0"/>
              </a:rPr>
              <a:t>w</a:t>
            </a:r>
            <a:endParaRPr lang="en-US" sz="1600" dirty="0" smtClean="0">
              <a:latin typeface="Arial" charset="0"/>
            </a:endParaRPr>
          </a:p>
          <a:p>
            <a:endParaRPr lang="en-US" sz="1600" dirty="0" smtClean="0">
              <a:latin typeface="Arial" charset="0"/>
            </a:endParaRPr>
          </a:p>
          <a:p>
            <a:pPr>
              <a:buFontTx/>
              <a:buChar char="•"/>
            </a:pPr>
            <a:r>
              <a:rPr lang="en-US" sz="1600" dirty="0" smtClean="0">
                <a:latin typeface="Arial" charset="0"/>
              </a:rPr>
              <a:t> More than 70% of area is removable access doors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Text Box 2"/>
          <p:cNvSpPr txBox="1">
            <a:spLocks noChangeArrowheads="1"/>
          </p:cNvSpPr>
          <p:nvPr/>
        </p:nvSpPr>
        <p:spPr bwMode="auto">
          <a:xfrm>
            <a:off x="6540500" y="12446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L1 ISI 1/31/08</a:t>
            </a:r>
          </a:p>
        </p:txBody>
      </p:sp>
      <p:pic>
        <p:nvPicPr>
          <p:cNvPr id="360451" name="Picture 3" descr="ham6install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225088" cy="68500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B62BD-B4EB-5848-A525-DAB7E8BEE718}" type="slidenum">
              <a:rPr lang="en-US"/>
              <a:pPr/>
              <a:t>35</a:t>
            </a:fld>
            <a:endParaRPr lang="en-US"/>
          </a:p>
        </p:txBody>
      </p:sp>
      <p:pic>
        <p:nvPicPr>
          <p:cNvPr id="362498" name="Picture 2" descr="waldman-12055191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04913" y="-22225"/>
            <a:ext cx="10348913" cy="6880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7DB84-D924-C340-8842-D3497FF0B028}" type="slidenum">
              <a:rPr lang="en-US"/>
              <a:pPr/>
              <a:t>36</a:t>
            </a:fld>
            <a:endParaRPr lang="en-US"/>
          </a:p>
        </p:txBody>
      </p:sp>
      <p:pic>
        <p:nvPicPr>
          <p:cNvPr id="339970" name="Picture 2"/>
          <p:cNvPicPr>
            <a:picLocks noChangeAspect="1" noChangeArrowheads="1"/>
          </p:cNvPicPr>
          <p:nvPr/>
        </p:nvPicPr>
        <p:blipFill>
          <a:blip r:embed="rId3">
            <a:lum bright="9000" contrast="1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30FF89-010E-D743-9346-2CD4AB727079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graphicFrame>
        <p:nvGraphicFramePr>
          <p:cNvPr id="150530" name="Object 2"/>
          <p:cNvGraphicFramePr>
            <a:graphicFrameLocks noChangeAspect="1"/>
          </p:cNvGraphicFramePr>
          <p:nvPr/>
        </p:nvGraphicFramePr>
        <p:xfrm>
          <a:off x="888714" y="800100"/>
          <a:ext cx="7569486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64" name="Document" r:id="rId3" imgW="5473700" imgH="4229100" progId="Word.Document.12">
                  <p:link updateAutomatic="1"/>
                </p:oleObj>
              </mc:Choice>
              <mc:Fallback>
                <p:oleObj name="Document" r:id="rId3" imgW="5473700" imgH="4229100" progId="Word.Document.12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8714" y="800100"/>
                        <a:ext cx="7569486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52600" y="266700"/>
            <a:ext cx="7239000" cy="533400"/>
          </a:xfrm>
        </p:spPr>
        <p:txBody>
          <a:bodyPr/>
          <a:lstStyle/>
          <a:p>
            <a:r>
              <a:rPr lang="en-US" dirty="0" smtClean="0"/>
              <a:t>End Station Pressure Evolution after Backfill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0" y="301625"/>
            <a:ext cx="5715000" cy="536575"/>
          </a:xfrm>
          <a:noFill/>
        </p:spPr>
        <p:txBody>
          <a:bodyPr/>
          <a:lstStyle/>
          <a:p>
            <a:r>
              <a:rPr lang="en-US" b="1" dirty="0" smtClean="0">
                <a:latin typeface="Arial" charset="0"/>
              </a:rPr>
              <a:t>Beam Tubes</a:t>
            </a:r>
            <a:endParaRPr lang="en-US" sz="2400" b="1" dirty="0">
              <a:latin typeface="Arial" charset="0"/>
            </a:endParaRPr>
          </a:p>
        </p:txBody>
      </p:sp>
      <p:sp>
        <p:nvSpPr>
          <p:cNvPr id="3686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334000" y="1108779"/>
            <a:ext cx="3810000" cy="3539421"/>
          </a:xfrm>
          <a:noFill/>
          <a:ln w="38100">
            <a:noFill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400" dirty="0" smtClean="0">
                <a:latin typeface="Arial" charset="0"/>
              </a:rPr>
              <a:t>304L SS, 3.2 mm thick with external stiffeners</a:t>
            </a:r>
          </a:p>
          <a:p>
            <a:pPr>
              <a:lnSpc>
                <a:spcPct val="90000"/>
              </a:lnSpc>
            </a:pPr>
            <a:r>
              <a:rPr lang="en-US" sz="1400" dirty="0" smtClean="0">
                <a:latin typeface="Arial" charset="0"/>
              </a:rPr>
              <a:t>raw coiled stock </a:t>
            </a: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air baked 36h @ 455C </a:t>
            </a:r>
            <a:r>
              <a:rPr lang="en-US" sz="1400" dirty="0" smtClean="0">
                <a:latin typeface="Arial" charset="0"/>
              </a:rPr>
              <a:t>to deplete hydrogen</a:t>
            </a:r>
          </a:p>
          <a:p>
            <a:pPr lvl="1">
              <a:lnSpc>
                <a:spcPct val="90000"/>
              </a:lnSpc>
              <a:buClrTx/>
            </a:pPr>
            <a:r>
              <a:rPr lang="en-US" sz="1050" dirty="0" smtClean="0">
                <a:solidFill>
                  <a:srgbClr val="FF0000"/>
                </a:solidFill>
                <a:latin typeface="Arial" charset="0"/>
              </a:rPr>
              <a:t>J</a:t>
            </a:r>
            <a:r>
              <a:rPr lang="en-US" sz="1050" baseline="-25000" dirty="0" smtClean="0">
                <a:solidFill>
                  <a:srgbClr val="FF0000"/>
                </a:solidFill>
                <a:latin typeface="Arial" charset="0"/>
              </a:rPr>
              <a:t>H2</a:t>
            </a:r>
            <a:r>
              <a:rPr lang="en-US" sz="1050" dirty="0" smtClean="0">
                <a:solidFill>
                  <a:srgbClr val="FF0000"/>
                </a:solidFill>
                <a:latin typeface="Arial" charset="0"/>
              </a:rPr>
              <a:t> &lt; 1e-13 Tl/s/cm</a:t>
            </a:r>
            <a:r>
              <a:rPr lang="en-US" sz="1050" baseline="30000" dirty="0" smtClean="0">
                <a:solidFill>
                  <a:srgbClr val="FF0000"/>
                </a:solidFill>
                <a:latin typeface="Arial" charset="0"/>
              </a:rPr>
              <a:t>2</a:t>
            </a:r>
          </a:p>
          <a:p>
            <a:pPr lvl="1">
              <a:lnSpc>
                <a:spcPct val="90000"/>
              </a:lnSpc>
            </a:pPr>
            <a:r>
              <a:rPr lang="en-US" sz="1050" dirty="0" smtClean="0">
                <a:latin typeface="Arial" charset="0"/>
              </a:rPr>
              <a:t>permits ultimate P without distributed pumps</a:t>
            </a:r>
          </a:p>
          <a:p>
            <a:pPr lvl="1">
              <a:lnSpc>
                <a:spcPct val="90000"/>
              </a:lnSpc>
            </a:pPr>
            <a:r>
              <a:rPr lang="en-US" sz="1050" dirty="0" smtClean="0">
                <a:latin typeface="Arial" charset="0"/>
              </a:rPr>
              <a:t>process developed by LIGO</a:t>
            </a:r>
            <a:endParaRPr lang="en-US" sz="1400" dirty="0" smtClean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US" sz="1400" dirty="0" smtClean="0">
                <a:latin typeface="Arial" charset="0"/>
              </a:rPr>
              <a:t>prepared coil spiral-welded into 1.2m tube on modified culvert mill </a:t>
            </a:r>
          </a:p>
          <a:p>
            <a:pPr>
              <a:lnSpc>
                <a:spcPct val="90000"/>
              </a:lnSpc>
            </a:pPr>
            <a:r>
              <a:rPr lang="en-US" sz="1400" dirty="0" smtClean="0">
                <a:latin typeface="Arial" charset="0"/>
              </a:rPr>
              <a:t>16m sections cleaned, leak checked, and capped</a:t>
            </a:r>
          </a:p>
          <a:p>
            <a:pPr>
              <a:lnSpc>
                <a:spcPct val="90000"/>
              </a:lnSpc>
            </a:pPr>
            <a:r>
              <a:rPr lang="en-US" sz="1400" dirty="0" smtClean="0">
                <a:latin typeface="Arial" charset="0"/>
              </a:rPr>
              <a:t>FTIR analysis to confirm HC-free</a:t>
            </a:r>
          </a:p>
          <a:p>
            <a:pPr>
              <a:lnSpc>
                <a:spcPct val="90000"/>
              </a:lnSpc>
            </a:pPr>
            <a:r>
              <a:rPr lang="en-US" sz="1400" dirty="0" smtClean="0">
                <a:latin typeface="Arial" charset="0"/>
              </a:rPr>
              <a:t>sections field butt-welded together in travelling </a:t>
            </a:r>
            <a:r>
              <a:rPr lang="en-US" sz="1400" dirty="0">
                <a:latin typeface="Arial" charset="0"/>
              </a:rPr>
              <a:t>clean </a:t>
            </a:r>
            <a:r>
              <a:rPr lang="en-US" sz="1400" dirty="0" smtClean="0">
                <a:latin typeface="Arial" charset="0"/>
              </a:rPr>
              <a:t>room</a:t>
            </a:r>
          </a:p>
          <a:p>
            <a:pPr>
              <a:lnSpc>
                <a:spcPct val="90000"/>
              </a:lnSpc>
            </a:pPr>
            <a:r>
              <a:rPr lang="en-US" sz="1400" dirty="0" smtClean="0">
                <a:latin typeface="Arial" charset="0"/>
              </a:rPr>
              <a:t>Over 50 linear km of weld—</a:t>
            </a:r>
          </a:p>
        </p:txBody>
      </p:sp>
      <p:pic>
        <p:nvPicPr>
          <p:cNvPr id="36873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1700" y="3596959"/>
            <a:ext cx="5399315" cy="365760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</p:pic>
      <p:pic>
        <p:nvPicPr>
          <p:cNvPr id="36876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3500" y="4572000"/>
            <a:ext cx="4010500" cy="2682559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</p:pic>
      <p:pic>
        <p:nvPicPr>
          <p:cNvPr id="36877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5157615" cy="360000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</p:pic>
      <p:cxnSp>
        <p:nvCxnSpPr>
          <p:cNvPr id="15" name="Straight Arrow Connector 14"/>
          <p:cNvCxnSpPr/>
          <p:nvPr/>
        </p:nvCxnSpPr>
        <p:spPr bwMode="auto">
          <a:xfrm rot="5400000" flipH="1" flipV="1">
            <a:off x="1828800" y="2476500"/>
            <a:ext cx="838200" cy="533400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rgbClr val="FFFF00">
                <a:alpha val="49000"/>
              </a:srgbClr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4191000" y="762000"/>
            <a:ext cx="838200" cy="1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rgbClr val="FFFF00">
                <a:alpha val="49000"/>
              </a:srgbClr>
            </a:solidFill>
            <a:prstDash val="solid"/>
            <a:round/>
            <a:headEnd type="none" w="sm" len="sm"/>
            <a:tailEnd type="arrow"/>
          </a:ln>
          <a:effectLst/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ligo.mit.edu/~mike/talks/2012/LIGO_VacuumPics/SpiralTubeMil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52" y="36486"/>
            <a:ext cx="9558651" cy="68977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2901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DE792-65ED-3044-AC98-A717D7B7D933}" type="slidenum">
              <a:rPr lang="en-US"/>
              <a:pPr/>
              <a:t>4</a:t>
            </a:fld>
            <a:endParaRPr lang="en-US"/>
          </a:p>
        </p:txBody>
      </p:sp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0487" tIns="44450" rIns="90487" bIns="44450" anchor="ctr"/>
          <a:lstStyle/>
          <a:p>
            <a:r>
              <a:rPr lang="en-US"/>
              <a:t>Gravitational Waves</a:t>
            </a:r>
          </a:p>
        </p:txBody>
      </p:sp>
      <p:sp>
        <p:nvSpPr>
          <p:cNvPr id="143363" name="Rectangle 3"/>
          <p:cNvSpPr>
            <a:spLocks noChangeArrowheads="1"/>
          </p:cNvSpPr>
          <p:nvPr/>
        </p:nvSpPr>
        <p:spPr bwMode="auto">
          <a:xfrm>
            <a:off x="5821363" y="6488113"/>
            <a:ext cx="2486025" cy="225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r>
              <a:rPr lang="en-US" sz="900">
                <a:latin typeface="Times New Roman" charset="0"/>
              </a:rPr>
              <a:t>K. Thorne (Caltech) , T. Carnahan (NASA GSFC)</a:t>
            </a:r>
          </a:p>
        </p:txBody>
      </p:sp>
      <p:pic>
        <p:nvPicPr>
          <p:cNvPr id="14336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28600"/>
            <a:ext cx="9144000" cy="8839200"/>
          </a:xfrm>
          <a:prstGeom prst="rect">
            <a:avLst/>
          </a:prstGeom>
          <a:noFill/>
        </p:spPr>
      </p:pic>
      <p:sp>
        <p:nvSpPr>
          <p:cNvPr id="143365" name="Rectangle 5"/>
          <p:cNvSpPr>
            <a:spLocks noChangeArrowheads="1"/>
          </p:cNvSpPr>
          <p:nvPr/>
        </p:nvSpPr>
        <p:spPr bwMode="auto">
          <a:xfrm>
            <a:off x="6035675" y="1133475"/>
            <a:ext cx="280352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2400">
              <a:latin typeface="Times New Roman" charset="0"/>
            </a:endParaRPr>
          </a:p>
        </p:txBody>
      </p:sp>
      <p:sp>
        <p:nvSpPr>
          <p:cNvPr id="143366" name="Rectangle 6"/>
          <p:cNvSpPr>
            <a:spLocks noChangeArrowheads="1"/>
          </p:cNvSpPr>
          <p:nvPr/>
        </p:nvSpPr>
        <p:spPr bwMode="auto">
          <a:xfrm rot="644734">
            <a:off x="4749787" y="4119545"/>
            <a:ext cx="4285456" cy="156966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  <a:scene3d>
            <a:camera prst="isometricTopUp">
              <a:rot lat="19476000" lon="18882001" rev="3612000"/>
            </a:camera>
            <a:lightRig rig="threePt" dir="t"/>
          </a:scene3d>
          <a:sp3d>
            <a:bevelT/>
          </a:sp3d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b="1" i="1" dirty="0">
                <a:solidFill>
                  <a:schemeClr val="accent1">
                    <a:lumMod val="90000"/>
                  </a:schemeClr>
                </a:solidFill>
                <a:latin typeface="Times New Roman" charset="0"/>
              </a:rPr>
              <a:t>Changes of matter</a:t>
            </a:r>
            <a:r>
              <a:rPr lang="en-US" sz="3200" b="1" i="1" dirty="0" smtClean="0">
                <a:solidFill>
                  <a:schemeClr val="accent1">
                    <a:lumMod val="90000"/>
                  </a:schemeClr>
                </a:solidFill>
                <a:latin typeface="Times New Roman" charset="0"/>
              </a:rPr>
              <a:t> anywhere </a:t>
            </a:r>
            <a:r>
              <a:rPr lang="en-US" sz="3200" b="1" i="1" dirty="0" smtClean="0">
                <a:solidFill>
                  <a:schemeClr val="accent1">
                    <a:lumMod val="90000"/>
                  </a:schemeClr>
                </a:solidFill>
                <a:latin typeface="Times New Roman" charset="0"/>
              </a:rPr>
              <a:t>ripple</a:t>
            </a:r>
            <a:r>
              <a:rPr lang="en-US" sz="3200" b="1" i="1" dirty="0" smtClean="0">
                <a:solidFill>
                  <a:schemeClr val="accent1">
                    <a:lumMod val="90000"/>
                  </a:schemeClr>
                </a:solidFill>
                <a:latin typeface="Times New Roman" charset="0"/>
              </a:rPr>
              <a:t> </a:t>
            </a:r>
            <a:r>
              <a:rPr lang="en-US" sz="3200" b="1" i="1" dirty="0" smtClean="0">
                <a:solidFill>
                  <a:schemeClr val="accent1">
                    <a:lumMod val="90000"/>
                  </a:schemeClr>
                </a:solidFill>
                <a:latin typeface="Times New Roman" charset="0"/>
              </a:rPr>
              <a:t>the  </a:t>
            </a:r>
            <a:r>
              <a:rPr lang="en-US" sz="3200" b="1" i="1" dirty="0">
                <a:solidFill>
                  <a:schemeClr val="accent1">
                    <a:lumMod val="90000"/>
                  </a:schemeClr>
                </a:solidFill>
                <a:latin typeface="Times New Roman" charset="0"/>
              </a:rPr>
              <a:t>geometry</a:t>
            </a:r>
            <a:r>
              <a:rPr lang="en-US" sz="3200" b="1" i="1" dirty="0" smtClean="0">
                <a:solidFill>
                  <a:schemeClr val="accent1">
                    <a:lumMod val="90000"/>
                  </a:schemeClr>
                </a:solidFill>
                <a:latin typeface="Times New Roman" charset="0"/>
              </a:rPr>
              <a:t> everywhere</a:t>
            </a:r>
            <a:endParaRPr lang="en-US" sz="3200" b="1" i="1" dirty="0">
              <a:solidFill>
                <a:schemeClr val="accent1">
                  <a:lumMod val="90000"/>
                </a:schemeClr>
              </a:solidFill>
              <a:latin typeface="Times New Roman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66700"/>
            <a:ext cx="7391400" cy="723900"/>
          </a:xfrm>
        </p:spPr>
        <p:txBody>
          <a:bodyPr/>
          <a:lstStyle/>
          <a:p>
            <a:r>
              <a:rPr lang="en-US" sz="2000" dirty="0" smtClean="0"/>
              <a:t>Depleting H from raw SS before fabrication: </a:t>
            </a:r>
            <a:br>
              <a:rPr lang="en-US" sz="2000" dirty="0" smtClean="0"/>
            </a:br>
            <a:r>
              <a:rPr lang="en-US" sz="2000" dirty="0" smtClean="0"/>
              <a:t>An economical alternative to high T vacuum </a:t>
            </a:r>
            <a:r>
              <a:rPr lang="en-US" sz="2000" dirty="0" err="1" smtClean="0"/>
              <a:t>bakeout</a:t>
            </a: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119" y="2173160"/>
            <a:ext cx="3022081" cy="3465639"/>
          </a:xfrm>
        </p:spPr>
        <p:txBody>
          <a:bodyPr/>
          <a:lstStyle/>
          <a:p>
            <a:r>
              <a:rPr lang="en-US" sz="1600" dirty="0" smtClean="0"/>
              <a:t>SS sheet from mill is baked in air 36 hours at 455 ºC</a:t>
            </a:r>
          </a:p>
          <a:p>
            <a:r>
              <a:rPr lang="en-US" sz="1600" dirty="0" smtClean="0"/>
              <a:t>(Hotter treatment deemed inadvisable due to carbide formation)</a:t>
            </a:r>
          </a:p>
          <a:p>
            <a:r>
              <a:rPr lang="en-US" sz="1600" dirty="0" smtClean="0"/>
              <a:t>Total dissolved hydrogen is reduced ~ 3x</a:t>
            </a:r>
          </a:p>
          <a:p>
            <a:r>
              <a:rPr lang="en-US" sz="1600" dirty="0" smtClean="0"/>
              <a:t>Remaining H is  tightly bound, high activation T</a:t>
            </a:r>
          </a:p>
          <a:p>
            <a:r>
              <a:rPr lang="en-US" sz="1600" dirty="0" smtClean="0"/>
              <a:t>Care is required in welding to avoid re-introduction of H</a:t>
            </a:r>
          </a:p>
          <a:p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5350" y="1346629"/>
            <a:ext cx="5327650" cy="44813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25532" y="5385229"/>
            <a:ext cx="3132668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Sample Temperature (ºC)</a:t>
            </a:r>
          </a:p>
          <a:p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2559048" y="3181263"/>
            <a:ext cx="17526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H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 Flux (A.U.)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4648200" y="1803829"/>
            <a:ext cx="1016519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/>
              <a:t>Raw SS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5536681" y="3733800"/>
            <a:ext cx="1016519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/>
              <a:t>After </a:t>
            </a:r>
          </a:p>
          <a:p>
            <a:pPr algn="r"/>
            <a:r>
              <a:rPr lang="en-US" sz="1800" dirty="0" err="1" smtClean="0"/>
              <a:t>Airbake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3435350" y="5827931"/>
            <a:ext cx="1391169" cy="21544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800" i="1" dirty="0" smtClean="0"/>
              <a:t>data courtesy of Virgo</a:t>
            </a:r>
            <a:endParaRPr lang="en-US" sz="800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ligo.mit.edu/~mike/talks/2012/LIGO_VacuumPics/beamtube-1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599" y="-18336"/>
            <a:ext cx="5105401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57200" y="1371600"/>
            <a:ext cx="3200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Cleaned with pressurized hot water and detergent</a:t>
            </a:r>
          </a:p>
          <a:p>
            <a:endParaRPr lang="en-US" dirty="0"/>
          </a:p>
          <a:p>
            <a:r>
              <a:rPr lang="en-US" dirty="0" smtClean="0"/>
              <a:t>QA by FTIR sampling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803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Larry\Documents\LIGO-India\Photos\Figure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237" y="914400"/>
            <a:ext cx="9250425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2514600" y="152400"/>
            <a:ext cx="4987925" cy="536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2075" tIns="46038" rIns="92075" bIns="46038" anchor="b">
            <a:prstTxWarp prst="textNoShape">
              <a:avLst/>
            </a:prstTxWarp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Arial" charset="0"/>
              </a:rPr>
              <a:t>Leak Test “Coffin”</a:t>
            </a:r>
            <a:endParaRPr lang="en-US" b="1" i="1" dirty="0">
              <a:solidFill>
                <a:schemeClr val="tx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593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ligo.mit.edu/~mike/talks/2012/LIGO_VacuumPics/beamtub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8538"/>
            <a:ext cx="9144000" cy="585946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2514600" y="152400"/>
            <a:ext cx="4987925" cy="536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2075" tIns="46038" rIns="92075" bIns="46038" anchor="b">
            <a:prstTxWarp prst="textNoShape">
              <a:avLst/>
            </a:prstTxWarp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Arial" charset="0"/>
              </a:rPr>
              <a:t>Leak Test “Coffin”</a:t>
            </a:r>
            <a:endParaRPr lang="en-US" b="1" i="1" dirty="0">
              <a:solidFill>
                <a:schemeClr val="tx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211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06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31948" y="3528801"/>
            <a:ext cx="4923131" cy="3363066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</p:pic>
      <p:sp>
        <p:nvSpPr>
          <p:cNvPr id="3789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4A1A760-7F12-1A4A-8A07-63BF0B244FF7}" type="slidenum">
              <a:rPr lang="en-US" smtClean="0"/>
              <a:pPr/>
              <a:t>44</a:t>
            </a:fld>
            <a:endParaRPr lang="en-US" smtClean="0"/>
          </a:p>
        </p:txBody>
      </p:sp>
      <p:grpSp>
        <p:nvGrpSpPr>
          <p:cNvPr id="37894" name="Group 14"/>
          <p:cNvGrpSpPr>
            <a:grpSpLocks/>
          </p:cNvGrpSpPr>
          <p:nvPr/>
        </p:nvGrpSpPr>
        <p:grpSpPr bwMode="auto">
          <a:xfrm>
            <a:off x="2971800" y="1173164"/>
            <a:ext cx="3517900" cy="2365375"/>
            <a:chOff x="288" y="2544"/>
            <a:chExt cx="2216" cy="1490"/>
          </a:xfrm>
        </p:grpSpPr>
        <p:pic>
          <p:nvPicPr>
            <p:cNvPr id="37898" name="Picture 4" descr="beam tube install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8" y="2544"/>
              <a:ext cx="2216" cy="14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899" name="Text Box 8"/>
            <p:cNvSpPr txBox="1">
              <a:spLocks noChangeArrowheads="1"/>
            </p:cNvSpPr>
            <p:nvPr/>
          </p:nvSpPr>
          <p:spPr bwMode="auto">
            <a:xfrm>
              <a:off x="544" y="2544"/>
              <a:ext cx="1014" cy="223"/>
            </a:xfrm>
            <a:prstGeom prst="rect">
              <a:avLst/>
            </a:prstGeom>
            <a:solidFill>
              <a:schemeClr val="tx2"/>
            </a:solidFill>
            <a:ln w="38100">
              <a:noFill/>
              <a:miter lim="800000"/>
              <a:headEnd type="none" w="sm" len="sm"/>
              <a:tailEnd type="none" w="sm" len="sm"/>
            </a:ln>
          </p:spPr>
          <p:txBody>
            <a:bodyPr wrap="square" bIns="0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 smtClean="0">
                  <a:solidFill>
                    <a:srgbClr val="CEFA12"/>
                  </a:solidFill>
                  <a:latin typeface="Arial" charset="0"/>
                </a:rPr>
                <a:t>position</a:t>
              </a:r>
              <a:endParaRPr lang="en-US" sz="2000" b="1" dirty="0">
                <a:solidFill>
                  <a:srgbClr val="CEFA12"/>
                </a:solidFill>
                <a:latin typeface="Arial" charset="0"/>
              </a:endParaRPr>
            </a:p>
          </p:txBody>
        </p:sp>
      </p:grpSp>
      <p:pic>
        <p:nvPicPr>
          <p:cNvPr id="37895" name="Picture 9" descr="weldi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46" y="3538538"/>
            <a:ext cx="2737545" cy="331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6" name="Text Box 10"/>
          <p:cNvSpPr txBox="1">
            <a:spLocks noChangeArrowheads="1"/>
          </p:cNvSpPr>
          <p:nvPr/>
        </p:nvSpPr>
        <p:spPr bwMode="auto">
          <a:xfrm>
            <a:off x="0" y="3538538"/>
            <a:ext cx="1310149" cy="353943"/>
          </a:xfrm>
          <a:prstGeom prst="rect">
            <a:avLst/>
          </a:prstGeom>
          <a:solidFill>
            <a:schemeClr val="tx2"/>
          </a:solidFill>
          <a:ln w="38100">
            <a:noFill/>
            <a:miter lim="800000"/>
            <a:headEnd type="none" w="sm" len="sm"/>
            <a:tailEnd type="none" w="sm" len="sm"/>
          </a:ln>
        </p:spPr>
        <p:txBody>
          <a:bodyPr wrap="none" bIns="0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CEFA12"/>
                </a:solidFill>
                <a:latin typeface="Arial" charset="0"/>
              </a:rPr>
              <a:t>butt weld</a:t>
            </a:r>
          </a:p>
        </p:txBody>
      </p:sp>
      <p:sp>
        <p:nvSpPr>
          <p:cNvPr id="37897" name="Rectangle 11"/>
          <p:cNvSpPr>
            <a:spLocks noChangeArrowheads="1"/>
          </p:cNvSpPr>
          <p:nvPr/>
        </p:nvSpPr>
        <p:spPr bwMode="auto">
          <a:xfrm>
            <a:off x="2667000" y="301625"/>
            <a:ext cx="4987925" cy="536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2075" tIns="46038" rIns="92075" bIns="46038" anchor="b">
            <a:prstTxWarp prst="textNoShape">
              <a:avLst/>
            </a:prstTxWarp>
          </a:bodyPr>
          <a:lstStyle/>
          <a:p>
            <a:pPr algn="ctr"/>
            <a:r>
              <a:rPr lang="en-US" sz="2800" b="1" i="1" dirty="0">
                <a:solidFill>
                  <a:schemeClr val="tx2"/>
                </a:solidFill>
                <a:latin typeface="Arial" charset="0"/>
              </a:rPr>
              <a:t>Beam Tube</a:t>
            </a:r>
            <a:r>
              <a:rPr lang="en-US" sz="2800" b="1" i="1" dirty="0" smtClean="0">
                <a:solidFill>
                  <a:schemeClr val="tx2"/>
                </a:solidFill>
                <a:latin typeface="Arial" charset="0"/>
              </a:rPr>
              <a:t> Field Assembly</a:t>
            </a:r>
            <a:endParaRPr lang="en-US" b="1" i="1" dirty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37904" name="Picture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7191" y="3555456"/>
            <a:ext cx="2347404" cy="3435401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2747191" y="3555456"/>
            <a:ext cx="1482347" cy="353943"/>
          </a:xfrm>
          <a:prstGeom prst="rect">
            <a:avLst/>
          </a:prstGeom>
          <a:solidFill>
            <a:schemeClr val="tx2"/>
          </a:solidFill>
          <a:ln w="38100">
            <a:noFill/>
            <a:miter lim="800000"/>
            <a:headEnd type="none" w="sm" len="sm"/>
            <a:tailEnd type="none" w="sm" len="sm"/>
          </a:ln>
        </p:spPr>
        <p:txBody>
          <a:bodyPr wrap="none" bIns="0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CEFA12"/>
                </a:solidFill>
                <a:latin typeface="Arial" charset="0"/>
              </a:rPr>
              <a:t>l</a:t>
            </a:r>
            <a:r>
              <a:rPr lang="en-US" sz="2000" b="1" dirty="0" smtClean="0">
                <a:solidFill>
                  <a:srgbClr val="CEFA12"/>
                </a:solidFill>
                <a:latin typeface="Arial" charset="0"/>
              </a:rPr>
              <a:t>eak check</a:t>
            </a:r>
            <a:endParaRPr lang="en-US" sz="2000" b="1" dirty="0">
              <a:solidFill>
                <a:srgbClr val="CEFA12"/>
              </a:solidFill>
              <a:latin typeface="Arial" charset="0"/>
            </a:endParaRPr>
          </a:p>
        </p:txBody>
      </p:sp>
      <p:pic>
        <p:nvPicPr>
          <p:cNvPr id="37905" name="Picture 1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95848" y="1173163"/>
            <a:ext cx="3548152" cy="2382293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</p:pic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5595848" y="1173163"/>
            <a:ext cx="1447800" cy="353943"/>
          </a:xfrm>
          <a:prstGeom prst="rect">
            <a:avLst/>
          </a:prstGeom>
          <a:solidFill>
            <a:schemeClr val="tx2"/>
          </a:solidFill>
          <a:ln w="38100">
            <a:noFill/>
            <a:miter lim="800000"/>
            <a:headEnd type="none" w="sm" len="sm"/>
            <a:tailEnd type="none" w="sm" len="sm"/>
          </a:ln>
        </p:spPr>
        <p:txBody>
          <a:bodyPr wrap="square" bIns="0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CEFA12"/>
                </a:solidFill>
                <a:latin typeface="Arial" charset="0"/>
              </a:rPr>
              <a:t>f</a:t>
            </a:r>
            <a:r>
              <a:rPr lang="en-US" sz="2000" b="1" dirty="0" smtClean="0">
                <a:solidFill>
                  <a:srgbClr val="CEFA12"/>
                </a:solidFill>
                <a:latin typeface="Arial" charset="0"/>
              </a:rPr>
              <a:t>ield </a:t>
            </a:r>
            <a:r>
              <a:rPr lang="en-US" sz="2000" b="1" dirty="0" err="1" smtClean="0">
                <a:solidFill>
                  <a:srgbClr val="CEFA12"/>
                </a:solidFill>
                <a:latin typeface="Arial" charset="0"/>
              </a:rPr>
              <a:t>fitup</a:t>
            </a:r>
            <a:endParaRPr lang="en-US" sz="2000" b="1" dirty="0">
              <a:solidFill>
                <a:srgbClr val="CEFA12"/>
              </a:solidFill>
              <a:latin typeface="Arial" charset="0"/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5094595" y="3528801"/>
            <a:ext cx="1709773" cy="353943"/>
          </a:xfrm>
          <a:prstGeom prst="rect">
            <a:avLst/>
          </a:prstGeom>
          <a:solidFill>
            <a:schemeClr val="tx2"/>
          </a:solidFill>
          <a:ln w="38100">
            <a:noFill/>
            <a:miter lim="800000"/>
            <a:headEnd type="none" w="sm" len="sm"/>
            <a:tailEnd type="none" w="sm" len="sm"/>
          </a:ln>
        </p:spPr>
        <p:txBody>
          <a:bodyPr wrap="none" bIns="0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CEFA12"/>
                </a:solidFill>
                <a:latin typeface="Arial" charset="0"/>
              </a:rPr>
              <a:t>next section</a:t>
            </a:r>
            <a:endParaRPr lang="en-US" sz="2000" b="1" dirty="0">
              <a:solidFill>
                <a:srgbClr val="CEFA12"/>
              </a:solidFill>
              <a:latin typeface="Arial" charset="0"/>
            </a:endParaRPr>
          </a:p>
        </p:txBody>
      </p:sp>
      <p:pic>
        <p:nvPicPr>
          <p:cNvPr id="37907" name="Picture 1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10015" y="1173163"/>
            <a:ext cx="3488533" cy="2355638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</p:pic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0" y="1173163"/>
            <a:ext cx="1676400" cy="354013"/>
          </a:xfrm>
          <a:prstGeom prst="rect">
            <a:avLst/>
          </a:prstGeom>
          <a:solidFill>
            <a:schemeClr val="tx2"/>
          </a:solidFill>
          <a:ln w="38100">
            <a:noFill/>
            <a:miter lim="800000"/>
            <a:headEnd type="none" w="sm" len="sm"/>
            <a:tailEnd type="none" w="sm" len="sm"/>
          </a:ln>
        </p:spPr>
        <p:txBody>
          <a:bodyPr wrap="square" bIns="0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CEFA12"/>
                </a:solidFill>
                <a:latin typeface="Arial" charset="0"/>
              </a:rPr>
              <a:t>transport</a:t>
            </a:r>
            <a:endParaRPr lang="en-US" sz="2000" b="1" dirty="0">
              <a:solidFill>
                <a:srgbClr val="CEFA12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Larry\Documents\LIGO-India\Photos\Girth We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0"/>
            <a:ext cx="5410270" cy="785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1371600"/>
            <a:ext cx="3048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Field butt weld made in movable shelter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Internal “dam” shields inside of weld with inert gas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Dam is later filled with He for leak test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Finally, garbed worker crawls in to remove dam &amp; place optical baffles</a:t>
            </a:r>
            <a:endParaRPr lang="en-US" dirty="0"/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1390191" y="171121"/>
            <a:ext cx="2362201" cy="846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2075" tIns="46038" rIns="92075" bIns="46038" anchor="b">
            <a:prstTxWarp prst="textNoShape">
              <a:avLst/>
            </a:prstTxWarp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Arial" charset="0"/>
              </a:rPr>
              <a:t>Tube</a:t>
            </a:r>
          </a:p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Arial" charset="0"/>
              </a:rPr>
              <a:t>Assembly</a:t>
            </a:r>
            <a:endParaRPr lang="en-US" b="1" i="1" dirty="0">
              <a:solidFill>
                <a:schemeClr val="tx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372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Larry\Documents\LIGO-India\Photos\Weld Ro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0097"/>
            <a:ext cx="9169401" cy="604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2514600" y="152400"/>
            <a:ext cx="4987925" cy="536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2075" tIns="46038" rIns="92075" bIns="46038" anchor="b">
            <a:prstTxWarp prst="textNoShape">
              <a:avLst/>
            </a:prstTxWarp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Arial" charset="0"/>
              </a:rPr>
              <a:t>Welding Shelter</a:t>
            </a:r>
            <a:endParaRPr lang="en-US" b="1" i="1" dirty="0">
              <a:solidFill>
                <a:schemeClr val="tx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529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8CBA615-1B52-B74C-B62C-E66A8B943303}" type="slidenum">
              <a:rPr lang="en-US" smtClean="0"/>
              <a:pPr/>
              <a:t>47</a:t>
            </a:fld>
            <a:endParaRPr lang="en-US" smtClean="0"/>
          </a:p>
        </p:txBody>
      </p:sp>
      <p:sp>
        <p:nvSpPr>
          <p:cNvPr id="4096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438400" y="0"/>
            <a:ext cx="6172200" cy="685800"/>
          </a:xfrm>
        </p:spPr>
        <p:txBody>
          <a:bodyPr/>
          <a:lstStyle/>
          <a:p>
            <a:r>
              <a:rPr lang="en-US" b="1" dirty="0" smtClean="0"/>
              <a:t>I</a:t>
            </a:r>
            <a:r>
              <a:rPr lang="en-US" b="1" baseline="30000" dirty="0" smtClean="0"/>
              <a:t>2</a:t>
            </a:r>
            <a:r>
              <a:rPr lang="en-US" b="1" dirty="0" smtClean="0"/>
              <a:t>R </a:t>
            </a:r>
            <a:r>
              <a:rPr lang="en-US" b="1" dirty="0" err="1" smtClean="0"/>
              <a:t>Bakeout</a:t>
            </a:r>
            <a:r>
              <a:rPr lang="en-US" b="1" dirty="0" smtClean="0"/>
              <a:t> to </a:t>
            </a:r>
            <a:r>
              <a:rPr lang="en-US" b="1" dirty="0" err="1" smtClean="0"/>
              <a:t>Desorb</a:t>
            </a:r>
            <a:r>
              <a:rPr lang="en-US" b="1" dirty="0" smtClean="0"/>
              <a:t> Water</a:t>
            </a:r>
            <a:endParaRPr lang="en-US" b="1" dirty="0"/>
          </a:p>
        </p:txBody>
      </p:sp>
      <p:pic>
        <p:nvPicPr>
          <p:cNvPr id="306181" name="Picture 5" descr="insulate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174750"/>
            <a:ext cx="3462001" cy="25965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40969" name="Picture 7" descr="H2O_plo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500" y="3962400"/>
            <a:ext cx="5105400" cy="3232339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</p:pic>
      <p:sp>
        <p:nvSpPr>
          <p:cNvPr id="40970" name="Text Box 8"/>
          <p:cNvSpPr txBox="1">
            <a:spLocks noChangeArrowheads="1"/>
          </p:cNvSpPr>
          <p:nvPr/>
        </p:nvSpPr>
        <p:spPr bwMode="auto">
          <a:xfrm>
            <a:off x="3462000" y="1284188"/>
            <a:ext cx="3657600" cy="147732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1800" dirty="0" smtClean="0">
                <a:latin typeface="Arial" charset="0"/>
              </a:rPr>
              <a:t> Glass wool insulation</a:t>
            </a:r>
          </a:p>
          <a:p>
            <a:pPr>
              <a:buFontTx/>
              <a:buChar char="•"/>
            </a:pPr>
            <a:r>
              <a:rPr lang="en-US" sz="1800" dirty="0">
                <a:latin typeface="Arial" charset="0"/>
              </a:rPr>
              <a:t> </a:t>
            </a:r>
            <a:r>
              <a:rPr lang="en-US" sz="1800" i="1" dirty="0" smtClean="0">
                <a:latin typeface="Arial" charset="0"/>
              </a:rPr>
              <a:t>I</a:t>
            </a:r>
            <a:r>
              <a:rPr lang="en-US" sz="1800" i="1" baseline="-25000" dirty="0" smtClean="0">
                <a:latin typeface="Arial" charset="0"/>
              </a:rPr>
              <a:t>DC</a:t>
            </a:r>
            <a:r>
              <a:rPr lang="en-US" sz="1800" dirty="0" smtClean="0">
                <a:latin typeface="Arial" charset="0"/>
              </a:rPr>
              <a:t> </a:t>
            </a:r>
            <a:r>
              <a:rPr lang="en-US" sz="1800" dirty="0">
                <a:latin typeface="Arial" charset="0"/>
              </a:rPr>
              <a:t>= </a:t>
            </a:r>
            <a:r>
              <a:rPr lang="en-US" sz="1800" dirty="0" smtClean="0">
                <a:latin typeface="Arial" charset="0"/>
              </a:rPr>
              <a:t>2,000 A </a:t>
            </a:r>
          </a:p>
          <a:p>
            <a:pPr>
              <a:buFontTx/>
              <a:buChar char="•"/>
            </a:pPr>
            <a:r>
              <a:rPr lang="en-US" sz="1800" dirty="0">
                <a:latin typeface="Arial" charset="0"/>
              </a:rPr>
              <a:t> </a:t>
            </a:r>
            <a:r>
              <a:rPr lang="en-US" sz="1800" dirty="0" smtClean="0">
                <a:latin typeface="Arial" charset="0"/>
              </a:rPr>
              <a:t>~ 3 weeks @ </a:t>
            </a:r>
            <a:r>
              <a:rPr lang="en-US" sz="1800" dirty="0" smtClean="0">
                <a:solidFill>
                  <a:srgbClr val="FF0000"/>
                </a:solidFill>
                <a:latin typeface="Arial" charset="0"/>
              </a:rPr>
              <a:t>160ºC</a:t>
            </a:r>
          </a:p>
          <a:p>
            <a:pPr>
              <a:buFontTx/>
              <a:buChar char="•"/>
            </a:pPr>
            <a:r>
              <a:rPr lang="en-US" sz="1800" dirty="0" smtClean="0">
                <a:latin typeface="Arial" charset="0"/>
              </a:rPr>
              <a:t> Final  J</a:t>
            </a:r>
            <a:r>
              <a:rPr lang="en-US" sz="1800" baseline="-25000" dirty="0" smtClean="0">
                <a:latin typeface="Arial" charset="0"/>
              </a:rPr>
              <a:t>H</a:t>
            </a:r>
            <a:r>
              <a:rPr lang="en-US" sz="1400" baseline="-25000" dirty="0" smtClean="0">
                <a:latin typeface="Arial" charset="0"/>
              </a:rPr>
              <a:t>2</a:t>
            </a:r>
            <a:r>
              <a:rPr lang="en-US" sz="1800" baseline="-25000" dirty="0" smtClean="0">
                <a:latin typeface="Arial" charset="0"/>
              </a:rPr>
              <a:t>0 </a:t>
            </a:r>
            <a:r>
              <a:rPr lang="en-US" sz="1800" dirty="0" smtClean="0">
                <a:latin typeface="Arial" charset="0"/>
              </a:rPr>
              <a:t>&lt; 2e-17 Tl/s/cm</a:t>
            </a:r>
            <a:r>
              <a:rPr lang="en-US" sz="1800" baseline="30000" dirty="0" smtClean="0">
                <a:latin typeface="Arial" charset="0"/>
              </a:rPr>
              <a:t>2</a:t>
            </a:r>
          </a:p>
          <a:p>
            <a:pPr>
              <a:buFontTx/>
              <a:buChar char="•"/>
            </a:pPr>
            <a:r>
              <a:rPr lang="en-US" sz="1800" dirty="0" smtClean="0">
                <a:latin typeface="Arial" charset="0"/>
              </a:rPr>
              <a:t> Tubes </a:t>
            </a:r>
            <a:r>
              <a:rPr lang="en-US" sz="1800" dirty="0" smtClean="0">
                <a:solidFill>
                  <a:srgbClr val="FF6600"/>
                </a:solidFill>
                <a:latin typeface="Arial" charset="0"/>
              </a:rPr>
              <a:t>never</a:t>
            </a:r>
            <a:r>
              <a:rPr lang="en-US" sz="1800" dirty="0" smtClean="0">
                <a:latin typeface="Arial" charset="0"/>
              </a:rPr>
              <a:t> to be vented</a:t>
            </a:r>
            <a:endParaRPr lang="en-US" sz="1800" dirty="0">
              <a:latin typeface="Arial" charset="0"/>
            </a:endParaRPr>
          </a:p>
        </p:txBody>
      </p:sp>
      <p:pic>
        <p:nvPicPr>
          <p:cNvPr id="40971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352800"/>
            <a:ext cx="3505200" cy="350520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68" name="Picture 6"/>
          <p:cNvPicPr>
            <a:picLocks noChangeAspect="1" noChangeArrowheads="1"/>
          </p:cNvPicPr>
          <p:nvPr/>
        </p:nvPicPr>
        <p:blipFill>
          <a:blip r:embed="rId5"/>
          <a:srcRect t="4326" b="43767"/>
          <a:stretch>
            <a:fillRect/>
          </a:stretch>
        </p:blipFill>
        <p:spPr bwMode="auto">
          <a:xfrm>
            <a:off x="3733800" y="2958450"/>
            <a:ext cx="4876800" cy="16256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</p:pic>
      <p:pic>
        <p:nvPicPr>
          <p:cNvPr id="40966" name="Picture 4" descr="bake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/>
          <a:srcRect/>
          <a:stretch>
            <a:fillRect/>
          </a:stretch>
        </p:blipFill>
        <p:spPr>
          <a:xfrm>
            <a:off x="6553200" y="1174750"/>
            <a:ext cx="2590800" cy="1693764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7620000" cy="990600"/>
          </a:xfrm>
        </p:spPr>
        <p:txBody>
          <a:bodyPr/>
          <a:lstStyle/>
          <a:p>
            <a:r>
              <a:rPr lang="en-US" dirty="0" smtClean="0">
                <a:solidFill>
                  <a:srgbClr val="AD5AFF"/>
                </a:solidFill>
              </a:rPr>
              <a:t>How </a:t>
            </a:r>
            <a:r>
              <a:rPr lang="en-US" dirty="0" smtClean="0">
                <a:solidFill>
                  <a:srgbClr val="AD5AFF"/>
                </a:solidFill>
              </a:rPr>
              <a:t>Often do you get a </a:t>
            </a:r>
            <a:r>
              <a:rPr lang="en-US" dirty="0" smtClean="0">
                <a:solidFill>
                  <a:srgbClr val="AD5AFF"/>
                </a:solidFill>
              </a:rPr>
              <a:t>Second Chance??</a:t>
            </a:r>
            <a:r>
              <a:rPr lang="en-US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Some Updates Under Study for LIGO India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839200" cy="5181600"/>
          </a:xfrm>
        </p:spPr>
        <p:txBody>
          <a:bodyPr/>
          <a:lstStyle/>
          <a:p>
            <a:r>
              <a:rPr lang="en-US" sz="2000" dirty="0" smtClean="0"/>
              <a:t>Move to “conventional” large </a:t>
            </a:r>
            <a:r>
              <a:rPr lang="en-US" sz="2000" dirty="0" smtClean="0">
                <a:solidFill>
                  <a:srgbClr val="7200CF"/>
                </a:solidFill>
              </a:rPr>
              <a:t>gate valve design </a:t>
            </a:r>
            <a:r>
              <a:rPr lang="en-US" sz="2000" dirty="0" smtClean="0"/>
              <a:t>?</a:t>
            </a:r>
          </a:p>
          <a:p>
            <a:pPr lvl="1"/>
            <a:r>
              <a:rPr lang="en-US" sz="1600" dirty="0" smtClean="0"/>
              <a:t>Reduce cost with single 0-ring gate seal, metallic bonnet seal?</a:t>
            </a:r>
          </a:p>
          <a:p>
            <a:pPr lvl="1"/>
            <a:r>
              <a:rPr lang="en-US" sz="1600" dirty="0" smtClean="0"/>
              <a:t>Increase reliability with “standard product”?</a:t>
            </a:r>
          </a:p>
          <a:p>
            <a:pPr lvl="1"/>
            <a:r>
              <a:rPr lang="en-US" sz="1600" dirty="0" smtClean="0"/>
              <a:t>Reduce complexity of two actuator styles</a:t>
            </a:r>
            <a:endParaRPr lang="en-US" sz="1600" dirty="0"/>
          </a:p>
          <a:p>
            <a:r>
              <a:rPr lang="en-US" sz="2000" dirty="0" smtClean="0">
                <a:solidFill>
                  <a:srgbClr val="7200CF"/>
                </a:solidFill>
              </a:rPr>
              <a:t>Remove oxide </a:t>
            </a:r>
            <a:r>
              <a:rPr lang="en-US" sz="2000" dirty="0" smtClean="0"/>
              <a:t>from stress-relieved vessel walls?</a:t>
            </a:r>
          </a:p>
          <a:p>
            <a:pPr lvl="1"/>
            <a:r>
              <a:rPr lang="en-US" sz="1600" dirty="0" smtClean="0"/>
              <a:t>Oxide patina was good for suppressing IR scatter, good for vacuum performance, but began to </a:t>
            </a:r>
            <a:r>
              <a:rPr lang="en-US" sz="1600" dirty="0" smtClean="0">
                <a:solidFill>
                  <a:srgbClr val="FF0000"/>
                </a:solidFill>
              </a:rPr>
              <a:t>flake off </a:t>
            </a:r>
            <a:r>
              <a:rPr lang="en-US" sz="1600" dirty="0" smtClean="0"/>
              <a:t>with age– </a:t>
            </a:r>
            <a:r>
              <a:rPr lang="en-US" sz="1600" dirty="0" smtClean="0">
                <a:solidFill>
                  <a:srgbClr val="FF0000"/>
                </a:solidFill>
              </a:rPr>
              <a:t>had to be removed!</a:t>
            </a:r>
          </a:p>
          <a:p>
            <a:pPr lvl="1"/>
            <a:r>
              <a:rPr lang="en-US" sz="1600" dirty="0" smtClean="0"/>
              <a:t>Considering conventional treatments such as passivation or </a:t>
            </a:r>
            <a:r>
              <a:rPr lang="en-US" sz="1600" dirty="0" err="1" smtClean="0"/>
              <a:t>electropolish</a:t>
            </a:r>
            <a:endParaRPr lang="en-US" sz="1600" dirty="0" smtClean="0"/>
          </a:p>
          <a:p>
            <a:r>
              <a:rPr lang="en-US" sz="2000" dirty="0" smtClean="0"/>
              <a:t>Is </a:t>
            </a:r>
            <a:r>
              <a:rPr lang="en-US" sz="2000" dirty="0" smtClean="0">
                <a:solidFill>
                  <a:srgbClr val="7200CF"/>
                </a:solidFill>
              </a:rPr>
              <a:t>spiral-welding </a:t>
            </a:r>
            <a:r>
              <a:rPr lang="en-US" sz="2000" dirty="0" smtClean="0"/>
              <a:t>still the most economical tube construction?</a:t>
            </a:r>
          </a:p>
          <a:p>
            <a:r>
              <a:rPr lang="en-US" sz="2000" dirty="0" smtClean="0"/>
              <a:t>Are there alternative ways to achieve </a:t>
            </a:r>
            <a:r>
              <a:rPr lang="en-US" sz="2000" dirty="0" smtClean="0">
                <a:solidFill>
                  <a:srgbClr val="7200CF"/>
                </a:solidFill>
              </a:rPr>
              <a:t>ultralow dissolved hydrogen</a:t>
            </a:r>
            <a:r>
              <a:rPr lang="en-US" sz="2000" dirty="0" smtClean="0"/>
              <a:t>?</a:t>
            </a:r>
          </a:p>
          <a:p>
            <a:r>
              <a:rPr lang="en-US" sz="2000" dirty="0" smtClean="0"/>
              <a:t>Should we upgrade </a:t>
            </a:r>
            <a:r>
              <a:rPr lang="en-US" sz="2000" dirty="0" smtClean="0">
                <a:solidFill>
                  <a:srgbClr val="7200CF"/>
                </a:solidFill>
              </a:rPr>
              <a:t>monitoring &amp;</a:t>
            </a:r>
            <a:r>
              <a:rPr lang="en-US" sz="2000" dirty="0">
                <a:solidFill>
                  <a:srgbClr val="7200CF"/>
                </a:solidFill>
              </a:rPr>
              <a:t> </a:t>
            </a:r>
            <a:r>
              <a:rPr lang="en-US" sz="2000" dirty="0" smtClean="0">
                <a:solidFill>
                  <a:srgbClr val="7200CF"/>
                </a:solidFill>
              </a:rPr>
              <a:t>instrumentation </a:t>
            </a:r>
            <a:r>
              <a:rPr lang="en-US" sz="2000" dirty="0" smtClean="0"/>
              <a:t>along tubes?</a:t>
            </a:r>
          </a:p>
          <a:p>
            <a:r>
              <a:rPr lang="en-US" sz="2000" dirty="0" smtClean="0"/>
              <a:t>Should we consider </a:t>
            </a:r>
            <a:r>
              <a:rPr lang="en-US" sz="2000" dirty="0" smtClean="0">
                <a:solidFill>
                  <a:srgbClr val="7200CF"/>
                </a:solidFill>
              </a:rPr>
              <a:t>316L</a:t>
            </a:r>
            <a:r>
              <a:rPr lang="en-US" sz="2000" dirty="0" smtClean="0"/>
              <a:t> in place of </a:t>
            </a:r>
            <a:r>
              <a:rPr lang="en-US" sz="2000" dirty="0" smtClean="0">
                <a:solidFill>
                  <a:srgbClr val="7200CF"/>
                </a:solidFill>
              </a:rPr>
              <a:t>304L</a:t>
            </a:r>
            <a:r>
              <a:rPr lang="en-US" sz="2000" dirty="0" smtClean="0">
                <a:solidFill>
                  <a:srgbClr val="AD5AFF"/>
                </a:solidFill>
              </a:rPr>
              <a:t> </a:t>
            </a:r>
            <a:r>
              <a:rPr lang="en-US" sz="2000" dirty="0" smtClean="0"/>
              <a:t>for higher corrosion resistance?</a:t>
            </a:r>
          </a:p>
          <a:p>
            <a:r>
              <a:rPr lang="en-US" sz="2000" dirty="0" smtClean="0"/>
              <a:t>Should we consider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flanging</a:t>
            </a:r>
            <a:r>
              <a:rPr lang="en-US" sz="2000" dirty="0" smtClean="0"/>
              <a:t> or other means to reversibly isolate tube sections after installation?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30FF89-010E-D743-9346-2CD4AB727079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831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745" y="149125"/>
            <a:ext cx="8229600" cy="849413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Cautionary Tale: </a:t>
            </a:r>
            <a:br>
              <a:rPr lang="en-US" sz="3600" dirty="0" smtClean="0"/>
            </a:br>
            <a:r>
              <a:rPr lang="en-US" sz="3600" dirty="0" smtClean="0"/>
              <a:t>The LLO Y </a:t>
            </a:r>
            <a:r>
              <a:rPr lang="en-US" sz="3600" dirty="0" err="1" smtClean="0"/>
              <a:t>Beamtube</a:t>
            </a:r>
            <a:r>
              <a:rPr lang="en-US" sz="3600" dirty="0" smtClean="0"/>
              <a:t> Leak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2745" y="1295400"/>
            <a:ext cx="8561305" cy="5022270"/>
          </a:xfrm>
        </p:spPr>
        <p:txBody>
          <a:bodyPr>
            <a:noAutofit/>
          </a:bodyPr>
          <a:lstStyle/>
          <a:p>
            <a:r>
              <a:rPr lang="en-US" sz="1600" dirty="0" smtClean="0"/>
              <a:t>Discovered only late last year, but…</a:t>
            </a:r>
          </a:p>
          <a:p>
            <a:r>
              <a:rPr lang="en-US" sz="1600" dirty="0" smtClean="0"/>
              <a:t>Reconstruct </a:t>
            </a:r>
            <a:r>
              <a:rPr lang="en-US" sz="1600" i="1" dirty="0" smtClean="0"/>
              <a:t>t</a:t>
            </a:r>
            <a:r>
              <a:rPr lang="en-US" sz="1600" dirty="0" smtClean="0"/>
              <a:t>=0 in 2008, </a:t>
            </a:r>
            <a:r>
              <a:rPr lang="en-US" sz="1600" i="1" dirty="0" smtClean="0"/>
              <a:t>F</a:t>
            </a:r>
            <a:r>
              <a:rPr lang="en-US" sz="1600" dirty="0" smtClean="0"/>
              <a:t> = 2.5e-4 </a:t>
            </a:r>
            <a:r>
              <a:rPr lang="en-US" sz="1600" dirty="0" err="1" smtClean="0"/>
              <a:t>torr</a:t>
            </a:r>
            <a:r>
              <a:rPr lang="en-US" sz="1600" dirty="0" smtClean="0"/>
              <a:t>-liter/sec (!)</a:t>
            </a:r>
          </a:p>
          <a:p>
            <a:pPr lvl="1"/>
            <a:r>
              <a:rPr lang="en-US" sz="1400" dirty="0" smtClean="0"/>
              <a:t>Unnoticed due to sparse instrumentation, masked by detector outgassing</a:t>
            </a:r>
          </a:p>
          <a:p>
            <a:pPr lvl="1"/>
            <a:r>
              <a:rPr lang="en-US" sz="1400" dirty="0" smtClean="0"/>
              <a:t>Approximately 1e5 x specification;  </a:t>
            </a:r>
            <a:r>
              <a:rPr lang="en-US" sz="1400" i="1" dirty="0" smtClean="0">
                <a:solidFill>
                  <a:srgbClr val="FF0000"/>
                </a:solidFill>
              </a:rPr>
              <a:t>MUST BE REPAIRED</a:t>
            </a:r>
          </a:p>
          <a:p>
            <a:pPr lvl="2"/>
            <a:r>
              <a:rPr lang="en-US" sz="1100" dirty="0" smtClean="0"/>
              <a:t>Legacy of water vapor deposited since ‘08 may  persist, </a:t>
            </a:r>
            <a:r>
              <a:rPr lang="en-US" sz="1100" dirty="0" smtClean="0">
                <a:solidFill>
                  <a:srgbClr val="FF0000"/>
                </a:solidFill>
              </a:rPr>
              <a:t>even after repairs</a:t>
            </a:r>
          </a:p>
          <a:p>
            <a:r>
              <a:rPr lang="en-US" sz="1600" dirty="0" smtClean="0"/>
              <a:t>Localized near Y midpoint by gradient methods</a:t>
            </a:r>
          </a:p>
          <a:p>
            <a:r>
              <a:rPr lang="en-US" sz="1600" dirty="0" smtClean="0"/>
              <a:t>Followed by He MSLD test: </a:t>
            </a:r>
            <a:r>
              <a:rPr lang="en-US" sz="1600" dirty="0" smtClean="0">
                <a:solidFill>
                  <a:srgbClr val="FF0000"/>
                </a:solidFill>
              </a:rPr>
              <a:t>VERY DIFFICULT ON THIS SIZE SYSTEM !</a:t>
            </a:r>
            <a:endParaRPr lang="en-US" sz="1200" dirty="0" smtClean="0">
              <a:solidFill>
                <a:srgbClr val="FF0000"/>
              </a:solidFill>
            </a:endParaRPr>
          </a:p>
          <a:p>
            <a:r>
              <a:rPr lang="en-US" sz="1600" dirty="0"/>
              <a:t>A</a:t>
            </a:r>
            <a:r>
              <a:rPr lang="en-US" sz="1600" dirty="0" smtClean="0"/>
              <a:t>t least </a:t>
            </a:r>
            <a:r>
              <a:rPr lang="en-US" sz="1600" i="1" dirty="0" smtClean="0">
                <a:solidFill>
                  <a:srgbClr val="FF0000"/>
                </a:solidFill>
              </a:rPr>
              <a:t>4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i="1" dirty="0" smtClean="0">
                <a:solidFill>
                  <a:srgbClr val="FF0000"/>
                </a:solidFill>
              </a:rPr>
              <a:t>distinct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i="1" dirty="0" smtClean="0">
                <a:solidFill>
                  <a:srgbClr val="FF0000"/>
                </a:solidFill>
              </a:rPr>
              <a:t>leaks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/>
              <a:t>discovered to date, in at least 3 zones</a:t>
            </a:r>
          </a:p>
          <a:p>
            <a:pPr lvl="1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Confirms this is no fluke or isolated defect, </a:t>
            </a:r>
            <a:r>
              <a:rPr lang="en-US" sz="1200" dirty="0" smtClean="0"/>
              <a:t>but a </a:t>
            </a:r>
            <a:r>
              <a:rPr lang="en-US" sz="1200" dirty="0" smtClean="0">
                <a:solidFill>
                  <a:srgbClr val="A637FF"/>
                </a:solidFill>
              </a:rPr>
              <a:t>progressive problem</a:t>
            </a:r>
          </a:p>
          <a:p>
            <a:pPr lvl="1"/>
            <a:r>
              <a:rPr lang="en-US" sz="1200" dirty="0" smtClean="0"/>
              <a:t>Most likely a spectrum of sources will be found</a:t>
            </a:r>
          </a:p>
          <a:p>
            <a:pPr lvl="1"/>
            <a:r>
              <a:rPr lang="en-US" sz="1200" dirty="0" smtClean="0"/>
              <a:t>Largest breach is now sealed but about </a:t>
            </a:r>
            <a:r>
              <a:rPr lang="en-US" sz="1200" dirty="0" smtClean="0">
                <a:solidFill>
                  <a:schemeClr val="tx2"/>
                </a:solidFill>
              </a:rPr>
              <a:t>1e-5 </a:t>
            </a:r>
            <a:r>
              <a:rPr lang="en-US" sz="1200" dirty="0" err="1" smtClean="0">
                <a:solidFill>
                  <a:schemeClr val="tx2"/>
                </a:solidFill>
              </a:rPr>
              <a:t>torr</a:t>
            </a:r>
            <a:r>
              <a:rPr lang="en-US" sz="1200" dirty="0" smtClean="0">
                <a:solidFill>
                  <a:schemeClr val="tx2"/>
                </a:solidFill>
              </a:rPr>
              <a:t>-liter/sec remains unaccounted for</a:t>
            </a:r>
          </a:p>
          <a:p>
            <a:r>
              <a:rPr lang="en-US" sz="1600" dirty="0" smtClean="0"/>
              <a:t>Those discovered to date coincide with </a:t>
            </a:r>
          </a:p>
          <a:p>
            <a:pPr lvl="1"/>
            <a:r>
              <a:rPr lang="en-US" sz="1200" dirty="0" smtClean="0">
                <a:solidFill>
                  <a:srgbClr val="A637FF"/>
                </a:solidFill>
              </a:rPr>
              <a:t>Welds </a:t>
            </a:r>
            <a:r>
              <a:rPr lang="en-US" sz="1200" dirty="0" smtClean="0"/>
              <a:t>(both a spiral weld and a stiffener fillet), plus</a:t>
            </a:r>
          </a:p>
          <a:p>
            <a:pPr lvl="1"/>
            <a:r>
              <a:rPr lang="en-US" sz="1200" dirty="0" smtClean="0">
                <a:solidFill>
                  <a:srgbClr val="A637FF"/>
                </a:solidFill>
              </a:rPr>
              <a:t>Animal residues </a:t>
            </a:r>
            <a:r>
              <a:rPr lang="en-US" sz="1200" dirty="0" smtClean="0"/>
              <a:t>(mice or mud wasps;  emit “corrosion accelerants”), plus </a:t>
            </a:r>
          </a:p>
          <a:p>
            <a:pPr lvl="1"/>
            <a:r>
              <a:rPr lang="en-US" sz="1200" dirty="0" smtClean="0"/>
              <a:t>Local history of persistent </a:t>
            </a:r>
            <a:r>
              <a:rPr lang="en-US" sz="1200" dirty="0" smtClean="0">
                <a:solidFill>
                  <a:srgbClr val="A637FF"/>
                </a:solidFill>
              </a:rPr>
              <a:t>water incursion</a:t>
            </a:r>
          </a:p>
          <a:p>
            <a:r>
              <a:rPr lang="en-US" sz="1600" dirty="0" smtClean="0"/>
              <a:t>Team (incl. yours truly) has been assigned to find, repair, prevent recurrence</a:t>
            </a:r>
          </a:p>
          <a:p>
            <a:pPr lvl="1"/>
            <a:r>
              <a:rPr lang="en-US" sz="1200" dirty="0" smtClean="0"/>
              <a:t>Outside metallurgical &amp; welding specialists under contract</a:t>
            </a:r>
          </a:p>
          <a:p>
            <a:pPr lvl="1"/>
            <a:r>
              <a:rPr lang="en-US" sz="1200" dirty="0"/>
              <a:t>A</a:t>
            </a:r>
            <a:r>
              <a:rPr lang="en-US" sz="1200" dirty="0" smtClean="0"/>
              <a:t>dditional diagnostics on known leaks, representative fab samples</a:t>
            </a:r>
          </a:p>
          <a:p>
            <a:pPr lvl="1"/>
            <a:r>
              <a:rPr lang="en-US" sz="1200" dirty="0"/>
              <a:t>T</a:t>
            </a:r>
            <a:r>
              <a:rPr lang="en-US" sz="1200" dirty="0" smtClean="0"/>
              <a:t>oo soon to reliably bound full $ and schedule impact!</a:t>
            </a:r>
          </a:p>
        </p:txBody>
      </p:sp>
    </p:spTree>
    <p:extLst>
      <p:ext uri="{BB962C8B-B14F-4D97-AF65-F5344CB8AC3E}">
        <p14:creationId xmlns:p14="http://schemas.microsoft.com/office/powerpoint/2010/main" val="1397744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107578"/>
            <a:ext cx="7581901" cy="730622"/>
          </a:xfrm>
        </p:spPr>
        <p:txBody>
          <a:bodyPr/>
          <a:lstStyle/>
          <a:p>
            <a:r>
              <a:rPr lang="en-US" dirty="0" smtClean="0"/>
              <a:t>The GW Spectrum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08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4315" y="4567425"/>
            <a:ext cx="2840355" cy="1352550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9" name="TextBox 208"/>
          <p:cNvSpPr txBox="1"/>
          <p:nvPr/>
        </p:nvSpPr>
        <p:spPr>
          <a:xfrm>
            <a:off x="3048000" y="3581400"/>
            <a:ext cx="685800" cy="457200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kumimoji="0" lang="en-US" sz="1600" b="0" i="1" u="none" strike="noStrike" kern="1200" cap="none" spc="0" normalizeH="0" baseline="3000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-9</a:t>
            </a:r>
            <a:r>
              <a:rPr lang="en-US" sz="1600" i="1" dirty="0" smtClean="0">
                <a:solidFill>
                  <a:schemeClr val="accent2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kumimoji="0" lang="en-US" sz="1600" b="0" i="1" u="none" strike="noStrike" kern="1200" cap="none" spc="0" normalizeH="0" baseline="3000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210" name="TextBox 209"/>
          <p:cNvSpPr txBox="1"/>
          <p:nvPr/>
        </p:nvSpPr>
        <p:spPr>
          <a:xfrm>
            <a:off x="4913416" y="3581400"/>
            <a:ext cx="685800" cy="457200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kumimoji="0" lang="en-US" sz="1600" b="0" i="1" u="none" strike="noStrike" kern="1200" cap="none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kumimoji="0" lang="en-US" sz="1600" b="0" i="1" u="none" strike="noStrike" kern="1200" cap="none" normalizeH="0" baseline="3000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-4</a:t>
            </a:r>
            <a:r>
              <a:rPr lang="en-US" sz="1600" i="1" dirty="0" smtClean="0">
                <a:solidFill>
                  <a:schemeClr val="accent2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kumimoji="0" lang="en-US" sz="1600" b="0" i="1" u="none" strike="noStrike" kern="1200" cap="none" spc="0" normalizeH="0" baseline="3000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211" name="TextBox 210"/>
          <p:cNvSpPr txBox="1"/>
          <p:nvPr/>
        </p:nvSpPr>
        <p:spPr>
          <a:xfrm>
            <a:off x="6498848" y="3581400"/>
            <a:ext cx="685800" cy="457200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kumimoji="0" lang="en-US" sz="1600" b="0" i="1" u="none" strike="noStrike" kern="1200" cap="none" spc="0" normalizeH="0" baseline="3000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0</a:t>
            </a:r>
            <a:r>
              <a:rPr lang="en-US" sz="1600" i="1" dirty="0" smtClean="0">
                <a:solidFill>
                  <a:schemeClr val="accent2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kumimoji="0" lang="en-US" sz="1600" b="0" i="1" u="none" strike="noStrike" kern="1200" cap="none" spc="0" normalizeH="0" baseline="3000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212" name="TextBox 211"/>
          <p:cNvSpPr txBox="1"/>
          <p:nvPr/>
        </p:nvSpPr>
        <p:spPr>
          <a:xfrm>
            <a:off x="8001000" y="3581400"/>
            <a:ext cx="685800" cy="457200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kumimoji="0" lang="en-US" sz="1600" b="0" i="1" u="none" strike="noStrike" kern="1200" cap="none" spc="0" normalizeH="0" baseline="3000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3</a:t>
            </a:r>
            <a:r>
              <a:rPr lang="en-US" sz="1600" i="1" dirty="0" smtClean="0">
                <a:solidFill>
                  <a:schemeClr val="accent2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kumimoji="0" lang="en-US" sz="1600" b="0" i="1" u="none" strike="noStrike" kern="1200" cap="none" spc="0" normalizeH="0" baseline="3000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Helvetica" pitchFamily="34" charset="0"/>
              <a:ea typeface="+mj-ea"/>
              <a:cs typeface="Helvetica" pitchFamily="34" charset="0"/>
            </a:endParaRPr>
          </a:p>
        </p:txBody>
      </p:sp>
      <p:grpSp>
        <p:nvGrpSpPr>
          <p:cNvPr id="3" name="Group 11"/>
          <p:cNvGrpSpPr/>
          <p:nvPr/>
        </p:nvGrpSpPr>
        <p:grpSpPr>
          <a:xfrm>
            <a:off x="170090" y="1253837"/>
            <a:ext cx="2454233" cy="1717963"/>
            <a:chOff x="288967" y="1253837"/>
            <a:chExt cx="2454233" cy="1717963"/>
          </a:xfrm>
        </p:grpSpPr>
        <p:pic>
          <p:nvPicPr>
            <p:cNvPr id="214" name="Picture 1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967" y="1253837"/>
              <a:ext cx="2454233" cy="1717963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5" name="TextBox 214"/>
            <p:cNvSpPr txBox="1"/>
            <p:nvPr/>
          </p:nvSpPr>
          <p:spPr>
            <a:xfrm>
              <a:off x="460076" y="1348499"/>
              <a:ext cx="1319592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95000"/>
                    </a:sys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Relic radiation</a:t>
              </a:r>
            </a:p>
          </p:txBody>
        </p:sp>
      </p:grpSp>
      <p:grpSp>
        <p:nvGrpSpPr>
          <p:cNvPr id="7" name="Group 14"/>
          <p:cNvGrpSpPr/>
          <p:nvPr/>
        </p:nvGrpSpPr>
        <p:grpSpPr>
          <a:xfrm>
            <a:off x="2124995" y="1079808"/>
            <a:ext cx="1913056" cy="1434792"/>
            <a:chOff x="2243872" y="1079808"/>
            <a:chExt cx="1913056" cy="1434792"/>
          </a:xfrm>
        </p:grpSpPr>
        <p:pic>
          <p:nvPicPr>
            <p:cNvPr id="217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43872" y="1079808"/>
              <a:ext cx="1913056" cy="1434792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8" name="TextBox 217"/>
            <p:cNvSpPr txBox="1"/>
            <p:nvPr/>
          </p:nvSpPr>
          <p:spPr>
            <a:xfrm>
              <a:off x="2244675" y="1099948"/>
              <a:ext cx="1390124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95000"/>
                    </a:sys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Cosmic Strings</a:t>
              </a:r>
            </a:p>
          </p:txBody>
        </p:sp>
      </p:grpSp>
      <p:grpSp>
        <p:nvGrpSpPr>
          <p:cNvPr id="8" name="Group 17"/>
          <p:cNvGrpSpPr/>
          <p:nvPr/>
        </p:nvGrpSpPr>
        <p:grpSpPr>
          <a:xfrm>
            <a:off x="2920789" y="1808367"/>
            <a:ext cx="2599134" cy="1412465"/>
            <a:chOff x="3039666" y="1808367"/>
            <a:chExt cx="2599134" cy="1412465"/>
          </a:xfrm>
        </p:grpSpPr>
        <p:pic>
          <p:nvPicPr>
            <p:cNvPr id="220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48000" y="1808367"/>
              <a:ext cx="2590800" cy="1412465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1" name="TextBox 220"/>
            <p:cNvSpPr txBox="1"/>
            <p:nvPr/>
          </p:nvSpPr>
          <p:spPr>
            <a:xfrm>
              <a:off x="3039666" y="2878149"/>
              <a:ext cx="2316660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" lastClr="FFFFFF">
                      <a:lumMod val="95000"/>
                    </a:sys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Supermassive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95000"/>
                    </a:sys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 BH Binaries</a:t>
              </a:r>
            </a:p>
          </p:txBody>
        </p:sp>
      </p:grpSp>
      <p:grpSp>
        <p:nvGrpSpPr>
          <p:cNvPr id="9" name="Group 20"/>
          <p:cNvGrpSpPr/>
          <p:nvPr/>
        </p:nvGrpSpPr>
        <p:grpSpPr>
          <a:xfrm>
            <a:off x="4196178" y="990600"/>
            <a:ext cx="1857145" cy="1219200"/>
            <a:chOff x="4315055" y="990600"/>
            <a:chExt cx="1857145" cy="1219200"/>
          </a:xfrm>
        </p:grpSpPr>
        <p:pic>
          <p:nvPicPr>
            <p:cNvPr id="223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43400" y="990600"/>
              <a:ext cx="1828800" cy="1219200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4" name="TextBox 223"/>
            <p:cNvSpPr txBox="1"/>
            <p:nvPr/>
          </p:nvSpPr>
          <p:spPr>
            <a:xfrm>
              <a:off x="4315055" y="1009945"/>
              <a:ext cx="1779654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95000"/>
                    </a:sys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BH and NS Binaries</a:t>
              </a:r>
            </a:p>
          </p:txBody>
        </p:sp>
      </p:grpSp>
      <p:grpSp>
        <p:nvGrpSpPr>
          <p:cNvPr id="10" name="Group 23"/>
          <p:cNvGrpSpPr/>
          <p:nvPr/>
        </p:nvGrpSpPr>
        <p:grpSpPr>
          <a:xfrm>
            <a:off x="5220024" y="2133981"/>
            <a:ext cx="1967205" cy="1238709"/>
            <a:chOff x="5338901" y="2133981"/>
            <a:chExt cx="1967205" cy="1238709"/>
          </a:xfrm>
        </p:grpSpPr>
        <p:pic>
          <p:nvPicPr>
            <p:cNvPr id="226" name="Picture 1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410200" y="2133981"/>
              <a:ext cx="1828800" cy="1218819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7" name="TextBox 226"/>
            <p:cNvSpPr txBox="1"/>
            <p:nvPr/>
          </p:nvSpPr>
          <p:spPr>
            <a:xfrm>
              <a:off x="5338901" y="3064913"/>
              <a:ext cx="1967205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95000"/>
                    </a:sys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Binaries coalescences</a:t>
              </a:r>
            </a:p>
          </p:txBody>
        </p:sp>
      </p:grpSp>
      <p:grpSp>
        <p:nvGrpSpPr>
          <p:cNvPr id="11" name="Group 26"/>
          <p:cNvGrpSpPr/>
          <p:nvPr/>
        </p:nvGrpSpPr>
        <p:grpSpPr>
          <a:xfrm>
            <a:off x="5898098" y="1049741"/>
            <a:ext cx="1920025" cy="1388659"/>
            <a:chOff x="6016975" y="1049741"/>
            <a:chExt cx="1920025" cy="1388659"/>
          </a:xfrm>
        </p:grpSpPr>
        <p:pic>
          <p:nvPicPr>
            <p:cNvPr id="229" name="Picture 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083799" y="1049741"/>
              <a:ext cx="1853201" cy="1388659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0" name="TextBox 229"/>
            <p:cNvSpPr txBox="1"/>
            <p:nvPr/>
          </p:nvSpPr>
          <p:spPr>
            <a:xfrm>
              <a:off x="6016975" y="1855704"/>
              <a:ext cx="1797287" cy="523220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95000"/>
                    </a:sys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Extreme Mass Ratio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95000"/>
                    </a:sys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Inspirals</a:t>
              </a:r>
            </a:p>
          </p:txBody>
        </p:sp>
      </p:grpSp>
      <p:grpSp>
        <p:nvGrpSpPr>
          <p:cNvPr id="12" name="Group 29"/>
          <p:cNvGrpSpPr/>
          <p:nvPr/>
        </p:nvGrpSpPr>
        <p:grpSpPr>
          <a:xfrm>
            <a:off x="7544625" y="838200"/>
            <a:ext cx="1436996" cy="1436996"/>
            <a:chOff x="7663502" y="838200"/>
            <a:chExt cx="1436996" cy="1436996"/>
          </a:xfrm>
        </p:grpSpPr>
        <p:pic>
          <p:nvPicPr>
            <p:cNvPr id="232" name="Picture 1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663502" y="838200"/>
              <a:ext cx="1436996" cy="1436996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3" name="TextBox 232"/>
            <p:cNvSpPr txBox="1"/>
            <p:nvPr/>
          </p:nvSpPr>
          <p:spPr>
            <a:xfrm>
              <a:off x="7847956" y="930671"/>
              <a:ext cx="1149674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95000"/>
                    </a:sys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Supernovae</a:t>
              </a:r>
            </a:p>
          </p:txBody>
        </p:sp>
      </p:grpSp>
      <p:grpSp>
        <p:nvGrpSpPr>
          <p:cNvPr id="13" name="Group 32"/>
          <p:cNvGrpSpPr/>
          <p:nvPr/>
        </p:nvGrpSpPr>
        <p:grpSpPr>
          <a:xfrm>
            <a:off x="7332324" y="2117315"/>
            <a:ext cx="1235599" cy="1230004"/>
            <a:chOff x="7451201" y="2117315"/>
            <a:chExt cx="1235599" cy="1230004"/>
          </a:xfrm>
        </p:grpSpPr>
        <p:pic>
          <p:nvPicPr>
            <p:cNvPr id="235" name="Picture 1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452241" y="2117315"/>
              <a:ext cx="1234559" cy="1230004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6" name="TextBox 235"/>
            <p:cNvSpPr txBox="1"/>
            <p:nvPr/>
          </p:nvSpPr>
          <p:spPr>
            <a:xfrm>
              <a:off x="7451201" y="3024153"/>
              <a:ext cx="1181734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95000"/>
                    </a:sys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Spinning NS</a:t>
              </a:r>
            </a:p>
          </p:txBody>
        </p:sp>
      </p:grpSp>
      <p:sp>
        <p:nvSpPr>
          <p:cNvPr id="244" name="TextBox 243"/>
          <p:cNvSpPr txBox="1"/>
          <p:nvPr/>
        </p:nvSpPr>
        <p:spPr>
          <a:xfrm>
            <a:off x="152400" y="3581400"/>
            <a:ext cx="685800" cy="457200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kumimoji="0" lang="en-US" sz="1600" b="0" i="1" u="none" strike="noStrike" kern="1200" cap="none" spc="0" normalizeH="0" baseline="3000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-16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</a:rPr>
              <a:t> Hz</a:t>
            </a:r>
            <a:endParaRPr kumimoji="0" lang="en-US" sz="1600" b="0" i="1" u="none" strike="noStrike" kern="1200" cap="none" spc="0" normalizeH="0" baseline="3000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Helvetica" pitchFamily="34" charset="0"/>
              <a:ea typeface="+mj-ea"/>
              <a:cs typeface="Helvetica" pitchFamily="34" charset="0"/>
            </a:endParaRPr>
          </a:p>
        </p:txBody>
      </p:sp>
      <p:pic>
        <p:nvPicPr>
          <p:cNvPr id="245" name="Picture 1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2400" y="4952999"/>
            <a:ext cx="1455347" cy="1032827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6" name="Picture 1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5789" y="4258965"/>
            <a:ext cx="1744523" cy="1219200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7" name="Rectangle 246"/>
          <p:cNvSpPr/>
          <p:nvPr/>
        </p:nvSpPr>
        <p:spPr>
          <a:xfrm>
            <a:off x="18300" y="3954147"/>
            <a:ext cx="2488776" cy="233803"/>
          </a:xfrm>
          <a:prstGeom prst="rect">
            <a:avLst/>
          </a:prstGeom>
          <a:gradFill flip="none" rotWithShape="1">
            <a:gsLst>
              <a:gs pos="0">
                <a:srgbClr val="C00000">
                  <a:alpha val="0"/>
                </a:srgbClr>
              </a:gs>
              <a:gs pos="20000">
                <a:srgbClr val="C00000"/>
              </a:gs>
              <a:gs pos="80000">
                <a:srgbClr val="C00000"/>
              </a:gs>
              <a:gs pos="100000">
                <a:srgbClr val="C00000"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Inflation Probe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</p:txBody>
      </p:sp>
      <p:grpSp>
        <p:nvGrpSpPr>
          <p:cNvPr id="14" name="Group 46"/>
          <p:cNvGrpSpPr/>
          <p:nvPr/>
        </p:nvGrpSpPr>
        <p:grpSpPr>
          <a:xfrm>
            <a:off x="1991570" y="3954147"/>
            <a:ext cx="3073871" cy="2434758"/>
            <a:chOff x="1991570" y="3954147"/>
            <a:chExt cx="3073871" cy="2434758"/>
          </a:xfrm>
        </p:grpSpPr>
        <p:pic>
          <p:nvPicPr>
            <p:cNvPr id="249" name="Picture 15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433575" y="3954147"/>
              <a:ext cx="1631866" cy="2065653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0" name="Picture 14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991570" y="5036355"/>
              <a:ext cx="2032000" cy="1352550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1" name="Rectangle 250"/>
            <p:cNvSpPr/>
            <p:nvPr/>
          </p:nvSpPr>
          <p:spPr>
            <a:xfrm>
              <a:off x="2219255" y="3960265"/>
              <a:ext cx="2488776" cy="233803"/>
            </a:xfrm>
            <a:prstGeom prst="rect">
              <a:avLst/>
            </a:prstGeom>
            <a:gradFill flip="none" rotWithShape="1">
              <a:gsLst>
                <a:gs pos="0">
                  <a:srgbClr val="326464">
                    <a:alpha val="0"/>
                  </a:srgbClr>
                </a:gs>
                <a:gs pos="20000">
                  <a:srgbClr val="326464"/>
                </a:gs>
                <a:gs pos="80000">
                  <a:srgbClr val="326464"/>
                </a:gs>
                <a:gs pos="100000">
                  <a:srgbClr val="326464">
                    <a:alpha val="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Helvetica" pitchFamily="34" charset="0"/>
                  <a:ea typeface="+mn-ea"/>
                  <a:cs typeface="Helvetica" pitchFamily="34" charset="0"/>
                </a:rPr>
                <a:t>Pulsar timing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endParaRPr>
            </a:p>
          </p:txBody>
        </p:sp>
      </p:grpSp>
      <p:sp>
        <p:nvSpPr>
          <p:cNvPr id="252" name="Rectangle 251"/>
          <p:cNvSpPr/>
          <p:nvPr/>
        </p:nvSpPr>
        <p:spPr>
          <a:xfrm>
            <a:off x="4511864" y="3960265"/>
            <a:ext cx="2488776" cy="233803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50000"/>
                  <a:alpha val="0"/>
                </a:sysClr>
              </a:gs>
              <a:gs pos="20000">
                <a:sysClr val="windowText" lastClr="000000">
                  <a:lumMod val="50000"/>
                </a:sysClr>
              </a:gs>
              <a:gs pos="80000">
                <a:sysClr val="windowText" lastClr="000000">
                  <a:lumMod val="50000"/>
                </a:sysClr>
              </a:gs>
              <a:gs pos="100000">
                <a:sysClr val="windowText" lastClr="000000">
                  <a:lumMod val="50000"/>
                  <a:alpha val="0"/>
                </a:sys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Space detectors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</p:txBody>
      </p:sp>
      <p:grpSp>
        <p:nvGrpSpPr>
          <p:cNvPr id="15" name="Group 51"/>
          <p:cNvGrpSpPr/>
          <p:nvPr/>
        </p:nvGrpSpPr>
        <p:grpSpPr>
          <a:xfrm>
            <a:off x="6636924" y="3960265"/>
            <a:ext cx="2488776" cy="2352745"/>
            <a:chOff x="6636924" y="3960265"/>
            <a:chExt cx="2488776" cy="2352745"/>
          </a:xfrm>
        </p:grpSpPr>
        <p:pic>
          <p:nvPicPr>
            <p:cNvPr id="254" name="Picture 20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7000640" y="4983636"/>
              <a:ext cx="1820965" cy="1329374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5" name="Picture 21"/>
            <p:cNvPicPr>
              <a:picLocks noChangeAspect="1" noChangeArrowheads="1"/>
            </p:cNvPicPr>
            <p:nvPr/>
          </p:nvPicPr>
          <p:blipFill rotWithShape="1">
            <a:blip r:embed="rId16" cstate="print"/>
            <a:srcRect t="7430" b="13615"/>
            <a:stretch/>
          </p:blipFill>
          <p:spPr bwMode="auto">
            <a:xfrm>
              <a:off x="7418576" y="4245756"/>
              <a:ext cx="1588911" cy="842287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6" name="Rectangle 255"/>
            <p:cNvSpPr/>
            <p:nvPr/>
          </p:nvSpPr>
          <p:spPr>
            <a:xfrm>
              <a:off x="6636924" y="3960265"/>
              <a:ext cx="2488776" cy="233803"/>
            </a:xfrm>
            <a:prstGeom prst="rect">
              <a:avLst/>
            </a:prstGeom>
            <a:gradFill flip="none" rotWithShape="1">
              <a:gsLst>
                <a:gs pos="0">
                  <a:srgbClr val="FC950C">
                    <a:alpha val="0"/>
                  </a:srgbClr>
                </a:gs>
                <a:gs pos="20000">
                  <a:srgbClr val="FC950C"/>
                </a:gs>
                <a:gs pos="79000">
                  <a:srgbClr val="FC950C"/>
                </a:gs>
                <a:gs pos="100000">
                  <a:srgbClr val="FC950C">
                    <a:alpha val="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Helvetica" pitchFamily="34" charset="0"/>
                  <a:ea typeface="+mn-ea"/>
                  <a:cs typeface="Helvetica" pitchFamily="34" charset="0"/>
                </a:rPr>
                <a:t>Ground interferometers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-228603" y="3465532"/>
            <a:ext cx="9601251" cy="192088"/>
            <a:chOff x="-228603" y="3465532"/>
            <a:chExt cx="9601251" cy="192088"/>
          </a:xfrm>
        </p:grpSpPr>
        <p:sp>
          <p:nvSpPr>
            <p:cNvPr id="259" name="AutoShape 52"/>
            <p:cNvSpPr>
              <a:spLocks noChangeAspect="1" noChangeArrowheads="1" noTextEdit="1"/>
            </p:cNvSpPr>
            <p:nvPr/>
          </p:nvSpPr>
          <p:spPr bwMode="auto">
            <a:xfrm>
              <a:off x="-228603" y="3465532"/>
              <a:ext cx="9601251" cy="19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261" name="Freeform 55"/>
            <p:cNvSpPr>
              <a:spLocks/>
            </p:cNvSpPr>
            <p:nvPr/>
          </p:nvSpPr>
          <p:spPr bwMode="auto">
            <a:xfrm>
              <a:off x="-36514" y="3470295"/>
              <a:ext cx="1263657" cy="92075"/>
            </a:xfrm>
            <a:custGeom>
              <a:avLst/>
              <a:gdLst/>
              <a:ahLst/>
              <a:cxnLst>
                <a:cxn ang="0">
                  <a:pos x="1" y="58"/>
                </a:cxn>
                <a:cxn ang="0">
                  <a:pos x="1" y="58"/>
                </a:cxn>
                <a:cxn ang="0">
                  <a:pos x="2" y="58"/>
                </a:cxn>
                <a:cxn ang="0">
                  <a:pos x="3" y="58"/>
                </a:cxn>
                <a:cxn ang="0">
                  <a:pos x="4" y="58"/>
                </a:cxn>
                <a:cxn ang="0">
                  <a:pos x="5" y="58"/>
                </a:cxn>
                <a:cxn ang="0">
                  <a:pos x="6" y="58"/>
                </a:cxn>
                <a:cxn ang="0">
                  <a:pos x="7" y="58"/>
                </a:cxn>
                <a:cxn ang="0">
                  <a:pos x="9" y="58"/>
                </a:cxn>
                <a:cxn ang="0">
                  <a:pos x="10" y="58"/>
                </a:cxn>
                <a:cxn ang="0">
                  <a:pos x="12" y="58"/>
                </a:cxn>
                <a:cxn ang="0">
                  <a:pos x="15" y="58"/>
                </a:cxn>
                <a:cxn ang="0">
                  <a:pos x="17" y="58"/>
                </a:cxn>
                <a:cxn ang="0">
                  <a:pos x="19" y="58"/>
                </a:cxn>
                <a:cxn ang="0">
                  <a:pos x="22" y="58"/>
                </a:cxn>
                <a:cxn ang="0">
                  <a:pos x="26" y="58"/>
                </a:cxn>
                <a:cxn ang="0">
                  <a:pos x="29" y="58"/>
                </a:cxn>
                <a:cxn ang="0">
                  <a:pos x="33" y="58"/>
                </a:cxn>
                <a:cxn ang="0">
                  <a:pos x="38" y="58"/>
                </a:cxn>
                <a:cxn ang="0">
                  <a:pos x="41" y="58"/>
                </a:cxn>
                <a:cxn ang="0">
                  <a:pos x="45" y="58"/>
                </a:cxn>
                <a:cxn ang="0">
                  <a:pos x="52" y="58"/>
                </a:cxn>
                <a:cxn ang="0">
                  <a:pos x="58" y="58"/>
                </a:cxn>
                <a:cxn ang="0">
                  <a:pos x="75" y="58"/>
                </a:cxn>
                <a:cxn ang="0">
                  <a:pos x="122" y="57"/>
                </a:cxn>
                <a:cxn ang="0">
                  <a:pos x="169" y="56"/>
                </a:cxn>
                <a:cxn ang="0">
                  <a:pos x="215" y="55"/>
                </a:cxn>
                <a:cxn ang="0">
                  <a:pos x="261" y="53"/>
                </a:cxn>
                <a:cxn ang="0">
                  <a:pos x="308" y="51"/>
                </a:cxn>
                <a:cxn ang="0">
                  <a:pos x="355" y="47"/>
                </a:cxn>
                <a:cxn ang="0">
                  <a:pos x="401" y="42"/>
                </a:cxn>
                <a:cxn ang="0">
                  <a:pos x="448" y="37"/>
                </a:cxn>
                <a:cxn ang="0">
                  <a:pos x="494" y="30"/>
                </a:cxn>
                <a:cxn ang="0">
                  <a:pos x="540" y="23"/>
                </a:cxn>
                <a:cxn ang="0">
                  <a:pos x="587" y="15"/>
                </a:cxn>
                <a:cxn ang="0">
                  <a:pos x="633" y="8"/>
                </a:cxn>
                <a:cxn ang="0">
                  <a:pos x="680" y="2"/>
                </a:cxn>
                <a:cxn ang="0">
                  <a:pos x="699" y="0"/>
                </a:cxn>
                <a:cxn ang="0">
                  <a:pos x="706" y="0"/>
                </a:cxn>
                <a:cxn ang="0">
                  <a:pos x="709" y="0"/>
                </a:cxn>
                <a:cxn ang="0">
                  <a:pos x="713" y="0"/>
                </a:cxn>
                <a:cxn ang="0">
                  <a:pos x="716" y="0"/>
                </a:cxn>
                <a:cxn ang="0">
                  <a:pos x="718" y="0"/>
                </a:cxn>
                <a:cxn ang="0">
                  <a:pos x="721" y="0"/>
                </a:cxn>
                <a:cxn ang="0">
                  <a:pos x="722" y="0"/>
                </a:cxn>
                <a:cxn ang="0">
                  <a:pos x="724" y="0"/>
                </a:cxn>
                <a:cxn ang="0">
                  <a:pos x="725" y="0"/>
                </a:cxn>
                <a:cxn ang="0">
                  <a:pos x="726" y="0"/>
                </a:cxn>
                <a:cxn ang="0">
                  <a:pos x="727" y="0"/>
                </a:cxn>
                <a:cxn ang="0">
                  <a:pos x="727" y="0"/>
                </a:cxn>
                <a:cxn ang="0">
                  <a:pos x="728" y="0"/>
                </a:cxn>
                <a:cxn ang="0">
                  <a:pos x="729" y="0"/>
                </a:cxn>
                <a:cxn ang="0">
                  <a:pos x="730" y="0"/>
                </a:cxn>
                <a:cxn ang="0">
                  <a:pos x="731" y="0"/>
                </a:cxn>
                <a:cxn ang="0">
                  <a:pos x="733" y="0"/>
                </a:cxn>
                <a:cxn ang="0">
                  <a:pos x="735" y="0"/>
                </a:cxn>
                <a:cxn ang="0">
                  <a:pos x="741" y="0"/>
                </a:cxn>
                <a:cxn ang="0">
                  <a:pos x="744" y="0"/>
                </a:cxn>
                <a:cxn ang="0">
                  <a:pos x="747" y="0"/>
                </a:cxn>
                <a:cxn ang="0">
                  <a:pos x="752" y="0"/>
                </a:cxn>
                <a:cxn ang="0">
                  <a:pos x="761" y="1"/>
                </a:cxn>
                <a:cxn ang="0">
                  <a:pos x="773" y="2"/>
                </a:cxn>
              </a:cxnLst>
              <a:rect l="0" t="0" r="r" b="b"/>
              <a:pathLst>
                <a:path w="796" h="58">
                  <a:moveTo>
                    <a:pt x="0" y="58"/>
                  </a:move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1" y="58"/>
                  </a:lnTo>
                  <a:lnTo>
                    <a:pt x="11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4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7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1" y="58"/>
                  </a:lnTo>
                  <a:lnTo>
                    <a:pt x="21" y="58"/>
                  </a:lnTo>
                  <a:lnTo>
                    <a:pt x="22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4" y="58"/>
                  </a:lnTo>
                  <a:lnTo>
                    <a:pt x="24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7" y="58"/>
                  </a:lnTo>
                  <a:lnTo>
                    <a:pt x="28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30" y="58"/>
                  </a:lnTo>
                  <a:lnTo>
                    <a:pt x="30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3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6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9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2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5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8" y="58"/>
                  </a:lnTo>
                  <a:lnTo>
                    <a:pt x="49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9" y="58"/>
                  </a:lnTo>
                  <a:lnTo>
                    <a:pt x="59" y="58"/>
                  </a:lnTo>
                  <a:lnTo>
                    <a:pt x="60" y="58"/>
                  </a:lnTo>
                  <a:lnTo>
                    <a:pt x="61" y="58"/>
                  </a:lnTo>
                  <a:lnTo>
                    <a:pt x="64" y="58"/>
                  </a:lnTo>
                  <a:lnTo>
                    <a:pt x="69" y="58"/>
                  </a:lnTo>
                  <a:lnTo>
                    <a:pt x="75" y="58"/>
                  </a:lnTo>
                  <a:lnTo>
                    <a:pt x="81" y="58"/>
                  </a:lnTo>
                  <a:lnTo>
                    <a:pt x="87" y="57"/>
                  </a:lnTo>
                  <a:lnTo>
                    <a:pt x="93" y="57"/>
                  </a:lnTo>
                  <a:lnTo>
                    <a:pt x="99" y="57"/>
                  </a:lnTo>
                  <a:lnTo>
                    <a:pt x="105" y="57"/>
                  </a:lnTo>
                  <a:lnTo>
                    <a:pt x="110" y="57"/>
                  </a:lnTo>
                  <a:lnTo>
                    <a:pt x="116" y="57"/>
                  </a:lnTo>
                  <a:lnTo>
                    <a:pt x="122" y="57"/>
                  </a:lnTo>
                  <a:lnTo>
                    <a:pt x="128" y="57"/>
                  </a:lnTo>
                  <a:lnTo>
                    <a:pt x="134" y="57"/>
                  </a:lnTo>
                  <a:lnTo>
                    <a:pt x="140" y="57"/>
                  </a:lnTo>
                  <a:lnTo>
                    <a:pt x="145" y="57"/>
                  </a:lnTo>
                  <a:lnTo>
                    <a:pt x="151" y="57"/>
                  </a:lnTo>
                  <a:lnTo>
                    <a:pt x="157" y="57"/>
                  </a:lnTo>
                  <a:lnTo>
                    <a:pt x="163" y="57"/>
                  </a:lnTo>
                  <a:lnTo>
                    <a:pt x="169" y="56"/>
                  </a:lnTo>
                  <a:lnTo>
                    <a:pt x="174" y="56"/>
                  </a:lnTo>
                  <a:lnTo>
                    <a:pt x="180" y="56"/>
                  </a:lnTo>
                  <a:lnTo>
                    <a:pt x="186" y="56"/>
                  </a:lnTo>
                  <a:lnTo>
                    <a:pt x="192" y="56"/>
                  </a:lnTo>
                  <a:lnTo>
                    <a:pt x="198" y="56"/>
                  </a:lnTo>
                  <a:lnTo>
                    <a:pt x="203" y="56"/>
                  </a:lnTo>
                  <a:lnTo>
                    <a:pt x="209" y="55"/>
                  </a:lnTo>
                  <a:lnTo>
                    <a:pt x="215" y="55"/>
                  </a:lnTo>
                  <a:lnTo>
                    <a:pt x="221" y="55"/>
                  </a:lnTo>
                  <a:lnTo>
                    <a:pt x="227" y="55"/>
                  </a:lnTo>
                  <a:lnTo>
                    <a:pt x="232" y="55"/>
                  </a:lnTo>
                  <a:lnTo>
                    <a:pt x="238" y="54"/>
                  </a:lnTo>
                  <a:lnTo>
                    <a:pt x="244" y="54"/>
                  </a:lnTo>
                  <a:lnTo>
                    <a:pt x="250" y="54"/>
                  </a:lnTo>
                  <a:lnTo>
                    <a:pt x="256" y="54"/>
                  </a:lnTo>
                  <a:lnTo>
                    <a:pt x="261" y="53"/>
                  </a:lnTo>
                  <a:lnTo>
                    <a:pt x="267" y="53"/>
                  </a:lnTo>
                  <a:lnTo>
                    <a:pt x="273" y="53"/>
                  </a:lnTo>
                  <a:lnTo>
                    <a:pt x="279" y="52"/>
                  </a:lnTo>
                  <a:lnTo>
                    <a:pt x="285" y="52"/>
                  </a:lnTo>
                  <a:lnTo>
                    <a:pt x="291" y="52"/>
                  </a:lnTo>
                  <a:lnTo>
                    <a:pt x="296" y="52"/>
                  </a:lnTo>
                  <a:lnTo>
                    <a:pt x="302" y="51"/>
                  </a:lnTo>
                  <a:lnTo>
                    <a:pt x="308" y="51"/>
                  </a:lnTo>
                  <a:lnTo>
                    <a:pt x="314" y="50"/>
                  </a:lnTo>
                  <a:lnTo>
                    <a:pt x="320" y="50"/>
                  </a:lnTo>
                  <a:lnTo>
                    <a:pt x="326" y="50"/>
                  </a:lnTo>
                  <a:lnTo>
                    <a:pt x="332" y="49"/>
                  </a:lnTo>
                  <a:lnTo>
                    <a:pt x="337" y="48"/>
                  </a:lnTo>
                  <a:lnTo>
                    <a:pt x="343" y="48"/>
                  </a:lnTo>
                  <a:lnTo>
                    <a:pt x="349" y="48"/>
                  </a:lnTo>
                  <a:lnTo>
                    <a:pt x="355" y="47"/>
                  </a:lnTo>
                  <a:lnTo>
                    <a:pt x="361" y="47"/>
                  </a:lnTo>
                  <a:lnTo>
                    <a:pt x="367" y="46"/>
                  </a:lnTo>
                  <a:lnTo>
                    <a:pt x="372" y="46"/>
                  </a:lnTo>
                  <a:lnTo>
                    <a:pt x="378" y="45"/>
                  </a:lnTo>
                  <a:lnTo>
                    <a:pt x="384" y="44"/>
                  </a:lnTo>
                  <a:lnTo>
                    <a:pt x="389" y="44"/>
                  </a:lnTo>
                  <a:lnTo>
                    <a:pt x="395" y="43"/>
                  </a:lnTo>
                  <a:lnTo>
                    <a:pt x="401" y="42"/>
                  </a:lnTo>
                  <a:lnTo>
                    <a:pt x="407" y="42"/>
                  </a:lnTo>
                  <a:lnTo>
                    <a:pt x="413" y="41"/>
                  </a:lnTo>
                  <a:lnTo>
                    <a:pt x="418" y="40"/>
                  </a:lnTo>
                  <a:lnTo>
                    <a:pt x="424" y="40"/>
                  </a:lnTo>
                  <a:lnTo>
                    <a:pt x="430" y="39"/>
                  </a:lnTo>
                  <a:lnTo>
                    <a:pt x="436" y="38"/>
                  </a:lnTo>
                  <a:lnTo>
                    <a:pt x="442" y="38"/>
                  </a:lnTo>
                  <a:lnTo>
                    <a:pt x="448" y="37"/>
                  </a:lnTo>
                  <a:lnTo>
                    <a:pt x="454" y="36"/>
                  </a:lnTo>
                  <a:lnTo>
                    <a:pt x="459" y="35"/>
                  </a:lnTo>
                  <a:lnTo>
                    <a:pt x="465" y="34"/>
                  </a:lnTo>
                  <a:lnTo>
                    <a:pt x="471" y="34"/>
                  </a:lnTo>
                  <a:lnTo>
                    <a:pt x="476" y="33"/>
                  </a:lnTo>
                  <a:lnTo>
                    <a:pt x="482" y="32"/>
                  </a:lnTo>
                  <a:lnTo>
                    <a:pt x="488" y="31"/>
                  </a:lnTo>
                  <a:lnTo>
                    <a:pt x="494" y="30"/>
                  </a:lnTo>
                  <a:lnTo>
                    <a:pt x="500" y="29"/>
                  </a:lnTo>
                  <a:lnTo>
                    <a:pt x="506" y="28"/>
                  </a:lnTo>
                  <a:lnTo>
                    <a:pt x="511" y="28"/>
                  </a:lnTo>
                  <a:lnTo>
                    <a:pt x="517" y="27"/>
                  </a:lnTo>
                  <a:lnTo>
                    <a:pt x="523" y="26"/>
                  </a:lnTo>
                  <a:lnTo>
                    <a:pt x="529" y="25"/>
                  </a:lnTo>
                  <a:lnTo>
                    <a:pt x="534" y="24"/>
                  </a:lnTo>
                  <a:lnTo>
                    <a:pt x="540" y="23"/>
                  </a:lnTo>
                  <a:lnTo>
                    <a:pt x="546" y="22"/>
                  </a:lnTo>
                  <a:lnTo>
                    <a:pt x="552" y="21"/>
                  </a:lnTo>
                  <a:lnTo>
                    <a:pt x="558" y="20"/>
                  </a:lnTo>
                  <a:lnTo>
                    <a:pt x="564" y="19"/>
                  </a:lnTo>
                  <a:lnTo>
                    <a:pt x="569" y="18"/>
                  </a:lnTo>
                  <a:lnTo>
                    <a:pt x="575" y="17"/>
                  </a:lnTo>
                  <a:lnTo>
                    <a:pt x="581" y="16"/>
                  </a:lnTo>
                  <a:lnTo>
                    <a:pt x="587" y="15"/>
                  </a:lnTo>
                  <a:lnTo>
                    <a:pt x="593" y="14"/>
                  </a:lnTo>
                  <a:lnTo>
                    <a:pt x="598" y="13"/>
                  </a:lnTo>
                  <a:lnTo>
                    <a:pt x="604" y="12"/>
                  </a:lnTo>
                  <a:lnTo>
                    <a:pt x="610" y="11"/>
                  </a:lnTo>
                  <a:lnTo>
                    <a:pt x="616" y="10"/>
                  </a:lnTo>
                  <a:lnTo>
                    <a:pt x="622" y="9"/>
                  </a:lnTo>
                  <a:lnTo>
                    <a:pt x="627" y="8"/>
                  </a:lnTo>
                  <a:lnTo>
                    <a:pt x="633" y="8"/>
                  </a:lnTo>
                  <a:lnTo>
                    <a:pt x="639" y="7"/>
                  </a:lnTo>
                  <a:lnTo>
                    <a:pt x="645" y="6"/>
                  </a:lnTo>
                  <a:lnTo>
                    <a:pt x="651" y="5"/>
                  </a:lnTo>
                  <a:lnTo>
                    <a:pt x="657" y="4"/>
                  </a:lnTo>
                  <a:lnTo>
                    <a:pt x="662" y="4"/>
                  </a:lnTo>
                  <a:lnTo>
                    <a:pt x="668" y="3"/>
                  </a:lnTo>
                  <a:lnTo>
                    <a:pt x="674" y="3"/>
                  </a:lnTo>
                  <a:lnTo>
                    <a:pt x="680" y="2"/>
                  </a:lnTo>
                  <a:lnTo>
                    <a:pt x="686" y="2"/>
                  </a:lnTo>
                  <a:lnTo>
                    <a:pt x="692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9" y="0"/>
                  </a:lnTo>
                  <a:lnTo>
                    <a:pt x="700" y="0"/>
                  </a:lnTo>
                  <a:lnTo>
                    <a:pt x="703" y="0"/>
                  </a:lnTo>
                  <a:lnTo>
                    <a:pt x="703" y="0"/>
                  </a:lnTo>
                  <a:lnTo>
                    <a:pt x="703" y="0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7" y="0"/>
                  </a:lnTo>
                  <a:lnTo>
                    <a:pt x="707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10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6" y="0"/>
                  </a:lnTo>
                  <a:lnTo>
                    <a:pt x="716" y="0"/>
                  </a:lnTo>
                  <a:lnTo>
                    <a:pt x="716" y="0"/>
                  </a:lnTo>
                  <a:lnTo>
                    <a:pt x="717" y="0"/>
                  </a:lnTo>
                  <a:lnTo>
                    <a:pt x="717" y="0"/>
                  </a:lnTo>
                  <a:lnTo>
                    <a:pt x="717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734" y="0"/>
                  </a:lnTo>
                  <a:lnTo>
                    <a:pt x="734" y="0"/>
                  </a:lnTo>
                  <a:lnTo>
                    <a:pt x="734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6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9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2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5" y="0"/>
                  </a:lnTo>
                  <a:lnTo>
                    <a:pt x="746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8" y="0"/>
                  </a:lnTo>
                  <a:lnTo>
                    <a:pt x="749" y="0"/>
                  </a:lnTo>
                  <a:lnTo>
                    <a:pt x="749" y="0"/>
                  </a:lnTo>
                  <a:lnTo>
                    <a:pt x="749" y="0"/>
                  </a:lnTo>
                  <a:lnTo>
                    <a:pt x="750" y="0"/>
                  </a:lnTo>
                  <a:lnTo>
                    <a:pt x="750" y="0"/>
                  </a:lnTo>
                  <a:lnTo>
                    <a:pt x="751" y="0"/>
                  </a:lnTo>
                  <a:lnTo>
                    <a:pt x="752" y="0"/>
                  </a:lnTo>
                  <a:lnTo>
                    <a:pt x="755" y="1"/>
                  </a:lnTo>
                  <a:lnTo>
                    <a:pt x="755" y="1"/>
                  </a:lnTo>
                  <a:lnTo>
                    <a:pt x="755" y="1"/>
                  </a:lnTo>
                  <a:lnTo>
                    <a:pt x="756" y="1"/>
                  </a:lnTo>
                  <a:lnTo>
                    <a:pt x="756" y="1"/>
                  </a:lnTo>
                  <a:lnTo>
                    <a:pt x="757" y="1"/>
                  </a:lnTo>
                  <a:lnTo>
                    <a:pt x="758" y="1"/>
                  </a:lnTo>
                  <a:lnTo>
                    <a:pt x="761" y="1"/>
                  </a:lnTo>
                  <a:lnTo>
                    <a:pt x="761" y="1"/>
                  </a:lnTo>
                  <a:lnTo>
                    <a:pt x="761" y="1"/>
                  </a:lnTo>
                  <a:lnTo>
                    <a:pt x="762" y="1"/>
                  </a:lnTo>
                  <a:lnTo>
                    <a:pt x="762" y="1"/>
                  </a:lnTo>
                  <a:lnTo>
                    <a:pt x="763" y="1"/>
                  </a:lnTo>
                  <a:lnTo>
                    <a:pt x="764" y="2"/>
                  </a:lnTo>
                  <a:lnTo>
                    <a:pt x="767" y="2"/>
                  </a:lnTo>
                  <a:lnTo>
                    <a:pt x="773" y="2"/>
                  </a:lnTo>
                  <a:lnTo>
                    <a:pt x="779" y="3"/>
                  </a:lnTo>
                  <a:lnTo>
                    <a:pt x="784" y="4"/>
                  </a:lnTo>
                  <a:lnTo>
                    <a:pt x="790" y="5"/>
                  </a:lnTo>
                  <a:lnTo>
                    <a:pt x="796" y="6"/>
                  </a:lnTo>
                </a:path>
              </a:pathLst>
            </a:custGeom>
            <a:noFill/>
            <a:ln w="9525" cap="sq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262" name="Freeform 56"/>
            <p:cNvSpPr>
              <a:spLocks/>
            </p:cNvSpPr>
            <p:nvPr/>
          </p:nvSpPr>
          <p:spPr bwMode="auto">
            <a:xfrm>
              <a:off x="1227142" y="3470295"/>
              <a:ext cx="923930" cy="184150"/>
            </a:xfrm>
            <a:custGeom>
              <a:avLst/>
              <a:gdLst/>
              <a:ahLst/>
              <a:cxnLst>
                <a:cxn ang="0">
                  <a:pos x="41" y="18"/>
                </a:cxn>
                <a:cxn ang="0">
                  <a:pos x="88" y="39"/>
                </a:cxn>
                <a:cxn ang="0">
                  <a:pos x="134" y="66"/>
                </a:cxn>
                <a:cxn ang="0">
                  <a:pos x="181" y="93"/>
                </a:cxn>
                <a:cxn ang="0">
                  <a:pos x="221" y="111"/>
                </a:cxn>
                <a:cxn ang="0">
                  <a:pos x="227" y="112"/>
                </a:cxn>
                <a:cxn ang="0">
                  <a:pos x="231" y="113"/>
                </a:cxn>
                <a:cxn ang="0">
                  <a:pos x="236" y="114"/>
                </a:cxn>
                <a:cxn ang="0">
                  <a:pos x="239" y="115"/>
                </a:cxn>
                <a:cxn ang="0">
                  <a:pos x="241" y="115"/>
                </a:cxn>
                <a:cxn ang="0">
                  <a:pos x="244" y="115"/>
                </a:cxn>
                <a:cxn ang="0">
                  <a:pos x="247" y="115"/>
                </a:cxn>
                <a:cxn ang="0">
                  <a:pos x="249" y="116"/>
                </a:cxn>
                <a:cxn ang="0">
                  <a:pos x="250" y="116"/>
                </a:cxn>
                <a:cxn ang="0">
                  <a:pos x="251" y="116"/>
                </a:cxn>
                <a:cxn ang="0">
                  <a:pos x="252" y="116"/>
                </a:cxn>
                <a:cxn ang="0">
                  <a:pos x="252" y="116"/>
                </a:cxn>
                <a:cxn ang="0">
                  <a:pos x="253" y="116"/>
                </a:cxn>
                <a:cxn ang="0">
                  <a:pos x="254" y="116"/>
                </a:cxn>
                <a:cxn ang="0">
                  <a:pos x="255" y="116"/>
                </a:cxn>
                <a:cxn ang="0">
                  <a:pos x="256" y="116"/>
                </a:cxn>
                <a:cxn ang="0">
                  <a:pos x="257" y="115"/>
                </a:cxn>
                <a:cxn ang="0">
                  <a:pos x="259" y="115"/>
                </a:cxn>
                <a:cxn ang="0">
                  <a:pos x="262" y="115"/>
                </a:cxn>
                <a:cxn ang="0">
                  <a:pos x="264" y="115"/>
                </a:cxn>
                <a:cxn ang="0">
                  <a:pos x="268" y="114"/>
                </a:cxn>
                <a:cxn ang="0">
                  <a:pos x="271" y="114"/>
                </a:cxn>
                <a:cxn ang="0">
                  <a:pos x="275" y="113"/>
                </a:cxn>
                <a:cxn ang="0">
                  <a:pos x="282" y="111"/>
                </a:cxn>
                <a:cxn ang="0">
                  <a:pos x="291" y="108"/>
                </a:cxn>
                <a:cxn ang="0">
                  <a:pos x="337" y="77"/>
                </a:cxn>
                <a:cxn ang="0">
                  <a:pos x="384" y="34"/>
                </a:cxn>
                <a:cxn ang="0">
                  <a:pos x="419" y="7"/>
                </a:cxn>
                <a:cxn ang="0">
                  <a:pos x="425" y="4"/>
                </a:cxn>
                <a:cxn ang="0">
                  <a:pos x="429" y="3"/>
                </a:cxn>
                <a:cxn ang="0">
                  <a:pos x="433" y="2"/>
                </a:cxn>
                <a:cxn ang="0">
                  <a:pos x="437" y="1"/>
                </a:cxn>
                <a:cxn ang="0">
                  <a:pos x="439" y="0"/>
                </a:cxn>
                <a:cxn ang="0">
                  <a:pos x="441" y="0"/>
                </a:cxn>
                <a:cxn ang="0">
                  <a:pos x="443" y="0"/>
                </a:cxn>
                <a:cxn ang="0">
                  <a:pos x="444" y="0"/>
                </a:cxn>
                <a:cxn ang="0">
                  <a:pos x="445" y="0"/>
                </a:cxn>
                <a:cxn ang="0">
                  <a:pos x="446" y="0"/>
                </a:cxn>
                <a:cxn ang="0">
                  <a:pos x="447" y="0"/>
                </a:cxn>
                <a:cxn ang="0">
                  <a:pos x="448" y="0"/>
                </a:cxn>
                <a:cxn ang="0">
                  <a:pos x="449" y="0"/>
                </a:cxn>
                <a:cxn ang="0">
                  <a:pos x="449" y="0"/>
                </a:cxn>
                <a:cxn ang="0">
                  <a:pos x="451" y="0"/>
                </a:cxn>
                <a:cxn ang="0">
                  <a:pos x="452" y="0"/>
                </a:cxn>
                <a:cxn ang="0">
                  <a:pos x="454" y="0"/>
                </a:cxn>
                <a:cxn ang="0">
                  <a:pos x="456" y="0"/>
                </a:cxn>
                <a:cxn ang="0">
                  <a:pos x="459" y="1"/>
                </a:cxn>
                <a:cxn ang="0">
                  <a:pos x="464" y="2"/>
                </a:cxn>
                <a:cxn ang="0">
                  <a:pos x="468" y="4"/>
                </a:cxn>
                <a:cxn ang="0">
                  <a:pos x="471" y="6"/>
                </a:cxn>
                <a:cxn ang="0">
                  <a:pos x="478" y="9"/>
                </a:cxn>
                <a:cxn ang="0">
                  <a:pos x="512" y="41"/>
                </a:cxn>
                <a:cxn ang="0">
                  <a:pos x="558" y="96"/>
                </a:cxn>
                <a:cxn ang="0">
                  <a:pos x="570" y="106"/>
                </a:cxn>
                <a:cxn ang="0">
                  <a:pos x="573" y="108"/>
                </a:cxn>
                <a:cxn ang="0">
                  <a:pos x="576" y="110"/>
                </a:cxn>
                <a:cxn ang="0">
                  <a:pos x="581" y="112"/>
                </a:cxn>
              </a:cxnLst>
              <a:rect l="0" t="0" r="r" b="b"/>
              <a:pathLst>
                <a:path w="582" h="116">
                  <a:moveTo>
                    <a:pt x="0" y="6"/>
                  </a:moveTo>
                  <a:lnTo>
                    <a:pt x="6" y="8"/>
                  </a:lnTo>
                  <a:lnTo>
                    <a:pt x="12" y="9"/>
                  </a:lnTo>
                  <a:lnTo>
                    <a:pt x="17" y="11"/>
                  </a:lnTo>
                  <a:lnTo>
                    <a:pt x="23" y="12"/>
                  </a:lnTo>
                  <a:lnTo>
                    <a:pt x="29" y="14"/>
                  </a:lnTo>
                  <a:lnTo>
                    <a:pt x="35" y="16"/>
                  </a:lnTo>
                  <a:lnTo>
                    <a:pt x="41" y="18"/>
                  </a:lnTo>
                  <a:lnTo>
                    <a:pt x="47" y="20"/>
                  </a:lnTo>
                  <a:lnTo>
                    <a:pt x="53" y="23"/>
                  </a:lnTo>
                  <a:lnTo>
                    <a:pt x="58" y="25"/>
                  </a:lnTo>
                  <a:lnTo>
                    <a:pt x="64" y="28"/>
                  </a:lnTo>
                  <a:lnTo>
                    <a:pt x="70" y="30"/>
                  </a:lnTo>
                  <a:lnTo>
                    <a:pt x="76" y="33"/>
                  </a:lnTo>
                  <a:lnTo>
                    <a:pt x="82" y="36"/>
                  </a:lnTo>
                  <a:lnTo>
                    <a:pt x="88" y="39"/>
                  </a:lnTo>
                  <a:lnTo>
                    <a:pt x="93" y="42"/>
                  </a:lnTo>
                  <a:lnTo>
                    <a:pt x="99" y="46"/>
                  </a:lnTo>
                  <a:lnTo>
                    <a:pt x="105" y="49"/>
                  </a:lnTo>
                  <a:lnTo>
                    <a:pt x="110" y="52"/>
                  </a:lnTo>
                  <a:lnTo>
                    <a:pt x="116" y="55"/>
                  </a:lnTo>
                  <a:lnTo>
                    <a:pt x="122" y="59"/>
                  </a:lnTo>
                  <a:lnTo>
                    <a:pt x="128" y="62"/>
                  </a:lnTo>
                  <a:lnTo>
                    <a:pt x="134" y="66"/>
                  </a:lnTo>
                  <a:lnTo>
                    <a:pt x="140" y="69"/>
                  </a:lnTo>
                  <a:lnTo>
                    <a:pt x="146" y="73"/>
                  </a:lnTo>
                  <a:lnTo>
                    <a:pt x="151" y="76"/>
                  </a:lnTo>
                  <a:lnTo>
                    <a:pt x="157" y="80"/>
                  </a:lnTo>
                  <a:lnTo>
                    <a:pt x="163" y="84"/>
                  </a:lnTo>
                  <a:lnTo>
                    <a:pt x="169" y="87"/>
                  </a:lnTo>
                  <a:lnTo>
                    <a:pt x="175" y="90"/>
                  </a:lnTo>
                  <a:lnTo>
                    <a:pt x="181" y="93"/>
                  </a:lnTo>
                  <a:lnTo>
                    <a:pt x="186" y="96"/>
                  </a:lnTo>
                  <a:lnTo>
                    <a:pt x="192" y="99"/>
                  </a:lnTo>
                  <a:lnTo>
                    <a:pt x="198" y="102"/>
                  </a:lnTo>
                  <a:lnTo>
                    <a:pt x="204" y="104"/>
                  </a:lnTo>
                  <a:lnTo>
                    <a:pt x="210" y="107"/>
                  </a:lnTo>
                  <a:lnTo>
                    <a:pt x="215" y="109"/>
                  </a:lnTo>
                  <a:lnTo>
                    <a:pt x="221" y="111"/>
                  </a:lnTo>
                  <a:lnTo>
                    <a:pt x="221" y="111"/>
                  </a:lnTo>
                  <a:lnTo>
                    <a:pt x="222" y="111"/>
                  </a:lnTo>
                  <a:lnTo>
                    <a:pt x="222" y="111"/>
                  </a:lnTo>
                  <a:lnTo>
                    <a:pt x="222" y="111"/>
                  </a:lnTo>
                  <a:lnTo>
                    <a:pt x="223" y="111"/>
                  </a:lnTo>
                  <a:lnTo>
                    <a:pt x="224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8" y="112"/>
                  </a:lnTo>
                  <a:lnTo>
                    <a:pt x="228" y="112"/>
                  </a:lnTo>
                  <a:lnTo>
                    <a:pt x="228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1" y="113"/>
                  </a:lnTo>
                  <a:lnTo>
                    <a:pt x="231" y="113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4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7" y="114"/>
                  </a:lnTo>
                  <a:lnTo>
                    <a:pt x="239" y="114"/>
                  </a:lnTo>
                  <a:lnTo>
                    <a:pt x="239" y="114"/>
                  </a:lnTo>
                  <a:lnTo>
                    <a:pt x="239" y="115"/>
                  </a:lnTo>
                  <a:lnTo>
                    <a:pt x="239" y="115"/>
                  </a:lnTo>
                  <a:lnTo>
                    <a:pt x="239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3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7" y="115"/>
                  </a:lnTo>
                  <a:lnTo>
                    <a:pt x="247" y="115"/>
                  </a:lnTo>
                  <a:lnTo>
                    <a:pt x="247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5"/>
                  </a:lnTo>
                  <a:lnTo>
                    <a:pt x="257" y="115"/>
                  </a:lnTo>
                  <a:lnTo>
                    <a:pt x="258" y="115"/>
                  </a:lnTo>
                  <a:lnTo>
                    <a:pt x="258" y="115"/>
                  </a:lnTo>
                  <a:lnTo>
                    <a:pt x="258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1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4" y="115"/>
                  </a:lnTo>
                  <a:lnTo>
                    <a:pt x="264" y="115"/>
                  </a:lnTo>
                  <a:lnTo>
                    <a:pt x="264" y="115"/>
                  </a:lnTo>
                  <a:lnTo>
                    <a:pt x="265" y="115"/>
                  </a:lnTo>
                  <a:lnTo>
                    <a:pt x="265" y="115"/>
                  </a:lnTo>
                  <a:lnTo>
                    <a:pt x="265" y="115"/>
                  </a:lnTo>
                  <a:lnTo>
                    <a:pt x="266" y="115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9" y="114"/>
                  </a:lnTo>
                  <a:lnTo>
                    <a:pt x="270" y="114"/>
                  </a:lnTo>
                  <a:lnTo>
                    <a:pt x="270" y="114"/>
                  </a:lnTo>
                  <a:lnTo>
                    <a:pt x="270" y="114"/>
                  </a:lnTo>
                  <a:lnTo>
                    <a:pt x="271" y="114"/>
                  </a:lnTo>
                  <a:lnTo>
                    <a:pt x="271" y="114"/>
                  </a:lnTo>
                  <a:lnTo>
                    <a:pt x="272" y="114"/>
                  </a:lnTo>
                  <a:lnTo>
                    <a:pt x="273" y="113"/>
                  </a:lnTo>
                  <a:lnTo>
                    <a:pt x="273" y="113"/>
                  </a:lnTo>
                  <a:lnTo>
                    <a:pt x="273" y="113"/>
                  </a:lnTo>
                  <a:lnTo>
                    <a:pt x="274" y="113"/>
                  </a:lnTo>
                  <a:lnTo>
                    <a:pt x="274" y="113"/>
                  </a:lnTo>
                  <a:lnTo>
                    <a:pt x="275" y="113"/>
                  </a:lnTo>
                  <a:lnTo>
                    <a:pt x="276" y="112"/>
                  </a:lnTo>
                  <a:lnTo>
                    <a:pt x="279" y="112"/>
                  </a:lnTo>
                  <a:lnTo>
                    <a:pt x="279" y="112"/>
                  </a:lnTo>
                  <a:lnTo>
                    <a:pt x="279" y="112"/>
                  </a:lnTo>
                  <a:lnTo>
                    <a:pt x="280" y="112"/>
                  </a:lnTo>
                  <a:lnTo>
                    <a:pt x="280" y="112"/>
                  </a:lnTo>
                  <a:lnTo>
                    <a:pt x="281" y="111"/>
                  </a:lnTo>
                  <a:lnTo>
                    <a:pt x="282" y="111"/>
                  </a:lnTo>
                  <a:lnTo>
                    <a:pt x="285" y="110"/>
                  </a:lnTo>
                  <a:lnTo>
                    <a:pt x="285" y="110"/>
                  </a:lnTo>
                  <a:lnTo>
                    <a:pt x="285" y="110"/>
                  </a:lnTo>
                  <a:lnTo>
                    <a:pt x="286" y="110"/>
                  </a:lnTo>
                  <a:lnTo>
                    <a:pt x="286" y="110"/>
                  </a:lnTo>
                  <a:lnTo>
                    <a:pt x="286" y="109"/>
                  </a:lnTo>
                  <a:lnTo>
                    <a:pt x="288" y="109"/>
                  </a:lnTo>
                  <a:lnTo>
                    <a:pt x="291" y="108"/>
                  </a:lnTo>
                  <a:lnTo>
                    <a:pt x="297" y="105"/>
                  </a:lnTo>
                  <a:lnTo>
                    <a:pt x="303" y="102"/>
                  </a:lnTo>
                  <a:lnTo>
                    <a:pt x="308" y="99"/>
                  </a:lnTo>
                  <a:lnTo>
                    <a:pt x="314" y="95"/>
                  </a:lnTo>
                  <a:lnTo>
                    <a:pt x="320" y="91"/>
                  </a:lnTo>
                  <a:lnTo>
                    <a:pt x="326" y="86"/>
                  </a:lnTo>
                  <a:lnTo>
                    <a:pt x="332" y="82"/>
                  </a:lnTo>
                  <a:lnTo>
                    <a:pt x="337" y="77"/>
                  </a:lnTo>
                  <a:lnTo>
                    <a:pt x="343" y="72"/>
                  </a:lnTo>
                  <a:lnTo>
                    <a:pt x="349" y="66"/>
                  </a:lnTo>
                  <a:lnTo>
                    <a:pt x="355" y="61"/>
                  </a:lnTo>
                  <a:lnTo>
                    <a:pt x="361" y="55"/>
                  </a:lnTo>
                  <a:lnTo>
                    <a:pt x="366" y="50"/>
                  </a:lnTo>
                  <a:lnTo>
                    <a:pt x="373" y="44"/>
                  </a:lnTo>
                  <a:lnTo>
                    <a:pt x="378" y="39"/>
                  </a:lnTo>
                  <a:lnTo>
                    <a:pt x="384" y="34"/>
                  </a:lnTo>
                  <a:lnTo>
                    <a:pt x="390" y="28"/>
                  </a:lnTo>
                  <a:lnTo>
                    <a:pt x="395" y="24"/>
                  </a:lnTo>
                  <a:lnTo>
                    <a:pt x="401" y="19"/>
                  </a:lnTo>
                  <a:lnTo>
                    <a:pt x="407" y="14"/>
                  </a:lnTo>
                  <a:lnTo>
                    <a:pt x="413" y="11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20" y="7"/>
                  </a:lnTo>
                  <a:lnTo>
                    <a:pt x="421" y="7"/>
                  </a:lnTo>
                  <a:lnTo>
                    <a:pt x="422" y="6"/>
                  </a:lnTo>
                  <a:lnTo>
                    <a:pt x="425" y="5"/>
                  </a:lnTo>
                  <a:lnTo>
                    <a:pt x="425" y="5"/>
                  </a:lnTo>
                  <a:lnTo>
                    <a:pt x="425" y="5"/>
                  </a:lnTo>
                  <a:lnTo>
                    <a:pt x="425" y="4"/>
                  </a:lnTo>
                  <a:lnTo>
                    <a:pt x="425" y="4"/>
                  </a:lnTo>
                  <a:lnTo>
                    <a:pt x="426" y="4"/>
                  </a:lnTo>
                  <a:lnTo>
                    <a:pt x="427" y="4"/>
                  </a:lnTo>
                  <a:lnTo>
                    <a:pt x="428" y="4"/>
                  </a:lnTo>
                  <a:lnTo>
                    <a:pt x="428" y="4"/>
                  </a:lnTo>
                  <a:lnTo>
                    <a:pt x="428" y="3"/>
                  </a:lnTo>
                  <a:lnTo>
                    <a:pt x="428" y="3"/>
                  </a:lnTo>
                  <a:lnTo>
                    <a:pt x="429" y="3"/>
                  </a:lnTo>
                  <a:lnTo>
                    <a:pt x="430" y="3"/>
                  </a:lnTo>
                  <a:lnTo>
                    <a:pt x="430" y="2"/>
                  </a:lnTo>
                  <a:lnTo>
                    <a:pt x="430" y="2"/>
                  </a:lnTo>
                  <a:lnTo>
                    <a:pt x="431" y="2"/>
                  </a:lnTo>
                  <a:lnTo>
                    <a:pt x="431" y="2"/>
                  </a:lnTo>
                  <a:lnTo>
                    <a:pt x="432" y="2"/>
                  </a:lnTo>
                  <a:lnTo>
                    <a:pt x="433" y="2"/>
                  </a:lnTo>
                  <a:lnTo>
                    <a:pt x="433" y="2"/>
                  </a:lnTo>
                  <a:lnTo>
                    <a:pt x="433" y="2"/>
                  </a:lnTo>
                  <a:lnTo>
                    <a:pt x="434" y="2"/>
                  </a:lnTo>
                  <a:lnTo>
                    <a:pt x="434" y="1"/>
                  </a:lnTo>
                  <a:lnTo>
                    <a:pt x="435" y="1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7" y="1"/>
                  </a:lnTo>
                  <a:lnTo>
                    <a:pt x="437" y="1"/>
                  </a:lnTo>
                  <a:lnTo>
                    <a:pt x="438" y="1"/>
                  </a:lnTo>
                  <a:lnTo>
                    <a:pt x="438" y="1"/>
                  </a:lnTo>
                  <a:lnTo>
                    <a:pt x="438" y="1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3" y="0"/>
                  </a:lnTo>
                  <a:lnTo>
                    <a:pt x="453" y="0"/>
                  </a:lnTo>
                  <a:lnTo>
                    <a:pt x="453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7" y="0"/>
                  </a:lnTo>
                  <a:lnTo>
                    <a:pt x="457" y="0"/>
                  </a:lnTo>
                  <a:lnTo>
                    <a:pt x="457" y="1"/>
                  </a:lnTo>
                  <a:lnTo>
                    <a:pt x="458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60" y="1"/>
                  </a:lnTo>
                  <a:lnTo>
                    <a:pt x="461" y="2"/>
                  </a:lnTo>
                  <a:lnTo>
                    <a:pt x="462" y="2"/>
                  </a:lnTo>
                  <a:lnTo>
                    <a:pt x="462" y="2"/>
                  </a:lnTo>
                  <a:lnTo>
                    <a:pt x="462" y="2"/>
                  </a:lnTo>
                  <a:lnTo>
                    <a:pt x="463" y="2"/>
                  </a:lnTo>
                  <a:lnTo>
                    <a:pt x="463" y="2"/>
                  </a:lnTo>
                  <a:lnTo>
                    <a:pt x="464" y="2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6" y="3"/>
                  </a:lnTo>
                  <a:lnTo>
                    <a:pt x="467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9" y="4"/>
                  </a:lnTo>
                  <a:lnTo>
                    <a:pt x="469" y="5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2" y="6"/>
                  </a:lnTo>
                  <a:lnTo>
                    <a:pt x="474" y="7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8" y="9"/>
                  </a:lnTo>
                  <a:lnTo>
                    <a:pt x="478" y="10"/>
                  </a:lnTo>
                  <a:lnTo>
                    <a:pt x="480" y="11"/>
                  </a:lnTo>
                  <a:lnTo>
                    <a:pt x="483" y="13"/>
                  </a:lnTo>
                  <a:lnTo>
                    <a:pt x="488" y="17"/>
                  </a:lnTo>
                  <a:lnTo>
                    <a:pt x="494" y="23"/>
                  </a:lnTo>
                  <a:lnTo>
                    <a:pt x="500" y="28"/>
                  </a:lnTo>
                  <a:lnTo>
                    <a:pt x="506" y="34"/>
                  </a:lnTo>
                  <a:lnTo>
                    <a:pt x="512" y="41"/>
                  </a:lnTo>
                  <a:lnTo>
                    <a:pt x="517" y="48"/>
                  </a:lnTo>
                  <a:lnTo>
                    <a:pt x="523" y="55"/>
                  </a:lnTo>
                  <a:lnTo>
                    <a:pt x="529" y="63"/>
                  </a:lnTo>
                  <a:lnTo>
                    <a:pt x="535" y="70"/>
                  </a:lnTo>
                  <a:lnTo>
                    <a:pt x="541" y="77"/>
                  </a:lnTo>
                  <a:lnTo>
                    <a:pt x="547" y="84"/>
                  </a:lnTo>
                  <a:lnTo>
                    <a:pt x="552" y="90"/>
                  </a:lnTo>
                  <a:lnTo>
                    <a:pt x="558" y="96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2"/>
                  </a:lnTo>
                  <a:lnTo>
                    <a:pt x="565" y="102"/>
                  </a:lnTo>
                  <a:lnTo>
                    <a:pt x="567" y="104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1" y="107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4" y="109"/>
                  </a:lnTo>
                  <a:lnTo>
                    <a:pt x="575" y="110"/>
                  </a:lnTo>
                  <a:lnTo>
                    <a:pt x="575" y="110"/>
                  </a:lnTo>
                  <a:lnTo>
                    <a:pt x="575" y="110"/>
                  </a:lnTo>
                  <a:lnTo>
                    <a:pt x="576" y="110"/>
                  </a:lnTo>
                  <a:lnTo>
                    <a:pt x="576" y="110"/>
                  </a:lnTo>
                  <a:lnTo>
                    <a:pt x="577" y="110"/>
                  </a:lnTo>
                  <a:lnTo>
                    <a:pt x="578" y="111"/>
                  </a:lnTo>
                  <a:lnTo>
                    <a:pt x="578" y="111"/>
                  </a:lnTo>
                  <a:lnTo>
                    <a:pt x="578" y="111"/>
                  </a:lnTo>
                  <a:lnTo>
                    <a:pt x="579" y="111"/>
                  </a:lnTo>
                  <a:lnTo>
                    <a:pt x="579" y="112"/>
                  </a:lnTo>
                  <a:lnTo>
                    <a:pt x="579" y="112"/>
                  </a:lnTo>
                  <a:lnTo>
                    <a:pt x="581" y="112"/>
                  </a:lnTo>
                  <a:lnTo>
                    <a:pt x="581" y="112"/>
                  </a:lnTo>
                  <a:lnTo>
                    <a:pt x="581" y="112"/>
                  </a:lnTo>
                  <a:lnTo>
                    <a:pt x="581" y="113"/>
                  </a:lnTo>
                  <a:lnTo>
                    <a:pt x="582" y="113"/>
                  </a:lnTo>
                </a:path>
              </a:pathLst>
            </a:custGeom>
            <a:noFill/>
            <a:ln w="9525" cap="sq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263" name="Freeform 57"/>
            <p:cNvSpPr>
              <a:spLocks/>
            </p:cNvSpPr>
            <p:nvPr/>
          </p:nvSpPr>
          <p:spPr bwMode="auto">
            <a:xfrm>
              <a:off x="2151072" y="3470295"/>
              <a:ext cx="388940" cy="184150"/>
            </a:xfrm>
            <a:custGeom>
              <a:avLst/>
              <a:gdLst/>
              <a:ahLst/>
              <a:cxnLst>
                <a:cxn ang="0">
                  <a:pos x="2" y="114"/>
                </a:cxn>
                <a:cxn ang="0">
                  <a:pos x="4" y="114"/>
                </a:cxn>
                <a:cxn ang="0">
                  <a:pos x="7" y="115"/>
                </a:cxn>
                <a:cxn ang="0">
                  <a:pos x="9" y="115"/>
                </a:cxn>
                <a:cxn ang="0">
                  <a:pos x="10" y="115"/>
                </a:cxn>
                <a:cxn ang="0">
                  <a:pos x="11" y="116"/>
                </a:cxn>
                <a:cxn ang="0">
                  <a:pos x="12" y="116"/>
                </a:cxn>
                <a:cxn ang="0">
                  <a:pos x="13" y="116"/>
                </a:cxn>
                <a:cxn ang="0">
                  <a:pos x="13" y="116"/>
                </a:cxn>
                <a:cxn ang="0">
                  <a:pos x="14" y="116"/>
                </a:cxn>
                <a:cxn ang="0">
                  <a:pos x="15" y="116"/>
                </a:cxn>
                <a:cxn ang="0">
                  <a:pos x="16" y="115"/>
                </a:cxn>
                <a:cxn ang="0">
                  <a:pos x="17" y="115"/>
                </a:cxn>
                <a:cxn ang="0">
                  <a:pos x="20" y="115"/>
                </a:cxn>
                <a:cxn ang="0">
                  <a:pos x="22" y="114"/>
                </a:cxn>
                <a:cxn ang="0">
                  <a:pos x="26" y="113"/>
                </a:cxn>
                <a:cxn ang="0">
                  <a:pos x="29" y="112"/>
                </a:cxn>
                <a:cxn ang="0">
                  <a:pos x="33" y="109"/>
                </a:cxn>
                <a:cxn ang="0">
                  <a:pos x="40" y="104"/>
                </a:cxn>
                <a:cxn ang="0">
                  <a:pos x="51" y="92"/>
                </a:cxn>
                <a:cxn ang="0">
                  <a:pos x="98" y="26"/>
                </a:cxn>
                <a:cxn ang="0">
                  <a:pos x="110" y="12"/>
                </a:cxn>
                <a:cxn ang="0">
                  <a:pos x="113" y="10"/>
                </a:cxn>
                <a:cxn ang="0">
                  <a:pos x="116" y="7"/>
                </a:cxn>
                <a:cxn ang="0">
                  <a:pos x="121" y="4"/>
                </a:cxn>
                <a:cxn ang="0">
                  <a:pos x="123" y="2"/>
                </a:cxn>
                <a:cxn ang="0">
                  <a:pos x="126" y="1"/>
                </a:cxn>
                <a:cxn ang="0">
                  <a:pos x="128" y="1"/>
                </a:cxn>
                <a:cxn ang="0">
                  <a:pos x="129" y="0"/>
                </a:cxn>
                <a:cxn ang="0">
                  <a:pos x="131" y="0"/>
                </a:cxn>
                <a:cxn ang="0">
                  <a:pos x="132" y="0"/>
                </a:cxn>
                <a:cxn ang="0">
                  <a:pos x="133" y="0"/>
                </a:cxn>
                <a:cxn ang="0">
                  <a:pos x="134" y="0"/>
                </a:cxn>
                <a:cxn ang="0">
                  <a:pos x="135" y="0"/>
                </a:cxn>
                <a:cxn ang="0">
                  <a:pos x="135" y="0"/>
                </a:cxn>
                <a:cxn ang="0">
                  <a:pos x="136" y="0"/>
                </a:cxn>
                <a:cxn ang="0">
                  <a:pos x="137" y="0"/>
                </a:cxn>
                <a:cxn ang="0">
                  <a:pos x="139" y="0"/>
                </a:cxn>
                <a:cxn ang="0">
                  <a:pos x="141" y="0"/>
                </a:cxn>
                <a:cxn ang="0">
                  <a:pos x="143" y="2"/>
                </a:cxn>
                <a:cxn ang="0">
                  <a:pos x="148" y="4"/>
                </a:cxn>
                <a:cxn ang="0">
                  <a:pos x="151" y="6"/>
                </a:cxn>
                <a:cxn ang="0">
                  <a:pos x="157" y="11"/>
                </a:cxn>
                <a:cxn ang="0">
                  <a:pos x="191" y="62"/>
                </a:cxn>
                <a:cxn ang="0">
                  <a:pos x="210" y="92"/>
                </a:cxn>
                <a:cxn ang="0">
                  <a:pos x="217" y="102"/>
                </a:cxn>
                <a:cxn ang="0">
                  <a:pos x="220" y="106"/>
                </a:cxn>
                <a:cxn ang="0">
                  <a:pos x="224" y="109"/>
                </a:cxn>
                <a:cxn ang="0">
                  <a:pos x="227" y="112"/>
                </a:cxn>
                <a:cxn ang="0">
                  <a:pos x="230" y="113"/>
                </a:cxn>
                <a:cxn ang="0">
                  <a:pos x="232" y="114"/>
                </a:cxn>
                <a:cxn ang="0">
                  <a:pos x="233" y="115"/>
                </a:cxn>
                <a:cxn ang="0">
                  <a:pos x="235" y="115"/>
                </a:cxn>
                <a:cxn ang="0">
                  <a:pos x="237" y="115"/>
                </a:cxn>
                <a:cxn ang="0">
                  <a:pos x="237" y="116"/>
                </a:cxn>
                <a:cxn ang="0">
                  <a:pos x="238" y="116"/>
                </a:cxn>
                <a:cxn ang="0">
                  <a:pos x="239" y="116"/>
                </a:cxn>
                <a:cxn ang="0">
                  <a:pos x="240" y="116"/>
                </a:cxn>
                <a:cxn ang="0">
                  <a:pos x="240" y="116"/>
                </a:cxn>
                <a:cxn ang="0">
                  <a:pos x="242" y="115"/>
                </a:cxn>
                <a:cxn ang="0">
                  <a:pos x="243" y="115"/>
                </a:cxn>
                <a:cxn ang="0">
                  <a:pos x="245" y="115"/>
                </a:cxn>
              </a:cxnLst>
              <a:rect l="0" t="0" r="r" b="b"/>
              <a:pathLst>
                <a:path w="245" h="116">
                  <a:moveTo>
                    <a:pt x="0" y="113"/>
                  </a:moveTo>
                  <a:lnTo>
                    <a:pt x="0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5" y="114"/>
                  </a:lnTo>
                  <a:lnTo>
                    <a:pt x="5" y="114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4" y="114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7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9" y="112"/>
                  </a:lnTo>
                  <a:lnTo>
                    <a:pt x="29" y="111"/>
                  </a:lnTo>
                  <a:lnTo>
                    <a:pt x="30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3" y="109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5" y="108"/>
                  </a:lnTo>
                  <a:lnTo>
                    <a:pt x="35" y="108"/>
                  </a:lnTo>
                  <a:lnTo>
                    <a:pt x="36" y="107"/>
                  </a:lnTo>
                  <a:lnTo>
                    <a:pt x="37" y="106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3"/>
                  </a:lnTo>
                  <a:lnTo>
                    <a:pt x="41" y="103"/>
                  </a:lnTo>
                  <a:lnTo>
                    <a:pt x="41" y="102"/>
                  </a:lnTo>
                  <a:lnTo>
                    <a:pt x="43" y="101"/>
                  </a:lnTo>
                  <a:lnTo>
                    <a:pt x="45" y="98"/>
                  </a:lnTo>
                  <a:lnTo>
                    <a:pt x="51" y="92"/>
                  </a:lnTo>
                  <a:lnTo>
                    <a:pt x="57" y="85"/>
                  </a:lnTo>
                  <a:lnTo>
                    <a:pt x="63" y="77"/>
                  </a:lnTo>
                  <a:lnTo>
                    <a:pt x="69" y="68"/>
                  </a:lnTo>
                  <a:lnTo>
                    <a:pt x="74" y="60"/>
                  </a:lnTo>
                  <a:lnTo>
                    <a:pt x="81" y="51"/>
                  </a:lnTo>
                  <a:lnTo>
                    <a:pt x="86" y="42"/>
                  </a:lnTo>
                  <a:lnTo>
                    <a:pt x="92" y="34"/>
                  </a:lnTo>
                  <a:lnTo>
                    <a:pt x="98" y="26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4" y="18"/>
                  </a:lnTo>
                  <a:lnTo>
                    <a:pt x="105" y="18"/>
                  </a:lnTo>
                  <a:lnTo>
                    <a:pt x="105" y="17"/>
                  </a:lnTo>
                  <a:lnTo>
                    <a:pt x="107" y="15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1" y="12"/>
                  </a:lnTo>
                  <a:lnTo>
                    <a:pt x="111" y="11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3" y="9"/>
                  </a:lnTo>
                  <a:lnTo>
                    <a:pt x="113" y="9"/>
                  </a:lnTo>
                  <a:lnTo>
                    <a:pt x="114" y="8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7" y="6"/>
                  </a:lnTo>
                  <a:lnTo>
                    <a:pt x="118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20" y="4"/>
                  </a:lnTo>
                  <a:lnTo>
                    <a:pt x="121" y="4"/>
                  </a:lnTo>
                  <a:lnTo>
                    <a:pt x="121" y="4"/>
                  </a:lnTo>
                  <a:lnTo>
                    <a:pt x="121" y="3"/>
                  </a:lnTo>
                  <a:lnTo>
                    <a:pt x="121" y="3"/>
                  </a:lnTo>
                  <a:lnTo>
                    <a:pt x="122" y="3"/>
                  </a:lnTo>
                  <a:lnTo>
                    <a:pt x="123" y="3"/>
                  </a:lnTo>
                  <a:lnTo>
                    <a:pt x="123" y="3"/>
                  </a:lnTo>
                  <a:lnTo>
                    <a:pt x="123" y="3"/>
                  </a:lnTo>
                  <a:lnTo>
                    <a:pt x="123" y="2"/>
                  </a:lnTo>
                  <a:lnTo>
                    <a:pt x="123" y="2"/>
                  </a:lnTo>
                  <a:lnTo>
                    <a:pt x="124" y="2"/>
                  </a:lnTo>
                  <a:lnTo>
                    <a:pt x="124" y="2"/>
                  </a:lnTo>
                  <a:lnTo>
                    <a:pt x="124" y="2"/>
                  </a:lnTo>
                  <a:lnTo>
                    <a:pt x="125" y="2"/>
                  </a:lnTo>
                  <a:lnTo>
                    <a:pt x="125" y="2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1" y="0"/>
                  </a:lnTo>
                  <a:lnTo>
                    <a:pt x="141" y="0"/>
                  </a:lnTo>
                  <a:lnTo>
                    <a:pt x="141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3" y="1"/>
                  </a:lnTo>
                  <a:lnTo>
                    <a:pt x="143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6" y="2"/>
                  </a:lnTo>
                  <a:lnTo>
                    <a:pt x="146" y="3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9" y="4"/>
                  </a:lnTo>
                  <a:lnTo>
                    <a:pt x="150" y="6"/>
                  </a:lnTo>
                  <a:lnTo>
                    <a:pt x="150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2" y="7"/>
                  </a:lnTo>
                  <a:lnTo>
                    <a:pt x="154" y="8"/>
                  </a:lnTo>
                  <a:lnTo>
                    <a:pt x="156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8" y="12"/>
                  </a:lnTo>
                  <a:lnTo>
                    <a:pt x="159" y="14"/>
                  </a:lnTo>
                  <a:lnTo>
                    <a:pt x="162" y="17"/>
                  </a:lnTo>
                  <a:lnTo>
                    <a:pt x="168" y="24"/>
                  </a:lnTo>
                  <a:lnTo>
                    <a:pt x="174" y="33"/>
                  </a:lnTo>
                  <a:lnTo>
                    <a:pt x="179" y="42"/>
                  </a:lnTo>
                  <a:lnTo>
                    <a:pt x="185" y="52"/>
                  </a:lnTo>
                  <a:lnTo>
                    <a:pt x="191" y="62"/>
                  </a:lnTo>
                  <a:lnTo>
                    <a:pt x="196" y="72"/>
                  </a:lnTo>
                  <a:lnTo>
                    <a:pt x="202" y="82"/>
                  </a:lnTo>
                  <a:lnTo>
                    <a:pt x="208" y="90"/>
                  </a:lnTo>
                  <a:lnTo>
                    <a:pt x="208" y="90"/>
                  </a:lnTo>
                  <a:lnTo>
                    <a:pt x="208" y="90"/>
                  </a:lnTo>
                  <a:lnTo>
                    <a:pt x="209" y="91"/>
                  </a:lnTo>
                  <a:lnTo>
                    <a:pt x="209" y="91"/>
                  </a:lnTo>
                  <a:lnTo>
                    <a:pt x="210" y="92"/>
                  </a:lnTo>
                  <a:lnTo>
                    <a:pt x="211" y="95"/>
                  </a:lnTo>
                  <a:lnTo>
                    <a:pt x="214" y="99"/>
                  </a:lnTo>
                  <a:lnTo>
                    <a:pt x="214" y="99"/>
                  </a:lnTo>
                  <a:lnTo>
                    <a:pt x="214" y="99"/>
                  </a:lnTo>
                  <a:lnTo>
                    <a:pt x="215" y="99"/>
                  </a:lnTo>
                  <a:lnTo>
                    <a:pt x="215" y="100"/>
                  </a:lnTo>
                  <a:lnTo>
                    <a:pt x="216" y="100"/>
                  </a:lnTo>
                  <a:lnTo>
                    <a:pt x="217" y="102"/>
                  </a:lnTo>
                  <a:lnTo>
                    <a:pt x="217" y="102"/>
                  </a:lnTo>
                  <a:lnTo>
                    <a:pt x="217" y="102"/>
                  </a:lnTo>
                  <a:lnTo>
                    <a:pt x="218" y="103"/>
                  </a:lnTo>
                  <a:lnTo>
                    <a:pt x="218" y="103"/>
                  </a:lnTo>
                  <a:lnTo>
                    <a:pt x="219" y="104"/>
                  </a:lnTo>
                  <a:lnTo>
                    <a:pt x="220" y="106"/>
                  </a:lnTo>
                  <a:lnTo>
                    <a:pt x="220" y="106"/>
                  </a:lnTo>
                  <a:lnTo>
                    <a:pt x="220" y="106"/>
                  </a:lnTo>
                  <a:lnTo>
                    <a:pt x="221" y="106"/>
                  </a:lnTo>
                  <a:lnTo>
                    <a:pt x="221" y="106"/>
                  </a:lnTo>
                  <a:lnTo>
                    <a:pt x="222" y="107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4" y="109"/>
                  </a:lnTo>
                  <a:lnTo>
                    <a:pt x="224" y="109"/>
                  </a:lnTo>
                  <a:lnTo>
                    <a:pt x="226" y="110"/>
                  </a:lnTo>
                  <a:lnTo>
                    <a:pt x="226" y="110"/>
                  </a:lnTo>
                  <a:lnTo>
                    <a:pt x="226" y="111"/>
                  </a:lnTo>
                  <a:lnTo>
                    <a:pt x="226" y="111"/>
                  </a:lnTo>
                  <a:lnTo>
                    <a:pt x="227" y="111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8" y="112"/>
                  </a:lnTo>
                  <a:lnTo>
                    <a:pt x="228" y="112"/>
                  </a:lnTo>
                  <a:lnTo>
                    <a:pt x="229" y="112"/>
                  </a:lnTo>
                  <a:lnTo>
                    <a:pt x="229" y="112"/>
                  </a:lnTo>
                  <a:lnTo>
                    <a:pt x="229" y="113"/>
                  </a:lnTo>
                  <a:lnTo>
                    <a:pt x="229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1" y="113"/>
                  </a:lnTo>
                  <a:lnTo>
                    <a:pt x="231" y="114"/>
                  </a:lnTo>
                  <a:lnTo>
                    <a:pt x="231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5"/>
                  </a:lnTo>
                  <a:lnTo>
                    <a:pt x="233" y="115"/>
                  </a:lnTo>
                  <a:lnTo>
                    <a:pt x="234" y="115"/>
                  </a:lnTo>
                  <a:lnTo>
                    <a:pt x="234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1" y="116"/>
                  </a:lnTo>
                  <a:lnTo>
                    <a:pt x="241" y="116"/>
                  </a:lnTo>
                  <a:lnTo>
                    <a:pt x="241" y="116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5" y="114"/>
                  </a:lnTo>
                  <a:lnTo>
                    <a:pt x="245" y="114"/>
                  </a:lnTo>
                </a:path>
              </a:pathLst>
            </a:custGeom>
            <a:noFill/>
            <a:ln w="9525" cap="sq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264" name="Freeform 58"/>
            <p:cNvSpPr>
              <a:spLocks/>
            </p:cNvSpPr>
            <p:nvPr/>
          </p:nvSpPr>
          <p:spPr bwMode="auto">
            <a:xfrm>
              <a:off x="2540012" y="3470295"/>
              <a:ext cx="396877" cy="184150"/>
            </a:xfrm>
            <a:custGeom>
              <a:avLst/>
              <a:gdLst/>
              <a:ahLst/>
              <a:cxnLst>
                <a:cxn ang="0">
                  <a:pos x="3" y="113"/>
                </a:cxn>
                <a:cxn ang="0">
                  <a:pos x="5" y="112"/>
                </a:cxn>
                <a:cxn ang="0">
                  <a:pos x="10" y="108"/>
                </a:cxn>
                <a:cxn ang="0">
                  <a:pos x="16" y="102"/>
                </a:cxn>
                <a:cxn ang="0">
                  <a:pos x="33" y="74"/>
                </a:cxn>
                <a:cxn ang="0">
                  <a:pos x="63" y="19"/>
                </a:cxn>
                <a:cxn ang="0">
                  <a:pos x="67" y="13"/>
                </a:cxn>
                <a:cxn ang="0">
                  <a:pos x="71" y="8"/>
                </a:cxn>
                <a:cxn ang="0">
                  <a:pos x="74" y="5"/>
                </a:cxn>
                <a:cxn ang="0">
                  <a:pos x="77" y="3"/>
                </a:cxn>
                <a:cxn ang="0">
                  <a:pos x="79" y="2"/>
                </a:cxn>
                <a:cxn ang="0">
                  <a:pos x="81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0"/>
                </a:cxn>
                <a:cxn ang="0">
                  <a:pos x="87" y="0"/>
                </a:cxn>
                <a:cxn ang="0">
                  <a:pos x="88" y="0"/>
                </a:cxn>
                <a:cxn ang="0">
                  <a:pos x="89" y="0"/>
                </a:cxn>
                <a:cxn ang="0">
                  <a:pos x="91" y="0"/>
                </a:cxn>
                <a:cxn ang="0">
                  <a:pos x="93" y="1"/>
                </a:cxn>
                <a:cxn ang="0">
                  <a:pos x="95" y="2"/>
                </a:cxn>
                <a:cxn ang="0">
                  <a:pos x="99" y="5"/>
                </a:cxn>
                <a:cxn ang="0">
                  <a:pos x="103" y="10"/>
                </a:cxn>
                <a:cxn ang="0">
                  <a:pos x="109" y="18"/>
                </a:cxn>
                <a:cxn ang="0">
                  <a:pos x="132" y="63"/>
                </a:cxn>
                <a:cxn ang="0">
                  <a:pos x="147" y="93"/>
                </a:cxn>
                <a:cxn ang="0">
                  <a:pos x="153" y="102"/>
                </a:cxn>
                <a:cxn ang="0">
                  <a:pos x="156" y="107"/>
                </a:cxn>
                <a:cxn ang="0">
                  <a:pos x="160" y="111"/>
                </a:cxn>
                <a:cxn ang="0">
                  <a:pos x="163" y="113"/>
                </a:cxn>
                <a:cxn ang="0">
                  <a:pos x="165" y="114"/>
                </a:cxn>
                <a:cxn ang="0">
                  <a:pos x="167" y="115"/>
                </a:cxn>
                <a:cxn ang="0">
                  <a:pos x="168" y="115"/>
                </a:cxn>
                <a:cxn ang="0">
                  <a:pos x="169" y="116"/>
                </a:cxn>
                <a:cxn ang="0">
                  <a:pos x="170" y="116"/>
                </a:cxn>
                <a:cxn ang="0">
                  <a:pos x="170" y="116"/>
                </a:cxn>
                <a:cxn ang="0">
                  <a:pos x="171" y="116"/>
                </a:cxn>
                <a:cxn ang="0">
                  <a:pos x="172" y="115"/>
                </a:cxn>
                <a:cxn ang="0">
                  <a:pos x="173" y="115"/>
                </a:cxn>
                <a:cxn ang="0">
                  <a:pos x="175" y="115"/>
                </a:cxn>
                <a:cxn ang="0">
                  <a:pos x="176" y="114"/>
                </a:cxn>
                <a:cxn ang="0">
                  <a:pos x="179" y="112"/>
                </a:cxn>
                <a:cxn ang="0">
                  <a:pos x="181" y="110"/>
                </a:cxn>
                <a:cxn ang="0">
                  <a:pos x="185" y="106"/>
                </a:cxn>
                <a:cxn ang="0">
                  <a:pos x="191" y="97"/>
                </a:cxn>
                <a:cxn ang="0">
                  <a:pos x="214" y="47"/>
                </a:cxn>
                <a:cxn ang="0">
                  <a:pos x="225" y="22"/>
                </a:cxn>
                <a:cxn ang="0">
                  <a:pos x="228" y="16"/>
                </a:cxn>
                <a:cxn ang="0">
                  <a:pos x="232" y="10"/>
                </a:cxn>
                <a:cxn ang="0">
                  <a:pos x="237" y="4"/>
                </a:cxn>
                <a:cxn ang="0">
                  <a:pos x="239" y="3"/>
                </a:cxn>
                <a:cxn ang="0">
                  <a:pos x="240" y="2"/>
                </a:cxn>
                <a:cxn ang="0">
                  <a:pos x="242" y="0"/>
                </a:cxn>
                <a:cxn ang="0">
                  <a:pos x="244" y="0"/>
                </a:cxn>
                <a:cxn ang="0">
                  <a:pos x="245" y="0"/>
                </a:cxn>
                <a:cxn ang="0">
                  <a:pos x="246" y="0"/>
                </a:cxn>
                <a:cxn ang="0">
                  <a:pos x="247" y="0"/>
                </a:cxn>
                <a:cxn ang="0">
                  <a:pos x="247" y="0"/>
                </a:cxn>
                <a:cxn ang="0">
                  <a:pos x="248" y="0"/>
                </a:cxn>
                <a:cxn ang="0">
                  <a:pos x="249" y="0"/>
                </a:cxn>
              </a:cxnLst>
              <a:rect l="0" t="0" r="r" b="b"/>
              <a:pathLst>
                <a:path w="250" h="116">
                  <a:moveTo>
                    <a:pt x="0" y="114"/>
                  </a:move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4" y="113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7" y="110"/>
                  </a:lnTo>
                  <a:lnTo>
                    <a:pt x="7" y="110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1" y="107"/>
                  </a:lnTo>
                  <a:lnTo>
                    <a:pt x="13" y="105"/>
                  </a:lnTo>
                  <a:lnTo>
                    <a:pt x="16" y="102"/>
                  </a:lnTo>
                  <a:lnTo>
                    <a:pt x="16" y="102"/>
                  </a:lnTo>
                  <a:lnTo>
                    <a:pt x="16" y="102"/>
                  </a:lnTo>
                  <a:lnTo>
                    <a:pt x="16" y="101"/>
                  </a:lnTo>
                  <a:lnTo>
                    <a:pt x="16" y="101"/>
                  </a:lnTo>
                  <a:lnTo>
                    <a:pt x="17" y="100"/>
                  </a:lnTo>
                  <a:lnTo>
                    <a:pt x="19" y="98"/>
                  </a:lnTo>
                  <a:lnTo>
                    <a:pt x="22" y="94"/>
                  </a:lnTo>
                  <a:lnTo>
                    <a:pt x="27" y="85"/>
                  </a:lnTo>
                  <a:lnTo>
                    <a:pt x="33" y="74"/>
                  </a:lnTo>
                  <a:lnTo>
                    <a:pt x="39" y="63"/>
                  </a:lnTo>
                  <a:lnTo>
                    <a:pt x="45" y="51"/>
                  </a:lnTo>
                  <a:lnTo>
                    <a:pt x="51" y="39"/>
                  </a:lnTo>
                  <a:lnTo>
                    <a:pt x="57" y="2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8"/>
                  </a:lnTo>
                  <a:lnTo>
                    <a:pt x="64" y="17"/>
                  </a:lnTo>
                  <a:lnTo>
                    <a:pt x="65" y="15"/>
                  </a:lnTo>
                  <a:lnTo>
                    <a:pt x="65" y="15"/>
                  </a:lnTo>
                  <a:lnTo>
                    <a:pt x="66" y="15"/>
                  </a:lnTo>
                  <a:lnTo>
                    <a:pt x="66" y="15"/>
                  </a:lnTo>
                  <a:lnTo>
                    <a:pt x="66" y="14"/>
                  </a:lnTo>
                  <a:lnTo>
                    <a:pt x="67" y="13"/>
                  </a:lnTo>
                  <a:lnTo>
                    <a:pt x="68" y="12"/>
                  </a:lnTo>
                  <a:lnTo>
                    <a:pt x="68" y="11"/>
                  </a:lnTo>
                  <a:lnTo>
                    <a:pt x="68" y="11"/>
                  </a:lnTo>
                  <a:lnTo>
                    <a:pt x="69" y="11"/>
                  </a:lnTo>
                  <a:lnTo>
                    <a:pt x="69" y="11"/>
                  </a:lnTo>
                  <a:lnTo>
                    <a:pt x="70" y="10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2" y="8"/>
                  </a:lnTo>
                  <a:lnTo>
                    <a:pt x="72" y="7"/>
                  </a:lnTo>
                  <a:lnTo>
                    <a:pt x="74" y="6"/>
                  </a:lnTo>
                  <a:lnTo>
                    <a:pt x="74" y="6"/>
                  </a:lnTo>
                  <a:lnTo>
                    <a:pt x="74" y="5"/>
                  </a:lnTo>
                  <a:lnTo>
                    <a:pt x="74" y="5"/>
                  </a:lnTo>
                  <a:lnTo>
                    <a:pt x="75" y="5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2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4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6" y="3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5"/>
                  </a:lnTo>
                  <a:lnTo>
                    <a:pt x="99" y="5"/>
                  </a:lnTo>
                  <a:lnTo>
                    <a:pt x="100" y="6"/>
                  </a:lnTo>
                  <a:lnTo>
                    <a:pt x="100" y="7"/>
                  </a:lnTo>
                  <a:lnTo>
                    <a:pt x="100" y="7"/>
                  </a:lnTo>
                  <a:lnTo>
                    <a:pt x="101" y="7"/>
                  </a:lnTo>
                  <a:lnTo>
                    <a:pt x="101" y="7"/>
                  </a:lnTo>
                  <a:lnTo>
                    <a:pt x="102" y="8"/>
                  </a:lnTo>
                  <a:lnTo>
                    <a:pt x="103" y="10"/>
                  </a:lnTo>
                  <a:lnTo>
                    <a:pt x="103" y="10"/>
                  </a:lnTo>
                  <a:lnTo>
                    <a:pt x="103" y="10"/>
                  </a:lnTo>
                  <a:lnTo>
                    <a:pt x="104" y="10"/>
                  </a:lnTo>
                  <a:lnTo>
                    <a:pt x="104" y="10"/>
                  </a:lnTo>
                  <a:lnTo>
                    <a:pt x="105" y="12"/>
                  </a:lnTo>
                  <a:lnTo>
                    <a:pt x="106" y="14"/>
                  </a:lnTo>
                  <a:lnTo>
                    <a:pt x="109" y="18"/>
                  </a:lnTo>
                  <a:lnTo>
                    <a:pt x="109" y="18"/>
                  </a:lnTo>
                  <a:lnTo>
                    <a:pt x="109" y="18"/>
                  </a:lnTo>
                  <a:lnTo>
                    <a:pt x="110" y="18"/>
                  </a:lnTo>
                  <a:lnTo>
                    <a:pt x="110" y="19"/>
                  </a:lnTo>
                  <a:lnTo>
                    <a:pt x="110" y="20"/>
                  </a:lnTo>
                  <a:lnTo>
                    <a:pt x="112" y="22"/>
                  </a:lnTo>
                  <a:lnTo>
                    <a:pt x="115" y="28"/>
                  </a:lnTo>
                  <a:lnTo>
                    <a:pt x="120" y="38"/>
                  </a:lnTo>
                  <a:lnTo>
                    <a:pt x="126" y="51"/>
                  </a:lnTo>
                  <a:lnTo>
                    <a:pt x="132" y="63"/>
                  </a:lnTo>
                  <a:lnTo>
                    <a:pt x="138" y="76"/>
                  </a:lnTo>
                  <a:lnTo>
                    <a:pt x="144" y="88"/>
                  </a:lnTo>
                  <a:lnTo>
                    <a:pt x="144" y="88"/>
                  </a:lnTo>
                  <a:lnTo>
                    <a:pt x="144" y="88"/>
                  </a:lnTo>
                  <a:lnTo>
                    <a:pt x="144" y="89"/>
                  </a:lnTo>
                  <a:lnTo>
                    <a:pt x="145" y="89"/>
                  </a:lnTo>
                  <a:lnTo>
                    <a:pt x="145" y="90"/>
                  </a:lnTo>
                  <a:lnTo>
                    <a:pt x="147" y="93"/>
                  </a:lnTo>
                  <a:lnTo>
                    <a:pt x="149" y="98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0" y="99"/>
                  </a:lnTo>
                  <a:lnTo>
                    <a:pt x="151" y="100"/>
                  </a:lnTo>
                  <a:lnTo>
                    <a:pt x="153" y="102"/>
                  </a:lnTo>
                  <a:lnTo>
                    <a:pt x="153" y="102"/>
                  </a:lnTo>
                  <a:lnTo>
                    <a:pt x="153" y="103"/>
                  </a:lnTo>
                  <a:lnTo>
                    <a:pt x="153" y="103"/>
                  </a:lnTo>
                  <a:lnTo>
                    <a:pt x="153" y="103"/>
                  </a:lnTo>
                  <a:lnTo>
                    <a:pt x="154" y="104"/>
                  </a:lnTo>
                  <a:lnTo>
                    <a:pt x="155" y="106"/>
                  </a:lnTo>
                  <a:lnTo>
                    <a:pt x="156" y="106"/>
                  </a:lnTo>
                  <a:lnTo>
                    <a:pt x="156" y="106"/>
                  </a:lnTo>
                  <a:lnTo>
                    <a:pt x="156" y="107"/>
                  </a:lnTo>
                  <a:lnTo>
                    <a:pt x="156" y="107"/>
                  </a:lnTo>
                  <a:lnTo>
                    <a:pt x="157" y="108"/>
                  </a:lnTo>
                  <a:lnTo>
                    <a:pt x="158" y="109"/>
                  </a:lnTo>
                  <a:lnTo>
                    <a:pt x="158" y="110"/>
                  </a:lnTo>
                  <a:lnTo>
                    <a:pt x="159" y="110"/>
                  </a:lnTo>
                  <a:lnTo>
                    <a:pt x="159" y="110"/>
                  </a:lnTo>
                  <a:lnTo>
                    <a:pt x="159" y="110"/>
                  </a:lnTo>
                  <a:lnTo>
                    <a:pt x="160" y="111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2" y="112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4"/>
                  </a:lnTo>
                  <a:lnTo>
                    <a:pt x="164" y="114"/>
                  </a:lnTo>
                  <a:lnTo>
                    <a:pt x="164" y="114"/>
                  </a:lnTo>
                  <a:lnTo>
                    <a:pt x="164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9" y="115"/>
                  </a:lnTo>
                  <a:lnTo>
                    <a:pt x="169" y="115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5" y="115"/>
                  </a:lnTo>
                  <a:lnTo>
                    <a:pt x="175" y="115"/>
                  </a:lnTo>
                  <a:lnTo>
                    <a:pt x="175" y="115"/>
                  </a:lnTo>
                  <a:lnTo>
                    <a:pt x="175" y="114"/>
                  </a:lnTo>
                  <a:lnTo>
                    <a:pt x="175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7" y="114"/>
                  </a:lnTo>
                  <a:lnTo>
                    <a:pt x="177" y="113"/>
                  </a:lnTo>
                  <a:lnTo>
                    <a:pt x="177" y="113"/>
                  </a:lnTo>
                  <a:lnTo>
                    <a:pt x="178" y="113"/>
                  </a:lnTo>
                  <a:lnTo>
                    <a:pt x="178" y="113"/>
                  </a:lnTo>
                  <a:lnTo>
                    <a:pt x="178" y="113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80" y="111"/>
                  </a:lnTo>
                  <a:lnTo>
                    <a:pt x="180" y="111"/>
                  </a:lnTo>
                  <a:lnTo>
                    <a:pt x="181" y="111"/>
                  </a:lnTo>
                  <a:lnTo>
                    <a:pt x="181" y="111"/>
                  </a:lnTo>
                  <a:lnTo>
                    <a:pt x="181" y="110"/>
                  </a:lnTo>
                  <a:lnTo>
                    <a:pt x="182" y="110"/>
                  </a:lnTo>
                  <a:lnTo>
                    <a:pt x="182" y="109"/>
                  </a:lnTo>
                  <a:lnTo>
                    <a:pt x="182" y="109"/>
                  </a:lnTo>
                  <a:lnTo>
                    <a:pt x="182" y="109"/>
                  </a:lnTo>
                  <a:lnTo>
                    <a:pt x="183" y="109"/>
                  </a:lnTo>
                  <a:lnTo>
                    <a:pt x="183" y="108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5"/>
                  </a:lnTo>
                  <a:lnTo>
                    <a:pt x="186" y="104"/>
                  </a:lnTo>
                  <a:lnTo>
                    <a:pt x="188" y="102"/>
                  </a:lnTo>
                  <a:lnTo>
                    <a:pt x="191" y="98"/>
                  </a:lnTo>
                  <a:lnTo>
                    <a:pt x="191" y="97"/>
                  </a:lnTo>
                  <a:lnTo>
                    <a:pt x="191" y="97"/>
                  </a:lnTo>
                  <a:lnTo>
                    <a:pt x="191" y="97"/>
                  </a:lnTo>
                  <a:lnTo>
                    <a:pt x="191" y="96"/>
                  </a:lnTo>
                  <a:lnTo>
                    <a:pt x="192" y="95"/>
                  </a:lnTo>
                  <a:lnTo>
                    <a:pt x="193" y="93"/>
                  </a:lnTo>
                  <a:lnTo>
                    <a:pt x="196" y="87"/>
                  </a:lnTo>
                  <a:lnTo>
                    <a:pt x="202" y="74"/>
                  </a:lnTo>
                  <a:lnTo>
                    <a:pt x="208" y="61"/>
                  </a:lnTo>
                  <a:lnTo>
                    <a:pt x="214" y="47"/>
                  </a:lnTo>
                  <a:lnTo>
                    <a:pt x="220" y="33"/>
                  </a:lnTo>
                  <a:lnTo>
                    <a:pt x="220" y="33"/>
                  </a:lnTo>
                  <a:lnTo>
                    <a:pt x="220" y="33"/>
                  </a:lnTo>
                  <a:lnTo>
                    <a:pt x="220" y="32"/>
                  </a:lnTo>
                  <a:lnTo>
                    <a:pt x="220" y="32"/>
                  </a:lnTo>
                  <a:lnTo>
                    <a:pt x="221" y="30"/>
                  </a:lnTo>
                  <a:lnTo>
                    <a:pt x="222" y="27"/>
                  </a:lnTo>
                  <a:lnTo>
                    <a:pt x="225" y="22"/>
                  </a:lnTo>
                  <a:lnTo>
                    <a:pt x="225" y="22"/>
                  </a:lnTo>
                  <a:lnTo>
                    <a:pt x="226" y="21"/>
                  </a:lnTo>
                  <a:lnTo>
                    <a:pt x="226" y="21"/>
                  </a:lnTo>
                  <a:lnTo>
                    <a:pt x="226" y="20"/>
                  </a:lnTo>
                  <a:lnTo>
                    <a:pt x="227" y="19"/>
                  </a:lnTo>
                  <a:lnTo>
                    <a:pt x="228" y="16"/>
                  </a:lnTo>
                  <a:lnTo>
                    <a:pt x="228" y="16"/>
                  </a:lnTo>
                  <a:lnTo>
                    <a:pt x="228" y="16"/>
                  </a:lnTo>
                  <a:lnTo>
                    <a:pt x="229" y="16"/>
                  </a:lnTo>
                  <a:lnTo>
                    <a:pt x="229" y="15"/>
                  </a:lnTo>
                  <a:lnTo>
                    <a:pt x="230" y="14"/>
                  </a:lnTo>
                  <a:lnTo>
                    <a:pt x="231" y="11"/>
                  </a:lnTo>
                  <a:lnTo>
                    <a:pt x="231" y="11"/>
                  </a:lnTo>
                  <a:lnTo>
                    <a:pt x="232" y="11"/>
                  </a:lnTo>
                  <a:lnTo>
                    <a:pt x="232" y="11"/>
                  </a:lnTo>
                  <a:lnTo>
                    <a:pt x="232" y="10"/>
                  </a:lnTo>
                  <a:lnTo>
                    <a:pt x="233" y="9"/>
                  </a:lnTo>
                  <a:lnTo>
                    <a:pt x="234" y="8"/>
                  </a:lnTo>
                  <a:lnTo>
                    <a:pt x="234" y="8"/>
                  </a:lnTo>
                  <a:lnTo>
                    <a:pt x="234" y="7"/>
                  </a:lnTo>
                  <a:lnTo>
                    <a:pt x="234" y="7"/>
                  </a:lnTo>
                  <a:lnTo>
                    <a:pt x="235" y="7"/>
                  </a:lnTo>
                  <a:lnTo>
                    <a:pt x="236" y="6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8" y="4"/>
                  </a:lnTo>
                  <a:lnTo>
                    <a:pt x="238" y="3"/>
                  </a:lnTo>
                  <a:lnTo>
                    <a:pt x="238" y="3"/>
                  </a:lnTo>
                  <a:lnTo>
                    <a:pt x="238" y="3"/>
                  </a:lnTo>
                  <a:lnTo>
                    <a:pt x="239" y="3"/>
                  </a:lnTo>
                  <a:lnTo>
                    <a:pt x="239" y="3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2" y="1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50" y="0"/>
                  </a:lnTo>
                </a:path>
              </a:pathLst>
            </a:custGeom>
            <a:noFill/>
            <a:ln w="9525" cap="sq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265" name="Freeform 59"/>
            <p:cNvSpPr>
              <a:spLocks/>
            </p:cNvSpPr>
            <p:nvPr/>
          </p:nvSpPr>
          <p:spPr bwMode="auto">
            <a:xfrm>
              <a:off x="2936889" y="3470295"/>
              <a:ext cx="317502" cy="18415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3" y="2"/>
                </a:cxn>
                <a:cxn ang="0">
                  <a:pos x="5" y="3"/>
                </a:cxn>
                <a:cxn ang="0">
                  <a:pos x="7" y="6"/>
                </a:cxn>
                <a:cxn ang="0">
                  <a:pos x="11" y="10"/>
                </a:cxn>
                <a:cxn ang="0">
                  <a:pos x="17" y="21"/>
                </a:cxn>
                <a:cxn ang="0">
                  <a:pos x="45" y="89"/>
                </a:cxn>
                <a:cxn ang="0">
                  <a:pos x="49" y="96"/>
                </a:cxn>
                <a:cxn ang="0">
                  <a:pos x="54" y="105"/>
                </a:cxn>
                <a:cxn ang="0">
                  <a:pos x="57" y="109"/>
                </a:cxn>
                <a:cxn ang="0">
                  <a:pos x="59" y="112"/>
                </a:cxn>
                <a:cxn ang="0">
                  <a:pos x="61" y="113"/>
                </a:cxn>
                <a:cxn ang="0">
                  <a:pos x="63" y="115"/>
                </a:cxn>
                <a:cxn ang="0">
                  <a:pos x="64" y="115"/>
                </a:cxn>
                <a:cxn ang="0">
                  <a:pos x="65" y="115"/>
                </a:cxn>
                <a:cxn ang="0">
                  <a:pos x="66" y="116"/>
                </a:cxn>
                <a:cxn ang="0">
                  <a:pos x="67" y="116"/>
                </a:cxn>
                <a:cxn ang="0">
                  <a:pos x="68" y="116"/>
                </a:cxn>
                <a:cxn ang="0">
                  <a:pos x="68" y="116"/>
                </a:cxn>
                <a:cxn ang="0">
                  <a:pos x="69" y="115"/>
                </a:cxn>
                <a:cxn ang="0">
                  <a:pos x="70" y="115"/>
                </a:cxn>
                <a:cxn ang="0">
                  <a:pos x="72" y="114"/>
                </a:cxn>
                <a:cxn ang="0">
                  <a:pos x="74" y="113"/>
                </a:cxn>
                <a:cxn ang="0">
                  <a:pos x="77" y="110"/>
                </a:cxn>
                <a:cxn ang="0">
                  <a:pos x="80" y="106"/>
                </a:cxn>
                <a:cxn ang="0">
                  <a:pos x="86" y="95"/>
                </a:cxn>
                <a:cxn ang="0">
                  <a:pos x="109" y="36"/>
                </a:cxn>
                <a:cxn ang="0">
                  <a:pos x="112" y="27"/>
                </a:cxn>
                <a:cxn ang="0">
                  <a:pos x="116" y="18"/>
                </a:cxn>
                <a:cxn ang="0">
                  <a:pos x="121" y="10"/>
                </a:cxn>
                <a:cxn ang="0">
                  <a:pos x="123" y="7"/>
                </a:cxn>
                <a:cxn ang="0">
                  <a:pos x="125" y="4"/>
                </a:cxn>
                <a:cxn ang="0">
                  <a:pos x="127" y="2"/>
                </a:cxn>
                <a:cxn ang="0">
                  <a:pos x="129" y="1"/>
                </a:cxn>
                <a:cxn ang="0">
                  <a:pos x="130" y="0"/>
                </a:cxn>
                <a:cxn ang="0">
                  <a:pos x="131" y="0"/>
                </a:cxn>
                <a:cxn ang="0">
                  <a:pos x="132" y="0"/>
                </a:cxn>
                <a:cxn ang="0">
                  <a:pos x="133" y="0"/>
                </a:cxn>
                <a:cxn ang="0">
                  <a:pos x="133" y="0"/>
                </a:cxn>
                <a:cxn ang="0">
                  <a:pos x="134" y="0"/>
                </a:cxn>
                <a:cxn ang="0">
                  <a:pos x="135" y="0"/>
                </a:cxn>
                <a:cxn ang="0">
                  <a:pos x="136" y="0"/>
                </a:cxn>
                <a:cxn ang="0">
                  <a:pos x="138" y="2"/>
                </a:cxn>
                <a:cxn ang="0">
                  <a:pos x="140" y="3"/>
                </a:cxn>
                <a:cxn ang="0">
                  <a:pos x="144" y="8"/>
                </a:cxn>
                <a:cxn ang="0">
                  <a:pos x="147" y="13"/>
                </a:cxn>
                <a:cxn ang="0">
                  <a:pos x="151" y="22"/>
                </a:cxn>
                <a:cxn ang="0">
                  <a:pos x="173" y="83"/>
                </a:cxn>
                <a:cxn ang="0">
                  <a:pos x="177" y="94"/>
                </a:cxn>
                <a:cxn ang="0">
                  <a:pos x="182" y="103"/>
                </a:cxn>
                <a:cxn ang="0">
                  <a:pos x="185" y="108"/>
                </a:cxn>
                <a:cxn ang="0">
                  <a:pos x="187" y="111"/>
                </a:cxn>
                <a:cxn ang="0">
                  <a:pos x="189" y="113"/>
                </a:cxn>
                <a:cxn ang="0">
                  <a:pos x="191" y="114"/>
                </a:cxn>
                <a:cxn ang="0">
                  <a:pos x="192" y="115"/>
                </a:cxn>
                <a:cxn ang="0">
                  <a:pos x="193" y="115"/>
                </a:cxn>
                <a:cxn ang="0">
                  <a:pos x="194" y="116"/>
                </a:cxn>
                <a:cxn ang="0">
                  <a:pos x="195" y="116"/>
                </a:cxn>
                <a:cxn ang="0">
                  <a:pos x="195" y="116"/>
                </a:cxn>
                <a:cxn ang="0">
                  <a:pos x="197" y="115"/>
                </a:cxn>
                <a:cxn ang="0">
                  <a:pos x="198" y="115"/>
                </a:cxn>
                <a:cxn ang="0">
                  <a:pos x="199" y="114"/>
                </a:cxn>
              </a:cxnLst>
              <a:rect l="0" t="0" r="r" b="b"/>
              <a:pathLst>
                <a:path w="200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2" y="11"/>
                  </a:lnTo>
                  <a:lnTo>
                    <a:pt x="13" y="14"/>
                  </a:lnTo>
                  <a:lnTo>
                    <a:pt x="16" y="18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20"/>
                  </a:lnTo>
                  <a:lnTo>
                    <a:pt x="17" y="21"/>
                  </a:lnTo>
                  <a:lnTo>
                    <a:pt x="18" y="24"/>
                  </a:lnTo>
                  <a:lnTo>
                    <a:pt x="21" y="30"/>
                  </a:lnTo>
                  <a:lnTo>
                    <a:pt x="27" y="44"/>
                  </a:lnTo>
                  <a:lnTo>
                    <a:pt x="33" y="59"/>
                  </a:lnTo>
                  <a:lnTo>
                    <a:pt x="39" y="74"/>
                  </a:lnTo>
                  <a:lnTo>
                    <a:pt x="45" y="88"/>
                  </a:lnTo>
                  <a:lnTo>
                    <a:pt x="45" y="89"/>
                  </a:lnTo>
                  <a:lnTo>
                    <a:pt x="45" y="89"/>
                  </a:lnTo>
                  <a:lnTo>
                    <a:pt x="45" y="89"/>
                  </a:lnTo>
                  <a:lnTo>
                    <a:pt x="46" y="90"/>
                  </a:lnTo>
                  <a:lnTo>
                    <a:pt x="46" y="91"/>
                  </a:lnTo>
                  <a:lnTo>
                    <a:pt x="48" y="94"/>
                  </a:lnTo>
                  <a:lnTo>
                    <a:pt x="48" y="94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49" y="96"/>
                  </a:lnTo>
                  <a:lnTo>
                    <a:pt x="49" y="97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2" y="102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6"/>
                  </a:lnTo>
                  <a:lnTo>
                    <a:pt x="55" y="107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10"/>
                  </a:lnTo>
                  <a:lnTo>
                    <a:pt x="58" y="110"/>
                  </a:lnTo>
                  <a:lnTo>
                    <a:pt x="58" y="111"/>
                  </a:lnTo>
                  <a:lnTo>
                    <a:pt x="58" y="111"/>
                  </a:lnTo>
                  <a:lnTo>
                    <a:pt x="58" y="111"/>
                  </a:lnTo>
                  <a:lnTo>
                    <a:pt x="59" y="111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3" y="114"/>
                  </a:lnTo>
                  <a:lnTo>
                    <a:pt x="73" y="114"/>
                  </a:lnTo>
                  <a:lnTo>
                    <a:pt x="73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2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6" y="111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09"/>
                  </a:lnTo>
                  <a:lnTo>
                    <a:pt x="78" y="108"/>
                  </a:lnTo>
                  <a:lnTo>
                    <a:pt x="79" y="106"/>
                  </a:lnTo>
                  <a:lnTo>
                    <a:pt x="79" y="106"/>
                  </a:lnTo>
                  <a:lnTo>
                    <a:pt x="80" y="106"/>
                  </a:lnTo>
                  <a:lnTo>
                    <a:pt x="80" y="106"/>
                  </a:lnTo>
                  <a:lnTo>
                    <a:pt x="80" y="105"/>
                  </a:lnTo>
                  <a:lnTo>
                    <a:pt x="81" y="104"/>
                  </a:lnTo>
                  <a:lnTo>
                    <a:pt x="82" y="102"/>
                  </a:lnTo>
                  <a:lnTo>
                    <a:pt x="85" y="96"/>
                  </a:lnTo>
                  <a:lnTo>
                    <a:pt x="85" y="96"/>
                  </a:lnTo>
                  <a:lnTo>
                    <a:pt x="86" y="95"/>
                  </a:lnTo>
                  <a:lnTo>
                    <a:pt x="86" y="95"/>
                  </a:lnTo>
                  <a:lnTo>
                    <a:pt x="86" y="94"/>
                  </a:lnTo>
                  <a:lnTo>
                    <a:pt x="87" y="92"/>
                  </a:lnTo>
                  <a:lnTo>
                    <a:pt x="88" y="89"/>
                  </a:lnTo>
                  <a:lnTo>
                    <a:pt x="92" y="82"/>
                  </a:lnTo>
                  <a:lnTo>
                    <a:pt x="97" y="68"/>
                  </a:lnTo>
                  <a:lnTo>
                    <a:pt x="103" y="51"/>
                  </a:lnTo>
                  <a:lnTo>
                    <a:pt x="109" y="36"/>
                  </a:lnTo>
                  <a:lnTo>
                    <a:pt x="109" y="36"/>
                  </a:lnTo>
                  <a:lnTo>
                    <a:pt x="109" y="35"/>
                  </a:lnTo>
                  <a:lnTo>
                    <a:pt x="109" y="35"/>
                  </a:lnTo>
                  <a:lnTo>
                    <a:pt x="109" y="34"/>
                  </a:lnTo>
                  <a:lnTo>
                    <a:pt x="110" y="32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2" y="27"/>
                  </a:lnTo>
                  <a:lnTo>
                    <a:pt x="112" y="26"/>
                  </a:lnTo>
                  <a:lnTo>
                    <a:pt x="113" y="24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5" y="20"/>
                  </a:lnTo>
                  <a:lnTo>
                    <a:pt x="116" y="20"/>
                  </a:lnTo>
                  <a:lnTo>
                    <a:pt x="116" y="18"/>
                  </a:lnTo>
                  <a:lnTo>
                    <a:pt x="118" y="15"/>
                  </a:lnTo>
                  <a:lnTo>
                    <a:pt x="118" y="15"/>
                  </a:lnTo>
                  <a:lnTo>
                    <a:pt x="118" y="15"/>
                  </a:lnTo>
                  <a:lnTo>
                    <a:pt x="118" y="14"/>
                  </a:lnTo>
                  <a:lnTo>
                    <a:pt x="118" y="14"/>
                  </a:lnTo>
                  <a:lnTo>
                    <a:pt x="119" y="12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9"/>
                  </a:lnTo>
                  <a:lnTo>
                    <a:pt x="121" y="9"/>
                  </a:lnTo>
                  <a:lnTo>
                    <a:pt x="122" y="8"/>
                  </a:lnTo>
                  <a:lnTo>
                    <a:pt x="122" y="8"/>
                  </a:lnTo>
                  <a:lnTo>
                    <a:pt x="122" y="7"/>
                  </a:lnTo>
                  <a:lnTo>
                    <a:pt x="122" y="7"/>
                  </a:lnTo>
                  <a:lnTo>
                    <a:pt x="123" y="7"/>
                  </a:lnTo>
                  <a:lnTo>
                    <a:pt x="124" y="6"/>
                  </a:lnTo>
                  <a:lnTo>
                    <a:pt x="124" y="6"/>
                  </a:lnTo>
                  <a:lnTo>
                    <a:pt x="124" y="6"/>
                  </a:lnTo>
                  <a:lnTo>
                    <a:pt x="124" y="5"/>
                  </a:lnTo>
                  <a:lnTo>
                    <a:pt x="124" y="5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6" y="3"/>
                  </a:lnTo>
                  <a:lnTo>
                    <a:pt x="126" y="3"/>
                  </a:lnTo>
                  <a:lnTo>
                    <a:pt x="126" y="3"/>
                  </a:lnTo>
                  <a:lnTo>
                    <a:pt x="126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8" y="2"/>
                  </a:lnTo>
                  <a:lnTo>
                    <a:pt x="128" y="2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8" y="1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9" y="2"/>
                  </a:lnTo>
                  <a:lnTo>
                    <a:pt x="139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2" y="5"/>
                  </a:lnTo>
                  <a:lnTo>
                    <a:pt x="142" y="6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9"/>
                  </a:lnTo>
                  <a:lnTo>
                    <a:pt x="145" y="10"/>
                  </a:lnTo>
                  <a:lnTo>
                    <a:pt x="146" y="12"/>
                  </a:lnTo>
                  <a:lnTo>
                    <a:pt x="147" y="13"/>
                  </a:lnTo>
                  <a:lnTo>
                    <a:pt x="147" y="13"/>
                  </a:lnTo>
                  <a:lnTo>
                    <a:pt x="147" y="13"/>
                  </a:lnTo>
                  <a:lnTo>
                    <a:pt x="147" y="14"/>
                  </a:lnTo>
                  <a:lnTo>
                    <a:pt x="148" y="15"/>
                  </a:lnTo>
                  <a:lnTo>
                    <a:pt x="150" y="18"/>
                  </a:lnTo>
                  <a:lnTo>
                    <a:pt x="150" y="18"/>
                  </a:lnTo>
                  <a:lnTo>
                    <a:pt x="150" y="19"/>
                  </a:lnTo>
                  <a:lnTo>
                    <a:pt x="150" y="19"/>
                  </a:lnTo>
                  <a:lnTo>
                    <a:pt x="150" y="20"/>
                  </a:lnTo>
                  <a:lnTo>
                    <a:pt x="151" y="22"/>
                  </a:lnTo>
                  <a:lnTo>
                    <a:pt x="152" y="25"/>
                  </a:lnTo>
                  <a:lnTo>
                    <a:pt x="155" y="32"/>
                  </a:lnTo>
                  <a:lnTo>
                    <a:pt x="161" y="49"/>
                  </a:lnTo>
                  <a:lnTo>
                    <a:pt x="167" y="66"/>
                  </a:lnTo>
                  <a:lnTo>
                    <a:pt x="173" y="82"/>
                  </a:lnTo>
                  <a:lnTo>
                    <a:pt x="173" y="82"/>
                  </a:lnTo>
                  <a:lnTo>
                    <a:pt x="173" y="82"/>
                  </a:lnTo>
                  <a:lnTo>
                    <a:pt x="173" y="83"/>
                  </a:lnTo>
                  <a:lnTo>
                    <a:pt x="174" y="84"/>
                  </a:lnTo>
                  <a:lnTo>
                    <a:pt x="174" y="86"/>
                  </a:lnTo>
                  <a:lnTo>
                    <a:pt x="176" y="90"/>
                  </a:lnTo>
                  <a:lnTo>
                    <a:pt x="176" y="90"/>
                  </a:lnTo>
                  <a:lnTo>
                    <a:pt x="176" y="90"/>
                  </a:lnTo>
                  <a:lnTo>
                    <a:pt x="176" y="91"/>
                  </a:lnTo>
                  <a:lnTo>
                    <a:pt x="177" y="92"/>
                  </a:lnTo>
                  <a:lnTo>
                    <a:pt x="177" y="94"/>
                  </a:lnTo>
                  <a:lnTo>
                    <a:pt x="179" y="97"/>
                  </a:lnTo>
                  <a:lnTo>
                    <a:pt x="179" y="97"/>
                  </a:lnTo>
                  <a:lnTo>
                    <a:pt x="179" y="97"/>
                  </a:lnTo>
                  <a:lnTo>
                    <a:pt x="179" y="98"/>
                  </a:lnTo>
                  <a:lnTo>
                    <a:pt x="180" y="98"/>
                  </a:lnTo>
                  <a:lnTo>
                    <a:pt x="180" y="100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4"/>
                  </a:lnTo>
                  <a:lnTo>
                    <a:pt x="183" y="105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7" y="110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8" y="112"/>
                  </a:lnTo>
                  <a:lnTo>
                    <a:pt x="188" y="112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6" y="116"/>
                  </a:lnTo>
                  <a:lnTo>
                    <a:pt x="196" y="116"/>
                  </a:lnTo>
                  <a:lnTo>
                    <a:pt x="196" y="116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200" y="114"/>
                  </a:lnTo>
                  <a:lnTo>
                    <a:pt x="200" y="114"/>
                  </a:lnTo>
                </a:path>
              </a:pathLst>
            </a:custGeom>
            <a:noFill/>
            <a:ln w="9525" cap="sq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266" name="Freeform 60"/>
            <p:cNvSpPr>
              <a:spLocks/>
            </p:cNvSpPr>
            <p:nvPr/>
          </p:nvSpPr>
          <p:spPr bwMode="auto">
            <a:xfrm>
              <a:off x="3254391" y="3470295"/>
              <a:ext cx="307977" cy="184150"/>
            </a:xfrm>
            <a:custGeom>
              <a:avLst/>
              <a:gdLst/>
              <a:ahLst/>
              <a:cxnLst>
                <a:cxn ang="0">
                  <a:pos x="2" y="112"/>
                </a:cxn>
                <a:cxn ang="0">
                  <a:pos x="3" y="109"/>
                </a:cxn>
                <a:cxn ang="0">
                  <a:pos x="8" y="102"/>
                </a:cxn>
                <a:cxn ang="0">
                  <a:pos x="13" y="89"/>
                </a:cxn>
                <a:cxn ang="0">
                  <a:pos x="31" y="38"/>
                </a:cxn>
                <a:cxn ang="0">
                  <a:pos x="34" y="29"/>
                </a:cxn>
                <a:cxn ang="0">
                  <a:pos x="37" y="20"/>
                </a:cxn>
                <a:cxn ang="0">
                  <a:pos x="43" y="9"/>
                </a:cxn>
                <a:cxn ang="0">
                  <a:pos x="44" y="6"/>
                </a:cxn>
                <a:cxn ang="0">
                  <a:pos x="47" y="3"/>
                </a:cxn>
                <a:cxn ang="0">
                  <a:pos x="49" y="1"/>
                </a:cxn>
                <a:cxn ang="0">
                  <a:pos x="50" y="0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55" y="0"/>
                </a:cxn>
                <a:cxn ang="0">
                  <a:pos x="56" y="1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7"/>
                </a:cxn>
                <a:cxn ang="0">
                  <a:pos x="66" y="13"/>
                </a:cxn>
                <a:cxn ang="0">
                  <a:pos x="72" y="28"/>
                </a:cxn>
                <a:cxn ang="0">
                  <a:pos x="89" y="84"/>
                </a:cxn>
                <a:cxn ang="0">
                  <a:pos x="92" y="92"/>
                </a:cxn>
                <a:cxn ang="0">
                  <a:pos x="96" y="102"/>
                </a:cxn>
                <a:cxn ang="0">
                  <a:pos x="98" y="106"/>
                </a:cxn>
                <a:cxn ang="0">
                  <a:pos x="101" y="110"/>
                </a:cxn>
                <a:cxn ang="0">
                  <a:pos x="103" y="113"/>
                </a:cxn>
                <a:cxn ang="0">
                  <a:pos x="105" y="114"/>
                </a:cxn>
                <a:cxn ang="0">
                  <a:pos x="106" y="115"/>
                </a:cxn>
                <a:cxn ang="0">
                  <a:pos x="107" y="115"/>
                </a:cxn>
                <a:cxn ang="0">
                  <a:pos x="107" y="116"/>
                </a:cxn>
                <a:cxn ang="0">
                  <a:pos x="108" y="116"/>
                </a:cxn>
                <a:cxn ang="0">
                  <a:pos x="109" y="116"/>
                </a:cxn>
                <a:cxn ang="0">
                  <a:pos x="110" y="115"/>
                </a:cxn>
                <a:cxn ang="0">
                  <a:pos x="111" y="115"/>
                </a:cxn>
                <a:cxn ang="0">
                  <a:pos x="113" y="114"/>
                </a:cxn>
                <a:cxn ang="0">
                  <a:pos x="114" y="112"/>
                </a:cxn>
                <a:cxn ang="0">
                  <a:pos x="116" y="109"/>
                </a:cxn>
                <a:cxn ang="0">
                  <a:pos x="121" y="100"/>
                </a:cxn>
                <a:cxn ang="0">
                  <a:pos x="124" y="92"/>
                </a:cxn>
                <a:cxn ang="0">
                  <a:pos x="141" y="36"/>
                </a:cxn>
                <a:cxn ang="0">
                  <a:pos x="145" y="25"/>
                </a:cxn>
                <a:cxn ang="0">
                  <a:pos x="149" y="15"/>
                </a:cxn>
                <a:cxn ang="0">
                  <a:pos x="153" y="6"/>
                </a:cxn>
                <a:cxn ang="0">
                  <a:pos x="155" y="3"/>
                </a:cxn>
                <a:cxn ang="0">
                  <a:pos x="157" y="1"/>
                </a:cxn>
                <a:cxn ang="0">
                  <a:pos x="158" y="0"/>
                </a:cxn>
                <a:cxn ang="0">
                  <a:pos x="159" y="0"/>
                </a:cxn>
                <a:cxn ang="0">
                  <a:pos x="160" y="0"/>
                </a:cxn>
                <a:cxn ang="0">
                  <a:pos x="161" y="0"/>
                </a:cxn>
                <a:cxn ang="0">
                  <a:pos x="162" y="0"/>
                </a:cxn>
                <a:cxn ang="0">
                  <a:pos x="162" y="0"/>
                </a:cxn>
                <a:cxn ang="0">
                  <a:pos x="164" y="0"/>
                </a:cxn>
                <a:cxn ang="0">
                  <a:pos x="165" y="2"/>
                </a:cxn>
                <a:cxn ang="0">
                  <a:pos x="167" y="4"/>
                </a:cxn>
                <a:cxn ang="0">
                  <a:pos x="171" y="10"/>
                </a:cxn>
                <a:cxn ang="0">
                  <a:pos x="174" y="18"/>
                </a:cxn>
                <a:cxn ang="0">
                  <a:pos x="178" y="29"/>
                </a:cxn>
                <a:cxn ang="0">
                  <a:pos x="189" y="69"/>
                </a:cxn>
              </a:cxnLst>
              <a:rect l="0" t="0" r="r" b="b"/>
              <a:pathLst>
                <a:path w="194" h="116">
                  <a:moveTo>
                    <a:pt x="0" y="114"/>
                  </a:move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4" y="109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7"/>
                  </a:lnTo>
                  <a:lnTo>
                    <a:pt x="5" y="107"/>
                  </a:lnTo>
                  <a:lnTo>
                    <a:pt x="6" y="105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1"/>
                  </a:lnTo>
                  <a:lnTo>
                    <a:pt x="9" y="100"/>
                  </a:lnTo>
                  <a:lnTo>
                    <a:pt x="11" y="96"/>
                  </a:lnTo>
                  <a:lnTo>
                    <a:pt x="13" y="90"/>
                  </a:lnTo>
                  <a:lnTo>
                    <a:pt x="13" y="89"/>
                  </a:lnTo>
                  <a:lnTo>
                    <a:pt x="13" y="89"/>
                  </a:lnTo>
                  <a:lnTo>
                    <a:pt x="14" y="89"/>
                  </a:lnTo>
                  <a:lnTo>
                    <a:pt x="14" y="88"/>
                  </a:lnTo>
                  <a:lnTo>
                    <a:pt x="15" y="86"/>
                  </a:lnTo>
                  <a:lnTo>
                    <a:pt x="16" y="82"/>
                  </a:lnTo>
                  <a:lnTo>
                    <a:pt x="19" y="74"/>
                  </a:lnTo>
                  <a:lnTo>
                    <a:pt x="25" y="56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32" y="34"/>
                  </a:lnTo>
                  <a:lnTo>
                    <a:pt x="34" y="30"/>
                  </a:lnTo>
                  <a:lnTo>
                    <a:pt x="34" y="29"/>
                  </a:lnTo>
                  <a:lnTo>
                    <a:pt x="34" y="29"/>
                  </a:lnTo>
                  <a:lnTo>
                    <a:pt x="34" y="28"/>
                  </a:lnTo>
                  <a:lnTo>
                    <a:pt x="34" y="27"/>
                  </a:lnTo>
                  <a:lnTo>
                    <a:pt x="35" y="25"/>
                  </a:lnTo>
                  <a:lnTo>
                    <a:pt x="37" y="22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8" y="18"/>
                  </a:lnTo>
                  <a:lnTo>
                    <a:pt x="40" y="15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0" y="13"/>
                  </a:lnTo>
                  <a:lnTo>
                    <a:pt x="41" y="12"/>
                  </a:lnTo>
                  <a:lnTo>
                    <a:pt x="43" y="9"/>
                  </a:lnTo>
                  <a:lnTo>
                    <a:pt x="43" y="9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4" y="7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9" y="2"/>
                  </a:lnTo>
                  <a:lnTo>
                    <a:pt x="59" y="2"/>
                  </a:lnTo>
                  <a:lnTo>
                    <a:pt x="59" y="3"/>
                  </a:lnTo>
                  <a:lnTo>
                    <a:pt x="59" y="3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1" y="5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2" y="6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4" y="10"/>
                  </a:lnTo>
                  <a:lnTo>
                    <a:pt x="65" y="13"/>
                  </a:lnTo>
                  <a:lnTo>
                    <a:pt x="66" y="13"/>
                  </a:lnTo>
                  <a:lnTo>
                    <a:pt x="66" y="13"/>
                  </a:lnTo>
                  <a:lnTo>
                    <a:pt x="66" y="14"/>
                  </a:lnTo>
                  <a:lnTo>
                    <a:pt x="66" y="15"/>
                  </a:lnTo>
                  <a:lnTo>
                    <a:pt x="67" y="16"/>
                  </a:lnTo>
                  <a:lnTo>
                    <a:pt x="68" y="20"/>
                  </a:lnTo>
                  <a:lnTo>
                    <a:pt x="71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9"/>
                  </a:lnTo>
                  <a:lnTo>
                    <a:pt x="72" y="30"/>
                  </a:lnTo>
                  <a:lnTo>
                    <a:pt x="73" y="32"/>
                  </a:lnTo>
                  <a:lnTo>
                    <a:pt x="74" y="36"/>
                  </a:lnTo>
                  <a:lnTo>
                    <a:pt x="77" y="45"/>
                  </a:lnTo>
                  <a:lnTo>
                    <a:pt x="83" y="65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90" y="86"/>
                  </a:lnTo>
                  <a:lnTo>
                    <a:pt x="91" y="88"/>
                  </a:lnTo>
                  <a:lnTo>
                    <a:pt x="92" y="91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3" y="93"/>
                  </a:lnTo>
                  <a:lnTo>
                    <a:pt x="93" y="95"/>
                  </a:lnTo>
                  <a:lnTo>
                    <a:pt x="95" y="98"/>
                  </a:lnTo>
                  <a:lnTo>
                    <a:pt x="95" y="99"/>
                  </a:lnTo>
                  <a:lnTo>
                    <a:pt x="95" y="99"/>
                  </a:lnTo>
                  <a:lnTo>
                    <a:pt x="95" y="99"/>
                  </a:lnTo>
                  <a:lnTo>
                    <a:pt x="95" y="100"/>
                  </a:lnTo>
                  <a:lnTo>
                    <a:pt x="96" y="102"/>
                  </a:lnTo>
                  <a:lnTo>
                    <a:pt x="96" y="102"/>
                  </a:lnTo>
                  <a:lnTo>
                    <a:pt x="96" y="102"/>
                  </a:lnTo>
                  <a:lnTo>
                    <a:pt x="97" y="103"/>
                  </a:lnTo>
                  <a:lnTo>
                    <a:pt x="97" y="104"/>
                  </a:lnTo>
                  <a:lnTo>
                    <a:pt x="98" y="105"/>
                  </a:lnTo>
                  <a:lnTo>
                    <a:pt x="98" y="105"/>
                  </a:lnTo>
                  <a:lnTo>
                    <a:pt x="98" y="105"/>
                  </a:lnTo>
                  <a:lnTo>
                    <a:pt x="98" y="106"/>
                  </a:lnTo>
                  <a:lnTo>
                    <a:pt x="99" y="106"/>
                  </a:lnTo>
                  <a:lnTo>
                    <a:pt x="99" y="108"/>
                  </a:lnTo>
                  <a:lnTo>
                    <a:pt x="99" y="108"/>
                  </a:lnTo>
                  <a:lnTo>
                    <a:pt x="99" y="108"/>
                  </a:lnTo>
                  <a:lnTo>
                    <a:pt x="100" y="108"/>
                  </a:lnTo>
                  <a:lnTo>
                    <a:pt x="100" y="109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1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3" y="112"/>
                  </a:lnTo>
                  <a:lnTo>
                    <a:pt x="103" y="113"/>
                  </a:lnTo>
                  <a:lnTo>
                    <a:pt x="103" y="113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5" y="114"/>
                  </a:lnTo>
                  <a:lnTo>
                    <a:pt x="105" y="114"/>
                  </a:lnTo>
                  <a:lnTo>
                    <a:pt x="105" y="114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6"/>
                  </a:lnTo>
                  <a:lnTo>
                    <a:pt x="107" y="116"/>
                  </a:lnTo>
                  <a:lnTo>
                    <a:pt x="107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3" y="114"/>
                  </a:lnTo>
                  <a:lnTo>
                    <a:pt x="113" y="114"/>
                  </a:lnTo>
                  <a:lnTo>
                    <a:pt x="113" y="114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5" y="112"/>
                  </a:lnTo>
                  <a:lnTo>
                    <a:pt x="115" y="110"/>
                  </a:lnTo>
                  <a:lnTo>
                    <a:pt x="115" y="110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09"/>
                  </a:lnTo>
                  <a:lnTo>
                    <a:pt x="117" y="108"/>
                  </a:lnTo>
                  <a:lnTo>
                    <a:pt x="118" y="106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19" y="104"/>
                  </a:lnTo>
                  <a:lnTo>
                    <a:pt x="120" y="103"/>
                  </a:lnTo>
                  <a:lnTo>
                    <a:pt x="121" y="100"/>
                  </a:lnTo>
                  <a:lnTo>
                    <a:pt x="121" y="99"/>
                  </a:lnTo>
                  <a:lnTo>
                    <a:pt x="121" y="99"/>
                  </a:lnTo>
                  <a:lnTo>
                    <a:pt x="121" y="99"/>
                  </a:lnTo>
                  <a:lnTo>
                    <a:pt x="122" y="98"/>
                  </a:lnTo>
                  <a:lnTo>
                    <a:pt x="123" y="96"/>
                  </a:lnTo>
                  <a:lnTo>
                    <a:pt x="124" y="92"/>
                  </a:lnTo>
                  <a:lnTo>
                    <a:pt x="124" y="92"/>
                  </a:lnTo>
                  <a:lnTo>
                    <a:pt x="124" y="92"/>
                  </a:lnTo>
                  <a:lnTo>
                    <a:pt x="124" y="91"/>
                  </a:lnTo>
                  <a:lnTo>
                    <a:pt x="125" y="90"/>
                  </a:lnTo>
                  <a:lnTo>
                    <a:pt x="125" y="88"/>
                  </a:lnTo>
                  <a:lnTo>
                    <a:pt x="127" y="84"/>
                  </a:lnTo>
                  <a:lnTo>
                    <a:pt x="130" y="74"/>
                  </a:lnTo>
                  <a:lnTo>
                    <a:pt x="136" y="54"/>
                  </a:lnTo>
                  <a:lnTo>
                    <a:pt x="141" y="36"/>
                  </a:lnTo>
                  <a:lnTo>
                    <a:pt x="141" y="36"/>
                  </a:lnTo>
                  <a:lnTo>
                    <a:pt x="141" y="35"/>
                  </a:lnTo>
                  <a:lnTo>
                    <a:pt x="142" y="35"/>
                  </a:lnTo>
                  <a:lnTo>
                    <a:pt x="142" y="33"/>
                  </a:lnTo>
                  <a:lnTo>
                    <a:pt x="143" y="31"/>
                  </a:lnTo>
                  <a:lnTo>
                    <a:pt x="144" y="26"/>
                  </a:lnTo>
                  <a:lnTo>
                    <a:pt x="144" y="26"/>
                  </a:lnTo>
                  <a:lnTo>
                    <a:pt x="144" y="26"/>
                  </a:lnTo>
                  <a:lnTo>
                    <a:pt x="145" y="25"/>
                  </a:lnTo>
                  <a:lnTo>
                    <a:pt x="145" y="24"/>
                  </a:lnTo>
                  <a:lnTo>
                    <a:pt x="146" y="22"/>
                  </a:lnTo>
                  <a:lnTo>
                    <a:pt x="147" y="18"/>
                  </a:lnTo>
                  <a:lnTo>
                    <a:pt x="147" y="18"/>
                  </a:lnTo>
                  <a:lnTo>
                    <a:pt x="148" y="18"/>
                  </a:lnTo>
                  <a:lnTo>
                    <a:pt x="148" y="17"/>
                  </a:lnTo>
                  <a:lnTo>
                    <a:pt x="148" y="16"/>
                  </a:lnTo>
                  <a:lnTo>
                    <a:pt x="149" y="15"/>
                  </a:lnTo>
                  <a:lnTo>
                    <a:pt x="150" y="12"/>
                  </a:lnTo>
                  <a:lnTo>
                    <a:pt x="150" y="11"/>
                  </a:lnTo>
                  <a:lnTo>
                    <a:pt x="150" y="11"/>
                  </a:lnTo>
                  <a:lnTo>
                    <a:pt x="150" y="11"/>
                  </a:lnTo>
                  <a:lnTo>
                    <a:pt x="151" y="10"/>
                  </a:lnTo>
                  <a:lnTo>
                    <a:pt x="152" y="9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4" y="5"/>
                  </a:lnTo>
                  <a:lnTo>
                    <a:pt x="154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3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5" y="1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6" y="2"/>
                  </a:lnTo>
                  <a:lnTo>
                    <a:pt x="166" y="3"/>
                  </a:lnTo>
                  <a:lnTo>
                    <a:pt x="166" y="3"/>
                  </a:lnTo>
                  <a:lnTo>
                    <a:pt x="166" y="3"/>
                  </a:lnTo>
                  <a:lnTo>
                    <a:pt x="167" y="3"/>
                  </a:lnTo>
                  <a:lnTo>
                    <a:pt x="167" y="4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6"/>
                  </a:lnTo>
                  <a:lnTo>
                    <a:pt x="169" y="7"/>
                  </a:lnTo>
                  <a:lnTo>
                    <a:pt x="170" y="10"/>
                  </a:lnTo>
                  <a:lnTo>
                    <a:pt x="171" y="10"/>
                  </a:lnTo>
                  <a:lnTo>
                    <a:pt x="171" y="10"/>
                  </a:lnTo>
                  <a:lnTo>
                    <a:pt x="171" y="10"/>
                  </a:lnTo>
                  <a:lnTo>
                    <a:pt x="171" y="11"/>
                  </a:lnTo>
                  <a:lnTo>
                    <a:pt x="172" y="13"/>
                  </a:lnTo>
                  <a:lnTo>
                    <a:pt x="174" y="17"/>
                  </a:lnTo>
                  <a:lnTo>
                    <a:pt x="174" y="17"/>
                  </a:lnTo>
                  <a:lnTo>
                    <a:pt x="174" y="17"/>
                  </a:lnTo>
                  <a:lnTo>
                    <a:pt x="174" y="18"/>
                  </a:lnTo>
                  <a:lnTo>
                    <a:pt x="174" y="18"/>
                  </a:lnTo>
                  <a:lnTo>
                    <a:pt x="175" y="21"/>
                  </a:lnTo>
                  <a:lnTo>
                    <a:pt x="177" y="25"/>
                  </a:lnTo>
                  <a:lnTo>
                    <a:pt x="177" y="25"/>
                  </a:lnTo>
                  <a:lnTo>
                    <a:pt x="177" y="25"/>
                  </a:lnTo>
                  <a:lnTo>
                    <a:pt x="177" y="26"/>
                  </a:lnTo>
                  <a:lnTo>
                    <a:pt x="177" y="27"/>
                  </a:lnTo>
                  <a:lnTo>
                    <a:pt x="178" y="29"/>
                  </a:lnTo>
                  <a:lnTo>
                    <a:pt x="179" y="34"/>
                  </a:lnTo>
                  <a:lnTo>
                    <a:pt x="182" y="43"/>
                  </a:lnTo>
                  <a:lnTo>
                    <a:pt x="188" y="63"/>
                  </a:lnTo>
                  <a:lnTo>
                    <a:pt x="188" y="64"/>
                  </a:lnTo>
                  <a:lnTo>
                    <a:pt x="188" y="64"/>
                  </a:lnTo>
                  <a:lnTo>
                    <a:pt x="188" y="65"/>
                  </a:lnTo>
                  <a:lnTo>
                    <a:pt x="188" y="66"/>
                  </a:lnTo>
                  <a:lnTo>
                    <a:pt x="189" y="69"/>
                  </a:lnTo>
                  <a:lnTo>
                    <a:pt x="191" y="74"/>
                  </a:lnTo>
                  <a:lnTo>
                    <a:pt x="194" y="84"/>
                  </a:lnTo>
                  <a:lnTo>
                    <a:pt x="194" y="84"/>
                  </a:lnTo>
                  <a:lnTo>
                    <a:pt x="194" y="85"/>
                  </a:lnTo>
                </a:path>
              </a:pathLst>
            </a:custGeom>
            <a:noFill/>
            <a:ln w="9525" cap="sq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267" name="Freeform 61"/>
            <p:cNvSpPr>
              <a:spLocks/>
            </p:cNvSpPr>
            <p:nvPr/>
          </p:nvSpPr>
          <p:spPr bwMode="auto">
            <a:xfrm>
              <a:off x="3562367" y="3470295"/>
              <a:ext cx="246064" cy="184150"/>
            </a:xfrm>
            <a:custGeom>
              <a:avLst/>
              <a:gdLst/>
              <a:ahLst/>
              <a:cxnLst>
                <a:cxn ang="0">
                  <a:pos x="3" y="94"/>
                </a:cxn>
                <a:cxn ang="0">
                  <a:pos x="7" y="104"/>
                </a:cxn>
                <a:cxn ang="0">
                  <a:pos x="9" y="108"/>
                </a:cxn>
                <a:cxn ang="0">
                  <a:pos x="12" y="112"/>
                </a:cxn>
                <a:cxn ang="0">
                  <a:pos x="13" y="114"/>
                </a:cxn>
                <a:cxn ang="0">
                  <a:pos x="15" y="115"/>
                </a:cxn>
                <a:cxn ang="0">
                  <a:pos x="15" y="115"/>
                </a:cxn>
                <a:cxn ang="0">
                  <a:pos x="16" y="116"/>
                </a:cxn>
                <a:cxn ang="0">
                  <a:pos x="17" y="116"/>
                </a:cxn>
                <a:cxn ang="0">
                  <a:pos x="18" y="116"/>
                </a:cxn>
                <a:cxn ang="0">
                  <a:pos x="19" y="115"/>
                </a:cxn>
                <a:cxn ang="0">
                  <a:pos x="19" y="115"/>
                </a:cxn>
                <a:cxn ang="0">
                  <a:pos x="21" y="114"/>
                </a:cxn>
                <a:cxn ang="0">
                  <a:pos x="22" y="113"/>
                </a:cxn>
                <a:cxn ang="0">
                  <a:pos x="25" y="109"/>
                </a:cxn>
                <a:cxn ang="0">
                  <a:pos x="27" y="105"/>
                </a:cxn>
                <a:cxn ang="0">
                  <a:pos x="32" y="91"/>
                </a:cxn>
                <a:cxn ang="0">
                  <a:pos x="41" y="60"/>
                </a:cxn>
                <a:cxn ang="0">
                  <a:pos x="49" y="28"/>
                </a:cxn>
                <a:cxn ang="0">
                  <a:pos x="53" y="18"/>
                </a:cxn>
                <a:cxn ang="0">
                  <a:pos x="55" y="11"/>
                </a:cxn>
                <a:cxn ang="0">
                  <a:pos x="57" y="7"/>
                </a:cxn>
                <a:cxn ang="0">
                  <a:pos x="59" y="4"/>
                </a:cxn>
                <a:cxn ang="0">
                  <a:pos x="61" y="2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5" y="0"/>
                </a:cxn>
                <a:cxn ang="0">
                  <a:pos x="66" y="0"/>
                </a:cxn>
                <a:cxn ang="0">
                  <a:pos x="66" y="0"/>
                </a:cxn>
                <a:cxn ang="0">
                  <a:pos x="67" y="0"/>
                </a:cxn>
                <a:cxn ang="0">
                  <a:pos x="69" y="1"/>
                </a:cxn>
                <a:cxn ang="0">
                  <a:pos x="70" y="3"/>
                </a:cxn>
                <a:cxn ang="0">
                  <a:pos x="73" y="7"/>
                </a:cxn>
                <a:cxn ang="0">
                  <a:pos x="76" y="15"/>
                </a:cxn>
                <a:cxn ang="0">
                  <a:pos x="83" y="35"/>
                </a:cxn>
                <a:cxn ang="0">
                  <a:pos x="95" y="81"/>
                </a:cxn>
                <a:cxn ang="0">
                  <a:pos x="99" y="95"/>
                </a:cxn>
                <a:cxn ang="0">
                  <a:pos x="101" y="102"/>
                </a:cxn>
                <a:cxn ang="0">
                  <a:pos x="104" y="107"/>
                </a:cxn>
                <a:cxn ang="0">
                  <a:pos x="106" y="111"/>
                </a:cxn>
                <a:cxn ang="0">
                  <a:pos x="107" y="113"/>
                </a:cxn>
                <a:cxn ang="0">
                  <a:pos x="108" y="114"/>
                </a:cxn>
                <a:cxn ang="0">
                  <a:pos x="109" y="115"/>
                </a:cxn>
                <a:cxn ang="0">
                  <a:pos x="110" y="115"/>
                </a:cxn>
                <a:cxn ang="0">
                  <a:pos x="111" y="116"/>
                </a:cxn>
                <a:cxn ang="0">
                  <a:pos x="112" y="116"/>
                </a:cxn>
                <a:cxn ang="0">
                  <a:pos x="112" y="115"/>
                </a:cxn>
                <a:cxn ang="0">
                  <a:pos x="113" y="115"/>
                </a:cxn>
                <a:cxn ang="0">
                  <a:pos x="114" y="114"/>
                </a:cxn>
                <a:cxn ang="0">
                  <a:pos x="116" y="112"/>
                </a:cxn>
                <a:cxn ang="0">
                  <a:pos x="118" y="109"/>
                </a:cxn>
                <a:cxn ang="0">
                  <a:pos x="122" y="100"/>
                </a:cxn>
                <a:cxn ang="0">
                  <a:pos x="128" y="82"/>
                </a:cxn>
                <a:cxn ang="0">
                  <a:pos x="139" y="35"/>
                </a:cxn>
                <a:cxn ang="0">
                  <a:pos x="143" y="23"/>
                </a:cxn>
                <a:cxn ang="0">
                  <a:pos x="147" y="12"/>
                </a:cxn>
                <a:cxn ang="0">
                  <a:pos x="149" y="7"/>
                </a:cxn>
                <a:cxn ang="0">
                  <a:pos x="151" y="3"/>
                </a:cxn>
                <a:cxn ang="0">
                  <a:pos x="152" y="1"/>
                </a:cxn>
                <a:cxn ang="0">
                  <a:pos x="154" y="0"/>
                </a:cxn>
                <a:cxn ang="0">
                  <a:pos x="155" y="0"/>
                </a:cxn>
              </a:cxnLst>
              <a:rect l="0" t="0" r="r" b="b"/>
              <a:pathLst>
                <a:path w="155" h="116">
                  <a:moveTo>
                    <a:pt x="0" y="85"/>
                  </a:moveTo>
                  <a:lnTo>
                    <a:pt x="0" y="85"/>
                  </a:lnTo>
                  <a:lnTo>
                    <a:pt x="0" y="86"/>
                  </a:lnTo>
                  <a:lnTo>
                    <a:pt x="1" y="88"/>
                  </a:lnTo>
                  <a:lnTo>
                    <a:pt x="2" y="93"/>
                  </a:lnTo>
                  <a:lnTo>
                    <a:pt x="3" y="93"/>
                  </a:lnTo>
                  <a:lnTo>
                    <a:pt x="3" y="93"/>
                  </a:lnTo>
                  <a:lnTo>
                    <a:pt x="3" y="94"/>
                  </a:lnTo>
                  <a:lnTo>
                    <a:pt x="3" y="95"/>
                  </a:lnTo>
                  <a:lnTo>
                    <a:pt x="4" y="97"/>
                  </a:lnTo>
                  <a:lnTo>
                    <a:pt x="5" y="100"/>
                  </a:lnTo>
                  <a:lnTo>
                    <a:pt x="5" y="100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102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8" y="106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9" y="108"/>
                  </a:lnTo>
                  <a:lnTo>
                    <a:pt x="9" y="108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1" y="111"/>
                  </a:lnTo>
                  <a:lnTo>
                    <a:pt x="11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4" y="110"/>
                  </a:lnTo>
                  <a:lnTo>
                    <a:pt x="25" y="109"/>
                  </a:lnTo>
                  <a:lnTo>
                    <a:pt x="25" y="109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8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7" y="105"/>
                  </a:lnTo>
                  <a:lnTo>
                    <a:pt x="27" y="103"/>
                  </a:lnTo>
                  <a:lnTo>
                    <a:pt x="29" y="99"/>
                  </a:lnTo>
                  <a:lnTo>
                    <a:pt x="29" y="99"/>
                  </a:lnTo>
                  <a:lnTo>
                    <a:pt x="29" y="99"/>
                  </a:lnTo>
                  <a:lnTo>
                    <a:pt x="29" y="98"/>
                  </a:lnTo>
                  <a:lnTo>
                    <a:pt x="30" y="97"/>
                  </a:lnTo>
                  <a:lnTo>
                    <a:pt x="30" y="96"/>
                  </a:lnTo>
                  <a:lnTo>
                    <a:pt x="32" y="91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1"/>
                  </a:lnTo>
                  <a:lnTo>
                    <a:pt x="35" y="80"/>
                  </a:lnTo>
                  <a:lnTo>
                    <a:pt x="36" y="77"/>
                  </a:lnTo>
                  <a:lnTo>
                    <a:pt x="38" y="71"/>
                  </a:lnTo>
                  <a:lnTo>
                    <a:pt x="41" y="60"/>
                  </a:lnTo>
                  <a:lnTo>
                    <a:pt x="47" y="38"/>
                  </a:lnTo>
                  <a:lnTo>
                    <a:pt x="47" y="37"/>
                  </a:lnTo>
                  <a:lnTo>
                    <a:pt x="47" y="37"/>
                  </a:lnTo>
                  <a:lnTo>
                    <a:pt x="47" y="36"/>
                  </a:lnTo>
                  <a:lnTo>
                    <a:pt x="47" y="35"/>
                  </a:lnTo>
                  <a:lnTo>
                    <a:pt x="48" y="33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50" y="26"/>
                  </a:lnTo>
                  <a:lnTo>
                    <a:pt x="51" y="24"/>
                  </a:lnTo>
                  <a:lnTo>
                    <a:pt x="52" y="20"/>
                  </a:lnTo>
                  <a:lnTo>
                    <a:pt x="52" y="19"/>
                  </a:lnTo>
                  <a:lnTo>
                    <a:pt x="52" y="19"/>
                  </a:lnTo>
                  <a:lnTo>
                    <a:pt x="53" y="18"/>
                  </a:lnTo>
                  <a:lnTo>
                    <a:pt x="53" y="17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5" y="13"/>
                  </a:lnTo>
                  <a:lnTo>
                    <a:pt x="55" y="12"/>
                  </a:lnTo>
                  <a:lnTo>
                    <a:pt x="55" y="11"/>
                  </a:lnTo>
                  <a:lnTo>
                    <a:pt x="55" y="11"/>
                  </a:lnTo>
                  <a:lnTo>
                    <a:pt x="56" y="11"/>
                  </a:lnTo>
                  <a:lnTo>
                    <a:pt x="56" y="10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9" y="1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70" y="2"/>
                  </a:lnTo>
                  <a:lnTo>
                    <a:pt x="70" y="2"/>
                  </a:lnTo>
                  <a:lnTo>
                    <a:pt x="70" y="3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5"/>
                  </a:lnTo>
                  <a:lnTo>
                    <a:pt x="72" y="5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8"/>
                  </a:lnTo>
                  <a:lnTo>
                    <a:pt x="74" y="10"/>
                  </a:lnTo>
                  <a:lnTo>
                    <a:pt x="76" y="13"/>
                  </a:lnTo>
                  <a:lnTo>
                    <a:pt x="76" y="13"/>
                  </a:lnTo>
                  <a:lnTo>
                    <a:pt x="76" y="14"/>
                  </a:lnTo>
                  <a:lnTo>
                    <a:pt x="76" y="14"/>
                  </a:lnTo>
                  <a:lnTo>
                    <a:pt x="76" y="15"/>
                  </a:lnTo>
                  <a:lnTo>
                    <a:pt x="77" y="17"/>
                  </a:lnTo>
                  <a:lnTo>
                    <a:pt x="78" y="21"/>
                  </a:lnTo>
                  <a:lnTo>
                    <a:pt x="81" y="30"/>
                  </a:lnTo>
                  <a:lnTo>
                    <a:pt x="81" y="30"/>
                  </a:lnTo>
                  <a:lnTo>
                    <a:pt x="81" y="31"/>
                  </a:lnTo>
                  <a:lnTo>
                    <a:pt x="82" y="31"/>
                  </a:lnTo>
                  <a:lnTo>
                    <a:pt x="82" y="33"/>
                  </a:lnTo>
                  <a:lnTo>
                    <a:pt x="83" y="35"/>
                  </a:lnTo>
                  <a:lnTo>
                    <a:pt x="84" y="41"/>
                  </a:lnTo>
                  <a:lnTo>
                    <a:pt x="87" y="53"/>
                  </a:lnTo>
                  <a:lnTo>
                    <a:pt x="93" y="76"/>
                  </a:lnTo>
                  <a:lnTo>
                    <a:pt x="93" y="76"/>
                  </a:lnTo>
                  <a:lnTo>
                    <a:pt x="93" y="77"/>
                  </a:lnTo>
                  <a:lnTo>
                    <a:pt x="94" y="77"/>
                  </a:lnTo>
                  <a:lnTo>
                    <a:pt x="94" y="78"/>
                  </a:lnTo>
                  <a:lnTo>
                    <a:pt x="95" y="81"/>
                  </a:lnTo>
                  <a:lnTo>
                    <a:pt x="96" y="86"/>
                  </a:lnTo>
                  <a:lnTo>
                    <a:pt x="96" y="86"/>
                  </a:lnTo>
                  <a:lnTo>
                    <a:pt x="96" y="87"/>
                  </a:lnTo>
                  <a:lnTo>
                    <a:pt x="96" y="87"/>
                  </a:lnTo>
                  <a:lnTo>
                    <a:pt x="97" y="88"/>
                  </a:lnTo>
                  <a:lnTo>
                    <a:pt x="97" y="91"/>
                  </a:lnTo>
                  <a:lnTo>
                    <a:pt x="99" y="95"/>
                  </a:lnTo>
                  <a:lnTo>
                    <a:pt x="99" y="95"/>
                  </a:lnTo>
                  <a:lnTo>
                    <a:pt x="99" y="96"/>
                  </a:lnTo>
                  <a:lnTo>
                    <a:pt x="99" y="96"/>
                  </a:lnTo>
                  <a:lnTo>
                    <a:pt x="100" y="97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1" y="100"/>
                  </a:lnTo>
                  <a:lnTo>
                    <a:pt x="101" y="102"/>
                  </a:lnTo>
                  <a:lnTo>
                    <a:pt x="102" y="103"/>
                  </a:lnTo>
                  <a:lnTo>
                    <a:pt x="102" y="104"/>
                  </a:lnTo>
                  <a:lnTo>
                    <a:pt x="102" y="104"/>
                  </a:lnTo>
                  <a:lnTo>
                    <a:pt x="102" y="104"/>
                  </a:lnTo>
                  <a:lnTo>
                    <a:pt x="102" y="105"/>
                  </a:lnTo>
                  <a:lnTo>
                    <a:pt x="103" y="107"/>
                  </a:lnTo>
                  <a:lnTo>
                    <a:pt x="103" y="107"/>
                  </a:lnTo>
                  <a:lnTo>
                    <a:pt x="104" y="107"/>
                  </a:lnTo>
                  <a:lnTo>
                    <a:pt x="104" y="108"/>
                  </a:lnTo>
                  <a:lnTo>
                    <a:pt x="104" y="108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5" y="114"/>
                  </a:lnTo>
                  <a:lnTo>
                    <a:pt x="115" y="114"/>
                  </a:lnTo>
                  <a:lnTo>
                    <a:pt x="115" y="114"/>
                  </a:lnTo>
                  <a:lnTo>
                    <a:pt x="115" y="113"/>
                  </a:lnTo>
                  <a:lnTo>
                    <a:pt x="116" y="113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7" y="112"/>
                  </a:lnTo>
                  <a:lnTo>
                    <a:pt x="117" y="110"/>
                  </a:lnTo>
                  <a:lnTo>
                    <a:pt x="118" y="110"/>
                  </a:lnTo>
                  <a:lnTo>
                    <a:pt x="118" y="110"/>
                  </a:lnTo>
                  <a:lnTo>
                    <a:pt x="118" y="110"/>
                  </a:lnTo>
                  <a:lnTo>
                    <a:pt x="118" y="109"/>
                  </a:lnTo>
                  <a:lnTo>
                    <a:pt x="119" y="108"/>
                  </a:lnTo>
                  <a:lnTo>
                    <a:pt x="119" y="107"/>
                  </a:lnTo>
                  <a:lnTo>
                    <a:pt x="119" y="107"/>
                  </a:lnTo>
                  <a:lnTo>
                    <a:pt x="119" y="107"/>
                  </a:lnTo>
                  <a:lnTo>
                    <a:pt x="120" y="106"/>
                  </a:lnTo>
                  <a:lnTo>
                    <a:pt x="120" y="104"/>
                  </a:lnTo>
                  <a:lnTo>
                    <a:pt x="122" y="100"/>
                  </a:lnTo>
                  <a:lnTo>
                    <a:pt x="122" y="100"/>
                  </a:lnTo>
                  <a:lnTo>
                    <a:pt x="122" y="100"/>
                  </a:lnTo>
                  <a:lnTo>
                    <a:pt x="122" y="99"/>
                  </a:lnTo>
                  <a:lnTo>
                    <a:pt x="123" y="98"/>
                  </a:lnTo>
                  <a:lnTo>
                    <a:pt x="123" y="96"/>
                  </a:lnTo>
                  <a:lnTo>
                    <a:pt x="125" y="92"/>
                  </a:lnTo>
                  <a:lnTo>
                    <a:pt x="128" y="82"/>
                  </a:lnTo>
                  <a:lnTo>
                    <a:pt x="128" y="82"/>
                  </a:lnTo>
                  <a:lnTo>
                    <a:pt x="128" y="82"/>
                  </a:lnTo>
                  <a:lnTo>
                    <a:pt x="128" y="81"/>
                  </a:lnTo>
                  <a:lnTo>
                    <a:pt x="128" y="79"/>
                  </a:lnTo>
                  <a:lnTo>
                    <a:pt x="129" y="76"/>
                  </a:lnTo>
                  <a:lnTo>
                    <a:pt x="130" y="70"/>
                  </a:lnTo>
                  <a:lnTo>
                    <a:pt x="134" y="58"/>
                  </a:lnTo>
                  <a:lnTo>
                    <a:pt x="139" y="36"/>
                  </a:lnTo>
                  <a:lnTo>
                    <a:pt x="139" y="35"/>
                  </a:lnTo>
                  <a:lnTo>
                    <a:pt x="139" y="35"/>
                  </a:lnTo>
                  <a:lnTo>
                    <a:pt x="140" y="34"/>
                  </a:lnTo>
                  <a:lnTo>
                    <a:pt x="140" y="33"/>
                  </a:lnTo>
                  <a:lnTo>
                    <a:pt x="141" y="30"/>
                  </a:lnTo>
                  <a:lnTo>
                    <a:pt x="142" y="26"/>
                  </a:lnTo>
                  <a:lnTo>
                    <a:pt x="142" y="25"/>
                  </a:lnTo>
                  <a:lnTo>
                    <a:pt x="142" y="25"/>
                  </a:lnTo>
                  <a:lnTo>
                    <a:pt x="142" y="24"/>
                  </a:lnTo>
                  <a:lnTo>
                    <a:pt x="143" y="23"/>
                  </a:lnTo>
                  <a:lnTo>
                    <a:pt x="143" y="21"/>
                  </a:lnTo>
                  <a:lnTo>
                    <a:pt x="145" y="17"/>
                  </a:lnTo>
                  <a:lnTo>
                    <a:pt x="145" y="16"/>
                  </a:lnTo>
                  <a:lnTo>
                    <a:pt x="145" y="16"/>
                  </a:lnTo>
                  <a:lnTo>
                    <a:pt x="145" y="16"/>
                  </a:lnTo>
                  <a:lnTo>
                    <a:pt x="146" y="14"/>
                  </a:lnTo>
                  <a:lnTo>
                    <a:pt x="146" y="12"/>
                  </a:lnTo>
                  <a:lnTo>
                    <a:pt x="147" y="12"/>
                  </a:lnTo>
                  <a:lnTo>
                    <a:pt x="147" y="12"/>
                  </a:lnTo>
                  <a:lnTo>
                    <a:pt x="147" y="12"/>
                  </a:lnTo>
                  <a:lnTo>
                    <a:pt x="147" y="11"/>
                  </a:lnTo>
                  <a:lnTo>
                    <a:pt x="148" y="9"/>
                  </a:lnTo>
                  <a:lnTo>
                    <a:pt x="148" y="9"/>
                  </a:lnTo>
                  <a:lnTo>
                    <a:pt x="148" y="8"/>
                  </a:lnTo>
                  <a:lnTo>
                    <a:pt x="148" y="8"/>
                  </a:lnTo>
                  <a:lnTo>
                    <a:pt x="149" y="7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49" y="5"/>
                  </a:lnTo>
                  <a:lnTo>
                    <a:pt x="150" y="5"/>
                  </a:lnTo>
                  <a:lnTo>
                    <a:pt x="150" y="4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1"/>
                  </a:lnTo>
                  <a:lnTo>
                    <a:pt x="152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</a:path>
              </a:pathLst>
            </a:custGeom>
            <a:noFill/>
            <a:ln w="9525" cap="sq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268" name="Freeform 62"/>
            <p:cNvSpPr>
              <a:spLocks/>
            </p:cNvSpPr>
            <p:nvPr/>
          </p:nvSpPr>
          <p:spPr bwMode="auto">
            <a:xfrm>
              <a:off x="3808431" y="3470295"/>
              <a:ext cx="244476" cy="1841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6" y="3"/>
                </a:cxn>
                <a:cxn ang="0">
                  <a:pos x="8" y="7"/>
                </a:cxn>
                <a:cxn ang="0">
                  <a:pos x="10" y="12"/>
                </a:cxn>
                <a:cxn ang="0">
                  <a:pos x="14" y="23"/>
                </a:cxn>
                <a:cxn ang="0">
                  <a:pos x="25" y="70"/>
                </a:cxn>
                <a:cxn ang="0">
                  <a:pos x="28" y="82"/>
                </a:cxn>
                <a:cxn ang="0">
                  <a:pos x="32" y="96"/>
                </a:cxn>
                <a:cxn ang="0">
                  <a:pos x="36" y="107"/>
                </a:cxn>
                <a:cxn ang="0">
                  <a:pos x="38" y="110"/>
                </a:cxn>
                <a:cxn ang="0">
                  <a:pos x="40" y="114"/>
                </a:cxn>
                <a:cxn ang="0">
                  <a:pos x="41" y="115"/>
                </a:cxn>
                <a:cxn ang="0">
                  <a:pos x="42" y="115"/>
                </a:cxn>
                <a:cxn ang="0">
                  <a:pos x="43" y="116"/>
                </a:cxn>
                <a:cxn ang="0">
                  <a:pos x="44" y="116"/>
                </a:cxn>
                <a:cxn ang="0">
                  <a:pos x="44" y="116"/>
                </a:cxn>
                <a:cxn ang="0">
                  <a:pos x="45" y="115"/>
                </a:cxn>
                <a:cxn ang="0">
                  <a:pos x="46" y="114"/>
                </a:cxn>
                <a:cxn ang="0">
                  <a:pos x="48" y="113"/>
                </a:cxn>
                <a:cxn ang="0">
                  <a:pos x="49" y="111"/>
                </a:cxn>
                <a:cxn ang="0">
                  <a:pos x="51" y="107"/>
                </a:cxn>
                <a:cxn ang="0">
                  <a:pos x="55" y="97"/>
                </a:cxn>
                <a:cxn ang="0">
                  <a:pos x="66" y="50"/>
                </a:cxn>
                <a:cxn ang="0">
                  <a:pos x="72" y="28"/>
                </a:cxn>
                <a:cxn ang="0">
                  <a:pos x="75" y="18"/>
                </a:cxn>
                <a:cxn ang="0">
                  <a:pos x="78" y="8"/>
                </a:cxn>
                <a:cxn ang="0">
                  <a:pos x="80" y="3"/>
                </a:cxn>
                <a:cxn ang="0">
                  <a:pos x="82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0"/>
                </a:cxn>
                <a:cxn ang="0">
                  <a:pos x="89" y="2"/>
                </a:cxn>
                <a:cxn ang="0">
                  <a:pos x="91" y="5"/>
                </a:cxn>
                <a:cxn ang="0">
                  <a:pos x="92" y="9"/>
                </a:cxn>
                <a:cxn ang="0">
                  <a:pos x="96" y="20"/>
                </a:cxn>
                <a:cxn ang="0">
                  <a:pos x="104" y="50"/>
                </a:cxn>
                <a:cxn ang="0">
                  <a:pos x="110" y="76"/>
                </a:cxn>
                <a:cxn ang="0">
                  <a:pos x="112" y="88"/>
                </a:cxn>
                <a:cxn ang="0">
                  <a:pos x="115" y="98"/>
                </a:cxn>
                <a:cxn ang="0">
                  <a:pos x="117" y="105"/>
                </a:cxn>
                <a:cxn ang="0">
                  <a:pos x="119" y="109"/>
                </a:cxn>
                <a:cxn ang="0">
                  <a:pos x="121" y="112"/>
                </a:cxn>
                <a:cxn ang="0">
                  <a:pos x="122" y="114"/>
                </a:cxn>
                <a:cxn ang="0">
                  <a:pos x="124" y="115"/>
                </a:cxn>
                <a:cxn ang="0">
                  <a:pos x="124" y="115"/>
                </a:cxn>
                <a:cxn ang="0">
                  <a:pos x="125" y="116"/>
                </a:cxn>
                <a:cxn ang="0">
                  <a:pos x="126" y="116"/>
                </a:cxn>
                <a:cxn ang="0">
                  <a:pos x="127" y="115"/>
                </a:cxn>
                <a:cxn ang="0">
                  <a:pos x="128" y="114"/>
                </a:cxn>
                <a:cxn ang="0">
                  <a:pos x="129" y="113"/>
                </a:cxn>
                <a:cxn ang="0">
                  <a:pos x="131" y="109"/>
                </a:cxn>
                <a:cxn ang="0">
                  <a:pos x="133" y="104"/>
                </a:cxn>
                <a:cxn ang="0">
                  <a:pos x="137" y="91"/>
                </a:cxn>
                <a:cxn ang="0">
                  <a:pos x="149" y="39"/>
                </a:cxn>
                <a:cxn ang="0">
                  <a:pos x="153" y="21"/>
                </a:cxn>
              </a:cxnLst>
              <a:rect l="0" t="0" r="r" b="b"/>
              <a:pathLst>
                <a:path w="154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8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6"/>
                  </a:lnTo>
                  <a:lnTo>
                    <a:pt x="12" y="18"/>
                  </a:lnTo>
                  <a:lnTo>
                    <a:pt x="14" y="22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4" y="24"/>
                  </a:lnTo>
                  <a:lnTo>
                    <a:pt x="14" y="25"/>
                  </a:lnTo>
                  <a:lnTo>
                    <a:pt x="15" y="27"/>
                  </a:lnTo>
                  <a:lnTo>
                    <a:pt x="16" y="33"/>
                  </a:lnTo>
                  <a:lnTo>
                    <a:pt x="19" y="44"/>
                  </a:lnTo>
                  <a:lnTo>
                    <a:pt x="25" y="69"/>
                  </a:lnTo>
                  <a:lnTo>
                    <a:pt x="25" y="70"/>
                  </a:lnTo>
                  <a:lnTo>
                    <a:pt x="25" y="70"/>
                  </a:lnTo>
                  <a:lnTo>
                    <a:pt x="26" y="71"/>
                  </a:lnTo>
                  <a:lnTo>
                    <a:pt x="26" y="72"/>
                  </a:lnTo>
                  <a:lnTo>
                    <a:pt x="26" y="75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28" y="82"/>
                  </a:lnTo>
                  <a:lnTo>
                    <a:pt x="29" y="83"/>
                  </a:lnTo>
                  <a:lnTo>
                    <a:pt x="29" y="86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31" y="92"/>
                  </a:lnTo>
                  <a:lnTo>
                    <a:pt x="31" y="92"/>
                  </a:lnTo>
                  <a:lnTo>
                    <a:pt x="32" y="93"/>
                  </a:lnTo>
                  <a:lnTo>
                    <a:pt x="32" y="96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4" y="101"/>
                  </a:lnTo>
                  <a:lnTo>
                    <a:pt x="34" y="102"/>
                  </a:lnTo>
                  <a:lnTo>
                    <a:pt x="35" y="104"/>
                  </a:lnTo>
                  <a:lnTo>
                    <a:pt x="36" y="107"/>
                  </a:lnTo>
                  <a:lnTo>
                    <a:pt x="36" y="107"/>
                  </a:lnTo>
                  <a:lnTo>
                    <a:pt x="36" y="108"/>
                  </a:lnTo>
                  <a:lnTo>
                    <a:pt x="37" y="108"/>
                  </a:lnTo>
                  <a:lnTo>
                    <a:pt x="37" y="109"/>
                  </a:lnTo>
                  <a:lnTo>
                    <a:pt x="37" y="109"/>
                  </a:lnTo>
                  <a:lnTo>
                    <a:pt x="37" y="109"/>
                  </a:lnTo>
                  <a:lnTo>
                    <a:pt x="37" y="110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11"/>
                  </a:lnTo>
                  <a:lnTo>
                    <a:pt x="38" y="111"/>
                  </a:lnTo>
                  <a:lnTo>
                    <a:pt x="39" y="112"/>
                  </a:lnTo>
                  <a:lnTo>
                    <a:pt x="39" y="113"/>
                  </a:lnTo>
                  <a:lnTo>
                    <a:pt x="40" y="113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50" y="110"/>
                  </a:lnTo>
                  <a:lnTo>
                    <a:pt x="50" y="110"/>
                  </a:lnTo>
                  <a:lnTo>
                    <a:pt x="50" y="110"/>
                  </a:lnTo>
                  <a:lnTo>
                    <a:pt x="50" y="109"/>
                  </a:lnTo>
                  <a:lnTo>
                    <a:pt x="51" y="107"/>
                  </a:lnTo>
                  <a:lnTo>
                    <a:pt x="51" y="107"/>
                  </a:lnTo>
                  <a:lnTo>
                    <a:pt x="51" y="107"/>
                  </a:lnTo>
                  <a:lnTo>
                    <a:pt x="51" y="106"/>
                  </a:lnTo>
                  <a:lnTo>
                    <a:pt x="52" y="105"/>
                  </a:lnTo>
                  <a:lnTo>
                    <a:pt x="53" y="103"/>
                  </a:lnTo>
                  <a:lnTo>
                    <a:pt x="54" y="99"/>
                  </a:lnTo>
                  <a:lnTo>
                    <a:pt x="54" y="99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5" y="97"/>
                  </a:lnTo>
                  <a:lnTo>
                    <a:pt x="55" y="94"/>
                  </a:lnTo>
                  <a:lnTo>
                    <a:pt x="57" y="89"/>
                  </a:lnTo>
                  <a:lnTo>
                    <a:pt x="60" y="77"/>
                  </a:lnTo>
                  <a:lnTo>
                    <a:pt x="65" y="53"/>
                  </a:lnTo>
                  <a:lnTo>
                    <a:pt x="66" y="53"/>
                  </a:lnTo>
                  <a:lnTo>
                    <a:pt x="66" y="52"/>
                  </a:lnTo>
                  <a:lnTo>
                    <a:pt x="66" y="52"/>
                  </a:lnTo>
                  <a:lnTo>
                    <a:pt x="66" y="50"/>
                  </a:lnTo>
                  <a:lnTo>
                    <a:pt x="67" y="47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39"/>
                  </a:lnTo>
                  <a:lnTo>
                    <a:pt x="69" y="37"/>
                  </a:lnTo>
                  <a:lnTo>
                    <a:pt x="70" y="34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7"/>
                  </a:lnTo>
                  <a:lnTo>
                    <a:pt x="72" y="26"/>
                  </a:lnTo>
                  <a:lnTo>
                    <a:pt x="73" y="23"/>
                  </a:lnTo>
                  <a:lnTo>
                    <a:pt x="74" y="18"/>
                  </a:lnTo>
                  <a:lnTo>
                    <a:pt x="75" y="18"/>
                  </a:lnTo>
                  <a:lnTo>
                    <a:pt x="75" y="18"/>
                  </a:lnTo>
                  <a:lnTo>
                    <a:pt x="75" y="17"/>
                  </a:lnTo>
                  <a:lnTo>
                    <a:pt x="75" y="16"/>
                  </a:lnTo>
                  <a:lnTo>
                    <a:pt x="76" y="14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8" y="9"/>
                  </a:lnTo>
                  <a:lnTo>
                    <a:pt x="78" y="8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5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3"/>
                  </a:lnTo>
                  <a:lnTo>
                    <a:pt x="81" y="3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2" y="2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90" y="3"/>
                  </a:lnTo>
                  <a:lnTo>
                    <a:pt x="90" y="4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9"/>
                  </a:lnTo>
                  <a:lnTo>
                    <a:pt x="93" y="10"/>
                  </a:lnTo>
                  <a:lnTo>
                    <a:pt x="93" y="11"/>
                  </a:lnTo>
                  <a:lnTo>
                    <a:pt x="95" y="15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6" y="18"/>
                  </a:lnTo>
                  <a:lnTo>
                    <a:pt x="96" y="20"/>
                  </a:lnTo>
                  <a:lnTo>
                    <a:pt x="98" y="26"/>
                  </a:lnTo>
                  <a:lnTo>
                    <a:pt x="101" y="38"/>
                  </a:lnTo>
                  <a:lnTo>
                    <a:pt x="101" y="38"/>
                  </a:lnTo>
                  <a:lnTo>
                    <a:pt x="101" y="39"/>
                  </a:lnTo>
                  <a:lnTo>
                    <a:pt x="101" y="40"/>
                  </a:lnTo>
                  <a:lnTo>
                    <a:pt x="102" y="41"/>
                  </a:lnTo>
                  <a:lnTo>
                    <a:pt x="102" y="44"/>
                  </a:lnTo>
                  <a:lnTo>
                    <a:pt x="104" y="50"/>
                  </a:lnTo>
                  <a:lnTo>
                    <a:pt x="107" y="63"/>
                  </a:lnTo>
                  <a:lnTo>
                    <a:pt x="107" y="64"/>
                  </a:lnTo>
                  <a:lnTo>
                    <a:pt x="107" y="64"/>
                  </a:lnTo>
                  <a:lnTo>
                    <a:pt x="107" y="65"/>
                  </a:lnTo>
                  <a:lnTo>
                    <a:pt x="107" y="66"/>
                  </a:lnTo>
                  <a:lnTo>
                    <a:pt x="108" y="70"/>
                  </a:lnTo>
                  <a:lnTo>
                    <a:pt x="109" y="76"/>
                  </a:lnTo>
                  <a:lnTo>
                    <a:pt x="110" y="76"/>
                  </a:lnTo>
                  <a:lnTo>
                    <a:pt x="110" y="76"/>
                  </a:lnTo>
                  <a:lnTo>
                    <a:pt x="110" y="77"/>
                  </a:lnTo>
                  <a:lnTo>
                    <a:pt x="110" y="78"/>
                  </a:lnTo>
                  <a:lnTo>
                    <a:pt x="111" y="82"/>
                  </a:lnTo>
                  <a:lnTo>
                    <a:pt x="112" y="87"/>
                  </a:lnTo>
                  <a:lnTo>
                    <a:pt x="112" y="87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3" y="90"/>
                  </a:lnTo>
                  <a:lnTo>
                    <a:pt x="114" y="93"/>
                  </a:lnTo>
                  <a:lnTo>
                    <a:pt x="114" y="93"/>
                  </a:lnTo>
                  <a:lnTo>
                    <a:pt x="114" y="93"/>
                  </a:lnTo>
                  <a:lnTo>
                    <a:pt x="114" y="94"/>
                  </a:lnTo>
                  <a:lnTo>
                    <a:pt x="114" y="95"/>
                  </a:lnTo>
                  <a:lnTo>
                    <a:pt x="115" y="98"/>
                  </a:lnTo>
                  <a:lnTo>
                    <a:pt x="115" y="98"/>
                  </a:lnTo>
                  <a:lnTo>
                    <a:pt x="115" y="99"/>
                  </a:lnTo>
                  <a:lnTo>
                    <a:pt x="116" y="99"/>
                  </a:lnTo>
                  <a:lnTo>
                    <a:pt x="116" y="100"/>
                  </a:lnTo>
                  <a:lnTo>
                    <a:pt x="117" y="103"/>
                  </a:lnTo>
                  <a:lnTo>
                    <a:pt x="117" y="103"/>
                  </a:lnTo>
                  <a:lnTo>
                    <a:pt x="117" y="103"/>
                  </a:lnTo>
                  <a:lnTo>
                    <a:pt x="117" y="104"/>
                  </a:lnTo>
                  <a:lnTo>
                    <a:pt x="117" y="105"/>
                  </a:lnTo>
                  <a:lnTo>
                    <a:pt x="118" y="107"/>
                  </a:lnTo>
                  <a:lnTo>
                    <a:pt x="118" y="107"/>
                  </a:lnTo>
                  <a:lnTo>
                    <a:pt x="118" y="107"/>
                  </a:lnTo>
                  <a:lnTo>
                    <a:pt x="118" y="108"/>
                  </a:lnTo>
                  <a:lnTo>
                    <a:pt x="119" y="108"/>
                  </a:lnTo>
                  <a:lnTo>
                    <a:pt x="119" y="108"/>
                  </a:lnTo>
                  <a:lnTo>
                    <a:pt x="119" y="109"/>
                  </a:lnTo>
                  <a:lnTo>
                    <a:pt x="119" y="109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1"/>
                  </a:lnTo>
                  <a:lnTo>
                    <a:pt x="121" y="112"/>
                  </a:lnTo>
                  <a:lnTo>
                    <a:pt x="121" y="112"/>
                  </a:lnTo>
                  <a:lnTo>
                    <a:pt x="121" y="112"/>
                  </a:lnTo>
                  <a:lnTo>
                    <a:pt x="121" y="113"/>
                  </a:lnTo>
                  <a:lnTo>
                    <a:pt x="122" y="113"/>
                  </a:lnTo>
                  <a:lnTo>
                    <a:pt x="122" y="113"/>
                  </a:lnTo>
                  <a:lnTo>
                    <a:pt x="122" y="113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8" y="115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30" y="112"/>
                  </a:lnTo>
                  <a:lnTo>
                    <a:pt x="130" y="112"/>
                  </a:lnTo>
                  <a:lnTo>
                    <a:pt x="130" y="112"/>
                  </a:lnTo>
                  <a:lnTo>
                    <a:pt x="130" y="111"/>
                  </a:lnTo>
                  <a:lnTo>
                    <a:pt x="130" y="111"/>
                  </a:lnTo>
                  <a:lnTo>
                    <a:pt x="131" y="110"/>
                  </a:lnTo>
                  <a:lnTo>
                    <a:pt x="131" y="109"/>
                  </a:lnTo>
                  <a:lnTo>
                    <a:pt x="131" y="109"/>
                  </a:lnTo>
                  <a:lnTo>
                    <a:pt x="132" y="108"/>
                  </a:lnTo>
                  <a:lnTo>
                    <a:pt x="132" y="108"/>
                  </a:lnTo>
                  <a:lnTo>
                    <a:pt x="132" y="107"/>
                  </a:lnTo>
                  <a:lnTo>
                    <a:pt x="133" y="105"/>
                  </a:lnTo>
                  <a:lnTo>
                    <a:pt x="133" y="105"/>
                  </a:lnTo>
                  <a:lnTo>
                    <a:pt x="133" y="105"/>
                  </a:lnTo>
                  <a:lnTo>
                    <a:pt x="133" y="104"/>
                  </a:lnTo>
                  <a:lnTo>
                    <a:pt x="134" y="103"/>
                  </a:lnTo>
                  <a:lnTo>
                    <a:pt x="134" y="101"/>
                  </a:lnTo>
                  <a:lnTo>
                    <a:pt x="136" y="96"/>
                  </a:lnTo>
                  <a:lnTo>
                    <a:pt x="136" y="96"/>
                  </a:lnTo>
                  <a:lnTo>
                    <a:pt x="136" y="96"/>
                  </a:lnTo>
                  <a:lnTo>
                    <a:pt x="136" y="95"/>
                  </a:lnTo>
                  <a:lnTo>
                    <a:pt x="136" y="94"/>
                  </a:lnTo>
                  <a:lnTo>
                    <a:pt x="137" y="91"/>
                  </a:lnTo>
                  <a:lnTo>
                    <a:pt x="139" y="86"/>
                  </a:lnTo>
                  <a:lnTo>
                    <a:pt x="141" y="74"/>
                  </a:lnTo>
                  <a:lnTo>
                    <a:pt x="147" y="46"/>
                  </a:lnTo>
                  <a:lnTo>
                    <a:pt x="148" y="45"/>
                  </a:lnTo>
                  <a:lnTo>
                    <a:pt x="148" y="45"/>
                  </a:lnTo>
                  <a:lnTo>
                    <a:pt x="148" y="44"/>
                  </a:lnTo>
                  <a:lnTo>
                    <a:pt x="148" y="42"/>
                  </a:lnTo>
                  <a:lnTo>
                    <a:pt x="149" y="39"/>
                  </a:lnTo>
                  <a:lnTo>
                    <a:pt x="150" y="33"/>
                  </a:lnTo>
                  <a:lnTo>
                    <a:pt x="150" y="33"/>
                  </a:lnTo>
                  <a:lnTo>
                    <a:pt x="150" y="32"/>
                  </a:lnTo>
                  <a:lnTo>
                    <a:pt x="151" y="32"/>
                  </a:lnTo>
                  <a:lnTo>
                    <a:pt x="151" y="30"/>
                  </a:lnTo>
                  <a:lnTo>
                    <a:pt x="152" y="27"/>
                  </a:lnTo>
                  <a:lnTo>
                    <a:pt x="153" y="22"/>
                  </a:lnTo>
                  <a:lnTo>
                    <a:pt x="153" y="21"/>
                  </a:lnTo>
                  <a:lnTo>
                    <a:pt x="153" y="21"/>
                  </a:lnTo>
                  <a:lnTo>
                    <a:pt x="153" y="20"/>
                  </a:lnTo>
                  <a:lnTo>
                    <a:pt x="154" y="19"/>
                  </a:lnTo>
                  <a:lnTo>
                    <a:pt x="154" y="17"/>
                  </a:lnTo>
                </a:path>
              </a:pathLst>
            </a:custGeom>
            <a:noFill/>
            <a:ln w="9525" cap="sq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269" name="Freeform 63"/>
            <p:cNvSpPr>
              <a:spLocks/>
            </p:cNvSpPr>
            <p:nvPr/>
          </p:nvSpPr>
          <p:spPr bwMode="auto">
            <a:xfrm>
              <a:off x="4052907" y="3470295"/>
              <a:ext cx="200026" cy="184150"/>
            </a:xfrm>
            <a:custGeom>
              <a:avLst/>
              <a:gdLst/>
              <a:ahLst/>
              <a:cxnLst>
                <a:cxn ang="0">
                  <a:pos x="2" y="12"/>
                </a:cxn>
                <a:cxn ang="0">
                  <a:pos x="4" y="6"/>
                </a:cxn>
                <a:cxn ang="0">
                  <a:pos x="6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2" y="1"/>
                </a:cxn>
                <a:cxn ang="0">
                  <a:pos x="14" y="2"/>
                </a:cxn>
                <a:cxn ang="0">
                  <a:pos x="15" y="4"/>
                </a:cxn>
                <a:cxn ang="0">
                  <a:pos x="18" y="10"/>
                </a:cxn>
                <a:cxn ang="0">
                  <a:pos x="20" y="16"/>
                </a:cxn>
                <a:cxn ang="0">
                  <a:pos x="24" y="32"/>
                </a:cxn>
                <a:cxn ang="0">
                  <a:pos x="31" y="65"/>
                </a:cxn>
                <a:cxn ang="0">
                  <a:pos x="34" y="79"/>
                </a:cxn>
                <a:cxn ang="0">
                  <a:pos x="37" y="94"/>
                </a:cxn>
                <a:cxn ang="0">
                  <a:pos x="41" y="106"/>
                </a:cxn>
                <a:cxn ang="0">
                  <a:pos x="43" y="111"/>
                </a:cxn>
                <a:cxn ang="0">
                  <a:pos x="44" y="113"/>
                </a:cxn>
                <a:cxn ang="0">
                  <a:pos x="46" y="114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6"/>
                </a:cxn>
                <a:cxn ang="0">
                  <a:pos x="49" y="115"/>
                </a:cxn>
                <a:cxn ang="0">
                  <a:pos x="50" y="115"/>
                </a:cxn>
                <a:cxn ang="0">
                  <a:pos x="51" y="114"/>
                </a:cxn>
                <a:cxn ang="0">
                  <a:pos x="52" y="112"/>
                </a:cxn>
                <a:cxn ang="0">
                  <a:pos x="54" y="107"/>
                </a:cxn>
                <a:cxn ang="0">
                  <a:pos x="57" y="97"/>
                </a:cxn>
                <a:cxn ang="0">
                  <a:pos x="69" y="44"/>
                </a:cxn>
                <a:cxn ang="0">
                  <a:pos x="73" y="26"/>
                </a:cxn>
                <a:cxn ang="0">
                  <a:pos x="76" y="15"/>
                </a:cxn>
                <a:cxn ang="0">
                  <a:pos x="79" y="7"/>
                </a:cxn>
                <a:cxn ang="0">
                  <a:pos x="80" y="3"/>
                </a:cxn>
                <a:cxn ang="0">
                  <a:pos x="82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1"/>
                </a:cxn>
                <a:cxn ang="0">
                  <a:pos x="88" y="3"/>
                </a:cxn>
                <a:cxn ang="0">
                  <a:pos x="90" y="7"/>
                </a:cxn>
                <a:cxn ang="0">
                  <a:pos x="92" y="12"/>
                </a:cxn>
                <a:cxn ang="0">
                  <a:pos x="98" y="34"/>
                </a:cxn>
                <a:cxn ang="0">
                  <a:pos x="104" y="64"/>
                </a:cxn>
                <a:cxn ang="0">
                  <a:pos x="107" y="79"/>
                </a:cxn>
                <a:cxn ang="0">
                  <a:pos x="111" y="96"/>
                </a:cxn>
                <a:cxn ang="0">
                  <a:pos x="113" y="103"/>
                </a:cxn>
                <a:cxn ang="0">
                  <a:pos x="115" y="110"/>
                </a:cxn>
                <a:cxn ang="0">
                  <a:pos x="117" y="113"/>
                </a:cxn>
                <a:cxn ang="0">
                  <a:pos x="118" y="114"/>
                </a:cxn>
                <a:cxn ang="0">
                  <a:pos x="119" y="115"/>
                </a:cxn>
                <a:cxn ang="0">
                  <a:pos x="120" y="115"/>
                </a:cxn>
                <a:cxn ang="0">
                  <a:pos x="120" y="116"/>
                </a:cxn>
                <a:cxn ang="0">
                  <a:pos x="121" y="115"/>
                </a:cxn>
                <a:cxn ang="0">
                  <a:pos x="122" y="115"/>
                </a:cxn>
                <a:cxn ang="0">
                  <a:pos x="123" y="114"/>
                </a:cxn>
                <a:cxn ang="0">
                  <a:pos x="124" y="113"/>
                </a:cxn>
                <a:cxn ang="0">
                  <a:pos x="125" y="110"/>
                </a:cxn>
              </a:cxnLst>
              <a:rect l="0" t="0" r="r" b="b"/>
              <a:pathLst>
                <a:path w="126" h="116">
                  <a:moveTo>
                    <a:pt x="0" y="17"/>
                  </a:moveTo>
                  <a:lnTo>
                    <a:pt x="0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6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7" y="8"/>
                  </a:lnTo>
                  <a:lnTo>
                    <a:pt x="18" y="10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2"/>
                  </a:lnTo>
                  <a:lnTo>
                    <a:pt x="19" y="13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0" y="18"/>
                  </a:lnTo>
                  <a:lnTo>
                    <a:pt x="21" y="20"/>
                  </a:lnTo>
                  <a:lnTo>
                    <a:pt x="22" y="26"/>
                  </a:lnTo>
                  <a:lnTo>
                    <a:pt x="22" y="27"/>
                  </a:lnTo>
                  <a:lnTo>
                    <a:pt x="23" y="27"/>
                  </a:lnTo>
                  <a:lnTo>
                    <a:pt x="23" y="28"/>
                  </a:lnTo>
                  <a:lnTo>
                    <a:pt x="23" y="29"/>
                  </a:lnTo>
                  <a:lnTo>
                    <a:pt x="24" y="32"/>
                  </a:lnTo>
                  <a:lnTo>
                    <a:pt x="25" y="38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3"/>
                  </a:lnTo>
                  <a:lnTo>
                    <a:pt x="29" y="55"/>
                  </a:lnTo>
                  <a:lnTo>
                    <a:pt x="29" y="58"/>
                  </a:lnTo>
                  <a:lnTo>
                    <a:pt x="31" y="65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31" y="67"/>
                  </a:lnTo>
                  <a:lnTo>
                    <a:pt x="31" y="68"/>
                  </a:lnTo>
                  <a:lnTo>
                    <a:pt x="32" y="72"/>
                  </a:lnTo>
                  <a:lnTo>
                    <a:pt x="33" y="78"/>
                  </a:lnTo>
                  <a:lnTo>
                    <a:pt x="34" y="78"/>
                  </a:lnTo>
                  <a:lnTo>
                    <a:pt x="34" y="79"/>
                  </a:lnTo>
                  <a:lnTo>
                    <a:pt x="34" y="80"/>
                  </a:lnTo>
                  <a:lnTo>
                    <a:pt x="34" y="81"/>
                  </a:lnTo>
                  <a:lnTo>
                    <a:pt x="35" y="85"/>
                  </a:lnTo>
                  <a:lnTo>
                    <a:pt x="37" y="91"/>
                  </a:lnTo>
                  <a:lnTo>
                    <a:pt x="37" y="91"/>
                  </a:lnTo>
                  <a:lnTo>
                    <a:pt x="37" y="92"/>
                  </a:lnTo>
                  <a:lnTo>
                    <a:pt x="37" y="92"/>
                  </a:lnTo>
                  <a:lnTo>
                    <a:pt x="37" y="94"/>
                  </a:lnTo>
                  <a:lnTo>
                    <a:pt x="38" y="97"/>
                  </a:lnTo>
                  <a:lnTo>
                    <a:pt x="39" y="102"/>
                  </a:lnTo>
                  <a:lnTo>
                    <a:pt x="40" y="102"/>
                  </a:lnTo>
                  <a:lnTo>
                    <a:pt x="40" y="102"/>
                  </a:lnTo>
                  <a:lnTo>
                    <a:pt x="40" y="103"/>
                  </a:lnTo>
                  <a:lnTo>
                    <a:pt x="40" y="104"/>
                  </a:lnTo>
                  <a:lnTo>
                    <a:pt x="41" y="106"/>
                  </a:lnTo>
                  <a:lnTo>
                    <a:pt x="41" y="106"/>
                  </a:lnTo>
                  <a:lnTo>
                    <a:pt x="41" y="106"/>
                  </a:lnTo>
                  <a:lnTo>
                    <a:pt x="41" y="107"/>
                  </a:lnTo>
                  <a:lnTo>
                    <a:pt x="42" y="108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2" y="113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09"/>
                  </a:lnTo>
                  <a:lnTo>
                    <a:pt x="54" y="108"/>
                  </a:lnTo>
                  <a:lnTo>
                    <a:pt x="54" y="107"/>
                  </a:lnTo>
                  <a:lnTo>
                    <a:pt x="54" y="107"/>
                  </a:lnTo>
                  <a:lnTo>
                    <a:pt x="55" y="106"/>
                  </a:lnTo>
                  <a:lnTo>
                    <a:pt x="55" y="106"/>
                  </a:lnTo>
                  <a:lnTo>
                    <a:pt x="56" y="103"/>
                  </a:lnTo>
                  <a:lnTo>
                    <a:pt x="57" y="98"/>
                  </a:lnTo>
                  <a:lnTo>
                    <a:pt x="57" y="98"/>
                  </a:lnTo>
                  <a:lnTo>
                    <a:pt x="57" y="98"/>
                  </a:lnTo>
                  <a:lnTo>
                    <a:pt x="57" y="97"/>
                  </a:lnTo>
                  <a:lnTo>
                    <a:pt x="58" y="96"/>
                  </a:lnTo>
                  <a:lnTo>
                    <a:pt x="59" y="93"/>
                  </a:lnTo>
                  <a:lnTo>
                    <a:pt x="60" y="88"/>
                  </a:lnTo>
                  <a:lnTo>
                    <a:pt x="63" y="75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69" y="44"/>
                  </a:lnTo>
                  <a:lnTo>
                    <a:pt x="69" y="42"/>
                  </a:lnTo>
                  <a:lnTo>
                    <a:pt x="70" y="39"/>
                  </a:lnTo>
                  <a:lnTo>
                    <a:pt x="72" y="32"/>
                  </a:lnTo>
                  <a:lnTo>
                    <a:pt x="72" y="32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72" y="29"/>
                  </a:lnTo>
                  <a:lnTo>
                    <a:pt x="73" y="26"/>
                  </a:lnTo>
                  <a:lnTo>
                    <a:pt x="74" y="20"/>
                  </a:lnTo>
                  <a:lnTo>
                    <a:pt x="75" y="20"/>
                  </a:lnTo>
                  <a:lnTo>
                    <a:pt x="75" y="20"/>
                  </a:lnTo>
                  <a:lnTo>
                    <a:pt x="75" y="19"/>
                  </a:lnTo>
                  <a:lnTo>
                    <a:pt x="75" y="18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6" y="14"/>
                  </a:lnTo>
                  <a:lnTo>
                    <a:pt x="77" y="13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8" y="9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3"/>
                  </a:lnTo>
                  <a:lnTo>
                    <a:pt x="81" y="3"/>
                  </a:lnTo>
                  <a:lnTo>
                    <a:pt x="81" y="3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8" y="1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90" y="5"/>
                  </a:lnTo>
                  <a:lnTo>
                    <a:pt x="90" y="6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1" y="7"/>
                  </a:lnTo>
                  <a:lnTo>
                    <a:pt x="91" y="8"/>
                  </a:lnTo>
                  <a:lnTo>
                    <a:pt x="92" y="10"/>
                  </a:lnTo>
                  <a:lnTo>
                    <a:pt x="92" y="10"/>
                  </a:lnTo>
                  <a:lnTo>
                    <a:pt x="92" y="11"/>
                  </a:lnTo>
                  <a:lnTo>
                    <a:pt x="92" y="11"/>
                  </a:lnTo>
                  <a:lnTo>
                    <a:pt x="92" y="12"/>
                  </a:lnTo>
                  <a:lnTo>
                    <a:pt x="93" y="15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5" y="22"/>
                  </a:lnTo>
                  <a:lnTo>
                    <a:pt x="96" y="24"/>
                  </a:lnTo>
                  <a:lnTo>
                    <a:pt x="96" y="27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98" y="35"/>
                  </a:lnTo>
                  <a:lnTo>
                    <a:pt x="98" y="37"/>
                  </a:lnTo>
                  <a:lnTo>
                    <a:pt x="99" y="41"/>
                  </a:lnTo>
                  <a:lnTo>
                    <a:pt x="101" y="48"/>
                  </a:lnTo>
                  <a:lnTo>
                    <a:pt x="104" y="63"/>
                  </a:lnTo>
                  <a:lnTo>
                    <a:pt x="104" y="64"/>
                  </a:lnTo>
                  <a:lnTo>
                    <a:pt x="104" y="64"/>
                  </a:lnTo>
                  <a:lnTo>
                    <a:pt x="104" y="65"/>
                  </a:lnTo>
                  <a:lnTo>
                    <a:pt x="104" y="67"/>
                  </a:lnTo>
                  <a:lnTo>
                    <a:pt x="105" y="70"/>
                  </a:lnTo>
                  <a:lnTo>
                    <a:pt x="106" y="77"/>
                  </a:lnTo>
                  <a:lnTo>
                    <a:pt x="106" y="78"/>
                  </a:lnTo>
                  <a:lnTo>
                    <a:pt x="107" y="78"/>
                  </a:lnTo>
                  <a:lnTo>
                    <a:pt x="107" y="79"/>
                  </a:lnTo>
                  <a:lnTo>
                    <a:pt x="107" y="80"/>
                  </a:lnTo>
                  <a:lnTo>
                    <a:pt x="108" y="84"/>
                  </a:lnTo>
                  <a:lnTo>
                    <a:pt x="109" y="90"/>
                  </a:lnTo>
                  <a:lnTo>
                    <a:pt x="109" y="90"/>
                  </a:lnTo>
                  <a:lnTo>
                    <a:pt x="109" y="91"/>
                  </a:lnTo>
                  <a:lnTo>
                    <a:pt x="110" y="91"/>
                  </a:lnTo>
                  <a:lnTo>
                    <a:pt x="110" y="93"/>
                  </a:lnTo>
                  <a:lnTo>
                    <a:pt x="111" y="96"/>
                  </a:lnTo>
                  <a:lnTo>
                    <a:pt x="111" y="96"/>
                  </a:lnTo>
                  <a:lnTo>
                    <a:pt x="111" y="97"/>
                  </a:lnTo>
                  <a:lnTo>
                    <a:pt x="111" y="97"/>
                  </a:lnTo>
                  <a:lnTo>
                    <a:pt x="112" y="99"/>
                  </a:lnTo>
                  <a:lnTo>
                    <a:pt x="112" y="101"/>
                  </a:lnTo>
                  <a:lnTo>
                    <a:pt x="112" y="102"/>
                  </a:lnTo>
                  <a:lnTo>
                    <a:pt x="112" y="102"/>
                  </a:lnTo>
                  <a:lnTo>
                    <a:pt x="113" y="103"/>
                  </a:lnTo>
                  <a:lnTo>
                    <a:pt x="113" y="104"/>
                  </a:lnTo>
                  <a:lnTo>
                    <a:pt x="114" y="106"/>
                  </a:lnTo>
                  <a:lnTo>
                    <a:pt x="114" y="106"/>
                  </a:lnTo>
                  <a:lnTo>
                    <a:pt x="114" y="107"/>
                  </a:lnTo>
                  <a:lnTo>
                    <a:pt x="114" y="107"/>
                  </a:lnTo>
                  <a:lnTo>
                    <a:pt x="114" y="108"/>
                  </a:lnTo>
                  <a:lnTo>
                    <a:pt x="115" y="110"/>
                  </a:lnTo>
                  <a:lnTo>
                    <a:pt x="115" y="110"/>
                  </a:lnTo>
                  <a:lnTo>
                    <a:pt x="116" y="110"/>
                  </a:lnTo>
                  <a:lnTo>
                    <a:pt x="116" y="111"/>
                  </a:lnTo>
                  <a:lnTo>
                    <a:pt x="116" y="111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20" y="115"/>
                  </a:lnTo>
                  <a:lnTo>
                    <a:pt x="120" y="115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3"/>
                  </a:lnTo>
                  <a:lnTo>
                    <a:pt x="124" y="113"/>
                  </a:lnTo>
                  <a:lnTo>
                    <a:pt x="124" y="113"/>
                  </a:lnTo>
                  <a:lnTo>
                    <a:pt x="124" y="113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5" y="111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6" y="109"/>
                  </a:lnTo>
                  <a:lnTo>
                    <a:pt x="126" y="107"/>
                  </a:lnTo>
                  <a:lnTo>
                    <a:pt x="126" y="107"/>
                  </a:lnTo>
                </a:path>
              </a:pathLst>
            </a:custGeom>
            <a:noFill/>
            <a:ln w="9525" cap="sq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270" name="Freeform 64"/>
            <p:cNvSpPr>
              <a:spLocks/>
            </p:cNvSpPr>
            <p:nvPr/>
          </p:nvSpPr>
          <p:spPr bwMode="auto">
            <a:xfrm>
              <a:off x="4252933" y="3470295"/>
              <a:ext cx="207964" cy="184150"/>
            </a:xfrm>
            <a:custGeom>
              <a:avLst/>
              <a:gdLst/>
              <a:ahLst/>
              <a:cxnLst>
                <a:cxn ang="0">
                  <a:pos x="2" y="101"/>
                </a:cxn>
                <a:cxn ang="0">
                  <a:pos x="6" y="85"/>
                </a:cxn>
                <a:cxn ang="0">
                  <a:pos x="12" y="56"/>
                </a:cxn>
                <a:cxn ang="0">
                  <a:pos x="15" y="39"/>
                </a:cxn>
                <a:cxn ang="0">
                  <a:pos x="19" y="20"/>
                </a:cxn>
                <a:cxn ang="0">
                  <a:pos x="21" y="14"/>
                </a:cxn>
                <a:cxn ang="0">
                  <a:pos x="24" y="6"/>
                </a:cxn>
                <a:cxn ang="0">
                  <a:pos x="25" y="3"/>
                </a:cxn>
                <a:cxn ang="0">
                  <a:pos x="27" y="1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1"/>
                </a:cxn>
                <a:cxn ang="0">
                  <a:pos x="33" y="3"/>
                </a:cxn>
                <a:cxn ang="0">
                  <a:pos x="35" y="7"/>
                </a:cxn>
                <a:cxn ang="0">
                  <a:pos x="38" y="19"/>
                </a:cxn>
                <a:cxn ang="0">
                  <a:pos x="41" y="32"/>
                </a:cxn>
                <a:cxn ang="0">
                  <a:pos x="48" y="66"/>
                </a:cxn>
                <a:cxn ang="0">
                  <a:pos x="53" y="92"/>
                </a:cxn>
                <a:cxn ang="0">
                  <a:pos x="55" y="99"/>
                </a:cxn>
                <a:cxn ang="0">
                  <a:pos x="57" y="107"/>
                </a:cxn>
                <a:cxn ang="0">
                  <a:pos x="59" y="112"/>
                </a:cxn>
                <a:cxn ang="0">
                  <a:pos x="61" y="114"/>
                </a:cxn>
                <a:cxn ang="0">
                  <a:pos x="62" y="115"/>
                </a:cxn>
                <a:cxn ang="0">
                  <a:pos x="62" y="115"/>
                </a:cxn>
                <a:cxn ang="0">
                  <a:pos x="63" y="116"/>
                </a:cxn>
                <a:cxn ang="0">
                  <a:pos x="64" y="115"/>
                </a:cxn>
                <a:cxn ang="0">
                  <a:pos x="65" y="115"/>
                </a:cxn>
                <a:cxn ang="0">
                  <a:pos x="66" y="114"/>
                </a:cxn>
                <a:cxn ang="0">
                  <a:pos x="67" y="111"/>
                </a:cxn>
                <a:cxn ang="0">
                  <a:pos x="69" y="107"/>
                </a:cxn>
                <a:cxn ang="0">
                  <a:pos x="72" y="98"/>
                </a:cxn>
                <a:cxn ang="0">
                  <a:pos x="76" y="78"/>
                </a:cxn>
                <a:cxn ang="0">
                  <a:pos x="82" y="45"/>
                </a:cxn>
                <a:cxn ang="0">
                  <a:pos x="85" y="28"/>
                </a:cxn>
                <a:cxn ang="0">
                  <a:pos x="89" y="13"/>
                </a:cxn>
                <a:cxn ang="0">
                  <a:pos x="91" y="6"/>
                </a:cxn>
                <a:cxn ang="0">
                  <a:pos x="93" y="3"/>
                </a:cxn>
                <a:cxn ang="0">
                  <a:pos x="94" y="1"/>
                </a:cxn>
                <a:cxn ang="0">
                  <a:pos x="95" y="0"/>
                </a:cxn>
                <a:cxn ang="0">
                  <a:pos x="96" y="0"/>
                </a:cxn>
                <a:cxn ang="0">
                  <a:pos x="96" y="0"/>
                </a:cxn>
                <a:cxn ang="0">
                  <a:pos x="97" y="0"/>
                </a:cxn>
                <a:cxn ang="0">
                  <a:pos x="98" y="0"/>
                </a:cxn>
                <a:cxn ang="0">
                  <a:pos x="99" y="2"/>
                </a:cxn>
                <a:cxn ang="0">
                  <a:pos x="100" y="4"/>
                </a:cxn>
                <a:cxn ang="0">
                  <a:pos x="102" y="10"/>
                </a:cxn>
                <a:cxn ang="0">
                  <a:pos x="105" y="21"/>
                </a:cxn>
                <a:cxn ang="0">
                  <a:pos x="112" y="54"/>
                </a:cxn>
                <a:cxn ang="0">
                  <a:pos x="117" y="81"/>
                </a:cxn>
                <a:cxn ang="0">
                  <a:pos x="118" y="90"/>
                </a:cxn>
                <a:cxn ang="0">
                  <a:pos x="121" y="102"/>
                </a:cxn>
                <a:cxn ang="0">
                  <a:pos x="124" y="109"/>
                </a:cxn>
                <a:cxn ang="0">
                  <a:pos x="125" y="112"/>
                </a:cxn>
                <a:cxn ang="0">
                  <a:pos x="126" y="114"/>
                </a:cxn>
                <a:cxn ang="0">
                  <a:pos x="127" y="115"/>
                </a:cxn>
                <a:cxn ang="0">
                  <a:pos x="128" y="116"/>
                </a:cxn>
                <a:cxn ang="0">
                  <a:pos x="129" y="116"/>
                </a:cxn>
                <a:cxn ang="0">
                  <a:pos x="129" y="115"/>
                </a:cxn>
                <a:cxn ang="0">
                  <a:pos x="130" y="115"/>
                </a:cxn>
              </a:cxnLst>
              <a:rect l="0" t="0" r="r" b="b"/>
              <a:pathLst>
                <a:path w="131" h="116">
                  <a:moveTo>
                    <a:pt x="0" y="107"/>
                  </a:moveTo>
                  <a:lnTo>
                    <a:pt x="1" y="106"/>
                  </a:lnTo>
                  <a:lnTo>
                    <a:pt x="1" y="106"/>
                  </a:lnTo>
                  <a:lnTo>
                    <a:pt x="1" y="105"/>
                  </a:lnTo>
                  <a:lnTo>
                    <a:pt x="2" y="103"/>
                  </a:lnTo>
                  <a:lnTo>
                    <a:pt x="2" y="102"/>
                  </a:lnTo>
                  <a:lnTo>
                    <a:pt x="2" y="102"/>
                  </a:lnTo>
                  <a:lnTo>
                    <a:pt x="2" y="101"/>
                  </a:lnTo>
                  <a:lnTo>
                    <a:pt x="3" y="100"/>
                  </a:lnTo>
                  <a:lnTo>
                    <a:pt x="3" y="97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5" y="91"/>
                  </a:lnTo>
                  <a:lnTo>
                    <a:pt x="6" y="85"/>
                  </a:lnTo>
                  <a:lnTo>
                    <a:pt x="6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7" y="81"/>
                  </a:lnTo>
                  <a:lnTo>
                    <a:pt x="8" y="78"/>
                  </a:lnTo>
                  <a:lnTo>
                    <a:pt x="9" y="71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4"/>
                  </a:lnTo>
                  <a:lnTo>
                    <a:pt x="13" y="52"/>
                  </a:lnTo>
                  <a:lnTo>
                    <a:pt x="14" y="49"/>
                  </a:lnTo>
                  <a:lnTo>
                    <a:pt x="15" y="41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15" y="39"/>
                  </a:lnTo>
                  <a:lnTo>
                    <a:pt x="16" y="37"/>
                  </a:lnTo>
                  <a:lnTo>
                    <a:pt x="17" y="33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9" y="25"/>
                  </a:lnTo>
                  <a:lnTo>
                    <a:pt x="19" y="23"/>
                  </a:lnTo>
                  <a:lnTo>
                    <a:pt x="19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9"/>
                  </a:lnTo>
                  <a:lnTo>
                    <a:pt x="20" y="18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5" y="7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7" y="13"/>
                  </a:lnTo>
                  <a:lnTo>
                    <a:pt x="38" y="18"/>
                  </a:lnTo>
                  <a:lnTo>
                    <a:pt x="38" y="19"/>
                  </a:lnTo>
                  <a:lnTo>
                    <a:pt x="38" y="19"/>
                  </a:lnTo>
                  <a:lnTo>
                    <a:pt x="39" y="20"/>
                  </a:lnTo>
                  <a:lnTo>
                    <a:pt x="39" y="21"/>
                  </a:lnTo>
                  <a:lnTo>
                    <a:pt x="39" y="24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2"/>
                  </a:lnTo>
                  <a:lnTo>
                    <a:pt x="41" y="32"/>
                  </a:lnTo>
                  <a:lnTo>
                    <a:pt x="42" y="34"/>
                  </a:lnTo>
                  <a:lnTo>
                    <a:pt x="43" y="38"/>
                  </a:lnTo>
                  <a:lnTo>
                    <a:pt x="44" y="46"/>
                  </a:lnTo>
                  <a:lnTo>
                    <a:pt x="47" y="62"/>
                  </a:lnTo>
                  <a:lnTo>
                    <a:pt x="47" y="63"/>
                  </a:lnTo>
                  <a:lnTo>
                    <a:pt x="47" y="63"/>
                  </a:lnTo>
                  <a:lnTo>
                    <a:pt x="47" y="64"/>
                  </a:lnTo>
                  <a:lnTo>
                    <a:pt x="48" y="66"/>
                  </a:lnTo>
                  <a:lnTo>
                    <a:pt x="49" y="70"/>
                  </a:lnTo>
                  <a:lnTo>
                    <a:pt x="50" y="78"/>
                  </a:lnTo>
                  <a:lnTo>
                    <a:pt x="50" y="78"/>
                  </a:lnTo>
                  <a:lnTo>
                    <a:pt x="50" y="79"/>
                  </a:lnTo>
                  <a:lnTo>
                    <a:pt x="50" y="80"/>
                  </a:lnTo>
                  <a:lnTo>
                    <a:pt x="51" y="82"/>
                  </a:lnTo>
                  <a:lnTo>
                    <a:pt x="51" y="85"/>
                  </a:lnTo>
                  <a:lnTo>
                    <a:pt x="53" y="92"/>
                  </a:lnTo>
                  <a:lnTo>
                    <a:pt x="53" y="92"/>
                  </a:lnTo>
                  <a:lnTo>
                    <a:pt x="53" y="93"/>
                  </a:lnTo>
                  <a:lnTo>
                    <a:pt x="53" y="93"/>
                  </a:lnTo>
                  <a:lnTo>
                    <a:pt x="54" y="95"/>
                  </a:lnTo>
                  <a:lnTo>
                    <a:pt x="54" y="98"/>
                  </a:lnTo>
                  <a:lnTo>
                    <a:pt x="55" y="98"/>
                  </a:lnTo>
                  <a:lnTo>
                    <a:pt x="55" y="98"/>
                  </a:lnTo>
                  <a:lnTo>
                    <a:pt x="55" y="99"/>
                  </a:lnTo>
                  <a:lnTo>
                    <a:pt x="55" y="100"/>
                  </a:lnTo>
                  <a:lnTo>
                    <a:pt x="56" y="103"/>
                  </a:lnTo>
                  <a:lnTo>
                    <a:pt x="56" y="103"/>
                  </a:lnTo>
                  <a:lnTo>
                    <a:pt x="56" y="103"/>
                  </a:lnTo>
                  <a:lnTo>
                    <a:pt x="56" y="104"/>
                  </a:lnTo>
                  <a:lnTo>
                    <a:pt x="57" y="105"/>
                  </a:lnTo>
                  <a:lnTo>
                    <a:pt x="57" y="107"/>
                  </a:lnTo>
                  <a:lnTo>
                    <a:pt x="57" y="107"/>
                  </a:lnTo>
                  <a:lnTo>
                    <a:pt x="57" y="108"/>
                  </a:lnTo>
                  <a:lnTo>
                    <a:pt x="57" y="108"/>
                  </a:lnTo>
                  <a:lnTo>
                    <a:pt x="58" y="109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7" y="110"/>
                  </a:lnTo>
                  <a:lnTo>
                    <a:pt x="68" y="110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9" y="107"/>
                  </a:lnTo>
                  <a:lnTo>
                    <a:pt x="69" y="107"/>
                  </a:lnTo>
                  <a:lnTo>
                    <a:pt x="69" y="107"/>
                  </a:lnTo>
                  <a:lnTo>
                    <a:pt x="69" y="106"/>
                  </a:lnTo>
                  <a:lnTo>
                    <a:pt x="69" y="105"/>
                  </a:lnTo>
                  <a:lnTo>
                    <a:pt x="70" y="103"/>
                  </a:lnTo>
                  <a:lnTo>
                    <a:pt x="70" y="102"/>
                  </a:lnTo>
                  <a:lnTo>
                    <a:pt x="70" y="102"/>
                  </a:lnTo>
                  <a:lnTo>
                    <a:pt x="71" y="102"/>
                  </a:lnTo>
                  <a:lnTo>
                    <a:pt x="71" y="100"/>
                  </a:lnTo>
                  <a:lnTo>
                    <a:pt x="72" y="98"/>
                  </a:lnTo>
                  <a:lnTo>
                    <a:pt x="73" y="92"/>
                  </a:lnTo>
                  <a:lnTo>
                    <a:pt x="73" y="91"/>
                  </a:lnTo>
                  <a:lnTo>
                    <a:pt x="73" y="91"/>
                  </a:lnTo>
                  <a:lnTo>
                    <a:pt x="73" y="90"/>
                  </a:lnTo>
                  <a:lnTo>
                    <a:pt x="74" y="89"/>
                  </a:lnTo>
                  <a:lnTo>
                    <a:pt x="74" y="85"/>
                  </a:lnTo>
                  <a:lnTo>
                    <a:pt x="76" y="78"/>
                  </a:lnTo>
                  <a:lnTo>
                    <a:pt x="76" y="78"/>
                  </a:lnTo>
                  <a:lnTo>
                    <a:pt x="76" y="78"/>
                  </a:lnTo>
                  <a:lnTo>
                    <a:pt x="76" y="77"/>
                  </a:lnTo>
                  <a:lnTo>
                    <a:pt x="77" y="75"/>
                  </a:lnTo>
                  <a:lnTo>
                    <a:pt x="77" y="71"/>
                  </a:lnTo>
                  <a:lnTo>
                    <a:pt x="79" y="62"/>
                  </a:lnTo>
                  <a:lnTo>
                    <a:pt x="82" y="46"/>
                  </a:lnTo>
                  <a:lnTo>
                    <a:pt x="82" y="46"/>
                  </a:lnTo>
                  <a:lnTo>
                    <a:pt x="82" y="45"/>
                  </a:lnTo>
                  <a:lnTo>
                    <a:pt x="82" y="44"/>
                  </a:lnTo>
                  <a:lnTo>
                    <a:pt x="82" y="42"/>
                  </a:lnTo>
                  <a:lnTo>
                    <a:pt x="83" y="39"/>
                  </a:lnTo>
                  <a:lnTo>
                    <a:pt x="85" y="32"/>
                  </a:lnTo>
                  <a:lnTo>
                    <a:pt x="85" y="31"/>
                  </a:lnTo>
                  <a:lnTo>
                    <a:pt x="85" y="31"/>
                  </a:lnTo>
                  <a:lnTo>
                    <a:pt x="85" y="30"/>
                  </a:lnTo>
                  <a:lnTo>
                    <a:pt x="85" y="28"/>
                  </a:lnTo>
                  <a:lnTo>
                    <a:pt x="86" y="25"/>
                  </a:lnTo>
                  <a:lnTo>
                    <a:pt x="87" y="19"/>
                  </a:lnTo>
                  <a:lnTo>
                    <a:pt x="88" y="18"/>
                  </a:lnTo>
                  <a:lnTo>
                    <a:pt x="88" y="18"/>
                  </a:lnTo>
                  <a:lnTo>
                    <a:pt x="88" y="17"/>
                  </a:lnTo>
                  <a:lnTo>
                    <a:pt x="88" y="16"/>
                  </a:lnTo>
                  <a:lnTo>
                    <a:pt x="89" y="13"/>
                  </a:lnTo>
                  <a:lnTo>
                    <a:pt x="89" y="13"/>
                  </a:lnTo>
                  <a:lnTo>
                    <a:pt x="89" y="12"/>
                  </a:lnTo>
                  <a:lnTo>
                    <a:pt x="89" y="12"/>
                  </a:lnTo>
                  <a:lnTo>
                    <a:pt x="90" y="10"/>
                  </a:lnTo>
                  <a:lnTo>
                    <a:pt x="90" y="8"/>
                  </a:lnTo>
                  <a:lnTo>
                    <a:pt x="90" y="8"/>
                  </a:lnTo>
                  <a:lnTo>
                    <a:pt x="91" y="8"/>
                  </a:lnTo>
                  <a:lnTo>
                    <a:pt x="91" y="7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3" y="3"/>
                  </a:lnTo>
                  <a:lnTo>
                    <a:pt x="93" y="3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4" y="2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9" y="1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5"/>
                  </a:lnTo>
                  <a:lnTo>
                    <a:pt x="101" y="5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02" y="7"/>
                  </a:lnTo>
                  <a:lnTo>
                    <a:pt x="102" y="9"/>
                  </a:lnTo>
                  <a:lnTo>
                    <a:pt x="102" y="10"/>
                  </a:lnTo>
                  <a:lnTo>
                    <a:pt x="102" y="10"/>
                  </a:lnTo>
                  <a:lnTo>
                    <a:pt x="103" y="10"/>
                  </a:lnTo>
                  <a:lnTo>
                    <a:pt x="103" y="12"/>
                  </a:lnTo>
                  <a:lnTo>
                    <a:pt x="104" y="14"/>
                  </a:lnTo>
                  <a:lnTo>
                    <a:pt x="105" y="19"/>
                  </a:lnTo>
                  <a:lnTo>
                    <a:pt x="105" y="20"/>
                  </a:lnTo>
                  <a:lnTo>
                    <a:pt x="105" y="20"/>
                  </a:lnTo>
                  <a:lnTo>
                    <a:pt x="105" y="21"/>
                  </a:lnTo>
                  <a:lnTo>
                    <a:pt x="106" y="23"/>
                  </a:lnTo>
                  <a:lnTo>
                    <a:pt x="106" y="26"/>
                  </a:lnTo>
                  <a:lnTo>
                    <a:pt x="108" y="34"/>
                  </a:lnTo>
                  <a:lnTo>
                    <a:pt x="111" y="50"/>
                  </a:lnTo>
                  <a:lnTo>
                    <a:pt x="111" y="50"/>
                  </a:lnTo>
                  <a:lnTo>
                    <a:pt x="111" y="51"/>
                  </a:lnTo>
                  <a:lnTo>
                    <a:pt x="111" y="52"/>
                  </a:lnTo>
                  <a:lnTo>
                    <a:pt x="112" y="54"/>
                  </a:lnTo>
                  <a:lnTo>
                    <a:pt x="112" y="58"/>
                  </a:lnTo>
                  <a:lnTo>
                    <a:pt x="114" y="66"/>
                  </a:lnTo>
                  <a:lnTo>
                    <a:pt x="114" y="66"/>
                  </a:lnTo>
                  <a:lnTo>
                    <a:pt x="114" y="66"/>
                  </a:lnTo>
                  <a:lnTo>
                    <a:pt x="114" y="68"/>
                  </a:lnTo>
                  <a:lnTo>
                    <a:pt x="114" y="69"/>
                  </a:lnTo>
                  <a:lnTo>
                    <a:pt x="115" y="73"/>
                  </a:lnTo>
                  <a:lnTo>
                    <a:pt x="117" y="81"/>
                  </a:lnTo>
                  <a:lnTo>
                    <a:pt x="117" y="81"/>
                  </a:lnTo>
                  <a:lnTo>
                    <a:pt x="117" y="82"/>
                  </a:lnTo>
                  <a:lnTo>
                    <a:pt x="117" y="83"/>
                  </a:lnTo>
                  <a:lnTo>
                    <a:pt x="117" y="85"/>
                  </a:lnTo>
                  <a:lnTo>
                    <a:pt x="118" y="88"/>
                  </a:lnTo>
                  <a:lnTo>
                    <a:pt x="118" y="89"/>
                  </a:lnTo>
                  <a:lnTo>
                    <a:pt x="118" y="89"/>
                  </a:lnTo>
                  <a:lnTo>
                    <a:pt x="118" y="90"/>
                  </a:lnTo>
                  <a:lnTo>
                    <a:pt x="119" y="92"/>
                  </a:lnTo>
                  <a:lnTo>
                    <a:pt x="120" y="95"/>
                  </a:lnTo>
                  <a:lnTo>
                    <a:pt x="120" y="96"/>
                  </a:lnTo>
                  <a:lnTo>
                    <a:pt x="120" y="96"/>
                  </a:lnTo>
                  <a:lnTo>
                    <a:pt x="120" y="97"/>
                  </a:lnTo>
                  <a:lnTo>
                    <a:pt x="120" y="98"/>
                  </a:lnTo>
                  <a:lnTo>
                    <a:pt x="121" y="101"/>
                  </a:lnTo>
                  <a:lnTo>
                    <a:pt x="121" y="102"/>
                  </a:lnTo>
                  <a:lnTo>
                    <a:pt x="121" y="102"/>
                  </a:lnTo>
                  <a:lnTo>
                    <a:pt x="122" y="103"/>
                  </a:lnTo>
                  <a:lnTo>
                    <a:pt x="122" y="104"/>
                  </a:lnTo>
                  <a:lnTo>
                    <a:pt x="123" y="107"/>
                  </a:lnTo>
                  <a:lnTo>
                    <a:pt x="123" y="107"/>
                  </a:lnTo>
                  <a:lnTo>
                    <a:pt x="123" y="107"/>
                  </a:lnTo>
                  <a:lnTo>
                    <a:pt x="123" y="108"/>
                  </a:lnTo>
                  <a:lnTo>
                    <a:pt x="124" y="109"/>
                  </a:lnTo>
                  <a:lnTo>
                    <a:pt x="124" y="109"/>
                  </a:lnTo>
                  <a:lnTo>
                    <a:pt x="124" y="109"/>
                  </a:lnTo>
                  <a:lnTo>
                    <a:pt x="124" y="110"/>
                  </a:lnTo>
                  <a:lnTo>
                    <a:pt x="124" y="111"/>
                  </a:lnTo>
                  <a:lnTo>
                    <a:pt x="124" y="111"/>
                  </a:lnTo>
                  <a:lnTo>
                    <a:pt x="124" y="111"/>
                  </a:lnTo>
                  <a:lnTo>
                    <a:pt x="125" y="111"/>
                  </a:lnTo>
                  <a:lnTo>
                    <a:pt x="125" y="112"/>
                  </a:lnTo>
                  <a:lnTo>
                    <a:pt x="125" y="112"/>
                  </a:lnTo>
                  <a:lnTo>
                    <a:pt x="125" y="112"/>
                  </a:lnTo>
                  <a:lnTo>
                    <a:pt x="125" y="113"/>
                  </a:lnTo>
                  <a:lnTo>
                    <a:pt x="126" y="113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4"/>
                  </a:lnTo>
                  <a:lnTo>
                    <a:pt x="130" y="114"/>
                  </a:lnTo>
                  <a:lnTo>
                    <a:pt x="131" y="114"/>
                  </a:lnTo>
                </a:path>
              </a:pathLst>
            </a:custGeom>
            <a:noFill/>
            <a:ln w="9525" cap="sq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271" name="Freeform 65"/>
            <p:cNvSpPr>
              <a:spLocks/>
            </p:cNvSpPr>
            <p:nvPr/>
          </p:nvSpPr>
          <p:spPr bwMode="auto">
            <a:xfrm>
              <a:off x="4460897" y="3470295"/>
              <a:ext cx="192089" cy="184150"/>
            </a:xfrm>
            <a:custGeom>
              <a:avLst/>
              <a:gdLst/>
              <a:ahLst/>
              <a:cxnLst>
                <a:cxn ang="0">
                  <a:pos x="1" y="113"/>
                </a:cxn>
                <a:cxn ang="0">
                  <a:pos x="2" y="110"/>
                </a:cxn>
                <a:cxn ang="0">
                  <a:pos x="5" y="101"/>
                </a:cxn>
                <a:cxn ang="0">
                  <a:pos x="9" y="80"/>
                </a:cxn>
                <a:cxn ang="0">
                  <a:pos x="15" y="47"/>
                </a:cxn>
                <a:cxn ang="0">
                  <a:pos x="18" y="30"/>
                </a:cxn>
                <a:cxn ang="0">
                  <a:pos x="22" y="13"/>
                </a:cxn>
                <a:cxn ang="0">
                  <a:pos x="24" y="6"/>
                </a:cxn>
                <a:cxn ang="0">
                  <a:pos x="26" y="3"/>
                </a:cxn>
                <a:cxn ang="0">
                  <a:pos x="27" y="1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2"/>
                </a:cxn>
                <a:cxn ang="0">
                  <a:pos x="33" y="4"/>
                </a:cxn>
                <a:cxn ang="0">
                  <a:pos x="35" y="10"/>
                </a:cxn>
                <a:cxn ang="0">
                  <a:pos x="39" y="24"/>
                </a:cxn>
                <a:cxn ang="0">
                  <a:pos x="45" y="59"/>
                </a:cxn>
                <a:cxn ang="0">
                  <a:pos x="50" y="86"/>
                </a:cxn>
                <a:cxn ang="0">
                  <a:pos x="52" y="96"/>
                </a:cxn>
                <a:cxn ang="0">
                  <a:pos x="54" y="104"/>
                </a:cxn>
                <a:cxn ang="0">
                  <a:pos x="56" y="110"/>
                </a:cxn>
                <a:cxn ang="0">
                  <a:pos x="57" y="113"/>
                </a:cxn>
                <a:cxn ang="0">
                  <a:pos x="58" y="115"/>
                </a:cxn>
                <a:cxn ang="0">
                  <a:pos x="59" y="115"/>
                </a:cxn>
                <a:cxn ang="0">
                  <a:pos x="60" y="116"/>
                </a:cxn>
                <a:cxn ang="0">
                  <a:pos x="60" y="116"/>
                </a:cxn>
                <a:cxn ang="0">
                  <a:pos x="61" y="115"/>
                </a:cxn>
                <a:cxn ang="0">
                  <a:pos x="62" y="114"/>
                </a:cxn>
                <a:cxn ang="0">
                  <a:pos x="64" y="112"/>
                </a:cxn>
                <a:cxn ang="0">
                  <a:pos x="65" y="108"/>
                </a:cxn>
                <a:cxn ang="0">
                  <a:pos x="67" y="101"/>
                </a:cxn>
                <a:cxn ang="0">
                  <a:pos x="71" y="84"/>
                </a:cxn>
                <a:cxn ang="0">
                  <a:pos x="76" y="54"/>
                </a:cxn>
                <a:cxn ang="0">
                  <a:pos x="79" y="37"/>
                </a:cxn>
                <a:cxn ang="0">
                  <a:pos x="82" y="22"/>
                </a:cxn>
                <a:cxn ang="0">
                  <a:pos x="83" y="14"/>
                </a:cxn>
                <a:cxn ang="0">
                  <a:pos x="86" y="7"/>
                </a:cxn>
                <a:cxn ang="0">
                  <a:pos x="87" y="3"/>
                </a:cxn>
                <a:cxn ang="0">
                  <a:pos x="88" y="1"/>
                </a:cxn>
                <a:cxn ang="0">
                  <a:pos x="89" y="0"/>
                </a:cxn>
                <a:cxn ang="0">
                  <a:pos x="90" y="0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92" y="0"/>
                </a:cxn>
                <a:cxn ang="0">
                  <a:pos x="93" y="2"/>
                </a:cxn>
                <a:cxn ang="0">
                  <a:pos x="95" y="5"/>
                </a:cxn>
                <a:cxn ang="0">
                  <a:pos x="97" y="12"/>
                </a:cxn>
                <a:cxn ang="0">
                  <a:pos x="99" y="22"/>
                </a:cxn>
                <a:cxn ang="0">
                  <a:pos x="103" y="41"/>
                </a:cxn>
                <a:cxn ang="0">
                  <a:pos x="109" y="80"/>
                </a:cxn>
                <a:cxn ang="0">
                  <a:pos x="112" y="97"/>
                </a:cxn>
                <a:cxn ang="0">
                  <a:pos x="114" y="106"/>
                </a:cxn>
                <a:cxn ang="0">
                  <a:pos x="116" y="110"/>
                </a:cxn>
                <a:cxn ang="0">
                  <a:pos x="117" y="113"/>
                </a:cxn>
                <a:cxn ang="0">
                  <a:pos x="118" y="114"/>
                </a:cxn>
                <a:cxn ang="0">
                  <a:pos x="119" y="115"/>
                </a:cxn>
                <a:cxn ang="0">
                  <a:pos x="120" y="116"/>
                </a:cxn>
                <a:cxn ang="0">
                  <a:pos x="120" y="116"/>
                </a:cxn>
                <a:cxn ang="0">
                  <a:pos x="121" y="115"/>
                </a:cxn>
              </a:cxnLst>
              <a:rect l="0" t="0" r="r" b="b"/>
              <a:pathLst>
                <a:path w="121" h="116">
                  <a:moveTo>
                    <a:pt x="0" y="114"/>
                  </a:move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3" y="108"/>
                  </a:lnTo>
                  <a:lnTo>
                    <a:pt x="3" y="106"/>
                  </a:lnTo>
                  <a:lnTo>
                    <a:pt x="3" y="106"/>
                  </a:lnTo>
                  <a:lnTo>
                    <a:pt x="3" y="106"/>
                  </a:lnTo>
                  <a:lnTo>
                    <a:pt x="4" y="105"/>
                  </a:lnTo>
                  <a:lnTo>
                    <a:pt x="4" y="104"/>
                  </a:lnTo>
                  <a:lnTo>
                    <a:pt x="5" y="101"/>
                  </a:lnTo>
                  <a:lnTo>
                    <a:pt x="6" y="95"/>
                  </a:lnTo>
                  <a:lnTo>
                    <a:pt x="6" y="94"/>
                  </a:lnTo>
                  <a:lnTo>
                    <a:pt x="7" y="94"/>
                  </a:lnTo>
                  <a:lnTo>
                    <a:pt x="7" y="93"/>
                  </a:lnTo>
                  <a:lnTo>
                    <a:pt x="7" y="92"/>
                  </a:lnTo>
                  <a:lnTo>
                    <a:pt x="8" y="88"/>
                  </a:lnTo>
                  <a:lnTo>
                    <a:pt x="9" y="80"/>
                  </a:lnTo>
                  <a:lnTo>
                    <a:pt x="9" y="80"/>
                  </a:lnTo>
                  <a:lnTo>
                    <a:pt x="9" y="79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1" y="72"/>
                  </a:lnTo>
                  <a:lnTo>
                    <a:pt x="12" y="64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5" y="47"/>
                  </a:lnTo>
                  <a:lnTo>
                    <a:pt x="15" y="46"/>
                  </a:lnTo>
                  <a:lnTo>
                    <a:pt x="16" y="44"/>
                  </a:lnTo>
                  <a:lnTo>
                    <a:pt x="16" y="40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18" y="32"/>
                  </a:lnTo>
                  <a:lnTo>
                    <a:pt x="18" y="31"/>
                  </a:lnTo>
                  <a:lnTo>
                    <a:pt x="18" y="30"/>
                  </a:lnTo>
                  <a:lnTo>
                    <a:pt x="19" y="26"/>
                  </a:lnTo>
                  <a:lnTo>
                    <a:pt x="21" y="20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3" y="11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7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3" y="3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5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8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7" y="16"/>
                  </a:lnTo>
                  <a:lnTo>
                    <a:pt x="38" y="22"/>
                  </a:lnTo>
                  <a:lnTo>
                    <a:pt x="38" y="23"/>
                  </a:lnTo>
                  <a:lnTo>
                    <a:pt x="38" y="23"/>
                  </a:lnTo>
                  <a:lnTo>
                    <a:pt x="39" y="24"/>
                  </a:lnTo>
                  <a:lnTo>
                    <a:pt x="39" y="26"/>
                  </a:lnTo>
                  <a:lnTo>
                    <a:pt x="40" y="30"/>
                  </a:lnTo>
                  <a:lnTo>
                    <a:pt x="41" y="38"/>
                  </a:lnTo>
                  <a:lnTo>
                    <a:pt x="44" y="55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5" y="57"/>
                  </a:lnTo>
                  <a:lnTo>
                    <a:pt x="45" y="59"/>
                  </a:lnTo>
                  <a:lnTo>
                    <a:pt x="46" y="63"/>
                  </a:lnTo>
                  <a:lnTo>
                    <a:pt x="47" y="71"/>
                  </a:lnTo>
                  <a:lnTo>
                    <a:pt x="47" y="72"/>
                  </a:lnTo>
                  <a:lnTo>
                    <a:pt x="47" y="72"/>
                  </a:lnTo>
                  <a:lnTo>
                    <a:pt x="47" y="73"/>
                  </a:lnTo>
                  <a:lnTo>
                    <a:pt x="48" y="75"/>
                  </a:lnTo>
                  <a:lnTo>
                    <a:pt x="48" y="79"/>
                  </a:lnTo>
                  <a:lnTo>
                    <a:pt x="50" y="86"/>
                  </a:lnTo>
                  <a:lnTo>
                    <a:pt x="50" y="87"/>
                  </a:lnTo>
                  <a:lnTo>
                    <a:pt x="50" y="87"/>
                  </a:lnTo>
                  <a:lnTo>
                    <a:pt x="50" y="88"/>
                  </a:lnTo>
                  <a:lnTo>
                    <a:pt x="50" y="90"/>
                  </a:lnTo>
                  <a:lnTo>
                    <a:pt x="51" y="94"/>
                  </a:lnTo>
                  <a:lnTo>
                    <a:pt x="51" y="94"/>
                  </a:lnTo>
                  <a:lnTo>
                    <a:pt x="52" y="95"/>
                  </a:lnTo>
                  <a:lnTo>
                    <a:pt x="52" y="96"/>
                  </a:lnTo>
                  <a:lnTo>
                    <a:pt x="52" y="97"/>
                  </a:lnTo>
                  <a:lnTo>
                    <a:pt x="53" y="100"/>
                  </a:lnTo>
                  <a:lnTo>
                    <a:pt x="53" y="101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4" y="103"/>
                  </a:lnTo>
                  <a:lnTo>
                    <a:pt x="54" y="104"/>
                  </a:lnTo>
                  <a:lnTo>
                    <a:pt x="54" y="104"/>
                  </a:lnTo>
                  <a:lnTo>
                    <a:pt x="54" y="105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5" y="107"/>
                  </a:lnTo>
                  <a:lnTo>
                    <a:pt x="55" y="108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7" y="112"/>
                  </a:lnTo>
                  <a:lnTo>
                    <a:pt x="57" y="112"/>
                  </a:lnTo>
                  <a:lnTo>
                    <a:pt x="57" y="112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1" y="116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3" y="113"/>
                  </a:lnTo>
                  <a:lnTo>
                    <a:pt x="63" y="113"/>
                  </a:lnTo>
                  <a:lnTo>
                    <a:pt x="63" y="113"/>
                  </a:lnTo>
                  <a:lnTo>
                    <a:pt x="63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1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09"/>
                  </a:lnTo>
                  <a:lnTo>
                    <a:pt x="65" y="108"/>
                  </a:lnTo>
                  <a:lnTo>
                    <a:pt x="66" y="106"/>
                  </a:lnTo>
                  <a:lnTo>
                    <a:pt x="66" y="106"/>
                  </a:lnTo>
                  <a:lnTo>
                    <a:pt x="66" y="106"/>
                  </a:lnTo>
                  <a:lnTo>
                    <a:pt x="66" y="105"/>
                  </a:lnTo>
                  <a:lnTo>
                    <a:pt x="66" y="104"/>
                  </a:lnTo>
                  <a:lnTo>
                    <a:pt x="67" y="101"/>
                  </a:lnTo>
                  <a:lnTo>
                    <a:pt x="67" y="101"/>
                  </a:lnTo>
                  <a:lnTo>
                    <a:pt x="67" y="101"/>
                  </a:lnTo>
                  <a:lnTo>
                    <a:pt x="67" y="100"/>
                  </a:lnTo>
                  <a:lnTo>
                    <a:pt x="68" y="98"/>
                  </a:lnTo>
                  <a:lnTo>
                    <a:pt x="68" y="95"/>
                  </a:lnTo>
                  <a:lnTo>
                    <a:pt x="70" y="88"/>
                  </a:lnTo>
                  <a:lnTo>
                    <a:pt x="70" y="87"/>
                  </a:lnTo>
                  <a:lnTo>
                    <a:pt x="70" y="87"/>
                  </a:lnTo>
                  <a:lnTo>
                    <a:pt x="70" y="86"/>
                  </a:lnTo>
                  <a:lnTo>
                    <a:pt x="71" y="84"/>
                  </a:lnTo>
                  <a:lnTo>
                    <a:pt x="71" y="80"/>
                  </a:lnTo>
                  <a:lnTo>
                    <a:pt x="73" y="71"/>
                  </a:lnTo>
                  <a:lnTo>
                    <a:pt x="73" y="71"/>
                  </a:lnTo>
                  <a:lnTo>
                    <a:pt x="73" y="70"/>
                  </a:lnTo>
                  <a:lnTo>
                    <a:pt x="73" y="69"/>
                  </a:lnTo>
                  <a:lnTo>
                    <a:pt x="74" y="67"/>
                  </a:lnTo>
                  <a:lnTo>
                    <a:pt x="75" y="63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2"/>
                  </a:lnTo>
                  <a:lnTo>
                    <a:pt x="77" y="50"/>
                  </a:lnTo>
                  <a:lnTo>
                    <a:pt x="77" y="46"/>
                  </a:lnTo>
                  <a:lnTo>
                    <a:pt x="79" y="38"/>
                  </a:lnTo>
                  <a:lnTo>
                    <a:pt x="79" y="38"/>
                  </a:lnTo>
                  <a:lnTo>
                    <a:pt x="79" y="37"/>
                  </a:lnTo>
                  <a:lnTo>
                    <a:pt x="79" y="36"/>
                  </a:lnTo>
                  <a:lnTo>
                    <a:pt x="79" y="34"/>
                  </a:lnTo>
                  <a:lnTo>
                    <a:pt x="80" y="30"/>
                  </a:lnTo>
                  <a:lnTo>
                    <a:pt x="80" y="29"/>
                  </a:lnTo>
                  <a:lnTo>
                    <a:pt x="80" y="29"/>
                  </a:lnTo>
                  <a:lnTo>
                    <a:pt x="81" y="28"/>
                  </a:lnTo>
                  <a:lnTo>
                    <a:pt x="81" y="26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2" y="21"/>
                  </a:lnTo>
                  <a:lnTo>
                    <a:pt x="82" y="20"/>
                  </a:lnTo>
                  <a:lnTo>
                    <a:pt x="82" y="19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4"/>
                  </a:lnTo>
                  <a:lnTo>
                    <a:pt x="84" y="12"/>
                  </a:lnTo>
                  <a:lnTo>
                    <a:pt x="85" y="10"/>
                  </a:lnTo>
                  <a:lnTo>
                    <a:pt x="85" y="9"/>
                  </a:lnTo>
                  <a:lnTo>
                    <a:pt x="85" y="9"/>
                  </a:lnTo>
                  <a:lnTo>
                    <a:pt x="85" y="8"/>
                  </a:lnTo>
                  <a:lnTo>
                    <a:pt x="85" y="7"/>
                  </a:lnTo>
                  <a:lnTo>
                    <a:pt x="85" y="7"/>
                  </a:lnTo>
                  <a:lnTo>
                    <a:pt x="86" y="7"/>
                  </a:lnTo>
                  <a:lnTo>
                    <a:pt x="86" y="6"/>
                  </a:lnTo>
                  <a:lnTo>
                    <a:pt x="86" y="5"/>
                  </a:lnTo>
                  <a:lnTo>
                    <a:pt x="86" y="5"/>
                  </a:lnTo>
                  <a:lnTo>
                    <a:pt x="86" y="5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9" y="1"/>
                  </a:lnTo>
                  <a:lnTo>
                    <a:pt x="89" y="1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3"/>
                  </a:lnTo>
                  <a:lnTo>
                    <a:pt x="94" y="3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5" y="6"/>
                  </a:lnTo>
                  <a:lnTo>
                    <a:pt x="95" y="7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6" y="10"/>
                  </a:lnTo>
                  <a:lnTo>
                    <a:pt x="96" y="10"/>
                  </a:lnTo>
                  <a:lnTo>
                    <a:pt x="97" y="12"/>
                  </a:lnTo>
                  <a:lnTo>
                    <a:pt x="97" y="15"/>
                  </a:lnTo>
                  <a:lnTo>
                    <a:pt x="97" y="15"/>
                  </a:lnTo>
                  <a:lnTo>
                    <a:pt x="98" y="16"/>
                  </a:lnTo>
                  <a:lnTo>
                    <a:pt x="98" y="16"/>
                  </a:lnTo>
                  <a:lnTo>
                    <a:pt x="98" y="18"/>
                  </a:lnTo>
                  <a:lnTo>
                    <a:pt x="99" y="21"/>
                  </a:lnTo>
                  <a:lnTo>
                    <a:pt x="99" y="22"/>
                  </a:lnTo>
                  <a:lnTo>
                    <a:pt x="99" y="22"/>
                  </a:lnTo>
                  <a:lnTo>
                    <a:pt x="99" y="23"/>
                  </a:lnTo>
                  <a:lnTo>
                    <a:pt x="100" y="25"/>
                  </a:lnTo>
                  <a:lnTo>
                    <a:pt x="100" y="29"/>
                  </a:lnTo>
                  <a:lnTo>
                    <a:pt x="102" y="37"/>
                  </a:lnTo>
                  <a:lnTo>
                    <a:pt x="102" y="38"/>
                  </a:lnTo>
                  <a:lnTo>
                    <a:pt x="102" y="38"/>
                  </a:lnTo>
                  <a:lnTo>
                    <a:pt x="102" y="39"/>
                  </a:lnTo>
                  <a:lnTo>
                    <a:pt x="103" y="41"/>
                  </a:lnTo>
                  <a:lnTo>
                    <a:pt x="103" y="46"/>
                  </a:lnTo>
                  <a:lnTo>
                    <a:pt x="105" y="54"/>
                  </a:lnTo>
                  <a:lnTo>
                    <a:pt x="107" y="71"/>
                  </a:lnTo>
                  <a:lnTo>
                    <a:pt x="108" y="72"/>
                  </a:lnTo>
                  <a:lnTo>
                    <a:pt x="108" y="72"/>
                  </a:lnTo>
                  <a:lnTo>
                    <a:pt x="108" y="74"/>
                  </a:lnTo>
                  <a:lnTo>
                    <a:pt x="108" y="76"/>
                  </a:lnTo>
                  <a:lnTo>
                    <a:pt x="109" y="80"/>
                  </a:lnTo>
                  <a:lnTo>
                    <a:pt x="111" y="88"/>
                  </a:lnTo>
                  <a:lnTo>
                    <a:pt x="111" y="89"/>
                  </a:lnTo>
                  <a:lnTo>
                    <a:pt x="111" y="89"/>
                  </a:lnTo>
                  <a:lnTo>
                    <a:pt x="111" y="90"/>
                  </a:lnTo>
                  <a:lnTo>
                    <a:pt x="111" y="92"/>
                  </a:lnTo>
                  <a:lnTo>
                    <a:pt x="112" y="96"/>
                  </a:lnTo>
                  <a:lnTo>
                    <a:pt x="112" y="96"/>
                  </a:lnTo>
                  <a:lnTo>
                    <a:pt x="112" y="97"/>
                  </a:lnTo>
                  <a:lnTo>
                    <a:pt x="113" y="98"/>
                  </a:lnTo>
                  <a:lnTo>
                    <a:pt x="113" y="99"/>
                  </a:lnTo>
                  <a:lnTo>
                    <a:pt x="114" y="102"/>
                  </a:lnTo>
                  <a:lnTo>
                    <a:pt x="114" y="103"/>
                  </a:lnTo>
                  <a:lnTo>
                    <a:pt x="114" y="103"/>
                  </a:lnTo>
                  <a:lnTo>
                    <a:pt x="114" y="104"/>
                  </a:lnTo>
                  <a:lnTo>
                    <a:pt x="114" y="105"/>
                  </a:lnTo>
                  <a:lnTo>
                    <a:pt x="114" y="106"/>
                  </a:lnTo>
                  <a:lnTo>
                    <a:pt x="115" y="106"/>
                  </a:lnTo>
                  <a:lnTo>
                    <a:pt x="115" y="106"/>
                  </a:lnTo>
                  <a:lnTo>
                    <a:pt x="115" y="108"/>
                  </a:lnTo>
                  <a:lnTo>
                    <a:pt x="115" y="108"/>
                  </a:lnTo>
                  <a:lnTo>
                    <a:pt x="115" y="108"/>
                  </a:lnTo>
                  <a:lnTo>
                    <a:pt x="115" y="109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11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1" y="116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</a:path>
              </a:pathLst>
            </a:custGeom>
            <a:noFill/>
            <a:ln w="9525" cap="sq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272" name="Freeform 66"/>
            <p:cNvSpPr>
              <a:spLocks/>
            </p:cNvSpPr>
            <p:nvPr/>
          </p:nvSpPr>
          <p:spPr bwMode="auto">
            <a:xfrm>
              <a:off x="4652985" y="3470295"/>
              <a:ext cx="187326" cy="184150"/>
            </a:xfrm>
            <a:custGeom>
              <a:avLst/>
              <a:gdLst/>
              <a:ahLst/>
              <a:cxnLst>
                <a:cxn ang="0">
                  <a:pos x="2" y="114"/>
                </a:cxn>
                <a:cxn ang="0">
                  <a:pos x="3" y="110"/>
                </a:cxn>
                <a:cxn ang="0">
                  <a:pos x="6" y="102"/>
                </a:cxn>
                <a:cxn ang="0">
                  <a:pos x="8" y="93"/>
                </a:cxn>
                <a:cxn ang="0">
                  <a:pos x="12" y="70"/>
                </a:cxn>
                <a:cxn ang="0">
                  <a:pos x="19" y="28"/>
                </a:cxn>
                <a:cxn ang="0">
                  <a:pos x="22" y="14"/>
                </a:cxn>
                <a:cxn ang="0">
                  <a:pos x="23" y="8"/>
                </a:cxn>
                <a:cxn ang="0">
                  <a:pos x="25" y="4"/>
                </a:cxn>
                <a:cxn ang="0">
                  <a:pos x="26" y="1"/>
                </a:cxn>
                <a:cxn ang="0">
                  <a:pos x="27" y="0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30" y="1"/>
                </a:cxn>
                <a:cxn ang="0">
                  <a:pos x="31" y="2"/>
                </a:cxn>
                <a:cxn ang="0">
                  <a:pos x="32" y="5"/>
                </a:cxn>
                <a:cxn ang="0">
                  <a:pos x="35" y="14"/>
                </a:cxn>
                <a:cxn ang="0">
                  <a:pos x="37" y="24"/>
                </a:cxn>
                <a:cxn ang="0">
                  <a:pos x="42" y="55"/>
                </a:cxn>
                <a:cxn ang="0">
                  <a:pos x="45" y="75"/>
                </a:cxn>
                <a:cxn ang="0">
                  <a:pos x="49" y="94"/>
                </a:cxn>
                <a:cxn ang="0">
                  <a:pos x="51" y="104"/>
                </a:cxn>
                <a:cxn ang="0">
                  <a:pos x="52" y="109"/>
                </a:cxn>
                <a:cxn ang="0">
                  <a:pos x="54" y="113"/>
                </a:cxn>
                <a:cxn ang="0">
                  <a:pos x="55" y="114"/>
                </a:cxn>
                <a:cxn ang="0">
                  <a:pos x="56" y="115"/>
                </a:cxn>
                <a:cxn ang="0">
                  <a:pos x="56" y="116"/>
                </a:cxn>
                <a:cxn ang="0">
                  <a:pos x="57" y="116"/>
                </a:cxn>
                <a:cxn ang="0">
                  <a:pos x="58" y="115"/>
                </a:cxn>
                <a:cxn ang="0">
                  <a:pos x="59" y="114"/>
                </a:cxn>
                <a:cxn ang="0">
                  <a:pos x="60" y="111"/>
                </a:cxn>
                <a:cxn ang="0">
                  <a:pos x="62" y="105"/>
                </a:cxn>
                <a:cxn ang="0">
                  <a:pos x="65" y="90"/>
                </a:cxn>
                <a:cxn ang="0">
                  <a:pos x="69" y="68"/>
                </a:cxn>
                <a:cxn ang="0">
                  <a:pos x="74" y="35"/>
                </a:cxn>
                <a:cxn ang="0">
                  <a:pos x="76" y="25"/>
                </a:cxn>
                <a:cxn ang="0">
                  <a:pos x="79" y="13"/>
                </a:cxn>
                <a:cxn ang="0">
                  <a:pos x="81" y="5"/>
                </a:cxn>
                <a:cxn ang="0">
                  <a:pos x="82" y="2"/>
                </a:cxn>
                <a:cxn ang="0">
                  <a:pos x="83" y="1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2"/>
                </a:cxn>
                <a:cxn ang="0">
                  <a:pos x="88" y="5"/>
                </a:cxn>
                <a:cxn ang="0">
                  <a:pos x="90" y="12"/>
                </a:cxn>
                <a:cxn ang="0">
                  <a:pos x="93" y="24"/>
                </a:cxn>
                <a:cxn ang="0">
                  <a:pos x="100" y="69"/>
                </a:cxn>
                <a:cxn ang="0">
                  <a:pos x="103" y="88"/>
                </a:cxn>
                <a:cxn ang="0">
                  <a:pos x="106" y="102"/>
                </a:cxn>
                <a:cxn ang="0">
                  <a:pos x="108" y="107"/>
                </a:cxn>
                <a:cxn ang="0">
                  <a:pos x="109" y="111"/>
                </a:cxn>
                <a:cxn ang="0">
                  <a:pos x="110" y="113"/>
                </a:cxn>
                <a:cxn ang="0">
                  <a:pos x="111" y="115"/>
                </a:cxn>
                <a:cxn ang="0">
                  <a:pos x="112" y="115"/>
                </a:cxn>
                <a:cxn ang="0">
                  <a:pos x="112" y="116"/>
                </a:cxn>
                <a:cxn ang="0">
                  <a:pos x="113" y="115"/>
                </a:cxn>
                <a:cxn ang="0">
                  <a:pos x="114" y="114"/>
                </a:cxn>
                <a:cxn ang="0">
                  <a:pos x="115" y="112"/>
                </a:cxn>
                <a:cxn ang="0">
                  <a:pos x="117" y="108"/>
                </a:cxn>
              </a:cxnLst>
              <a:rect l="0" t="0" r="r" b="b"/>
              <a:pathLst>
                <a:path w="118" h="116">
                  <a:moveTo>
                    <a:pt x="0" y="115"/>
                  </a:move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3" y="111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4" y="107"/>
                  </a:lnTo>
                  <a:lnTo>
                    <a:pt x="4" y="107"/>
                  </a:lnTo>
                  <a:lnTo>
                    <a:pt x="4" y="106"/>
                  </a:lnTo>
                  <a:lnTo>
                    <a:pt x="4" y="106"/>
                  </a:lnTo>
                  <a:lnTo>
                    <a:pt x="5" y="104"/>
                  </a:lnTo>
                  <a:lnTo>
                    <a:pt x="6" y="102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100"/>
                  </a:lnTo>
                  <a:lnTo>
                    <a:pt x="6" y="98"/>
                  </a:lnTo>
                  <a:lnTo>
                    <a:pt x="7" y="95"/>
                  </a:lnTo>
                  <a:lnTo>
                    <a:pt x="7" y="94"/>
                  </a:lnTo>
                  <a:lnTo>
                    <a:pt x="7" y="94"/>
                  </a:lnTo>
                  <a:lnTo>
                    <a:pt x="8" y="93"/>
                  </a:lnTo>
                  <a:lnTo>
                    <a:pt x="8" y="91"/>
                  </a:lnTo>
                  <a:lnTo>
                    <a:pt x="9" y="87"/>
                  </a:lnTo>
                  <a:lnTo>
                    <a:pt x="10" y="79"/>
                  </a:lnTo>
                  <a:lnTo>
                    <a:pt x="10" y="78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1" y="74"/>
                  </a:lnTo>
                  <a:lnTo>
                    <a:pt x="12" y="70"/>
                  </a:lnTo>
                  <a:lnTo>
                    <a:pt x="13" y="61"/>
                  </a:lnTo>
                  <a:lnTo>
                    <a:pt x="16" y="44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16" y="42"/>
                  </a:lnTo>
                  <a:lnTo>
                    <a:pt x="17" y="40"/>
                  </a:lnTo>
                  <a:lnTo>
                    <a:pt x="17" y="36"/>
                  </a:lnTo>
                  <a:lnTo>
                    <a:pt x="19" y="28"/>
                  </a:lnTo>
                  <a:lnTo>
                    <a:pt x="19" y="27"/>
                  </a:lnTo>
                  <a:lnTo>
                    <a:pt x="19" y="27"/>
                  </a:lnTo>
                  <a:lnTo>
                    <a:pt x="19" y="26"/>
                  </a:lnTo>
                  <a:lnTo>
                    <a:pt x="19" y="24"/>
                  </a:lnTo>
                  <a:lnTo>
                    <a:pt x="20" y="21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4" y="10"/>
                  </a:lnTo>
                  <a:lnTo>
                    <a:pt x="35" y="13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5"/>
                  </a:lnTo>
                  <a:lnTo>
                    <a:pt x="35" y="16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1"/>
                  </a:lnTo>
                  <a:lnTo>
                    <a:pt x="36" y="22"/>
                  </a:lnTo>
                  <a:lnTo>
                    <a:pt x="37" y="24"/>
                  </a:lnTo>
                  <a:lnTo>
                    <a:pt x="38" y="28"/>
                  </a:lnTo>
                  <a:lnTo>
                    <a:pt x="39" y="36"/>
                  </a:lnTo>
                  <a:lnTo>
                    <a:pt x="39" y="37"/>
                  </a:lnTo>
                  <a:lnTo>
                    <a:pt x="39" y="38"/>
                  </a:lnTo>
                  <a:lnTo>
                    <a:pt x="39" y="39"/>
                  </a:lnTo>
                  <a:lnTo>
                    <a:pt x="40" y="41"/>
                  </a:lnTo>
                  <a:lnTo>
                    <a:pt x="41" y="46"/>
                  </a:lnTo>
                  <a:lnTo>
                    <a:pt x="42" y="55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3" y="57"/>
                  </a:lnTo>
                  <a:lnTo>
                    <a:pt x="43" y="60"/>
                  </a:lnTo>
                  <a:lnTo>
                    <a:pt x="44" y="64"/>
                  </a:lnTo>
                  <a:lnTo>
                    <a:pt x="45" y="74"/>
                  </a:lnTo>
                  <a:lnTo>
                    <a:pt x="45" y="74"/>
                  </a:lnTo>
                  <a:lnTo>
                    <a:pt x="45" y="75"/>
                  </a:lnTo>
                  <a:lnTo>
                    <a:pt x="45" y="76"/>
                  </a:lnTo>
                  <a:lnTo>
                    <a:pt x="46" y="78"/>
                  </a:lnTo>
                  <a:lnTo>
                    <a:pt x="46" y="82"/>
                  </a:lnTo>
                  <a:lnTo>
                    <a:pt x="48" y="90"/>
                  </a:lnTo>
                  <a:lnTo>
                    <a:pt x="48" y="90"/>
                  </a:lnTo>
                  <a:lnTo>
                    <a:pt x="48" y="91"/>
                  </a:lnTo>
                  <a:lnTo>
                    <a:pt x="48" y="92"/>
                  </a:lnTo>
                  <a:lnTo>
                    <a:pt x="49" y="94"/>
                  </a:lnTo>
                  <a:lnTo>
                    <a:pt x="49" y="97"/>
                  </a:lnTo>
                  <a:lnTo>
                    <a:pt x="49" y="97"/>
                  </a:lnTo>
                  <a:lnTo>
                    <a:pt x="49" y="98"/>
                  </a:lnTo>
                  <a:lnTo>
                    <a:pt x="50" y="98"/>
                  </a:lnTo>
                  <a:lnTo>
                    <a:pt x="50" y="100"/>
                  </a:lnTo>
                  <a:lnTo>
                    <a:pt x="51" y="103"/>
                  </a:lnTo>
                  <a:lnTo>
                    <a:pt x="51" y="103"/>
                  </a:lnTo>
                  <a:lnTo>
                    <a:pt x="51" y="104"/>
                  </a:lnTo>
                  <a:lnTo>
                    <a:pt x="51" y="104"/>
                  </a:lnTo>
                  <a:lnTo>
                    <a:pt x="51" y="106"/>
                  </a:lnTo>
                  <a:lnTo>
                    <a:pt x="51" y="106"/>
                  </a:lnTo>
                  <a:lnTo>
                    <a:pt x="51" y="106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4" y="112"/>
                  </a:lnTo>
                  <a:lnTo>
                    <a:pt x="54" y="112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1" y="110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08"/>
                  </a:lnTo>
                  <a:lnTo>
                    <a:pt x="61" y="107"/>
                  </a:lnTo>
                  <a:lnTo>
                    <a:pt x="62" y="105"/>
                  </a:lnTo>
                  <a:lnTo>
                    <a:pt x="62" y="104"/>
                  </a:lnTo>
                  <a:lnTo>
                    <a:pt x="62" y="104"/>
                  </a:lnTo>
                  <a:lnTo>
                    <a:pt x="63" y="103"/>
                  </a:lnTo>
                  <a:lnTo>
                    <a:pt x="63" y="102"/>
                  </a:lnTo>
                  <a:lnTo>
                    <a:pt x="64" y="98"/>
                  </a:lnTo>
                  <a:lnTo>
                    <a:pt x="65" y="91"/>
                  </a:lnTo>
                  <a:lnTo>
                    <a:pt x="65" y="90"/>
                  </a:lnTo>
                  <a:lnTo>
                    <a:pt x="65" y="90"/>
                  </a:lnTo>
                  <a:lnTo>
                    <a:pt x="66" y="88"/>
                  </a:lnTo>
                  <a:lnTo>
                    <a:pt x="66" y="86"/>
                  </a:lnTo>
                  <a:lnTo>
                    <a:pt x="67" y="82"/>
                  </a:lnTo>
                  <a:lnTo>
                    <a:pt x="68" y="73"/>
                  </a:lnTo>
                  <a:lnTo>
                    <a:pt x="68" y="72"/>
                  </a:lnTo>
                  <a:lnTo>
                    <a:pt x="69" y="72"/>
                  </a:lnTo>
                  <a:lnTo>
                    <a:pt x="69" y="70"/>
                  </a:lnTo>
                  <a:lnTo>
                    <a:pt x="69" y="68"/>
                  </a:lnTo>
                  <a:lnTo>
                    <a:pt x="70" y="63"/>
                  </a:lnTo>
                  <a:lnTo>
                    <a:pt x="71" y="54"/>
                  </a:lnTo>
                  <a:lnTo>
                    <a:pt x="71" y="53"/>
                  </a:lnTo>
                  <a:lnTo>
                    <a:pt x="71" y="52"/>
                  </a:lnTo>
                  <a:lnTo>
                    <a:pt x="72" y="51"/>
                  </a:lnTo>
                  <a:lnTo>
                    <a:pt x="72" y="49"/>
                  </a:lnTo>
                  <a:lnTo>
                    <a:pt x="73" y="44"/>
                  </a:lnTo>
                  <a:lnTo>
                    <a:pt x="74" y="35"/>
                  </a:lnTo>
                  <a:lnTo>
                    <a:pt x="74" y="34"/>
                  </a:lnTo>
                  <a:lnTo>
                    <a:pt x="75" y="34"/>
                  </a:lnTo>
                  <a:lnTo>
                    <a:pt x="75" y="32"/>
                  </a:lnTo>
                  <a:lnTo>
                    <a:pt x="75" y="30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6" y="25"/>
                  </a:lnTo>
                  <a:lnTo>
                    <a:pt x="76" y="23"/>
                  </a:lnTo>
                  <a:lnTo>
                    <a:pt x="77" y="19"/>
                  </a:lnTo>
                  <a:lnTo>
                    <a:pt x="77" y="19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78" y="16"/>
                  </a:lnTo>
                  <a:lnTo>
                    <a:pt x="79" y="13"/>
                  </a:lnTo>
                  <a:lnTo>
                    <a:pt x="79" y="13"/>
                  </a:lnTo>
                  <a:lnTo>
                    <a:pt x="79" y="12"/>
                  </a:lnTo>
                  <a:lnTo>
                    <a:pt x="79" y="12"/>
                  </a:lnTo>
                  <a:lnTo>
                    <a:pt x="79" y="10"/>
                  </a:lnTo>
                  <a:lnTo>
                    <a:pt x="80" y="8"/>
                  </a:lnTo>
                  <a:lnTo>
                    <a:pt x="80" y="7"/>
                  </a:lnTo>
                  <a:lnTo>
                    <a:pt x="80" y="7"/>
                  </a:lnTo>
                  <a:lnTo>
                    <a:pt x="80" y="6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1" y="4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5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89" y="7"/>
                  </a:lnTo>
                  <a:lnTo>
                    <a:pt x="90" y="8"/>
                  </a:lnTo>
                  <a:lnTo>
                    <a:pt x="90" y="11"/>
                  </a:lnTo>
                  <a:lnTo>
                    <a:pt x="90" y="11"/>
                  </a:lnTo>
                  <a:lnTo>
                    <a:pt x="90" y="12"/>
                  </a:lnTo>
                  <a:lnTo>
                    <a:pt x="91" y="12"/>
                  </a:lnTo>
                  <a:lnTo>
                    <a:pt x="91" y="14"/>
                  </a:lnTo>
                  <a:lnTo>
                    <a:pt x="92" y="17"/>
                  </a:lnTo>
                  <a:lnTo>
                    <a:pt x="92" y="17"/>
                  </a:lnTo>
                  <a:lnTo>
                    <a:pt x="92" y="18"/>
                  </a:lnTo>
                  <a:lnTo>
                    <a:pt x="92" y="19"/>
                  </a:lnTo>
                  <a:lnTo>
                    <a:pt x="92" y="20"/>
                  </a:lnTo>
                  <a:lnTo>
                    <a:pt x="93" y="24"/>
                  </a:lnTo>
                  <a:lnTo>
                    <a:pt x="94" y="32"/>
                  </a:lnTo>
                  <a:lnTo>
                    <a:pt x="97" y="49"/>
                  </a:lnTo>
                  <a:lnTo>
                    <a:pt x="97" y="50"/>
                  </a:lnTo>
                  <a:lnTo>
                    <a:pt x="97" y="50"/>
                  </a:lnTo>
                  <a:lnTo>
                    <a:pt x="98" y="52"/>
                  </a:lnTo>
                  <a:lnTo>
                    <a:pt x="98" y="54"/>
                  </a:lnTo>
                  <a:lnTo>
                    <a:pt x="99" y="59"/>
                  </a:lnTo>
                  <a:lnTo>
                    <a:pt x="100" y="69"/>
                  </a:lnTo>
                  <a:lnTo>
                    <a:pt x="100" y="70"/>
                  </a:lnTo>
                  <a:lnTo>
                    <a:pt x="100" y="70"/>
                  </a:lnTo>
                  <a:lnTo>
                    <a:pt x="101" y="72"/>
                  </a:lnTo>
                  <a:lnTo>
                    <a:pt x="101" y="74"/>
                  </a:lnTo>
                  <a:lnTo>
                    <a:pt x="102" y="79"/>
                  </a:lnTo>
                  <a:lnTo>
                    <a:pt x="103" y="88"/>
                  </a:lnTo>
                  <a:lnTo>
                    <a:pt x="103" y="88"/>
                  </a:lnTo>
                  <a:lnTo>
                    <a:pt x="103" y="88"/>
                  </a:lnTo>
                  <a:lnTo>
                    <a:pt x="104" y="90"/>
                  </a:lnTo>
                  <a:lnTo>
                    <a:pt x="104" y="92"/>
                  </a:lnTo>
                  <a:lnTo>
                    <a:pt x="105" y="95"/>
                  </a:lnTo>
                  <a:lnTo>
                    <a:pt x="105" y="96"/>
                  </a:lnTo>
                  <a:lnTo>
                    <a:pt x="105" y="96"/>
                  </a:lnTo>
                  <a:lnTo>
                    <a:pt x="105" y="97"/>
                  </a:lnTo>
                  <a:lnTo>
                    <a:pt x="105" y="98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6" y="103"/>
                  </a:lnTo>
                  <a:lnTo>
                    <a:pt x="107" y="105"/>
                  </a:lnTo>
                  <a:lnTo>
                    <a:pt x="107" y="105"/>
                  </a:lnTo>
                  <a:lnTo>
                    <a:pt x="107" y="105"/>
                  </a:lnTo>
                  <a:lnTo>
                    <a:pt x="107" y="106"/>
                  </a:lnTo>
                  <a:lnTo>
                    <a:pt x="108" y="107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9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9" y="111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3"/>
                  </a:lnTo>
                  <a:lnTo>
                    <a:pt x="110" y="113"/>
                  </a:lnTo>
                  <a:lnTo>
                    <a:pt x="110" y="113"/>
                  </a:lnTo>
                  <a:lnTo>
                    <a:pt x="110" y="113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1" y="114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3" y="116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3"/>
                  </a:lnTo>
                  <a:lnTo>
                    <a:pt x="115" y="113"/>
                  </a:lnTo>
                  <a:lnTo>
                    <a:pt x="115" y="112"/>
                  </a:lnTo>
                  <a:lnTo>
                    <a:pt x="115" y="112"/>
                  </a:lnTo>
                  <a:lnTo>
                    <a:pt x="115" y="112"/>
                  </a:lnTo>
                  <a:lnTo>
                    <a:pt x="116" y="111"/>
                  </a:lnTo>
                  <a:lnTo>
                    <a:pt x="116" y="111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09"/>
                  </a:lnTo>
                  <a:lnTo>
                    <a:pt x="116" y="108"/>
                  </a:lnTo>
                  <a:lnTo>
                    <a:pt x="117" y="108"/>
                  </a:lnTo>
                  <a:lnTo>
                    <a:pt x="117" y="108"/>
                  </a:lnTo>
                  <a:lnTo>
                    <a:pt x="117" y="106"/>
                  </a:lnTo>
                  <a:lnTo>
                    <a:pt x="118" y="103"/>
                  </a:lnTo>
                  <a:lnTo>
                    <a:pt x="118" y="103"/>
                  </a:lnTo>
                </a:path>
              </a:pathLst>
            </a:custGeom>
            <a:noFill/>
            <a:ln w="9525" cap="sq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273" name="Freeform 67"/>
            <p:cNvSpPr>
              <a:spLocks/>
            </p:cNvSpPr>
            <p:nvPr/>
          </p:nvSpPr>
          <p:spPr bwMode="auto">
            <a:xfrm>
              <a:off x="4840311" y="3470295"/>
              <a:ext cx="193676" cy="184150"/>
            </a:xfrm>
            <a:custGeom>
              <a:avLst/>
              <a:gdLst/>
              <a:ahLst/>
              <a:cxnLst>
                <a:cxn ang="0">
                  <a:pos x="3" y="87"/>
                </a:cxn>
                <a:cxn ang="0">
                  <a:pos x="9" y="50"/>
                </a:cxn>
                <a:cxn ang="0">
                  <a:pos x="13" y="24"/>
                </a:cxn>
                <a:cxn ang="0">
                  <a:pos x="16" y="12"/>
                </a:cxn>
                <a:cxn ang="0">
                  <a:pos x="18" y="5"/>
                </a:cxn>
                <a:cxn ang="0">
                  <a:pos x="19" y="2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1" y="0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4" y="2"/>
                </a:cxn>
                <a:cxn ang="0">
                  <a:pos x="25" y="5"/>
                </a:cxn>
                <a:cxn ang="0">
                  <a:pos x="27" y="14"/>
                </a:cxn>
                <a:cxn ang="0">
                  <a:pos x="30" y="29"/>
                </a:cxn>
                <a:cxn ang="0">
                  <a:pos x="35" y="58"/>
                </a:cxn>
                <a:cxn ang="0">
                  <a:pos x="38" y="79"/>
                </a:cxn>
                <a:cxn ang="0">
                  <a:pos x="41" y="95"/>
                </a:cxn>
                <a:cxn ang="0">
                  <a:pos x="43" y="105"/>
                </a:cxn>
                <a:cxn ang="0">
                  <a:pos x="45" y="111"/>
                </a:cxn>
                <a:cxn ang="0">
                  <a:pos x="46" y="114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6"/>
                </a:cxn>
                <a:cxn ang="0">
                  <a:pos x="49" y="115"/>
                </a:cxn>
                <a:cxn ang="0">
                  <a:pos x="50" y="114"/>
                </a:cxn>
                <a:cxn ang="0">
                  <a:pos x="51" y="112"/>
                </a:cxn>
                <a:cxn ang="0">
                  <a:pos x="52" y="107"/>
                </a:cxn>
                <a:cxn ang="0">
                  <a:pos x="55" y="96"/>
                </a:cxn>
                <a:cxn ang="0">
                  <a:pos x="61" y="57"/>
                </a:cxn>
                <a:cxn ang="0">
                  <a:pos x="64" y="36"/>
                </a:cxn>
                <a:cxn ang="0">
                  <a:pos x="68" y="13"/>
                </a:cxn>
                <a:cxn ang="0">
                  <a:pos x="70" y="6"/>
                </a:cxn>
                <a:cxn ang="0">
                  <a:pos x="71" y="2"/>
                </a:cxn>
                <a:cxn ang="0">
                  <a:pos x="72" y="1"/>
                </a:cxn>
                <a:cxn ang="0">
                  <a:pos x="73" y="0"/>
                </a:cxn>
                <a:cxn ang="0">
                  <a:pos x="74" y="0"/>
                </a:cxn>
                <a:cxn ang="0">
                  <a:pos x="75" y="0"/>
                </a:cxn>
                <a:cxn ang="0">
                  <a:pos x="75" y="1"/>
                </a:cxn>
                <a:cxn ang="0">
                  <a:pos x="76" y="2"/>
                </a:cxn>
                <a:cxn ang="0">
                  <a:pos x="79" y="9"/>
                </a:cxn>
                <a:cxn ang="0">
                  <a:pos x="80" y="17"/>
                </a:cxn>
                <a:cxn ang="0">
                  <a:pos x="84" y="40"/>
                </a:cxn>
                <a:cxn ang="0">
                  <a:pos x="88" y="62"/>
                </a:cxn>
                <a:cxn ang="0">
                  <a:pos x="91" y="86"/>
                </a:cxn>
                <a:cxn ang="0">
                  <a:pos x="93" y="99"/>
                </a:cxn>
                <a:cxn ang="0">
                  <a:pos x="95" y="105"/>
                </a:cxn>
                <a:cxn ang="0">
                  <a:pos x="96" y="110"/>
                </a:cxn>
                <a:cxn ang="0">
                  <a:pos x="98" y="114"/>
                </a:cxn>
                <a:cxn ang="0">
                  <a:pos x="98" y="115"/>
                </a:cxn>
                <a:cxn ang="0">
                  <a:pos x="99" y="115"/>
                </a:cxn>
                <a:cxn ang="0">
                  <a:pos x="100" y="116"/>
                </a:cxn>
                <a:cxn ang="0">
                  <a:pos x="100" y="115"/>
                </a:cxn>
                <a:cxn ang="0">
                  <a:pos x="101" y="114"/>
                </a:cxn>
                <a:cxn ang="0">
                  <a:pos x="102" y="112"/>
                </a:cxn>
                <a:cxn ang="0">
                  <a:pos x="104" y="105"/>
                </a:cxn>
                <a:cxn ang="0">
                  <a:pos x="106" y="96"/>
                </a:cxn>
                <a:cxn ang="0">
                  <a:pos x="110" y="72"/>
                </a:cxn>
                <a:cxn ang="0">
                  <a:pos x="116" y="30"/>
                </a:cxn>
                <a:cxn ang="0">
                  <a:pos x="118" y="17"/>
                </a:cxn>
                <a:cxn ang="0">
                  <a:pos x="120" y="9"/>
                </a:cxn>
                <a:cxn ang="0">
                  <a:pos x="122" y="4"/>
                </a:cxn>
              </a:cxnLst>
              <a:rect l="0" t="0" r="r" b="b"/>
              <a:pathLst>
                <a:path w="122" h="116">
                  <a:moveTo>
                    <a:pt x="0" y="103"/>
                  </a:moveTo>
                  <a:lnTo>
                    <a:pt x="0" y="102"/>
                  </a:lnTo>
                  <a:lnTo>
                    <a:pt x="0" y="102"/>
                  </a:lnTo>
                  <a:lnTo>
                    <a:pt x="1" y="100"/>
                  </a:lnTo>
                  <a:lnTo>
                    <a:pt x="1" y="96"/>
                  </a:lnTo>
                  <a:lnTo>
                    <a:pt x="3" y="88"/>
                  </a:lnTo>
                  <a:lnTo>
                    <a:pt x="3" y="88"/>
                  </a:lnTo>
                  <a:lnTo>
                    <a:pt x="3" y="87"/>
                  </a:lnTo>
                  <a:lnTo>
                    <a:pt x="3" y="86"/>
                  </a:lnTo>
                  <a:lnTo>
                    <a:pt x="4" y="84"/>
                  </a:lnTo>
                  <a:lnTo>
                    <a:pt x="4" y="80"/>
                  </a:lnTo>
                  <a:lnTo>
                    <a:pt x="6" y="71"/>
                  </a:lnTo>
                  <a:lnTo>
                    <a:pt x="8" y="53"/>
                  </a:lnTo>
                  <a:lnTo>
                    <a:pt x="8" y="52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9" y="48"/>
                  </a:lnTo>
                  <a:lnTo>
                    <a:pt x="10" y="43"/>
                  </a:lnTo>
                  <a:lnTo>
                    <a:pt x="12" y="33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1"/>
                  </a:lnTo>
                  <a:lnTo>
                    <a:pt x="12" y="28"/>
                  </a:lnTo>
                  <a:lnTo>
                    <a:pt x="13" y="24"/>
                  </a:lnTo>
                  <a:lnTo>
                    <a:pt x="14" y="16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5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7" y="8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9"/>
                  </a:lnTo>
                  <a:lnTo>
                    <a:pt x="27" y="10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8" y="15"/>
                  </a:lnTo>
                  <a:lnTo>
                    <a:pt x="28" y="17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29" y="22"/>
                  </a:lnTo>
                  <a:lnTo>
                    <a:pt x="29" y="23"/>
                  </a:lnTo>
                  <a:lnTo>
                    <a:pt x="29" y="25"/>
                  </a:lnTo>
                  <a:lnTo>
                    <a:pt x="30" y="29"/>
                  </a:lnTo>
                  <a:lnTo>
                    <a:pt x="32" y="39"/>
                  </a:lnTo>
                  <a:lnTo>
                    <a:pt x="32" y="39"/>
                  </a:lnTo>
                  <a:lnTo>
                    <a:pt x="32" y="40"/>
                  </a:lnTo>
                  <a:lnTo>
                    <a:pt x="32" y="41"/>
                  </a:lnTo>
                  <a:lnTo>
                    <a:pt x="32" y="43"/>
                  </a:lnTo>
                  <a:lnTo>
                    <a:pt x="33" y="48"/>
                  </a:lnTo>
                  <a:lnTo>
                    <a:pt x="35" y="57"/>
                  </a:lnTo>
                  <a:lnTo>
                    <a:pt x="35" y="58"/>
                  </a:lnTo>
                  <a:lnTo>
                    <a:pt x="35" y="59"/>
                  </a:lnTo>
                  <a:lnTo>
                    <a:pt x="35" y="60"/>
                  </a:lnTo>
                  <a:lnTo>
                    <a:pt x="35" y="62"/>
                  </a:lnTo>
                  <a:lnTo>
                    <a:pt x="36" y="67"/>
                  </a:lnTo>
                  <a:lnTo>
                    <a:pt x="37" y="76"/>
                  </a:lnTo>
                  <a:lnTo>
                    <a:pt x="37" y="77"/>
                  </a:lnTo>
                  <a:lnTo>
                    <a:pt x="37" y="78"/>
                  </a:lnTo>
                  <a:lnTo>
                    <a:pt x="38" y="79"/>
                  </a:lnTo>
                  <a:lnTo>
                    <a:pt x="38" y="81"/>
                  </a:lnTo>
                  <a:lnTo>
                    <a:pt x="39" y="86"/>
                  </a:lnTo>
                  <a:lnTo>
                    <a:pt x="39" y="86"/>
                  </a:lnTo>
                  <a:lnTo>
                    <a:pt x="39" y="87"/>
                  </a:lnTo>
                  <a:lnTo>
                    <a:pt x="39" y="88"/>
                  </a:lnTo>
                  <a:lnTo>
                    <a:pt x="40" y="90"/>
                  </a:lnTo>
                  <a:lnTo>
                    <a:pt x="40" y="94"/>
                  </a:lnTo>
                  <a:lnTo>
                    <a:pt x="41" y="95"/>
                  </a:lnTo>
                  <a:lnTo>
                    <a:pt x="41" y="95"/>
                  </a:lnTo>
                  <a:lnTo>
                    <a:pt x="41" y="96"/>
                  </a:lnTo>
                  <a:lnTo>
                    <a:pt x="41" y="98"/>
                  </a:lnTo>
                  <a:lnTo>
                    <a:pt x="42" y="102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2" y="104"/>
                  </a:lnTo>
                  <a:lnTo>
                    <a:pt x="43" y="105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4" y="108"/>
                  </a:lnTo>
                  <a:lnTo>
                    <a:pt x="44" y="109"/>
                  </a:lnTo>
                  <a:lnTo>
                    <a:pt x="44" y="110"/>
                  </a:lnTo>
                  <a:lnTo>
                    <a:pt x="44" y="110"/>
                  </a:lnTo>
                  <a:lnTo>
                    <a:pt x="44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2" y="110"/>
                  </a:lnTo>
                  <a:lnTo>
                    <a:pt x="52" y="109"/>
                  </a:lnTo>
                  <a:lnTo>
                    <a:pt x="52" y="108"/>
                  </a:lnTo>
                  <a:lnTo>
                    <a:pt x="52" y="108"/>
                  </a:lnTo>
                  <a:lnTo>
                    <a:pt x="52" y="107"/>
                  </a:lnTo>
                  <a:lnTo>
                    <a:pt x="53" y="107"/>
                  </a:lnTo>
                  <a:lnTo>
                    <a:pt x="53" y="105"/>
                  </a:lnTo>
                  <a:lnTo>
                    <a:pt x="53" y="102"/>
                  </a:lnTo>
                  <a:lnTo>
                    <a:pt x="54" y="102"/>
                  </a:lnTo>
                  <a:lnTo>
                    <a:pt x="54" y="102"/>
                  </a:lnTo>
                  <a:lnTo>
                    <a:pt x="54" y="101"/>
                  </a:lnTo>
                  <a:lnTo>
                    <a:pt x="54" y="99"/>
                  </a:lnTo>
                  <a:lnTo>
                    <a:pt x="55" y="96"/>
                  </a:lnTo>
                  <a:lnTo>
                    <a:pt x="55" y="95"/>
                  </a:lnTo>
                  <a:lnTo>
                    <a:pt x="55" y="95"/>
                  </a:lnTo>
                  <a:lnTo>
                    <a:pt x="55" y="94"/>
                  </a:lnTo>
                  <a:lnTo>
                    <a:pt x="56" y="92"/>
                  </a:lnTo>
                  <a:lnTo>
                    <a:pt x="56" y="87"/>
                  </a:lnTo>
                  <a:lnTo>
                    <a:pt x="58" y="78"/>
                  </a:lnTo>
                  <a:lnTo>
                    <a:pt x="61" y="57"/>
                  </a:lnTo>
                  <a:lnTo>
                    <a:pt x="61" y="57"/>
                  </a:lnTo>
                  <a:lnTo>
                    <a:pt x="61" y="56"/>
                  </a:lnTo>
                  <a:lnTo>
                    <a:pt x="61" y="55"/>
                  </a:lnTo>
                  <a:lnTo>
                    <a:pt x="62" y="52"/>
                  </a:lnTo>
                  <a:lnTo>
                    <a:pt x="62" y="47"/>
                  </a:lnTo>
                  <a:lnTo>
                    <a:pt x="64" y="38"/>
                  </a:lnTo>
                  <a:lnTo>
                    <a:pt x="64" y="37"/>
                  </a:lnTo>
                  <a:lnTo>
                    <a:pt x="64" y="37"/>
                  </a:lnTo>
                  <a:lnTo>
                    <a:pt x="64" y="36"/>
                  </a:lnTo>
                  <a:lnTo>
                    <a:pt x="64" y="33"/>
                  </a:lnTo>
                  <a:lnTo>
                    <a:pt x="65" y="29"/>
                  </a:lnTo>
                  <a:lnTo>
                    <a:pt x="67" y="21"/>
                  </a:lnTo>
                  <a:lnTo>
                    <a:pt x="67" y="20"/>
                  </a:lnTo>
                  <a:lnTo>
                    <a:pt x="67" y="20"/>
                  </a:lnTo>
                  <a:lnTo>
                    <a:pt x="67" y="19"/>
                  </a:lnTo>
                  <a:lnTo>
                    <a:pt x="67" y="17"/>
                  </a:lnTo>
                  <a:lnTo>
                    <a:pt x="68" y="13"/>
                  </a:lnTo>
                  <a:lnTo>
                    <a:pt x="68" y="13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9" y="10"/>
                  </a:lnTo>
                  <a:lnTo>
                    <a:pt x="69" y="7"/>
                  </a:lnTo>
                  <a:lnTo>
                    <a:pt x="70" y="7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5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2" y="2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7" y="5"/>
                  </a:lnTo>
                  <a:lnTo>
                    <a:pt x="77" y="5"/>
                  </a:lnTo>
                  <a:lnTo>
                    <a:pt x="78" y="6"/>
                  </a:lnTo>
                  <a:lnTo>
                    <a:pt x="79" y="9"/>
                  </a:lnTo>
                  <a:lnTo>
                    <a:pt x="79" y="9"/>
                  </a:lnTo>
                  <a:lnTo>
                    <a:pt x="79" y="10"/>
                  </a:lnTo>
                  <a:lnTo>
                    <a:pt x="79" y="10"/>
                  </a:lnTo>
                  <a:lnTo>
                    <a:pt x="79" y="12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0" y="17"/>
                  </a:lnTo>
                  <a:lnTo>
                    <a:pt x="81" y="19"/>
                  </a:lnTo>
                  <a:lnTo>
                    <a:pt x="81" y="22"/>
                  </a:lnTo>
                  <a:lnTo>
                    <a:pt x="81" y="23"/>
                  </a:lnTo>
                  <a:lnTo>
                    <a:pt x="81" y="23"/>
                  </a:lnTo>
                  <a:lnTo>
                    <a:pt x="82" y="24"/>
                  </a:lnTo>
                  <a:lnTo>
                    <a:pt x="82" y="26"/>
                  </a:lnTo>
                  <a:lnTo>
                    <a:pt x="83" y="31"/>
                  </a:lnTo>
                  <a:lnTo>
                    <a:pt x="84" y="40"/>
                  </a:lnTo>
                  <a:lnTo>
                    <a:pt x="84" y="40"/>
                  </a:lnTo>
                  <a:lnTo>
                    <a:pt x="84" y="41"/>
                  </a:lnTo>
                  <a:lnTo>
                    <a:pt x="85" y="42"/>
                  </a:lnTo>
                  <a:lnTo>
                    <a:pt x="85" y="45"/>
                  </a:lnTo>
                  <a:lnTo>
                    <a:pt x="86" y="50"/>
                  </a:lnTo>
                  <a:lnTo>
                    <a:pt x="87" y="61"/>
                  </a:lnTo>
                  <a:lnTo>
                    <a:pt x="87" y="62"/>
                  </a:lnTo>
                  <a:lnTo>
                    <a:pt x="88" y="62"/>
                  </a:lnTo>
                  <a:lnTo>
                    <a:pt x="88" y="64"/>
                  </a:lnTo>
                  <a:lnTo>
                    <a:pt x="88" y="66"/>
                  </a:lnTo>
                  <a:lnTo>
                    <a:pt x="89" y="72"/>
                  </a:lnTo>
                  <a:lnTo>
                    <a:pt x="90" y="82"/>
                  </a:lnTo>
                  <a:lnTo>
                    <a:pt x="90" y="82"/>
                  </a:lnTo>
                  <a:lnTo>
                    <a:pt x="90" y="83"/>
                  </a:lnTo>
                  <a:lnTo>
                    <a:pt x="91" y="84"/>
                  </a:lnTo>
                  <a:lnTo>
                    <a:pt x="91" y="86"/>
                  </a:lnTo>
                  <a:lnTo>
                    <a:pt x="92" y="90"/>
                  </a:lnTo>
                  <a:lnTo>
                    <a:pt x="92" y="91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4"/>
                  </a:lnTo>
                  <a:lnTo>
                    <a:pt x="93" y="98"/>
                  </a:lnTo>
                  <a:lnTo>
                    <a:pt x="93" y="99"/>
                  </a:lnTo>
                  <a:lnTo>
                    <a:pt x="93" y="99"/>
                  </a:lnTo>
                  <a:lnTo>
                    <a:pt x="94" y="100"/>
                  </a:lnTo>
                  <a:lnTo>
                    <a:pt x="94" y="102"/>
                  </a:lnTo>
                  <a:lnTo>
                    <a:pt x="94" y="102"/>
                  </a:lnTo>
                  <a:lnTo>
                    <a:pt x="94" y="102"/>
                  </a:lnTo>
                  <a:lnTo>
                    <a:pt x="94" y="103"/>
                  </a:lnTo>
                  <a:lnTo>
                    <a:pt x="94" y="105"/>
                  </a:lnTo>
                  <a:lnTo>
                    <a:pt x="95" y="105"/>
                  </a:lnTo>
                  <a:lnTo>
                    <a:pt x="95" y="105"/>
                  </a:lnTo>
                  <a:lnTo>
                    <a:pt x="95" y="106"/>
                  </a:lnTo>
                  <a:lnTo>
                    <a:pt x="95" y="108"/>
                  </a:lnTo>
                  <a:lnTo>
                    <a:pt x="95" y="108"/>
                  </a:lnTo>
                  <a:lnTo>
                    <a:pt x="95" y="108"/>
                  </a:lnTo>
                  <a:lnTo>
                    <a:pt x="96" y="109"/>
                  </a:lnTo>
                  <a:lnTo>
                    <a:pt x="96" y="110"/>
                  </a:lnTo>
                  <a:lnTo>
                    <a:pt x="96" y="110"/>
                  </a:lnTo>
                  <a:lnTo>
                    <a:pt x="96" y="110"/>
                  </a:lnTo>
                  <a:lnTo>
                    <a:pt x="96" y="111"/>
                  </a:lnTo>
                  <a:lnTo>
                    <a:pt x="97" y="112"/>
                  </a:lnTo>
                  <a:lnTo>
                    <a:pt x="97" y="112"/>
                  </a:lnTo>
                  <a:lnTo>
                    <a:pt x="97" y="112"/>
                  </a:lnTo>
                  <a:lnTo>
                    <a:pt x="97" y="113"/>
                  </a:lnTo>
                  <a:lnTo>
                    <a:pt x="97" y="113"/>
                  </a:lnTo>
                  <a:lnTo>
                    <a:pt x="97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4"/>
                  </a:lnTo>
                  <a:lnTo>
                    <a:pt x="101" y="114"/>
                  </a:lnTo>
                  <a:lnTo>
                    <a:pt x="101" y="114"/>
                  </a:lnTo>
                  <a:lnTo>
                    <a:pt x="102" y="114"/>
                  </a:lnTo>
                  <a:lnTo>
                    <a:pt x="102" y="114"/>
                  </a:lnTo>
                  <a:lnTo>
                    <a:pt x="102" y="114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3" y="112"/>
                  </a:lnTo>
                  <a:lnTo>
                    <a:pt x="103" y="110"/>
                  </a:lnTo>
                  <a:lnTo>
                    <a:pt x="103" y="110"/>
                  </a:lnTo>
                  <a:lnTo>
                    <a:pt x="103" y="110"/>
                  </a:lnTo>
                  <a:lnTo>
                    <a:pt x="103" y="109"/>
                  </a:lnTo>
                  <a:lnTo>
                    <a:pt x="104" y="108"/>
                  </a:lnTo>
                  <a:lnTo>
                    <a:pt x="104" y="105"/>
                  </a:lnTo>
                  <a:lnTo>
                    <a:pt x="104" y="105"/>
                  </a:lnTo>
                  <a:lnTo>
                    <a:pt x="105" y="104"/>
                  </a:lnTo>
                  <a:lnTo>
                    <a:pt x="105" y="104"/>
                  </a:lnTo>
                  <a:lnTo>
                    <a:pt x="105" y="102"/>
                  </a:lnTo>
                  <a:lnTo>
                    <a:pt x="106" y="98"/>
                  </a:lnTo>
                  <a:lnTo>
                    <a:pt x="106" y="98"/>
                  </a:lnTo>
                  <a:lnTo>
                    <a:pt x="106" y="97"/>
                  </a:lnTo>
                  <a:lnTo>
                    <a:pt x="106" y="96"/>
                  </a:lnTo>
                  <a:lnTo>
                    <a:pt x="107" y="94"/>
                  </a:lnTo>
                  <a:lnTo>
                    <a:pt x="108" y="90"/>
                  </a:lnTo>
                  <a:lnTo>
                    <a:pt x="108" y="89"/>
                  </a:lnTo>
                  <a:lnTo>
                    <a:pt x="108" y="89"/>
                  </a:lnTo>
                  <a:lnTo>
                    <a:pt x="108" y="88"/>
                  </a:lnTo>
                  <a:lnTo>
                    <a:pt x="108" y="86"/>
                  </a:lnTo>
                  <a:lnTo>
                    <a:pt x="109" y="81"/>
                  </a:lnTo>
                  <a:lnTo>
                    <a:pt x="110" y="72"/>
                  </a:lnTo>
                  <a:lnTo>
                    <a:pt x="113" y="52"/>
                  </a:lnTo>
                  <a:lnTo>
                    <a:pt x="113" y="51"/>
                  </a:lnTo>
                  <a:lnTo>
                    <a:pt x="113" y="50"/>
                  </a:lnTo>
                  <a:lnTo>
                    <a:pt x="113" y="49"/>
                  </a:lnTo>
                  <a:lnTo>
                    <a:pt x="114" y="46"/>
                  </a:lnTo>
                  <a:lnTo>
                    <a:pt x="115" y="41"/>
                  </a:lnTo>
                  <a:lnTo>
                    <a:pt x="116" y="31"/>
                  </a:lnTo>
                  <a:lnTo>
                    <a:pt x="116" y="30"/>
                  </a:lnTo>
                  <a:lnTo>
                    <a:pt x="116" y="30"/>
                  </a:lnTo>
                  <a:lnTo>
                    <a:pt x="116" y="28"/>
                  </a:lnTo>
                  <a:lnTo>
                    <a:pt x="117" y="26"/>
                  </a:lnTo>
                  <a:lnTo>
                    <a:pt x="118" y="22"/>
                  </a:lnTo>
                  <a:lnTo>
                    <a:pt x="118" y="21"/>
                  </a:lnTo>
                  <a:lnTo>
                    <a:pt x="118" y="20"/>
                  </a:lnTo>
                  <a:lnTo>
                    <a:pt x="118" y="19"/>
                  </a:lnTo>
                  <a:lnTo>
                    <a:pt x="118" y="17"/>
                  </a:lnTo>
                  <a:lnTo>
                    <a:pt x="119" y="14"/>
                  </a:lnTo>
                  <a:lnTo>
                    <a:pt x="119" y="13"/>
                  </a:lnTo>
                  <a:lnTo>
                    <a:pt x="119" y="13"/>
                  </a:lnTo>
                  <a:lnTo>
                    <a:pt x="120" y="12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0" y="9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1" y="6"/>
                  </a:lnTo>
                  <a:lnTo>
                    <a:pt x="121" y="5"/>
                  </a:lnTo>
                  <a:lnTo>
                    <a:pt x="122" y="5"/>
                  </a:lnTo>
                  <a:lnTo>
                    <a:pt x="122" y="4"/>
                  </a:lnTo>
                  <a:lnTo>
                    <a:pt x="122" y="4"/>
                  </a:lnTo>
                  <a:lnTo>
                    <a:pt x="122" y="3"/>
                  </a:lnTo>
                  <a:lnTo>
                    <a:pt x="122" y="3"/>
                  </a:lnTo>
                  <a:lnTo>
                    <a:pt x="122" y="2"/>
                  </a:lnTo>
                  <a:lnTo>
                    <a:pt x="122" y="2"/>
                  </a:lnTo>
                </a:path>
              </a:pathLst>
            </a:custGeom>
            <a:noFill/>
            <a:ln w="9525" cap="sq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274" name="Freeform 68"/>
            <p:cNvSpPr>
              <a:spLocks/>
            </p:cNvSpPr>
            <p:nvPr/>
          </p:nvSpPr>
          <p:spPr bwMode="auto">
            <a:xfrm>
              <a:off x="5033987" y="3470295"/>
              <a:ext cx="163513" cy="184150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2"/>
                </a:cxn>
                <a:cxn ang="0">
                  <a:pos x="7" y="6"/>
                </a:cxn>
                <a:cxn ang="0">
                  <a:pos x="8" y="11"/>
                </a:cxn>
                <a:cxn ang="0">
                  <a:pos x="12" y="33"/>
                </a:cxn>
                <a:cxn ang="0">
                  <a:pos x="15" y="56"/>
                </a:cxn>
                <a:cxn ang="0">
                  <a:pos x="19" y="83"/>
                </a:cxn>
                <a:cxn ang="0">
                  <a:pos x="22" y="101"/>
                </a:cxn>
                <a:cxn ang="0">
                  <a:pos x="24" y="109"/>
                </a:cxn>
                <a:cxn ang="0">
                  <a:pos x="25" y="112"/>
                </a:cxn>
                <a:cxn ang="0">
                  <a:pos x="26" y="114"/>
                </a:cxn>
                <a:cxn ang="0">
                  <a:pos x="27" y="115"/>
                </a:cxn>
                <a:cxn ang="0">
                  <a:pos x="28" y="116"/>
                </a:cxn>
                <a:cxn ang="0">
                  <a:pos x="28" y="115"/>
                </a:cxn>
                <a:cxn ang="0">
                  <a:pos x="29" y="115"/>
                </a:cxn>
                <a:cxn ang="0">
                  <a:pos x="30" y="112"/>
                </a:cxn>
                <a:cxn ang="0">
                  <a:pos x="32" y="108"/>
                </a:cxn>
                <a:cxn ang="0">
                  <a:pos x="34" y="100"/>
                </a:cxn>
                <a:cxn ang="0">
                  <a:pos x="37" y="76"/>
                </a:cxn>
                <a:cxn ang="0">
                  <a:pos x="41" y="52"/>
                </a:cxn>
                <a:cxn ang="0">
                  <a:pos x="44" y="28"/>
                </a:cxn>
                <a:cxn ang="0">
                  <a:pos x="47" y="14"/>
                </a:cxn>
                <a:cxn ang="0">
                  <a:pos x="48" y="8"/>
                </a:cxn>
                <a:cxn ang="0">
                  <a:pos x="49" y="4"/>
                </a:cxn>
                <a:cxn ang="0">
                  <a:pos x="50" y="1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3" y="0"/>
                </a:cxn>
                <a:cxn ang="0">
                  <a:pos x="54" y="1"/>
                </a:cxn>
                <a:cxn ang="0">
                  <a:pos x="55" y="5"/>
                </a:cxn>
                <a:cxn ang="0">
                  <a:pos x="57" y="10"/>
                </a:cxn>
                <a:cxn ang="0">
                  <a:pos x="61" y="32"/>
                </a:cxn>
                <a:cxn ang="0">
                  <a:pos x="64" y="55"/>
                </a:cxn>
                <a:cxn ang="0">
                  <a:pos x="68" y="84"/>
                </a:cxn>
                <a:cxn ang="0">
                  <a:pos x="70" y="96"/>
                </a:cxn>
                <a:cxn ang="0">
                  <a:pos x="71" y="104"/>
                </a:cxn>
                <a:cxn ang="0">
                  <a:pos x="73" y="110"/>
                </a:cxn>
                <a:cxn ang="0">
                  <a:pos x="74" y="114"/>
                </a:cxn>
                <a:cxn ang="0">
                  <a:pos x="75" y="115"/>
                </a:cxn>
                <a:cxn ang="0">
                  <a:pos x="76" y="116"/>
                </a:cxn>
                <a:cxn ang="0">
                  <a:pos x="77" y="116"/>
                </a:cxn>
                <a:cxn ang="0">
                  <a:pos x="77" y="115"/>
                </a:cxn>
                <a:cxn ang="0">
                  <a:pos x="78" y="113"/>
                </a:cxn>
                <a:cxn ang="0">
                  <a:pos x="80" y="110"/>
                </a:cxn>
                <a:cxn ang="0">
                  <a:pos x="81" y="102"/>
                </a:cxn>
                <a:cxn ang="0">
                  <a:pos x="85" y="78"/>
                </a:cxn>
                <a:cxn ang="0">
                  <a:pos x="90" y="43"/>
                </a:cxn>
                <a:cxn ang="0">
                  <a:pos x="92" y="29"/>
                </a:cxn>
                <a:cxn ang="0">
                  <a:pos x="94" y="15"/>
                </a:cxn>
                <a:cxn ang="0">
                  <a:pos x="96" y="6"/>
                </a:cxn>
                <a:cxn ang="0">
                  <a:pos x="98" y="3"/>
                </a:cxn>
                <a:cxn ang="0">
                  <a:pos x="99" y="1"/>
                </a:cxn>
                <a:cxn ang="0">
                  <a:pos x="99" y="0"/>
                </a:cxn>
                <a:cxn ang="0">
                  <a:pos x="100" y="0"/>
                </a:cxn>
                <a:cxn ang="0">
                  <a:pos x="101" y="0"/>
                </a:cxn>
                <a:cxn ang="0">
                  <a:pos x="101" y="0"/>
                </a:cxn>
                <a:cxn ang="0">
                  <a:pos x="102" y="2"/>
                </a:cxn>
              </a:cxnLst>
              <a:rect l="0" t="0" r="r" b="b"/>
              <a:pathLst>
                <a:path w="103" h="116">
                  <a:moveTo>
                    <a:pt x="0" y="2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10" y="23"/>
                  </a:lnTo>
                  <a:lnTo>
                    <a:pt x="12" y="32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5"/>
                  </a:lnTo>
                  <a:lnTo>
                    <a:pt x="12" y="37"/>
                  </a:lnTo>
                  <a:lnTo>
                    <a:pt x="13" y="42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55"/>
                  </a:lnTo>
                  <a:lnTo>
                    <a:pt x="15" y="56"/>
                  </a:lnTo>
                  <a:lnTo>
                    <a:pt x="15" y="58"/>
                  </a:lnTo>
                  <a:lnTo>
                    <a:pt x="16" y="64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18" y="75"/>
                  </a:lnTo>
                  <a:lnTo>
                    <a:pt x="18" y="76"/>
                  </a:lnTo>
                  <a:lnTo>
                    <a:pt x="18" y="79"/>
                  </a:lnTo>
                  <a:lnTo>
                    <a:pt x="19" y="83"/>
                  </a:lnTo>
                  <a:lnTo>
                    <a:pt x="20" y="92"/>
                  </a:lnTo>
                  <a:lnTo>
                    <a:pt x="20" y="93"/>
                  </a:lnTo>
                  <a:lnTo>
                    <a:pt x="20" y="93"/>
                  </a:lnTo>
                  <a:lnTo>
                    <a:pt x="21" y="94"/>
                  </a:lnTo>
                  <a:lnTo>
                    <a:pt x="21" y="96"/>
                  </a:lnTo>
                  <a:lnTo>
                    <a:pt x="22" y="100"/>
                  </a:lnTo>
                  <a:lnTo>
                    <a:pt x="22" y="100"/>
                  </a:lnTo>
                  <a:lnTo>
                    <a:pt x="22" y="101"/>
                  </a:lnTo>
                  <a:lnTo>
                    <a:pt x="22" y="101"/>
                  </a:lnTo>
                  <a:lnTo>
                    <a:pt x="22" y="103"/>
                  </a:lnTo>
                  <a:lnTo>
                    <a:pt x="23" y="106"/>
                  </a:lnTo>
                  <a:lnTo>
                    <a:pt x="23" y="106"/>
                  </a:lnTo>
                  <a:lnTo>
                    <a:pt x="23" y="107"/>
                  </a:lnTo>
                  <a:lnTo>
                    <a:pt x="23" y="107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5" y="111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5" y="113"/>
                  </a:lnTo>
                  <a:lnTo>
                    <a:pt x="25" y="113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30" y="114"/>
                  </a:lnTo>
                  <a:lnTo>
                    <a:pt x="30" y="114"/>
                  </a:lnTo>
                  <a:lnTo>
                    <a:pt x="30" y="114"/>
                  </a:lnTo>
                  <a:lnTo>
                    <a:pt x="30" y="113"/>
                  </a:lnTo>
                  <a:lnTo>
                    <a:pt x="30" y="112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09"/>
                  </a:lnTo>
                  <a:lnTo>
                    <a:pt x="32" y="108"/>
                  </a:lnTo>
                  <a:lnTo>
                    <a:pt x="32" y="107"/>
                  </a:lnTo>
                  <a:lnTo>
                    <a:pt x="32" y="107"/>
                  </a:lnTo>
                  <a:lnTo>
                    <a:pt x="32" y="106"/>
                  </a:lnTo>
                  <a:lnTo>
                    <a:pt x="33" y="105"/>
                  </a:lnTo>
                  <a:lnTo>
                    <a:pt x="33" y="102"/>
                  </a:lnTo>
                  <a:lnTo>
                    <a:pt x="33" y="101"/>
                  </a:lnTo>
                  <a:lnTo>
                    <a:pt x="33" y="101"/>
                  </a:lnTo>
                  <a:lnTo>
                    <a:pt x="34" y="100"/>
                  </a:lnTo>
                  <a:lnTo>
                    <a:pt x="34" y="98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35" y="93"/>
                  </a:lnTo>
                  <a:lnTo>
                    <a:pt x="35" y="92"/>
                  </a:lnTo>
                  <a:lnTo>
                    <a:pt x="35" y="90"/>
                  </a:lnTo>
                  <a:lnTo>
                    <a:pt x="36" y="86"/>
                  </a:lnTo>
                  <a:lnTo>
                    <a:pt x="37" y="76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8" y="73"/>
                  </a:lnTo>
                  <a:lnTo>
                    <a:pt x="38" y="71"/>
                  </a:lnTo>
                  <a:lnTo>
                    <a:pt x="39" y="65"/>
                  </a:lnTo>
                  <a:lnTo>
                    <a:pt x="41" y="54"/>
                  </a:lnTo>
                  <a:lnTo>
                    <a:pt x="41" y="53"/>
                  </a:lnTo>
                  <a:lnTo>
                    <a:pt x="41" y="52"/>
                  </a:lnTo>
                  <a:lnTo>
                    <a:pt x="41" y="51"/>
                  </a:lnTo>
                  <a:lnTo>
                    <a:pt x="41" y="48"/>
                  </a:lnTo>
                  <a:lnTo>
                    <a:pt x="42" y="43"/>
                  </a:lnTo>
                  <a:lnTo>
                    <a:pt x="43" y="32"/>
                  </a:lnTo>
                  <a:lnTo>
                    <a:pt x="44" y="32"/>
                  </a:lnTo>
                  <a:lnTo>
                    <a:pt x="44" y="31"/>
                  </a:lnTo>
                  <a:lnTo>
                    <a:pt x="44" y="30"/>
                  </a:lnTo>
                  <a:lnTo>
                    <a:pt x="44" y="28"/>
                  </a:lnTo>
                  <a:lnTo>
                    <a:pt x="45" y="23"/>
                  </a:lnTo>
                  <a:lnTo>
                    <a:pt x="45" y="23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6" y="19"/>
                  </a:lnTo>
                  <a:lnTo>
                    <a:pt x="46" y="15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7" y="14"/>
                  </a:lnTo>
                  <a:lnTo>
                    <a:pt x="47" y="12"/>
                  </a:lnTo>
                  <a:lnTo>
                    <a:pt x="47" y="12"/>
                  </a:lnTo>
                  <a:lnTo>
                    <a:pt x="47" y="11"/>
                  </a:lnTo>
                  <a:lnTo>
                    <a:pt x="47" y="10"/>
                  </a:lnTo>
                  <a:lnTo>
                    <a:pt x="48" y="9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7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9" y="5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9" y="3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6"/>
                  </a:lnTo>
                  <a:lnTo>
                    <a:pt x="56" y="7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7" y="9"/>
                  </a:lnTo>
                  <a:lnTo>
                    <a:pt x="57" y="10"/>
                  </a:lnTo>
                  <a:lnTo>
                    <a:pt x="58" y="14"/>
                  </a:lnTo>
                  <a:lnTo>
                    <a:pt x="58" y="14"/>
                  </a:lnTo>
                  <a:lnTo>
                    <a:pt x="58" y="15"/>
                  </a:lnTo>
                  <a:lnTo>
                    <a:pt x="58" y="16"/>
                  </a:lnTo>
                  <a:lnTo>
                    <a:pt x="59" y="18"/>
                  </a:lnTo>
                  <a:lnTo>
                    <a:pt x="59" y="22"/>
                  </a:lnTo>
                  <a:lnTo>
                    <a:pt x="61" y="32"/>
                  </a:lnTo>
                  <a:lnTo>
                    <a:pt x="61" y="32"/>
                  </a:lnTo>
                  <a:lnTo>
                    <a:pt x="61" y="33"/>
                  </a:lnTo>
                  <a:lnTo>
                    <a:pt x="61" y="34"/>
                  </a:lnTo>
                  <a:lnTo>
                    <a:pt x="61" y="37"/>
                  </a:lnTo>
                  <a:lnTo>
                    <a:pt x="62" y="42"/>
                  </a:lnTo>
                  <a:lnTo>
                    <a:pt x="63" y="52"/>
                  </a:lnTo>
                  <a:lnTo>
                    <a:pt x="64" y="53"/>
                  </a:lnTo>
                  <a:lnTo>
                    <a:pt x="64" y="53"/>
                  </a:lnTo>
                  <a:lnTo>
                    <a:pt x="64" y="55"/>
                  </a:lnTo>
                  <a:lnTo>
                    <a:pt x="64" y="57"/>
                  </a:lnTo>
                  <a:lnTo>
                    <a:pt x="65" y="63"/>
                  </a:lnTo>
                  <a:lnTo>
                    <a:pt x="66" y="73"/>
                  </a:lnTo>
                  <a:lnTo>
                    <a:pt x="66" y="74"/>
                  </a:lnTo>
                  <a:lnTo>
                    <a:pt x="67" y="74"/>
                  </a:lnTo>
                  <a:lnTo>
                    <a:pt x="67" y="76"/>
                  </a:lnTo>
                  <a:lnTo>
                    <a:pt x="67" y="78"/>
                  </a:lnTo>
                  <a:lnTo>
                    <a:pt x="68" y="84"/>
                  </a:lnTo>
                  <a:lnTo>
                    <a:pt x="68" y="84"/>
                  </a:lnTo>
                  <a:lnTo>
                    <a:pt x="68" y="85"/>
                  </a:lnTo>
                  <a:lnTo>
                    <a:pt x="68" y="86"/>
                  </a:lnTo>
                  <a:lnTo>
                    <a:pt x="69" y="89"/>
                  </a:lnTo>
                  <a:lnTo>
                    <a:pt x="69" y="94"/>
                  </a:lnTo>
                  <a:lnTo>
                    <a:pt x="69" y="94"/>
                  </a:lnTo>
                  <a:lnTo>
                    <a:pt x="70" y="95"/>
                  </a:lnTo>
                  <a:lnTo>
                    <a:pt x="70" y="96"/>
                  </a:lnTo>
                  <a:lnTo>
                    <a:pt x="70" y="98"/>
                  </a:lnTo>
                  <a:lnTo>
                    <a:pt x="70" y="98"/>
                  </a:lnTo>
                  <a:lnTo>
                    <a:pt x="70" y="99"/>
                  </a:lnTo>
                  <a:lnTo>
                    <a:pt x="71" y="100"/>
                  </a:lnTo>
                  <a:lnTo>
                    <a:pt x="71" y="102"/>
                  </a:lnTo>
                  <a:lnTo>
                    <a:pt x="71" y="102"/>
                  </a:lnTo>
                  <a:lnTo>
                    <a:pt x="71" y="103"/>
                  </a:lnTo>
                  <a:lnTo>
                    <a:pt x="71" y="104"/>
                  </a:lnTo>
                  <a:lnTo>
                    <a:pt x="72" y="105"/>
                  </a:lnTo>
                  <a:lnTo>
                    <a:pt x="72" y="106"/>
                  </a:lnTo>
                  <a:lnTo>
                    <a:pt x="72" y="106"/>
                  </a:lnTo>
                  <a:lnTo>
                    <a:pt x="72" y="107"/>
                  </a:lnTo>
                  <a:lnTo>
                    <a:pt x="72" y="108"/>
                  </a:lnTo>
                  <a:lnTo>
                    <a:pt x="73" y="109"/>
                  </a:lnTo>
                  <a:lnTo>
                    <a:pt x="73" y="109"/>
                  </a:lnTo>
                  <a:lnTo>
                    <a:pt x="73" y="110"/>
                  </a:lnTo>
                  <a:lnTo>
                    <a:pt x="73" y="111"/>
                  </a:lnTo>
                  <a:lnTo>
                    <a:pt x="73" y="111"/>
                  </a:lnTo>
                  <a:lnTo>
                    <a:pt x="73" y="111"/>
                  </a:lnTo>
                  <a:lnTo>
                    <a:pt x="73" y="112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9" y="113"/>
                  </a:lnTo>
                  <a:lnTo>
                    <a:pt x="79" y="113"/>
                  </a:lnTo>
                  <a:lnTo>
                    <a:pt x="79" y="112"/>
                  </a:lnTo>
                  <a:lnTo>
                    <a:pt x="79" y="112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80" y="110"/>
                  </a:lnTo>
                  <a:lnTo>
                    <a:pt x="80" y="109"/>
                  </a:lnTo>
                  <a:lnTo>
                    <a:pt x="80" y="109"/>
                  </a:lnTo>
                  <a:lnTo>
                    <a:pt x="80" y="108"/>
                  </a:lnTo>
                  <a:lnTo>
                    <a:pt x="81" y="107"/>
                  </a:lnTo>
                  <a:lnTo>
                    <a:pt x="81" y="104"/>
                  </a:lnTo>
                  <a:lnTo>
                    <a:pt x="81" y="104"/>
                  </a:lnTo>
                  <a:lnTo>
                    <a:pt x="81" y="103"/>
                  </a:lnTo>
                  <a:lnTo>
                    <a:pt x="81" y="102"/>
                  </a:lnTo>
                  <a:lnTo>
                    <a:pt x="82" y="100"/>
                  </a:lnTo>
                  <a:lnTo>
                    <a:pt x="83" y="97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4" y="87"/>
                  </a:lnTo>
                  <a:lnTo>
                    <a:pt x="84" y="86"/>
                  </a:lnTo>
                  <a:lnTo>
                    <a:pt x="85" y="83"/>
                  </a:lnTo>
                  <a:lnTo>
                    <a:pt x="85" y="78"/>
                  </a:lnTo>
                  <a:lnTo>
                    <a:pt x="87" y="67"/>
                  </a:lnTo>
                  <a:lnTo>
                    <a:pt x="87" y="66"/>
                  </a:lnTo>
                  <a:lnTo>
                    <a:pt x="87" y="66"/>
                  </a:lnTo>
                  <a:lnTo>
                    <a:pt x="87" y="64"/>
                  </a:lnTo>
                  <a:lnTo>
                    <a:pt x="88" y="61"/>
                  </a:lnTo>
                  <a:lnTo>
                    <a:pt x="89" y="55"/>
                  </a:lnTo>
                  <a:lnTo>
                    <a:pt x="90" y="44"/>
                  </a:lnTo>
                  <a:lnTo>
                    <a:pt x="90" y="43"/>
                  </a:lnTo>
                  <a:lnTo>
                    <a:pt x="90" y="43"/>
                  </a:lnTo>
                  <a:lnTo>
                    <a:pt x="90" y="41"/>
                  </a:lnTo>
                  <a:lnTo>
                    <a:pt x="91" y="39"/>
                  </a:lnTo>
                  <a:lnTo>
                    <a:pt x="92" y="34"/>
                  </a:lnTo>
                  <a:lnTo>
                    <a:pt x="92" y="33"/>
                  </a:lnTo>
                  <a:lnTo>
                    <a:pt x="92" y="32"/>
                  </a:lnTo>
                  <a:lnTo>
                    <a:pt x="92" y="31"/>
                  </a:lnTo>
                  <a:lnTo>
                    <a:pt x="92" y="29"/>
                  </a:lnTo>
                  <a:lnTo>
                    <a:pt x="93" y="24"/>
                  </a:lnTo>
                  <a:lnTo>
                    <a:pt x="93" y="24"/>
                  </a:lnTo>
                  <a:lnTo>
                    <a:pt x="93" y="23"/>
                  </a:lnTo>
                  <a:lnTo>
                    <a:pt x="93" y="22"/>
                  </a:lnTo>
                  <a:lnTo>
                    <a:pt x="94" y="20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94" y="15"/>
                  </a:lnTo>
                  <a:lnTo>
                    <a:pt x="95" y="14"/>
                  </a:lnTo>
                  <a:lnTo>
                    <a:pt x="95" y="12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96" y="6"/>
                  </a:lnTo>
                  <a:lnTo>
                    <a:pt x="96" y="6"/>
                  </a:lnTo>
                  <a:lnTo>
                    <a:pt x="97" y="6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9" y="1"/>
                  </a:lnTo>
                  <a:lnTo>
                    <a:pt x="99" y="1"/>
                  </a:lnTo>
                  <a:lnTo>
                    <a:pt x="99" y="1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2" y="0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03" y="3"/>
                  </a:lnTo>
                  <a:lnTo>
                    <a:pt x="103" y="3"/>
                  </a:lnTo>
                  <a:lnTo>
                    <a:pt x="103" y="4"/>
                  </a:lnTo>
                </a:path>
              </a:pathLst>
            </a:custGeom>
            <a:noFill/>
            <a:ln w="9525" cap="sq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275" name="Freeform 69"/>
            <p:cNvSpPr>
              <a:spLocks/>
            </p:cNvSpPr>
            <p:nvPr/>
          </p:nvSpPr>
          <p:spPr bwMode="auto">
            <a:xfrm>
              <a:off x="5197501" y="3470295"/>
              <a:ext cx="173038" cy="184150"/>
            </a:xfrm>
            <a:custGeom>
              <a:avLst/>
              <a:gdLst/>
              <a:ahLst/>
              <a:cxnLst>
                <a:cxn ang="0">
                  <a:pos x="1" y="9"/>
                </a:cxn>
                <a:cxn ang="0">
                  <a:pos x="3" y="19"/>
                </a:cxn>
                <a:cxn ang="0">
                  <a:pos x="10" y="65"/>
                </a:cxn>
                <a:cxn ang="0">
                  <a:pos x="12" y="79"/>
                </a:cxn>
                <a:cxn ang="0">
                  <a:pos x="15" y="97"/>
                </a:cxn>
                <a:cxn ang="0">
                  <a:pos x="17" y="108"/>
                </a:cxn>
                <a:cxn ang="0">
                  <a:pos x="18" y="112"/>
                </a:cxn>
                <a:cxn ang="0">
                  <a:pos x="19" y="114"/>
                </a:cxn>
                <a:cxn ang="0">
                  <a:pos x="20" y="115"/>
                </a:cxn>
                <a:cxn ang="0">
                  <a:pos x="20" y="116"/>
                </a:cxn>
                <a:cxn ang="0">
                  <a:pos x="21" y="115"/>
                </a:cxn>
                <a:cxn ang="0">
                  <a:pos x="22" y="114"/>
                </a:cxn>
                <a:cxn ang="0">
                  <a:pos x="23" y="113"/>
                </a:cxn>
                <a:cxn ang="0">
                  <a:pos x="24" y="108"/>
                </a:cxn>
                <a:cxn ang="0">
                  <a:pos x="26" y="99"/>
                </a:cxn>
                <a:cxn ang="0">
                  <a:pos x="29" y="82"/>
                </a:cxn>
                <a:cxn ang="0">
                  <a:pos x="33" y="47"/>
                </a:cxn>
                <a:cxn ang="0">
                  <a:pos x="35" y="32"/>
                </a:cxn>
                <a:cxn ang="0">
                  <a:pos x="38" y="17"/>
                </a:cxn>
                <a:cxn ang="0">
                  <a:pos x="40" y="7"/>
                </a:cxn>
                <a:cxn ang="0">
                  <a:pos x="41" y="3"/>
                </a:cxn>
                <a:cxn ang="0">
                  <a:pos x="42" y="1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5" y="1"/>
                </a:cxn>
                <a:cxn ang="0">
                  <a:pos x="47" y="4"/>
                </a:cxn>
                <a:cxn ang="0">
                  <a:pos x="48" y="10"/>
                </a:cxn>
                <a:cxn ang="0">
                  <a:pos x="50" y="20"/>
                </a:cxn>
                <a:cxn ang="0">
                  <a:pos x="54" y="49"/>
                </a:cxn>
                <a:cxn ang="0">
                  <a:pos x="57" y="72"/>
                </a:cxn>
                <a:cxn ang="0">
                  <a:pos x="60" y="92"/>
                </a:cxn>
                <a:cxn ang="0">
                  <a:pos x="61" y="101"/>
                </a:cxn>
                <a:cxn ang="0">
                  <a:pos x="63" y="108"/>
                </a:cxn>
                <a:cxn ang="0">
                  <a:pos x="64" y="111"/>
                </a:cxn>
                <a:cxn ang="0">
                  <a:pos x="65" y="114"/>
                </a:cxn>
                <a:cxn ang="0">
                  <a:pos x="66" y="115"/>
                </a:cxn>
                <a:cxn ang="0">
                  <a:pos x="66" y="116"/>
                </a:cxn>
                <a:cxn ang="0">
                  <a:pos x="67" y="115"/>
                </a:cxn>
                <a:cxn ang="0">
                  <a:pos x="68" y="114"/>
                </a:cxn>
                <a:cxn ang="0">
                  <a:pos x="69" y="112"/>
                </a:cxn>
                <a:cxn ang="0">
                  <a:pos x="70" y="109"/>
                </a:cxn>
                <a:cxn ang="0">
                  <a:pos x="72" y="100"/>
                </a:cxn>
                <a:cxn ang="0">
                  <a:pos x="77" y="64"/>
                </a:cxn>
                <a:cxn ang="0">
                  <a:pos x="80" y="38"/>
                </a:cxn>
                <a:cxn ang="0">
                  <a:pos x="83" y="20"/>
                </a:cxn>
                <a:cxn ang="0">
                  <a:pos x="84" y="12"/>
                </a:cxn>
                <a:cxn ang="0">
                  <a:pos x="86" y="6"/>
                </a:cxn>
                <a:cxn ang="0">
                  <a:pos x="87" y="3"/>
                </a:cxn>
                <a:cxn ang="0">
                  <a:pos x="88" y="1"/>
                </a:cxn>
                <a:cxn ang="0">
                  <a:pos x="88" y="0"/>
                </a:cxn>
                <a:cxn ang="0">
                  <a:pos x="89" y="0"/>
                </a:cxn>
                <a:cxn ang="0">
                  <a:pos x="90" y="0"/>
                </a:cxn>
                <a:cxn ang="0">
                  <a:pos x="91" y="1"/>
                </a:cxn>
                <a:cxn ang="0">
                  <a:pos x="92" y="5"/>
                </a:cxn>
                <a:cxn ang="0">
                  <a:pos x="93" y="11"/>
                </a:cxn>
                <a:cxn ang="0">
                  <a:pos x="96" y="27"/>
                </a:cxn>
                <a:cxn ang="0">
                  <a:pos x="100" y="62"/>
                </a:cxn>
                <a:cxn ang="0">
                  <a:pos x="104" y="86"/>
                </a:cxn>
                <a:cxn ang="0">
                  <a:pos x="106" y="103"/>
                </a:cxn>
                <a:cxn ang="0">
                  <a:pos x="108" y="109"/>
                </a:cxn>
                <a:cxn ang="0">
                  <a:pos x="109" y="113"/>
                </a:cxn>
              </a:cxnLst>
              <a:rect l="0" t="0" r="r" b="b"/>
              <a:pathLst>
                <a:path w="109" h="116">
                  <a:moveTo>
                    <a:pt x="0" y="4"/>
                  </a:moveTo>
                  <a:lnTo>
                    <a:pt x="0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9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9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5"/>
                  </a:lnTo>
                  <a:lnTo>
                    <a:pt x="5" y="26"/>
                  </a:lnTo>
                  <a:lnTo>
                    <a:pt x="5" y="28"/>
                  </a:lnTo>
                  <a:lnTo>
                    <a:pt x="6" y="33"/>
                  </a:lnTo>
                  <a:lnTo>
                    <a:pt x="7" y="44"/>
                  </a:lnTo>
                  <a:lnTo>
                    <a:pt x="10" y="65"/>
                  </a:lnTo>
                  <a:lnTo>
                    <a:pt x="10" y="66"/>
                  </a:lnTo>
                  <a:lnTo>
                    <a:pt x="10" y="67"/>
                  </a:lnTo>
                  <a:lnTo>
                    <a:pt x="10" y="68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1" y="77"/>
                  </a:lnTo>
                  <a:lnTo>
                    <a:pt x="11" y="78"/>
                  </a:lnTo>
                  <a:lnTo>
                    <a:pt x="12" y="79"/>
                  </a:lnTo>
                  <a:lnTo>
                    <a:pt x="12" y="82"/>
                  </a:lnTo>
                  <a:lnTo>
                    <a:pt x="13" y="87"/>
                  </a:lnTo>
                  <a:lnTo>
                    <a:pt x="13" y="88"/>
                  </a:lnTo>
                  <a:lnTo>
                    <a:pt x="13" y="89"/>
                  </a:lnTo>
                  <a:lnTo>
                    <a:pt x="13" y="90"/>
                  </a:lnTo>
                  <a:lnTo>
                    <a:pt x="14" y="92"/>
                  </a:lnTo>
                  <a:lnTo>
                    <a:pt x="14" y="97"/>
                  </a:lnTo>
                  <a:lnTo>
                    <a:pt x="15" y="97"/>
                  </a:lnTo>
                  <a:lnTo>
                    <a:pt x="15" y="98"/>
                  </a:lnTo>
                  <a:lnTo>
                    <a:pt x="15" y="99"/>
                  </a:lnTo>
                  <a:lnTo>
                    <a:pt x="15" y="101"/>
                  </a:lnTo>
                  <a:lnTo>
                    <a:pt x="16" y="105"/>
                  </a:lnTo>
                  <a:lnTo>
                    <a:pt x="16" y="105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9"/>
                  </a:lnTo>
                  <a:lnTo>
                    <a:pt x="17" y="110"/>
                  </a:lnTo>
                  <a:lnTo>
                    <a:pt x="17" y="111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9" y="113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08"/>
                  </a:lnTo>
                  <a:lnTo>
                    <a:pt x="25" y="107"/>
                  </a:lnTo>
                  <a:lnTo>
                    <a:pt x="25" y="106"/>
                  </a:lnTo>
                  <a:lnTo>
                    <a:pt x="25" y="106"/>
                  </a:lnTo>
                  <a:lnTo>
                    <a:pt x="25" y="105"/>
                  </a:lnTo>
                  <a:lnTo>
                    <a:pt x="25" y="104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6" y="99"/>
                  </a:lnTo>
                  <a:lnTo>
                    <a:pt x="26" y="98"/>
                  </a:lnTo>
                  <a:lnTo>
                    <a:pt x="27" y="96"/>
                  </a:lnTo>
                  <a:lnTo>
                    <a:pt x="27" y="92"/>
                  </a:lnTo>
                  <a:lnTo>
                    <a:pt x="27" y="92"/>
                  </a:lnTo>
                  <a:lnTo>
                    <a:pt x="28" y="91"/>
                  </a:lnTo>
                  <a:lnTo>
                    <a:pt x="28" y="90"/>
                  </a:lnTo>
                  <a:lnTo>
                    <a:pt x="28" y="87"/>
                  </a:lnTo>
                  <a:lnTo>
                    <a:pt x="29" y="82"/>
                  </a:lnTo>
                  <a:lnTo>
                    <a:pt x="30" y="71"/>
                  </a:lnTo>
                  <a:lnTo>
                    <a:pt x="31" y="70"/>
                  </a:lnTo>
                  <a:lnTo>
                    <a:pt x="31" y="69"/>
                  </a:lnTo>
                  <a:lnTo>
                    <a:pt x="31" y="68"/>
                  </a:lnTo>
                  <a:lnTo>
                    <a:pt x="31" y="65"/>
                  </a:lnTo>
                  <a:lnTo>
                    <a:pt x="32" y="59"/>
                  </a:lnTo>
                  <a:lnTo>
                    <a:pt x="33" y="47"/>
                  </a:lnTo>
                  <a:lnTo>
                    <a:pt x="33" y="47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4" y="42"/>
                  </a:lnTo>
                  <a:lnTo>
                    <a:pt x="35" y="37"/>
                  </a:lnTo>
                  <a:lnTo>
                    <a:pt x="35" y="36"/>
                  </a:lnTo>
                  <a:lnTo>
                    <a:pt x="35" y="35"/>
                  </a:lnTo>
                  <a:lnTo>
                    <a:pt x="35" y="34"/>
                  </a:lnTo>
                  <a:lnTo>
                    <a:pt x="35" y="32"/>
                  </a:lnTo>
                  <a:lnTo>
                    <a:pt x="36" y="27"/>
                  </a:lnTo>
                  <a:lnTo>
                    <a:pt x="36" y="26"/>
                  </a:lnTo>
                  <a:lnTo>
                    <a:pt x="36" y="26"/>
                  </a:lnTo>
                  <a:lnTo>
                    <a:pt x="37" y="24"/>
                  </a:lnTo>
                  <a:lnTo>
                    <a:pt x="37" y="22"/>
                  </a:lnTo>
                  <a:lnTo>
                    <a:pt x="38" y="18"/>
                  </a:lnTo>
                  <a:lnTo>
                    <a:pt x="38" y="17"/>
                  </a:lnTo>
                  <a:lnTo>
                    <a:pt x="38" y="17"/>
                  </a:lnTo>
                  <a:lnTo>
                    <a:pt x="38" y="16"/>
                  </a:lnTo>
                  <a:lnTo>
                    <a:pt x="38" y="14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1" y="5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2" y="2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7" y="4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8" y="8"/>
                  </a:lnTo>
                  <a:lnTo>
                    <a:pt x="48" y="9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9" y="12"/>
                  </a:lnTo>
                  <a:lnTo>
                    <a:pt x="49" y="14"/>
                  </a:lnTo>
                  <a:lnTo>
                    <a:pt x="50" y="18"/>
                  </a:lnTo>
                  <a:lnTo>
                    <a:pt x="50" y="19"/>
                  </a:lnTo>
                  <a:lnTo>
                    <a:pt x="50" y="19"/>
                  </a:lnTo>
                  <a:lnTo>
                    <a:pt x="50" y="20"/>
                  </a:lnTo>
                  <a:lnTo>
                    <a:pt x="50" y="23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9"/>
                  </a:lnTo>
                  <a:lnTo>
                    <a:pt x="52" y="30"/>
                  </a:lnTo>
                  <a:lnTo>
                    <a:pt x="52" y="33"/>
                  </a:lnTo>
                  <a:lnTo>
                    <a:pt x="53" y="38"/>
                  </a:lnTo>
                  <a:lnTo>
                    <a:pt x="54" y="49"/>
                  </a:lnTo>
                  <a:lnTo>
                    <a:pt x="54" y="49"/>
                  </a:lnTo>
                  <a:lnTo>
                    <a:pt x="54" y="50"/>
                  </a:lnTo>
                  <a:lnTo>
                    <a:pt x="54" y="51"/>
                  </a:lnTo>
                  <a:lnTo>
                    <a:pt x="55" y="54"/>
                  </a:lnTo>
                  <a:lnTo>
                    <a:pt x="55" y="60"/>
                  </a:lnTo>
                  <a:lnTo>
                    <a:pt x="57" y="71"/>
                  </a:lnTo>
                  <a:lnTo>
                    <a:pt x="57" y="72"/>
                  </a:lnTo>
                  <a:lnTo>
                    <a:pt x="57" y="72"/>
                  </a:lnTo>
                  <a:lnTo>
                    <a:pt x="57" y="74"/>
                  </a:lnTo>
                  <a:lnTo>
                    <a:pt x="58" y="77"/>
                  </a:lnTo>
                  <a:lnTo>
                    <a:pt x="58" y="82"/>
                  </a:lnTo>
                  <a:lnTo>
                    <a:pt x="58" y="83"/>
                  </a:lnTo>
                  <a:lnTo>
                    <a:pt x="58" y="84"/>
                  </a:lnTo>
                  <a:lnTo>
                    <a:pt x="59" y="85"/>
                  </a:lnTo>
                  <a:lnTo>
                    <a:pt x="59" y="88"/>
                  </a:lnTo>
                  <a:lnTo>
                    <a:pt x="60" y="92"/>
                  </a:lnTo>
                  <a:lnTo>
                    <a:pt x="60" y="93"/>
                  </a:lnTo>
                  <a:lnTo>
                    <a:pt x="60" y="94"/>
                  </a:lnTo>
                  <a:lnTo>
                    <a:pt x="60" y="95"/>
                  </a:lnTo>
                  <a:lnTo>
                    <a:pt x="61" y="97"/>
                  </a:lnTo>
                  <a:lnTo>
                    <a:pt x="61" y="98"/>
                  </a:lnTo>
                  <a:lnTo>
                    <a:pt x="61" y="98"/>
                  </a:lnTo>
                  <a:lnTo>
                    <a:pt x="61" y="99"/>
                  </a:lnTo>
                  <a:lnTo>
                    <a:pt x="61" y="101"/>
                  </a:lnTo>
                  <a:lnTo>
                    <a:pt x="61" y="102"/>
                  </a:lnTo>
                  <a:lnTo>
                    <a:pt x="62" y="102"/>
                  </a:lnTo>
                  <a:lnTo>
                    <a:pt x="62" y="103"/>
                  </a:lnTo>
                  <a:lnTo>
                    <a:pt x="62" y="105"/>
                  </a:lnTo>
                  <a:lnTo>
                    <a:pt x="62" y="106"/>
                  </a:lnTo>
                  <a:lnTo>
                    <a:pt x="62" y="106"/>
                  </a:lnTo>
                  <a:lnTo>
                    <a:pt x="62" y="107"/>
                  </a:lnTo>
                  <a:lnTo>
                    <a:pt x="63" y="108"/>
                  </a:lnTo>
                  <a:lnTo>
                    <a:pt x="63" y="109"/>
                  </a:lnTo>
                  <a:lnTo>
                    <a:pt x="63" y="109"/>
                  </a:lnTo>
                  <a:lnTo>
                    <a:pt x="63" y="110"/>
                  </a:lnTo>
                  <a:lnTo>
                    <a:pt x="63" y="110"/>
                  </a:lnTo>
                  <a:lnTo>
                    <a:pt x="63" y="110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3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1"/>
                  </a:lnTo>
                  <a:lnTo>
                    <a:pt x="69" y="111"/>
                  </a:lnTo>
                  <a:lnTo>
                    <a:pt x="70" y="110"/>
                  </a:lnTo>
                  <a:lnTo>
                    <a:pt x="70" y="109"/>
                  </a:lnTo>
                  <a:lnTo>
                    <a:pt x="70" y="109"/>
                  </a:lnTo>
                  <a:lnTo>
                    <a:pt x="70" y="109"/>
                  </a:lnTo>
                  <a:lnTo>
                    <a:pt x="70" y="108"/>
                  </a:lnTo>
                  <a:lnTo>
                    <a:pt x="71" y="106"/>
                  </a:lnTo>
                  <a:lnTo>
                    <a:pt x="71" y="103"/>
                  </a:lnTo>
                  <a:lnTo>
                    <a:pt x="71" y="103"/>
                  </a:lnTo>
                  <a:lnTo>
                    <a:pt x="71" y="102"/>
                  </a:lnTo>
                  <a:lnTo>
                    <a:pt x="72" y="102"/>
                  </a:lnTo>
                  <a:lnTo>
                    <a:pt x="72" y="100"/>
                  </a:lnTo>
                  <a:lnTo>
                    <a:pt x="73" y="96"/>
                  </a:lnTo>
                  <a:lnTo>
                    <a:pt x="74" y="86"/>
                  </a:lnTo>
                  <a:lnTo>
                    <a:pt x="74" y="86"/>
                  </a:lnTo>
                  <a:lnTo>
                    <a:pt x="74" y="85"/>
                  </a:lnTo>
                  <a:lnTo>
                    <a:pt x="74" y="84"/>
                  </a:lnTo>
                  <a:lnTo>
                    <a:pt x="75" y="81"/>
                  </a:lnTo>
                  <a:lnTo>
                    <a:pt x="76" y="75"/>
                  </a:lnTo>
                  <a:lnTo>
                    <a:pt x="77" y="64"/>
                  </a:lnTo>
                  <a:lnTo>
                    <a:pt x="77" y="63"/>
                  </a:lnTo>
                  <a:lnTo>
                    <a:pt x="77" y="62"/>
                  </a:lnTo>
                  <a:lnTo>
                    <a:pt x="77" y="60"/>
                  </a:lnTo>
                  <a:lnTo>
                    <a:pt x="78" y="57"/>
                  </a:lnTo>
                  <a:lnTo>
                    <a:pt x="78" y="51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0" y="38"/>
                  </a:lnTo>
                  <a:lnTo>
                    <a:pt x="80" y="37"/>
                  </a:lnTo>
                  <a:lnTo>
                    <a:pt x="81" y="34"/>
                  </a:lnTo>
                  <a:lnTo>
                    <a:pt x="81" y="29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82" y="27"/>
                  </a:lnTo>
                  <a:lnTo>
                    <a:pt x="82" y="24"/>
                  </a:lnTo>
                  <a:lnTo>
                    <a:pt x="83" y="20"/>
                  </a:lnTo>
                  <a:lnTo>
                    <a:pt x="83" y="19"/>
                  </a:lnTo>
                  <a:lnTo>
                    <a:pt x="83" y="19"/>
                  </a:lnTo>
                  <a:lnTo>
                    <a:pt x="83" y="18"/>
                  </a:lnTo>
                  <a:lnTo>
                    <a:pt x="84" y="16"/>
                  </a:lnTo>
                  <a:lnTo>
                    <a:pt x="84" y="15"/>
                  </a:lnTo>
                  <a:lnTo>
                    <a:pt x="84" y="15"/>
                  </a:lnTo>
                  <a:lnTo>
                    <a:pt x="84" y="14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4" y="11"/>
                  </a:lnTo>
                  <a:lnTo>
                    <a:pt x="85" y="10"/>
                  </a:lnTo>
                  <a:lnTo>
                    <a:pt x="85" y="9"/>
                  </a:lnTo>
                  <a:lnTo>
                    <a:pt x="85" y="8"/>
                  </a:lnTo>
                  <a:lnTo>
                    <a:pt x="85" y="8"/>
                  </a:lnTo>
                  <a:lnTo>
                    <a:pt x="85" y="7"/>
                  </a:lnTo>
                  <a:lnTo>
                    <a:pt x="86" y="6"/>
                  </a:lnTo>
                  <a:lnTo>
                    <a:pt x="86" y="6"/>
                  </a:lnTo>
                  <a:lnTo>
                    <a:pt x="86" y="5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7" y="3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1"/>
                  </a:lnTo>
                  <a:lnTo>
                    <a:pt x="90" y="1"/>
                  </a:lnTo>
                  <a:lnTo>
                    <a:pt x="91" y="1"/>
                  </a:lnTo>
                  <a:lnTo>
                    <a:pt x="91" y="1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3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5"/>
                  </a:lnTo>
                  <a:lnTo>
                    <a:pt x="92" y="5"/>
                  </a:lnTo>
                  <a:lnTo>
                    <a:pt x="92" y="7"/>
                  </a:lnTo>
                  <a:lnTo>
                    <a:pt x="92" y="7"/>
                  </a:lnTo>
                  <a:lnTo>
                    <a:pt x="93" y="7"/>
                  </a:lnTo>
                  <a:lnTo>
                    <a:pt x="93" y="8"/>
                  </a:lnTo>
                  <a:lnTo>
                    <a:pt x="93" y="10"/>
                  </a:lnTo>
                  <a:lnTo>
                    <a:pt x="93" y="10"/>
                  </a:lnTo>
                  <a:lnTo>
                    <a:pt x="93" y="11"/>
                  </a:lnTo>
                  <a:lnTo>
                    <a:pt x="94" y="12"/>
                  </a:lnTo>
                  <a:lnTo>
                    <a:pt x="94" y="13"/>
                  </a:lnTo>
                  <a:lnTo>
                    <a:pt x="95" y="18"/>
                  </a:lnTo>
                  <a:lnTo>
                    <a:pt x="95" y="18"/>
                  </a:lnTo>
                  <a:lnTo>
                    <a:pt x="95" y="19"/>
                  </a:lnTo>
                  <a:lnTo>
                    <a:pt x="95" y="20"/>
                  </a:lnTo>
                  <a:lnTo>
                    <a:pt x="95" y="22"/>
                  </a:lnTo>
                  <a:lnTo>
                    <a:pt x="96" y="27"/>
                  </a:lnTo>
                  <a:lnTo>
                    <a:pt x="98" y="38"/>
                  </a:lnTo>
                  <a:lnTo>
                    <a:pt x="98" y="39"/>
                  </a:lnTo>
                  <a:lnTo>
                    <a:pt x="98" y="40"/>
                  </a:lnTo>
                  <a:lnTo>
                    <a:pt x="98" y="41"/>
                  </a:lnTo>
                  <a:lnTo>
                    <a:pt x="98" y="44"/>
                  </a:lnTo>
                  <a:lnTo>
                    <a:pt x="99" y="49"/>
                  </a:lnTo>
                  <a:lnTo>
                    <a:pt x="100" y="61"/>
                  </a:lnTo>
                  <a:lnTo>
                    <a:pt x="100" y="62"/>
                  </a:lnTo>
                  <a:lnTo>
                    <a:pt x="101" y="62"/>
                  </a:lnTo>
                  <a:lnTo>
                    <a:pt x="101" y="64"/>
                  </a:lnTo>
                  <a:lnTo>
                    <a:pt x="101" y="66"/>
                  </a:lnTo>
                  <a:lnTo>
                    <a:pt x="102" y="72"/>
                  </a:lnTo>
                  <a:lnTo>
                    <a:pt x="103" y="83"/>
                  </a:lnTo>
                  <a:lnTo>
                    <a:pt x="103" y="83"/>
                  </a:lnTo>
                  <a:lnTo>
                    <a:pt x="103" y="84"/>
                  </a:lnTo>
                  <a:lnTo>
                    <a:pt x="104" y="86"/>
                  </a:lnTo>
                  <a:lnTo>
                    <a:pt x="104" y="88"/>
                  </a:lnTo>
                  <a:lnTo>
                    <a:pt x="105" y="93"/>
                  </a:lnTo>
                  <a:lnTo>
                    <a:pt x="105" y="94"/>
                  </a:lnTo>
                  <a:lnTo>
                    <a:pt x="105" y="94"/>
                  </a:lnTo>
                  <a:lnTo>
                    <a:pt x="105" y="96"/>
                  </a:lnTo>
                  <a:lnTo>
                    <a:pt x="106" y="98"/>
                  </a:lnTo>
                  <a:lnTo>
                    <a:pt x="106" y="102"/>
                  </a:lnTo>
                  <a:lnTo>
                    <a:pt x="106" y="103"/>
                  </a:lnTo>
                  <a:lnTo>
                    <a:pt x="106" y="103"/>
                  </a:lnTo>
                  <a:lnTo>
                    <a:pt x="107" y="104"/>
                  </a:lnTo>
                  <a:lnTo>
                    <a:pt x="107" y="106"/>
                  </a:lnTo>
                  <a:lnTo>
                    <a:pt x="107" y="106"/>
                  </a:lnTo>
                  <a:lnTo>
                    <a:pt x="107" y="107"/>
                  </a:lnTo>
                  <a:lnTo>
                    <a:pt x="107" y="108"/>
                  </a:lnTo>
                  <a:lnTo>
                    <a:pt x="108" y="109"/>
                  </a:lnTo>
                  <a:lnTo>
                    <a:pt x="108" y="109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8" y="111"/>
                  </a:lnTo>
                  <a:lnTo>
                    <a:pt x="108" y="111"/>
                  </a:lnTo>
                  <a:lnTo>
                    <a:pt x="108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3"/>
                  </a:lnTo>
                  <a:lnTo>
                    <a:pt x="109" y="113"/>
                  </a:lnTo>
                  <a:lnTo>
                    <a:pt x="109" y="113"/>
                  </a:lnTo>
                  <a:lnTo>
                    <a:pt x="109" y="114"/>
                  </a:lnTo>
                  <a:lnTo>
                    <a:pt x="109" y="114"/>
                  </a:lnTo>
                </a:path>
              </a:pathLst>
            </a:custGeom>
            <a:noFill/>
            <a:ln w="9525" cap="sq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276" name="Freeform 70"/>
            <p:cNvSpPr>
              <a:spLocks/>
            </p:cNvSpPr>
            <p:nvPr/>
          </p:nvSpPr>
          <p:spPr bwMode="auto">
            <a:xfrm>
              <a:off x="5370539" y="3470295"/>
              <a:ext cx="168276" cy="184150"/>
            </a:xfrm>
            <a:custGeom>
              <a:avLst/>
              <a:gdLst/>
              <a:ahLst/>
              <a:cxnLst>
                <a:cxn ang="0">
                  <a:pos x="1" y="115"/>
                </a:cxn>
                <a:cxn ang="0">
                  <a:pos x="2" y="116"/>
                </a:cxn>
                <a:cxn ang="0">
                  <a:pos x="3" y="116"/>
                </a:cxn>
                <a:cxn ang="0">
                  <a:pos x="3" y="115"/>
                </a:cxn>
                <a:cxn ang="0">
                  <a:pos x="4" y="114"/>
                </a:cxn>
                <a:cxn ang="0">
                  <a:pos x="6" y="109"/>
                </a:cxn>
                <a:cxn ang="0">
                  <a:pos x="8" y="100"/>
                </a:cxn>
                <a:cxn ang="0">
                  <a:pos x="10" y="87"/>
                </a:cxn>
                <a:cxn ang="0">
                  <a:pos x="14" y="47"/>
                </a:cxn>
                <a:cxn ang="0">
                  <a:pos x="18" y="23"/>
                </a:cxn>
                <a:cxn ang="0">
                  <a:pos x="20" y="8"/>
                </a:cxn>
                <a:cxn ang="0">
                  <a:pos x="22" y="3"/>
                </a:cxn>
                <a:cxn ang="0">
                  <a:pos x="23" y="1"/>
                </a:cxn>
                <a:cxn ang="0">
                  <a:pos x="23" y="0"/>
                </a:cxn>
                <a:cxn ang="0">
                  <a:pos x="24" y="0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7" y="3"/>
                </a:cxn>
                <a:cxn ang="0">
                  <a:pos x="28" y="8"/>
                </a:cxn>
                <a:cxn ang="0">
                  <a:pos x="31" y="23"/>
                </a:cxn>
                <a:cxn ang="0">
                  <a:pos x="35" y="57"/>
                </a:cxn>
                <a:cxn ang="0">
                  <a:pos x="38" y="82"/>
                </a:cxn>
                <a:cxn ang="0">
                  <a:pos x="40" y="99"/>
                </a:cxn>
                <a:cxn ang="0">
                  <a:pos x="42" y="107"/>
                </a:cxn>
                <a:cxn ang="0">
                  <a:pos x="43" y="112"/>
                </a:cxn>
                <a:cxn ang="0">
                  <a:pos x="44" y="114"/>
                </a:cxn>
                <a:cxn ang="0">
                  <a:pos x="45" y="115"/>
                </a:cxn>
                <a:cxn ang="0">
                  <a:pos x="46" y="116"/>
                </a:cxn>
                <a:cxn ang="0">
                  <a:pos x="47" y="115"/>
                </a:cxn>
                <a:cxn ang="0">
                  <a:pos x="48" y="114"/>
                </a:cxn>
                <a:cxn ang="0">
                  <a:pos x="49" y="110"/>
                </a:cxn>
                <a:cxn ang="0">
                  <a:pos x="51" y="101"/>
                </a:cxn>
                <a:cxn ang="0">
                  <a:pos x="53" y="87"/>
                </a:cxn>
                <a:cxn ang="0">
                  <a:pos x="58" y="44"/>
                </a:cxn>
                <a:cxn ang="0">
                  <a:pos x="60" y="29"/>
                </a:cxn>
                <a:cxn ang="0">
                  <a:pos x="62" y="15"/>
                </a:cxn>
                <a:cxn ang="0">
                  <a:pos x="64" y="8"/>
                </a:cxn>
                <a:cxn ang="0">
                  <a:pos x="65" y="3"/>
                </a:cxn>
                <a:cxn ang="0">
                  <a:pos x="66" y="1"/>
                </a:cxn>
                <a:cxn ang="0">
                  <a:pos x="66" y="0"/>
                </a:cxn>
                <a:cxn ang="0">
                  <a:pos x="67" y="0"/>
                </a:cxn>
                <a:cxn ang="0">
                  <a:pos x="68" y="0"/>
                </a:cxn>
                <a:cxn ang="0">
                  <a:pos x="69" y="1"/>
                </a:cxn>
                <a:cxn ang="0">
                  <a:pos x="70" y="4"/>
                </a:cxn>
                <a:cxn ang="0">
                  <a:pos x="71" y="10"/>
                </a:cxn>
                <a:cxn ang="0">
                  <a:pos x="73" y="21"/>
                </a:cxn>
                <a:cxn ang="0">
                  <a:pos x="77" y="53"/>
                </a:cxn>
                <a:cxn ang="0">
                  <a:pos x="81" y="88"/>
                </a:cxn>
                <a:cxn ang="0">
                  <a:pos x="83" y="101"/>
                </a:cxn>
                <a:cxn ang="0">
                  <a:pos x="85" y="110"/>
                </a:cxn>
                <a:cxn ang="0">
                  <a:pos x="86" y="113"/>
                </a:cxn>
                <a:cxn ang="0">
                  <a:pos x="87" y="115"/>
                </a:cxn>
                <a:cxn ang="0">
                  <a:pos x="88" y="116"/>
                </a:cxn>
                <a:cxn ang="0">
                  <a:pos x="89" y="115"/>
                </a:cxn>
                <a:cxn ang="0">
                  <a:pos x="89" y="115"/>
                </a:cxn>
                <a:cxn ang="0">
                  <a:pos x="90" y="112"/>
                </a:cxn>
                <a:cxn ang="0">
                  <a:pos x="92" y="108"/>
                </a:cxn>
                <a:cxn ang="0">
                  <a:pos x="94" y="93"/>
                </a:cxn>
                <a:cxn ang="0">
                  <a:pos x="99" y="58"/>
                </a:cxn>
                <a:cxn ang="0">
                  <a:pos x="101" y="39"/>
                </a:cxn>
                <a:cxn ang="0">
                  <a:pos x="103" y="21"/>
                </a:cxn>
                <a:cxn ang="0">
                  <a:pos x="105" y="8"/>
                </a:cxn>
              </a:cxnLst>
              <a:rect l="0" t="0" r="r" b="b"/>
              <a:pathLst>
                <a:path w="106" h="116">
                  <a:moveTo>
                    <a:pt x="0" y="114"/>
                  </a:moveTo>
                  <a:lnTo>
                    <a:pt x="0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3" y="116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3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5" y="111"/>
                  </a:lnTo>
                  <a:lnTo>
                    <a:pt x="5" y="110"/>
                  </a:lnTo>
                  <a:lnTo>
                    <a:pt x="5" y="110"/>
                  </a:lnTo>
                  <a:lnTo>
                    <a:pt x="6" y="109"/>
                  </a:lnTo>
                  <a:lnTo>
                    <a:pt x="6" y="109"/>
                  </a:lnTo>
                  <a:lnTo>
                    <a:pt x="6" y="107"/>
                  </a:lnTo>
                  <a:lnTo>
                    <a:pt x="6" y="107"/>
                  </a:lnTo>
                  <a:lnTo>
                    <a:pt x="6" y="107"/>
                  </a:lnTo>
                  <a:lnTo>
                    <a:pt x="6" y="106"/>
                  </a:lnTo>
                  <a:lnTo>
                    <a:pt x="7" y="104"/>
                  </a:lnTo>
                  <a:lnTo>
                    <a:pt x="7" y="100"/>
                  </a:lnTo>
                  <a:lnTo>
                    <a:pt x="8" y="100"/>
                  </a:lnTo>
                  <a:lnTo>
                    <a:pt x="8" y="100"/>
                  </a:lnTo>
                  <a:lnTo>
                    <a:pt x="8" y="98"/>
                  </a:lnTo>
                  <a:lnTo>
                    <a:pt x="8" y="96"/>
                  </a:lnTo>
                  <a:lnTo>
                    <a:pt x="9" y="92"/>
                  </a:lnTo>
                  <a:lnTo>
                    <a:pt x="9" y="92"/>
                  </a:lnTo>
                  <a:lnTo>
                    <a:pt x="9" y="91"/>
                  </a:lnTo>
                  <a:lnTo>
                    <a:pt x="9" y="90"/>
                  </a:lnTo>
                  <a:lnTo>
                    <a:pt x="10" y="87"/>
                  </a:lnTo>
                  <a:lnTo>
                    <a:pt x="10" y="82"/>
                  </a:lnTo>
                  <a:lnTo>
                    <a:pt x="12" y="71"/>
                  </a:lnTo>
                  <a:lnTo>
                    <a:pt x="12" y="71"/>
                  </a:lnTo>
                  <a:lnTo>
                    <a:pt x="12" y="70"/>
                  </a:lnTo>
                  <a:lnTo>
                    <a:pt x="12" y="68"/>
                  </a:lnTo>
                  <a:lnTo>
                    <a:pt x="12" y="65"/>
                  </a:lnTo>
                  <a:lnTo>
                    <a:pt x="13" y="59"/>
                  </a:lnTo>
                  <a:lnTo>
                    <a:pt x="14" y="47"/>
                  </a:lnTo>
                  <a:lnTo>
                    <a:pt x="15" y="46"/>
                  </a:lnTo>
                  <a:lnTo>
                    <a:pt x="15" y="45"/>
                  </a:lnTo>
                  <a:lnTo>
                    <a:pt x="15" y="44"/>
                  </a:lnTo>
                  <a:lnTo>
                    <a:pt x="15" y="41"/>
                  </a:lnTo>
                  <a:lnTo>
                    <a:pt x="16" y="35"/>
                  </a:lnTo>
                  <a:lnTo>
                    <a:pt x="18" y="24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2"/>
                  </a:lnTo>
                  <a:lnTo>
                    <a:pt x="18" y="19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4"/>
                  </a:lnTo>
                  <a:lnTo>
                    <a:pt x="19" y="13"/>
                  </a:lnTo>
                  <a:lnTo>
                    <a:pt x="20" y="11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7" y="3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10"/>
                  </a:lnTo>
                  <a:lnTo>
                    <a:pt x="29" y="14"/>
                  </a:lnTo>
                  <a:lnTo>
                    <a:pt x="29" y="15"/>
                  </a:lnTo>
                  <a:lnTo>
                    <a:pt x="29" y="15"/>
                  </a:lnTo>
                  <a:lnTo>
                    <a:pt x="30" y="16"/>
                  </a:lnTo>
                  <a:lnTo>
                    <a:pt x="30" y="19"/>
                  </a:lnTo>
                  <a:lnTo>
                    <a:pt x="31" y="23"/>
                  </a:lnTo>
                  <a:lnTo>
                    <a:pt x="32" y="33"/>
                  </a:lnTo>
                  <a:lnTo>
                    <a:pt x="32" y="34"/>
                  </a:lnTo>
                  <a:lnTo>
                    <a:pt x="32" y="35"/>
                  </a:lnTo>
                  <a:lnTo>
                    <a:pt x="32" y="36"/>
                  </a:lnTo>
                  <a:lnTo>
                    <a:pt x="33" y="39"/>
                  </a:lnTo>
                  <a:lnTo>
                    <a:pt x="33" y="45"/>
                  </a:lnTo>
                  <a:lnTo>
                    <a:pt x="35" y="56"/>
                  </a:lnTo>
                  <a:lnTo>
                    <a:pt x="35" y="57"/>
                  </a:lnTo>
                  <a:lnTo>
                    <a:pt x="35" y="58"/>
                  </a:lnTo>
                  <a:lnTo>
                    <a:pt x="35" y="59"/>
                  </a:lnTo>
                  <a:lnTo>
                    <a:pt x="36" y="62"/>
                  </a:lnTo>
                  <a:lnTo>
                    <a:pt x="36" y="68"/>
                  </a:lnTo>
                  <a:lnTo>
                    <a:pt x="38" y="79"/>
                  </a:lnTo>
                  <a:lnTo>
                    <a:pt x="38" y="80"/>
                  </a:lnTo>
                  <a:lnTo>
                    <a:pt x="38" y="81"/>
                  </a:lnTo>
                  <a:lnTo>
                    <a:pt x="38" y="82"/>
                  </a:lnTo>
                  <a:lnTo>
                    <a:pt x="38" y="85"/>
                  </a:lnTo>
                  <a:lnTo>
                    <a:pt x="39" y="90"/>
                  </a:lnTo>
                  <a:lnTo>
                    <a:pt x="39" y="90"/>
                  </a:lnTo>
                  <a:lnTo>
                    <a:pt x="39" y="91"/>
                  </a:lnTo>
                  <a:lnTo>
                    <a:pt x="39" y="92"/>
                  </a:lnTo>
                  <a:lnTo>
                    <a:pt x="40" y="94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40" y="100"/>
                  </a:lnTo>
                  <a:lnTo>
                    <a:pt x="41" y="101"/>
                  </a:lnTo>
                  <a:lnTo>
                    <a:pt x="41" y="103"/>
                  </a:lnTo>
                  <a:lnTo>
                    <a:pt x="41" y="103"/>
                  </a:lnTo>
                  <a:lnTo>
                    <a:pt x="41" y="104"/>
                  </a:lnTo>
                  <a:lnTo>
                    <a:pt x="42" y="105"/>
                  </a:lnTo>
                  <a:lnTo>
                    <a:pt x="42" y="107"/>
                  </a:lnTo>
                  <a:lnTo>
                    <a:pt x="42" y="107"/>
                  </a:lnTo>
                  <a:lnTo>
                    <a:pt x="42" y="107"/>
                  </a:lnTo>
                  <a:lnTo>
                    <a:pt x="42" y="108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1"/>
                  </a:lnTo>
                  <a:lnTo>
                    <a:pt x="43" y="112"/>
                  </a:lnTo>
                  <a:lnTo>
                    <a:pt x="43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1"/>
                  </a:lnTo>
                  <a:lnTo>
                    <a:pt x="48" y="111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50" y="107"/>
                  </a:lnTo>
                  <a:lnTo>
                    <a:pt x="50" y="105"/>
                  </a:lnTo>
                  <a:lnTo>
                    <a:pt x="51" y="101"/>
                  </a:lnTo>
                  <a:lnTo>
                    <a:pt x="51" y="101"/>
                  </a:lnTo>
                  <a:lnTo>
                    <a:pt x="51" y="100"/>
                  </a:lnTo>
                  <a:lnTo>
                    <a:pt x="51" y="99"/>
                  </a:lnTo>
                  <a:lnTo>
                    <a:pt x="51" y="97"/>
                  </a:lnTo>
                  <a:lnTo>
                    <a:pt x="52" y="93"/>
                  </a:lnTo>
                  <a:lnTo>
                    <a:pt x="52" y="92"/>
                  </a:lnTo>
                  <a:lnTo>
                    <a:pt x="52" y="92"/>
                  </a:lnTo>
                  <a:lnTo>
                    <a:pt x="52" y="90"/>
                  </a:lnTo>
                  <a:lnTo>
                    <a:pt x="53" y="87"/>
                  </a:lnTo>
                  <a:lnTo>
                    <a:pt x="54" y="82"/>
                  </a:lnTo>
                  <a:lnTo>
                    <a:pt x="55" y="69"/>
                  </a:lnTo>
                  <a:lnTo>
                    <a:pt x="55" y="69"/>
                  </a:lnTo>
                  <a:lnTo>
                    <a:pt x="55" y="68"/>
                  </a:lnTo>
                  <a:lnTo>
                    <a:pt x="55" y="66"/>
                  </a:lnTo>
                  <a:lnTo>
                    <a:pt x="56" y="63"/>
                  </a:lnTo>
                  <a:lnTo>
                    <a:pt x="56" y="56"/>
                  </a:lnTo>
                  <a:lnTo>
                    <a:pt x="58" y="44"/>
                  </a:lnTo>
                  <a:lnTo>
                    <a:pt x="58" y="43"/>
                  </a:lnTo>
                  <a:lnTo>
                    <a:pt x="58" y="42"/>
                  </a:lnTo>
                  <a:lnTo>
                    <a:pt x="58" y="41"/>
                  </a:lnTo>
                  <a:lnTo>
                    <a:pt x="59" y="38"/>
                  </a:lnTo>
                  <a:lnTo>
                    <a:pt x="60" y="32"/>
                  </a:lnTo>
                  <a:lnTo>
                    <a:pt x="60" y="31"/>
                  </a:lnTo>
                  <a:lnTo>
                    <a:pt x="60" y="30"/>
                  </a:lnTo>
                  <a:lnTo>
                    <a:pt x="60" y="29"/>
                  </a:lnTo>
                  <a:lnTo>
                    <a:pt x="60" y="26"/>
                  </a:lnTo>
                  <a:lnTo>
                    <a:pt x="61" y="21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61" y="19"/>
                  </a:lnTo>
                  <a:lnTo>
                    <a:pt x="62" y="16"/>
                  </a:lnTo>
                  <a:lnTo>
                    <a:pt x="62" y="16"/>
                  </a:lnTo>
                  <a:lnTo>
                    <a:pt x="62" y="15"/>
                  </a:lnTo>
                  <a:lnTo>
                    <a:pt x="62" y="14"/>
                  </a:lnTo>
                  <a:lnTo>
                    <a:pt x="62" y="12"/>
                  </a:lnTo>
                  <a:lnTo>
                    <a:pt x="63" y="12"/>
                  </a:lnTo>
                  <a:lnTo>
                    <a:pt x="63" y="11"/>
                  </a:lnTo>
                  <a:lnTo>
                    <a:pt x="63" y="10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4" y="8"/>
                  </a:lnTo>
                  <a:lnTo>
                    <a:pt x="64" y="7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5" y="3"/>
                  </a:lnTo>
                  <a:lnTo>
                    <a:pt x="65" y="3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3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5"/>
                  </a:lnTo>
                  <a:lnTo>
                    <a:pt x="71" y="6"/>
                  </a:lnTo>
                  <a:lnTo>
                    <a:pt x="71" y="7"/>
                  </a:lnTo>
                  <a:lnTo>
                    <a:pt x="71" y="7"/>
                  </a:lnTo>
                  <a:lnTo>
                    <a:pt x="71" y="8"/>
                  </a:lnTo>
                  <a:lnTo>
                    <a:pt x="71" y="10"/>
                  </a:lnTo>
                  <a:lnTo>
                    <a:pt x="71" y="10"/>
                  </a:lnTo>
                  <a:lnTo>
                    <a:pt x="71" y="11"/>
                  </a:lnTo>
                  <a:lnTo>
                    <a:pt x="72" y="12"/>
                  </a:lnTo>
                  <a:lnTo>
                    <a:pt x="72" y="14"/>
                  </a:lnTo>
                  <a:lnTo>
                    <a:pt x="73" y="18"/>
                  </a:lnTo>
                  <a:lnTo>
                    <a:pt x="73" y="19"/>
                  </a:lnTo>
                  <a:lnTo>
                    <a:pt x="73" y="20"/>
                  </a:lnTo>
                  <a:lnTo>
                    <a:pt x="73" y="21"/>
                  </a:lnTo>
                  <a:lnTo>
                    <a:pt x="73" y="23"/>
                  </a:lnTo>
                  <a:lnTo>
                    <a:pt x="74" y="29"/>
                  </a:lnTo>
                  <a:lnTo>
                    <a:pt x="76" y="41"/>
                  </a:lnTo>
                  <a:lnTo>
                    <a:pt x="76" y="42"/>
                  </a:lnTo>
                  <a:lnTo>
                    <a:pt x="76" y="42"/>
                  </a:lnTo>
                  <a:lnTo>
                    <a:pt x="76" y="44"/>
                  </a:lnTo>
                  <a:lnTo>
                    <a:pt x="77" y="47"/>
                  </a:lnTo>
                  <a:lnTo>
                    <a:pt x="77" y="53"/>
                  </a:lnTo>
                  <a:lnTo>
                    <a:pt x="79" y="65"/>
                  </a:lnTo>
                  <a:lnTo>
                    <a:pt x="79" y="66"/>
                  </a:lnTo>
                  <a:lnTo>
                    <a:pt x="79" y="66"/>
                  </a:lnTo>
                  <a:lnTo>
                    <a:pt x="79" y="68"/>
                  </a:lnTo>
                  <a:lnTo>
                    <a:pt x="79" y="71"/>
                  </a:lnTo>
                  <a:lnTo>
                    <a:pt x="80" y="77"/>
                  </a:lnTo>
                  <a:lnTo>
                    <a:pt x="81" y="88"/>
                  </a:lnTo>
                  <a:lnTo>
                    <a:pt x="81" y="88"/>
                  </a:lnTo>
                  <a:lnTo>
                    <a:pt x="81" y="89"/>
                  </a:lnTo>
                  <a:lnTo>
                    <a:pt x="82" y="90"/>
                  </a:lnTo>
                  <a:lnTo>
                    <a:pt x="82" y="93"/>
                  </a:lnTo>
                  <a:lnTo>
                    <a:pt x="83" y="97"/>
                  </a:lnTo>
                  <a:lnTo>
                    <a:pt x="83" y="98"/>
                  </a:lnTo>
                  <a:lnTo>
                    <a:pt x="83" y="98"/>
                  </a:lnTo>
                  <a:lnTo>
                    <a:pt x="83" y="99"/>
                  </a:lnTo>
                  <a:lnTo>
                    <a:pt x="83" y="101"/>
                  </a:lnTo>
                  <a:lnTo>
                    <a:pt x="84" y="105"/>
                  </a:lnTo>
                  <a:lnTo>
                    <a:pt x="84" y="106"/>
                  </a:lnTo>
                  <a:lnTo>
                    <a:pt x="84" y="106"/>
                  </a:lnTo>
                  <a:lnTo>
                    <a:pt x="85" y="107"/>
                  </a:lnTo>
                  <a:lnTo>
                    <a:pt x="85" y="108"/>
                  </a:lnTo>
                  <a:lnTo>
                    <a:pt x="85" y="109"/>
                  </a:lnTo>
                  <a:lnTo>
                    <a:pt x="85" y="109"/>
                  </a:lnTo>
                  <a:lnTo>
                    <a:pt x="85" y="110"/>
                  </a:lnTo>
                  <a:lnTo>
                    <a:pt x="85" y="111"/>
                  </a:lnTo>
                  <a:lnTo>
                    <a:pt x="86" y="111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3"/>
                  </a:lnTo>
                  <a:lnTo>
                    <a:pt x="86" y="113"/>
                  </a:lnTo>
                  <a:lnTo>
                    <a:pt x="86" y="113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9" y="116"/>
                  </a:lnTo>
                  <a:lnTo>
                    <a:pt x="89" y="116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3"/>
                  </a:lnTo>
                  <a:lnTo>
                    <a:pt x="90" y="113"/>
                  </a:lnTo>
                  <a:lnTo>
                    <a:pt x="90" y="112"/>
                  </a:lnTo>
                  <a:lnTo>
                    <a:pt x="91" y="112"/>
                  </a:lnTo>
                  <a:lnTo>
                    <a:pt x="91" y="112"/>
                  </a:lnTo>
                  <a:lnTo>
                    <a:pt x="91" y="111"/>
                  </a:lnTo>
                  <a:lnTo>
                    <a:pt x="91" y="111"/>
                  </a:lnTo>
                  <a:lnTo>
                    <a:pt x="91" y="110"/>
                  </a:lnTo>
                  <a:lnTo>
                    <a:pt x="91" y="109"/>
                  </a:lnTo>
                  <a:lnTo>
                    <a:pt x="91" y="109"/>
                  </a:lnTo>
                  <a:lnTo>
                    <a:pt x="92" y="108"/>
                  </a:lnTo>
                  <a:lnTo>
                    <a:pt x="92" y="108"/>
                  </a:lnTo>
                  <a:lnTo>
                    <a:pt x="92" y="106"/>
                  </a:lnTo>
                  <a:lnTo>
                    <a:pt x="93" y="102"/>
                  </a:lnTo>
                  <a:lnTo>
                    <a:pt x="93" y="101"/>
                  </a:lnTo>
                  <a:lnTo>
                    <a:pt x="93" y="101"/>
                  </a:lnTo>
                  <a:lnTo>
                    <a:pt x="93" y="100"/>
                  </a:lnTo>
                  <a:lnTo>
                    <a:pt x="94" y="98"/>
                  </a:lnTo>
                  <a:lnTo>
                    <a:pt x="94" y="93"/>
                  </a:lnTo>
                  <a:lnTo>
                    <a:pt x="96" y="83"/>
                  </a:lnTo>
                  <a:lnTo>
                    <a:pt x="96" y="82"/>
                  </a:lnTo>
                  <a:lnTo>
                    <a:pt x="96" y="81"/>
                  </a:lnTo>
                  <a:lnTo>
                    <a:pt x="96" y="80"/>
                  </a:lnTo>
                  <a:lnTo>
                    <a:pt x="96" y="77"/>
                  </a:lnTo>
                  <a:lnTo>
                    <a:pt x="97" y="71"/>
                  </a:lnTo>
                  <a:lnTo>
                    <a:pt x="99" y="59"/>
                  </a:lnTo>
                  <a:lnTo>
                    <a:pt x="99" y="58"/>
                  </a:lnTo>
                  <a:lnTo>
                    <a:pt x="99" y="57"/>
                  </a:lnTo>
                  <a:lnTo>
                    <a:pt x="99" y="56"/>
                  </a:lnTo>
                  <a:lnTo>
                    <a:pt x="99" y="52"/>
                  </a:lnTo>
                  <a:lnTo>
                    <a:pt x="100" y="46"/>
                  </a:lnTo>
                  <a:lnTo>
                    <a:pt x="100" y="45"/>
                  </a:lnTo>
                  <a:lnTo>
                    <a:pt x="100" y="44"/>
                  </a:lnTo>
                  <a:lnTo>
                    <a:pt x="100" y="43"/>
                  </a:lnTo>
                  <a:lnTo>
                    <a:pt x="101" y="39"/>
                  </a:lnTo>
                  <a:lnTo>
                    <a:pt x="101" y="33"/>
                  </a:lnTo>
                  <a:lnTo>
                    <a:pt x="102" y="32"/>
                  </a:lnTo>
                  <a:lnTo>
                    <a:pt x="102" y="32"/>
                  </a:lnTo>
                  <a:lnTo>
                    <a:pt x="102" y="30"/>
                  </a:lnTo>
                  <a:lnTo>
                    <a:pt x="102" y="27"/>
                  </a:lnTo>
                  <a:lnTo>
                    <a:pt x="103" y="22"/>
                  </a:lnTo>
                  <a:lnTo>
                    <a:pt x="103" y="21"/>
                  </a:lnTo>
                  <a:lnTo>
                    <a:pt x="103" y="21"/>
                  </a:lnTo>
                  <a:lnTo>
                    <a:pt x="103" y="19"/>
                  </a:lnTo>
                  <a:lnTo>
                    <a:pt x="104" y="17"/>
                  </a:lnTo>
                  <a:lnTo>
                    <a:pt x="105" y="12"/>
                  </a:lnTo>
                  <a:lnTo>
                    <a:pt x="105" y="12"/>
                  </a:lnTo>
                  <a:lnTo>
                    <a:pt x="105" y="12"/>
                  </a:lnTo>
                  <a:lnTo>
                    <a:pt x="105" y="10"/>
                  </a:lnTo>
                  <a:lnTo>
                    <a:pt x="105" y="9"/>
                  </a:lnTo>
                  <a:lnTo>
                    <a:pt x="105" y="8"/>
                  </a:lnTo>
                  <a:lnTo>
                    <a:pt x="105" y="8"/>
                  </a:lnTo>
                  <a:lnTo>
                    <a:pt x="106" y="7"/>
                  </a:lnTo>
                  <a:lnTo>
                    <a:pt x="106" y="6"/>
                  </a:lnTo>
                  <a:lnTo>
                    <a:pt x="106" y="5"/>
                  </a:lnTo>
                </a:path>
              </a:pathLst>
            </a:custGeom>
            <a:noFill/>
            <a:ln w="9525" cap="sq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277" name="Freeform 71"/>
            <p:cNvSpPr>
              <a:spLocks/>
            </p:cNvSpPr>
            <p:nvPr/>
          </p:nvSpPr>
          <p:spPr bwMode="auto">
            <a:xfrm>
              <a:off x="5538815" y="3470295"/>
              <a:ext cx="157163" cy="184150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2"/>
                </a:cxn>
                <a:cxn ang="0">
                  <a:pos x="6" y="6"/>
                </a:cxn>
                <a:cxn ang="0">
                  <a:pos x="8" y="13"/>
                </a:cxn>
                <a:cxn ang="0">
                  <a:pos x="10" y="30"/>
                </a:cxn>
                <a:cxn ang="0">
                  <a:pos x="13" y="58"/>
                </a:cxn>
                <a:cxn ang="0">
                  <a:pos x="17" y="92"/>
                </a:cxn>
                <a:cxn ang="0">
                  <a:pos x="19" y="103"/>
                </a:cxn>
                <a:cxn ang="0">
                  <a:pos x="21" y="110"/>
                </a:cxn>
                <a:cxn ang="0">
                  <a:pos x="21" y="113"/>
                </a:cxn>
                <a:cxn ang="0">
                  <a:pos x="23" y="115"/>
                </a:cxn>
                <a:cxn ang="0">
                  <a:pos x="23" y="115"/>
                </a:cxn>
                <a:cxn ang="0">
                  <a:pos x="24" y="116"/>
                </a:cxn>
                <a:cxn ang="0">
                  <a:pos x="25" y="115"/>
                </a:cxn>
                <a:cxn ang="0">
                  <a:pos x="26" y="114"/>
                </a:cxn>
                <a:cxn ang="0">
                  <a:pos x="27" y="110"/>
                </a:cxn>
                <a:cxn ang="0">
                  <a:pos x="28" y="103"/>
                </a:cxn>
                <a:cxn ang="0">
                  <a:pos x="30" y="87"/>
                </a:cxn>
                <a:cxn ang="0">
                  <a:pos x="34" y="57"/>
                </a:cxn>
                <a:cxn ang="0">
                  <a:pos x="38" y="26"/>
                </a:cxn>
                <a:cxn ang="0">
                  <a:pos x="40" y="13"/>
                </a:cxn>
                <a:cxn ang="0">
                  <a:pos x="41" y="7"/>
                </a:cxn>
                <a:cxn ang="0">
                  <a:pos x="42" y="2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5" y="1"/>
                </a:cxn>
                <a:cxn ang="0">
                  <a:pos x="46" y="3"/>
                </a:cxn>
                <a:cxn ang="0">
                  <a:pos x="47" y="7"/>
                </a:cxn>
                <a:cxn ang="0">
                  <a:pos x="49" y="18"/>
                </a:cxn>
                <a:cxn ang="0">
                  <a:pos x="52" y="38"/>
                </a:cxn>
                <a:cxn ang="0">
                  <a:pos x="56" y="76"/>
                </a:cxn>
                <a:cxn ang="0">
                  <a:pos x="58" y="93"/>
                </a:cxn>
                <a:cxn ang="0">
                  <a:pos x="60" y="105"/>
                </a:cxn>
                <a:cxn ang="0">
                  <a:pos x="62" y="110"/>
                </a:cxn>
                <a:cxn ang="0">
                  <a:pos x="63" y="114"/>
                </a:cxn>
                <a:cxn ang="0">
                  <a:pos x="64" y="115"/>
                </a:cxn>
                <a:cxn ang="0">
                  <a:pos x="64" y="116"/>
                </a:cxn>
                <a:cxn ang="0">
                  <a:pos x="65" y="115"/>
                </a:cxn>
                <a:cxn ang="0">
                  <a:pos x="66" y="114"/>
                </a:cxn>
                <a:cxn ang="0">
                  <a:pos x="66" y="112"/>
                </a:cxn>
                <a:cxn ang="0">
                  <a:pos x="68" y="106"/>
                </a:cxn>
                <a:cxn ang="0">
                  <a:pos x="71" y="87"/>
                </a:cxn>
                <a:cxn ang="0">
                  <a:pos x="74" y="59"/>
                </a:cxn>
                <a:cxn ang="0">
                  <a:pos x="77" y="34"/>
                </a:cxn>
                <a:cxn ang="0">
                  <a:pos x="79" y="20"/>
                </a:cxn>
                <a:cxn ang="0">
                  <a:pos x="81" y="8"/>
                </a:cxn>
                <a:cxn ang="0">
                  <a:pos x="82" y="3"/>
                </a:cxn>
                <a:cxn ang="0">
                  <a:pos x="83" y="1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2"/>
                </a:cxn>
                <a:cxn ang="0">
                  <a:pos x="87" y="6"/>
                </a:cxn>
                <a:cxn ang="0">
                  <a:pos x="89" y="13"/>
                </a:cxn>
                <a:cxn ang="0">
                  <a:pos x="91" y="28"/>
                </a:cxn>
                <a:cxn ang="0">
                  <a:pos x="94" y="61"/>
                </a:cxn>
                <a:cxn ang="0">
                  <a:pos x="97" y="88"/>
                </a:cxn>
              </a:cxnLst>
              <a:rect l="0" t="0" r="r" b="b"/>
              <a:pathLst>
                <a:path w="99" h="116">
                  <a:moveTo>
                    <a:pt x="0" y="5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2"/>
                  </a:lnTo>
                  <a:lnTo>
                    <a:pt x="9" y="24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1"/>
                  </a:lnTo>
                  <a:lnTo>
                    <a:pt x="11" y="33"/>
                  </a:lnTo>
                  <a:lnTo>
                    <a:pt x="11" y="36"/>
                  </a:lnTo>
                  <a:lnTo>
                    <a:pt x="12" y="42"/>
                  </a:lnTo>
                  <a:lnTo>
                    <a:pt x="13" y="55"/>
                  </a:lnTo>
                  <a:lnTo>
                    <a:pt x="13" y="56"/>
                  </a:lnTo>
                  <a:lnTo>
                    <a:pt x="13" y="57"/>
                  </a:lnTo>
                  <a:lnTo>
                    <a:pt x="13" y="58"/>
                  </a:lnTo>
                  <a:lnTo>
                    <a:pt x="14" y="62"/>
                  </a:lnTo>
                  <a:lnTo>
                    <a:pt x="15" y="68"/>
                  </a:lnTo>
                  <a:lnTo>
                    <a:pt x="16" y="81"/>
                  </a:lnTo>
                  <a:lnTo>
                    <a:pt x="16" y="82"/>
                  </a:lnTo>
                  <a:lnTo>
                    <a:pt x="16" y="82"/>
                  </a:lnTo>
                  <a:lnTo>
                    <a:pt x="17" y="84"/>
                  </a:lnTo>
                  <a:lnTo>
                    <a:pt x="17" y="87"/>
                  </a:lnTo>
                  <a:lnTo>
                    <a:pt x="17" y="92"/>
                  </a:lnTo>
                  <a:lnTo>
                    <a:pt x="18" y="92"/>
                  </a:lnTo>
                  <a:lnTo>
                    <a:pt x="18" y="93"/>
                  </a:lnTo>
                  <a:lnTo>
                    <a:pt x="18" y="94"/>
                  </a:lnTo>
                  <a:lnTo>
                    <a:pt x="18" y="97"/>
                  </a:lnTo>
                  <a:lnTo>
                    <a:pt x="19" y="101"/>
                  </a:lnTo>
                  <a:lnTo>
                    <a:pt x="19" y="102"/>
                  </a:lnTo>
                  <a:lnTo>
                    <a:pt x="19" y="102"/>
                  </a:lnTo>
                  <a:lnTo>
                    <a:pt x="19" y="103"/>
                  </a:lnTo>
                  <a:lnTo>
                    <a:pt x="20" y="105"/>
                  </a:lnTo>
                  <a:lnTo>
                    <a:pt x="20" y="105"/>
                  </a:lnTo>
                  <a:lnTo>
                    <a:pt x="20" y="106"/>
                  </a:lnTo>
                  <a:lnTo>
                    <a:pt x="20" y="107"/>
                  </a:lnTo>
                  <a:lnTo>
                    <a:pt x="20" y="108"/>
                  </a:lnTo>
                  <a:lnTo>
                    <a:pt x="20" y="109"/>
                  </a:lnTo>
                  <a:lnTo>
                    <a:pt x="21" y="109"/>
                  </a:lnTo>
                  <a:lnTo>
                    <a:pt x="21" y="110"/>
                  </a:lnTo>
                  <a:lnTo>
                    <a:pt x="21" y="110"/>
                  </a:lnTo>
                  <a:lnTo>
                    <a:pt x="21" y="110"/>
                  </a:lnTo>
                  <a:lnTo>
                    <a:pt x="21" y="111"/>
                  </a:lnTo>
                  <a:lnTo>
                    <a:pt x="21" y="111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6" y="114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6" y="111"/>
                  </a:lnTo>
                  <a:lnTo>
                    <a:pt x="27" y="110"/>
                  </a:lnTo>
                  <a:lnTo>
                    <a:pt x="27" y="110"/>
                  </a:lnTo>
                  <a:lnTo>
                    <a:pt x="27" y="109"/>
                  </a:lnTo>
                  <a:lnTo>
                    <a:pt x="27" y="108"/>
                  </a:lnTo>
                  <a:lnTo>
                    <a:pt x="27" y="107"/>
                  </a:lnTo>
                  <a:lnTo>
                    <a:pt x="27" y="106"/>
                  </a:lnTo>
                  <a:lnTo>
                    <a:pt x="28" y="106"/>
                  </a:lnTo>
                  <a:lnTo>
                    <a:pt x="28" y="105"/>
                  </a:lnTo>
                  <a:lnTo>
                    <a:pt x="28" y="103"/>
                  </a:lnTo>
                  <a:lnTo>
                    <a:pt x="29" y="99"/>
                  </a:lnTo>
                  <a:lnTo>
                    <a:pt x="29" y="98"/>
                  </a:lnTo>
                  <a:lnTo>
                    <a:pt x="29" y="97"/>
                  </a:lnTo>
                  <a:lnTo>
                    <a:pt x="29" y="96"/>
                  </a:lnTo>
                  <a:lnTo>
                    <a:pt x="30" y="94"/>
                  </a:lnTo>
                  <a:lnTo>
                    <a:pt x="30" y="88"/>
                  </a:lnTo>
                  <a:lnTo>
                    <a:pt x="30" y="87"/>
                  </a:lnTo>
                  <a:lnTo>
                    <a:pt x="30" y="87"/>
                  </a:lnTo>
                  <a:lnTo>
                    <a:pt x="31" y="85"/>
                  </a:lnTo>
                  <a:lnTo>
                    <a:pt x="31" y="82"/>
                  </a:lnTo>
                  <a:lnTo>
                    <a:pt x="32" y="76"/>
                  </a:lnTo>
                  <a:lnTo>
                    <a:pt x="33" y="63"/>
                  </a:lnTo>
                  <a:lnTo>
                    <a:pt x="33" y="62"/>
                  </a:lnTo>
                  <a:lnTo>
                    <a:pt x="34" y="62"/>
                  </a:lnTo>
                  <a:lnTo>
                    <a:pt x="34" y="60"/>
                  </a:lnTo>
                  <a:lnTo>
                    <a:pt x="34" y="57"/>
                  </a:lnTo>
                  <a:lnTo>
                    <a:pt x="35" y="51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6" y="37"/>
                  </a:lnTo>
                  <a:lnTo>
                    <a:pt x="36" y="36"/>
                  </a:lnTo>
                  <a:lnTo>
                    <a:pt x="37" y="33"/>
                  </a:lnTo>
                  <a:lnTo>
                    <a:pt x="38" y="27"/>
                  </a:lnTo>
                  <a:lnTo>
                    <a:pt x="38" y="26"/>
                  </a:lnTo>
                  <a:lnTo>
                    <a:pt x="38" y="26"/>
                  </a:lnTo>
                  <a:lnTo>
                    <a:pt x="38" y="24"/>
                  </a:lnTo>
                  <a:lnTo>
                    <a:pt x="38" y="22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9" y="16"/>
                  </a:lnTo>
                  <a:lnTo>
                    <a:pt x="39" y="15"/>
                  </a:lnTo>
                  <a:lnTo>
                    <a:pt x="40" y="13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1"/>
                  </a:lnTo>
                  <a:lnTo>
                    <a:pt x="40" y="9"/>
                  </a:lnTo>
                  <a:lnTo>
                    <a:pt x="40" y="8"/>
                  </a:lnTo>
                  <a:lnTo>
                    <a:pt x="41" y="8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6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7" y="4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8" y="9"/>
                  </a:lnTo>
                  <a:lnTo>
                    <a:pt x="48" y="9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9" y="17"/>
                  </a:lnTo>
                  <a:lnTo>
                    <a:pt x="49" y="18"/>
                  </a:lnTo>
                  <a:lnTo>
                    <a:pt x="49" y="18"/>
                  </a:lnTo>
                  <a:lnTo>
                    <a:pt x="50" y="19"/>
                  </a:lnTo>
                  <a:lnTo>
                    <a:pt x="50" y="22"/>
                  </a:lnTo>
                  <a:lnTo>
                    <a:pt x="51" y="27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30"/>
                  </a:lnTo>
                  <a:lnTo>
                    <a:pt x="51" y="32"/>
                  </a:lnTo>
                  <a:lnTo>
                    <a:pt x="52" y="38"/>
                  </a:lnTo>
                  <a:lnTo>
                    <a:pt x="53" y="50"/>
                  </a:lnTo>
                  <a:lnTo>
                    <a:pt x="54" y="51"/>
                  </a:lnTo>
                  <a:lnTo>
                    <a:pt x="54" y="52"/>
                  </a:lnTo>
                  <a:lnTo>
                    <a:pt x="54" y="54"/>
                  </a:lnTo>
                  <a:lnTo>
                    <a:pt x="54" y="57"/>
                  </a:lnTo>
                  <a:lnTo>
                    <a:pt x="55" y="63"/>
                  </a:lnTo>
                  <a:lnTo>
                    <a:pt x="56" y="75"/>
                  </a:lnTo>
                  <a:lnTo>
                    <a:pt x="56" y="76"/>
                  </a:lnTo>
                  <a:lnTo>
                    <a:pt x="56" y="77"/>
                  </a:lnTo>
                  <a:lnTo>
                    <a:pt x="56" y="78"/>
                  </a:lnTo>
                  <a:lnTo>
                    <a:pt x="57" y="82"/>
                  </a:lnTo>
                  <a:lnTo>
                    <a:pt x="58" y="88"/>
                  </a:lnTo>
                  <a:lnTo>
                    <a:pt x="58" y="88"/>
                  </a:lnTo>
                  <a:lnTo>
                    <a:pt x="58" y="89"/>
                  </a:lnTo>
                  <a:lnTo>
                    <a:pt x="58" y="90"/>
                  </a:lnTo>
                  <a:lnTo>
                    <a:pt x="58" y="93"/>
                  </a:lnTo>
                  <a:lnTo>
                    <a:pt x="59" y="98"/>
                  </a:lnTo>
                  <a:lnTo>
                    <a:pt x="59" y="99"/>
                  </a:lnTo>
                  <a:lnTo>
                    <a:pt x="59" y="100"/>
                  </a:lnTo>
                  <a:lnTo>
                    <a:pt x="60" y="101"/>
                  </a:lnTo>
                  <a:lnTo>
                    <a:pt x="60" y="103"/>
                  </a:lnTo>
                  <a:lnTo>
                    <a:pt x="60" y="103"/>
                  </a:lnTo>
                  <a:lnTo>
                    <a:pt x="60" y="104"/>
                  </a:lnTo>
                  <a:lnTo>
                    <a:pt x="60" y="105"/>
                  </a:lnTo>
                  <a:lnTo>
                    <a:pt x="61" y="107"/>
                  </a:lnTo>
                  <a:lnTo>
                    <a:pt x="61" y="107"/>
                  </a:lnTo>
                  <a:lnTo>
                    <a:pt x="61" y="108"/>
                  </a:lnTo>
                  <a:lnTo>
                    <a:pt x="61" y="108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10"/>
                  </a:lnTo>
                  <a:lnTo>
                    <a:pt x="62" y="110"/>
                  </a:lnTo>
                  <a:lnTo>
                    <a:pt x="62" y="111"/>
                  </a:lnTo>
                  <a:lnTo>
                    <a:pt x="62" y="111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7" y="111"/>
                  </a:lnTo>
                  <a:lnTo>
                    <a:pt x="67" y="110"/>
                  </a:lnTo>
                  <a:lnTo>
                    <a:pt x="67" y="109"/>
                  </a:lnTo>
                  <a:lnTo>
                    <a:pt x="67" y="109"/>
                  </a:lnTo>
                  <a:lnTo>
                    <a:pt x="67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8" y="103"/>
                  </a:lnTo>
                  <a:lnTo>
                    <a:pt x="69" y="98"/>
                  </a:lnTo>
                  <a:lnTo>
                    <a:pt x="69" y="97"/>
                  </a:lnTo>
                  <a:lnTo>
                    <a:pt x="70" y="97"/>
                  </a:lnTo>
                  <a:lnTo>
                    <a:pt x="70" y="95"/>
                  </a:lnTo>
                  <a:lnTo>
                    <a:pt x="70" y="93"/>
                  </a:lnTo>
                  <a:lnTo>
                    <a:pt x="71" y="87"/>
                  </a:lnTo>
                  <a:lnTo>
                    <a:pt x="71" y="86"/>
                  </a:lnTo>
                  <a:lnTo>
                    <a:pt x="71" y="85"/>
                  </a:lnTo>
                  <a:lnTo>
                    <a:pt x="71" y="84"/>
                  </a:lnTo>
                  <a:lnTo>
                    <a:pt x="72" y="81"/>
                  </a:lnTo>
                  <a:lnTo>
                    <a:pt x="72" y="74"/>
                  </a:lnTo>
                  <a:lnTo>
                    <a:pt x="74" y="61"/>
                  </a:lnTo>
                  <a:lnTo>
                    <a:pt x="74" y="60"/>
                  </a:lnTo>
                  <a:lnTo>
                    <a:pt x="74" y="59"/>
                  </a:lnTo>
                  <a:lnTo>
                    <a:pt x="74" y="57"/>
                  </a:lnTo>
                  <a:lnTo>
                    <a:pt x="75" y="54"/>
                  </a:lnTo>
                  <a:lnTo>
                    <a:pt x="75" y="47"/>
                  </a:lnTo>
                  <a:lnTo>
                    <a:pt x="75" y="46"/>
                  </a:lnTo>
                  <a:lnTo>
                    <a:pt x="76" y="45"/>
                  </a:lnTo>
                  <a:lnTo>
                    <a:pt x="76" y="44"/>
                  </a:lnTo>
                  <a:lnTo>
                    <a:pt x="76" y="40"/>
                  </a:lnTo>
                  <a:lnTo>
                    <a:pt x="77" y="34"/>
                  </a:lnTo>
                  <a:lnTo>
                    <a:pt x="77" y="33"/>
                  </a:lnTo>
                  <a:lnTo>
                    <a:pt x="77" y="32"/>
                  </a:lnTo>
                  <a:lnTo>
                    <a:pt x="77" y="31"/>
                  </a:lnTo>
                  <a:lnTo>
                    <a:pt x="78" y="28"/>
                  </a:lnTo>
                  <a:lnTo>
                    <a:pt x="78" y="22"/>
                  </a:lnTo>
                  <a:lnTo>
                    <a:pt x="78" y="22"/>
                  </a:lnTo>
                  <a:lnTo>
                    <a:pt x="78" y="21"/>
                  </a:lnTo>
                  <a:lnTo>
                    <a:pt x="79" y="20"/>
                  </a:lnTo>
                  <a:lnTo>
                    <a:pt x="79" y="17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0"/>
                  </a:lnTo>
                  <a:lnTo>
                    <a:pt x="80" y="9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1" y="7"/>
                  </a:lnTo>
                  <a:lnTo>
                    <a:pt x="81" y="6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6" y="4"/>
                  </a:lnTo>
                  <a:lnTo>
                    <a:pt x="87" y="5"/>
                  </a:lnTo>
                  <a:lnTo>
                    <a:pt x="87" y="6"/>
                  </a:lnTo>
                  <a:lnTo>
                    <a:pt x="87" y="6"/>
                  </a:lnTo>
                  <a:lnTo>
                    <a:pt x="87" y="7"/>
                  </a:lnTo>
                  <a:lnTo>
                    <a:pt x="88" y="9"/>
                  </a:lnTo>
                  <a:lnTo>
                    <a:pt x="88" y="9"/>
                  </a:lnTo>
                  <a:lnTo>
                    <a:pt x="88" y="10"/>
                  </a:lnTo>
                  <a:lnTo>
                    <a:pt x="88" y="10"/>
                  </a:lnTo>
                  <a:lnTo>
                    <a:pt x="89" y="13"/>
                  </a:lnTo>
                  <a:lnTo>
                    <a:pt x="89" y="13"/>
                  </a:lnTo>
                  <a:lnTo>
                    <a:pt x="89" y="14"/>
                  </a:lnTo>
                  <a:lnTo>
                    <a:pt x="89" y="15"/>
                  </a:lnTo>
                  <a:lnTo>
                    <a:pt x="89" y="17"/>
                  </a:lnTo>
                  <a:lnTo>
                    <a:pt x="90" y="23"/>
                  </a:lnTo>
                  <a:lnTo>
                    <a:pt x="90" y="23"/>
                  </a:lnTo>
                  <a:lnTo>
                    <a:pt x="90" y="24"/>
                  </a:lnTo>
                  <a:lnTo>
                    <a:pt x="90" y="26"/>
                  </a:lnTo>
                  <a:lnTo>
                    <a:pt x="91" y="28"/>
                  </a:lnTo>
                  <a:lnTo>
                    <a:pt x="91" y="35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2" y="38"/>
                  </a:lnTo>
                  <a:lnTo>
                    <a:pt x="92" y="41"/>
                  </a:lnTo>
                  <a:lnTo>
                    <a:pt x="93" y="47"/>
                  </a:lnTo>
                  <a:lnTo>
                    <a:pt x="94" y="60"/>
                  </a:lnTo>
                  <a:lnTo>
                    <a:pt x="94" y="61"/>
                  </a:lnTo>
                  <a:lnTo>
                    <a:pt x="95" y="62"/>
                  </a:lnTo>
                  <a:lnTo>
                    <a:pt x="95" y="63"/>
                  </a:lnTo>
                  <a:lnTo>
                    <a:pt x="95" y="67"/>
                  </a:lnTo>
                  <a:lnTo>
                    <a:pt x="96" y="73"/>
                  </a:lnTo>
                  <a:lnTo>
                    <a:pt x="97" y="85"/>
                  </a:lnTo>
                  <a:lnTo>
                    <a:pt x="97" y="86"/>
                  </a:lnTo>
                  <a:lnTo>
                    <a:pt x="97" y="86"/>
                  </a:lnTo>
                  <a:lnTo>
                    <a:pt x="97" y="88"/>
                  </a:lnTo>
                  <a:lnTo>
                    <a:pt x="98" y="90"/>
                  </a:lnTo>
                  <a:lnTo>
                    <a:pt x="99" y="96"/>
                  </a:lnTo>
                  <a:lnTo>
                    <a:pt x="99" y="96"/>
                  </a:lnTo>
                  <a:lnTo>
                    <a:pt x="99" y="97"/>
                  </a:lnTo>
                </a:path>
              </a:pathLst>
            </a:custGeom>
            <a:noFill/>
            <a:ln w="9525" cap="sq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278" name="Freeform 72"/>
            <p:cNvSpPr>
              <a:spLocks/>
            </p:cNvSpPr>
            <p:nvPr/>
          </p:nvSpPr>
          <p:spPr bwMode="auto">
            <a:xfrm>
              <a:off x="5695978" y="3470295"/>
              <a:ext cx="153988" cy="184150"/>
            </a:xfrm>
            <a:custGeom>
              <a:avLst/>
              <a:gdLst/>
              <a:ahLst/>
              <a:cxnLst>
                <a:cxn ang="0">
                  <a:pos x="2" y="108"/>
                </a:cxn>
                <a:cxn ang="0">
                  <a:pos x="3" y="112"/>
                </a:cxn>
                <a:cxn ang="0">
                  <a:pos x="4" y="114"/>
                </a:cxn>
                <a:cxn ang="0">
                  <a:pos x="4" y="115"/>
                </a:cxn>
                <a:cxn ang="0">
                  <a:pos x="5" y="116"/>
                </a:cxn>
                <a:cxn ang="0">
                  <a:pos x="6" y="115"/>
                </a:cxn>
                <a:cxn ang="0">
                  <a:pos x="7" y="113"/>
                </a:cxn>
                <a:cxn ang="0">
                  <a:pos x="8" y="109"/>
                </a:cxn>
                <a:cxn ang="0">
                  <a:pos x="10" y="98"/>
                </a:cxn>
                <a:cxn ang="0">
                  <a:pos x="13" y="71"/>
                </a:cxn>
                <a:cxn ang="0">
                  <a:pos x="17" y="37"/>
                </a:cxn>
                <a:cxn ang="0">
                  <a:pos x="19" y="20"/>
                </a:cxn>
                <a:cxn ang="0">
                  <a:pos x="20" y="10"/>
                </a:cxn>
                <a:cxn ang="0">
                  <a:pos x="22" y="4"/>
                </a:cxn>
                <a:cxn ang="0">
                  <a:pos x="23" y="1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7" y="5"/>
                </a:cxn>
                <a:cxn ang="0">
                  <a:pos x="28" y="11"/>
                </a:cxn>
                <a:cxn ang="0">
                  <a:pos x="30" y="24"/>
                </a:cxn>
                <a:cxn ang="0">
                  <a:pos x="34" y="54"/>
                </a:cxn>
                <a:cxn ang="0">
                  <a:pos x="37" y="88"/>
                </a:cxn>
                <a:cxn ang="0">
                  <a:pos x="40" y="103"/>
                </a:cxn>
                <a:cxn ang="0">
                  <a:pos x="41" y="109"/>
                </a:cxn>
                <a:cxn ang="0">
                  <a:pos x="42" y="113"/>
                </a:cxn>
                <a:cxn ang="0">
                  <a:pos x="43" y="115"/>
                </a:cxn>
                <a:cxn ang="0">
                  <a:pos x="43" y="116"/>
                </a:cxn>
                <a:cxn ang="0">
                  <a:pos x="44" y="115"/>
                </a:cxn>
                <a:cxn ang="0">
                  <a:pos x="45" y="114"/>
                </a:cxn>
                <a:cxn ang="0">
                  <a:pos x="46" y="112"/>
                </a:cxn>
                <a:cxn ang="0">
                  <a:pos x="47" y="106"/>
                </a:cxn>
                <a:cxn ang="0">
                  <a:pos x="49" y="92"/>
                </a:cxn>
                <a:cxn ang="0">
                  <a:pos x="52" y="68"/>
                </a:cxn>
                <a:cxn ang="0">
                  <a:pos x="57" y="26"/>
                </a:cxn>
                <a:cxn ang="0">
                  <a:pos x="58" y="16"/>
                </a:cxn>
                <a:cxn ang="0">
                  <a:pos x="59" y="8"/>
                </a:cxn>
                <a:cxn ang="0">
                  <a:pos x="60" y="4"/>
                </a:cxn>
                <a:cxn ang="0">
                  <a:pos x="62" y="1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5" y="2"/>
                </a:cxn>
                <a:cxn ang="0">
                  <a:pos x="66" y="9"/>
                </a:cxn>
                <a:cxn ang="0">
                  <a:pos x="68" y="23"/>
                </a:cxn>
                <a:cxn ang="0">
                  <a:pos x="71" y="50"/>
                </a:cxn>
                <a:cxn ang="0">
                  <a:pos x="75" y="86"/>
                </a:cxn>
                <a:cxn ang="0">
                  <a:pos x="77" y="99"/>
                </a:cxn>
                <a:cxn ang="0">
                  <a:pos x="78" y="107"/>
                </a:cxn>
                <a:cxn ang="0">
                  <a:pos x="80" y="113"/>
                </a:cxn>
                <a:cxn ang="0">
                  <a:pos x="81" y="115"/>
                </a:cxn>
                <a:cxn ang="0">
                  <a:pos x="81" y="116"/>
                </a:cxn>
                <a:cxn ang="0">
                  <a:pos x="82" y="115"/>
                </a:cxn>
                <a:cxn ang="0">
                  <a:pos x="83" y="114"/>
                </a:cxn>
                <a:cxn ang="0">
                  <a:pos x="84" y="111"/>
                </a:cxn>
                <a:cxn ang="0">
                  <a:pos x="85" y="104"/>
                </a:cxn>
                <a:cxn ang="0">
                  <a:pos x="87" y="92"/>
                </a:cxn>
                <a:cxn ang="0">
                  <a:pos x="91" y="57"/>
                </a:cxn>
                <a:cxn ang="0">
                  <a:pos x="93" y="39"/>
                </a:cxn>
                <a:cxn ang="0">
                  <a:pos x="95" y="21"/>
                </a:cxn>
                <a:cxn ang="0">
                  <a:pos x="97" y="11"/>
                </a:cxn>
              </a:cxnLst>
              <a:rect l="0" t="0" r="r" b="b"/>
              <a:pathLst>
                <a:path w="97" h="116">
                  <a:moveTo>
                    <a:pt x="0" y="97"/>
                  </a:moveTo>
                  <a:lnTo>
                    <a:pt x="0" y="98"/>
                  </a:lnTo>
                  <a:lnTo>
                    <a:pt x="0" y="100"/>
                  </a:lnTo>
                  <a:lnTo>
                    <a:pt x="1" y="104"/>
                  </a:lnTo>
                  <a:lnTo>
                    <a:pt x="1" y="105"/>
                  </a:lnTo>
                  <a:lnTo>
                    <a:pt x="1" y="105"/>
                  </a:lnTo>
                  <a:lnTo>
                    <a:pt x="1" y="106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9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7" y="112"/>
                  </a:lnTo>
                  <a:lnTo>
                    <a:pt x="7" y="112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8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8" y="106"/>
                  </a:lnTo>
                  <a:lnTo>
                    <a:pt x="9" y="104"/>
                  </a:lnTo>
                  <a:lnTo>
                    <a:pt x="10" y="99"/>
                  </a:lnTo>
                  <a:lnTo>
                    <a:pt x="10" y="99"/>
                  </a:lnTo>
                  <a:lnTo>
                    <a:pt x="10" y="98"/>
                  </a:lnTo>
                  <a:lnTo>
                    <a:pt x="10" y="97"/>
                  </a:lnTo>
                  <a:lnTo>
                    <a:pt x="10" y="94"/>
                  </a:lnTo>
                  <a:lnTo>
                    <a:pt x="11" y="89"/>
                  </a:lnTo>
                  <a:lnTo>
                    <a:pt x="12" y="77"/>
                  </a:lnTo>
                  <a:lnTo>
                    <a:pt x="12" y="77"/>
                  </a:lnTo>
                  <a:lnTo>
                    <a:pt x="13" y="76"/>
                  </a:lnTo>
                  <a:lnTo>
                    <a:pt x="13" y="74"/>
                  </a:lnTo>
                  <a:lnTo>
                    <a:pt x="13" y="71"/>
                  </a:lnTo>
                  <a:lnTo>
                    <a:pt x="14" y="65"/>
                  </a:lnTo>
                  <a:lnTo>
                    <a:pt x="15" y="52"/>
                  </a:lnTo>
                  <a:lnTo>
                    <a:pt x="15" y="51"/>
                  </a:lnTo>
                  <a:lnTo>
                    <a:pt x="15" y="50"/>
                  </a:lnTo>
                  <a:lnTo>
                    <a:pt x="16" y="48"/>
                  </a:lnTo>
                  <a:lnTo>
                    <a:pt x="16" y="45"/>
                  </a:lnTo>
                  <a:lnTo>
                    <a:pt x="17" y="38"/>
                  </a:lnTo>
                  <a:lnTo>
                    <a:pt x="17" y="37"/>
                  </a:lnTo>
                  <a:lnTo>
                    <a:pt x="17" y="36"/>
                  </a:lnTo>
                  <a:lnTo>
                    <a:pt x="17" y="35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19" y="22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20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20" y="12"/>
                  </a:lnTo>
                  <a:lnTo>
                    <a:pt x="20" y="10"/>
                  </a:lnTo>
                  <a:lnTo>
                    <a:pt x="21" y="10"/>
                  </a:lnTo>
                  <a:lnTo>
                    <a:pt x="21" y="9"/>
                  </a:lnTo>
                  <a:lnTo>
                    <a:pt x="21" y="8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7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11"/>
                  </a:lnTo>
                  <a:lnTo>
                    <a:pt x="29" y="13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29" y="16"/>
                  </a:lnTo>
                  <a:lnTo>
                    <a:pt x="29" y="18"/>
                  </a:lnTo>
                  <a:lnTo>
                    <a:pt x="30" y="23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26"/>
                  </a:lnTo>
                  <a:lnTo>
                    <a:pt x="31" y="28"/>
                  </a:lnTo>
                  <a:lnTo>
                    <a:pt x="31" y="34"/>
                  </a:lnTo>
                  <a:lnTo>
                    <a:pt x="33" y="47"/>
                  </a:lnTo>
                  <a:lnTo>
                    <a:pt x="33" y="48"/>
                  </a:lnTo>
                  <a:lnTo>
                    <a:pt x="33" y="48"/>
                  </a:lnTo>
                  <a:lnTo>
                    <a:pt x="33" y="50"/>
                  </a:lnTo>
                  <a:lnTo>
                    <a:pt x="34" y="54"/>
                  </a:lnTo>
                  <a:lnTo>
                    <a:pt x="34" y="61"/>
                  </a:lnTo>
                  <a:lnTo>
                    <a:pt x="36" y="75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36" y="78"/>
                  </a:lnTo>
                  <a:lnTo>
                    <a:pt x="37" y="81"/>
                  </a:lnTo>
                  <a:lnTo>
                    <a:pt x="37" y="88"/>
                  </a:lnTo>
                  <a:lnTo>
                    <a:pt x="37" y="88"/>
                  </a:lnTo>
                  <a:lnTo>
                    <a:pt x="38" y="89"/>
                  </a:lnTo>
                  <a:lnTo>
                    <a:pt x="38" y="91"/>
                  </a:lnTo>
                  <a:lnTo>
                    <a:pt x="38" y="94"/>
                  </a:lnTo>
                  <a:lnTo>
                    <a:pt x="39" y="99"/>
                  </a:lnTo>
                  <a:lnTo>
                    <a:pt x="39" y="99"/>
                  </a:lnTo>
                  <a:lnTo>
                    <a:pt x="39" y="100"/>
                  </a:lnTo>
                  <a:lnTo>
                    <a:pt x="39" y="101"/>
                  </a:lnTo>
                  <a:lnTo>
                    <a:pt x="40" y="103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5"/>
                  </a:lnTo>
                  <a:lnTo>
                    <a:pt x="40" y="107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41" y="109"/>
                  </a:lnTo>
                  <a:lnTo>
                    <a:pt x="41" y="109"/>
                  </a:lnTo>
                  <a:lnTo>
                    <a:pt x="41" y="110"/>
                  </a:lnTo>
                  <a:lnTo>
                    <a:pt x="41" y="110"/>
                  </a:lnTo>
                  <a:lnTo>
                    <a:pt x="41" y="110"/>
                  </a:lnTo>
                  <a:lnTo>
                    <a:pt x="41" y="111"/>
                  </a:lnTo>
                  <a:lnTo>
                    <a:pt x="41" y="112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1"/>
                  </a:lnTo>
                  <a:lnTo>
                    <a:pt x="46" y="110"/>
                  </a:lnTo>
                  <a:lnTo>
                    <a:pt x="46" y="110"/>
                  </a:lnTo>
                  <a:lnTo>
                    <a:pt x="47" y="108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8" y="103"/>
                  </a:lnTo>
                  <a:lnTo>
                    <a:pt x="48" y="102"/>
                  </a:lnTo>
                  <a:lnTo>
                    <a:pt x="48" y="99"/>
                  </a:lnTo>
                  <a:lnTo>
                    <a:pt x="49" y="94"/>
                  </a:lnTo>
                  <a:lnTo>
                    <a:pt x="49" y="93"/>
                  </a:lnTo>
                  <a:lnTo>
                    <a:pt x="49" y="92"/>
                  </a:lnTo>
                  <a:lnTo>
                    <a:pt x="49" y="91"/>
                  </a:lnTo>
                  <a:lnTo>
                    <a:pt x="50" y="88"/>
                  </a:lnTo>
                  <a:lnTo>
                    <a:pt x="50" y="82"/>
                  </a:lnTo>
                  <a:lnTo>
                    <a:pt x="51" y="81"/>
                  </a:lnTo>
                  <a:lnTo>
                    <a:pt x="51" y="80"/>
                  </a:lnTo>
                  <a:lnTo>
                    <a:pt x="51" y="78"/>
                  </a:lnTo>
                  <a:lnTo>
                    <a:pt x="51" y="75"/>
                  </a:lnTo>
                  <a:lnTo>
                    <a:pt x="52" y="68"/>
                  </a:lnTo>
                  <a:lnTo>
                    <a:pt x="54" y="54"/>
                  </a:lnTo>
                  <a:lnTo>
                    <a:pt x="54" y="53"/>
                  </a:lnTo>
                  <a:lnTo>
                    <a:pt x="54" y="52"/>
                  </a:lnTo>
                  <a:lnTo>
                    <a:pt x="54" y="50"/>
                  </a:lnTo>
                  <a:lnTo>
                    <a:pt x="54" y="47"/>
                  </a:lnTo>
                  <a:lnTo>
                    <a:pt x="55" y="40"/>
                  </a:lnTo>
                  <a:lnTo>
                    <a:pt x="57" y="27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57" y="24"/>
                  </a:lnTo>
                  <a:lnTo>
                    <a:pt x="57" y="22"/>
                  </a:lnTo>
                  <a:lnTo>
                    <a:pt x="57" y="21"/>
                  </a:lnTo>
                  <a:lnTo>
                    <a:pt x="57" y="20"/>
                  </a:lnTo>
                  <a:lnTo>
                    <a:pt x="58" y="19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9" y="12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5" y="5"/>
                  </a:lnTo>
                  <a:lnTo>
                    <a:pt x="65" y="5"/>
                  </a:lnTo>
                  <a:lnTo>
                    <a:pt x="66" y="6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3"/>
                  </a:lnTo>
                  <a:lnTo>
                    <a:pt x="67" y="14"/>
                  </a:lnTo>
                  <a:lnTo>
                    <a:pt x="67" y="17"/>
                  </a:lnTo>
                  <a:lnTo>
                    <a:pt x="68" y="22"/>
                  </a:lnTo>
                  <a:lnTo>
                    <a:pt x="68" y="23"/>
                  </a:lnTo>
                  <a:lnTo>
                    <a:pt x="68" y="24"/>
                  </a:lnTo>
                  <a:lnTo>
                    <a:pt x="69" y="25"/>
                  </a:lnTo>
                  <a:lnTo>
                    <a:pt x="69" y="28"/>
                  </a:lnTo>
                  <a:lnTo>
                    <a:pt x="70" y="34"/>
                  </a:lnTo>
                  <a:lnTo>
                    <a:pt x="71" y="47"/>
                  </a:lnTo>
                  <a:lnTo>
                    <a:pt x="71" y="48"/>
                  </a:lnTo>
                  <a:lnTo>
                    <a:pt x="71" y="48"/>
                  </a:lnTo>
                  <a:lnTo>
                    <a:pt x="71" y="50"/>
                  </a:lnTo>
                  <a:lnTo>
                    <a:pt x="72" y="53"/>
                  </a:lnTo>
                  <a:lnTo>
                    <a:pt x="73" y="60"/>
                  </a:lnTo>
                  <a:lnTo>
                    <a:pt x="74" y="74"/>
                  </a:lnTo>
                  <a:lnTo>
                    <a:pt x="74" y="74"/>
                  </a:lnTo>
                  <a:lnTo>
                    <a:pt x="74" y="75"/>
                  </a:lnTo>
                  <a:lnTo>
                    <a:pt x="74" y="77"/>
                  </a:lnTo>
                  <a:lnTo>
                    <a:pt x="75" y="80"/>
                  </a:lnTo>
                  <a:lnTo>
                    <a:pt x="75" y="86"/>
                  </a:lnTo>
                  <a:lnTo>
                    <a:pt x="75" y="87"/>
                  </a:lnTo>
                  <a:lnTo>
                    <a:pt x="75" y="87"/>
                  </a:lnTo>
                  <a:lnTo>
                    <a:pt x="76" y="89"/>
                  </a:lnTo>
                  <a:lnTo>
                    <a:pt x="76" y="92"/>
                  </a:lnTo>
                  <a:lnTo>
                    <a:pt x="77" y="97"/>
                  </a:lnTo>
                  <a:lnTo>
                    <a:pt x="77" y="97"/>
                  </a:lnTo>
                  <a:lnTo>
                    <a:pt x="77" y="98"/>
                  </a:lnTo>
                  <a:lnTo>
                    <a:pt x="77" y="99"/>
                  </a:lnTo>
                  <a:lnTo>
                    <a:pt x="77" y="101"/>
                  </a:lnTo>
                  <a:lnTo>
                    <a:pt x="77" y="102"/>
                  </a:lnTo>
                  <a:lnTo>
                    <a:pt x="77" y="102"/>
                  </a:lnTo>
                  <a:lnTo>
                    <a:pt x="78" y="104"/>
                  </a:lnTo>
                  <a:lnTo>
                    <a:pt x="78" y="106"/>
                  </a:lnTo>
                  <a:lnTo>
                    <a:pt x="78" y="106"/>
                  </a:lnTo>
                  <a:lnTo>
                    <a:pt x="78" y="106"/>
                  </a:lnTo>
                  <a:lnTo>
                    <a:pt x="78" y="107"/>
                  </a:lnTo>
                  <a:lnTo>
                    <a:pt x="79" y="109"/>
                  </a:lnTo>
                  <a:lnTo>
                    <a:pt x="79" y="109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112"/>
                  </a:lnTo>
                  <a:lnTo>
                    <a:pt x="79" y="112"/>
                  </a:lnTo>
                  <a:lnTo>
                    <a:pt x="80" y="112"/>
                  </a:lnTo>
                  <a:lnTo>
                    <a:pt x="80" y="113"/>
                  </a:lnTo>
                  <a:lnTo>
                    <a:pt x="80" y="113"/>
                  </a:lnTo>
                  <a:lnTo>
                    <a:pt x="80" y="113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3" y="115"/>
                  </a:lnTo>
                  <a:lnTo>
                    <a:pt x="83" y="115"/>
                  </a:lnTo>
                  <a:lnTo>
                    <a:pt x="83" y="115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3"/>
                  </a:lnTo>
                  <a:lnTo>
                    <a:pt x="83" y="113"/>
                  </a:lnTo>
                  <a:lnTo>
                    <a:pt x="83" y="112"/>
                  </a:lnTo>
                  <a:lnTo>
                    <a:pt x="84" y="112"/>
                  </a:lnTo>
                  <a:lnTo>
                    <a:pt x="84" y="112"/>
                  </a:lnTo>
                  <a:lnTo>
                    <a:pt x="84" y="111"/>
                  </a:lnTo>
                  <a:lnTo>
                    <a:pt x="84" y="111"/>
                  </a:lnTo>
                  <a:lnTo>
                    <a:pt x="84" y="110"/>
                  </a:lnTo>
                  <a:lnTo>
                    <a:pt x="84" y="110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85" y="107"/>
                  </a:lnTo>
                  <a:lnTo>
                    <a:pt x="85" y="106"/>
                  </a:lnTo>
                  <a:lnTo>
                    <a:pt x="85" y="104"/>
                  </a:lnTo>
                  <a:lnTo>
                    <a:pt x="85" y="104"/>
                  </a:lnTo>
                  <a:lnTo>
                    <a:pt x="86" y="103"/>
                  </a:lnTo>
                  <a:lnTo>
                    <a:pt x="86" y="102"/>
                  </a:lnTo>
                  <a:lnTo>
                    <a:pt x="86" y="100"/>
                  </a:lnTo>
                  <a:lnTo>
                    <a:pt x="87" y="95"/>
                  </a:lnTo>
                  <a:lnTo>
                    <a:pt x="87" y="94"/>
                  </a:lnTo>
                  <a:lnTo>
                    <a:pt x="87" y="93"/>
                  </a:lnTo>
                  <a:lnTo>
                    <a:pt x="87" y="92"/>
                  </a:lnTo>
                  <a:lnTo>
                    <a:pt x="87" y="89"/>
                  </a:lnTo>
                  <a:lnTo>
                    <a:pt x="88" y="83"/>
                  </a:lnTo>
                  <a:lnTo>
                    <a:pt x="88" y="83"/>
                  </a:lnTo>
                  <a:lnTo>
                    <a:pt x="88" y="82"/>
                  </a:lnTo>
                  <a:lnTo>
                    <a:pt x="89" y="80"/>
                  </a:lnTo>
                  <a:lnTo>
                    <a:pt x="89" y="77"/>
                  </a:lnTo>
                  <a:lnTo>
                    <a:pt x="90" y="71"/>
                  </a:lnTo>
                  <a:lnTo>
                    <a:pt x="91" y="57"/>
                  </a:lnTo>
                  <a:lnTo>
                    <a:pt x="91" y="56"/>
                  </a:lnTo>
                  <a:lnTo>
                    <a:pt x="91" y="55"/>
                  </a:lnTo>
                  <a:lnTo>
                    <a:pt x="91" y="53"/>
                  </a:lnTo>
                  <a:lnTo>
                    <a:pt x="92" y="50"/>
                  </a:lnTo>
                  <a:lnTo>
                    <a:pt x="93" y="42"/>
                  </a:lnTo>
                  <a:lnTo>
                    <a:pt x="93" y="42"/>
                  </a:lnTo>
                  <a:lnTo>
                    <a:pt x="93" y="41"/>
                  </a:lnTo>
                  <a:lnTo>
                    <a:pt x="93" y="39"/>
                  </a:lnTo>
                  <a:lnTo>
                    <a:pt x="93" y="35"/>
                  </a:lnTo>
                  <a:lnTo>
                    <a:pt x="94" y="29"/>
                  </a:lnTo>
                  <a:lnTo>
                    <a:pt x="94" y="28"/>
                  </a:lnTo>
                  <a:lnTo>
                    <a:pt x="94" y="27"/>
                  </a:lnTo>
                  <a:lnTo>
                    <a:pt x="94" y="26"/>
                  </a:lnTo>
                  <a:lnTo>
                    <a:pt x="95" y="22"/>
                  </a:lnTo>
                  <a:lnTo>
                    <a:pt x="95" y="22"/>
                  </a:lnTo>
                  <a:lnTo>
                    <a:pt x="95" y="21"/>
                  </a:lnTo>
                  <a:lnTo>
                    <a:pt x="95" y="20"/>
                  </a:lnTo>
                  <a:lnTo>
                    <a:pt x="95" y="17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14"/>
                  </a:lnTo>
                  <a:lnTo>
                    <a:pt x="96" y="12"/>
                  </a:lnTo>
                  <a:lnTo>
                    <a:pt x="96" y="11"/>
                  </a:lnTo>
                  <a:lnTo>
                    <a:pt x="97" y="11"/>
                  </a:lnTo>
                  <a:lnTo>
                    <a:pt x="97" y="10"/>
                  </a:lnTo>
                  <a:lnTo>
                    <a:pt x="97" y="8"/>
                  </a:lnTo>
                  <a:lnTo>
                    <a:pt x="97" y="7"/>
                  </a:lnTo>
                  <a:lnTo>
                    <a:pt x="97" y="7"/>
                  </a:lnTo>
                </a:path>
              </a:pathLst>
            </a:custGeom>
            <a:noFill/>
            <a:ln w="9525" cap="sq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279" name="Freeform 73"/>
            <p:cNvSpPr>
              <a:spLocks/>
            </p:cNvSpPr>
            <p:nvPr/>
          </p:nvSpPr>
          <p:spPr bwMode="auto">
            <a:xfrm>
              <a:off x="5849967" y="3470295"/>
              <a:ext cx="150813" cy="184150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5" y="3"/>
                </a:cxn>
                <a:cxn ang="0">
                  <a:pos x="7" y="9"/>
                </a:cxn>
                <a:cxn ang="0">
                  <a:pos x="8" y="18"/>
                </a:cxn>
                <a:cxn ang="0">
                  <a:pos x="12" y="49"/>
                </a:cxn>
                <a:cxn ang="0">
                  <a:pos x="14" y="71"/>
                </a:cxn>
                <a:cxn ang="0">
                  <a:pos x="16" y="92"/>
                </a:cxn>
                <a:cxn ang="0">
                  <a:pos x="19" y="106"/>
                </a:cxn>
                <a:cxn ang="0">
                  <a:pos x="20" y="112"/>
                </a:cxn>
                <a:cxn ang="0">
                  <a:pos x="21" y="114"/>
                </a:cxn>
                <a:cxn ang="0">
                  <a:pos x="21" y="115"/>
                </a:cxn>
                <a:cxn ang="0">
                  <a:pos x="22" y="116"/>
                </a:cxn>
                <a:cxn ang="0">
                  <a:pos x="23" y="115"/>
                </a:cxn>
                <a:cxn ang="0">
                  <a:pos x="23" y="113"/>
                </a:cxn>
                <a:cxn ang="0">
                  <a:pos x="25" y="109"/>
                </a:cxn>
                <a:cxn ang="0">
                  <a:pos x="27" y="98"/>
                </a:cxn>
                <a:cxn ang="0">
                  <a:pos x="30" y="64"/>
                </a:cxn>
                <a:cxn ang="0">
                  <a:pos x="33" y="33"/>
                </a:cxn>
                <a:cxn ang="0">
                  <a:pos x="36" y="16"/>
                </a:cxn>
                <a:cxn ang="0">
                  <a:pos x="37" y="8"/>
                </a:cxn>
                <a:cxn ang="0">
                  <a:pos x="38" y="3"/>
                </a:cxn>
                <a:cxn ang="0">
                  <a:pos x="39" y="1"/>
                </a:cxn>
                <a:cxn ang="0">
                  <a:pos x="40" y="0"/>
                </a:cxn>
                <a:cxn ang="0">
                  <a:pos x="40" y="0"/>
                </a:cxn>
                <a:cxn ang="0">
                  <a:pos x="41" y="1"/>
                </a:cxn>
                <a:cxn ang="0">
                  <a:pos x="42" y="3"/>
                </a:cxn>
                <a:cxn ang="0">
                  <a:pos x="43" y="7"/>
                </a:cxn>
                <a:cxn ang="0">
                  <a:pos x="45" y="20"/>
                </a:cxn>
                <a:cxn ang="0">
                  <a:pos x="48" y="44"/>
                </a:cxn>
                <a:cxn ang="0">
                  <a:pos x="52" y="86"/>
                </a:cxn>
                <a:cxn ang="0">
                  <a:pos x="54" y="98"/>
                </a:cxn>
                <a:cxn ang="0">
                  <a:pos x="55" y="106"/>
                </a:cxn>
                <a:cxn ang="0">
                  <a:pos x="56" y="111"/>
                </a:cxn>
                <a:cxn ang="0">
                  <a:pos x="57" y="114"/>
                </a:cxn>
                <a:cxn ang="0">
                  <a:pos x="58" y="115"/>
                </a:cxn>
                <a:cxn ang="0">
                  <a:pos x="59" y="116"/>
                </a:cxn>
                <a:cxn ang="0">
                  <a:pos x="59" y="115"/>
                </a:cxn>
                <a:cxn ang="0">
                  <a:pos x="60" y="112"/>
                </a:cxn>
                <a:cxn ang="0">
                  <a:pos x="61" y="107"/>
                </a:cxn>
                <a:cxn ang="0">
                  <a:pos x="63" y="97"/>
                </a:cxn>
                <a:cxn ang="0">
                  <a:pos x="67" y="64"/>
                </a:cxn>
                <a:cxn ang="0">
                  <a:pos x="70" y="34"/>
                </a:cxn>
                <a:cxn ang="0">
                  <a:pos x="72" y="12"/>
                </a:cxn>
                <a:cxn ang="0">
                  <a:pos x="74" y="4"/>
                </a:cxn>
                <a:cxn ang="0">
                  <a:pos x="75" y="1"/>
                </a:cxn>
                <a:cxn ang="0">
                  <a:pos x="76" y="0"/>
                </a:cxn>
                <a:cxn ang="0">
                  <a:pos x="76" y="0"/>
                </a:cxn>
                <a:cxn ang="0">
                  <a:pos x="77" y="0"/>
                </a:cxn>
                <a:cxn ang="0">
                  <a:pos x="78" y="3"/>
                </a:cxn>
                <a:cxn ang="0">
                  <a:pos x="79" y="8"/>
                </a:cxn>
                <a:cxn ang="0">
                  <a:pos x="82" y="23"/>
                </a:cxn>
                <a:cxn ang="0">
                  <a:pos x="85" y="51"/>
                </a:cxn>
                <a:cxn ang="0">
                  <a:pos x="88" y="90"/>
                </a:cxn>
                <a:cxn ang="0">
                  <a:pos x="90" y="104"/>
                </a:cxn>
                <a:cxn ang="0">
                  <a:pos x="92" y="111"/>
                </a:cxn>
                <a:cxn ang="0">
                  <a:pos x="93" y="114"/>
                </a:cxn>
                <a:cxn ang="0">
                  <a:pos x="94" y="115"/>
                </a:cxn>
                <a:cxn ang="0">
                  <a:pos x="94" y="116"/>
                </a:cxn>
              </a:cxnLst>
              <a:rect l="0" t="0" r="r" b="b"/>
              <a:pathLst>
                <a:path w="95" h="116">
                  <a:moveTo>
                    <a:pt x="0" y="7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5"/>
                  </a:lnTo>
                  <a:lnTo>
                    <a:pt x="8" y="16"/>
                  </a:lnTo>
                  <a:lnTo>
                    <a:pt x="8" y="18"/>
                  </a:lnTo>
                  <a:lnTo>
                    <a:pt x="9" y="24"/>
                  </a:lnTo>
                  <a:lnTo>
                    <a:pt x="9" y="24"/>
                  </a:lnTo>
                  <a:lnTo>
                    <a:pt x="9" y="25"/>
                  </a:lnTo>
                  <a:lnTo>
                    <a:pt x="9" y="26"/>
                  </a:lnTo>
                  <a:lnTo>
                    <a:pt x="10" y="29"/>
                  </a:lnTo>
                  <a:lnTo>
                    <a:pt x="10" y="35"/>
                  </a:lnTo>
                  <a:lnTo>
                    <a:pt x="12" y="48"/>
                  </a:lnTo>
                  <a:lnTo>
                    <a:pt x="12" y="49"/>
                  </a:lnTo>
                  <a:lnTo>
                    <a:pt x="12" y="50"/>
                  </a:lnTo>
                  <a:lnTo>
                    <a:pt x="12" y="52"/>
                  </a:lnTo>
                  <a:lnTo>
                    <a:pt x="12" y="56"/>
                  </a:lnTo>
                  <a:lnTo>
                    <a:pt x="13" y="63"/>
                  </a:lnTo>
                  <a:lnTo>
                    <a:pt x="13" y="64"/>
                  </a:lnTo>
                  <a:lnTo>
                    <a:pt x="13" y="65"/>
                  </a:lnTo>
                  <a:lnTo>
                    <a:pt x="14" y="67"/>
                  </a:lnTo>
                  <a:lnTo>
                    <a:pt x="14" y="71"/>
                  </a:lnTo>
                  <a:lnTo>
                    <a:pt x="15" y="78"/>
                  </a:lnTo>
                  <a:lnTo>
                    <a:pt x="15" y="79"/>
                  </a:lnTo>
                  <a:lnTo>
                    <a:pt x="15" y="80"/>
                  </a:lnTo>
                  <a:lnTo>
                    <a:pt x="15" y="81"/>
                  </a:lnTo>
                  <a:lnTo>
                    <a:pt x="15" y="84"/>
                  </a:lnTo>
                  <a:lnTo>
                    <a:pt x="16" y="91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7" y="94"/>
                  </a:lnTo>
                  <a:lnTo>
                    <a:pt x="17" y="97"/>
                  </a:lnTo>
                  <a:lnTo>
                    <a:pt x="18" y="102"/>
                  </a:lnTo>
                  <a:lnTo>
                    <a:pt x="18" y="102"/>
                  </a:lnTo>
                  <a:lnTo>
                    <a:pt x="18" y="103"/>
                  </a:lnTo>
                  <a:lnTo>
                    <a:pt x="18" y="104"/>
                  </a:lnTo>
                  <a:lnTo>
                    <a:pt x="18" y="106"/>
                  </a:lnTo>
                  <a:lnTo>
                    <a:pt x="19" y="106"/>
                  </a:lnTo>
                  <a:lnTo>
                    <a:pt x="19" y="107"/>
                  </a:lnTo>
                  <a:lnTo>
                    <a:pt x="19" y="108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20" y="111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4" y="113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8"/>
                  </a:lnTo>
                  <a:lnTo>
                    <a:pt x="25" y="107"/>
                  </a:lnTo>
                  <a:lnTo>
                    <a:pt x="25" y="105"/>
                  </a:lnTo>
                  <a:lnTo>
                    <a:pt x="26" y="101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7" y="98"/>
                  </a:lnTo>
                  <a:lnTo>
                    <a:pt x="27" y="96"/>
                  </a:lnTo>
                  <a:lnTo>
                    <a:pt x="27" y="90"/>
                  </a:lnTo>
                  <a:lnTo>
                    <a:pt x="29" y="78"/>
                  </a:lnTo>
                  <a:lnTo>
                    <a:pt x="29" y="78"/>
                  </a:lnTo>
                  <a:lnTo>
                    <a:pt x="29" y="77"/>
                  </a:lnTo>
                  <a:lnTo>
                    <a:pt x="29" y="75"/>
                  </a:lnTo>
                  <a:lnTo>
                    <a:pt x="30" y="71"/>
                  </a:lnTo>
                  <a:lnTo>
                    <a:pt x="30" y="64"/>
                  </a:lnTo>
                  <a:lnTo>
                    <a:pt x="32" y="49"/>
                  </a:lnTo>
                  <a:lnTo>
                    <a:pt x="32" y="48"/>
                  </a:lnTo>
                  <a:lnTo>
                    <a:pt x="32" y="47"/>
                  </a:lnTo>
                  <a:lnTo>
                    <a:pt x="32" y="46"/>
                  </a:lnTo>
                  <a:lnTo>
                    <a:pt x="33" y="42"/>
                  </a:lnTo>
                  <a:lnTo>
                    <a:pt x="33" y="35"/>
                  </a:lnTo>
                  <a:lnTo>
                    <a:pt x="33" y="34"/>
                  </a:lnTo>
                  <a:lnTo>
                    <a:pt x="33" y="33"/>
                  </a:lnTo>
                  <a:lnTo>
                    <a:pt x="34" y="32"/>
                  </a:lnTo>
                  <a:lnTo>
                    <a:pt x="34" y="28"/>
                  </a:lnTo>
                  <a:lnTo>
                    <a:pt x="35" y="22"/>
                  </a:lnTo>
                  <a:lnTo>
                    <a:pt x="35" y="21"/>
                  </a:lnTo>
                  <a:lnTo>
                    <a:pt x="35" y="21"/>
                  </a:lnTo>
                  <a:lnTo>
                    <a:pt x="35" y="19"/>
                  </a:lnTo>
                  <a:lnTo>
                    <a:pt x="35" y="17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4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7" y="10"/>
                  </a:lnTo>
                  <a:lnTo>
                    <a:pt x="37" y="8"/>
                  </a:lnTo>
                  <a:lnTo>
                    <a:pt x="37" y="8"/>
                  </a:lnTo>
                  <a:lnTo>
                    <a:pt x="37" y="7"/>
                  </a:lnTo>
                  <a:lnTo>
                    <a:pt x="37" y="6"/>
                  </a:lnTo>
                  <a:lnTo>
                    <a:pt x="38" y="5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2" y="1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3" y="7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44" y="10"/>
                  </a:lnTo>
                  <a:lnTo>
                    <a:pt x="44" y="11"/>
                  </a:lnTo>
                  <a:lnTo>
                    <a:pt x="44" y="14"/>
                  </a:lnTo>
                  <a:lnTo>
                    <a:pt x="45" y="19"/>
                  </a:lnTo>
                  <a:lnTo>
                    <a:pt x="45" y="20"/>
                  </a:lnTo>
                  <a:lnTo>
                    <a:pt x="45" y="20"/>
                  </a:lnTo>
                  <a:lnTo>
                    <a:pt x="45" y="22"/>
                  </a:lnTo>
                  <a:lnTo>
                    <a:pt x="46" y="25"/>
                  </a:lnTo>
                  <a:lnTo>
                    <a:pt x="47" y="31"/>
                  </a:lnTo>
                  <a:lnTo>
                    <a:pt x="47" y="32"/>
                  </a:lnTo>
                  <a:lnTo>
                    <a:pt x="47" y="33"/>
                  </a:lnTo>
                  <a:lnTo>
                    <a:pt x="47" y="34"/>
                  </a:lnTo>
                  <a:lnTo>
                    <a:pt x="47" y="38"/>
                  </a:lnTo>
                  <a:lnTo>
                    <a:pt x="48" y="44"/>
                  </a:lnTo>
                  <a:lnTo>
                    <a:pt x="49" y="59"/>
                  </a:lnTo>
                  <a:lnTo>
                    <a:pt x="49" y="60"/>
                  </a:lnTo>
                  <a:lnTo>
                    <a:pt x="49" y="60"/>
                  </a:lnTo>
                  <a:lnTo>
                    <a:pt x="50" y="62"/>
                  </a:lnTo>
                  <a:lnTo>
                    <a:pt x="50" y="66"/>
                  </a:lnTo>
                  <a:lnTo>
                    <a:pt x="51" y="73"/>
                  </a:lnTo>
                  <a:lnTo>
                    <a:pt x="52" y="86"/>
                  </a:lnTo>
                  <a:lnTo>
                    <a:pt x="52" y="86"/>
                  </a:lnTo>
                  <a:lnTo>
                    <a:pt x="52" y="87"/>
                  </a:lnTo>
                  <a:lnTo>
                    <a:pt x="53" y="89"/>
                  </a:lnTo>
                  <a:lnTo>
                    <a:pt x="53" y="92"/>
                  </a:lnTo>
                  <a:lnTo>
                    <a:pt x="53" y="92"/>
                  </a:lnTo>
                  <a:lnTo>
                    <a:pt x="53" y="93"/>
                  </a:lnTo>
                  <a:lnTo>
                    <a:pt x="53" y="94"/>
                  </a:lnTo>
                  <a:lnTo>
                    <a:pt x="53" y="97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4" y="100"/>
                  </a:lnTo>
                  <a:lnTo>
                    <a:pt x="54" y="102"/>
                  </a:lnTo>
                  <a:lnTo>
                    <a:pt x="54" y="102"/>
                  </a:lnTo>
                  <a:lnTo>
                    <a:pt x="54" y="103"/>
                  </a:lnTo>
                  <a:lnTo>
                    <a:pt x="55" y="104"/>
                  </a:lnTo>
                  <a:lnTo>
                    <a:pt x="55" y="106"/>
                  </a:lnTo>
                  <a:lnTo>
                    <a:pt x="55" y="106"/>
                  </a:lnTo>
                  <a:lnTo>
                    <a:pt x="55" y="107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5" y="109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9" y="116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1" y="111"/>
                  </a:lnTo>
                  <a:lnTo>
                    <a:pt x="61" y="110"/>
                  </a:lnTo>
                  <a:lnTo>
                    <a:pt x="61" y="110"/>
                  </a:lnTo>
                  <a:lnTo>
                    <a:pt x="61" y="110"/>
                  </a:lnTo>
                  <a:lnTo>
                    <a:pt x="61" y="109"/>
                  </a:lnTo>
                  <a:lnTo>
                    <a:pt x="61" y="107"/>
                  </a:lnTo>
                  <a:lnTo>
                    <a:pt x="61" y="106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2"/>
                  </a:lnTo>
                  <a:lnTo>
                    <a:pt x="62" y="102"/>
                  </a:lnTo>
                  <a:lnTo>
                    <a:pt x="62" y="101"/>
                  </a:lnTo>
                  <a:lnTo>
                    <a:pt x="63" y="100"/>
                  </a:lnTo>
                  <a:lnTo>
                    <a:pt x="63" y="97"/>
                  </a:lnTo>
                  <a:lnTo>
                    <a:pt x="64" y="91"/>
                  </a:lnTo>
                  <a:lnTo>
                    <a:pt x="64" y="91"/>
                  </a:lnTo>
                  <a:lnTo>
                    <a:pt x="64" y="90"/>
                  </a:lnTo>
                  <a:lnTo>
                    <a:pt x="64" y="88"/>
                  </a:lnTo>
                  <a:lnTo>
                    <a:pt x="64" y="85"/>
                  </a:lnTo>
                  <a:lnTo>
                    <a:pt x="65" y="79"/>
                  </a:lnTo>
                  <a:lnTo>
                    <a:pt x="67" y="65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7" y="62"/>
                  </a:lnTo>
                  <a:lnTo>
                    <a:pt x="67" y="58"/>
                  </a:lnTo>
                  <a:lnTo>
                    <a:pt x="68" y="51"/>
                  </a:lnTo>
                  <a:lnTo>
                    <a:pt x="69" y="37"/>
                  </a:lnTo>
                  <a:lnTo>
                    <a:pt x="69" y="36"/>
                  </a:lnTo>
                  <a:lnTo>
                    <a:pt x="69" y="35"/>
                  </a:lnTo>
                  <a:lnTo>
                    <a:pt x="70" y="34"/>
                  </a:lnTo>
                  <a:lnTo>
                    <a:pt x="70" y="30"/>
                  </a:lnTo>
                  <a:lnTo>
                    <a:pt x="71" y="24"/>
                  </a:lnTo>
                  <a:lnTo>
                    <a:pt x="71" y="23"/>
                  </a:lnTo>
                  <a:lnTo>
                    <a:pt x="71" y="22"/>
                  </a:lnTo>
                  <a:lnTo>
                    <a:pt x="71" y="20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3" y="11"/>
                  </a:lnTo>
                  <a:lnTo>
                    <a:pt x="73" y="10"/>
                  </a:lnTo>
                  <a:lnTo>
                    <a:pt x="73" y="8"/>
                  </a:lnTo>
                  <a:lnTo>
                    <a:pt x="73" y="8"/>
                  </a:lnTo>
                  <a:lnTo>
                    <a:pt x="73" y="7"/>
                  </a:lnTo>
                  <a:lnTo>
                    <a:pt x="73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3"/>
                  </a:lnTo>
                  <a:lnTo>
                    <a:pt x="74" y="3"/>
                  </a:lnTo>
                  <a:lnTo>
                    <a:pt x="74" y="2"/>
                  </a:lnTo>
                  <a:lnTo>
                    <a:pt x="75" y="2"/>
                  </a:lnTo>
                  <a:lnTo>
                    <a:pt x="75" y="2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78" y="1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3"/>
                  </a:lnTo>
                  <a:lnTo>
                    <a:pt x="78" y="3"/>
                  </a:lnTo>
                  <a:lnTo>
                    <a:pt x="78" y="4"/>
                  </a:lnTo>
                  <a:lnTo>
                    <a:pt x="79" y="4"/>
                  </a:lnTo>
                  <a:lnTo>
                    <a:pt x="79" y="4"/>
                  </a:lnTo>
                  <a:lnTo>
                    <a:pt x="79" y="5"/>
                  </a:lnTo>
                  <a:lnTo>
                    <a:pt x="79" y="7"/>
                  </a:lnTo>
                  <a:lnTo>
                    <a:pt x="79" y="8"/>
                  </a:lnTo>
                  <a:lnTo>
                    <a:pt x="79" y="8"/>
                  </a:lnTo>
                  <a:lnTo>
                    <a:pt x="80" y="9"/>
                  </a:lnTo>
                  <a:lnTo>
                    <a:pt x="80" y="11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4"/>
                  </a:lnTo>
                  <a:lnTo>
                    <a:pt x="81" y="16"/>
                  </a:lnTo>
                  <a:lnTo>
                    <a:pt x="82" y="22"/>
                  </a:lnTo>
                  <a:lnTo>
                    <a:pt x="82" y="23"/>
                  </a:lnTo>
                  <a:lnTo>
                    <a:pt x="82" y="23"/>
                  </a:lnTo>
                  <a:lnTo>
                    <a:pt x="82" y="25"/>
                  </a:lnTo>
                  <a:lnTo>
                    <a:pt x="82" y="28"/>
                  </a:lnTo>
                  <a:lnTo>
                    <a:pt x="83" y="34"/>
                  </a:lnTo>
                  <a:lnTo>
                    <a:pt x="84" y="48"/>
                  </a:lnTo>
                  <a:lnTo>
                    <a:pt x="84" y="49"/>
                  </a:lnTo>
                  <a:lnTo>
                    <a:pt x="84" y="50"/>
                  </a:lnTo>
                  <a:lnTo>
                    <a:pt x="85" y="51"/>
                  </a:lnTo>
                  <a:lnTo>
                    <a:pt x="85" y="55"/>
                  </a:lnTo>
                  <a:lnTo>
                    <a:pt x="86" y="62"/>
                  </a:lnTo>
                  <a:lnTo>
                    <a:pt x="87" y="76"/>
                  </a:lnTo>
                  <a:lnTo>
                    <a:pt x="87" y="77"/>
                  </a:lnTo>
                  <a:lnTo>
                    <a:pt x="87" y="78"/>
                  </a:lnTo>
                  <a:lnTo>
                    <a:pt x="87" y="80"/>
                  </a:lnTo>
                  <a:lnTo>
                    <a:pt x="88" y="83"/>
                  </a:lnTo>
                  <a:lnTo>
                    <a:pt x="88" y="90"/>
                  </a:lnTo>
                  <a:lnTo>
                    <a:pt x="89" y="90"/>
                  </a:lnTo>
                  <a:lnTo>
                    <a:pt x="89" y="91"/>
                  </a:lnTo>
                  <a:lnTo>
                    <a:pt x="89" y="93"/>
                  </a:lnTo>
                  <a:lnTo>
                    <a:pt x="89" y="96"/>
                  </a:lnTo>
                  <a:lnTo>
                    <a:pt x="90" y="101"/>
                  </a:lnTo>
                  <a:lnTo>
                    <a:pt x="90" y="102"/>
                  </a:lnTo>
                  <a:lnTo>
                    <a:pt x="90" y="103"/>
                  </a:lnTo>
                  <a:lnTo>
                    <a:pt x="90" y="104"/>
                  </a:lnTo>
                  <a:lnTo>
                    <a:pt x="91" y="106"/>
                  </a:lnTo>
                  <a:lnTo>
                    <a:pt x="91" y="106"/>
                  </a:lnTo>
                  <a:lnTo>
                    <a:pt x="91" y="107"/>
                  </a:lnTo>
                  <a:lnTo>
                    <a:pt x="91" y="108"/>
                  </a:lnTo>
                  <a:lnTo>
                    <a:pt x="92" y="110"/>
                  </a:lnTo>
                  <a:lnTo>
                    <a:pt x="92" y="110"/>
                  </a:lnTo>
                  <a:lnTo>
                    <a:pt x="92" y="111"/>
                  </a:lnTo>
                  <a:lnTo>
                    <a:pt x="92" y="111"/>
                  </a:lnTo>
                  <a:lnTo>
                    <a:pt x="92" y="112"/>
                  </a:lnTo>
                  <a:lnTo>
                    <a:pt x="92" y="112"/>
                  </a:lnTo>
                  <a:lnTo>
                    <a:pt x="92" y="113"/>
                  </a:lnTo>
                  <a:lnTo>
                    <a:pt x="92" y="113"/>
                  </a:lnTo>
                  <a:lnTo>
                    <a:pt x="92" y="113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4" y="115"/>
                  </a:lnTo>
                  <a:lnTo>
                    <a:pt x="94" y="115"/>
                  </a:lnTo>
                  <a:lnTo>
                    <a:pt x="94" y="115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5"/>
                  </a:lnTo>
                  <a:lnTo>
                    <a:pt x="95" y="115"/>
                  </a:lnTo>
                </a:path>
              </a:pathLst>
            </a:custGeom>
            <a:noFill/>
            <a:ln w="9525" cap="sq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280" name="Freeform 74"/>
            <p:cNvSpPr>
              <a:spLocks/>
            </p:cNvSpPr>
            <p:nvPr/>
          </p:nvSpPr>
          <p:spPr bwMode="auto">
            <a:xfrm>
              <a:off x="6000780" y="3470295"/>
              <a:ext cx="158751" cy="184150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" y="112"/>
                </a:cxn>
                <a:cxn ang="0">
                  <a:pos x="2" y="106"/>
                </a:cxn>
                <a:cxn ang="0">
                  <a:pos x="4" y="94"/>
                </a:cxn>
                <a:cxn ang="0">
                  <a:pos x="8" y="58"/>
                </a:cxn>
                <a:cxn ang="0">
                  <a:pos x="11" y="28"/>
                </a:cxn>
                <a:cxn ang="0">
                  <a:pos x="13" y="11"/>
                </a:cxn>
                <a:cxn ang="0">
                  <a:pos x="14" y="5"/>
                </a:cxn>
                <a:cxn ang="0">
                  <a:pos x="15" y="1"/>
                </a:cxn>
                <a:cxn ang="0">
                  <a:pos x="16" y="0"/>
                </a:cxn>
                <a:cxn ang="0">
                  <a:pos x="17" y="0"/>
                </a:cxn>
                <a:cxn ang="0">
                  <a:pos x="17" y="0"/>
                </a:cxn>
                <a:cxn ang="0">
                  <a:pos x="18" y="2"/>
                </a:cxn>
                <a:cxn ang="0">
                  <a:pos x="19" y="6"/>
                </a:cxn>
                <a:cxn ang="0">
                  <a:pos x="21" y="15"/>
                </a:cxn>
                <a:cxn ang="0">
                  <a:pos x="24" y="43"/>
                </a:cxn>
                <a:cxn ang="0">
                  <a:pos x="28" y="80"/>
                </a:cxn>
                <a:cxn ang="0">
                  <a:pos x="30" y="100"/>
                </a:cxn>
                <a:cxn ang="0">
                  <a:pos x="31" y="109"/>
                </a:cxn>
                <a:cxn ang="0">
                  <a:pos x="33" y="113"/>
                </a:cxn>
                <a:cxn ang="0">
                  <a:pos x="33" y="115"/>
                </a:cxn>
                <a:cxn ang="0">
                  <a:pos x="34" y="116"/>
                </a:cxn>
                <a:cxn ang="0">
                  <a:pos x="35" y="115"/>
                </a:cxn>
                <a:cxn ang="0">
                  <a:pos x="35" y="114"/>
                </a:cxn>
                <a:cxn ang="0">
                  <a:pos x="36" y="111"/>
                </a:cxn>
                <a:cxn ang="0">
                  <a:pos x="38" y="99"/>
                </a:cxn>
                <a:cxn ang="0">
                  <a:pos x="42" y="70"/>
                </a:cxn>
                <a:cxn ang="0">
                  <a:pos x="45" y="34"/>
                </a:cxn>
                <a:cxn ang="0">
                  <a:pos x="48" y="15"/>
                </a:cxn>
                <a:cxn ang="0">
                  <a:pos x="49" y="6"/>
                </a:cxn>
                <a:cxn ang="0">
                  <a:pos x="50" y="2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2" y="0"/>
                </a:cxn>
                <a:cxn ang="0">
                  <a:pos x="53" y="2"/>
                </a:cxn>
                <a:cxn ang="0">
                  <a:pos x="54" y="6"/>
                </a:cxn>
                <a:cxn ang="0">
                  <a:pos x="56" y="20"/>
                </a:cxn>
                <a:cxn ang="0">
                  <a:pos x="59" y="50"/>
                </a:cxn>
                <a:cxn ang="0">
                  <a:pos x="63" y="86"/>
                </a:cxn>
                <a:cxn ang="0">
                  <a:pos x="65" y="104"/>
                </a:cxn>
                <a:cxn ang="0">
                  <a:pos x="67" y="111"/>
                </a:cxn>
                <a:cxn ang="0">
                  <a:pos x="67" y="114"/>
                </a:cxn>
                <a:cxn ang="0">
                  <a:pos x="68" y="115"/>
                </a:cxn>
                <a:cxn ang="0">
                  <a:pos x="69" y="116"/>
                </a:cxn>
                <a:cxn ang="0">
                  <a:pos x="70" y="115"/>
                </a:cxn>
                <a:cxn ang="0">
                  <a:pos x="71" y="112"/>
                </a:cxn>
                <a:cxn ang="0">
                  <a:pos x="72" y="105"/>
                </a:cxn>
                <a:cxn ang="0">
                  <a:pos x="74" y="90"/>
                </a:cxn>
                <a:cxn ang="0">
                  <a:pos x="77" y="56"/>
                </a:cxn>
                <a:cxn ang="0">
                  <a:pos x="81" y="20"/>
                </a:cxn>
                <a:cxn ang="0">
                  <a:pos x="83" y="8"/>
                </a:cxn>
                <a:cxn ang="0">
                  <a:pos x="84" y="3"/>
                </a:cxn>
                <a:cxn ang="0">
                  <a:pos x="85" y="1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1"/>
                </a:cxn>
                <a:cxn ang="0">
                  <a:pos x="88" y="4"/>
                </a:cxn>
                <a:cxn ang="0">
                  <a:pos x="89" y="11"/>
                </a:cxn>
                <a:cxn ang="0">
                  <a:pos x="91" y="28"/>
                </a:cxn>
                <a:cxn ang="0">
                  <a:pos x="94" y="62"/>
                </a:cxn>
                <a:cxn ang="0">
                  <a:pos x="98" y="92"/>
                </a:cxn>
                <a:cxn ang="0">
                  <a:pos x="99" y="104"/>
                </a:cxn>
              </a:cxnLst>
              <a:rect l="0" t="0" r="r" b="b"/>
              <a:pathLst>
                <a:path w="100" h="116">
                  <a:moveTo>
                    <a:pt x="0" y="115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6"/>
                  </a:lnTo>
                  <a:lnTo>
                    <a:pt x="3" y="105"/>
                  </a:lnTo>
                  <a:lnTo>
                    <a:pt x="3" y="104"/>
                  </a:lnTo>
                  <a:lnTo>
                    <a:pt x="3" y="102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4" y="92"/>
                  </a:lnTo>
                  <a:lnTo>
                    <a:pt x="5" y="86"/>
                  </a:lnTo>
                  <a:lnTo>
                    <a:pt x="7" y="72"/>
                  </a:lnTo>
                  <a:lnTo>
                    <a:pt x="7" y="72"/>
                  </a:lnTo>
                  <a:lnTo>
                    <a:pt x="7" y="71"/>
                  </a:lnTo>
                  <a:lnTo>
                    <a:pt x="7" y="69"/>
                  </a:lnTo>
                  <a:lnTo>
                    <a:pt x="7" y="65"/>
                  </a:lnTo>
                  <a:lnTo>
                    <a:pt x="8" y="58"/>
                  </a:lnTo>
                  <a:lnTo>
                    <a:pt x="9" y="44"/>
                  </a:lnTo>
                  <a:lnTo>
                    <a:pt x="9" y="43"/>
                  </a:lnTo>
                  <a:lnTo>
                    <a:pt x="9" y="42"/>
                  </a:lnTo>
                  <a:lnTo>
                    <a:pt x="10" y="40"/>
                  </a:lnTo>
                  <a:lnTo>
                    <a:pt x="10" y="37"/>
                  </a:lnTo>
                  <a:lnTo>
                    <a:pt x="11" y="30"/>
                  </a:lnTo>
                  <a:lnTo>
                    <a:pt x="11" y="29"/>
                  </a:lnTo>
                  <a:lnTo>
                    <a:pt x="11" y="28"/>
                  </a:lnTo>
                  <a:lnTo>
                    <a:pt x="11" y="26"/>
                  </a:lnTo>
                  <a:lnTo>
                    <a:pt x="11" y="23"/>
                  </a:lnTo>
                  <a:lnTo>
                    <a:pt x="12" y="17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0"/>
                  </a:lnTo>
                  <a:lnTo>
                    <a:pt x="14" y="8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19" y="7"/>
                  </a:lnTo>
                  <a:lnTo>
                    <a:pt x="20" y="7"/>
                  </a:lnTo>
                  <a:lnTo>
                    <a:pt x="20" y="8"/>
                  </a:lnTo>
                  <a:lnTo>
                    <a:pt x="20" y="10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1" y="18"/>
                  </a:lnTo>
                  <a:lnTo>
                    <a:pt x="22" y="20"/>
                  </a:lnTo>
                  <a:lnTo>
                    <a:pt x="22" y="27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4" y="43"/>
                  </a:lnTo>
                  <a:lnTo>
                    <a:pt x="24" y="45"/>
                  </a:lnTo>
                  <a:lnTo>
                    <a:pt x="25" y="49"/>
                  </a:lnTo>
                  <a:lnTo>
                    <a:pt x="25" y="57"/>
                  </a:lnTo>
                  <a:lnTo>
                    <a:pt x="27" y="72"/>
                  </a:lnTo>
                  <a:lnTo>
                    <a:pt x="27" y="73"/>
                  </a:lnTo>
                  <a:lnTo>
                    <a:pt x="27" y="74"/>
                  </a:lnTo>
                  <a:lnTo>
                    <a:pt x="27" y="76"/>
                  </a:lnTo>
                  <a:lnTo>
                    <a:pt x="28" y="80"/>
                  </a:lnTo>
                  <a:lnTo>
                    <a:pt x="28" y="87"/>
                  </a:lnTo>
                  <a:lnTo>
                    <a:pt x="29" y="88"/>
                  </a:lnTo>
                  <a:lnTo>
                    <a:pt x="29" y="88"/>
                  </a:lnTo>
                  <a:lnTo>
                    <a:pt x="29" y="90"/>
                  </a:lnTo>
                  <a:lnTo>
                    <a:pt x="29" y="93"/>
                  </a:lnTo>
                  <a:lnTo>
                    <a:pt x="30" y="99"/>
                  </a:lnTo>
                  <a:lnTo>
                    <a:pt x="30" y="100"/>
                  </a:lnTo>
                  <a:lnTo>
                    <a:pt x="30" y="100"/>
                  </a:lnTo>
                  <a:lnTo>
                    <a:pt x="30" y="102"/>
                  </a:lnTo>
                  <a:lnTo>
                    <a:pt x="31" y="104"/>
                  </a:lnTo>
                  <a:lnTo>
                    <a:pt x="31" y="105"/>
                  </a:lnTo>
                  <a:lnTo>
                    <a:pt x="31" y="105"/>
                  </a:lnTo>
                  <a:lnTo>
                    <a:pt x="31" y="106"/>
                  </a:lnTo>
                  <a:lnTo>
                    <a:pt x="31" y="108"/>
                  </a:lnTo>
                  <a:lnTo>
                    <a:pt x="31" y="109"/>
                  </a:lnTo>
                  <a:lnTo>
                    <a:pt x="31" y="109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3" y="113"/>
                  </a:lnTo>
                  <a:lnTo>
                    <a:pt x="33" y="113"/>
                  </a:lnTo>
                  <a:lnTo>
                    <a:pt x="33" y="113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6" y="114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37" y="110"/>
                  </a:lnTo>
                  <a:lnTo>
                    <a:pt x="37" y="110"/>
                  </a:lnTo>
                  <a:lnTo>
                    <a:pt x="37" y="108"/>
                  </a:lnTo>
                  <a:lnTo>
                    <a:pt x="37" y="108"/>
                  </a:lnTo>
                  <a:lnTo>
                    <a:pt x="37" y="107"/>
                  </a:lnTo>
                  <a:lnTo>
                    <a:pt x="37" y="106"/>
                  </a:lnTo>
                  <a:lnTo>
                    <a:pt x="38" y="104"/>
                  </a:lnTo>
                  <a:lnTo>
                    <a:pt x="38" y="99"/>
                  </a:lnTo>
                  <a:lnTo>
                    <a:pt x="39" y="99"/>
                  </a:lnTo>
                  <a:lnTo>
                    <a:pt x="39" y="98"/>
                  </a:lnTo>
                  <a:lnTo>
                    <a:pt x="39" y="96"/>
                  </a:lnTo>
                  <a:lnTo>
                    <a:pt x="39" y="93"/>
                  </a:lnTo>
                  <a:lnTo>
                    <a:pt x="40" y="87"/>
                  </a:lnTo>
                  <a:lnTo>
                    <a:pt x="41" y="72"/>
                  </a:lnTo>
                  <a:lnTo>
                    <a:pt x="41" y="71"/>
                  </a:lnTo>
                  <a:lnTo>
                    <a:pt x="42" y="70"/>
                  </a:lnTo>
                  <a:lnTo>
                    <a:pt x="42" y="68"/>
                  </a:lnTo>
                  <a:lnTo>
                    <a:pt x="42" y="64"/>
                  </a:lnTo>
                  <a:lnTo>
                    <a:pt x="43" y="57"/>
                  </a:lnTo>
                  <a:lnTo>
                    <a:pt x="44" y="41"/>
                  </a:lnTo>
                  <a:lnTo>
                    <a:pt x="45" y="40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5" y="34"/>
                  </a:lnTo>
                  <a:lnTo>
                    <a:pt x="46" y="28"/>
                  </a:lnTo>
                  <a:lnTo>
                    <a:pt x="46" y="27"/>
                  </a:lnTo>
                  <a:lnTo>
                    <a:pt x="46" y="26"/>
                  </a:lnTo>
                  <a:lnTo>
                    <a:pt x="46" y="24"/>
                  </a:lnTo>
                  <a:lnTo>
                    <a:pt x="47" y="21"/>
                  </a:lnTo>
                  <a:lnTo>
                    <a:pt x="47" y="16"/>
                  </a:lnTo>
                  <a:lnTo>
                    <a:pt x="47" y="15"/>
                  </a:lnTo>
                  <a:lnTo>
                    <a:pt x="48" y="15"/>
                  </a:lnTo>
                  <a:lnTo>
                    <a:pt x="48" y="14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8" y="10"/>
                  </a:lnTo>
                  <a:lnTo>
                    <a:pt x="48" y="9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49" y="6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4"/>
                  </a:lnTo>
                  <a:lnTo>
                    <a:pt x="50" y="4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3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5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7"/>
                  </a:lnTo>
                  <a:lnTo>
                    <a:pt x="55" y="9"/>
                  </a:lnTo>
                  <a:lnTo>
                    <a:pt x="55" y="10"/>
                  </a:lnTo>
                  <a:lnTo>
                    <a:pt x="55" y="10"/>
                  </a:lnTo>
                  <a:lnTo>
                    <a:pt x="55" y="11"/>
                  </a:lnTo>
                  <a:lnTo>
                    <a:pt x="56" y="14"/>
                  </a:lnTo>
                  <a:lnTo>
                    <a:pt x="56" y="20"/>
                  </a:lnTo>
                  <a:lnTo>
                    <a:pt x="56" y="20"/>
                  </a:lnTo>
                  <a:lnTo>
                    <a:pt x="56" y="21"/>
                  </a:lnTo>
                  <a:lnTo>
                    <a:pt x="57" y="23"/>
                  </a:lnTo>
                  <a:lnTo>
                    <a:pt x="57" y="26"/>
                  </a:lnTo>
                  <a:lnTo>
                    <a:pt x="58" y="33"/>
                  </a:lnTo>
                  <a:lnTo>
                    <a:pt x="59" y="48"/>
                  </a:lnTo>
                  <a:lnTo>
                    <a:pt x="59" y="49"/>
                  </a:lnTo>
                  <a:lnTo>
                    <a:pt x="59" y="50"/>
                  </a:lnTo>
                  <a:lnTo>
                    <a:pt x="60" y="52"/>
                  </a:lnTo>
                  <a:lnTo>
                    <a:pt x="60" y="56"/>
                  </a:lnTo>
                  <a:lnTo>
                    <a:pt x="61" y="64"/>
                  </a:lnTo>
                  <a:lnTo>
                    <a:pt x="62" y="79"/>
                  </a:lnTo>
                  <a:lnTo>
                    <a:pt x="62" y="80"/>
                  </a:lnTo>
                  <a:lnTo>
                    <a:pt x="62" y="81"/>
                  </a:lnTo>
                  <a:lnTo>
                    <a:pt x="63" y="82"/>
                  </a:lnTo>
                  <a:lnTo>
                    <a:pt x="63" y="86"/>
                  </a:lnTo>
                  <a:lnTo>
                    <a:pt x="64" y="92"/>
                  </a:lnTo>
                  <a:lnTo>
                    <a:pt x="64" y="93"/>
                  </a:lnTo>
                  <a:lnTo>
                    <a:pt x="64" y="94"/>
                  </a:lnTo>
                  <a:lnTo>
                    <a:pt x="64" y="95"/>
                  </a:lnTo>
                  <a:lnTo>
                    <a:pt x="64" y="98"/>
                  </a:lnTo>
                  <a:lnTo>
                    <a:pt x="65" y="103"/>
                  </a:lnTo>
                  <a:lnTo>
                    <a:pt x="65" y="103"/>
                  </a:lnTo>
                  <a:lnTo>
                    <a:pt x="65" y="104"/>
                  </a:lnTo>
                  <a:lnTo>
                    <a:pt x="65" y="105"/>
                  </a:lnTo>
                  <a:lnTo>
                    <a:pt x="66" y="107"/>
                  </a:lnTo>
                  <a:lnTo>
                    <a:pt x="66" y="108"/>
                  </a:lnTo>
                  <a:lnTo>
                    <a:pt x="66" y="108"/>
                  </a:lnTo>
                  <a:lnTo>
                    <a:pt x="66" y="109"/>
                  </a:lnTo>
                  <a:lnTo>
                    <a:pt x="66" y="110"/>
                  </a:lnTo>
                  <a:lnTo>
                    <a:pt x="66" y="111"/>
                  </a:lnTo>
                  <a:lnTo>
                    <a:pt x="67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70" y="112"/>
                  </a:lnTo>
                  <a:lnTo>
                    <a:pt x="71" y="11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0"/>
                  </a:lnTo>
                  <a:lnTo>
                    <a:pt x="71" y="110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2" y="106"/>
                  </a:lnTo>
                  <a:lnTo>
                    <a:pt x="72" y="105"/>
                  </a:lnTo>
                  <a:lnTo>
                    <a:pt x="72" y="103"/>
                  </a:lnTo>
                  <a:lnTo>
                    <a:pt x="72" y="102"/>
                  </a:lnTo>
                  <a:lnTo>
                    <a:pt x="72" y="102"/>
                  </a:lnTo>
                  <a:lnTo>
                    <a:pt x="73" y="100"/>
                  </a:lnTo>
                  <a:lnTo>
                    <a:pt x="73" y="98"/>
                  </a:lnTo>
                  <a:lnTo>
                    <a:pt x="74" y="91"/>
                  </a:lnTo>
                  <a:lnTo>
                    <a:pt x="74" y="91"/>
                  </a:lnTo>
                  <a:lnTo>
                    <a:pt x="74" y="90"/>
                  </a:lnTo>
                  <a:lnTo>
                    <a:pt x="74" y="88"/>
                  </a:lnTo>
                  <a:lnTo>
                    <a:pt x="74" y="85"/>
                  </a:lnTo>
                  <a:lnTo>
                    <a:pt x="75" y="78"/>
                  </a:lnTo>
                  <a:lnTo>
                    <a:pt x="77" y="63"/>
                  </a:lnTo>
                  <a:lnTo>
                    <a:pt x="77" y="62"/>
                  </a:lnTo>
                  <a:lnTo>
                    <a:pt x="77" y="62"/>
                  </a:lnTo>
                  <a:lnTo>
                    <a:pt x="77" y="60"/>
                  </a:lnTo>
                  <a:lnTo>
                    <a:pt x="77" y="56"/>
                  </a:lnTo>
                  <a:lnTo>
                    <a:pt x="78" y="48"/>
                  </a:lnTo>
                  <a:lnTo>
                    <a:pt x="80" y="34"/>
                  </a:lnTo>
                  <a:lnTo>
                    <a:pt x="80" y="33"/>
                  </a:lnTo>
                  <a:lnTo>
                    <a:pt x="80" y="32"/>
                  </a:lnTo>
                  <a:lnTo>
                    <a:pt x="80" y="30"/>
                  </a:lnTo>
                  <a:lnTo>
                    <a:pt x="80" y="27"/>
                  </a:lnTo>
                  <a:lnTo>
                    <a:pt x="81" y="21"/>
                  </a:lnTo>
                  <a:lnTo>
                    <a:pt x="81" y="20"/>
                  </a:lnTo>
                  <a:lnTo>
                    <a:pt x="81" y="20"/>
                  </a:lnTo>
                  <a:lnTo>
                    <a:pt x="81" y="18"/>
                  </a:lnTo>
                  <a:lnTo>
                    <a:pt x="82" y="16"/>
                  </a:lnTo>
                  <a:lnTo>
                    <a:pt x="82" y="11"/>
                  </a:lnTo>
                  <a:lnTo>
                    <a:pt x="82" y="10"/>
                  </a:lnTo>
                  <a:lnTo>
                    <a:pt x="82" y="10"/>
                  </a:lnTo>
                  <a:lnTo>
                    <a:pt x="83" y="9"/>
                  </a:lnTo>
                  <a:lnTo>
                    <a:pt x="83" y="8"/>
                  </a:lnTo>
                  <a:lnTo>
                    <a:pt x="83" y="8"/>
                  </a:lnTo>
                  <a:lnTo>
                    <a:pt x="83" y="7"/>
                  </a:lnTo>
                  <a:lnTo>
                    <a:pt x="83" y="6"/>
                  </a:lnTo>
                  <a:lnTo>
                    <a:pt x="83" y="6"/>
                  </a:lnTo>
                  <a:lnTo>
                    <a:pt x="83" y="5"/>
                  </a:lnTo>
                  <a:lnTo>
                    <a:pt x="84" y="4"/>
                  </a:lnTo>
                  <a:lnTo>
                    <a:pt x="84" y="3"/>
                  </a:lnTo>
                  <a:lnTo>
                    <a:pt x="84" y="3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5" y="1"/>
                  </a:lnTo>
                  <a:lnTo>
                    <a:pt x="85" y="1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8" y="3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5"/>
                  </a:lnTo>
                  <a:lnTo>
                    <a:pt x="88" y="6"/>
                  </a:lnTo>
                  <a:lnTo>
                    <a:pt x="88" y="6"/>
                  </a:lnTo>
                  <a:lnTo>
                    <a:pt x="88" y="7"/>
                  </a:lnTo>
                  <a:lnTo>
                    <a:pt x="89" y="9"/>
                  </a:lnTo>
                  <a:lnTo>
                    <a:pt x="89" y="10"/>
                  </a:lnTo>
                  <a:lnTo>
                    <a:pt x="89" y="10"/>
                  </a:lnTo>
                  <a:lnTo>
                    <a:pt x="89" y="11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5"/>
                  </a:lnTo>
                  <a:lnTo>
                    <a:pt x="90" y="17"/>
                  </a:lnTo>
                  <a:lnTo>
                    <a:pt x="90" y="20"/>
                  </a:lnTo>
                  <a:lnTo>
                    <a:pt x="91" y="26"/>
                  </a:lnTo>
                  <a:lnTo>
                    <a:pt x="91" y="27"/>
                  </a:lnTo>
                  <a:lnTo>
                    <a:pt x="91" y="28"/>
                  </a:lnTo>
                  <a:lnTo>
                    <a:pt x="91" y="29"/>
                  </a:lnTo>
                  <a:lnTo>
                    <a:pt x="92" y="33"/>
                  </a:lnTo>
                  <a:lnTo>
                    <a:pt x="92" y="40"/>
                  </a:lnTo>
                  <a:lnTo>
                    <a:pt x="94" y="54"/>
                  </a:lnTo>
                  <a:lnTo>
                    <a:pt x="94" y="55"/>
                  </a:lnTo>
                  <a:lnTo>
                    <a:pt x="94" y="56"/>
                  </a:lnTo>
                  <a:lnTo>
                    <a:pt x="94" y="58"/>
                  </a:lnTo>
                  <a:lnTo>
                    <a:pt x="94" y="62"/>
                  </a:lnTo>
                  <a:lnTo>
                    <a:pt x="95" y="70"/>
                  </a:lnTo>
                  <a:lnTo>
                    <a:pt x="97" y="84"/>
                  </a:lnTo>
                  <a:lnTo>
                    <a:pt x="97" y="85"/>
                  </a:lnTo>
                  <a:lnTo>
                    <a:pt x="97" y="86"/>
                  </a:lnTo>
                  <a:lnTo>
                    <a:pt x="97" y="87"/>
                  </a:lnTo>
                  <a:lnTo>
                    <a:pt x="97" y="91"/>
                  </a:lnTo>
                  <a:lnTo>
                    <a:pt x="98" y="92"/>
                  </a:lnTo>
                  <a:lnTo>
                    <a:pt x="98" y="92"/>
                  </a:lnTo>
                  <a:lnTo>
                    <a:pt x="98" y="94"/>
                  </a:lnTo>
                  <a:lnTo>
                    <a:pt x="98" y="97"/>
                  </a:lnTo>
                  <a:lnTo>
                    <a:pt x="98" y="98"/>
                  </a:lnTo>
                  <a:lnTo>
                    <a:pt x="98" y="99"/>
                  </a:lnTo>
                  <a:lnTo>
                    <a:pt x="98" y="100"/>
                  </a:lnTo>
                  <a:lnTo>
                    <a:pt x="99" y="103"/>
                  </a:lnTo>
                  <a:lnTo>
                    <a:pt x="99" y="103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100" y="108"/>
                  </a:lnTo>
                  <a:lnTo>
                    <a:pt x="100" y="108"/>
                  </a:lnTo>
                  <a:lnTo>
                    <a:pt x="100" y="108"/>
                  </a:lnTo>
                </a:path>
              </a:pathLst>
            </a:custGeom>
            <a:noFill/>
            <a:ln w="9525" cap="sq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281" name="Freeform 75"/>
            <p:cNvSpPr>
              <a:spLocks/>
            </p:cNvSpPr>
            <p:nvPr/>
          </p:nvSpPr>
          <p:spPr bwMode="auto">
            <a:xfrm>
              <a:off x="6159531" y="3470295"/>
              <a:ext cx="138113" cy="184150"/>
            </a:xfrm>
            <a:custGeom>
              <a:avLst/>
              <a:gdLst/>
              <a:ahLst/>
              <a:cxnLst>
                <a:cxn ang="0">
                  <a:pos x="1" y="113"/>
                </a:cxn>
                <a:cxn ang="0">
                  <a:pos x="2" y="115"/>
                </a:cxn>
                <a:cxn ang="0">
                  <a:pos x="2" y="116"/>
                </a:cxn>
                <a:cxn ang="0">
                  <a:pos x="3" y="115"/>
                </a:cxn>
                <a:cxn ang="0">
                  <a:pos x="4" y="114"/>
                </a:cxn>
                <a:cxn ang="0">
                  <a:pos x="5" y="110"/>
                </a:cxn>
                <a:cxn ang="0">
                  <a:pos x="6" y="101"/>
                </a:cxn>
                <a:cxn ang="0">
                  <a:pos x="9" y="79"/>
                </a:cxn>
                <a:cxn ang="0">
                  <a:pos x="12" y="44"/>
                </a:cxn>
                <a:cxn ang="0">
                  <a:pos x="15" y="22"/>
                </a:cxn>
                <a:cxn ang="0">
                  <a:pos x="16" y="10"/>
                </a:cxn>
                <a:cxn ang="0">
                  <a:pos x="17" y="5"/>
                </a:cxn>
                <a:cxn ang="0">
                  <a:pos x="18" y="2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20" y="0"/>
                </a:cxn>
                <a:cxn ang="0">
                  <a:pos x="21" y="3"/>
                </a:cxn>
                <a:cxn ang="0">
                  <a:pos x="23" y="10"/>
                </a:cxn>
                <a:cxn ang="0">
                  <a:pos x="24" y="20"/>
                </a:cxn>
                <a:cxn ang="0">
                  <a:pos x="26" y="42"/>
                </a:cxn>
                <a:cxn ang="0">
                  <a:pos x="29" y="77"/>
                </a:cxn>
                <a:cxn ang="0">
                  <a:pos x="32" y="98"/>
                </a:cxn>
                <a:cxn ang="0">
                  <a:pos x="33" y="108"/>
                </a:cxn>
                <a:cxn ang="0">
                  <a:pos x="34" y="113"/>
                </a:cxn>
                <a:cxn ang="0">
                  <a:pos x="35" y="115"/>
                </a:cxn>
                <a:cxn ang="0">
                  <a:pos x="36" y="116"/>
                </a:cxn>
                <a:cxn ang="0">
                  <a:pos x="37" y="115"/>
                </a:cxn>
                <a:cxn ang="0">
                  <a:pos x="37" y="113"/>
                </a:cxn>
                <a:cxn ang="0">
                  <a:pos x="38" y="110"/>
                </a:cxn>
                <a:cxn ang="0">
                  <a:pos x="40" y="96"/>
                </a:cxn>
                <a:cxn ang="0">
                  <a:pos x="43" y="67"/>
                </a:cxn>
                <a:cxn ang="0">
                  <a:pos x="46" y="36"/>
                </a:cxn>
                <a:cxn ang="0">
                  <a:pos x="48" y="21"/>
                </a:cxn>
                <a:cxn ang="0">
                  <a:pos x="49" y="10"/>
                </a:cxn>
                <a:cxn ang="0">
                  <a:pos x="50" y="5"/>
                </a:cxn>
                <a:cxn ang="0">
                  <a:pos x="51" y="2"/>
                </a:cxn>
                <a:cxn ang="0">
                  <a:pos x="52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2"/>
                </a:cxn>
                <a:cxn ang="0">
                  <a:pos x="55" y="8"/>
                </a:cxn>
                <a:cxn ang="0">
                  <a:pos x="57" y="18"/>
                </a:cxn>
                <a:cxn ang="0">
                  <a:pos x="60" y="56"/>
                </a:cxn>
                <a:cxn ang="0">
                  <a:pos x="62" y="77"/>
                </a:cxn>
                <a:cxn ang="0">
                  <a:pos x="64" y="97"/>
                </a:cxn>
                <a:cxn ang="0">
                  <a:pos x="66" y="106"/>
                </a:cxn>
                <a:cxn ang="0">
                  <a:pos x="67" y="112"/>
                </a:cxn>
                <a:cxn ang="0">
                  <a:pos x="68" y="114"/>
                </a:cxn>
                <a:cxn ang="0">
                  <a:pos x="68" y="116"/>
                </a:cxn>
                <a:cxn ang="0">
                  <a:pos x="69" y="115"/>
                </a:cxn>
                <a:cxn ang="0">
                  <a:pos x="70" y="114"/>
                </a:cxn>
                <a:cxn ang="0">
                  <a:pos x="71" y="111"/>
                </a:cxn>
                <a:cxn ang="0">
                  <a:pos x="72" y="103"/>
                </a:cxn>
                <a:cxn ang="0">
                  <a:pos x="74" y="84"/>
                </a:cxn>
                <a:cxn ang="0">
                  <a:pos x="78" y="41"/>
                </a:cxn>
                <a:cxn ang="0">
                  <a:pos x="80" y="20"/>
                </a:cxn>
                <a:cxn ang="0">
                  <a:pos x="82" y="8"/>
                </a:cxn>
                <a:cxn ang="0">
                  <a:pos x="83" y="2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6" y="2"/>
                </a:cxn>
              </a:cxnLst>
              <a:rect l="0" t="0" r="r" b="b"/>
              <a:pathLst>
                <a:path w="87" h="116">
                  <a:moveTo>
                    <a:pt x="0" y="108"/>
                  </a:moveTo>
                  <a:lnTo>
                    <a:pt x="0" y="109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11"/>
                  </a:lnTo>
                  <a:lnTo>
                    <a:pt x="0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3"/>
                  </a:lnTo>
                  <a:lnTo>
                    <a:pt x="4" y="113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5" y="111"/>
                  </a:lnTo>
                  <a:lnTo>
                    <a:pt x="5" y="111"/>
                  </a:lnTo>
                  <a:lnTo>
                    <a:pt x="5" y="110"/>
                  </a:lnTo>
                  <a:lnTo>
                    <a:pt x="5" y="110"/>
                  </a:lnTo>
                  <a:lnTo>
                    <a:pt x="5" y="109"/>
                  </a:lnTo>
                  <a:lnTo>
                    <a:pt x="5" y="109"/>
                  </a:lnTo>
                  <a:lnTo>
                    <a:pt x="5" y="108"/>
                  </a:lnTo>
                  <a:lnTo>
                    <a:pt x="6" y="106"/>
                  </a:lnTo>
                  <a:lnTo>
                    <a:pt x="6" y="105"/>
                  </a:lnTo>
                  <a:lnTo>
                    <a:pt x="6" y="104"/>
                  </a:lnTo>
                  <a:lnTo>
                    <a:pt x="6" y="103"/>
                  </a:lnTo>
                  <a:lnTo>
                    <a:pt x="6" y="101"/>
                  </a:lnTo>
                  <a:lnTo>
                    <a:pt x="7" y="95"/>
                  </a:lnTo>
                  <a:lnTo>
                    <a:pt x="7" y="94"/>
                  </a:lnTo>
                  <a:lnTo>
                    <a:pt x="7" y="93"/>
                  </a:lnTo>
                  <a:lnTo>
                    <a:pt x="8" y="92"/>
                  </a:lnTo>
                  <a:lnTo>
                    <a:pt x="8" y="88"/>
                  </a:lnTo>
                  <a:lnTo>
                    <a:pt x="9" y="81"/>
                  </a:lnTo>
                  <a:lnTo>
                    <a:pt x="9" y="80"/>
                  </a:lnTo>
                  <a:lnTo>
                    <a:pt x="9" y="79"/>
                  </a:lnTo>
                  <a:lnTo>
                    <a:pt x="9" y="78"/>
                  </a:lnTo>
                  <a:lnTo>
                    <a:pt x="9" y="74"/>
                  </a:lnTo>
                  <a:lnTo>
                    <a:pt x="10" y="67"/>
                  </a:lnTo>
                  <a:lnTo>
                    <a:pt x="11" y="52"/>
                  </a:lnTo>
                  <a:lnTo>
                    <a:pt x="12" y="51"/>
                  </a:lnTo>
                  <a:lnTo>
                    <a:pt x="12" y="50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13" y="37"/>
                  </a:lnTo>
                  <a:lnTo>
                    <a:pt x="13" y="36"/>
                  </a:lnTo>
                  <a:lnTo>
                    <a:pt x="13" y="35"/>
                  </a:lnTo>
                  <a:lnTo>
                    <a:pt x="13" y="33"/>
                  </a:lnTo>
                  <a:lnTo>
                    <a:pt x="14" y="30"/>
                  </a:lnTo>
                  <a:lnTo>
                    <a:pt x="14" y="24"/>
                  </a:lnTo>
                  <a:lnTo>
                    <a:pt x="14" y="23"/>
                  </a:lnTo>
                  <a:lnTo>
                    <a:pt x="15" y="22"/>
                  </a:lnTo>
                  <a:lnTo>
                    <a:pt x="15" y="20"/>
                  </a:lnTo>
                  <a:lnTo>
                    <a:pt x="15" y="17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6" y="12"/>
                  </a:lnTo>
                  <a:lnTo>
                    <a:pt x="16" y="11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8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4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7"/>
                  </a:lnTo>
                  <a:lnTo>
                    <a:pt x="22" y="8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3" y="14"/>
                  </a:lnTo>
                  <a:lnTo>
                    <a:pt x="23" y="15"/>
                  </a:lnTo>
                  <a:lnTo>
                    <a:pt x="23" y="16"/>
                  </a:lnTo>
                  <a:lnTo>
                    <a:pt x="23" y="17"/>
                  </a:lnTo>
                  <a:lnTo>
                    <a:pt x="24" y="20"/>
                  </a:lnTo>
                  <a:lnTo>
                    <a:pt x="25" y="26"/>
                  </a:lnTo>
                  <a:lnTo>
                    <a:pt x="25" y="27"/>
                  </a:lnTo>
                  <a:lnTo>
                    <a:pt x="25" y="28"/>
                  </a:lnTo>
                  <a:lnTo>
                    <a:pt x="25" y="29"/>
                  </a:lnTo>
                  <a:lnTo>
                    <a:pt x="25" y="33"/>
                  </a:lnTo>
                  <a:lnTo>
                    <a:pt x="26" y="40"/>
                  </a:lnTo>
                  <a:lnTo>
                    <a:pt x="26" y="41"/>
                  </a:lnTo>
                  <a:lnTo>
                    <a:pt x="26" y="42"/>
                  </a:lnTo>
                  <a:lnTo>
                    <a:pt x="26" y="44"/>
                  </a:lnTo>
                  <a:lnTo>
                    <a:pt x="27" y="47"/>
                  </a:lnTo>
                  <a:lnTo>
                    <a:pt x="27" y="55"/>
                  </a:lnTo>
                  <a:lnTo>
                    <a:pt x="29" y="70"/>
                  </a:lnTo>
                  <a:lnTo>
                    <a:pt x="29" y="71"/>
                  </a:lnTo>
                  <a:lnTo>
                    <a:pt x="29" y="72"/>
                  </a:lnTo>
                  <a:lnTo>
                    <a:pt x="29" y="74"/>
                  </a:lnTo>
                  <a:lnTo>
                    <a:pt x="29" y="77"/>
                  </a:lnTo>
                  <a:lnTo>
                    <a:pt x="30" y="84"/>
                  </a:lnTo>
                  <a:lnTo>
                    <a:pt x="30" y="85"/>
                  </a:lnTo>
                  <a:lnTo>
                    <a:pt x="30" y="86"/>
                  </a:lnTo>
                  <a:lnTo>
                    <a:pt x="31" y="88"/>
                  </a:lnTo>
                  <a:lnTo>
                    <a:pt x="31" y="91"/>
                  </a:lnTo>
                  <a:lnTo>
                    <a:pt x="31" y="97"/>
                  </a:lnTo>
                  <a:lnTo>
                    <a:pt x="32" y="97"/>
                  </a:lnTo>
                  <a:lnTo>
                    <a:pt x="32" y="98"/>
                  </a:lnTo>
                  <a:lnTo>
                    <a:pt x="32" y="100"/>
                  </a:lnTo>
                  <a:lnTo>
                    <a:pt x="32" y="102"/>
                  </a:lnTo>
                  <a:lnTo>
                    <a:pt x="32" y="103"/>
                  </a:lnTo>
                  <a:lnTo>
                    <a:pt x="33" y="104"/>
                  </a:lnTo>
                  <a:lnTo>
                    <a:pt x="33" y="105"/>
                  </a:lnTo>
                  <a:lnTo>
                    <a:pt x="33" y="107"/>
                  </a:lnTo>
                  <a:lnTo>
                    <a:pt x="33" y="108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4" y="110"/>
                  </a:lnTo>
                  <a:lnTo>
                    <a:pt x="34" y="111"/>
                  </a:lnTo>
                  <a:lnTo>
                    <a:pt x="34" y="111"/>
                  </a:lnTo>
                  <a:lnTo>
                    <a:pt x="34" y="112"/>
                  </a:lnTo>
                  <a:lnTo>
                    <a:pt x="34" y="112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3"/>
                  </a:lnTo>
                  <a:lnTo>
                    <a:pt x="37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8" y="111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09"/>
                  </a:lnTo>
                  <a:lnTo>
                    <a:pt x="39" y="108"/>
                  </a:lnTo>
                  <a:lnTo>
                    <a:pt x="39" y="106"/>
                  </a:lnTo>
                  <a:lnTo>
                    <a:pt x="39" y="106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40" y="102"/>
                  </a:lnTo>
                  <a:lnTo>
                    <a:pt x="40" y="96"/>
                  </a:lnTo>
                  <a:lnTo>
                    <a:pt x="40" y="95"/>
                  </a:lnTo>
                  <a:lnTo>
                    <a:pt x="41" y="95"/>
                  </a:lnTo>
                  <a:lnTo>
                    <a:pt x="41" y="93"/>
                  </a:lnTo>
                  <a:lnTo>
                    <a:pt x="41" y="90"/>
                  </a:lnTo>
                  <a:lnTo>
                    <a:pt x="42" y="83"/>
                  </a:lnTo>
                  <a:lnTo>
                    <a:pt x="43" y="69"/>
                  </a:lnTo>
                  <a:lnTo>
                    <a:pt x="43" y="68"/>
                  </a:lnTo>
                  <a:lnTo>
                    <a:pt x="43" y="67"/>
                  </a:lnTo>
                  <a:lnTo>
                    <a:pt x="43" y="65"/>
                  </a:lnTo>
                  <a:lnTo>
                    <a:pt x="44" y="60"/>
                  </a:lnTo>
                  <a:lnTo>
                    <a:pt x="45" y="52"/>
                  </a:lnTo>
                  <a:lnTo>
                    <a:pt x="45" y="51"/>
                  </a:lnTo>
                  <a:lnTo>
                    <a:pt x="45" y="50"/>
                  </a:lnTo>
                  <a:lnTo>
                    <a:pt x="45" y="48"/>
                  </a:lnTo>
                  <a:lnTo>
                    <a:pt x="45" y="44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4"/>
                  </a:lnTo>
                  <a:lnTo>
                    <a:pt x="47" y="32"/>
                  </a:lnTo>
                  <a:lnTo>
                    <a:pt x="47" y="28"/>
                  </a:lnTo>
                  <a:lnTo>
                    <a:pt x="47" y="27"/>
                  </a:lnTo>
                  <a:lnTo>
                    <a:pt x="47" y="26"/>
                  </a:lnTo>
                  <a:lnTo>
                    <a:pt x="47" y="25"/>
                  </a:lnTo>
                  <a:lnTo>
                    <a:pt x="48" y="21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18"/>
                  </a:lnTo>
                  <a:lnTo>
                    <a:pt x="48" y="15"/>
                  </a:lnTo>
                  <a:lnTo>
                    <a:pt x="49" y="14"/>
                  </a:lnTo>
                  <a:lnTo>
                    <a:pt x="49" y="14"/>
                  </a:lnTo>
                  <a:lnTo>
                    <a:pt x="49" y="12"/>
                  </a:lnTo>
                  <a:lnTo>
                    <a:pt x="49" y="10"/>
                  </a:lnTo>
                  <a:lnTo>
                    <a:pt x="49" y="9"/>
                  </a:lnTo>
                  <a:lnTo>
                    <a:pt x="49" y="9"/>
                  </a:lnTo>
                  <a:lnTo>
                    <a:pt x="49" y="8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0" y="5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1" y="3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5" y="6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8"/>
                  </a:lnTo>
                  <a:lnTo>
                    <a:pt x="55" y="10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56" y="13"/>
                  </a:lnTo>
                  <a:lnTo>
                    <a:pt x="56" y="15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7" y="18"/>
                  </a:lnTo>
                  <a:lnTo>
                    <a:pt x="57" y="21"/>
                  </a:lnTo>
                  <a:lnTo>
                    <a:pt x="58" y="27"/>
                  </a:lnTo>
                  <a:lnTo>
                    <a:pt x="58" y="28"/>
                  </a:lnTo>
                  <a:lnTo>
                    <a:pt x="58" y="29"/>
                  </a:lnTo>
                  <a:lnTo>
                    <a:pt x="58" y="30"/>
                  </a:lnTo>
                  <a:lnTo>
                    <a:pt x="58" y="34"/>
                  </a:lnTo>
                  <a:lnTo>
                    <a:pt x="59" y="41"/>
                  </a:lnTo>
                  <a:lnTo>
                    <a:pt x="60" y="56"/>
                  </a:lnTo>
                  <a:lnTo>
                    <a:pt x="60" y="58"/>
                  </a:lnTo>
                  <a:lnTo>
                    <a:pt x="61" y="58"/>
                  </a:lnTo>
                  <a:lnTo>
                    <a:pt x="61" y="61"/>
                  </a:lnTo>
                  <a:lnTo>
                    <a:pt x="61" y="65"/>
                  </a:lnTo>
                  <a:lnTo>
                    <a:pt x="62" y="73"/>
                  </a:lnTo>
                  <a:lnTo>
                    <a:pt x="62" y="74"/>
                  </a:lnTo>
                  <a:lnTo>
                    <a:pt x="62" y="75"/>
                  </a:lnTo>
                  <a:lnTo>
                    <a:pt x="62" y="77"/>
                  </a:lnTo>
                  <a:lnTo>
                    <a:pt x="63" y="81"/>
                  </a:lnTo>
                  <a:lnTo>
                    <a:pt x="63" y="88"/>
                  </a:lnTo>
                  <a:lnTo>
                    <a:pt x="63" y="89"/>
                  </a:lnTo>
                  <a:lnTo>
                    <a:pt x="63" y="90"/>
                  </a:lnTo>
                  <a:lnTo>
                    <a:pt x="64" y="92"/>
                  </a:lnTo>
                  <a:lnTo>
                    <a:pt x="64" y="95"/>
                  </a:lnTo>
                  <a:lnTo>
                    <a:pt x="64" y="96"/>
                  </a:lnTo>
                  <a:lnTo>
                    <a:pt x="64" y="97"/>
                  </a:lnTo>
                  <a:lnTo>
                    <a:pt x="65" y="98"/>
                  </a:lnTo>
                  <a:lnTo>
                    <a:pt x="65" y="101"/>
                  </a:lnTo>
                  <a:lnTo>
                    <a:pt x="65" y="102"/>
                  </a:lnTo>
                  <a:lnTo>
                    <a:pt x="65" y="102"/>
                  </a:lnTo>
                  <a:lnTo>
                    <a:pt x="65" y="104"/>
                  </a:lnTo>
                  <a:lnTo>
                    <a:pt x="65" y="104"/>
                  </a:lnTo>
                  <a:lnTo>
                    <a:pt x="65" y="105"/>
                  </a:lnTo>
                  <a:lnTo>
                    <a:pt x="66" y="106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8"/>
                  </a:lnTo>
                  <a:lnTo>
                    <a:pt x="66" y="110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0"/>
                  </a:lnTo>
                  <a:lnTo>
                    <a:pt x="71" y="110"/>
                  </a:lnTo>
                  <a:lnTo>
                    <a:pt x="71" y="108"/>
                  </a:lnTo>
                  <a:lnTo>
                    <a:pt x="71" y="107"/>
                  </a:lnTo>
                  <a:lnTo>
                    <a:pt x="71" y="107"/>
                  </a:lnTo>
                  <a:lnTo>
                    <a:pt x="72" y="106"/>
                  </a:lnTo>
                  <a:lnTo>
                    <a:pt x="72" y="103"/>
                  </a:lnTo>
                  <a:lnTo>
                    <a:pt x="72" y="103"/>
                  </a:lnTo>
                  <a:lnTo>
                    <a:pt x="72" y="102"/>
                  </a:lnTo>
                  <a:lnTo>
                    <a:pt x="72" y="101"/>
                  </a:lnTo>
                  <a:lnTo>
                    <a:pt x="73" y="98"/>
                  </a:lnTo>
                  <a:lnTo>
                    <a:pt x="74" y="91"/>
                  </a:lnTo>
                  <a:lnTo>
                    <a:pt x="74" y="90"/>
                  </a:lnTo>
                  <a:lnTo>
                    <a:pt x="74" y="89"/>
                  </a:lnTo>
                  <a:lnTo>
                    <a:pt x="74" y="88"/>
                  </a:lnTo>
                  <a:lnTo>
                    <a:pt x="74" y="84"/>
                  </a:lnTo>
                  <a:lnTo>
                    <a:pt x="75" y="76"/>
                  </a:lnTo>
                  <a:lnTo>
                    <a:pt x="75" y="75"/>
                  </a:lnTo>
                  <a:lnTo>
                    <a:pt x="75" y="74"/>
                  </a:lnTo>
                  <a:lnTo>
                    <a:pt x="76" y="72"/>
                  </a:lnTo>
                  <a:lnTo>
                    <a:pt x="76" y="68"/>
                  </a:lnTo>
                  <a:lnTo>
                    <a:pt x="77" y="59"/>
                  </a:lnTo>
                  <a:lnTo>
                    <a:pt x="78" y="42"/>
                  </a:lnTo>
                  <a:lnTo>
                    <a:pt x="78" y="41"/>
                  </a:lnTo>
                  <a:lnTo>
                    <a:pt x="78" y="40"/>
                  </a:lnTo>
                  <a:lnTo>
                    <a:pt x="78" y="38"/>
                  </a:lnTo>
                  <a:lnTo>
                    <a:pt x="79" y="34"/>
                  </a:lnTo>
                  <a:lnTo>
                    <a:pt x="80" y="27"/>
                  </a:lnTo>
                  <a:lnTo>
                    <a:pt x="80" y="26"/>
                  </a:lnTo>
                  <a:lnTo>
                    <a:pt x="80" y="25"/>
                  </a:lnTo>
                  <a:lnTo>
                    <a:pt x="80" y="23"/>
                  </a:lnTo>
                  <a:lnTo>
                    <a:pt x="80" y="20"/>
                  </a:lnTo>
                  <a:lnTo>
                    <a:pt x="81" y="14"/>
                  </a:lnTo>
                  <a:lnTo>
                    <a:pt x="81" y="13"/>
                  </a:lnTo>
                  <a:lnTo>
                    <a:pt x="81" y="13"/>
                  </a:lnTo>
                  <a:lnTo>
                    <a:pt x="82" y="11"/>
                  </a:lnTo>
                  <a:lnTo>
                    <a:pt x="82" y="11"/>
                  </a:lnTo>
                  <a:lnTo>
                    <a:pt x="82" y="10"/>
                  </a:lnTo>
                  <a:lnTo>
                    <a:pt x="82" y="9"/>
                  </a:lnTo>
                  <a:lnTo>
                    <a:pt x="82" y="8"/>
                  </a:lnTo>
                  <a:lnTo>
                    <a:pt x="82" y="8"/>
                  </a:lnTo>
                  <a:lnTo>
                    <a:pt x="82" y="7"/>
                  </a:lnTo>
                  <a:lnTo>
                    <a:pt x="83" y="5"/>
                  </a:lnTo>
                  <a:lnTo>
                    <a:pt x="83" y="4"/>
                  </a:lnTo>
                  <a:lnTo>
                    <a:pt x="83" y="4"/>
                  </a:lnTo>
                  <a:lnTo>
                    <a:pt x="83" y="3"/>
                  </a:lnTo>
                  <a:lnTo>
                    <a:pt x="83" y="3"/>
                  </a:lnTo>
                  <a:lnTo>
                    <a:pt x="83" y="2"/>
                  </a:lnTo>
                  <a:lnTo>
                    <a:pt x="83" y="2"/>
                  </a:lnTo>
                  <a:lnTo>
                    <a:pt x="84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7" y="3"/>
                  </a:lnTo>
                  <a:lnTo>
                    <a:pt x="87" y="3"/>
                  </a:lnTo>
                </a:path>
              </a:pathLst>
            </a:custGeom>
            <a:noFill/>
            <a:ln w="9525" cap="sq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282" name="Freeform 76"/>
            <p:cNvSpPr>
              <a:spLocks/>
            </p:cNvSpPr>
            <p:nvPr/>
          </p:nvSpPr>
          <p:spPr bwMode="auto">
            <a:xfrm>
              <a:off x="6297644" y="3470295"/>
              <a:ext cx="144463" cy="184150"/>
            </a:xfrm>
            <a:custGeom>
              <a:avLst/>
              <a:gdLst/>
              <a:ahLst/>
              <a:cxnLst>
                <a:cxn ang="0">
                  <a:pos x="1" y="8"/>
                </a:cxn>
                <a:cxn ang="0">
                  <a:pos x="3" y="24"/>
                </a:cxn>
                <a:cxn ang="0">
                  <a:pos x="6" y="58"/>
                </a:cxn>
                <a:cxn ang="0">
                  <a:pos x="9" y="89"/>
                </a:cxn>
                <a:cxn ang="0">
                  <a:pos x="10" y="101"/>
                </a:cxn>
                <a:cxn ang="0">
                  <a:pos x="12" y="110"/>
                </a:cxn>
                <a:cxn ang="0">
                  <a:pos x="13" y="113"/>
                </a:cxn>
                <a:cxn ang="0">
                  <a:pos x="13" y="115"/>
                </a:cxn>
                <a:cxn ang="0">
                  <a:pos x="14" y="116"/>
                </a:cxn>
                <a:cxn ang="0">
                  <a:pos x="15" y="115"/>
                </a:cxn>
                <a:cxn ang="0">
                  <a:pos x="15" y="113"/>
                </a:cxn>
                <a:cxn ang="0">
                  <a:pos x="17" y="108"/>
                </a:cxn>
                <a:cxn ang="0">
                  <a:pos x="19" y="92"/>
                </a:cxn>
                <a:cxn ang="0">
                  <a:pos x="20" y="75"/>
                </a:cxn>
                <a:cxn ang="0">
                  <a:pos x="24" y="29"/>
                </a:cxn>
                <a:cxn ang="0">
                  <a:pos x="26" y="13"/>
                </a:cxn>
                <a:cxn ang="0">
                  <a:pos x="28" y="4"/>
                </a:cxn>
                <a:cxn ang="0">
                  <a:pos x="29" y="2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1" y="3"/>
                </a:cxn>
                <a:cxn ang="0">
                  <a:pos x="33" y="8"/>
                </a:cxn>
                <a:cxn ang="0">
                  <a:pos x="35" y="25"/>
                </a:cxn>
                <a:cxn ang="0">
                  <a:pos x="38" y="61"/>
                </a:cxn>
                <a:cxn ang="0">
                  <a:pos x="41" y="90"/>
                </a:cxn>
                <a:cxn ang="0">
                  <a:pos x="42" y="103"/>
                </a:cxn>
                <a:cxn ang="0">
                  <a:pos x="43" y="109"/>
                </a:cxn>
                <a:cxn ang="0">
                  <a:pos x="44" y="114"/>
                </a:cxn>
                <a:cxn ang="0">
                  <a:pos x="45" y="115"/>
                </a:cxn>
                <a:cxn ang="0">
                  <a:pos x="46" y="116"/>
                </a:cxn>
                <a:cxn ang="0">
                  <a:pos x="46" y="115"/>
                </a:cxn>
                <a:cxn ang="0">
                  <a:pos x="47" y="112"/>
                </a:cxn>
                <a:cxn ang="0">
                  <a:pos x="48" y="106"/>
                </a:cxn>
                <a:cxn ang="0">
                  <a:pos x="50" y="95"/>
                </a:cxn>
                <a:cxn ang="0">
                  <a:pos x="52" y="70"/>
                </a:cxn>
                <a:cxn ang="0">
                  <a:pos x="56" y="30"/>
                </a:cxn>
                <a:cxn ang="0">
                  <a:pos x="58" y="14"/>
                </a:cxn>
                <a:cxn ang="0">
                  <a:pos x="59" y="6"/>
                </a:cxn>
                <a:cxn ang="0">
                  <a:pos x="60" y="2"/>
                </a:cxn>
                <a:cxn ang="0">
                  <a:pos x="60" y="0"/>
                </a:cxn>
                <a:cxn ang="0">
                  <a:pos x="61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6"/>
                </a:cxn>
                <a:cxn ang="0">
                  <a:pos x="65" y="16"/>
                </a:cxn>
                <a:cxn ang="0">
                  <a:pos x="67" y="36"/>
                </a:cxn>
                <a:cxn ang="0">
                  <a:pos x="71" y="80"/>
                </a:cxn>
                <a:cxn ang="0">
                  <a:pos x="73" y="100"/>
                </a:cxn>
                <a:cxn ang="0">
                  <a:pos x="74" y="108"/>
                </a:cxn>
                <a:cxn ang="0">
                  <a:pos x="75" y="112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4"/>
                </a:cxn>
                <a:cxn ang="0">
                  <a:pos x="79" y="110"/>
                </a:cxn>
                <a:cxn ang="0">
                  <a:pos x="80" y="101"/>
                </a:cxn>
                <a:cxn ang="0">
                  <a:pos x="84" y="64"/>
                </a:cxn>
                <a:cxn ang="0">
                  <a:pos x="86" y="43"/>
                </a:cxn>
                <a:cxn ang="0">
                  <a:pos x="88" y="22"/>
                </a:cxn>
                <a:cxn ang="0">
                  <a:pos x="89" y="11"/>
                </a:cxn>
                <a:cxn ang="0">
                  <a:pos x="90" y="4"/>
                </a:cxn>
              </a:cxnLst>
              <a:rect l="0" t="0" r="r" b="b"/>
              <a:pathLst>
                <a:path w="91" h="116">
                  <a:moveTo>
                    <a:pt x="0" y="3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2" y="18"/>
                  </a:lnTo>
                  <a:lnTo>
                    <a:pt x="3" y="24"/>
                  </a:lnTo>
                  <a:lnTo>
                    <a:pt x="3" y="25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3" y="31"/>
                  </a:lnTo>
                  <a:lnTo>
                    <a:pt x="4" y="39"/>
                  </a:lnTo>
                  <a:lnTo>
                    <a:pt x="6" y="56"/>
                  </a:lnTo>
                  <a:lnTo>
                    <a:pt x="6" y="57"/>
                  </a:lnTo>
                  <a:lnTo>
                    <a:pt x="6" y="58"/>
                  </a:lnTo>
                  <a:lnTo>
                    <a:pt x="6" y="60"/>
                  </a:lnTo>
                  <a:lnTo>
                    <a:pt x="7" y="65"/>
                  </a:lnTo>
                  <a:lnTo>
                    <a:pt x="7" y="73"/>
                  </a:lnTo>
                  <a:lnTo>
                    <a:pt x="7" y="74"/>
                  </a:lnTo>
                  <a:lnTo>
                    <a:pt x="7" y="75"/>
                  </a:lnTo>
                  <a:lnTo>
                    <a:pt x="8" y="77"/>
                  </a:lnTo>
                  <a:lnTo>
                    <a:pt x="8" y="81"/>
                  </a:lnTo>
                  <a:lnTo>
                    <a:pt x="9" y="89"/>
                  </a:lnTo>
                  <a:lnTo>
                    <a:pt x="9" y="90"/>
                  </a:lnTo>
                  <a:lnTo>
                    <a:pt x="9" y="90"/>
                  </a:lnTo>
                  <a:lnTo>
                    <a:pt x="9" y="92"/>
                  </a:lnTo>
                  <a:lnTo>
                    <a:pt x="9" y="95"/>
                  </a:lnTo>
                  <a:lnTo>
                    <a:pt x="9" y="96"/>
                  </a:lnTo>
                  <a:lnTo>
                    <a:pt x="10" y="97"/>
                  </a:lnTo>
                  <a:lnTo>
                    <a:pt x="10" y="98"/>
                  </a:lnTo>
                  <a:lnTo>
                    <a:pt x="10" y="101"/>
                  </a:lnTo>
                  <a:lnTo>
                    <a:pt x="10" y="102"/>
                  </a:lnTo>
                  <a:lnTo>
                    <a:pt x="10" y="102"/>
                  </a:lnTo>
                  <a:lnTo>
                    <a:pt x="11" y="104"/>
                  </a:lnTo>
                  <a:lnTo>
                    <a:pt x="11" y="106"/>
                  </a:lnTo>
                  <a:lnTo>
                    <a:pt x="11" y="106"/>
                  </a:lnTo>
                  <a:lnTo>
                    <a:pt x="11" y="107"/>
                  </a:lnTo>
                  <a:lnTo>
                    <a:pt x="11" y="108"/>
                  </a:lnTo>
                  <a:lnTo>
                    <a:pt x="12" y="110"/>
                  </a:lnTo>
                  <a:lnTo>
                    <a:pt x="12" y="110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5" y="112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4"/>
                  </a:lnTo>
                  <a:lnTo>
                    <a:pt x="17" y="103"/>
                  </a:lnTo>
                  <a:lnTo>
                    <a:pt x="17" y="102"/>
                  </a:lnTo>
                  <a:lnTo>
                    <a:pt x="17" y="101"/>
                  </a:lnTo>
                  <a:lnTo>
                    <a:pt x="18" y="98"/>
                  </a:lnTo>
                  <a:lnTo>
                    <a:pt x="19" y="92"/>
                  </a:lnTo>
                  <a:lnTo>
                    <a:pt x="19" y="92"/>
                  </a:lnTo>
                  <a:lnTo>
                    <a:pt x="19" y="91"/>
                  </a:lnTo>
                  <a:lnTo>
                    <a:pt x="19" y="89"/>
                  </a:lnTo>
                  <a:lnTo>
                    <a:pt x="19" y="86"/>
                  </a:lnTo>
                  <a:lnTo>
                    <a:pt x="20" y="79"/>
                  </a:lnTo>
                  <a:lnTo>
                    <a:pt x="20" y="78"/>
                  </a:lnTo>
                  <a:lnTo>
                    <a:pt x="20" y="77"/>
                  </a:lnTo>
                  <a:lnTo>
                    <a:pt x="20" y="75"/>
                  </a:lnTo>
                  <a:lnTo>
                    <a:pt x="21" y="70"/>
                  </a:lnTo>
                  <a:lnTo>
                    <a:pt x="21" y="62"/>
                  </a:lnTo>
                  <a:lnTo>
                    <a:pt x="23" y="45"/>
                  </a:lnTo>
                  <a:lnTo>
                    <a:pt x="23" y="44"/>
                  </a:lnTo>
                  <a:lnTo>
                    <a:pt x="23" y="43"/>
                  </a:lnTo>
                  <a:lnTo>
                    <a:pt x="23" y="41"/>
                  </a:lnTo>
                  <a:lnTo>
                    <a:pt x="24" y="37"/>
                  </a:lnTo>
                  <a:lnTo>
                    <a:pt x="24" y="29"/>
                  </a:lnTo>
                  <a:lnTo>
                    <a:pt x="25" y="28"/>
                  </a:lnTo>
                  <a:lnTo>
                    <a:pt x="25" y="27"/>
                  </a:lnTo>
                  <a:lnTo>
                    <a:pt x="25" y="25"/>
                  </a:lnTo>
                  <a:lnTo>
                    <a:pt x="25" y="22"/>
                  </a:lnTo>
                  <a:lnTo>
                    <a:pt x="26" y="16"/>
                  </a:lnTo>
                  <a:lnTo>
                    <a:pt x="26" y="15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3" y="12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3" y="14"/>
                  </a:lnTo>
                  <a:lnTo>
                    <a:pt x="34" y="17"/>
                  </a:lnTo>
                  <a:lnTo>
                    <a:pt x="35" y="24"/>
                  </a:lnTo>
                  <a:lnTo>
                    <a:pt x="35" y="25"/>
                  </a:lnTo>
                  <a:lnTo>
                    <a:pt x="35" y="26"/>
                  </a:lnTo>
                  <a:lnTo>
                    <a:pt x="35" y="28"/>
                  </a:lnTo>
                  <a:lnTo>
                    <a:pt x="35" y="32"/>
                  </a:lnTo>
                  <a:lnTo>
                    <a:pt x="36" y="40"/>
                  </a:lnTo>
                  <a:lnTo>
                    <a:pt x="38" y="57"/>
                  </a:lnTo>
                  <a:lnTo>
                    <a:pt x="38" y="58"/>
                  </a:lnTo>
                  <a:lnTo>
                    <a:pt x="38" y="59"/>
                  </a:lnTo>
                  <a:lnTo>
                    <a:pt x="38" y="61"/>
                  </a:lnTo>
                  <a:lnTo>
                    <a:pt x="38" y="66"/>
                  </a:lnTo>
                  <a:lnTo>
                    <a:pt x="39" y="74"/>
                  </a:lnTo>
                  <a:lnTo>
                    <a:pt x="39" y="75"/>
                  </a:lnTo>
                  <a:lnTo>
                    <a:pt x="39" y="76"/>
                  </a:lnTo>
                  <a:lnTo>
                    <a:pt x="39" y="78"/>
                  </a:lnTo>
                  <a:lnTo>
                    <a:pt x="40" y="82"/>
                  </a:lnTo>
                  <a:lnTo>
                    <a:pt x="41" y="90"/>
                  </a:lnTo>
                  <a:lnTo>
                    <a:pt x="41" y="90"/>
                  </a:lnTo>
                  <a:lnTo>
                    <a:pt x="41" y="91"/>
                  </a:lnTo>
                  <a:lnTo>
                    <a:pt x="41" y="93"/>
                  </a:lnTo>
                  <a:lnTo>
                    <a:pt x="41" y="96"/>
                  </a:lnTo>
                  <a:lnTo>
                    <a:pt x="41" y="97"/>
                  </a:lnTo>
                  <a:lnTo>
                    <a:pt x="41" y="98"/>
                  </a:lnTo>
                  <a:lnTo>
                    <a:pt x="42" y="99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2" y="104"/>
                  </a:lnTo>
                  <a:lnTo>
                    <a:pt x="42" y="105"/>
                  </a:lnTo>
                  <a:lnTo>
                    <a:pt x="43" y="106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5" y="114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7" y="111"/>
                  </a:lnTo>
                  <a:lnTo>
                    <a:pt x="47" y="111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6"/>
                  </a:lnTo>
                  <a:lnTo>
                    <a:pt x="49" y="106"/>
                  </a:lnTo>
                  <a:lnTo>
                    <a:pt x="49" y="105"/>
                  </a:lnTo>
                  <a:lnTo>
                    <a:pt x="49" y="104"/>
                  </a:lnTo>
                  <a:lnTo>
                    <a:pt x="49" y="101"/>
                  </a:lnTo>
                  <a:lnTo>
                    <a:pt x="49" y="100"/>
                  </a:lnTo>
                  <a:lnTo>
                    <a:pt x="49" y="100"/>
                  </a:lnTo>
                  <a:lnTo>
                    <a:pt x="50" y="98"/>
                  </a:lnTo>
                  <a:lnTo>
                    <a:pt x="50" y="95"/>
                  </a:lnTo>
                  <a:lnTo>
                    <a:pt x="51" y="88"/>
                  </a:lnTo>
                  <a:lnTo>
                    <a:pt x="51" y="87"/>
                  </a:lnTo>
                  <a:lnTo>
                    <a:pt x="51" y="86"/>
                  </a:lnTo>
                  <a:lnTo>
                    <a:pt x="51" y="84"/>
                  </a:lnTo>
                  <a:lnTo>
                    <a:pt x="52" y="80"/>
                  </a:lnTo>
                  <a:lnTo>
                    <a:pt x="52" y="72"/>
                  </a:lnTo>
                  <a:lnTo>
                    <a:pt x="52" y="71"/>
                  </a:lnTo>
                  <a:lnTo>
                    <a:pt x="52" y="70"/>
                  </a:lnTo>
                  <a:lnTo>
                    <a:pt x="53" y="68"/>
                  </a:lnTo>
                  <a:lnTo>
                    <a:pt x="53" y="63"/>
                  </a:lnTo>
                  <a:lnTo>
                    <a:pt x="54" y="54"/>
                  </a:lnTo>
                  <a:lnTo>
                    <a:pt x="55" y="37"/>
                  </a:lnTo>
                  <a:lnTo>
                    <a:pt x="55" y="36"/>
                  </a:lnTo>
                  <a:lnTo>
                    <a:pt x="55" y="35"/>
                  </a:lnTo>
                  <a:lnTo>
                    <a:pt x="56" y="34"/>
                  </a:lnTo>
                  <a:lnTo>
                    <a:pt x="56" y="30"/>
                  </a:lnTo>
                  <a:lnTo>
                    <a:pt x="57" y="23"/>
                  </a:lnTo>
                  <a:lnTo>
                    <a:pt x="57" y="22"/>
                  </a:lnTo>
                  <a:lnTo>
                    <a:pt x="57" y="21"/>
                  </a:lnTo>
                  <a:lnTo>
                    <a:pt x="57" y="20"/>
                  </a:lnTo>
                  <a:lnTo>
                    <a:pt x="57" y="17"/>
                  </a:lnTo>
                  <a:lnTo>
                    <a:pt x="57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8" y="11"/>
                  </a:lnTo>
                  <a:lnTo>
                    <a:pt x="58" y="11"/>
                  </a:lnTo>
                  <a:lnTo>
                    <a:pt x="58" y="10"/>
                  </a:lnTo>
                  <a:lnTo>
                    <a:pt x="58" y="9"/>
                  </a:lnTo>
                  <a:lnTo>
                    <a:pt x="58" y="8"/>
                  </a:lnTo>
                  <a:lnTo>
                    <a:pt x="59" y="8"/>
                  </a:lnTo>
                  <a:lnTo>
                    <a:pt x="59" y="7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1"/>
                  </a:lnTo>
                  <a:lnTo>
                    <a:pt x="65" y="13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18"/>
                  </a:lnTo>
                  <a:lnTo>
                    <a:pt x="66" y="21"/>
                  </a:lnTo>
                  <a:lnTo>
                    <a:pt x="66" y="28"/>
                  </a:lnTo>
                  <a:lnTo>
                    <a:pt x="66" y="29"/>
                  </a:lnTo>
                  <a:lnTo>
                    <a:pt x="67" y="30"/>
                  </a:lnTo>
                  <a:lnTo>
                    <a:pt x="67" y="32"/>
                  </a:lnTo>
                  <a:lnTo>
                    <a:pt x="67" y="36"/>
                  </a:lnTo>
                  <a:lnTo>
                    <a:pt x="68" y="44"/>
                  </a:lnTo>
                  <a:lnTo>
                    <a:pt x="69" y="61"/>
                  </a:lnTo>
                  <a:lnTo>
                    <a:pt x="70" y="62"/>
                  </a:lnTo>
                  <a:lnTo>
                    <a:pt x="70" y="64"/>
                  </a:lnTo>
                  <a:lnTo>
                    <a:pt x="70" y="66"/>
                  </a:lnTo>
                  <a:lnTo>
                    <a:pt x="70" y="70"/>
                  </a:lnTo>
                  <a:lnTo>
                    <a:pt x="71" y="78"/>
                  </a:lnTo>
                  <a:lnTo>
                    <a:pt x="71" y="80"/>
                  </a:lnTo>
                  <a:lnTo>
                    <a:pt x="71" y="80"/>
                  </a:lnTo>
                  <a:lnTo>
                    <a:pt x="71" y="82"/>
                  </a:lnTo>
                  <a:lnTo>
                    <a:pt x="72" y="86"/>
                  </a:lnTo>
                  <a:lnTo>
                    <a:pt x="72" y="94"/>
                  </a:lnTo>
                  <a:lnTo>
                    <a:pt x="72" y="94"/>
                  </a:lnTo>
                  <a:lnTo>
                    <a:pt x="72" y="95"/>
                  </a:lnTo>
                  <a:lnTo>
                    <a:pt x="73" y="97"/>
                  </a:lnTo>
                  <a:lnTo>
                    <a:pt x="73" y="100"/>
                  </a:lnTo>
                  <a:lnTo>
                    <a:pt x="73" y="100"/>
                  </a:lnTo>
                  <a:lnTo>
                    <a:pt x="73" y="101"/>
                  </a:lnTo>
                  <a:lnTo>
                    <a:pt x="73" y="102"/>
                  </a:lnTo>
                  <a:lnTo>
                    <a:pt x="74" y="105"/>
                  </a:lnTo>
                  <a:lnTo>
                    <a:pt x="74" y="106"/>
                  </a:lnTo>
                  <a:lnTo>
                    <a:pt x="74" y="106"/>
                  </a:lnTo>
                  <a:lnTo>
                    <a:pt x="74" y="107"/>
                  </a:lnTo>
                  <a:lnTo>
                    <a:pt x="74" y="108"/>
                  </a:lnTo>
                  <a:lnTo>
                    <a:pt x="74" y="108"/>
                  </a:lnTo>
                  <a:lnTo>
                    <a:pt x="74" y="109"/>
                  </a:lnTo>
                  <a:lnTo>
                    <a:pt x="74" y="110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110"/>
                  </a:lnTo>
                  <a:lnTo>
                    <a:pt x="79" y="109"/>
                  </a:lnTo>
                  <a:lnTo>
                    <a:pt x="80" y="107"/>
                  </a:lnTo>
                  <a:lnTo>
                    <a:pt x="80" y="107"/>
                  </a:lnTo>
                  <a:lnTo>
                    <a:pt x="80" y="106"/>
                  </a:lnTo>
                  <a:lnTo>
                    <a:pt x="80" y="105"/>
                  </a:lnTo>
                  <a:lnTo>
                    <a:pt x="80" y="102"/>
                  </a:lnTo>
                  <a:lnTo>
                    <a:pt x="80" y="101"/>
                  </a:lnTo>
                  <a:lnTo>
                    <a:pt x="80" y="101"/>
                  </a:lnTo>
                  <a:lnTo>
                    <a:pt x="81" y="99"/>
                  </a:lnTo>
                  <a:lnTo>
                    <a:pt x="81" y="96"/>
                  </a:lnTo>
                  <a:lnTo>
                    <a:pt x="81" y="95"/>
                  </a:lnTo>
                  <a:lnTo>
                    <a:pt x="81" y="94"/>
                  </a:lnTo>
                  <a:lnTo>
                    <a:pt x="81" y="92"/>
                  </a:lnTo>
                  <a:lnTo>
                    <a:pt x="82" y="89"/>
                  </a:lnTo>
                  <a:lnTo>
                    <a:pt x="82" y="81"/>
                  </a:lnTo>
                  <a:lnTo>
                    <a:pt x="84" y="64"/>
                  </a:lnTo>
                  <a:lnTo>
                    <a:pt x="84" y="63"/>
                  </a:lnTo>
                  <a:lnTo>
                    <a:pt x="84" y="62"/>
                  </a:lnTo>
                  <a:lnTo>
                    <a:pt x="84" y="60"/>
                  </a:lnTo>
                  <a:lnTo>
                    <a:pt x="85" y="55"/>
                  </a:lnTo>
                  <a:lnTo>
                    <a:pt x="85" y="47"/>
                  </a:lnTo>
                  <a:lnTo>
                    <a:pt x="86" y="46"/>
                  </a:lnTo>
                  <a:lnTo>
                    <a:pt x="86" y="45"/>
                  </a:lnTo>
                  <a:lnTo>
                    <a:pt x="86" y="43"/>
                  </a:lnTo>
                  <a:lnTo>
                    <a:pt x="86" y="39"/>
                  </a:lnTo>
                  <a:lnTo>
                    <a:pt x="87" y="31"/>
                  </a:lnTo>
                  <a:lnTo>
                    <a:pt x="87" y="30"/>
                  </a:lnTo>
                  <a:lnTo>
                    <a:pt x="87" y="30"/>
                  </a:lnTo>
                  <a:lnTo>
                    <a:pt x="87" y="28"/>
                  </a:lnTo>
                  <a:lnTo>
                    <a:pt x="88" y="24"/>
                  </a:lnTo>
                  <a:lnTo>
                    <a:pt x="88" y="23"/>
                  </a:lnTo>
                  <a:lnTo>
                    <a:pt x="88" y="22"/>
                  </a:lnTo>
                  <a:lnTo>
                    <a:pt x="88" y="21"/>
                  </a:lnTo>
                  <a:lnTo>
                    <a:pt x="88" y="18"/>
                  </a:lnTo>
                  <a:lnTo>
                    <a:pt x="88" y="17"/>
                  </a:lnTo>
                  <a:lnTo>
                    <a:pt x="88" y="16"/>
                  </a:lnTo>
                  <a:lnTo>
                    <a:pt x="89" y="15"/>
                  </a:lnTo>
                  <a:lnTo>
                    <a:pt x="89" y="12"/>
                  </a:lnTo>
                  <a:lnTo>
                    <a:pt x="89" y="11"/>
                  </a:lnTo>
                  <a:lnTo>
                    <a:pt x="89" y="11"/>
                  </a:lnTo>
                  <a:lnTo>
                    <a:pt x="89" y="10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0" y="6"/>
                  </a:lnTo>
                  <a:lnTo>
                    <a:pt x="90" y="6"/>
                  </a:lnTo>
                  <a:lnTo>
                    <a:pt x="90" y="5"/>
                  </a:lnTo>
                  <a:lnTo>
                    <a:pt x="90" y="5"/>
                  </a:lnTo>
                  <a:lnTo>
                    <a:pt x="90" y="4"/>
                  </a:lnTo>
                  <a:lnTo>
                    <a:pt x="90" y="3"/>
                  </a:lnTo>
                  <a:lnTo>
                    <a:pt x="90" y="3"/>
                  </a:lnTo>
                  <a:lnTo>
                    <a:pt x="91" y="2"/>
                  </a:lnTo>
                  <a:lnTo>
                    <a:pt x="91" y="2"/>
                  </a:lnTo>
                </a:path>
              </a:pathLst>
            </a:custGeom>
            <a:noFill/>
            <a:ln w="9525" cap="sq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283" name="Freeform 77"/>
            <p:cNvSpPr>
              <a:spLocks/>
            </p:cNvSpPr>
            <p:nvPr/>
          </p:nvSpPr>
          <p:spPr bwMode="auto">
            <a:xfrm>
              <a:off x="6442107" y="3470295"/>
              <a:ext cx="139701" cy="18415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2"/>
                </a:cxn>
                <a:cxn ang="0">
                  <a:pos x="3" y="6"/>
                </a:cxn>
                <a:cxn ang="0">
                  <a:pos x="5" y="16"/>
                </a:cxn>
                <a:cxn ang="0">
                  <a:pos x="7" y="40"/>
                </a:cxn>
                <a:cxn ang="0">
                  <a:pos x="11" y="81"/>
                </a:cxn>
                <a:cxn ang="0">
                  <a:pos x="13" y="102"/>
                </a:cxn>
                <a:cxn ang="0">
                  <a:pos x="15" y="111"/>
                </a:cxn>
                <a:cxn ang="0">
                  <a:pos x="15" y="114"/>
                </a:cxn>
                <a:cxn ang="0">
                  <a:pos x="16" y="115"/>
                </a:cxn>
                <a:cxn ang="0">
                  <a:pos x="17" y="115"/>
                </a:cxn>
                <a:cxn ang="0">
                  <a:pos x="18" y="114"/>
                </a:cxn>
                <a:cxn ang="0">
                  <a:pos x="19" y="110"/>
                </a:cxn>
                <a:cxn ang="0">
                  <a:pos x="20" y="101"/>
                </a:cxn>
                <a:cxn ang="0">
                  <a:pos x="22" y="81"/>
                </a:cxn>
                <a:cxn ang="0">
                  <a:pos x="26" y="40"/>
                </a:cxn>
                <a:cxn ang="0">
                  <a:pos x="28" y="16"/>
                </a:cxn>
                <a:cxn ang="0">
                  <a:pos x="30" y="6"/>
                </a:cxn>
                <a:cxn ang="0">
                  <a:pos x="30" y="2"/>
                </a:cxn>
                <a:cxn ang="0">
                  <a:pos x="31" y="0"/>
                </a:cxn>
                <a:cxn ang="0">
                  <a:pos x="32" y="0"/>
                </a:cxn>
                <a:cxn ang="0">
                  <a:pos x="33" y="0"/>
                </a:cxn>
                <a:cxn ang="0">
                  <a:pos x="33" y="2"/>
                </a:cxn>
                <a:cxn ang="0">
                  <a:pos x="34" y="7"/>
                </a:cxn>
                <a:cxn ang="0">
                  <a:pos x="36" y="19"/>
                </a:cxn>
                <a:cxn ang="0">
                  <a:pos x="40" y="61"/>
                </a:cxn>
                <a:cxn ang="0">
                  <a:pos x="42" y="85"/>
                </a:cxn>
                <a:cxn ang="0">
                  <a:pos x="43" y="101"/>
                </a:cxn>
                <a:cxn ang="0">
                  <a:pos x="45" y="109"/>
                </a:cxn>
                <a:cxn ang="0">
                  <a:pos x="46" y="113"/>
                </a:cxn>
                <a:cxn ang="0">
                  <a:pos x="46" y="115"/>
                </a:cxn>
                <a:cxn ang="0">
                  <a:pos x="47" y="116"/>
                </a:cxn>
                <a:cxn ang="0">
                  <a:pos x="48" y="115"/>
                </a:cxn>
                <a:cxn ang="0">
                  <a:pos x="48" y="113"/>
                </a:cxn>
                <a:cxn ang="0">
                  <a:pos x="50" y="107"/>
                </a:cxn>
                <a:cxn ang="0">
                  <a:pos x="51" y="96"/>
                </a:cxn>
                <a:cxn ang="0">
                  <a:pos x="54" y="56"/>
                </a:cxn>
                <a:cxn ang="0">
                  <a:pos x="58" y="21"/>
                </a:cxn>
                <a:cxn ang="0">
                  <a:pos x="59" y="10"/>
                </a:cxn>
                <a:cxn ang="0">
                  <a:pos x="60" y="3"/>
                </a:cxn>
                <a:cxn ang="0">
                  <a:pos x="61" y="1"/>
                </a:cxn>
                <a:cxn ang="0">
                  <a:pos x="62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6"/>
                </a:cxn>
                <a:cxn ang="0">
                  <a:pos x="66" y="16"/>
                </a:cxn>
                <a:cxn ang="0">
                  <a:pos x="68" y="47"/>
                </a:cxn>
                <a:cxn ang="0">
                  <a:pos x="70" y="70"/>
                </a:cxn>
                <a:cxn ang="0">
                  <a:pos x="72" y="92"/>
                </a:cxn>
                <a:cxn ang="0">
                  <a:pos x="74" y="105"/>
                </a:cxn>
                <a:cxn ang="0">
                  <a:pos x="75" y="112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4"/>
                </a:cxn>
                <a:cxn ang="0">
                  <a:pos x="79" y="110"/>
                </a:cxn>
                <a:cxn ang="0">
                  <a:pos x="80" y="103"/>
                </a:cxn>
                <a:cxn ang="0">
                  <a:pos x="82" y="85"/>
                </a:cxn>
                <a:cxn ang="0">
                  <a:pos x="86" y="35"/>
                </a:cxn>
                <a:cxn ang="0">
                  <a:pos x="87" y="21"/>
                </a:cxn>
              </a:cxnLst>
              <a:rect l="0" t="0" r="r" b="b"/>
              <a:pathLst>
                <a:path w="88" h="11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6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5" y="13"/>
                  </a:lnTo>
                  <a:lnTo>
                    <a:pt x="5" y="16"/>
                  </a:lnTo>
                  <a:lnTo>
                    <a:pt x="6" y="22"/>
                  </a:lnTo>
                  <a:lnTo>
                    <a:pt x="6" y="23"/>
                  </a:lnTo>
                  <a:lnTo>
                    <a:pt x="6" y="24"/>
                  </a:lnTo>
                  <a:lnTo>
                    <a:pt x="6" y="26"/>
                  </a:lnTo>
                  <a:lnTo>
                    <a:pt x="6" y="30"/>
                  </a:lnTo>
                  <a:lnTo>
                    <a:pt x="7" y="38"/>
                  </a:lnTo>
                  <a:lnTo>
                    <a:pt x="7" y="39"/>
                  </a:lnTo>
                  <a:lnTo>
                    <a:pt x="7" y="40"/>
                  </a:lnTo>
                  <a:lnTo>
                    <a:pt x="8" y="42"/>
                  </a:lnTo>
                  <a:lnTo>
                    <a:pt x="8" y="47"/>
                  </a:lnTo>
                  <a:lnTo>
                    <a:pt x="9" y="56"/>
                  </a:lnTo>
                  <a:lnTo>
                    <a:pt x="10" y="73"/>
                  </a:lnTo>
                  <a:lnTo>
                    <a:pt x="10" y="74"/>
                  </a:lnTo>
                  <a:lnTo>
                    <a:pt x="10" y="75"/>
                  </a:lnTo>
                  <a:lnTo>
                    <a:pt x="11" y="77"/>
                  </a:lnTo>
                  <a:lnTo>
                    <a:pt x="11" y="81"/>
                  </a:lnTo>
                  <a:lnTo>
                    <a:pt x="12" y="88"/>
                  </a:lnTo>
                  <a:lnTo>
                    <a:pt x="12" y="89"/>
                  </a:lnTo>
                  <a:lnTo>
                    <a:pt x="12" y="90"/>
                  </a:lnTo>
                  <a:lnTo>
                    <a:pt x="12" y="92"/>
                  </a:lnTo>
                  <a:lnTo>
                    <a:pt x="12" y="95"/>
                  </a:lnTo>
                  <a:lnTo>
                    <a:pt x="13" y="101"/>
                  </a:lnTo>
                  <a:lnTo>
                    <a:pt x="13" y="102"/>
                  </a:lnTo>
                  <a:lnTo>
                    <a:pt x="13" y="102"/>
                  </a:lnTo>
                  <a:lnTo>
                    <a:pt x="13" y="104"/>
                  </a:lnTo>
                  <a:lnTo>
                    <a:pt x="14" y="106"/>
                  </a:lnTo>
                  <a:lnTo>
                    <a:pt x="14" y="107"/>
                  </a:lnTo>
                  <a:lnTo>
                    <a:pt x="14" y="107"/>
                  </a:lnTo>
                  <a:lnTo>
                    <a:pt x="14" y="108"/>
                  </a:lnTo>
                  <a:lnTo>
                    <a:pt x="14" y="110"/>
                  </a:lnTo>
                  <a:lnTo>
                    <a:pt x="15" y="111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3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9" y="111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09"/>
                  </a:lnTo>
                  <a:lnTo>
                    <a:pt x="19" y="108"/>
                  </a:lnTo>
                  <a:lnTo>
                    <a:pt x="19" y="108"/>
                  </a:lnTo>
                  <a:lnTo>
                    <a:pt x="19" y="107"/>
                  </a:lnTo>
                  <a:lnTo>
                    <a:pt x="20" y="104"/>
                  </a:lnTo>
                  <a:lnTo>
                    <a:pt x="20" y="103"/>
                  </a:lnTo>
                  <a:lnTo>
                    <a:pt x="20" y="103"/>
                  </a:lnTo>
                  <a:lnTo>
                    <a:pt x="20" y="101"/>
                  </a:lnTo>
                  <a:lnTo>
                    <a:pt x="20" y="98"/>
                  </a:lnTo>
                  <a:lnTo>
                    <a:pt x="21" y="97"/>
                  </a:lnTo>
                  <a:lnTo>
                    <a:pt x="21" y="96"/>
                  </a:lnTo>
                  <a:lnTo>
                    <a:pt x="21" y="95"/>
                  </a:lnTo>
                  <a:lnTo>
                    <a:pt x="21" y="91"/>
                  </a:lnTo>
                  <a:lnTo>
                    <a:pt x="22" y="83"/>
                  </a:lnTo>
                  <a:lnTo>
                    <a:pt x="22" y="82"/>
                  </a:lnTo>
                  <a:lnTo>
                    <a:pt x="22" y="81"/>
                  </a:lnTo>
                  <a:lnTo>
                    <a:pt x="22" y="79"/>
                  </a:lnTo>
                  <a:lnTo>
                    <a:pt x="23" y="75"/>
                  </a:lnTo>
                  <a:lnTo>
                    <a:pt x="24" y="66"/>
                  </a:lnTo>
                  <a:lnTo>
                    <a:pt x="25" y="48"/>
                  </a:lnTo>
                  <a:lnTo>
                    <a:pt x="25" y="47"/>
                  </a:lnTo>
                  <a:lnTo>
                    <a:pt x="25" y="46"/>
                  </a:lnTo>
                  <a:lnTo>
                    <a:pt x="25" y="44"/>
                  </a:lnTo>
                  <a:lnTo>
                    <a:pt x="26" y="40"/>
                  </a:lnTo>
                  <a:lnTo>
                    <a:pt x="26" y="32"/>
                  </a:lnTo>
                  <a:lnTo>
                    <a:pt x="26" y="30"/>
                  </a:lnTo>
                  <a:lnTo>
                    <a:pt x="27" y="30"/>
                  </a:lnTo>
                  <a:lnTo>
                    <a:pt x="27" y="28"/>
                  </a:lnTo>
                  <a:lnTo>
                    <a:pt x="27" y="24"/>
                  </a:lnTo>
                  <a:lnTo>
                    <a:pt x="28" y="17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4"/>
                  </a:lnTo>
                  <a:lnTo>
                    <a:pt x="29" y="12"/>
                  </a:lnTo>
                  <a:lnTo>
                    <a:pt x="29" y="11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30" y="6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5" y="10"/>
                  </a:lnTo>
                  <a:lnTo>
                    <a:pt x="35" y="12"/>
                  </a:lnTo>
                  <a:lnTo>
                    <a:pt x="35" y="13"/>
                  </a:lnTo>
                  <a:lnTo>
                    <a:pt x="35" y="14"/>
                  </a:lnTo>
                  <a:lnTo>
                    <a:pt x="35" y="15"/>
                  </a:lnTo>
                  <a:lnTo>
                    <a:pt x="36" y="19"/>
                  </a:lnTo>
                  <a:lnTo>
                    <a:pt x="36" y="26"/>
                  </a:lnTo>
                  <a:lnTo>
                    <a:pt x="37" y="27"/>
                  </a:lnTo>
                  <a:lnTo>
                    <a:pt x="37" y="28"/>
                  </a:lnTo>
                  <a:lnTo>
                    <a:pt x="37" y="30"/>
                  </a:lnTo>
                  <a:lnTo>
                    <a:pt x="37" y="34"/>
                  </a:lnTo>
                  <a:lnTo>
                    <a:pt x="38" y="42"/>
                  </a:lnTo>
                  <a:lnTo>
                    <a:pt x="40" y="60"/>
                  </a:lnTo>
                  <a:lnTo>
                    <a:pt x="40" y="61"/>
                  </a:lnTo>
                  <a:lnTo>
                    <a:pt x="40" y="62"/>
                  </a:lnTo>
                  <a:lnTo>
                    <a:pt x="40" y="65"/>
                  </a:lnTo>
                  <a:lnTo>
                    <a:pt x="40" y="69"/>
                  </a:lnTo>
                  <a:lnTo>
                    <a:pt x="41" y="77"/>
                  </a:lnTo>
                  <a:lnTo>
                    <a:pt x="41" y="78"/>
                  </a:lnTo>
                  <a:lnTo>
                    <a:pt x="41" y="79"/>
                  </a:lnTo>
                  <a:lnTo>
                    <a:pt x="41" y="81"/>
                  </a:lnTo>
                  <a:lnTo>
                    <a:pt x="42" y="85"/>
                  </a:lnTo>
                  <a:lnTo>
                    <a:pt x="42" y="92"/>
                  </a:lnTo>
                  <a:lnTo>
                    <a:pt x="42" y="93"/>
                  </a:lnTo>
                  <a:lnTo>
                    <a:pt x="42" y="94"/>
                  </a:lnTo>
                  <a:lnTo>
                    <a:pt x="43" y="95"/>
                  </a:lnTo>
                  <a:lnTo>
                    <a:pt x="43" y="98"/>
                  </a:lnTo>
                  <a:lnTo>
                    <a:pt x="43" y="99"/>
                  </a:lnTo>
                  <a:lnTo>
                    <a:pt x="43" y="100"/>
                  </a:lnTo>
                  <a:lnTo>
                    <a:pt x="43" y="101"/>
                  </a:lnTo>
                  <a:lnTo>
                    <a:pt x="44" y="104"/>
                  </a:lnTo>
                  <a:lnTo>
                    <a:pt x="44" y="105"/>
                  </a:lnTo>
                  <a:lnTo>
                    <a:pt x="44" y="105"/>
                  </a:lnTo>
                  <a:lnTo>
                    <a:pt x="44" y="106"/>
                  </a:lnTo>
                  <a:lnTo>
                    <a:pt x="44" y="107"/>
                  </a:lnTo>
                  <a:lnTo>
                    <a:pt x="44" y="108"/>
                  </a:lnTo>
                  <a:lnTo>
                    <a:pt x="44" y="109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49" y="108"/>
                  </a:lnTo>
                  <a:lnTo>
                    <a:pt x="49" y="107"/>
                  </a:lnTo>
                  <a:lnTo>
                    <a:pt x="50" y="107"/>
                  </a:lnTo>
                  <a:lnTo>
                    <a:pt x="50" y="106"/>
                  </a:lnTo>
                  <a:lnTo>
                    <a:pt x="50" y="103"/>
                  </a:lnTo>
                  <a:lnTo>
                    <a:pt x="50" y="102"/>
                  </a:lnTo>
                  <a:lnTo>
                    <a:pt x="50" y="102"/>
                  </a:lnTo>
                  <a:lnTo>
                    <a:pt x="50" y="100"/>
                  </a:lnTo>
                  <a:lnTo>
                    <a:pt x="51" y="98"/>
                  </a:lnTo>
                  <a:lnTo>
                    <a:pt x="51" y="97"/>
                  </a:lnTo>
                  <a:lnTo>
                    <a:pt x="51" y="96"/>
                  </a:lnTo>
                  <a:lnTo>
                    <a:pt x="51" y="94"/>
                  </a:lnTo>
                  <a:lnTo>
                    <a:pt x="52" y="90"/>
                  </a:lnTo>
                  <a:lnTo>
                    <a:pt x="52" y="83"/>
                  </a:lnTo>
                  <a:lnTo>
                    <a:pt x="54" y="65"/>
                  </a:lnTo>
                  <a:lnTo>
                    <a:pt x="54" y="64"/>
                  </a:lnTo>
                  <a:lnTo>
                    <a:pt x="54" y="63"/>
                  </a:lnTo>
                  <a:lnTo>
                    <a:pt x="54" y="61"/>
                  </a:lnTo>
                  <a:lnTo>
                    <a:pt x="54" y="56"/>
                  </a:lnTo>
                  <a:lnTo>
                    <a:pt x="55" y="47"/>
                  </a:lnTo>
                  <a:lnTo>
                    <a:pt x="57" y="30"/>
                  </a:lnTo>
                  <a:lnTo>
                    <a:pt x="57" y="29"/>
                  </a:lnTo>
                  <a:lnTo>
                    <a:pt x="57" y="28"/>
                  </a:lnTo>
                  <a:lnTo>
                    <a:pt x="57" y="26"/>
                  </a:lnTo>
                  <a:lnTo>
                    <a:pt x="57" y="23"/>
                  </a:lnTo>
                  <a:lnTo>
                    <a:pt x="58" y="22"/>
                  </a:lnTo>
                  <a:lnTo>
                    <a:pt x="58" y="21"/>
                  </a:lnTo>
                  <a:lnTo>
                    <a:pt x="58" y="20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8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5" y="9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5" y="12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6" y="16"/>
                  </a:lnTo>
                  <a:lnTo>
                    <a:pt x="66" y="18"/>
                  </a:lnTo>
                  <a:lnTo>
                    <a:pt x="66" y="22"/>
                  </a:lnTo>
                  <a:lnTo>
                    <a:pt x="67" y="29"/>
                  </a:lnTo>
                  <a:lnTo>
                    <a:pt x="67" y="30"/>
                  </a:lnTo>
                  <a:lnTo>
                    <a:pt x="67" y="32"/>
                  </a:lnTo>
                  <a:lnTo>
                    <a:pt x="67" y="34"/>
                  </a:lnTo>
                  <a:lnTo>
                    <a:pt x="68" y="38"/>
                  </a:lnTo>
                  <a:lnTo>
                    <a:pt x="68" y="47"/>
                  </a:lnTo>
                  <a:lnTo>
                    <a:pt x="68" y="48"/>
                  </a:lnTo>
                  <a:lnTo>
                    <a:pt x="68" y="49"/>
                  </a:lnTo>
                  <a:lnTo>
                    <a:pt x="69" y="51"/>
                  </a:lnTo>
                  <a:lnTo>
                    <a:pt x="69" y="56"/>
                  </a:lnTo>
                  <a:lnTo>
                    <a:pt x="70" y="65"/>
                  </a:lnTo>
                  <a:lnTo>
                    <a:pt x="70" y="66"/>
                  </a:lnTo>
                  <a:lnTo>
                    <a:pt x="70" y="67"/>
                  </a:lnTo>
                  <a:lnTo>
                    <a:pt x="70" y="70"/>
                  </a:lnTo>
                  <a:lnTo>
                    <a:pt x="71" y="74"/>
                  </a:lnTo>
                  <a:lnTo>
                    <a:pt x="71" y="82"/>
                  </a:lnTo>
                  <a:lnTo>
                    <a:pt x="71" y="84"/>
                  </a:lnTo>
                  <a:lnTo>
                    <a:pt x="72" y="84"/>
                  </a:lnTo>
                  <a:lnTo>
                    <a:pt x="72" y="86"/>
                  </a:lnTo>
                  <a:lnTo>
                    <a:pt x="72" y="90"/>
                  </a:lnTo>
                  <a:lnTo>
                    <a:pt x="72" y="91"/>
                  </a:lnTo>
                  <a:lnTo>
                    <a:pt x="72" y="92"/>
                  </a:lnTo>
                  <a:lnTo>
                    <a:pt x="72" y="94"/>
                  </a:lnTo>
                  <a:lnTo>
                    <a:pt x="73" y="97"/>
                  </a:lnTo>
                  <a:lnTo>
                    <a:pt x="73" y="98"/>
                  </a:lnTo>
                  <a:lnTo>
                    <a:pt x="73" y="99"/>
                  </a:lnTo>
                  <a:lnTo>
                    <a:pt x="73" y="101"/>
                  </a:lnTo>
                  <a:lnTo>
                    <a:pt x="74" y="104"/>
                  </a:lnTo>
                  <a:lnTo>
                    <a:pt x="74" y="104"/>
                  </a:lnTo>
                  <a:lnTo>
                    <a:pt x="74" y="105"/>
                  </a:lnTo>
                  <a:lnTo>
                    <a:pt x="74" y="106"/>
                  </a:lnTo>
                  <a:lnTo>
                    <a:pt x="74" y="108"/>
                  </a:lnTo>
                  <a:lnTo>
                    <a:pt x="74" y="109"/>
                  </a:lnTo>
                  <a:lnTo>
                    <a:pt x="74" y="110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1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109"/>
                  </a:lnTo>
                  <a:lnTo>
                    <a:pt x="79" y="108"/>
                  </a:lnTo>
                  <a:lnTo>
                    <a:pt x="79" y="108"/>
                  </a:lnTo>
                  <a:lnTo>
                    <a:pt x="79" y="107"/>
                  </a:lnTo>
                  <a:lnTo>
                    <a:pt x="79" y="106"/>
                  </a:lnTo>
                  <a:lnTo>
                    <a:pt x="80" y="105"/>
                  </a:lnTo>
                  <a:lnTo>
                    <a:pt x="80" y="103"/>
                  </a:lnTo>
                  <a:lnTo>
                    <a:pt x="80" y="102"/>
                  </a:lnTo>
                  <a:lnTo>
                    <a:pt x="80" y="101"/>
                  </a:lnTo>
                  <a:lnTo>
                    <a:pt x="80" y="100"/>
                  </a:lnTo>
                  <a:lnTo>
                    <a:pt x="81" y="96"/>
                  </a:lnTo>
                  <a:lnTo>
                    <a:pt x="81" y="89"/>
                  </a:lnTo>
                  <a:lnTo>
                    <a:pt x="82" y="88"/>
                  </a:lnTo>
                  <a:lnTo>
                    <a:pt x="82" y="87"/>
                  </a:lnTo>
                  <a:lnTo>
                    <a:pt x="82" y="85"/>
                  </a:lnTo>
                  <a:lnTo>
                    <a:pt x="82" y="81"/>
                  </a:lnTo>
                  <a:lnTo>
                    <a:pt x="83" y="72"/>
                  </a:lnTo>
                  <a:lnTo>
                    <a:pt x="83" y="71"/>
                  </a:lnTo>
                  <a:lnTo>
                    <a:pt x="83" y="70"/>
                  </a:lnTo>
                  <a:lnTo>
                    <a:pt x="83" y="67"/>
                  </a:lnTo>
                  <a:lnTo>
                    <a:pt x="84" y="63"/>
                  </a:lnTo>
                  <a:lnTo>
                    <a:pt x="85" y="54"/>
                  </a:lnTo>
                  <a:lnTo>
                    <a:pt x="86" y="35"/>
                  </a:lnTo>
                  <a:lnTo>
                    <a:pt x="86" y="34"/>
                  </a:lnTo>
                  <a:lnTo>
                    <a:pt x="86" y="34"/>
                  </a:lnTo>
                  <a:lnTo>
                    <a:pt x="86" y="32"/>
                  </a:lnTo>
                  <a:lnTo>
                    <a:pt x="87" y="28"/>
                  </a:lnTo>
                  <a:lnTo>
                    <a:pt x="87" y="27"/>
                  </a:lnTo>
                  <a:lnTo>
                    <a:pt x="87" y="26"/>
                  </a:lnTo>
                  <a:lnTo>
                    <a:pt x="87" y="24"/>
                  </a:lnTo>
                  <a:lnTo>
                    <a:pt x="87" y="21"/>
                  </a:lnTo>
                  <a:lnTo>
                    <a:pt x="87" y="20"/>
                  </a:lnTo>
                  <a:lnTo>
                    <a:pt x="88" y="19"/>
                  </a:lnTo>
                  <a:lnTo>
                    <a:pt x="88" y="17"/>
                  </a:lnTo>
                  <a:lnTo>
                    <a:pt x="88" y="14"/>
                  </a:lnTo>
                </a:path>
              </a:pathLst>
            </a:custGeom>
            <a:noFill/>
            <a:ln w="9525" cap="sq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284" name="Freeform 78"/>
            <p:cNvSpPr>
              <a:spLocks/>
            </p:cNvSpPr>
            <p:nvPr/>
          </p:nvSpPr>
          <p:spPr bwMode="auto">
            <a:xfrm>
              <a:off x="6581808" y="3470295"/>
              <a:ext cx="131763" cy="184150"/>
            </a:xfrm>
            <a:custGeom>
              <a:avLst/>
              <a:gdLst/>
              <a:ahLst/>
              <a:cxnLst>
                <a:cxn ang="0">
                  <a:pos x="1" y="7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3"/>
                </a:cxn>
                <a:cxn ang="0">
                  <a:pos x="6" y="8"/>
                </a:cxn>
                <a:cxn ang="0">
                  <a:pos x="8" y="27"/>
                </a:cxn>
                <a:cxn ang="0">
                  <a:pos x="10" y="53"/>
                </a:cxn>
                <a:cxn ang="0">
                  <a:pos x="13" y="82"/>
                </a:cxn>
                <a:cxn ang="0">
                  <a:pos x="14" y="97"/>
                </a:cxn>
                <a:cxn ang="0">
                  <a:pos x="16" y="109"/>
                </a:cxn>
                <a:cxn ang="0">
                  <a:pos x="17" y="113"/>
                </a:cxn>
                <a:cxn ang="0">
                  <a:pos x="17" y="115"/>
                </a:cxn>
                <a:cxn ang="0">
                  <a:pos x="18" y="116"/>
                </a:cxn>
                <a:cxn ang="0">
                  <a:pos x="19" y="115"/>
                </a:cxn>
                <a:cxn ang="0">
                  <a:pos x="20" y="113"/>
                </a:cxn>
                <a:cxn ang="0">
                  <a:pos x="21" y="108"/>
                </a:cxn>
                <a:cxn ang="0">
                  <a:pos x="22" y="97"/>
                </a:cxn>
                <a:cxn ang="0">
                  <a:pos x="25" y="70"/>
                </a:cxn>
                <a:cxn ang="0">
                  <a:pos x="28" y="27"/>
                </a:cxn>
                <a:cxn ang="0">
                  <a:pos x="29" y="14"/>
                </a:cxn>
                <a:cxn ang="0">
                  <a:pos x="31" y="6"/>
                </a:cxn>
                <a:cxn ang="0">
                  <a:pos x="31" y="2"/>
                </a:cxn>
                <a:cxn ang="0">
                  <a:pos x="32" y="0"/>
                </a:cxn>
                <a:cxn ang="0">
                  <a:pos x="33" y="0"/>
                </a:cxn>
                <a:cxn ang="0">
                  <a:pos x="34" y="1"/>
                </a:cxn>
                <a:cxn ang="0">
                  <a:pos x="34" y="4"/>
                </a:cxn>
                <a:cxn ang="0">
                  <a:pos x="35" y="9"/>
                </a:cxn>
                <a:cxn ang="0">
                  <a:pos x="37" y="26"/>
                </a:cxn>
                <a:cxn ang="0">
                  <a:pos x="40" y="58"/>
                </a:cxn>
                <a:cxn ang="0">
                  <a:pos x="42" y="81"/>
                </a:cxn>
                <a:cxn ang="0">
                  <a:pos x="43" y="97"/>
                </a:cxn>
                <a:cxn ang="0">
                  <a:pos x="45" y="108"/>
                </a:cxn>
                <a:cxn ang="0">
                  <a:pos x="46" y="113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5"/>
                </a:cxn>
                <a:cxn ang="0">
                  <a:pos x="49" y="112"/>
                </a:cxn>
                <a:cxn ang="0">
                  <a:pos x="49" y="108"/>
                </a:cxn>
                <a:cxn ang="0">
                  <a:pos x="52" y="89"/>
                </a:cxn>
                <a:cxn ang="0">
                  <a:pos x="54" y="63"/>
                </a:cxn>
                <a:cxn ang="0">
                  <a:pos x="57" y="24"/>
                </a:cxn>
                <a:cxn ang="0">
                  <a:pos x="59" y="11"/>
                </a:cxn>
                <a:cxn ang="0">
                  <a:pos x="60" y="3"/>
                </a:cxn>
                <a:cxn ang="0">
                  <a:pos x="61" y="1"/>
                </a:cxn>
                <a:cxn ang="0">
                  <a:pos x="62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7"/>
                </a:cxn>
                <a:cxn ang="0">
                  <a:pos x="65" y="18"/>
                </a:cxn>
                <a:cxn ang="0">
                  <a:pos x="69" y="65"/>
                </a:cxn>
                <a:cxn ang="0">
                  <a:pos x="71" y="88"/>
                </a:cxn>
                <a:cxn ang="0">
                  <a:pos x="73" y="102"/>
                </a:cxn>
                <a:cxn ang="0">
                  <a:pos x="74" y="110"/>
                </a:cxn>
                <a:cxn ang="0">
                  <a:pos x="75" y="114"/>
                </a:cxn>
                <a:cxn ang="0">
                  <a:pos x="76" y="115"/>
                </a:cxn>
                <a:cxn ang="0">
                  <a:pos x="76" y="115"/>
                </a:cxn>
                <a:cxn ang="0">
                  <a:pos x="77" y="114"/>
                </a:cxn>
                <a:cxn ang="0">
                  <a:pos x="78" y="110"/>
                </a:cxn>
                <a:cxn ang="0">
                  <a:pos x="79" y="102"/>
                </a:cxn>
                <a:cxn ang="0">
                  <a:pos x="82" y="67"/>
                </a:cxn>
              </a:cxnLst>
              <a:rect l="0" t="0" r="r" b="b"/>
              <a:pathLst>
                <a:path w="83" h="116">
                  <a:moveTo>
                    <a:pt x="0" y="14"/>
                  </a:moveTo>
                  <a:lnTo>
                    <a:pt x="0" y="14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10"/>
                  </a:lnTo>
                  <a:lnTo>
                    <a:pt x="7" y="12"/>
                  </a:lnTo>
                  <a:lnTo>
                    <a:pt x="7" y="13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7" y="19"/>
                  </a:lnTo>
                  <a:lnTo>
                    <a:pt x="8" y="26"/>
                  </a:lnTo>
                  <a:lnTo>
                    <a:pt x="8" y="27"/>
                  </a:lnTo>
                  <a:lnTo>
                    <a:pt x="8" y="28"/>
                  </a:lnTo>
                  <a:lnTo>
                    <a:pt x="9" y="30"/>
                  </a:lnTo>
                  <a:lnTo>
                    <a:pt x="9" y="34"/>
                  </a:lnTo>
                  <a:lnTo>
                    <a:pt x="10" y="44"/>
                  </a:lnTo>
                  <a:lnTo>
                    <a:pt x="10" y="45"/>
                  </a:lnTo>
                  <a:lnTo>
                    <a:pt x="10" y="46"/>
                  </a:lnTo>
                  <a:lnTo>
                    <a:pt x="10" y="48"/>
                  </a:lnTo>
                  <a:lnTo>
                    <a:pt x="10" y="53"/>
                  </a:lnTo>
                  <a:lnTo>
                    <a:pt x="11" y="62"/>
                  </a:lnTo>
                  <a:lnTo>
                    <a:pt x="11" y="63"/>
                  </a:lnTo>
                  <a:lnTo>
                    <a:pt x="11" y="64"/>
                  </a:lnTo>
                  <a:lnTo>
                    <a:pt x="12" y="66"/>
                  </a:lnTo>
                  <a:lnTo>
                    <a:pt x="12" y="71"/>
                  </a:lnTo>
                  <a:lnTo>
                    <a:pt x="13" y="80"/>
                  </a:lnTo>
                  <a:lnTo>
                    <a:pt x="13" y="81"/>
                  </a:lnTo>
                  <a:lnTo>
                    <a:pt x="13" y="82"/>
                  </a:lnTo>
                  <a:lnTo>
                    <a:pt x="13" y="84"/>
                  </a:lnTo>
                  <a:lnTo>
                    <a:pt x="13" y="88"/>
                  </a:lnTo>
                  <a:lnTo>
                    <a:pt x="13" y="89"/>
                  </a:lnTo>
                  <a:lnTo>
                    <a:pt x="14" y="90"/>
                  </a:lnTo>
                  <a:lnTo>
                    <a:pt x="14" y="92"/>
                  </a:lnTo>
                  <a:lnTo>
                    <a:pt x="14" y="96"/>
                  </a:lnTo>
                  <a:lnTo>
                    <a:pt x="14" y="96"/>
                  </a:lnTo>
                  <a:lnTo>
                    <a:pt x="14" y="97"/>
                  </a:lnTo>
                  <a:lnTo>
                    <a:pt x="15" y="99"/>
                  </a:lnTo>
                  <a:lnTo>
                    <a:pt x="15" y="102"/>
                  </a:lnTo>
                  <a:lnTo>
                    <a:pt x="15" y="103"/>
                  </a:lnTo>
                  <a:lnTo>
                    <a:pt x="15" y="104"/>
                  </a:lnTo>
                  <a:lnTo>
                    <a:pt x="15" y="105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9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11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7" y="113"/>
                  </a:lnTo>
                  <a:lnTo>
                    <a:pt x="17" y="113"/>
                  </a:lnTo>
                  <a:lnTo>
                    <a:pt x="17" y="113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3"/>
                  </a:lnTo>
                  <a:lnTo>
                    <a:pt x="19" y="113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0" y="110"/>
                  </a:lnTo>
                  <a:lnTo>
                    <a:pt x="20" y="109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3"/>
                  </a:lnTo>
                  <a:lnTo>
                    <a:pt x="21" y="102"/>
                  </a:lnTo>
                  <a:lnTo>
                    <a:pt x="21" y="102"/>
                  </a:lnTo>
                  <a:lnTo>
                    <a:pt x="22" y="100"/>
                  </a:lnTo>
                  <a:lnTo>
                    <a:pt x="22" y="97"/>
                  </a:lnTo>
                  <a:lnTo>
                    <a:pt x="23" y="89"/>
                  </a:lnTo>
                  <a:lnTo>
                    <a:pt x="23" y="88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1"/>
                  </a:lnTo>
                  <a:lnTo>
                    <a:pt x="24" y="72"/>
                  </a:lnTo>
                  <a:lnTo>
                    <a:pt x="24" y="71"/>
                  </a:lnTo>
                  <a:lnTo>
                    <a:pt x="25" y="70"/>
                  </a:lnTo>
                  <a:lnTo>
                    <a:pt x="25" y="67"/>
                  </a:lnTo>
                  <a:lnTo>
                    <a:pt x="25" y="63"/>
                  </a:lnTo>
                  <a:lnTo>
                    <a:pt x="26" y="53"/>
                  </a:lnTo>
                  <a:lnTo>
                    <a:pt x="27" y="35"/>
                  </a:lnTo>
                  <a:lnTo>
                    <a:pt x="27" y="34"/>
                  </a:lnTo>
                  <a:lnTo>
                    <a:pt x="27" y="33"/>
                  </a:lnTo>
                  <a:lnTo>
                    <a:pt x="28" y="31"/>
                  </a:lnTo>
                  <a:lnTo>
                    <a:pt x="28" y="27"/>
                  </a:lnTo>
                  <a:lnTo>
                    <a:pt x="28" y="26"/>
                  </a:lnTo>
                  <a:lnTo>
                    <a:pt x="28" y="25"/>
                  </a:lnTo>
                  <a:lnTo>
                    <a:pt x="28" y="23"/>
                  </a:lnTo>
                  <a:lnTo>
                    <a:pt x="29" y="20"/>
                  </a:lnTo>
                  <a:lnTo>
                    <a:pt x="29" y="19"/>
                  </a:lnTo>
                  <a:lnTo>
                    <a:pt x="29" y="18"/>
                  </a:lnTo>
                  <a:lnTo>
                    <a:pt x="29" y="17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30" y="12"/>
                  </a:lnTo>
                  <a:lnTo>
                    <a:pt x="30" y="11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31" y="5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3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5" y="6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8"/>
                  </a:lnTo>
                  <a:lnTo>
                    <a:pt x="35" y="9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6" y="14"/>
                  </a:lnTo>
                  <a:lnTo>
                    <a:pt x="36" y="17"/>
                  </a:lnTo>
                  <a:lnTo>
                    <a:pt x="37" y="24"/>
                  </a:lnTo>
                  <a:lnTo>
                    <a:pt x="37" y="25"/>
                  </a:lnTo>
                  <a:lnTo>
                    <a:pt x="37" y="26"/>
                  </a:lnTo>
                  <a:lnTo>
                    <a:pt x="37" y="28"/>
                  </a:lnTo>
                  <a:lnTo>
                    <a:pt x="38" y="32"/>
                  </a:lnTo>
                  <a:lnTo>
                    <a:pt x="39" y="40"/>
                  </a:lnTo>
                  <a:lnTo>
                    <a:pt x="39" y="41"/>
                  </a:lnTo>
                  <a:lnTo>
                    <a:pt x="39" y="42"/>
                  </a:lnTo>
                  <a:lnTo>
                    <a:pt x="39" y="44"/>
                  </a:lnTo>
                  <a:lnTo>
                    <a:pt x="39" y="49"/>
                  </a:lnTo>
                  <a:lnTo>
                    <a:pt x="40" y="58"/>
                  </a:lnTo>
                  <a:lnTo>
                    <a:pt x="40" y="59"/>
                  </a:lnTo>
                  <a:lnTo>
                    <a:pt x="40" y="61"/>
                  </a:lnTo>
                  <a:lnTo>
                    <a:pt x="40" y="63"/>
                  </a:lnTo>
                  <a:lnTo>
                    <a:pt x="41" y="68"/>
                  </a:lnTo>
                  <a:lnTo>
                    <a:pt x="41" y="77"/>
                  </a:lnTo>
                  <a:lnTo>
                    <a:pt x="42" y="78"/>
                  </a:lnTo>
                  <a:lnTo>
                    <a:pt x="42" y="79"/>
                  </a:lnTo>
                  <a:lnTo>
                    <a:pt x="42" y="81"/>
                  </a:lnTo>
                  <a:lnTo>
                    <a:pt x="42" y="85"/>
                  </a:lnTo>
                  <a:lnTo>
                    <a:pt x="42" y="86"/>
                  </a:lnTo>
                  <a:lnTo>
                    <a:pt x="42" y="88"/>
                  </a:lnTo>
                  <a:lnTo>
                    <a:pt x="43" y="90"/>
                  </a:lnTo>
                  <a:lnTo>
                    <a:pt x="43" y="93"/>
                  </a:lnTo>
                  <a:lnTo>
                    <a:pt x="43" y="94"/>
                  </a:lnTo>
                  <a:lnTo>
                    <a:pt x="43" y="95"/>
                  </a:lnTo>
                  <a:lnTo>
                    <a:pt x="43" y="97"/>
                  </a:lnTo>
                  <a:lnTo>
                    <a:pt x="44" y="100"/>
                  </a:lnTo>
                  <a:lnTo>
                    <a:pt x="44" y="101"/>
                  </a:lnTo>
                  <a:lnTo>
                    <a:pt x="44" y="102"/>
                  </a:lnTo>
                  <a:lnTo>
                    <a:pt x="44" y="103"/>
                  </a:lnTo>
                  <a:lnTo>
                    <a:pt x="45" y="106"/>
                  </a:lnTo>
                  <a:lnTo>
                    <a:pt x="45" y="107"/>
                  </a:lnTo>
                  <a:lnTo>
                    <a:pt x="45" y="107"/>
                  </a:lnTo>
                  <a:lnTo>
                    <a:pt x="45" y="108"/>
                  </a:lnTo>
                  <a:lnTo>
                    <a:pt x="45" y="109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6" y="112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9" y="113"/>
                  </a:lnTo>
                  <a:lnTo>
                    <a:pt x="49" y="112"/>
                  </a:lnTo>
                  <a:lnTo>
                    <a:pt x="49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49" y="109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50" y="106"/>
                  </a:lnTo>
                  <a:lnTo>
                    <a:pt x="50" y="104"/>
                  </a:lnTo>
                  <a:lnTo>
                    <a:pt x="50" y="103"/>
                  </a:lnTo>
                  <a:lnTo>
                    <a:pt x="50" y="102"/>
                  </a:lnTo>
                  <a:lnTo>
                    <a:pt x="51" y="101"/>
                  </a:lnTo>
                  <a:lnTo>
                    <a:pt x="51" y="98"/>
                  </a:lnTo>
                  <a:lnTo>
                    <a:pt x="52" y="90"/>
                  </a:lnTo>
                  <a:lnTo>
                    <a:pt x="52" y="89"/>
                  </a:lnTo>
                  <a:lnTo>
                    <a:pt x="52" y="88"/>
                  </a:lnTo>
                  <a:lnTo>
                    <a:pt x="52" y="86"/>
                  </a:lnTo>
                  <a:lnTo>
                    <a:pt x="52" y="82"/>
                  </a:lnTo>
                  <a:lnTo>
                    <a:pt x="53" y="73"/>
                  </a:lnTo>
                  <a:lnTo>
                    <a:pt x="53" y="72"/>
                  </a:lnTo>
                  <a:lnTo>
                    <a:pt x="53" y="70"/>
                  </a:lnTo>
                  <a:lnTo>
                    <a:pt x="53" y="68"/>
                  </a:lnTo>
                  <a:lnTo>
                    <a:pt x="54" y="63"/>
                  </a:lnTo>
                  <a:lnTo>
                    <a:pt x="55" y="54"/>
                  </a:lnTo>
                  <a:lnTo>
                    <a:pt x="56" y="35"/>
                  </a:lnTo>
                  <a:lnTo>
                    <a:pt x="56" y="34"/>
                  </a:lnTo>
                  <a:lnTo>
                    <a:pt x="56" y="33"/>
                  </a:lnTo>
                  <a:lnTo>
                    <a:pt x="57" y="31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57" y="24"/>
                  </a:lnTo>
                  <a:lnTo>
                    <a:pt x="57" y="23"/>
                  </a:lnTo>
                  <a:lnTo>
                    <a:pt x="58" y="19"/>
                  </a:lnTo>
                  <a:lnTo>
                    <a:pt x="58" y="18"/>
                  </a:lnTo>
                  <a:lnTo>
                    <a:pt x="58" y="17"/>
                  </a:lnTo>
                  <a:lnTo>
                    <a:pt x="58" y="16"/>
                  </a:lnTo>
                  <a:lnTo>
                    <a:pt x="58" y="12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7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10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5" y="12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18"/>
                  </a:lnTo>
                  <a:lnTo>
                    <a:pt x="66" y="22"/>
                  </a:lnTo>
                  <a:lnTo>
                    <a:pt x="66" y="29"/>
                  </a:lnTo>
                  <a:lnTo>
                    <a:pt x="68" y="46"/>
                  </a:lnTo>
                  <a:lnTo>
                    <a:pt x="68" y="47"/>
                  </a:lnTo>
                  <a:lnTo>
                    <a:pt x="68" y="48"/>
                  </a:lnTo>
                  <a:lnTo>
                    <a:pt x="68" y="50"/>
                  </a:lnTo>
                  <a:lnTo>
                    <a:pt x="68" y="55"/>
                  </a:lnTo>
                  <a:lnTo>
                    <a:pt x="69" y="65"/>
                  </a:lnTo>
                  <a:lnTo>
                    <a:pt x="69" y="66"/>
                  </a:lnTo>
                  <a:lnTo>
                    <a:pt x="70" y="67"/>
                  </a:lnTo>
                  <a:lnTo>
                    <a:pt x="70" y="70"/>
                  </a:lnTo>
                  <a:lnTo>
                    <a:pt x="70" y="74"/>
                  </a:lnTo>
                  <a:lnTo>
                    <a:pt x="71" y="83"/>
                  </a:lnTo>
                  <a:lnTo>
                    <a:pt x="71" y="84"/>
                  </a:lnTo>
                  <a:lnTo>
                    <a:pt x="71" y="85"/>
                  </a:lnTo>
                  <a:lnTo>
                    <a:pt x="71" y="88"/>
                  </a:lnTo>
                  <a:lnTo>
                    <a:pt x="72" y="92"/>
                  </a:lnTo>
                  <a:lnTo>
                    <a:pt x="72" y="92"/>
                  </a:lnTo>
                  <a:lnTo>
                    <a:pt x="72" y="94"/>
                  </a:lnTo>
                  <a:lnTo>
                    <a:pt x="72" y="95"/>
                  </a:lnTo>
                  <a:lnTo>
                    <a:pt x="72" y="99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73" y="102"/>
                  </a:lnTo>
                  <a:lnTo>
                    <a:pt x="73" y="103"/>
                  </a:lnTo>
                  <a:lnTo>
                    <a:pt x="73" y="104"/>
                  </a:lnTo>
                  <a:lnTo>
                    <a:pt x="73" y="105"/>
                  </a:lnTo>
                  <a:lnTo>
                    <a:pt x="73" y="106"/>
                  </a:lnTo>
                  <a:lnTo>
                    <a:pt x="73" y="106"/>
                  </a:lnTo>
                  <a:lnTo>
                    <a:pt x="73" y="108"/>
                  </a:lnTo>
                  <a:lnTo>
                    <a:pt x="74" y="110"/>
                  </a:lnTo>
                  <a:lnTo>
                    <a:pt x="74" y="110"/>
                  </a:lnTo>
                  <a:lnTo>
                    <a:pt x="74" y="111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7" y="115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3"/>
                  </a:lnTo>
                  <a:lnTo>
                    <a:pt x="77" y="113"/>
                  </a:lnTo>
                  <a:lnTo>
                    <a:pt x="77" y="112"/>
                  </a:lnTo>
                  <a:lnTo>
                    <a:pt x="77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0"/>
                  </a:lnTo>
                  <a:lnTo>
                    <a:pt x="78" y="110"/>
                  </a:lnTo>
                  <a:lnTo>
                    <a:pt x="78" y="109"/>
                  </a:lnTo>
                  <a:lnTo>
                    <a:pt x="78" y="108"/>
                  </a:lnTo>
                  <a:lnTo>
                    <a:pt x="78" y="108"/>
                  </a:lnTo>
                  <a:lnTo>
                    <a:pt x="78" y="106"/>
                  </a:lnTo>
                  <a:lnTo>
                    <a:pt x="79" y="104"/>
                  </a:lnTo>
                  <a:lnTo>
                    <a:pt x="79" y="103"/>
                  </a:lnTo>
                  <a:lnTo>
                    <a:pt x="79" y="102"/>
                  </a:lnTo>
                  <a:lnTo>
                    <a:pt x="79" y="101"/>
                  </a:lnTo>
                  <a:lnTo>
                    <a:pt x="79" y="98"/>
                  </a:lnTo>
                  <a:lnTo>
                    <a:pt x="80" y="97"/>
                  </a:lnTo>
                  <a:lnTo>
                    <a:pt x="80" y="96"/>
                  </a:lnTo>
                  <a:lnTo>
                    <a:pt x="80" y="95"/>
                  </a:lnTo>
                  <a:lnTo>
                    <a:pt x="80" y="91"/>
                  </a:lnTo>
                  <a:lnTo>
                    <a:pt x="81" y="84"/>
                  </a:lnTo>
                  <a:lnTo>
                    <a:pt x="82" y="67"/>
                  </a:lnTo>
                  <a:lnTo>
                    <a:pt x="82" y="66"/>
                  </a:lnTo>
                  <a:lnTo>
                    <a:pt x="82" y="64"/>
                  </a:lnTo>
                  <a:lnTo>
                    <a:pt x="82" y="62"/>
                  </a:lnTo>
                  <a:lnTo>
                    <a:pt x="83" y="58"/>
                  </a:lnTo>
                </a:path>
              </a:pathLst>
            </a:custGeom>
            <a:noFill/>
            <a:ln w="9525" cap="sq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285" name="Freeform 79"/>
            <p:cNvSpPr>
              <a:spLocks/>
            </p:cNvSpPr>
            <p:nvPr/>
          </p:nvSpPr>
          <p:spPr bwMode="auto">
            <a:xfrm>
              <a:off x="6713571" y="3470295"/>
              <a:ext cx="138113" cy="184150"/>
            </a:xfrm>
            <a:custGeom>
              <a:avLst/>
              <a:gdLst/>
              <a:ahLst/>
              <a:cxnLst>
                <a:cxn ang="0">
                  <a:pos x="3" y="23"/>
                </a:cxn>
                <a:cxn ang="0">
                  <a:pos x="4" y="12"/>
                </a:cxn>
                <a:cxn ang="0">
                  <a:pos x="5" y="4"/>
                </a:cxn>
                <a:cxn ang="0">
                  <a:pos x="6" y="1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8" y="2"/>
                </a:cxn>
                <a:cxn ang="0">
                  <a:pos x="9" y="9"/>
                </a:cxn>
                <a:cxn ang="0">
                  <a:pos x="11" y="21"/>
                </a:cxn>
                <a:cxn ang="0">
                  <a:pos x="14" y="61"/>
                </a:cxn>
                <a:cxn ang="0">
                  <a:pos x="17" y="91"/>
                </a:cxn>
                <a:cxn ang="0">
                  <a:pos x="18" y="105"/>
                </a:cxn>
                <a:cxn ang="0">
                  <a:pos x="19" y="111"/>
                </a:cxn>
                <a:cxn ang="0">
                  <a:pos x="20" y="114"/>
                </a:cxn>
                <a:cxn ang="0">
                  <a:pos x="21" y="116"/>
                </a:cxn>
                <a:cxn ang="0">
                  <a:pos x="21" y="115"/>
                </a:cxn>
                <a:cxn ang="0">
                  <a:pos x="22" y="113"/>
                </a:cxn>
                <a:cxn ang="0">
                  <a:pos x="23" y="109"/>
                </a:cxn>
                <a:cxn ang="0">
                  <a:pos x="25" y="92"/>
                </a:cxn>
                <a:cxn ang="0">
                  <a:pos x="28" y="56"/>
                </a:cxn>
                <a:cxn ang="0">
                  <a:pos x="31" y="24"/>
                </a:cxn>
                <a:cxn ang="0">
                  <a:pos x="32" y="10"/>
                </a:cxn>
                <a:cxn ang="0">
                  <a:pos x="33" y="4"/>
                </a:cxn>
                <a:cxn ang="0">
                  <a:pos x="34" y="1"/>
                </a:cxn>
                <a:cxn ang="0">
                  <a:pos x="35" y="0"/>
                </a:cxn>
                <a:cxn ang="0">
                  <a:pos x="36" y="0"/>
                </a:cxn>
                <a:cxn ang="0">
                  <a:pos x="36" y="2"/>
                </a:cxn>
                <a:cxn ang="0">
                  <a:pos x="37" y="7"/>
                </a:cxn>
                <a:cxn ang="0">
                  <a:pos x="38" y="16"/>
                </a:cxn>
                <a:cxn ang="0">
                  <a:pos x="41" y="45"/>
                </a:cxn>
                <a:cxn ang="0">
                  <a:pos x="44" y="85"/>
                </a:cxn>
                <a:cxn ang="0">
                  <a:pos x="46" y="104"/>
                </a:cxn>
                <a:cxn ang="0">
                  <a:pos x="47" y="111"/>
                </a:cxn>
                <a:cxn ang="0">
                  <a:pos x="48" y="114"/>
                </a:cxn>
                <a:cxn ang="0">
                  <a:pos x="49" y="116"/>
                </a:cxn>
                <a:cxn ang="0">
                  <a:pos x="50" y="115"/>
                </a:cxn>
                <a:cxn ang="0">
                  <a:pos x="50" y="113"/>
                </a:cxn>
                <a:cxn ang="0">
                  <a:pos x="52" y="106"/>
                </a:cxn>
                <a:cxn ang="0">
                  <a:pos x="53" y="92"/>
                </a:cxn>
                <a:cxn ang="0">
                  <a:pos x="55" y="70"/>
                </a:cxn>
                <a:cxn ang="0">
                  <a:pos x="57" y="37"/>
                </a:cxn>
                <a:cxn ang="0">
                  <a:pos x="59" y="21"/>
                </a:cxn>
                <a:cxn ang="0">
                  <a:pos x="60" y="9"/>
                </a:cxn>
                <a:cxn ang="0">
                  <a:pos x="61" y="3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4" y="4"/>
                </a:cxn>
                <a:cxn ang="0">
                  <a:pos x="65" y="10"/>
                </a:cxn>
                <a:cxn ang="0">
                  <a:pos x="67" y="24"/>
                </a:cxn>
                <a:cxn ang="0">
                  <a:pos x="70" y="69"/>
                </a:cxn>
                <a:cxn ang="0">
                  <a:pos x="72" y="93"/>
                </a:cxn>
                <a:cxn ang="0">
                  <a:pos x="74" y="104"/>
                </a:cxn>
                <a:cxn ang="0">
                  <a:pos x="75" y="111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3"/>
                </a:cxn>
                <a:cxn ang="0">
                  <a:pos x="79" y="106"/>
                </a:cxn>
                <a:cxn ang="0">
                  <a:pos x="80" y="93"/>
                </a:cxn>
                <a:cxn ang="0">
                  <a:pos x="84" y="52"/>
                </a:cxn>
                <a:cxn ang="0">
                  <a:pos x="86" y="21"/>
                </a:cxn>
              </a:cxnLst>
              <a:rect l="0" t="0" r="r" b="b"/>
              <a:pathLst>
                <a:path w="87" h="116">
                  <a:moveTo>
                    <a:pt x="0" y="58"/>
                  </a:moveTo>
                  <a:lnTo>
                    <a:pt x="1" y="49"/>
                  </a:lnTo>
                  <a:lnTo>
                    <a:pt x="2" y="32"/>
                  </a:lnTo>
                  <a:lnTo>
                    <a:pt x="2" y="31"/>
                  </a:lnTo>
                  <a:lnTo>
                    <a:pt x="2" y="30"/>
                  </a:lnTo>
                  <a:lnTo>
                    <a:pt x="2" y="28"/>
                  </a:lnTo>
                  <a:lnTo>
                    <a:pt x="3" y="24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4" y="15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9"/>
                  </a:lnTo>
                  <a:lnTo>
                    <a:pt x="5" y="8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9"/>
                  </a:lnTo>
                  <a:lnTo>
                    <a:pt x="10" y="10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4"/>
                  </a:lnTo>
                  <a:lnTo>
                    <a:pt x="10" y="16"/>
                  </a:lnTo>
                  <a:lnTo>
                    <a:pt x="11" y="19"/>
                  </a:lnTo>
                  <a:lnTo>
                    <a:pt x="11" y="20"/>
                  </a:lnTo>
                  <a:lnTo>
                    <a:pt x="11" y="21"/>
                  </a:lnTo>
                  <a:lnTo>
                    <a:pt x="11" y="22"/>
                  </a:lnTo>
                  <a:lnTo>
                    <a:pt x="11" y="26"/>
                  </a:lnTo>
                  <a:lnTo>
                    <a:pt x="12" y="34"/>
                  </a:lnTo>
                  <a:lnTo>
                    <a:pt x="13" y="51"/>
                  </a:lnTo>
                  <a:lnTo>
                    <a:pt x="14" y="53"/>
                  </a:lnTo>
                  <a:lnTo>
                    <a:pt x="14" y="54"/>
                  </a:lnTo>
                  <a:lnTo>
                    <a:pt x="14" y="56"/>
                  </a:lnTo>
                  <a:lnTo>
                    <a:pt x="14" y="61"/>
                  </a:lnTo>
                  <a:lnTo>
                    <a:pt x="15" y="71"/>
                  </a:lnTo>
                  <a:lnTo>
                    <a:pt x="15" y="72"/>
                  </a:lnTo>
                  <a:lnTo>
                    <a:pt x="15" y="73"/>
                  </a:lnTo>
                  <a:lnTo>
                    <a:pt x="15" y="76"/>
                  </a:lnTo>
                  <a:lnTo>
                    <a:pt x="16" y="80"/>
                  </a:lnTo>
                  <a:lnTo>
                    <a:pt x="17" y="89"/>
                  </a:lnTo>
                  <a:lnTo>
                    <a:pt x="17" y="90"/>
                  </a:lnTo>
                  <a:lnTo>
                    <a:pt x="17" y="91"/>
                  </a:lnTo>
                  <a:lnTo>
                    <a:pt x="17" y="93"/>
                  </a:lnTo>
                  <a:lnTo>
                    <a:pt x="17" y="97"/>
                  </a:lnTo>
                  <a:lnTo>
                    <a:pt x="17" y="98"/>
                  </a:lnTo>
                  <a:lnTo>
                    <a:pt x="17" y="98"/>
                  </a:lnTo>
                  <a:lnTo>
                    <a:pt x="18" y="100"/>
                  </a:lnTo>
                  <a:lnTo>
                    <a:pt x="18" y="103"/>
                  </a:lnTo>
                  <a:lnTo>
                    <a:pt x="18" y="104"/>
                  </a:lnTo>
                  <a:lnTo>
                    <a:pt x="18" y="105"/>
                  </a:lnTo>
                  <a:lnTo>
                    <a:pt x="18" y="106"/>
                  </a:lnTo>
                  <a:lnTo>
                    <a:pt x="19" y="107"/>
                  </a:lnTo>
                  <a:lnTo>
                    <a:pt x="19" y="107"/>
                  </a:lnTo>
                  <a:lnTo>
                    <a:pt x="19" y="109"/>
                  </a:lnTo>
                  <a:lnTo>
                    <a:pt x="19" y="109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19" y="111"/>
                  </a:lnTo>
                  <a:lnTo>
                    <a:pt x="19" y="112"/>
                  </a:lnTo>
                  <a:lnTo>
                    <a:pt x="20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3" y="112"/>
                  </a:lnTo>
                  <a:lnTo>
                    <a:pt x="23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0"/>
                  </a:lnTo>
                  <a:lnTo>
                    <a:pt x="23" y="109"/>
                  </a:lnTo>
                  <a:lnTo>
                    <a:pt x="23" y="109"/>
                  </a:lnTo>
                  <a:lnTo>
                    <a:pt x="23" y="108"/>
                  </a:lnTo>
                  <a:lnTo>
                    <a:pt x="23" y="107"/>
                  </a:lnTo>
                  <a:lnTo>
                    <a:pt x="24" y="104"/>
                  </a:lnTo>
                  <a:lnTo>
                    <a:pt x="24" y="104"/>
                  </a:lnTo>
                  <a:lnTo>
                    <a:pt x="24" y="103"/>
                  </a:lnTo>
                  <a:lnTo>
                    <a:pt x="24" y="102"/>
                  </a:lnTo>
                  <a:lnTo>
                    <a:pt x="25" y="98"/>
                  </a:lnTo>
                  <a:lnTo>
                    <a:pt x="25" y="92"/>
                  </a:lnTo>
                  <a:lnTo>
                    <a:pt x="25" y="91"/>
                  </a:lnTo>
                  <a:lnTo>
                    <a:pt x="25" y="90"/>
                  </a:lnTo>
                  <a:lnTo>
                    <a:pt x="26" y="88"/>
                  </a:lnTo>
                  <a:lnTo>
                    <a:pt x="26" y="84"/>
                  </a:lnTo>
                  <a:lnTo>
                    <a:pt x="27" y="76"/>
                  </a:lnTo>
                  <a:lnTo>
                    <a:pt x="28" y="58"/>
                  </a:lnTo>
                  <a:lnTo>
                    <a:pt x="28" y="57"/>
                  </a:lnTo>
                  <a:lnTo>
                    <a:pt x="28" y="56"/>
                  </a:lnTo>
                  <a:lnTo>
                    <a:pt x="28" y="53"/>
                  </a:lnTo>
                  <a:lnTo>
                    <a:pt x="29" y="49"/>
                  </a:lnTo>
                  <a:lnTo>
                    <a:pt x="29" y="40"/>
                  </a:lnTo>
                  <a:lnTo>
                    <a:pt x="29" y="39"/>
                  </a:lnTo>
                  <a:lnTo>
                    <a:pt x="30" y="38"/>
                  </a:lnTo>
                  <a:lnTo>
                    <a:pt x="30" y="36"/>
                  </a:lnTo>
                  <a:lnTo>
                    <a:pt x="30" y="32"/>
                  </a:lnTo>
                  <a:lnTo>
                    <a:pt x="31" y="24"/>
                  </a:lnTo>
                  <a:lnTo>
                    <a:pt x="31" y="23"/>
                  </a:lnTo>
                  <a:lnTo>
                    <a:pt x="31" y="22"/>
                  </a:lnTo>
                  <a:lnTo>
                    <a:pt x="31" y="20"/>
                  </a:lnTo>
                  <a:lnTo>
                    <a:pt x="31" y="16"/>
                  </a:lnTo>
                  <a:lnTo>
                    <a:pt x="32" y="16"/>
                  </a:lnTo>
                  <a:lnTo>
                    <a:pt x="32" y="15"/>
                  </a:lnTo>
                  <a:lnTo>
                    <a:pt x="32" y="13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3" y="9"/>
                  </a:lnTo>
                  <a:lnTo>
                    <a:pt x="33" y="8"/>
                  </a:lnTo>
                  <a:lnTo>
                    <a:pt x="33" y="7"/>
                  </a:lnTo>
                  <a:lnTo>
                    <a:pt x="33" y="6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3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7" y="5"/>
                  </a:lnTo>
                  <a:lnTo>
                    <a:pt x="37" y="5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7" y="8"/>
                  </a:lnTo>
                  <a:lnTo>
                    <a:pt x="37" y="9"/>
                  </a:lnTo>
                  <a:lnTo>
                    <a:pt x="38" y="9"/>
                  </a:lnTo>
                  <a:lnTo>
                    <a:pt x="38" y="10"/>
                  </a:lnTo>
                  <a:lnTo>
                    <a:pt x="38" y="11"/>
                  </a:lnTo>
                  <a:lnTo>
                    <a:pt x="38" y="14"/>
                  </a:lnTo>
                  <a:lnTo>
                    <a:pt x="38" y="15"/>
                  </a:lnTo>
                  <a:lnTo>
                    <a:pt x="38" y="16"/>
                  </a:lnTo>
                  <a:lnTo>
                    <a:pt x="39" y="17"/>
                  </a:lnTo>
                  <a:lnTo>
                    <a:pt x="39" y="21"/>
                  </a:lnTo>
                  <a:lnTo>
                    <a:pt x="40" y="28"/>
                  </a:lnTo>
                  <a:lnTo>
                    <a:pt x="40" y="29"/>
                  </a:lnTo>
                  <a:lnTo>
                    <a:pt x="40" y="30"/>
                  </a:lnTo>
                  <a:lnTo>
                    <a:pt x="40" y="32"/>
                  </a:lnTo>
                  <a:lnTo>
                    <a:pt x="40" y="37"/>
                  </a:lnTo>
                  <a:lnTo>
                    <a:pt x="41" y="45"/>
                  </a:lnTo>
                  <a:lnTo>
                    <a:pt x="42" y="64"/>
                  </a:lnTo>
                  <a:lnTo>
                    <a:pt x="43" y="65"/>
                  </a:lnTo>
                  <a:lnTo>
                    <a:pt x="43" y="66"/>
                  </a:lnTo>
                  <a:lnTo>
                    <a:pt x="43" y="69"/>
                  </a:lnTo>
                  <a:lnTo>
                    <a:pt x="43" y="74"/>
                  </a:lnTo>
                  <a:lnTo>
                    <a:pt x="44" y="83"/>
                  </a:lnTo>
                  <a:lnTo>
                    <a:pt x="44" y="84"/>
                  </a:lnTo>
                  <a:lnTo>
                    <a:pt x="44" y="85"/>
                  </a:lnTo>
                  <a:lnTo>
                    <a:pt x="44" y="87"/>
                  </a:lnTo>
                  <a:lnTo>
                    <a:pt x="45" y="91"/>
                  </a:lnTo>
                  <a:lnTo>
                    <a:pt x="46" y="99"/>
                  </a:lnTo>
                  <a:lnTo>
                    <a:pt x="46" y="100"/>
                  </a:lnTo>
                  <a:lnTo>
                    <a:pt x="46" y="101"/>
                  </a:lnTo>
                  <a:lnTo>
                    <a:pt x="46" y="102"/>
                  </a:lnTo>
                  <a:lnTo>
                    <a:pt x="46" y="103"/>
                  </a:lnTo>
                  <a:lnTo>
                    <a:pt x="46" y="104"/>
                  </a:lnTo>
                  <a:lnTo>
                    <a:pt x="46" y="105"/>
                  </a:lnTo>
                  <a:lnTo>
                    <a:pt x="46" y="106"/>
                  </a:lnTo>
                  <a:lnTo>
                    <a:pt x="46" y="107"/>
                  </a:lnTo>
                  <a:lnTo>
                    <a:pt x="47" y="108"/>
                  </a:lnTo>
                  <a:lnTo>
                    <a:pt x="47" y="109"/>
                  </a:lnTo>
                  <a:lnTo>
                    <a:pt x="47" y="109"/>
                  </a:lnTo>
                  <a:lnTo>
                    <a:pt x="47" y="110"/>
                  </a:lnTo>
                  <a:lnTo>
                    <a:pt x="47" y="111"/>
                  </a:lnTo>
                  <a:lnTo>
                    <a:pt x="47" y="111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1" y="109"/>
                  </a:lnTo>
                  <a:lnTo>
                    <a:pt x="51" y="108"/>
                  </a:lnTo>
                  <a:lnTo>
                    <a:pt x="52" y="106"/>
                  </a:lnTo>
                  <a:lnTo>
                    <a:pt x="52" y="105"/>
                  </a:lnTo>
                  <a:lnTo>
                    <a:pt x="52" y="104"/>
                  </a:lnTo>
                  <a:lnTo>
                    <a:pt x="52" y="103"/>
                  </a:lnTo>
                  <a:lnTo>
                    <a:pt x="52" y="100"/>
                  </a:lnTo>
                  <a:lnTo>
                    <a:pt x="52" y="99"/>
                  </a:lnTo>
                  <a:lnTo>
                    <a:pt x="52" y="98"/>
                  </a:lnTo>
                  <a:lnTo>
                    <a:pt x="53" y="96"/>
                  </a:lnTo>
                  <a:lnTo>
                    <a:pt x="53" y="92"/>
                  </a:lnTo>
                  <a:lnTo>
                    <a:pt x="53" y="91"/>
                  </a:lnTo>
                  <a:lnTo>
                    <a:pt x="53" y="90"/>
                  </a:lnTo>
                  <a:lnTo>
                    <a:pt x="53" y="88"/>
                  </a:lnTo>
                  <a:lnTo>
                    <a:pt x="54" y="84"/>
                  </a:lnTo>
                  <a:lnTo>
                    <a:pt x="54" y="75"/>
                  </a:lnTo>
                  <a:lnTo>
                    <a:pt x="55" y="74"/>
                  </a:lnTo>
                  <a:lnTo>
                    <a:pt x="55" y="72"/>
                  </a:lnTo>
                  <a:lnTo>
                    <a:pt x="55" y="70"/>
                  </a:lnTo>
                  <a:lnTo>
                    <a:pt x="55" y="66"/>
                  </a:lnTo>
                  <a:lnTo>
                    <a:pt x="56" y="56"/>
                  </a:lnTo>
                  <a:lnTo>
                    <a:pt x="56" y="55"/>
                  </a:lnTo>
                  <a:lnTo>
                    <a:pt x="56" y="54"/>
                  </a:lnTo>
                  <a:lnTo>
                    <a:pt x="56" y="52"/>
                  </a:lnTo>
                  <a:lnTo>
                    <a:pt x="57" y="47"/>
                  </a:lnTo>
                  <a:lnTo>
                    <a:pt x="57" y="38"/>
                  </a:lnTo>
                  <a:lnTo>
                    <a:pt x="57" y="37"/>
                  </a:lnTo>
                  <a:lnTo>
                    <a:pt x="58" y="36"/>
                  </a:lnTo>
                  <a:lnTo>
                    <a:pt x="58" y="34"/>
                  </a:lnTo>
                  <a:lnTo>
                    <a:pt x="58" y="30"/>
                  </a:lnTo>
                  <a:lnTo>
                    <a:pt x="58" y="29"/>
                  </a:lnTo>
                  <a:lnTo>
                    <a:pt x="58" y="28"/>
                  </a:lnTo>
                  <a:lnTo>
                    <a:pt x="58" y="26"/>
                  </a:lnTo>
                  <a:lnTo>
                    <a:pt x="59" y="22"/>
                  </a:lnTo>
                  <a:lnTo>
                    <a:pt x="59" y="21"/>
                  </a:lnTo>
                  <a:lnTo>
                    <a:pt x="59" y="20"/>
                  </a:lnTo>
                  <a:lnTo>
                    <a:pt x="59" y="19"/>
                  </a:lnTo>
                  <a:lnTo>
                    <a:pt x="59" y="16"/>
                  </a:lnTo>
                  <a:lnTo>
                    <a:pt x="60" y="15"/>
                  </a:lnTo>
                  <a:lnTo>
                    <a:pt x="60" y="14"/>
                  </a:lnTo>
                  <a:lnTo>
                    <a:pt x="60" y="12"/>
                  </a:lnTo>
                  <a:lnTo>
                    <a:pt x="60" y="10"/>
                  </a:lnTo>
                  <a:lnTo>
                    <a:pt x="60" y="9"/>
                  </a:lnTo>
                  <a:lnTo>
                    <a:pt x="60" y="8"/>
                  </a:lnTo>
                  <a:lnTo>
                    <a:pt x="60" y="7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5" y="5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5" y="7"/>
                  </a:lnTo>
                  <a:lnTo>
                    <a:pt x="65" y="8"/>
                  </a:lnTo>
                  <a:lnTo>
                    <a:pt x="65" y="9"/>
                  </a:lnTo>
                  <a:lnTo>
                    <a:pt x="65" y="10"/>
                  </a:lnTo>
                  <a:lnTo>
                    <a:pt x="66" y="11"/>
                  </a:lnTo>
                  <a:lnTo>
                    <a:pt x="66" y="12"/>
                  </a:lnTo>
                  <a:lnTo>
                    <a:pt x="66" y="13"/>
                  </a:lnTo>
                  <a:lnTo>
                    <a:pt x="66" y="16"/>
                  </a:lnTo>
                  <a:lnTo>
                    <a:pt x="66" y="17"/>
                  </a:lnTo>
                  <a:lnTo>
                    <a:pt x="66" y="18"/>
                  </a:lnTo>
                  <a:lnTo>
                    <a:pt x="66" y="20"/>
                  </a:lnTo>
                  <a:lnTo>
                    <a:pt x="67" y="24"/>
                  </a:lnTo>
                  <a:lnTo>
                    <a:pt x="68" y="32"/>
                  </a:lnTo>
                  <a:lnTo>
                    <a:pt x="69" y="49"/>
                  </a:lnTo>
                  <a:lnTo>
                    <a:pt x="69" y="50"/>
                  </a:lnTo>
                  <a:lnTo>
                    <a:pt x="69" y="52"/>
                  </a:lnTo>
                  <a:lnTo>
                    <a:pt x="69" y="54"/>
                  </a:lnTo>
                  <a:lnTo>
                    <a:pt x="70" y="59"/>
                  </a:lnTo>
                  <a:lnTo>
                    <a:pt x="70" y="68"/>
                  </a:lnTo>
                  <a:lnTo>
                    <a:pt x="70" y="69"/>
                  </a:lnTo>
                  <a:lnTo>
                    <a:pt x="71" y="70"/>
                  </a:lnTo>
                  <a:lnTo>
                    <a:pt x="71" y="73"/>
                  </a:lnTo>
                  <a:lnTo>
                    <a:pt x="71" y="77"/>
                  </a:lnTo>
                  <a:lnTo>
                    <a:pt x="72" y="86"/>
                  </a:lnTo>
                  <a:lnTo>
                    <a:pt x="72" y="87"/>
                  </a:lnTo>
                  <a:lnTo>
                    <a:pt x="72" y="88"/>
                  </a:lnTo>
                  <a:lnTo>
                    <a:pt x="72" y="90"/>
                  </a:lnTo>
                  <a:lnTo>
                    <a:pt x="72" y="93"/>
                  </a:lnTo>
                  <a:lnTo>
                    <a:pt x="73" y="94"/>
                  </a:lnTo>
                  <a:lnTo>
                    <a:pt x="73" y="95"/>
                  </a:lnTo>
                  <a:lnTo>
                    <a:pt x="73" y="97"/>
                  </a:lnTo>
                  <a:lnTo>
                    <a:pt x="73" y="100"/>
                  </a:lnTo>
                  <a:lnTo>
                    <a:pt x="73" y="101"/>
                  </a:lnTo>
                  <a:lnTo>
                    <a:pt x="73" y="102"/>
                  </a:lnTo>
                  <a:lnTo>
                    <a:pt x="74" y="103"/>
                  </a:lnTo>
                  <a:lnTo>
                    <a:pt x="74" y="104"/>
                  </a:lnTo>
                  <a:lnTo>
                    <a:pt x="74" y="104"/>
                  </a:lnTo>
                  <a:lnTo>
                    <a:pt x="74" y="106"/>
                  </a:lnTo>
                  <a:lnTo>
                    <a:pt x="74" y="106"/>
                  </a:lnTo>
                  <a:lnTo>
                    <a:pt x="74" y="107"/>
                  </a:lnTo>
                  <a:lnTo>
                    <a:pt x="74" y="108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0"/>
                  </a:lnTo>
                  <a:lnTo>
                    <a:pt x="78" y="109"/>
                  </a:lnTo>
                  <a:lnTo>
                    <a:pt x="79" y="107"/>
                  </a:lnTo>
                  <a:lnTo>
                    <a:pt x="79" y="106"/>
                  </a:lnTo>
                  <a:lnTo>
                    <a:pt x="79" y="106"/>
                  </a:lnTo>
                  <a:lnTo>
                    <a:pt x="79" y="104"/>
                  </a:lnTo>
                  <a:lnTo>
                    <a:pt x="80" y="101"/>
                  </a:lnTo>
                  <a:lnTo>
                    <a:pt x="80" y="100"/>
                  </a:lnTo>
                  <a:lnTo>
                    <a:pt x="80" y="99"/>
                  </a:lnTo>
                  <a:lnTo>
                    <a:pt x="80" y="98"/>
                  </a:lnTo>
                  <a:lnTo>
                    <a:pt x="80" y="94"/>
                  </a:lnTo>
                  <a:lnTo>
                    <a:pt x="80" y="93"/>
                  </a:lnTo>
                  <a:lnTo>
                    <a:pt x="80" y="92"/>
                  </a:lnTo>
                  <a:lnTo>
                    <a:pt x="81" y="90"/>
                  </a:lnTo>
                  <a:lnTo>
                    <a:pt x="81" y="86"/>
                  </a:lnTo>
                  <a:lnTo>
                    <a:pt x="82" y="76"/>
                  </a:lnTo>
                  <a:lnTo>
                    <a:pt x="83" y="57"/>
                  </a:lnTo>
                  <a:lnTo>
                    <a:pt x="83" y="56"/>
                  </a:lnTo>
                  <a:lnTo>
                    <a:pt x="84" y="54"/>
                  </a:lnTo>
                  <a:lnTo>
                    <a:pt x="84" y="52"/>
                  </a:lnTo>
                  <a:lnTo>
                    <a:pt x="84" y="47"/>
                  </a:lnTo>
                  <a:lnTo>
                    <a:pt x="85" y="38"/>
                  </a:lnTo>
                  <a:lnTo>
                    <a:pt x="85" y="37"/>
                  </a:lnTo>
                  <a:lnTo>
                    <a:pt x="85" y="36"/>
                  </a:lnTo>
                  <a:lnTo>
                    <a:pt x="85" y="34"/>
                  </a:lnTo>
                  <a:lnTo>
                    <a:pt x="85" y="30"/>
                  </a:lnTo>
                  <a:lnTo>
                    <a:pt x="86" y="22"/>
                  </a:lnTo>
                  <a:lnTo>
                    <a:pt x="86" y="21"/>
                  </a:lnTo>
                  <a:lnTo>
                    <a:pt x="86" y="20"/>
                  </a:lnTo>
                  <a:lnTo>
                    <a:pt x="86" y="18"/>
                  </a:lnTo>
                  <a:lnTo>
                    <a:pt x="87" y="15"/>
                  </a:lnTo>
                  <a:lnTo>
                    <a:pt x="87" y="14"/>
                  </a:lnTo>
                </a:path>
              </a:pathLst>
            </a:custGeom>
            <a:noFill/>
            <a:ln w="9525" cap="sq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286" name="Freeform 80"/>
            <p:cNvSpPr>
              <a:spLocks/>
            </p:cNvSpPr>
            <p:nvPr/>
          </p:nvSpPr>
          <p:spPr bwMode="auto">
            <a:xfrm>
              <a:off x="6851685" y="3470295"/>
              <a:ext cx="130176" cy="184150"/>
            </a:xfrm>
            <a:custGeom>
              <a:avLst/>
              <a:gdLst/>
              <a:ahLst/>
              <a:cxnLst>
                <a:cxn ang="0">
                  <a:pos x="1" y="6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5" y="6"/>
                </a:cxn>
                <a:cxn ang="0">
                  <a:pos x="6" y="14"/>
                </a:cxn>
                <a:cxn ang="0">
                  <a:pos x="8" y="36"/>
                </a:cxn>
                <a:cxn ang="0">
                  <a:pos x="11" y="73"/>
                </a:cxn>
                <a:cxn ang="0">
                  <a:pos x="13" y="91"/>
                </a:cxn>
                <a:cxn ang="0">
                  <a:pos x="14" y="105"/>
                </a:cxn>
                <a:cxn ang="0">
                  <a:pos x="15" y="111"/>
                </a:cxn>
                <a:cxn ang="0">
                  <a:pos x="16" y="114"/>
                </a:cxn>
                <a:cxn ang="0">
                  <a:pos x="16" y="116"/>
                </a:cxn>
                <a:cxn ang="0">
                  <a:pos x="17" y="115"/>
                </a:cxn>
                <a:cxn ang="0">
                  <a:pos x="18" y="113"/>
                </a:cxn>
                <a:cxn ang="0">
                  <a:pos x="19" y="109"/>
                </a:cxn>
                <a:cxn ang="0">
                  <a:pos x="20" y="99"/>
                </a:cxn>
                <a:cxn ang="0">
                  <a:pos x="23" y="67"/>
                </a:cxn>
                <a:cxn ang="0">
                  <a:pos x="25" y="38"/>
                </a:cxn>
                <a:cxn ang="0">
                  <a:pos x="27" y="18"/>
                </a:cxn>
                <a:cxn ang="0">
                  <a:pos x="28" y="8"/>
                </a:cxn>
                <a:cxn ang="0">
                  <a:pos x="29" y="3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2" y="4"/>
                </a:cxn>
                <a:cxn ang="0">
                  <a:pos x="33" y="12"/>
                </a:cxn>
                <a:cxn ang="0">
                  <a:pos x="34" y="28"/>
                </a:cxn>
                <a:cxn ang="0">
                  <a:pos x="38" y="75"/>
                </a:cxn>
                <a:cxn ang="0">
                  <a:pos x="40" y="97"/>
                </a:cxn>
                <a:cxn ang="0">
                  <a:pos x="41" y="107"/>
                </a:cxn>
                <a:cxn ang="0">
                  <a:pos x="42" y="112"/>
                </a:cxn>
                <a:cxn ang="0">
                  <a:pos x="43" y="115"/>
                </a:cxn>
                <a:cxn ang="0">
                  <a:pos x="44" y="116"/>
                </a:cxn>
                <a:cxn ang="0">
                  <a:pos x="44" y="114"/>
                </a:cxn>
                <a:cxn ang="0">
                  <a:pos x="45" y="111"/>
                </a:cxn>
                <a:cxn ang="0">
                  <a:pos x="46" y="103"/>
                </a:cxn>
                <a:cxn ang="0">
                  <a:pos x="49" y="74"/>
                </a:cxn>
                <a:cxn ang="0">
                  <a:pos x="51" y="48"/>
                </a:cxn>
                <a:cxn ang="0">
                  <a:pos x="53" y="23"/>
                </a:cxn>
                <a:cxn ang="0">
                  <a:pos x="54" y="10"/>
                </a:cxn>
                <a:cxn ang="0">
                  <a:pos x="55" y="4"/>
                </a:cxn>
                <a:cxn ang="0">
                  <a:pos x="56" y="1"/>
                </a:cxn>
                <a:cxn ang="0">
                  <a:pos x="57" y="0"/>
                </a:cxn>
                <a:cxn ang="0">
                  <a:pos x="57" y="0"/>
                </a:cxn>
                <a:cxn ang="0">
                  <a:pos x="58" y="2"/>
                </a:cxn>
                <a:cxn ang="0">
                  <a:pos x="59" y="9"/>
                </a:cxn>
                <a:cxn ang="0">
                  <a:pos x="61" y="22"/>
                </a:cxn>
                <a:cxn ang="0">
                  <a:pos x="64" y="60"/>
                </a:cxn>
                <a:cxn ang="0">
                  <a:pos x="66" y="93"/>
                </a:cxn>
                <a:cxn ang="0">
                  <a:pos x="68" y="107"/>
                </a:cxn>
                <a:cxn ang="0">
                  <a:pos x="69" y="112"/>
                </a:cxn>
                <a:cxn ang="0">
                  <a:pos x="69" y="115"/>
                </a:cxn>
                <a:cxn ang="0">
                  <a:pos x="70" y="116"/>
                </a:cxn>
                <a:cxn ang="0">
                  <a:pos x="71" y="114"/>
                </a:cxn>
                <a:cxn ang="0">
                  <a:pos x="72" y="110"/>
                </a:cxn>
                <a:cxn ang="0">
                  <a:pos x="73" y="102"/>
                </a:cxn>
                <a:cxn ang="0">
                  <a:pos x="75" y="79"/>
                </a:cxn>
                <a:cxn ang="0">
                  <a:pos x="78" y="38"/>
                </a:cxn>
                <a:cxn ang="0">
                  <a:pos x="80" y="20"/>
                </a:cxn>
                <a:cxn ang="0">
                  <a:pos x="81" y="7"/>
                </a:cxn>
              </a:cxnLst>
              <a:rect l="0" t="0" r="r" b="b"/>
              <a:pathLst>
                <a:path w="82" h="116">
                  <a:moveTo>
                    <a:pt x="0" y="14"/>
                  </a:move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9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7" y="17"/>
                  </a:lnTo>
                  <a:lnTo>
                    <a:pt x="7" y="18"/>
                  </a:lnTo>
                  <a:lnTo>
                    <a:pt x="7" y="19"/>
                  </a:lnTo>
                  <a:lnTo>
                    <a:pt x="7" y="21"/>
                  </a:lnTo>
                  <a:lnTo>
                    <a:pt x="7" y="25"/>
                  </a:lnTo>
                  <a:lnTo>
                    <a:pt x="8" y="34"/>
                  </a:lnTo>
                  <a:lnTo>
                    <a:pt x="8" y="35"/>
                  </a:lnTo>
                  <a:lnTo>
                    <a:pt x="8" y="36"/>
                  </a:lnTo>
                  <a:lnTo>
                    <a:pt x="8" y="38"/>
                  </a:lnTo>
                  <a:lnTo>
                    <a:pt x="9" y="43"/>
                  </a:lnTo>
                  <a:lnTo>
                    <a:pt x="9" y="53"/>
                  </a:lnTo>
                  <a:lnTo>
                    <a:pt x="10" y="54"/>
                  </a:lnTo>
                  <a:lnTo>
                    <a:pt x="10" y="56"/>
                  </a:lnTo>
                  <a:lnTo>
                    <a:pt x="10" y="58"/>
                  </a:lnTo>
                  <a:lnTo>
                    <a:pt x="10" y="63"/>
                  </a:lnTo>
                  <a:lnTo>
                    <a:pt x="11" y="73"/>
                  </a:lnTo>
                  <a:lnTo>
                    <a:pt x="11" y="74"/>
                  </a:lnTo>
                  <a:lnTo>
                    <a:pt x="11" y="75"/>
                  </a:lnTo>
                  <a:lnTo>
                    <a:pt x="11" y="78"/>
                  </a:lnTo>
                  <a:lnTo>
                    <a:pt x="12" y="82"/>
                  </a:lnTo>
                  <a:lnTo>
                    <a:pt x="12" y="83"/>
                  </a:lnTo>
                  <a:lnTo>
                    <a:pt x="12" y="84"/>
                  </a:lnTo>
                  <a:lnTo>
                    <a:pt x="12" y="87"/>
                  </a:lnTo>
                  <a:lnTo>
                    <a:pt x="13" y="91"/>
                  </a:lnTo>
                  <a:lnTo>
                    <a:pt x="13" y="92"/>
                  </a:lnTo>
                  <a:lnTo>
                    <a:pt x="13" y="93"/>
                  </a:lnTo>
                  <a:lnTo>
                    <a:pt x="13" y="95"/>
                  </a:lnTo>
                  <a:lnTo>
                    <a:pt x="13" y="98"/>
                  </a:lnTo>
                  <a:lnTo>
                    <a:pt x="13" y="99"/>
                  </a:lnTo>
                  <a:lnTo>
                    <a:pt x="13" y="100"/>
                  </a:lnTo>
                  <a:lnTo>
                    <a:pt x="14" y="102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4" y="106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15" y="109"/>
                  </a:lnTo>
                  <a:lnTo>
                    <a:pt x="15" y="110"/>
                  </a:lnTo>
                  <a:lnTo>
                    <a:pt x="15" y="110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1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09"/>
                  </a:lnTo>
                  <a:lnTo>
                    <a:pt x="19" y="108"/>
                  </a:lnTo>
                  <a:lnTo>
                    <a:pt x="19" y="107"/>
                  </a:lnTo>
                  <a:lnTo>
                    <a:pt x="19" y="107"/>
                  </a:lnTo>
                  <a:lnTo>
                    <a:pt x="19" y="105"/>
                  </a:lnTo>
                  <a:lnTo>
                    <a:pt x="20" y="103"/>
                  </a:lnTo>
                  <a:lnTo>
                    <a:pt x="20" y="102"/>
                  </a:lnTo>
                  <a:lnTo>
                    <a:pt x="20" y="101"/>
                  </a:lnTo>
                  <a:lnTo>
                    <a:pt x="20" y="99"/>
                  </a:lnTo>
                  <a:lnTo>
                    <a:pt x="20" y="96"/>
                  </a:lnTo>
                  <a:lnTo>
                    <a:pt x="21" y="87"/>
                  </a:lnTo>
                  <a:lnTo>
                    <a:pt x="21" y="86"/>
                  </a:lnTo>
                  <a:lnTo>
                    <a:pt x="21" y="85"/>
                  </a:lnTo>
                  <a:lnTo>
                    <a:pt x="22" y="83"/>
                  </a:lnTo>
                  <a:lnTo>
                    <a:pt x="22" y="78"/>
                  </a:lnTo>
                  <a:lnTo>
                    <a:pt x="23" y="68"/>
                  </a:lnTo>
                  <a:lnTo>
                    <a:pt x="23" y="67"/>
                  </a:lnTo>
                  <a:lnTo>
                    <a:pt x="23" y="66"/>
                  </a:lnTo>
                  <a:lnTo>
                    <a:pt x="23" y="63"/>
                  </a:lnTo>
                  <a:lnTo>
                    <a:pt x="23" y="58"/>
                  </a:lnTo>
                  <a:lnTo>
                    <a:pt x="24" y="48"/>
                  </a:lnTo>
                  <a:lnTo>
                    <a:pt x="24" y="47"/>
                  </a:lnTo>
                  <a:lnTo>
                    <a:pt x="24" y="46"/>
                  </a:lnTo>
                  <a:lnTo>
                    <a:pt x="24" y="43"/>
                  </a:lnTo>
                  <a:lnTo>
                    <a:pt x="25" y="38"/>
                  </a:lnTo>
                  <a:lnTo>
                    <a:pt x="26" y="29"/>
                  </a:lnTo>
                  <a:lnTo>
                    <a:pt x="26" y="28"/>
                  </a:lnTo>
                  <a:lnTo>
                    <a:pt x="26" y="27"/>
                  </a:lnTo>
                  <a:lnTo>
                    <a:pt x="26" y="25"/>
                  </a:lnTo>
                  <a:lnTo>
                    <a:pt x="26" y="21"/>
                  </a:lnTo>
                  <a:lnTo>
                    <a:pt x="26" y="20"/>
                  </a:lnTo>
                  <a:lnTo>
                    <a:pt x="26" y="19"/>
                  </a:lnTo>
                  <a:lnTo>
                    <a:pt x="27" y="18"/>
                  </a:lnTo>
                  <a:lnTo>
                    <a:pt x="27" y="14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7" y="11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5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8"/>
                  </a:lnTo>
                  <a:lnTo>
                    <a:pt x="33" y="10"/>
                  </a:lnTo>
                  <a:lnTo>
                    <a:pt x="33" y="11"/>
                  </a:lnTo>
                  <a:lnTo>
                    <a:pt x="33" y="12"/>
                  </a:lnTo>
                  <a:lnTo>
                    <a:pt x="33" y="14"/>
                  </a:lnTo>
                  <a:lnTo>
                    <a:pt x="34" y="17"/>
                  </a:lnTo>
                  <a:lnTo>
                    <a:pt x="34" y="18"/>
                  </a:lnTo>
                  <a:lnTo>
                    <a:pt x="34" y="19"/>
                  </a:lnTo>
                  <a:lnTo>
                    <a:pt x="34" y="21"/>
                  </a:lnTo>
                  <a:lnTo>
                    <a:pt x="34" y="25"/>
                  </a:lnTo>
                  <a:lnTo>
                    <a:pt x="34" y="26"/>
                  </a:lnTo>
                  <a:lnTo>
                    <a:pt x="34" y="28"/>
                  </a:lnTo>
                  <a:lnTo>
                    <a:pt x="35" y="30"/>
                  </a:lnTo>
                  <a:lnTo>
                    <a:pt x="35" y="34"/>
                  </a:lnTo>
                  <a:lnTo>
                    <a:pt x="36" y="44"/>
                  </a:lnTo>
                  <a:lnTo>
                    <a:pt x="37" y="65"/>
                  </a:lnTo>
                  <a:lnTo>
                    <a:pt x="37" y="66"/>
                  </a:lnTo>
                  <a:lnTo>
                    <a:pt x="38" y="67"/>
                  </a:lnTo>
                  <a:lnTo>
                    <a:pt x="38" y="70"/>
                  </a:lnTo>
                  <a:lnTo>
                    <a:pt x="38" y="75"/>
                  </a:lnTo>
                  <a:lnTo>
                    <a:pt x="39" y="84"/>
                  </a:lnTo>
                  <a:lnTo>
                    <a:pt x="39" y="85"/>
                  </a:lnTo>
                  <a:lnTo>
                    <a:pt x="39" y="86"/>
                  </a:lnTo>
                  <a:lnTo>
                    <a:pt x="39" y="89"/>
                  </a:lnTo>
                  <a:lnTo>
                    <a:pt x="40" y="93"/>
                  </a:lnTo>
                  <a:lnTo>
                    <a:pt x="40" y="94"/>
                  </a:lnTo>
                  <a:lnTo>
                    <a:pt x="40" y="95"/>
                  </a:lnTo>
                  <a:lnTo>
                    <a:pt x="40" y="97"/>
                  </a:lnTo>
                  <a:lnTo>
                    <a:pt x="40" y="100"/>
                  </a:lnTo>
                  <a:lnTo>
                    <a:pt x="40" y="101"/>
                  </a:lnTo>
                  <a:lnTo>
                    <a:pt x="40" y="102"/>
                  </a:lnTo>
                  <a:lnTo>
                    <a:pt x="41" y="104"/>
                  </a:lnTo>
                  <a:lnTo>
                    <a:pt x="41" y="104"/>
                  </a:lnTo>
                  <a:lnTo>
                    <a:pt x="41" y="105"/>
                  </a:lnTo>
                  <a:lnTo>
                    <a:pt x="41" y="106"/>
                  </a:lnTo>
                  <a:lnTo>
                    <a:pt x="41" y="107"/>
                  </a:lnTo>
                  <a:lnTo>
                    <a:pt x="41" y="108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2" y="110"/>
                  </a:lnTo>
                  <a:lnTo>
                    <a:pt x="42" y="111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3" y="114"/>
                  </a:lnTo>
                  <a:lnTo>
                    <a:pt x="43" y="114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0"/>
                  </a:lnTo>
                  <a:lnTo>
                    <a:pt x="46" y="109"/>
                  </a:lnTo>
                  <a:lnTo>
                    <a:pt x="46" y="108"/>
                  </a:lnTo>
                  <a:lnTo>
                    <a:pt x="46" y="107"/>
                  </a:lnTo>
                  <a:lnTo>
                    <a:pt x="46" y="105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46" y="102"/>
                  </a:lnTo>
                  <a:lnTo>
                    <a:pt x="47" y="99"/>
                  </a:lnTo>
                  <a:lnTo>
                    <a:pt x="48" y="91"/>
                  </a:lnTo>
                  <a:lnTo>
                    <a:pt x="48" y="90"/>
                  </a:lnTo>
                  <a:lnTo>
                    <a:pt x="48" y="89"/>
                  </a:lnTo>
                  <a:lnTo>
                    <a:pt x="48" y="87"/>
                  </a:lnTo>
                  <a:lnTo>
                    <a:pt x="48" y="83"/>
                  </a:lnTo>
                  <a:lnTo>
                    <a:pt x="49" y="74"/>
                  </a:lnTo>
                  <a:lnTo>
                    <a:pt x="49" y="73"/>
                  </a:lnTo>
                  <a:lnTo>
                    <a:pt x="49" y="72"/>
                  </a:lnTo>
                  <a:lnTo>
                    <a:pt x="49" y="69"/>
                  </a:lnTo>
                  <a:lnTo>
                    <a:pt x="50" y="64"/>
                  </a:lnTo>
                  <a:lnTo>
                    <a:pt x="50" y="54"/>
                  </a:lnTo>
                  <a:lnTo>
                    <a:pt x="50" y="52"/>
                  </a:lnTo>
                  <a:lnTo>
                    <a:pt x="51" y="51"/>
                  </a:lnTo>
                  <a:lnTo>
                    <a:pt x="51" y="48"/>
                  </a:lnTo>
                  <a:lnTo>
                    <a:pt x="51" y="44"/>
                  </a:lnTo>
                  <a:lnTo>
                    <a:pt x="52" y="34"/>
                  </a:lnTo>
                  <a:lnTo>
                    <a:pt x="52" y="32"/>
                  </a:lnTo>
                  <a:lnTo>
                    <a:pt x="52" y="31"/>
                  </a:lnTo>
                  <a:lnTo>
                    <a:pt x="52" y="29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0"/>
                  </a:lnTo>
                  <a:lnTo>
                    <a:pt x="53" y="17"/>
                  </a:lnTo>
                  <a:lnTo>
                    <a:pt x="54" y="16"/>
                  </a:lnTo>
                  <a:lnTo>
                    <a:pt x="54" y="15"/>
                  </a:lnTo>
                  <a:lnTo>
                    <a:pt x="54" y="13"/>
                  </a:lnTo>
                  <a:lnTo>
                    <a:pt x="54" y="12"/>
                  </a:lnTo>
                  <a:lnTo>
                    <a:pt x="54" y="12"/>
                  </a:lnTo>
                  <a:lnTo>
                    <a:pt x="54" y="10"/>
                  </a:lnTo>
                  <a:lnTo>
                    <a:pt x="54" y="9"/>
                  </a:lnTo>
                  <a:lnTo>
                    <a:pt x="54" y="9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6"/>
                  </a:lnTo>
                  <a:lnTo>
                    <a:pt x="59" y="9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60" y="12"/>
                  </a:lnTo>
                  <a:lnTo>
                    <a:pt x="60" y="15"/>
                  </a:lnTo>
                  <a:lnTo>
                    <a:pt x="60" y="16"/>
                  </a:lnTo>
                  <a:lnTo>
                    <a:pt x="60" y="17"/>
                  </a:lnTo>
                  <a:lnTo>
                    <a:pt x="60" y="18"/>
                  </a:lnTo>
                  <a:lnTo>
                    <a:pt x="61" y="22"/>
                  </a:lnTo>
                  <a:lnTo>
                    <a:pt x="61" y="23"/>
                  </a:lnTo>
                  <a:lnTo>
                    <a:pt x="61" y="24"/>
                  </a:lnTo>
                  <a:lnTo>
                    <a:pt x="61" y="26"/>
                  </a:lnTo>
                  <a:lnTo>
                    <a:pt x="61" y="30"/>
                  </a:lnTo>
                  <a:lnTo>
                    <a:pt x="62" y="39"/>
                  </a:lnTo>
                  <a:lnTo>
                    <a:pt x="63" y="58"/>
                  </a:lnTo>
                  <a:lnTo>
                    <a:pt x="64" y="59"/>
                  </a:lnTo>
                  <a:lnTo>
                    <a:pt x="64" y="60"/>
                  </a:lnTo>
                  <a:lnTo>
                    <a:pt x="64" y="62"/>
                  </a:lnTo>
                  <a:lnTo>
                    <a:pt x="64" y="67"/>
                  </a:lnTo>
                  <a:lnTo>
                    <a:pt x="65" y="76"/>
                  </a:lnTo>
                  <a:lnTo>
                    <a:pt x="65" y="78"/>
                  </a:lnTo>
                  <a:lnTo>
                    <a:pt x="65" y="79"/>
                  </a:lnTo>
                  <a:lnTo>
                    <a:pt x="65" y="81"/>
                  </a:lnTo>
                  <a:lnTo>
                    <a:pt x="65" y="85"/>
                  </a:lnTo>
                  <a:lnTo>
                    <a:pt x="66" y="93"/>
                  </a:lnTo>
                  <a:lnTo>
                    <a:pt x="66" y="94"/>
                  </a:lnTo>
                  <a:lnTo>
                    <a:pt x="66" y="95"/>
                  </a:lnTo>
                  <a:lnTo>
                    <a:pt x="66" y="97"/>
                  </a:lnTo>
                  <a:lnTo>
                    <a:pt x="67" y="101"/>
                  </a:lnTo>
                  <a:lnTo>
                    <a:pt x="67" y="102"/>
                  </a:lnTo>
                  <a:lnTo>
                    <a:pt x="67" y="102"/>
                  </a:lnTo>
                  <a:lnTo>
                    <a:pt x="67" y="104"/>
                  </a:lnTo>
                  <a:lnTo>
                    <a:pt x="68" y="107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8" y="109"/>
                  </a:lnTo>
                  <a:lnTo>
                    <a:pt x="68" y="110"/>
                  </a:lnTo>
                  <a:lnTo>
                    <a:pt x="68" y="110"/>
                  </a:lnTo>
                  <a:lnTo>
                    <a:pt x="68" y="112"/>
                  </a:lnTo>
                  <a:lnTo>
                    <a:pt x="68" y="112"/>
                  </a:lnTo>
                  <a:lnTo>
                    <a:pt x="69" y="112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71" y="112"/>
                  </a:lnTo>
                  <a:lnTo>
                    <a:pt x="72" y="112"/>
                  </a:lnTo>
                  <a:lnTo>
                    <a:pt x="72" y="111"/>
                  </a:lnTo>
                  <a:lnTo>
                    <a:pt x="72" y="110"/>
                  </a:lnTo>
                  <a:lnTo>
                    <a:pt x="72" y="110"/>
                  </a:lnTo>
                  <a:lnTo>
                    <a:pt x="72" y="109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2" y="107"/>
                  </a:lnTo>
                  <a:lnTo>
                    <a:pt x="72" y="105"/>
                  </a:lnTo>
                  <a:lnTo>
                    <a:pt x="73" y="102"/>
                  </a:lnTo>
                  <a:lnTo>
                    <a:pt x="73" y="102"/>
                  </a:lnTo>
                  <a:lnTo>
                    <a:pt x="73" y="101"/>
                  </a:lnTo>
                  <a:lnTo>
                    <a:pt x="73" y="99"/>
                  </a:lnTo>
                  <a:lnTo>
                    <a:pt x="74" y="96"/>
                  </a:lnTo>
                  <a:lnTo>
                    <a:pt x="74" y="95"/>
                  </a:lnTo>
                  <a:lnTo>
                    <a:pt x="74" y="94"/>
                  </a:lnTo>
                  <a:lnTo>
                    <a:pt x="74" y="92"/>
                  </a:lnTo>
                  <a:lnTo>
                    <a:pt x="74" y="88"/>
                  </a:lnTo>
                  <a:lnTo>
                    <a:pt x="75" y="79"/>
                  </a:lnTo>
                  <a:lnTo>
                    <a:pt x="75" y="78"/>
                  </a:lnTo>
                  <a:lnTo>
                    <a:pt x="75" y="77"/>
                  </a:lnTo>
                  <a:lnTo>
                    <a:pt x="75" y="74"/>
                  </a:lnTo>
                  <a:lnTo>
                    <a:pt x="76" y="70"/>
                  </a:lnTo>
                  <a:lnTo>
                    <a:pt x="76" y="60"/>
                  </a:lnTo>
                  <a:lnTo>
                    <a:pt x="78" y="41"/>
                  </a:lnTo>
                  <a:lnTo>
                    <a:pt x="78" y="40"/>
                  </a:lnTo>
                  <a:lnTo>
                    <a:pt x="78" y="38"/>
                  </a:lnTo>
                  <a:lnTo>
                    <a:pt x="78" y="36"/>
                  </a:lnTo>
                  <a:lnTo>
                    <a:pt x="79" y="31"/>
                  </a:lnTo>
                  <a:lnTo>
                    <a:pt x="79" y="30"/>
                  </a:lnTo>
                  <a:lnTo>
                    <a:pt x="79" y="29"/>
                  </a:lnTo>
                  <a:lnTo>
                    <a:pt x="79" y="26"/>
                  </a:lnTo>
                  <a:lnTo>
                    <a:pt x="79" y="22"/>
                  </a:lnTo>
                  <a:lnTo>
                    <a:pt x="79" y="21"/>
                  </a:lnTo>
                  <a:lnTo>
                    <a:pt x="80" y="20"/>
                  </a:lnTo>
                  <a:lnTo>
                    <a:pt x="80" y="18"/>
                  </a:lnTo>
                  <a:lnTo>
                    <a:pt x="80" y="14"/>
                  </a:lnTo>
                  <a:lnTo>
                    <a:pt x="80" y="14"/>
                  </a:lnTo>
                  <a:lnTo>
                    <a:pt x="80" y="13"/>
                  </a:lnTo>
                  <a:lnTo>
                    <a:pt x="81" y="11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1" y="7"/>
                  </a:lnTo>
                  <a:lnTo>
                    <a:pt x="81" y="6"/>
                  </a:lnTo>
                  <a:lnTo>
                    <a:pt x="81" y="5"/>
                  </a:lnTo>
                  <a:lnTo>
                    <a:pt x="81" y="4"/>
                  </a:lnTo>
                  <a:lnTo>
                    <a:pt x="82" y="4"/>
                  </a:lnTo>
                </a:path>
              </a:pathLst>
            </a:custGeom>
            <a:noFill/>
            <a:ln w="9525" cap="sq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287" name="Freeform 81"/>
            <p:cNvSpPr>
              <a:spLocks/>
            </p:cNvSpPr>
            <p:nvPr/>
          </p:nvSpPr>
          <p:spPr bwMode="auto">
            <a:xfrm>
              <a:off x="6981860" y="3470295"/>
              <a:ext cx="128588" cy="184150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3"/>
                </a:cxn>
                <a:cxn ang="0">
                  <a:pos x="4" y="9"/>
                </a:cxn>
                <a:cxn ang="0">
                  <a:pos x="5" y="24"/>
                </a:cxn>
                <a:cxn ang="0">
                  <a:pos x="9" y="70"/>
                </a:cxn>
                <a:cxn ang="0">
                  <a:pos x="11" y="97"/>
                </a:cxn>
                <a:cxn ang="0">
                  <a:pos x="12" y="109"/>
                </a:cxn>
                <a:cxn ang="0">
                  <a:pos x="13" y="114"/>
                </a:cxn>
                <a:cxn ang="0">
                  <a:pos x="14" y="115"/>
                </a:cxn>
                <a:cxn ang="0">
                  <a:pos x="15" y="115"/>
                </a:cxn>
                <a:cxn ang="0">
                  <a:pos x="15" y="113"/>
                </a:cxn>
                <a:cxn ang="0">
                  <a:pos x="16" y="108"/>
                </a:cxn>
                <a:cxn ang="0">
                  <a:pos x="18" y="97"/>
                </a:cxn>
                <a:cxn ang="0">
                  <a:pos x="20" y="72"/>
                </a:cxn>
                <a:cxn ang="0">
                  <a:pos x="22" y="36"/>
                </a:cxn>
                <a:cxn ang="0">
                  <a:pos x="24" y="19"/>
                </a:cxn>
                <a:cxn ang="0">
                  <a:pos x="25" y="7"/>
                </a:cxn>
                <a:cxn ang="0">
                  <a:pos x="26" y="2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28" y="1"/>
                </a:cxn>
                <a:cxn ang="0">
                  <a:pos x="29" y="5"/>
                </a:cxn>
                <a:cxn ang="0">
                  <a:pos x="30" y="13"/>
                </a:cxn>
                <a:cxn ang="0">
                  <a:pos x="32" y="37"/>
                </a:cxn>
                <a:cxn ang="0">
                  <a:pos x="35" y="81"/>
                </a:cxn>
                <a:cxn ang="0">
                  <a:pos x="37" y="104"/>
                </a:cxn>
                <a:cxn ang="0">
                  <a:pos x="39" y="112"/>
                </a:cxn>
                <a:cxn ang="0">
                  <a:pos x="39" y="115"/>
                </a:cxn>
                <a:cxn ang="0">
                  <a:pos x="40" y="116"/>
                </a:cxn>
                <a:cxn ang="0">
                  <a:pos x="41" y="115"/>
                </a:cxn>
                <a:cxn ang="0">
                  <a:pos x="41" y="112"/>
                </a:cxn>
                <a:cxn ang="0">
                  <a:pos x="42" y="106"/>
                </a:cxn>
                <a:cxn ang="0">
                  <a:pos x="44" y="92"/>
                </a:cxn>
                <a:cxn ang="0">
                  <a:pos x="47" y="54"/>
                </a:cxn>
                <a:cxn ang="0">
                  <a:pos x="49" y="20"/>
                </a:cxn>
                <a:cxn ang="0">
                  <a:pos x="51" y="8"/>
                </a:cxn>
                <a:cxn ang="0">
                  <a:pos x="51" y="3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1"/>
                </a:cxn>
                <a:cxn ang="0">
                  <a:pos x="55" y="5"/>
                </a:cxn>
                <a:cxn ang="0">
                  <a:pos x="56" y="14"/>
                </a:cxn>
                <a:cxn ang="0">
                  <a:pos x="58" y="45"/>
                </a:cxn>
                <a:cxn ang="0">
                  <a:pos x="62" y="88"/>
                </a:cxn>
                <a:cxn ang="0">
                  <a:pos x="63" y="104"/>
                </a:cxn>
                <a:cxn ang="0">
                  <a:pos x="64" y="111"/>
                </a:cxn>
                <a:cxn ang="0">
                  <a:pos x="65" y="114"/>
                </a:cxn>
                <a:cxn ang="0">
                  <a:pos x="66" y="116"/>
                </a:cxn>
                <a:cxn ang="0">
                  <a:pos x="66" y="115"/>
                </a:cxn>
                <a:cxn ang="0">
                  <a:pos x="67" y="112"/>
                </a:cxn>
                <a:cxn ang="0">
                  <a:pos x="68" y="106"/>
                </a:cxn>
                <a:cxn ang="0">
                  <a:pos x="70" y="85"/>
                </a:cxn>
                <a:cxn ang="0">
                  <a:pos x="72" y="60"/>
                </a:cxn>
                <a:cxn ang="0">
                  <a:pos x="75" y="23"/>
                </a:cxn>
                <a:cxn ang="0">
                  <a:pos x="76" y="8"/>
                </a:cxn>
                <a:cxn ang="0">
                  <a:pos x="77" y="3"/>
                </a:cxn>
                <a:cxn ang="0">
                  <a:pos x="78" y="0"/>
                </a:cxn>
                <a:cxn ang="0">
                  <a:pos x="79" y="0"/>
                </a:cxn>
                <a:cxn ang="0">
                  <a:pos x="79" y="1"/>
                </a:cxn>
                <a:cxn ang="0">
                  <a:pos x="80" y="6"/>
                </a:cxn>
              </a:cxnLst>
              <a:rect l="0" t="0" r="r" b="b"/>
              <a:pathLst>
                <a:path w="81" h="116">
                  <a:moveTo>
                    <a:pt x="0" y="4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9"/>
                  </a:lnTo>
                  <a:lnTo>
                    <a:pt x="4" y="11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5" y="18"/>
                  </a:lnTo>
                  <a:lnTo>
                    <a:pt x="5" y="21"/>
                  </a:lnTo>
                  <a:lnTo>
                    <a:pt x="5" y="22"/>
                  </a:lnTo>
                  <a:lnTo>
                    <a:pt x="5" y="24"/>
                  </a:lnTo>
                  <a:lnTo>
                    <a:pt x="5" y="26"/>
                  </a:lnTo>
                  <a:lnTo>
                    <a:pt x="6" y="30"/>
                  </a:lnTo>
                  <a:lnTo>
                    <a:pt x="6" y="40"/>
                  </a:lnTo>
                  <a:lnTo>
                    <a:pt x="8" y="60"/>
                  </a:lnTo>
                  <a:lnTo>
                    <a:pt x="8" y="61"/>
                  </a:lnTo>
                  <a:lnTo>
                    <a:pt x="8" y="63"/>
                  </a:lnTo>
                  <a:lnTo>
                    <a:pt x="8" y="65"/>
                  </a:lnTo>
                  <a:lnTo>
                    <a:pt x="9" y="70"/>
                  </a:lnTo>
                  <a:lnTo>
                    <a:pt x="9" y="79"/>
                  </a:lnTo>
                  <a:lnTo>
                    <a:pt x="9" y="80"/>
                  </a:lnTo>
                  <a:lnTo>
                    <a:pt x="9" y="81"/>
                  </a:lnTo>
                  <a:lnTo>
                    <a:pt x="10" y="84"/>
                  </a:lnTo>
                  <a:lnTo>
                    <a:pt x="10" y="88"/>
                  </a:lnTo>
                  <a:lnTo>
                    <a:pt x="11" y="96"/>
                  </a:lnTo>
                  <a:lnTo>
                    <a:pt x="11" y="96"/>
                  </a:lnTo>
                  <a:lnTo>
                    <a:pt x="11" y="97"/>
                  </a:lnTo>
                  <a:lnTo>
                    <a:pt x="11" y="99"/>
                  </a:lnTo>
                  <a:lnTo>
                    <a:pt x="11" y="102"/>
                  </a:lnTo>
                  <a:lnTo>
                    <a:pt x="11" y="103"/>
                  </a:lnTo>
                  <a:lnTo>
                    <a:pt x="11" y="104"/>
                  </a:lnTo>
                  <a:lnTo>
                    <a:pt x="12" y="105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9"/>
                  </a:lnTo>
                  <a:lnTo>
                    <a:pt x="12" y="110"/>
                  </a:lnTo>
                  <a:lnTo>
                    <a:pt x="13" y="111"/>
                  </a:lnTo>
                  <a:lnTo>
                    <a:pt x="13" y="111"/>
                  </a:lnTo>
                  <a:lnTo>
                    <a:pt x="13" y="112"/>
                  </a:lnTo>
                  <a:lnTo>
                    <a:pt x="13" y="112"/>
                  </a:lnTo>
                  <a:lnTo>
                    <a:pt x="13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6" y="109"/>
                  </a:lnTo>
                  <a:lnTo>
                    <a:pt x="16" y="108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6"/>
                  </a:lnTo>
                  <a:lnTo>
                    <a:pt x="17" y="104"/>
                  </a:lnTo>
                  <a:lnTo>
                    <a:pt x="17" y="101"/>
                  </a:lnTo>
                  <a:lnTo>
                    <a:pt x="17" y="100"/>
                  </a:lnTo>
                  <a:lnTo>
                    <a:pt x="17" y="99"/>
                  </a:lnTo>
                  <a:lnTo>
                    <a:pt x="18" y="97"/>
                  </a:lnTo>
                  <a:lnTo>
                    <a:pt x="18" y="93"/>
                  </a:lnTo>
                  <a:lnTo>
                    <a:pt x="18" y="92"/>
                  </a:lnTo>
                  <a:lnTo>
                    <a:pt x="18" y="91"/>
                  </a:lnTo>
                  <a:lnTo>
                    <a:pt x="18" y="89"/>
                  </a:lnTo>
                  <a:lnTo>
                    <a:pt x="19" y="84"/>
                  </a:lnTo>
                  <a:lnTo>
                    <a:pt x="19" y="74"/>
                  </a:lnTo>
                  <a:lnTo>
                    <a:pt x="20" y="73"/>
                  </a:lnTo>
                  <a:lnTo>
                    <a:pt x="20" y="72"/>
                  </a:lnTo>
                  <a:lnTo>
                    <a:pt x="20" y="70"/>
                  </a:lnTo>
                  <a:lnTo>
                    <a:pt x="20" y="65"/>
                  </a:lnTo>
                  <a:lnTo>
                    <a:pt x="21" y="55"/>
                  </a:lnTo>
                  <a:lnTo>
                    <a:pt x="21" y="54"/>
                  </a:lnTo>
                  <a:lnTo>
                    <a:pt x="21" y="52"/>
                  </a:lnTo>
                  <a:lnTo>
                    <a:pt x="21" y="50"/>
                  </a:lnTo>
                  <a:lnTo>
                    <a:pt x="22" y="45"/>
                  </a:lnTo>
                  <a:lnTo>
                    <a:pt x="22" y="36"/>
                  </a:lnTo>
                  <a:lnTo>
                    <a:pt x="22" y="35"/>
                  </a:lnTo>
                  <a:lnTo>
                    <a:pt x="23" y="34"/>
                  </a:lnTo>
                  <a:lnTo>
                    <a:pt x="23" y="31"/>
                  </a:lnTo>
                  <a:lnTo>
                    <a:pt x="23" y="27"/>
                  </a:lnTo>
                  <a:lnTo>
                    <a:pt x="23" y="26"/>
                  </a:lnTo>
                  <a:lnTo>
                    <a:pt x="23" y="25"/>
                  </a:lnTo>
                  <a:lnTo>
                    <a:pt x="23" y="23"/>
                  </a:lnTo>
                  <a:lnTo>
                    <a:pt x="24" y="19"/>
                  </a:lnTo>
                  <a:lnTo>
                    <a:pt x="24" y="18"/>
                  </a:lnTo>
                  <a:lnTo>
                    <a:pt x="24" y="17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25" y="12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9" y="7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30" y="9"/>
                  </a:lnTo>
                  <a:lnTo>
                    <a:pt x="30" y="12"/>
                  </a:lnTo>
                  <a:lnTo>
                    <a:pt x="30" y="13"/>
                  </a:lnTo>
                  <a:lnTo>
                    <a:pt x="30" y="14"/>
                  </a:lnTo>
                  <a:lnTo>
                    <a:pt x="30" y="15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31" y="21"/>
                  </a:lnTo>
                  <a:lnTo>
                    <a:pt x="31" y="23"/>
                  </a:lnTo>
                  <a:lnTo>
                    <a:pt x="31" y="27"/>
                  </a:lnTo>
                  <a:lnTo>
                    <a:pt x="32" y="37"/>
                  </a:lnTo>
                  <a:lnTo>
                    <a:pt x="34" y="58"/>
                  </a:lnTo>
                  <a:lnTo>
                    <a:pt x="34" y="59"/>
                  </a:lnTo>
                  <a:lnTo>
                    <a:pt x="34" y="60"/>
                  </a:lnTo>
                  <a:lnTo>
                    <a:pt x="34" y="63"/>
                  </a:lnTo>
                  <a:lnTo>
                    <a:pt x="34" y="68"/>
                  </a:lnTo>
                  <a:lnTo>
                    <a:pt x="35" y="78"/>
                  </a:lnTo>
                  <a:lnTo>
                    <a:pt x="35" y="80"/>
                  </a:lnTo>
                  <a:lnTo>
                    <a:pt x="35" y="81"/>
                  </a:lnTo>
                  <a:lnTo>
                    <a:pt x="35" y="83"/>
                  </a:lnTo>
                  <a:lnTo>
                    <a:pt x="36" y="88"/>
                  </a:lnTo>
                  <a:lnTo>
                    <a:pt x="37" y="96"/>
                  </a:lnTo>
                  <a:lnTo>
                    <a:pt x="37" y="97"/>
                  </a:lnTo>
                  <a:lnTo>
                    <a:pt x="37" y="98"/>
                  </a:lnTo>
                  <a:lnTo>
                    <a:pt x="37" y="100"/>
                  </a:lnTo>
                  <a:lnTo>
                    <a:pt x="37" y="103"/>
                  </a:lnTo>
                  <a:lnTo>
                    <a:pt x="37" y="104"/>
                  </a:lnTo>
                  <a:lnTo>
                    <a:pt x="37" y="104"/>
                  </a:lnTo>
                  <a:lnTo>
                    <a:pt x="38" y="106"/>
                  </a:lnTo>
                  <a:lnTo>
                    <a:pt x="38" y="108"/>
                  </a:lnTo>
                  <a:lnTo>
                    <a:pt x="38" y="109"/>
                  </a:lnTo>
                  <a:lnTo>
                    <a:pt x="38" y="110"/>
                  </a:lnTo>
                  <a:lnTo>
                    <a:pt x="38" y="111"/>
                  </a:lnTo>
                  <a:lnTo>
                    <a:pt x="39" y="111"/>
                  </a:lnTo>
                  <a:lnTo>
                    <a:pt x="39" y="112"/>
                  </a:lnTo>
                  <a:lnTo>
                    <a:pt x="39" y="112"/>
                  </a:lnTo>
                  <a:lnTo>
                    <a:pt x="39" y="113"/>
                  </a:lnTo>
                  <a:lnTo>
                    <a:pt x="39" y="113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40" y="115"/>
                  </a:lnTo>
                  <a:lnTo>
                    <a:pt x="40" y="115"/>
                  </a:lnTo>
                  <a:lnTo>
                    <a:pt x="40" y="115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3"/>
                  </a:lnTo>
                  <a:lnTo>
                    <a:pt x="41" y="113"/>
                  </a:lnTo>
                  <a:lnTo>
                    <a:pt x="41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0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08"/>
                  </a:lnTo>
                  <a:lnTo>
                    <a:pt x="42" y="107"/>
                  </a:lnTo>
                  <a:lnTo>
                    <a:pt x="42" y="106"/>
                  </a:lnTo>
                  <a:lnTo>
                    <a:pt x="43" y="105"/>
                  </a:lnTo>
                  <a:lnTo>
                    <a:pt x="43" y="102"/>
                  </a:lnTo>
                  <a:lnTo>
                    <a:pt x="43" y="101"/>
                  </a:lnTo>
                  <a:lnTo>
                    <a:pt x="43" y="100"/>
                  </a:lnTo>
                  <a:lnTo>
                    <a:pt x="43" y="98"/>
                  </a:lnTo>
                  <a:lnTo>
                    <a:pt x="44" y="94"/>
                  </a:lnTo>
                  <a:lnTo>
                    <a:pt x="44" y="93"/>
                  </a:lnTo>
                  <a:lnTo>
                    <a:pt x="44" y="92"/>
                  </a:lnTo>
                  <a:lnTo>
                    <a:pt x="44" y="90"/>
                  </a:lnTo>
                  <a:lnTo>
                    <a:pt x="45" y="85"/>
                  </a:lnTo>
                  <a:lnTo>
                    <a:pt x="45" y="75"/>
                  </a:lnTo>
                  <a:lnTo>
                    <a:pt x="45" y="74"/>
                  </a:lnTo>
                  <a:lnTo>
                    <a:pt x="45" y="72"/>
                  </a:lnTo>
                  <a:lnTo>
                    <a:pt x="46" y="70"/>
                  </a:lnTo>
                  <a:lnTo>
                    <a:pt x="46" y="64"/>
                  </a:lnTo>
                  <a:lnTo>
                    <a:pt x="47" y="54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1"/>
                  </a:lnTo>
                  <a:lnTo>
                    <a:pt x="49" y="28"/>
                  </a:lnTo>
                  <a:lnTo>
                    <a:pt x="49" y="24"/>
                  </a:lnTo>
                  <a:lnTo>
                    <a:pt x="49" y="23"/>
                  </a:lnTo>
                  <a:lnTo>
                    <a:pt x="49" y="22"/>
                  </a:lnTo>
                  <a:lnTo>
                    <a:pt x="49" y="20"/>
                  </a:lnTo>
                  <a:lnTo>
                    <a:pt x="50" y="16"/>
                  </a:lnTo>
                  <a:lnTo>
                    <a:pt x="50" y="15"/>
                  </a:lnTo>
                  <a:lnTo>
                    <a:pt x="50" y="14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50" y="11"/>
                  </a:lnTo>
                  <a:lnTo>
                    <a:pt x="51" y="9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51" y="5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5" y="6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8"/>
                  </a:lnTo>
                  <a:lnTo>
                    <a:pt x="55" y="9"/>
                  </a:lnTo>
                  <a:lnTo>
                    <a:pt x="56" y="12"/>
                  </a:lnTo>
                  <a:lnTo>
                    <a:pt x="56" y="13"/>
                  </a:lnTo>
                  <a:lnTo>
                    <a:pt x="56" y="14"/>
                  </a:lnTo>
                  <a:lnTo>
                    <a:pt x="56" y="15"/>
                  </a:lnTo>
                  <a:lnTo>
                    <a:pt x="56" y="19"/>
                  </a:lnTo>
                  <a:lnTo>
                    <a:pt x="57" y="27"/>
                  </a:lnTo>
                  <a:lnTo>
                    <a:pt x="57" y="28"/>
                  </a:lnTo>
                  <a:lnTo>
                    <a:pt x="57" y="29"/>
                  </a:lnTo>
                  <a:lnTo>
                    <a:pt x="57" y="31"/>
                  </a:lnTo>
                  <a:lnTo>
                    <a:pt x="58" y="36"/>
                  </a:lnTo>
                  <a:lnTo>
                    <a:pt x="58" y="45"/>
                  </a:lnTo>
                  <a:lnTo>
                    <a:pt x="60" y="65"/>
                  </a:lnTo>
                  <a:lnTo>
                    <a:pt x="60" y="66"/>
                  </a:lnTo>
                  <a:lnTo>
                    <a:pt x="60" y="68"/>
                  </a:lnTo>
                  <a:lnTo>
                    <a:pt x="60" y="70"/>
                  </a:lnTo>
                  <a:lnTo>
                    <a:pt x="61" y="75"/>
                  </a:lnTo>
                  <a:lnTo>
                    <a:pt x="61" y="85"/>
                  </a:lnTo>
                  <a:lnTo>
                    <a:pt x="62" y="86"/>
                  </a:lnTo>
                  <a:lnTo>
                    <a:pt x="62" y="88"/>
                  </a:lnTo>
                  <a:lnTo>
                    <a:pt x="62" y="90"/>
                  </a:lnTo>
                  <a:lnTo>
                    <a:pt x="62" y="94"/>
                  </a:lnTo>
                  <a:lnTo>
                    <a:pt x="62" y="95"/>
                  </a:lnTo>
                  <a:lnTo>
                    <a:pt x="62" y="96"/>
                  </a:lnTo>
                  <a:lnTo>
                    <a:pt x="62" y="98"/>
                  </a:lnTo>
                  <a:lnTo>
                    <a:pt x="63" y="102"/>
                  </a:lnTo>
                  <a:lnTo>
                    <a:pt x="63" y="103"/>
                  </a:lnTo>
                  <a:lnTo>
                    <a:pt x="63" y="104"/>
                  </a:lnTo>
                  <a:lnTo>
                    <a:pt x="63" y="105"/>
                  </a:lnTo>
                  <a:lnTo>
                    <a:pt x="63" y="106"/>
                  </a:lnTo>
                  <a:lnTo>
                    <a:pt x="64" y="106"/>
                  </a:lnTo>
                  <a:lnTo>
                    <a:pt x="64" y="108"/>
                  </a:lnTo>
                  <a:lnTo>
                    <a:pt x="64" y="109"/>
                  </a:lnTo>
                  <a:lnTo>
                    <a:pt x="64" y="109"/>
                  </a:lnTo>
                  <a:lnTo>
                    <a:pt x="64" y="110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4" y="113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8" y="104"/>
                  </a:lnTo>
                  <a:lnTo>
                    <a:pt x="69" y="101"/>
                  </a:lnTo>
                  <a:lnTo>
                    <a:pt x="69" y="100"/>
                  </a:lnTo>
                  <a:lnTo>
                    <a:pt x="69" y="99"/>
                  </a:lnTo>
                  <a:lnTo>
                    <a:pt x="69" y="97"/>
                  </a:lnTo>
                  <a:lnTo>
                    <a:pt x="69" y="93"/>
                  </a:lnTo>
                  <a:lnTo>
                    <a:pt x="70" y="85"/>
                  </a:lnTo>
                  <a:lnTo>
                    <a:pt x="70" y="84"/>
                  </a:lnTo>
                  <a:lnTo>
                    <a:pt x="70" y="82"/>
                  </a:lnTo>
                  <a:lnTo>
                    <a:pt x="70" y="80"/>
                  </a:lnTo>
                  <a:lnTo>
                    <a:pt x="71" y="76"/>
                  </a:lnTo>
                  <a:lnTo>
                    <a:pt x="72" y="66"/>
                  </a:lnTo>
                  <a:lnTo>
                    <a:pt x="72" y="64"/>
                  </a:lnTo>
                  <a:lnTo>
                    <a:pt x="72" y="63"/>
                  </a:lnTo>
                  <a:lnTo>
                    <a:pt x="72" y="60"/>
                  </a:lnTo>
                  <a:lnTo>
                    <a:pt x="72" y="55"/>
                  </a:lnTo>
                  <a:lnTo>
                    <a:pt x="73" y="44"/>
                  </a:lnTo>
                  <a:lnTo>
                    <a:pt x="73" y="43"/>
                  </a:lnTo>
                  <a:lnTo>
                    <a:pt x="73" y="41"/>
                  </a:lnTo>
                  <a:lnTo>
                    <a:pt x="73" y="39"/>
                  </a:lnTo>
                  <a:lnTo>
                    <a:pt x="74" y="34"/>
                  </a:lnTo>
                  <a:lnTo>
                    <a:pt x="75" y="24"/>
                  </a:lnTo>
                  <a:lnTo>
                    <a:pt x="75" y="23"/>
                  </a:lnTo>
                  <a:lnTo>
                    <a:pt x="75" y="22"/>
                  </a:lnTo>
                  <a:lnTo>
                    <a:pt x="75" y="20"/>
                  </a:lnTo>
                  <a:lnTo>
                    <a:pt x="75" y="16"/>
                  </a:lnTo>
                  <a:lnTo>
                    <a:pt x="75" y="15"/>
                  </a:lnTo>
                  <a:lnTo>
                    <a:pt x="76" y="14"/>
                  </a:lnTo>
                  <a:lnTo>
                    <a:pt x="76" y="12"/>
                  </a:lnTo>
                  <a:lnTo>
                    <a:pt x="76" y="9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76" y="6"/>
                  </a:lnTo>
                  <a:lnTo>
                    <a:pt x="77" y="6"/>
                  </a:lnTo>
                  <a:lnTo>
                    <a:pt x="77" y="5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2"/>
                  </a:lnTo>
                  <a:lnTo>
                    <a:pt x="77" y="2"/>
                  </a:lnTo>
                  <a:lnTo>
                    <a:pt x="77" y="1"/>
                  </a:lnTo>
                  <a:lnTo>
                    <a:pt x="78" y="1"/>
                  </a:lnTo>
                  <a:lnTo>
                    <a:pt x="78" y="1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3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5"/>
                  </a:lnTo>
                  <a:lnTo>
                    <a:pt x="80" y="6"/>
                  </a:lnTo>
                  <a:lnTo>
                    <a:pt x="80" y="7"/>
                  </a:lnTo>
                  <a:lnTo>
                    <a:pt x="81" y="8"/>
                  </a:lnTo>
                  <a:lnTo>
                    <a:pt x="81" y="9"/>
                  </a:lnTo>
                  <a:lnTo>
                    <a:pt x="81" y="9"/>
                  </a:lnTo>
                </a:path>
              </a:pathLst>
            </a:custGeom>
            <a:noFill/>
            <a:ln w="9525" cap="sq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288" name="Freeform 82"/>
            <p:cNvSpPr>
              <a:spLocks/>
            </p:cNvSpPr>
            <p:nvPr/>
          </p:nvSpPr>
          <p:spPr bwMode="auto">
            <a:xfrm>
              <a:off x="7110448" y="3470295"/>
              <a:ext cx="131763" cy="184150"/>
            </a:xfrm>
            <a:custGeom>
              <a:avLst/>
              <a:gdLst/>
              <a:ahLst/>
              <a:cxnLst>
                <a:cxn ang="0">
                  <a:pos x="1" y="23"/>
                </a:cxn>
                <a:cxn ang="0">
                  <a:pos x="3" y="51"/>
                </a:cxn>
                <a:cxn ang="0">
                  <a:pos x="5" y="83"/>
                </a:cxn>
                <a:cxn ang="0">
                  <a:pos x="7" y="99"/>
                </a:cxn>
                <a:cxn ang="0">
                  <a:pos x="8" y="108"/>
                </a:cxn>
                <a:cxn ang="0">
                  <a:pos x="9" y="112"/>
                </a:cxn>
                <a:cxn ang="0">
                  <a:pos x="10" y="115"/>
                </a:cxn>
                <a:cxn ang="0">
                  <a:pos x="10" y="115"/>
                </a:cxn>
                <a:cxn ang="0">
                  <a:pos x="11" y="114"/>
                </a:cxn>
                <a:cxn ang="0">
                  <a:pos x="12" y="108"/>
                </a:cxn>
                <a:cxn ang="0">
                  <a:pos x="14" y="87"/>
                </a:cxn>
                <a:cxn ang="0">
                  <a:pos x="17" y="44"/>
                </a:cxn>
                <a:cxn ang="0">
                  <a:pos x="19" y="26"/>
                </a:cxn>
                <a:cxn ang="0">
                  <a:pos x="20" y="11"/>
                </a:cxn>
                <a:cxn ang="0">
                  <a:pos x="21" y="4"/>
                </a:cxn>
                <a:cxn ang="0">
                  <a:pos x="22" y="1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4" y="3"/>
                </a:cxn>
                <a:cxn ang="0">
                  <a:pos x="25" y="8"/>
                </a:cxn>
                <a:cxn ang="0">
                  <a:pos x="27" y="31"/>
                </a:cxn>
                <a:cxn ang="0">
                  <a:pos x="29" y="57"/>
                </a:cxn>
                <a:cxn ang="0">
                  <a:pos x="31" y="94"/>
                </a:cxn>
                <a:cxn ang="0">
                  <a:pos x="33" y="107"/>
                </a:cxn>
                <a:cxn ang="0">
                  <a:pos x="34" y="113"/>
                </a:cxn>
                <a:cxn ang="0">
                  <a:pos x="34" y="115"/>
                </a:cxn>
                <a:cxn ang="0">
                  <a:pos x="35" y="116"/>
                </a:cxn>
                <a:cxn ang="0">
                  <a:pos x="36" y="114"/>
                </a:cxn>
                <a:cxn ang="0">
                  <a:pos x="37" y="110"/>
                </a:cxn>
                <a:cxn ang="0">
                  <a:pos x="38" y="100"/>
                </a:cxn>
                <a:cxn ang="0">
                  <a:pos x="40" y="74"/>
                </a:cxn>
                <a:cxn ang="0">
                  <a:pos x="42" y="42"/>
                </a:cxn>
                <a:cxn ang="0">
                  <a:pos x="44" y="18"/>
                </a:cxn>
                <a:cxn ang="0">
                  <a:pos x="46" y="7"/>
                </a:cxn>
                <a:cxn ang="0">
                  <a:pos x="46" y="2"/>
                </a:cxn>
                <a:cxn ang="0">
                  <a:pos x="47" y="0"/>
                </a:cxn>
                <a:cxn ang="0">
                  <a:pos x="48" y="0"/>
                </a:cxn>
                <a:cxn ang="0">
                  <a:pos x="49" y="2"/>
                </a:cxn>
                <a:cxn ang="0">
                  <a:pos x="50" y="7"/>
                </a:cxn>
                <a:cxn ang="0">
                  <a:pos x="51" y="17"/>
                </a:cxn>
                <a:cxn ang="0">
                  <a:pos x="53" y="52"/>
                </a:cxn>
                <a:cxn ang="0">
                  <a:pos x="56" y="87"/>
                </a:cxn>
                <a:cxn ang="0">
                  <a:pos x="57" y="104"/>
                </a:cxn>
                <a:cxn ang="0">
                  <a:pos x="58" y="112"/>
                </a:cxn>
                <a:cxn ang="0">
                  <a:pos x="59" y="115"/>
                </a:cxn>
                <a:cxn ang="0">
                  <a:pos x="60" y="116"/>
                </a:cxn>
                <a:cxn ang="0">
                  <a:pos x="61" y="114"/>
                </a:cxn>
                <a:cxn ang="0">
                  <a:pos x="62" y="110"/>
                </a:cxn>
                <a:cxn ang="0">
                  <a:pos x="63" y="98"/>
                </a:cxn>
                <a:cxn ang="0">
                  <a:pos x="66" y="52"/>
                </a:cxn>
                <a:cxn ang="0">
                  <a:pos x="68" y="28"/>
                </a:cxn>
                <a:cxn ang="0">
                  <a:pos x="69" y="13"/>
                </a:cxn>
                <a:cxn ang="0">
                  <a:pos x="70" y="6"/>
                </a:cxn>
                <a:cxn ang="0">
                  <a:pos x="71" y="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3" y="2"/>
                </a:cxn>
                <a:cxn ang="0">
                  <a:pos x="74" y="8"/>
                </a:cxn>
                <a:cxn ang="0">
                  <a:pos x="76" y="32"/>
                </a:cxn>
                <a:cxn ang="0">
                  <a:pos x="78" y="62"/>
                </a:cxn>
                <a:cxn ang="0">
                  <a:pos x="81" y="94"/>
                </a:cxn>
                <a:cxn ang="0">
                  <a:pos x="82" y="107"/>
                </a:cxn>
              </a:cxnLst>
              <a:rect l="0" t="0" r="r" b="b"/>
              <a:pathLst>
                <a:path w="83" h="116">
                  <a:moveTo>
                    <a:pt x="0" y="9"/>
                  </a:moveTo>
                  <a:lnTo>
                    <a:pt x="0" y="11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1" y="16"/>
                  </a:lnTo>
                  <a:lnTo>
                    <a:pt x="1" y="18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7"/>
                  </a:lnTo>
                  <a:lnTo>
                    <a:pt x="2" y="31"/>
                  </a:lnTo>
                  <a:lnTo>
                    <a:pt x="3" y="41"/>
                  </a:lnTo>
                  <a:lnTo>
                    <a:pt x="3" y="42"/>
                  </a:lnTo>
                  <a:lnTo>
                    <a:pt x="3" y="44"/>
                  </a:lnTo>
                  <a:lnTo>
                    <a:pt x="3" y="46"/>
                  </a:lnTo>
                  <a:lnTo>
                    <a:pt x="3" y="51"/>
                  </a:lnTo>
                  <a:lnTo>
                    <a:pt x="4" y="61"/>
                  </a:lnTo>
                  <a:lnTo>
                    <a:pt x="4" y="62"/>
                  </a:lnTo>
                  <a:lnTo>
                    <a:pt x="4" y="64"/>
                  </a:lnTo>
                  <a:lnTo>
                    <a:pt x="4" y="66"/>
                  </a:lnTo>
                  <a:lnTo>
                    <a:pt x="5" y="71"/>
                  </a:lnTo>
                  <a:lnTo>
                    <a:pt x="5" y="81"/>
                  </a:lnTo>
                  <a:lnTo>
                    <a:pt x="5" y="82"/>
                  </a:lnTo>
                  <a:lnTo>
                    <a:pt x="5" y="83"/>
                  </a:lnTo>
                  <a:lnTo>
                    <a:pt x="6" y="85"/>
                  </a:lnTo>
                  <a:lnTo>
                    <a:pt x="6" y="90"/>
                  </a:lnTo>
                  <a:lnTo>
                    <a:pt x="6" y="91"/>
                  </a:lnTo>
                  <a:lnTo>
                    <a:pt x="6" y="92"/>
                  </a:lnTo>
                  <a:lnTo>
                    <a:pt x="6" y="94"/>
                  </a:lnTo>
                  <a:lnTo>
                    <a:pt x="7" y="97"/>
                  </a:lnTo>
                  <a:lnTo>
                    <a:pt x="7" y="98"/>
                  </a:lnTo>
                  <a:lnTo>
                    <a:pt x="7" y="99"/>
                  </a:lnTo>
                  <a:lnTo>
                    <a:pt x="7" y="101"/>
                  </a:lnTo>
                  <a:lnTo>
                    <a:pt x="7" y="102"/>
                  </a:lnTo>
                  <a:lnTo>
                    <a:pt x="7" y="103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8" y="106"/>
                  </a:lnTo>
                  <a:lnTo>
                    <a:pt x="8" y="107"/>
                  </a:lnTo>
                  <a:lnTo>
                    <a:pt x="8" y="108"/>
                  </a:lnTo>
                  <a:lnTo>
                    <a:pt x="8" y="108"/>
                  </a:lnTo>
                  <a:lnTo>
                    <a:pt x="8" y="109"/>
                  </a:lnTo>
                  <a:lnTo>
                    <a:pt x="8" y="110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9" y="113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12"/>
                  </a:lnTo>
                  <a:lnTo>
                    <a:pt x="11" y="111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9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6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101"/>
                  </a:lnTo>
                  <a:lnTo>
                    <a:pt x="13" y="100"/>
                  </a:lnTo>
                  <a:lnTo>
                    <a:pt x="13" y="96"/>
                  </a:lnTo>
                  <a:lnTo>
                    <a:pt x="14" y="87"/>
                  </a:lnTo>
                  <a:lnTo>
                    <a:pt x="14" y="86"/>
                  </a:lnTo>
                  <a:lnTo>
                    <a:pt x="14" y="84"/>
                  </a:lnTo>
                  <a:lnTo>
                    <a:pt x="15" y="82"/>
                  </a:lnTo>
                  <a:lnTo>
                    <a:pt x="15" y="77"/>
                  </a:lnTo>
                  <a:lnTo>
                    <a:pt x="16" y="67"/>
                  </a:lnTo>
                  <a:lnTo>
                    <a:pt x="17" y="47"/>
                  </a:lnTo>
                  <a:lnTo>
                    <a:pt x="17" y="46"/>
                  </a:lnTo>
                  <a:lnTo>
                    <a:pt x="17" y="44"/>
                  </a:lnTo>
                  <a:lnTo>
                    <a:pt x="17" y="42"/>
                  </a:lnTo>
                  <a:lnTo>
                    <a:pt x="18" y="37"/>
                  </a:lnTo>
                  <a:lnTo>
                    <a:pt x="18" y="36"/>
                  </a:lnTo>
                  <a:lnTo>
                    <a:pt x="18" y="35"/>
                  </a:lnTo>
                  <a:lnTo>
                    <a:pt x="18" y="32"/>
                  </a:lnTo>
                  <a:lnTo>
                    <a:pt x="18" y="28"/>
                  </a:lnTo>
                  <a:lnTo>
                    <a:pt x="19" y="27"/>
                  </a:lnTo>
                  <a:lnTo>
                    <a:pt x="19" y="26"/>
                  </a:lnTo>
                  <a:lnTo>
                    <a:pt x="19" y="24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6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20" y="10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1" y="7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6"/>
                  </a:lnTo>
                  <a:lnTo>
                    <a:pt x="26" y="17"/>
                  </a:lnTo>
                  <a:lnTo>
                    <a:pt x="26" y="22"/>
                  </a:lnTo>
                  <a:lnTo>
                    <a:pt x="27" y="31"/>
                  </a:lnTo>
                  <a:lnTo>
                    <a:pt x="27" y="32"/>
                  </a:lnTo>
                  <a:lnTo>
                    <a:pt x="27" y="33"/>
                  </a:lnTo>
                  <a:lnTo>
                    <a:pt x="27" y="36"/>
                  </a:lnTo>
                  <a:lnTo>
                    <a:pt x="28" y="41"/>
                  </a:lnTo>
                  <a:lnTo>
                    <a:pt x="28" y="52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29" y="57"/>
                  </a:lnTo>
                  <a:lnTo>
                    <a:pt x="29" y="62"/>
                  </a:lnTo>
                  <a:lnTo>
                    <a:pt x="30" y="73"/>
                  </a:lnTo>
                  <a:lnTo>
                    <a:pt x="30" y="75"/>
                  </a:lnTo>
                  <a:lnTo>
                    <a:pt x="30" y="76"/>
                  </a:lnTo>
                  <a:lnTo>
                    <a:pt x="30" y="78"/>
                  </a:lnTo>
                  <a:lnTo>
                    <a:pt x="31" y="84"/>
                  </a:lnTo>
                  <a:lnTo>
                    <a:pt x="31" y="93"/>
                  </a:lnTo>
                  <a:lnTo>
                    <a:pt x="31" y="94"/>
                  </a:lnTo>
                  <a:lnTo>
                    <a:pt x="31" y="95"/>
                  </a:lnTo>
                  <a:lnTo>
                    <a:pt x="32" y="97"/>
                  </a:lnTo>
                  <a:lnTo>
                    <a:pt x="32" y="100"/>
                  </a:lnTo>
                  <a:lnTo>
                    <a:pt x="32" y="101"/>
                  </a:lnTo>
                  <a:lnTo>
                    <a:pt x="32" y="102"/>
                  </a:lnTo>
                  <a:lnTo>
                    <a:pt x="32" y="104"/>
                  </a:lnTo>
                  <a:lnTo>
                    <a:pt x="33" y="107"/>
                  </a:lnTo>
                  <a:lnTo>
                    <a:pt x="33" y="107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3" y="110"/>
                  </a:lnTo>
                  <a:lnTo>
                    <a:pt x="33" y="111"/>
                  </a:lnTo>
                  <a:lnTo>
                    <a:pt x="33" y="112"/>
                  </a:lnTo>
                  <a:lnTo>
                    <a:pt x="34" y="112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7" y="111"/>
                  </a:lnTo>
                  <a:lnTo>
                    <a:pt x="37" y="110"/>
                  </a:lnTo>
                  <a:lnTo>
                    <a:pt x="37" y="110"/>
                  </a:lnTo>
                  <a:lnTo>
                    <a:pt x="37" y="108"/>
                  </a:lnTo>
                  <a:lnTo>
                    <a:pt x="37" y="108"/>
                  </a:lnTo>
                  <a:lnTo>
                    <a:pt x="37" y="107"/>
                  </a:lnTo>
                  <a:lnTo>
                    <a:pt x="37" y="106"/>
                  </a:lnTo>
                  <a:lnTo>
                    <a:pt x="38" y="102"/>
                  </a:lnTo>
                  <a:lnTo>
                    <a:pt x="38" y="101"/>
                  </a:lnTo>
                  <a:lnTo>
                    <a:pt x="38" y="100"/>
                  </a:lnTo>
                  <a:lnTo>
                    <a:pt x="38" y="99"/>
                  </a:lnTo>
                  <a:lnTo>
                    <a:pt x="39" y="94"/>
                  </a:lnTo>
                  <a:lnTo>
                    <a:pt x="39" y="93"/>
                  </a:lnTo>
                  <a:lnTo>
                    <a:pt x="39" y="92"/>
                  </a:lnTo>
                  <a:lnTo>
                    <a:pt x="39" y="90"/>
                  </a:lnTo>
                  <a:lnTo>
                    <a:pt x="39" y="85"/>
                  </a:lnTo>
                  <a:lnTo>
                    <a:pt x="40" y="75"/>
                  </a:lnTo>
                  <a:lnTo>
                    <a:pt x="40" y="74"/>
                  </a:lnTo>
                  <a:lnTo>
                    <a:pt x="40" y="72"/>
                  </a:lnTo>
                  <a:lnTo>
                    <a:pt x="40" y="70"/>
                  </a:lnTo>
                  <a:lnTo>
                    <a:pt x="41" y="64"/>
                  </a:lnTo>
                  <a:lnTo>
                    <a:pt x="42" y="53"/>
                  </a:lnTo>
                  <a:lnTo>
                    <a:pt x="42" y="52"/>
                  </a:lnTo>
                  <a:lnTo>
                    <a:pt x="42" y="50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3" y="32"/>
                  </a:lnTo>
                  <a:lnTo>
                    <a:pt x="43" y="30"/>
                  </a:lnTo>
                  <a:lnTo>
                    <a:pt x="43" y="29"/>
                  </a:lnTo>
                  <a:lnTo>
                    <a:pt x="44" y="27"/>
                  </a:lnTo>
                  <a:lnTo>
                    <a:pt x="44" y="22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4" y="18"/>
                  </a:lnTo>
                  <a:lnTo>
                    <a:pt x="45" y="14"/>
                  </a:lnTo>
                  <a:lnTo>
                    <a:pt x="45" y="13"/>
                  </a:lnTo>
                  <a:lnTo>
                    <a:pt x="45" y="13"/>
                  </a:lnTo>
                  <a:lnTo>
                    <a:pt x="45" y="11"/>
                  </a:lnTo>
                  <a:lnTo>
                    <a:pt x="45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6" y="7"/>
                  </a:lnTo>
                  <a:lnTo>
                    <a:pt x="46" y="6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6" y="4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2"/>
                  </a:lnTo>
                  <a:lnTo>
                    <a:pt x="49" y="2"/>
                  </a:lnTo>
                  <a:lnTo>
                    <a:pt x="49" y="2"/>
                  </a:lnTo>
                  <a:lnTo>
                    <a:pt x="49" y="3"/>
                  </a:lnTo>
                  <a:lnTo>
                    <a:pt x="49" y="3"/>
                  </a:lnTo>
                  <a:lnTo>
                    <a:pt x="49" y="4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0" y="8"/>
                  </a:lnTo>
                  <a:lnTo>
                    <a:pt x="50" y="9"/>
                  </a:lnTo>
                  <a:lnTo>
                    <a:pt x="50" y="10"/>
                  </a:lnTo>
                  <a:lnTo>
                    <a:pt x="50" y="11"/>
                  </a:lnTo>
                  <a:lnTo>
                    <a:pt x="50" y="12"/>
                  </a:lnTo>
                  <a:lnTo>
                    <a:pt x="50" y="16"/>
                  </a:lnTo>
                  <a:lnTo>
                    <a:pt x="51" y="16"/>
                  </a:lnTo>
                  <a:lnTo>
                    <a:pt x="51" y="17"/>
                  </a:lnTo>
                  <a:lnTo>
                    <a:pt x="51" y="19"/>
                  </a:lnTo>
                  <a:lnTo>
                    <a:pt x="51" y="23"/>
                  </a:lnTo>
                  <a:lnTo>
                    <a:pt x="52" y="32"/>
                  </a:lnTo>
                  <a:lnTo>
                    <a:pt x="52" y="33"/>
                  </a:lnTo>
                  <a:lnTo>
                    <a:pt x="52" y="34"/>
                  </a:lnTo>
                  <a:lnTo>
                    <a:pt x="52" y="37"/>
                  </a:lnTo>
                  <a:lnTo>
                    <a:pt x="53" y="42"/>
                  </a:lnTo>
                  <a:lnTo>
                    <a:pt x="53" y="52"/>
                  </a:lnTo>
                  <a:lnTo>
                    <a:pt x="55" y="72"/>
                  </a:lnTo>
                  <a:lnTo>
                    <a:pt x="55" y="73"/>
                  </a:lnTo>
                  <a:lnTo>
                    <a:pt x="55" y="75"/>
                  </a:lnTo>
                  <a:lnTo>
                    <a:pt x="55" y="77"/>
                  </a:lnTo>
                  <a:lnTo>
                    <a:pt x="55" y="82"/>
                  </a:lnTo>
                  <a:lnTo>
                    <a:pt x="56" y="84"/>
                  </a:lnTo>
                  <a:lnTo>
                    <a:pt x="56" y="85"/>
                  </a:lnTo>
                  <a:lnTo>
                    <a:pt x="56" y="87"/>
                  </a:lnTo>
                  <a:lnTo>
                    <a:pt x="56" y="92"/>
                  </a:lnTo>
                  <a:lnTo>
                    <a:pt x="56" y="93"/>
                  </a:lnTo>
                  <a:lnTo>
                    <a:pt x="56" y="94"/>
                  </a:lnTo>
                  <a:lnTo>
                    <a:pt x="56" y="96"/>
                  </a:lnTo>
                  <a:lnTo>
                    <a:pt x="57" y="100"/>
                  </a:lnTo>
                  <a:lnTo>
                    <a:pt x="57" y="101"/>
                  </a:lnTo>
                  <a:lnTo>
                    <a:pt x="57" y="102"/>
                  </a:lnTo>
                  <a:lnTo>
                    <a:pt x="57" y="104"/>
                  </a:lnTo>
                  <a:lnTo>
                    <a:pt x="58" y="107"/>
                  </a:lnTo>
                  <a:lnTo>
                    <a:pt x="58" y="108"/>
                  </a:lnTo>
                  <a:lnTo>
                    <a:pt x="58" y="108"/>
                  </a:lnTo>
                  <a:lnTo>
                    <a:pt x="58" y="110"/>
                  </a:lnTo>
                  <a:lnTo>
                    <a:pt x="58" y="110"/>
                  </a:lnTo>
                  <a:lnTo>
                    <a:pt x="58" y="111"/>
                  </a:lnTo>
                  <a:lnTo>
                    <a:pt x="58" y="112"/>
                  </a:lnTo>
                  <a:lnTo>
                    <a:pt x="58" y="112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2"/>
                  </a:lnTo>
                  <a:lnTo>
                    <a:pt x="61" y="112"/>
                  </a:lnTo>
                  <a:lnTo>
                    <a:pt x="61" y="111"/>
                  </a:lnTo>
                  <a:lnTo>
                    <a:pt x="62" y="110"/>
                  </a:lnTo>
                  <a:lnTo>
                    <a:pt x="62" y="110"/>
                  </a:lnTo>
                  <a:lnTo>
                    <a:pt x="62" y="109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5"/>
                  </a:lnTo>
                  <a:lnTo>
                    <a:pt x="62" y="103"/>
                  </a:lnTo>
                  <a:lnTo>
                    <a:pt x="63" y="100"/>
                  </a:lnTo>
                  <a:lnTo>
                    <a:pt x="63" y="99"/>
                  </a:lnTo>
                  <a:lnTo>
                    <a:pt x="63" y="98"/>
                  </a:lnTo>
                  <a:lnTo>
                    <a:pt x="63" y="96"/>
                  </a:lnTo>
                  <a:lnTo>
                    <a:pt x="64" y="92"/>
                  </a:lnTo>
                  <a:lnTo>
                    <a:pt x="64" y="91"/>
                  </a:lnTo>
                  <a:lnTo>
                    <a:pt x="64" y="90"/>
                  </a:lnTo>
                  <a:lnTo>
                    <a:pt x="64" y="87"/>
                  </a:lnTo>
                  <a:lnTo>
                    <a:pt x="64" y="83"/>
                  </a:lnTo>
                  <a:lnTo>
                    <a:pt x="65" y="73"/>
                  </a:lnTo>
                  <a:lnTo>
                    <a:pt x="66" y="52"/>
                  </a:lnTo>
                  <a:lnTo>
                    <a:pt x="66" y="51"/>
                  </a:lnTo>
                  <a:lnTo>
                    <a:pt x="66" y="50"/>
                  </a:lnTo>
                  <a:lnTo>
                    <a:pt x="67" y="47"/>
                  </a:lnTo>
                  <a:lnTo>
                    <a:pt x="67" y="42"/>
                  </a:lnTo>
                  <a:lnTo>
                    <a:pt x="68" y="33"/>
                  </a:lnTo>
                  <a:lnTo>
                    <a:pt x="68" y="32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8" y="24"/>
                  </a:lnTo>
                  <a:lnTo>
                    <a:pt x="68" y="23"/>
                  </a:lnTo>
                  <a:lnTo>
                    <a:pt x="68" y="22"/>
                  </a:lnTo>
                  <a:lnTo>
                    <a:pt x="69" y="20"/>
                  </a:lnTo>
                  <a:lnTo>
                    <a:pt x="69" y="16"/>
                  </a:lnTo>
                  <a:lnTo>
                    <a:pt x="69" y="15"/>
                  </a:lnTo>
                  <a:lnTo>
                    <a:pt x="69" y="14"/>
                  </a:lnTo>
                  <a:lnTo>
                    <a:pt x="69" y="13"/>
                  </a:lnTo>
                  <a:lnTo>
                    <a:pt x="70" y="12"/>
                  </a:lnTo>
                  <a:lnTo>
                    <a:pt x="70" y="11"/>
                  </a:lnTo>
                  <a:lnTo>
                    <a:pt x="70" y="10"/>
                  </a:lnTo>
                  <a:lnTo>
                    <a:pt x="70" y="9"/>
                  </a:lnTo>
                  <a:lnTo>
                    <a:pt x="70" y="8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5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3" y="2"/>
                  </a:lnTo>
                  <a:lnTo>
                    <a:pt x="73" y="2"/>
                  </a:lnTo>
                  <a:lnTo>
                    <a:pt x="73" y="3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6"/>
                  </a:lnTo>
                  <a:lnTo>
                    <a:pt x="74" y="7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4" y="10"/>
                  </a:lnTo>
                  <a:lnTo>
                    <a:pt x="75" y="13"/>
                  </a:lnTo>
                  <a:lnTo>
                    <a:pt x="75" y="14"/>
                  </a:lnTo>
                  <a:lnTo>
                    <a:pt x="75" y="15"/>
                  </a:lnTo>
                  <a:lnTo>
                    <a:pt x="75" y="17"/>
                  </a:lnTo>
                  <a:lnTo>
                    <a:pt x="76" y="21"/>
                  </a:lnTo>
                  <a:lnTo>
                    <a:pt x="76" y="31"/>
                  </a:lnTo>
                  <a:lnTo>
                    <a:pt x="76" y="32"/>
                  </a:lnTo>
                  <a:lnTo>
                    <a:pt x="76" y="33"/>
                  </a:lnTo>
                  <a:lnTo>
                    <a:pt x="77" y="36"/>
                  </a:lnTo>
                  <a:lnTo>
                    <a:pt x="77" y="41"/>
                  </a:lnTo>
                  <a:lnTo>
                    <a:pt x="78" y="52"/>
                  </a:lnTo>
                  <a:lnTo>
                    <a:pt x="78" y="53"/>
                  </a:lnTo>
                  <a:lnTo>
                    <a:pt x="78" y="55"/>
                  </a:lnTo>
                  <a:lnTo>
                    <a:pt x="78" y="57"/>
                  </a:lnTo>
                  <a:lnTo>
                    <a:pt x="78" y="62"/>
                  </a:lnTo>
                  <a:lnTo>
                    <a:pt x="79" y="73"/>
                  </a:lnTo>
                  <a:lnTo>
                    <a:pt x="79" y="74"/>
                  </a:lnTo>
                  <a:lnTo>
                    <a:pt x="79" y="75"/>
                  </a:lnTo>
                  <a:lnTo>
                    <a:pt x="80" y="78"/>
                  </a:lnTo>
                  <a:lnTo>
                    <a:pt x="80" y="82"/>
                  </a:lnTo>
                  <a:lnTo>
                    <a:pt x="81" y="91"/>
                  </a:lnTo>
                  <a:lnTo>
                    <a:pt x="81" y="92"/>
                  </a:lnTo>
                  <a:lnTo>
                    <a:pt x="81" y="94"/>
                  </a:lnTo>
                  <a:lnTo>
                    <a:pt x="81" y="96"/>
                  </a:lnTo>
                  <a:lnTo>
                    <a:pt x="81" y="99"/>
                  </a:lnTo>
                  <a:lnTo>
                    <a:pt x="81" y="100"/>
                  </a:lnTo>
                  <a:lnTo>
                    <a:pt x="82" y="101"/>
                  </a:lnTo>
                  <a:lnTo>
                    <a:pt x="82" y="103"/>
                  </a:lnTo>
                  <a:lnTo>
                    <a:pt x="82" y="106"/>
                  </a:lnTo>
                  <a:lnTo>
                    <a:pt x="82" y="106"/>
                  </a:lnTo>
                  <a:lnTo>
                    <a:pt x="82" y="107"/>
                  </a:lnTo>
                  <a:lnTo>
                    <a:pt x="82" y="108"/>
                  </a:lnTo>
                  <a:lnTo>
                    <a:pt x="82" y="109"/>
                  </a:lnTo>
                  <a:lnTo>
                    <a:pt x="82" y="110"/>
                  </a:lnTo>
                  <a:lnTo>
                    <a:pt x="83" y="111"/>
                  </a:lnTo>
                </a:path>
              </a:pathLst>
            </a:custGeom>
            <a:noFill/>
            <a:ln w="9525" cap="sq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289" name="Freeform 83"/>
            <p:cNvSpPr>
              <a:spLocks/>
            </p:cNvSpPr>
            <p:nvPr/>
          </p:nvSpPr>
          <p:spPr bwMode="auto">
            <a:xfrm>
              <a:off x="7242212" y="3470295"/>
              <a:ext cx="119063" cy="184150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" y="116"/>
                </a:cxn>
                <a:cxn ang="0">
                  <a:pos x="2" y="115"/>
                </a:cxn>
                <a:cxn ang="0">
                  <a:pos x="3" y="112"/>
                </a:cxn>
                <a:cxn ang="0">
                  <a:pos x="4" y="105"/>
                </a:cxn>
                <a:cxn ang="0">
                  <a:pos x="5" y="89"/>
                </a:cxn>
                <a:cxn ang="0">
                  <a:pos x="8" y="50"/>
                </a:cxn>
                <a:cxn ang="0">
                  <a:pos x="10" y="25"/>
                </a:cxn>
                <a:cxn ang="0">
                  <a:pos x="11" y="10"/>
                </a:cxn>
                <a:cxn ang="0">
                  <a:pos x="12" y="4"/>
                </a:cxn>
                <a:cxn ang="0">
                  <a:pos x="13" y="1"/>
                </a:cxn>
                <a:cxn ang="0">
                  <a:pos x="13" y="0"/>
                </a:cxn>
                <a:cxn ang="0">
                  <a:pos x="14" y="0"/>
                </a:cxn>
                <a:cxn ang="0">
                  <a:pos x="15" y="4"/>
                </a:cxn>
                <a:cxn ang="0">
                  <a:pos x="16" y="10"/>
                </a:cxn>
                <a:cxn ang="0">
                  <a:pos x="18" y="33"/>
                </a:cxn>
                <a:cxn ang="0">
                  <a:pos x="20" y="64"/>
                </a:cxn>
                <a:cxn ang="0">
                  <a:pos x="22" y="91"/>
                </a:cxn>
                <a:cxn ang="0">
                  <a:pos x="23" y="104"/>
                </a:cxn>
                <a:cxn ang="0">
                  <a:pos x="24" y="111"/>
                </a:cxn>
                <a:cxn ang="0">
                  <a:pos x="25" y="114"/>
                </a:cxn>
                <a:cxn ang="0">
                  <a:pos x="26" y="116"/>
                </a:cxn>
                <a:cxn ang="0">
                  <a:pos x="26" y="115"/>
                </a:cxn>
                <a:cxn ang="0">
                  <a:pos x="27" y="112"/>
                </a:cxn>
                <a:cxn ang="0">
                  <a:pos x="28" y="104"/>
                </a:cxn>
                <a:cxn ang="0">
                  <a:pos x="30" y="88"/>
                </a:cxn>
                <a:cxn ang="0">
                  <a:pos x="32" y="57"/>
                </a:cxn>
                <a:cxn ang="0">
                  <a:pos x="34" y="29"/>
                </a:cxn>
                <a:cxn ang="0">
                  <a:pos x="35" y="12"/>
                </a:cxn>
                <a:cxn ang="0">
                  <a:pos x="36" y="3"/>
                </a:cxn>
                <a:cxn ang="0">
                  <a:pos x="37" y="0"/>
                </a:cxn>
                <a:cxn ang="0">
                  <a:pos x="38" y="0"/>
                </a:cxn>
                <a:cxn ang="0">
                  <a:pos x="38" y="1"/>
                </a:cxn>
                <a:cxn ang="0">
                  <a:pos x="39" y="6"/>
                </a:cxn>
                <a:cxn ang="0">
                  <a:pos x="41" y="20"/>
                </a:cxn>
                <a:cxn ang="0">
                  <a:pos x="44" y="67"/>
                </a:cxn>
                <a:cxn ang="0">
                  <a:pos x="46" y="87"/>
                </a:cxn>
                <a:cxn ang="0">
                  <a:pos x="47" y="103"/>
                </a:cxn>
                <a:cxn ang="0">
                  <a:pos x="48" y="110"/>
                </a:cxn>
                <a:cxn ang="0">
                  <a:pos x="49" y="114"/>
                </a:cxn>
                <a:cxn ang="0">
                  <a:pos x="49" y="116"/>
                </a:cxn>
                <a:cxn ang="0">
                  <a:pos x="50" y="115"/>
                </a:cxn>
                <a:cxn ang="0">
                  <a:pos x="51" y="112"/>
                </a:cxn>
                <a:cxn ang="0">
                  <a:pos x="52" y="101"/>
                </a:cxn>
                <a:cxn ang="0">
                  <a:pos x="54" y="83"/>
                </a:cxn>
                <a:cxn ang="0">
                  <a:pos x="57" y="30"/>
                </a:cxn>
                <a:cxn ang="0">
                  <a:pos x="59" y="13"/>
                </a:cxn>
                <a:cxn ang="0">
                  <a:pos x="60" y="5"/>
                </a:cxn>
                <a:cxn ang="0">
                  <a:pos x="60" y="1"/>
                </a:cxn>
                <a:cxn ang="0">
                  <a:pos x="61" y="0"/>
                </a:cxn>
                <a:cxn ang="0">
                  <a:pos x="62" y="0"/>
                </a:cxn>
                <a:cxn ang="0">
                  <a:pos x="62" y="2"/>
                </a:cxn>
                <a:cxn ang="0">
                  <a:pos x="64" y="8"/>
                </a:cxn>
                <a:cxn ang="0">
                  <a:pos x="65" y="23"/>
                </a:cxn>
                <a:cxn ang="0">
                  <a:pos x="67" y="58"/>
                </a:cxn>
                <a:cxn ang="0">
                  <a:pos x="70" y="90"/>
                </a:cxn>
                <a:cxn ang="0">
                  <a:pos x="71" y="103"/>
                </a:cxn>
                <a:cxn ang="0">
                  <a:pos x="72" y="111"/>
                </a:cxn>
                <a:cxn ang="0">
                  <a:pos x="72" y="114"/>
                </a:cxn>
                <a:cxn ang="0">
                  <a:pos x="73" y="116"/>
                </a:cxn>
                <a:cxn ang="0">
                  <a:pos x="74" y="115"/>
                </a:cxn>
                <a:cxn ang="0">
                  <a:pos x="74" y="112"/>
                </a:cxn>
              </a:cxnLst>
              <a:rect l="0" t="0" r="r" b="b"/>
              <a:pathLst>
                <a:path w="75" h="116">
                  <a:moveTo>
                    <a:pt x="0" y="111"/>
                  </a:moveTo>
                  <a:lnTo>
                    <a:pt x="0" y="111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4" y="105"/>
                  </a:lnTo>
                  <a:lnTo>
                    <a:pt x="4" y="104"/>
                  </a:lnTo>
                  <a:lnTo>
                    <a:pt x="4" y="100"/>
                  </a:lnTo>
                  <a:lnTo>
                    <a:pt x="4" y="99"/>
                  </a:lnTo>
                  <a:lnTo>
                    <a:pt x="4" y="98"/>
                  </a:lnTo>
                  <a:lnTo>
                    <a:pt x="5" y="96"/>
                  </a:lnTo>
                  <a:lnTo>
                    <a:pt x="5" y="92"/>
                  </a:lnTo>
                  <a:lnTo>
                    <a:pt x="5" y="90"/>
                  </a:lnTo>
                  <a:lnTo>
                    <a:pt x="5" y="89"/>
                  </a:lnTo>
                  <a:lnTo>
                    <a:pt x="5" y="87"/>
                  </a:lnTo>
                  <a:lnTo>
                    <a:pt x="6" y="82"/>
                  </a:lnTo>
                  <a:lnTo>
                    <a:pt x="7" y="71"/>
                  </a:lnTo>
                  <a:lnTo>
                    <a:pt x="7" y="70"/>
                  </a:lnTo>
                  <a:lnTo>
                    <a:pt x="7" y="68"/>
                  </a:lnTo>
                  <a:lnTo>
                    <a:pt x="7" y="66"/>
                  </a:lnTo>
                  <a:lnTo>
                    <a:pt x="7" y="60"/>
                  </a:lnTo>
                  <a:lnTo>
                    <a:pt x="8" y="50"/>
                  </a:lnTo>
                  <a:lnTo>
                    <a:pt x="8" y="49"/>
                  </a:lnTo>
                  <a:lnTo>
                    <a:pt x="8" y="47"/>
                  </a:lnTo>
                  <a:lnTo>
                    <a:pt x="8" y="45"/>
                  </a:lnTo>
                  <a:lnTo>
                    <a:pt x="9" y="40"/>
                  </a:lnTo>
                  <a:lnTo>
                    <a:pt x="9" y="30"/>
                  </a:lnTo>
                  <a:lnTo>
                    <a:pt x="9" y="29"/>
                  </a:lnTo>
                  <a:lnTo>
                    <a:pt x="9" y="28"/>
                  </a:lnTo>
                  <a:lnTo>
                    <a:pt x="10" y="25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10" y="19"/>
                  </a:lnTo>
                  <a:lnTo>
                    <a:pt x="10" y="17"/>
                  </a:lnTo>
                  <a:lnTo>
                    <a:pt x="11" y="14"/>
                  </a:lnTo>
                  <a:lnTo>
                    <a:pt x="11" y="13"/>
                  </a:lnTo>
                  <a:lnTo>
                    <a:pt x="11" y="12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9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2" y="6"/>
                  </a:lnTo>
                  <a:lnTo>
                    <a:pt x="12" y="5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3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6" y="12"/>
                  </a:lnTo>
                  <a:lnTo>
                    <a:pt x="16" y="15"/>
                  </a:lnTo>
                  <a:lnTo>
                    <a:pt x="16" y="16"/>
                  </a:lnTo>
                  <a:lnTo>
                    <a:pt x="16" y="17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18" y="31"/>
                  </a:lnTo>
                  <a:lnTo>
                    <a:pt x="18" y="33"/>
                  </a:lnTo>
                  <a:lnTo>
                    <a:pt x="18" y="34"/>
                  </a:lnTo>
                  <a:lnTo>
                    <a:pt x="18" y="36"/>
                  </a:lnTo>
                  <a:lnTo>
                    <a:pt x="18" y="42"/>
                  </a:lnTo>
                  <a:lnTo>
                    <a:pt x="19" y="53"/>
                  </a:lnTo>
                  <a:lnTo>
                    <a:pt x="19" y="54"/>
                  </a:lnTo>
                  <a:lnTo>
                    <a:pt x="19" y="56"/>
                  </a:lnTo>
                  <a:lnTo>
                    <a:pt x="19" y="59"/>
                  </a:lnTo>
                  <a:lnTo>
                    <a:pt x="20" y="64"/>
                  </a:lnTo>
                  <a:lnTo>
                    <a:pt x="21" y="75"/>
                  </a:lnTo>
                  <a:lnTo>
                    <a:pt x="21" y="77"/>
                  </a:lnTo>
                  <a:lnTo>
                    <a:pt x="21" y="78"/>
                  </a:lnTo>
                  <a:lnTo>
                    <a:pt x="21" y="81"/>
                  </a:lnTo>
                  <a:lnTo>
                    <a:pt x="22" y="86"/>
                  </a:lnTo>
                  <a:lnTo>
                    <a:pt x="22" y="87"/>
                  </a:lnTo>
                  <a:lnTo>
                    <a:pt x="22" y="88"/>
                  </a:lnTo>
                  <a:lnTo>
                    <a:pt x="22" y="91"/>
                  </a:lnTo>
                  <a:lnTo>
                    <a:pt x="22" y="95"/>
                  </a:lnTo>
                  <a:lnTo>
                    <a:pt x="22" y="96"/>
                  </a:lnTo>
                  <a:lnTo>
                    <a:pt x="22" y="97"/>
                  </a:lnTo>
                  <a:lnTo>
                    <a:pt x="23" y="99"/>
                  </a:lnTo>
                  <a:lnTo>
                    <a:pt x="23" y="100"/>
                  </a:lnTo>
                  <a:lnTo>
                    <a:pt x="23" y="101"/>
                  </a:lnTo>
                  <a:lnTo>
                    <a:pt x="23" y="103"/>
                  </a:lnTo>
                  <a:lnTo>
                    <a:pt x="23" y="104"/>
                  </a:lnTo>
                  <a:lnTo>
                    <a:pt x="23" y="105"/>
                  </a:lnTo>
                  <a:lnTo>
                    <a:pt x="23" y="106"/>
                  </a:lnTo>
                  <a:lnTo>
                    <a:pt x="24" y="107"/>
                  </a:lnTo>
                  <a:lnTo>
                    <a:pt x="24" y="108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3"/>
                  </a:lnTo>
                  <a:lnTo>
                    <a:pt x="24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7" y="112"/>
                  </a:lnTo>
                  <a:lnTo>
                    <a:pt x="27" y="112"/>
                  </a:lnTo>
                  <a:lnTo>
                    <a:pt x="27" y="112"/>
                  </a:lnTo>
                  <a:lnTo>
                    <a:pt x="27" y="111"/>
                  </a:lnTo>
                  <a:lnTo>
                    <a:pt x="27" y="110"/>
                  </a:lnTo>
                  <a:lnTo>
                    <a:pt x="27" y="109"/>
                  </a:lnTo>
                  <a:lnTo>
                    <a:pt x="27" y="109"/>
                  </a:lnTo>
                  <a:lnTo>
                    <a:pt x="28" y="108"/>
                  </a:lnTo>
                  <a:lnTo>
                    <a:pt x="28" y="105"/>
                  </a:lnTo>
                  <a:lnTo>
                    <a:pt x="28" y="104"/>
                  </a:lnTo>
                  <a:lnTo>
                    <a:pt x="28" y="103"/>
                  </a:lnTo>
                  <a:lnTo>
                    <a:pt x="28" y="101"/>
                  </a:lnTo>
                  <a:lnTo>
                    <a:pt x="29" y="98"/>
                  </a:lnTo>
                  <a:lnTo>
                    <a:pt x="29" y="97"/>
                  </a:lnTo>
                  <a:lnTo>
                    <a:pt x="29" y="96"/>
                  </a:lnTo>
                  <a:lnTo>
                    <a:pt x="29" y="94"/>
                  </a:lnTo>
                  <a:lnTo>
                    <a:pt x="29" y="89"/>
                  </a:lnTo>
                  <a:lnTo>
                    <a:pt x="30" y="88"/>
                  </a:lnTo>
                  <a:lnTo>
                    <a:pt x="30" y="87"/>
                  </a:lnTo>
                  <a:lnTo>
                    <a:pt x="30" y="84"/>
                  </a:lnTo>
                  <a:lnTo>
                    <a:pt x="30" y="79"/>
                  </a:lnTo>
                  <a:lnTo>
                    <a:pt x="31" y="68"/>
                  </a:lnTo>
                  <a:lnTo>
                    <a:pt x="31" y="67"/>
                  </a:lnTo>
                  <a:lnTo>
                    <a:pt x="31" y="65"/>
                  </a:lnTo>
                  <a:lnTo>
                    <a:pt x="31" y="62"/>
                  </a:lnTo>
                  <a:lnTo>
                    <a:pt x="32" y="57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3" y="42"/>
                  </a:lnTo>
                  <a:lnTo>
                    <a:pt x="33" y="40"/>
                  </a:lnTo>
                  <a:lnTo>
                    <a:pt x="33" y="34"/>
                  </a:lnTo>
                  <a:lnTo>
                    <a:pt x="33" y="33"/>
                  </a:lnTo>
                  <a:lnTo>
                    <a:pt x="33" y="32"/>
                  </a:lnTo>
                  <a:lnTo>
                    <a:pt x="34" y="29"/>
                  </a:lnTo>
                  <a:lnTo>
                    <a:pt x="34" y="24"/>
                  </a:lnTo>
                  <a:lnTo>
                    <a:pt x="34" y="23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5" y="16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2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7"/>
                  </a:lnTo>
                  <a:lnTo>
                    <a:pt x="36" y="6"/>
                  </a:lnTo>
                  <a:lnTo>
                    <a:pt x="36" y="5"/>
                  </a:lnTo>
                  <a:lnTo>
                    <a:pt x="36" y="4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7" y="2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4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9" y="6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0" y="11"/>
                  </a:lnTo>
                  <a:lnTo>
                    <a:pt x="40" y="12"/>
                  </a:lnTo>
                  <a:lnTo>
                    <a:pt x="40" y="14"/>
                  </a:lnTo>
                  <a:lnTo>
                    <a:pt x="41" y="18"/>
                  </a:lnTo>
                  <a:lnTo>
                    <a:pt x="41" y="19"/>
                  </a:lnTo>
                  <a:lnTo>
                    <a:pt x="41" y="20"/>
                  </a:lnTo>
                  <a:lnTo>
                    <a:pt x="41" y="22"/>
                  </a:lnTo>
                  <a:lnTo>
                    <a:pt x="41" y="27"/>
                  </a:lnTo>
                  <a:lnTo>
                    <a:pt x="42" y="28"/>
                  </a:lnTo>
                  <a:lnTo>
                    <a:pt x="42" y="29"/>
                  </a:lnTo>
                  <a:lnTo>
                    <a:pt x="42" y="31"/>
                  </a:lnTo>
                  <a:lnTo>
                    <a:pt x="42" y="36"/>
                  </a:lnTo>
                  <a:lnTo>
                    <a:pt x="43" y="46"/>
                  </a:lnTo>
                  <a:lnTo>
                    <a:pt x="44" y="67"/>
                  </a:lnTo>
                  <a:lnTo>
                    <a:pt x="44" y="69"/>
                  </a:lnTo>
                  <a:lnTo>
                    <a:pt x="44" y="70"/>
                  </a:lnTo>
                  <a:lnTo>
                    <a:pt x="44" y="73"/>
                  </a:lnTo>
                  <a:lnTo>
                    <a:pt x="45" y="78"/>
                  </a:lnTo>
                  <a:lnTo>
                    <a:pt x="45" y="79"/>
                  </a:lnTo>
                  <a:lnTo>
                    <a:pt x="45" y="80"/>
                  </a:lnTo>
                  <a:lnTo>
                    <a:pt x="45" y="82"/>
                  </a:lnTo>
                  <a:lnTo>
                    <a:pt x="46" y="87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6" y="92"/>
                  </a:lnTo>
                  <a:lnTo>
                    <a:pt x="46" y="96"/>
                  </a:lnTo>
                  <a:lnTo>
                    <a:pt x="46" y="97"/>
                  </a:lnTo>
                  <a:lnTo>
                    <a:pt x="46" y="98"/>
                  </a:lnTo>
                  <a:lnTo>
                    <a:pt x="47" y="100"/>
                  </a:lnTo>
                  <a:lnTo>
                    <a:pt x="47" y="103"/>
                  </a:lnTo>
                  <a:lnTo>
                    <a:pt x="47" y="104"/>
                  </a:lnTo>
                  <a:lnTo>
                    <a:pt x="47" y="105"/>
                  </a:lnTo>
                  <a:lnTo>
                    <a:pt x="47" y="106"/>
                  </a:lnTo>
                  <a:lnTo>
                    <a:pt x="48" y="107"/>
                  </a:lnTo>
                  <a:lnTo>
                    <a:pt x="48" y="108"/>
                  </a:lnTo>
                  <a:lnTo>
                    <a:pt x="48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1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50" y="116"/>
                  </a:lnTo>
                  <a:lnTo>
                    <a:pt x="50" y="116"/>
                  </a:lnTo>
                  <a:lnTo>
                    <a:pt x="50" y="116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1" y="109"/>
                  </a:lnTo>
                  <a:lnTo>
                    <a:pt x="52" y="108"/>
                  </a:lnTo>
                  <a:lnTo>
                    <a:pt x="52" y="107"/>
                  </a:lnTo>
                  <a:lnTo>
                    <a:pt x="52" y="106"/>
                  </a:lnTo>
                  <a:lnTo>
                    <a:pt x="52" y="105"/>
                  </a:lnTo>
                  <a:lnTo>
                    <a:pt x="52" y="101"/>
                  </a:lnTo>
                  <a:lnTo>
                    <a:pt x="52" y="100"/>
                  </a:lnTo>
                  <a:lnTo>
                    <a:pt x="52" y="99"/>
                  </a:lnTo>
                  <a:lnTo>
                    <a:pt x="53" y="97"/>
                  </a:lnTo>
                  <a:lnTo>
                    <a:pt x="53" y="92"/>
                  </a:lnTo>
                  <a:lnTo>
                    <a:pt x="53" y="91"/>
                  </a:lnTo>
                  <a:lnTo>
                    <a:pt x="53" y="90"/>
                  </a:lnTo>
                  <a:lnTo>
                    <a:pt x="53" y="88"/>
                  </a:lnTo>
                  <a:lnTo>
                    <a:pt x="54" y="83"/>
                  </a:lnTo>
                  <a:lnTo>
                    <a:pt x="54" y="73"/>
                  </a:lnTo>
                  <a:lnTo>
                    <a:pt x="56" y="52"/>
                  </a:lnTo>
                  <a:lnTo>
                    <a:pt x="56" y="50"/>
                  </a:lnTo>
                  <a:lnTo>
                    <a:pt x="56" y="49"/>
                  </a:lnTo>
                  <a:lnTo>
                    <a:pt x="56" y="46"/>
                  </a:lnTo>
                  <a:lnTo>
                    <a:pt x="56" y="41"/>
                  </a:lnTo>
                  <a:lnTo>
                    <a:pt x="57" y="31"/>
                  </a:lnTo>
                  <a:lnTo>
                    <a:pt x="57" y="30"/>
                  </a:lnTo>
                  <a:lnTo>
                    <a:pt x="57" y="29"/>
                  </a:lnTo>
                  <a:lnTo>
                    <a:pt x="58" y="26"/>
                  </a:lnTo>
                  <a:lnTo>
                    <a:pt x="58" y="22"/>
                  </a:lnTo>
                  <a:lnTo>
                    <a:pt x="58" y="21"/>
                  </a:lnTo>
                  <a:lnTo>
                    <a:pt x="58" y="20"/>
                  </a:lnTo>
                  <a:lnTo>
                    <a:pt x="58" y="18"/>
                  </a:lnTo>
                  <a:lnTo>
                    <a:pt x="59" y="14"/>
                  </a:lnTo>
                  <a:lnTo>
                    <a:pt x="59" y="13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9"/>
                  </a:lnTo>
                  <a:lnTo>
                    <a:pt x="59" y="8"/>
                  </a:lnTo>
                  <a:lnTo>
                    <a:pt x="59" y="7"/>
                  </a:lnTo>
                  <a:lnTo>
                    <a:pt x="60" y="7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5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7"/>
                  </a:lnTo>
                  <a:lnTo>
                    <a:pt x="64" y="8"/>
                  </a:lnTo>
                  <a:lnTo>
                    <a:pt x="64" y="9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5"/>
                  </a:lnTo>
                  <a:lnTo>
                    <a:pt x="64" y="16"/>
                  </a:lnTo>
                  <a:lnTo>
                    <a:pt x="64" y="17"/>
                  </a:lnTo>
                  <a:lnTo>
                    <a:pt x="64" y="19"/>
                  </a:lnTo>
                  <a:lnTo>
                    <a:pt x="65" y="23"/>
                  </a:lnTo>
                  <a:lnTo>
                    <a:pt x="66" y="33"/>
                  </a:lnTo>
                  <a:lnTo>
                    <a:pt x="66" y="34"/>
                  </a:lnTo>
                  <a:lnTo>
                    <a:pt x="66" y="36"/>
                  </a:lnTo>
                  <a:lnTo>
                    <a:pt x="66" y="39"/>
                  </a:lnTo>
                  <a:lnTo>
                    <a:pt x="66" y="44"/>
                  </a:lnTo>
                  <a:lnTo>
                    <a:pt x="67" y="56"/>
                  </a:lnTo>
                  <a:lnTo>
                    <a:pt x="67" y="57"/>
                  </a:lnTo>
                  <a:lnTo>
                    <a:pt x="67" y="58"/>
                  </a:lnTo>
                  <a:lnTo>
                    <a:pt x="68" y="61"/>
                  </a:lnTo>
                  <a:lnTo>
                    <a:pt x="68" y="67"/>
                  </a:lnTo>
                  <a:lnTo>
                    <a:pt x="69" y="78"/>
                  </a:lnTo>
                  <a:lnTo>
                    <a:pt x="69" y="80"/>
                  </a:lnTo>
                  <a:lnTo>
                    <a:pt x="69" y="81"/>
                  </a:lnTo>
                  <a:lnTo>
                    <a:pt x="69" y="84"/>
                  </a:lnTo>
                  <a:lnTo>
                    <a:pt x="69" y="88"/>
                  </a:lnTo>
                  <a:lnTo>
                    <a:pt x="70" y="90"/>
                  </a:lnTo>
                  <a:lnTo>
                    <a:pt x="70" y="91"/>
                  </a:lnTo>
                  <a:lnTo>
                    <a:pt x="70" y="93"/>
                  </a:lnTo>
                  <a:lnTo>
                    <a:pt x="70" y="98"/>
                  </a:lnTo>
                  <a:lnTo>
                    <a:pt x="70" y="99"/>
                  </a:lnTo>
                  <a:lnTo>
                    <a:pt x="70" y="100"/>
                  </a:lnTo>
                  <a:lnTo>
                    <a:pt x="70" y="101"/>
                  </a:lnTo>
                  <a:lnTo>
                    <a:pt x="71" y="102"/>
                  </a:lnTo>
                  <a:lnTo>
                    <a:pt x="71" y="103"/>
                  </a:lnTo>
                  <a:lnTo>
                    <a:pt x="71" y="105"/>
                  </a:lnTo>
                  <a:lnTo>
                    <a:pt x="71" y="105"/>
                  </a:lnTo>
                  <a:lnTo>
                    <a:pt x="71" y="106"/>
                  </a:lnTo>
                  <a:lnTo>
                    <a:pt x="71" y="108"/>
                  </a:lnTo>
                  <a:lnTo>
                    <a:pt x="71" y="108"/>
                  </a:lnTo>
                  <a:lnTo>
                    <a:pt x="71" y="109"/>
                  </a:lnTo>
                  <a:lnTo>
                    <a:pt x="72" y="110"/>
                  </a:lnTo>
                  <a:lnTo>
                    <a:pt x="72" y="111"/>
                  </a:lnTo>
                  <a:lnTo>
                    <a:pt x="72" y="111"/>
                  </a:lnTo>
                  <a:lnTo>
                    <a:pt x="72" y="112"/>
                  </a:lnTo>
                  <a:lnTo>
                    <a:pt x="72" y="112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3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5" y="111"/>
                  </a:lnTo>
                  <a:lnTo>
                    <a:pt x="75" y="110"/>
                  </a:lnTo>
                  <a:lnTo>
                    <a:pt x="75" y="110"/>
                  </a:lnTo>
                  <a:lnTo>
                    <a:pt x="75" y="109"/>
                  </a:lnTo>
                </a:path>
              </a:pathLst>
            </a:custGeom>
            <a:noFill/>
            <a:ln w="9525" cap="sq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290" name="Freeform 84"/>
            <p:cNvSpPr>
              <a:spLocks/>
            </p:cNvSpPr>
            <p:nvPr/>
          </p:nvSpPr>
          <p:spPr bwMode="auto">
            <a:xfrm>
              <a:off x="7361275" y="3470295"/>
              <a:ext cx="127001" cy="184150"/>
            </a:xfrm>
            <a:custGeom>
              <a:avLst/>
              <a:gdLst/>
              <a:ahLst/>
              <a:cxnLst>
                <a:cxn ang="0">
                  <a:pos x="1" y="99"/>
                </a:cxn>
                <a:cxn ang="0">
                  <a:pos x="4" y="61"/>
                </a:cxn>
                <a:cxn ang="0">
                  <a:pos x="6" y="28"/>
                </a:cxn>
                <a:cxn ang="0">
                  <a:pos x="7" y="14"/>
                </a:cxn>
                <a:cxn ang="0">
                  <a:pos x="8" y="5"/>
                </a:cxn>
                <a:cxn ang="0">
                  <a:pos x="9" y="1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2" y="4"/>
                </a:cxn>
                <a:cxn ang="0">
                  <a:pos x="12" y="12"/>
                </a:cxn>
                <a:cxn ang="0">
                  <a:pos x="14" y="35"/>
                </a:cxn>
                <a:cxn ang="0">
                  <a:pos x="17" y="75"/>
                </a:cxn>
                <a:cxn ang="0">
                  <a:pos x="19" y="98"/>
                </a:cxn>
                <a:cxn ang="0">
                  <a:pos x="20" y="107"/>
                </a:cxn>
                <a:cxn ang="0">
                  <a:pos x="21" y="113"/>
                </a:cxn>
                <a:cxn ang="0">
                  <a:pos x="22" y="115"/>
                </a:cxn>
                <a:cxn ang="0">
                  <a:pos x="22" y="115"/>
                </a:cxn>
                <a:cxn ang="0">
                  <a:pos x="23" y="113"/>
                </a:cxn>
                <a:cxn ang="0">
                  <a:pos x="24" y="106"/>
                </a:cxn>
                <a:cxn ang="0">
                  <a:pos x="26" y="82"/>
                </a:cxn>
                <a:cxn ang="0">
                  <a:pos x="28" y="52"/>
                </a:cxn>
                <a:cxn ang="0">
                  <a:pos x="30" y="19"/>
                </a:cxn>
                <a:cxn ang="0">
                  <a:pos x="31" y="9"/>
                </a:cxn>
                <a:cxn ang="0">
                  <a:pos x="32" y="3"/>
                </a:cxn>
                <a:cxn ang="0">
                  <a:pos x="33" y="0"/>
                </a:cxn>
                <a:cxn ang="0">
                  <a:pos x="34" y="0"/>
                </a:cxn>
                <a:cxn ang="0">
                  <a:pos x="34" y="2"/>
                </a:cxn>
                <a:cxn ang="0">
                  <a:pos x="36" y="9"/>
                </a:cxn>
                <a:cxn ang="0">
                  <a:pos x="38" y="34"/>
                </a:cxn>
                <a:cxn ang="0">
                  <a:pos x="40" y="63"/>
                </a:cxn>
                <a:cxn ang="0">
                  <a:pos x="42" y="92"/>
                </a:cxn>
                <a:cxn ang="0">
                  <a:pos x="43" y="106"/>
                </a:cxn>
                <a:cxn ang="0">
                  <a:pos x="44" y="112"/>
                </a:cxn>
                <a:cxn ang="0">
                  <a:pos x="44" y="115"/>
                </a:cxn>
                <a:cxn ang="0">
                  <a:pos x="45" y="116"/>
                </a:cxn>
                <a:cxn ang="0">
                  <a:pos x="46" y="114"/>
                </a:cxn>
                <a:cxn ang="0">
                  <a:pos x="47" y="110"/>
                </a:cxn>
                <a:cxn ang="0">
                  <a:pos x="48" y="99"/>
                </a:cxn>
                <a:cxn ang="0">
                  <a:pos x="50" y="70"/>
                </a:cxn>
                <a:cxn ang="0">
                  <a:pos x="52" y="32"/>
                </a:cxn>
                <a:cxn ang="0">
                  <a:pos x="54" y="13"/>
                </a:cxn>
                <a:cxn ang="0">
                  <a:pos x="55" y="5"/>
                </a:cxn>
                <a:cxn ang="0">
                  <a:pos x="56" y="1"/>
                </a:cxn>
                <a:cxn ang="0">
                  <a:pos x="56" y="0"/>
                </a:cxn>
                <a:cxn ang="0">
                  <a:pos x="57" y="0"/>
                </a:cxn>
                <a:cxn ang="0">
                  <a:pos x="58" y="3"/>
                </a:cxn>
                <a:cxn ang="0">
                  <a:pos x="59" y="10"/>
                </a:cxn>
                <a:cxn ang="0">
                  <a:pos x="61" y="35"/>
                </a:cxn>
                <a:cxn ang="0">
                  <a:pos x="64" y="80"/>
                </a:cxn>
                <a:cxn ang="0">
                  <a:pos x="65" y="99"/>
                </a:cxn>
                <a:cxn ang="0">
                  <a:pos x="66" y="108"/>
                </a:cxn>
                <a:cxn ang="0">
                  <a:pos x="67" y="114"/>
                </a:cxn>
                <a:cxn ang="0">
                  <a:pos x="68" y="115"/>
                </a:cxn>
                <a:cxn ang="0">
                  <a:pos x="68" y="115"/>
                </a:cxn>
                <a:cxn ang="0">
                  <a:pos x="69" y="112"/>
                </a:cxn>
                <a:cxn ang="0">
                  <a:pos x="70" y="104"/>
                </a:cxn>
                <a:cxn ang="0">
                  <a:pos x="73" y="79"/>
                </a:cxn>
                <a:cxn ang="0">
                  <a:pos x="75" y="32"/>
                </a:cxn>
                <a:cxn ang="0">
                  <a:pos x="77" y="14"/>
                </a:cxn>
                <a:cxn ang="0">
                  <a:pos x="78" y="5"/>
                </a:cxn>
                <a:cxn ang="0">
                  <a:pos x="79" y="1"/>
                </a:cxn>
                <a:cxn ang="0">
                  <a:pos x="79" y="0"/>
                </a:cxn>
              </a:cxnLst>
              <a:rect l="0" t="0" r="r" b="b"/>
              <a:pathLst>
                <a:path w="80" h="116">
                  <a:moveTo>
                    <a:pt x="0" y="109"/>
                  </a:moveTo>
                  <a:lnTo>
                    <a:pt x="0" y="108"/>
                  </a:lnTo>
                  <a:lnTo>
                    <a:pt x="0" y="107"/>
                  </a:lnTo>
                  <a:lnTo>
                    <a:pt x="0" y="106"/>
                  </a:lnTo>
                  <a:lnTo>
                    <a:pt x="1" y="103"/>
                  </a:lnTo>
                  <a:lnTo>
                    <a:pt x="1" y="102"/>
                  </a:lnTo>
                  <a:lnTo>
                    <a:pt x="1" y="101"/>
                  </a:lnTo>
                  <a:lnTo>
                    <a:pt x="1" y="99"/>
                  </a:lnTo>
                  <a:lnTo>
                    <a:pt x="1" y="94"/>
                  </a:lnTo>
                  <a:lnTo>
                    <a:pt x="2" y="85"/>
                  </a:lnTo>
                  <a:lnTo>
                    <a:pt x="2" y="83"/>
                  </a:lnTo>
                  <a:lnTo>
                    <a:pt x="3" y="82"/>
                  </a:lnTo>
                  <a:lnTo>
                    <a:pt x="3" y="79"/>
                  </a:lnTo>
                  <a:lnTo>
                    <a:pt x="3" y="74"/>
                  </a:lnTo>
                  <a:lnTo>
                    <a:pt x="4" y="62"/>
                  </a:lnTo>
                  <a:lnTo>
                    <a:pt x="4" y="61"/>
                  </a:lnTo>
                  <a:lnTo>
                    <a:pt x="4" y="59"/>
                  </a:lnTo>
                  <a:lnTo>
                    <a:pt x="4" y="56"/>
                  </a:lnTo>
                  <a:lnTo>
                    <a:pt x="5" y="50"/>
                  </a:lnTo>
                  <a:lnTo>
                    <a:pt x="5" y="39"/>
                  </a:lnTo>
                  <a:lnTo>
                    <a:pt x="5" y="38"/>
                  </a:lnTo>
                  <a:lnTo>
                    <a:pt x="5" y="36"/>
                  </a:lnTo>
                  <a:lnTo>
                    <a:pt x="6" y="34"/>
                  </a:lnTo>
                  <a:lnTo>
                    <a:pt x="6" y="28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7" y="24"/>
                  </a:lnTo>
                  <a:lnTo>
                    <a:pt x="7" y="19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5"/>
                  </a:lnTo>
                  <a:lnTo>
                    <a:pt x="13" y="16"/>
                  </a:lnTo>
                  <a:lnTo>
                    <a:pt x="13" y="17"/>
                  </a:lnTo>
                  <a:lnTo>
                    <a:pt x="13" y="19"/>
                  </a:lnTo>
                  <a:lnTo>
                    <a:pt x="14" y="23"/>
                  </a:lnTo>
                  <a:lnTo>
                    <a:pt x="14" y="33"/>
                  </a:lnTo>
                  <a:lnTo>
                    <a:pt x="14" y="34"/>
                  </a:lnTo>
                  <a:lnTo>
                    <a:pt x="14" y="35"/>
                  </a:lnTo>
                  <a:lnTo>
                    <a:pt x="15" y="38"/>
                  </a:lnTo>
                  <a:lnTo>
                    <a:pt x="15" y="43"/>
                  </a:lnTo>
                  <a:lnTo>
                    <a:pt x="16" y="53"/>
                  </a:lnTo>
                  <a:lnTo>
                    <a:pt x="16" y="55"/>
                  </a:lnTo>
                  <a:lnTo>
                    <a:pt x="16" y="56"/>
                  </a:lnTo>
                  <a:lnTo>
                    <a:pt x="16" y="59"/>
                  </a:lnTo>
                  <a:lnTo>
                    <a:pt x="16" y="64"/>
                  </a:lnTo>
                  <a:lnTo>
                    <a:pt x="17" y="75"/>
                  </a:lnTo>
                  <a:lnTo>
                    <a:pt x="17" y="76"/>
                  </a:lnTo>
                  <a:lnTo>
                    <a:pt x="17" y="77"/>
                  </a:lnTo>
                  <a:lnTo>
                    <a:pt x="17" y="80"/>
                  </a:lnTo>
                  <a:lnTo>
                    <a:pt x="18" y="85"/>
                  </a:lnTo>
                  <a:lnTo>
                    <a:pt x="18" y="94"/>
                  </a:lnTo>
                  <a:lnTo>
                    <a:pt x="18" y="95"/>
                  </a:lnTo>
                  <a:lnTo>
                    <a:pt x="19" y="96"/>
                  </a:lnTo>
                  <a:lnTo>
                    <a:pt x="19" y="98"/>
                  </a:lnTo>
                  <a:lnTo>
                    <a:pt x="19" y="99"/>
                  </a:lnTo>
                  <a:lnTo>
                    <a:pt x="19" y="100"/>
                  </a:lnTo>
                  <a:lnTo>
                    <a:pt x="19" y="102"/>
                  </a:lnTo>
                  <a:lnTo>
                    <a:pt x="19" y="103"/>
                  </a:lnTo>
                  <a:lnTo>
                    <a:pt x="19" y="104"/>
                  </a:lnTo>
                  <a:lnTo>
                    <a:pt x="20" y="106"/>
                  </a:lnTo>
                  <a:lnTo>
                    <a:pt x="20" y="106"/>
                  </a:lnTo>
                  <a:lnTo>
                    <a:pt x="20" y="107"/>
                  </a:lnTo>
                  <a:lnTo>
                    <a:pt x="20" y="109"/>
                  </a:lnTo>
                  <a:lnTo>
                    <a:pt x="20" y="109"/>
                  </a:lnTo>
                  <a:lnTo>
                    <a:pt x="20" y="110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1" y="113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3" y="112"/>
                  </a:lnTo>
                  <a:lnTo>
                    <a:pt x="23" y="110"/>
                  </a:lnTo>
                  <a:lnTo>
                    <a:pt x="23" y="110"/>
                  </a:lnTo>
                  <a:lnTo>
                    <a:pt x="24" y="109"/>
                  </a:lnTo>
                  <a:lnTo>
                    <a:pt x="24" y="108"/>
                  </a:lnTo>
                  <a:lnTo>
                    <a:pt x="24" y="107"/>
                  </a:lnTo>
                  <a:lnTo>
                    <a:pt x="24" y="106"/>
                  </a:lnTo>
                  <a:lnTo>
                    <a:pt x="24" y="105"/>
                  </a:lnTo>
                  <a:lnTo>
                    <a:pt x="24" y="101"/>
                  </a:lnTo>
                  <a:lnTo>
                    <a:pt x="24" y="100"/>
                  </a:lnTo>
                  <a:lnTo>
                    <a:pt x="25" y="99"/>
                  </a:lnTo>
                  <a:lnTo>
                    <a:pt x="25" y="97"/>
                  </a:lnTo>
                  <a:lnTo>
                    <a:pt x="25" y="93"/>
                  </a:lnTo>
                  <a:lnTo>
                    <a:pt x="26" y="84"/>
                  </a:lnTo>
                  <a:lnTo>
                    <a:pt x="26" y="82"/>
                  </a:lnTo>
                  <a:lnTo>
                    <a:pt x="26" y="81"/>
                  </a:lnTo>
                  <a:lnTo>
                    <a:pt x="26" y="79"/>
                  </a:lnTo>
                  <a:lnTo>
                    <a:pt x="27" y="74"/>
                  </a:lnTo>
                  <a:lnTo>
                    <a:pt x="27" y="63"/>
                  </a:lnTo>
                  <a:lnTo>
                    <a:pt x="27" y="61"/>
                  </a:lnTo>
                  <a:lnTo>
                    <a:pt x="28" y="60"/>
                  </a:lnTo>
                  <a:lnTo>
                    <a:pt x="28" y="57"/>
                  </a:lnTo>
                  <a:lnTo>
                    <a:pt x="28" y="52"/>
                  </a:lnTo>
                  <a:lnTo>
                    <a:pt x="29" y="41"/>
                  </a:lnTo>
                  <a:lnTo>
                    <a:pt x="29" y="40"/>
                  </a:lnTo>
                  <a:lnTo>
                    <a:pt x="29" y="38"/>
                  </a:lnTo>
                  <a:lnTo>
                    <a:pt x="29" y="36"/>
                  </a:lnTo>
                  <a:lnTo>
                    <a:pt x="29" y="31"/>
                  </a:lnTo>
                  <a:lnTo>
                    <a:pt x="30" y="22"/>
                  </a:lnTo>
                  <a:lnTo>
                    <a:pt x="30" y="20"/>
                  </a:lnTo>
                  <a:lnTo>
                    <a:pt x="30" y="19"/>
                  </a:lnTo>
                  <a:lnTo>
                    <a:pt x="30" y="17"/>
                  </a:lnTo>
                  <a:lnTo>
                    <a:pt x="31" y="16"/>
                  </a:lnTo>
                  <a:lnTo>
                    <a:pt x="31" y="15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1" y="8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35" y="8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6" y="15"/>
                  </a:lnTo>
                  <a:lnTo>
                    <a:pt x="36" y="16"/>
                  </a:lnTo>
                  <a:lnTo>
                    <a:pt x="36" y="17"/>
                  </a:lnTo>
                  <a:lnTo>
                    <a:pt x="36" y="19"/>
                  </a:lnTo>
                  <a:lnTo>
                    <a:pt x="37" y="24"/>
                  </a:lnTo>
                  <a:lnTo>
                    <a:pt x="38" y="34"/>
                  </a:lnTo>
                  <a:lnTo>
                    <a:pt x="38" y="35"/>
                  </a:lnTo>
                  <a:lnTo>
                    <a:pt x="38" y="37"/>
                  </a:lnTo>
                  <a:lnTo>
                    <a:pt x="38" y="39"/>
                  </a:lnTo>
                  <a:lnTo>
                    <a:pt x="38" y="45"/>
                  </a:lnTo>
                  <a:lnTo>
                    <a:pt x="39" y="57"/>
                  </a:lnTo>
                  <a:lnTo>
                    <a:pt x="39" y="58"/>
                  </a:lnTo>
                  <a:lnTo>
                    <a:pt x="39" y="60"/>
                  </a:lnTo>
                  <a:lnTo>
                    <a:pt x="40" y="63"/>
                  </a:lnTo>
                  <a:lnTo>
                    <a:pt x="40" y="68"/>
                  </a:lnTo>
                  <a:lnTo>
                    <a:pt x="41" y="80"/>
                  </a:lnTo>
                  <a:lnTo>
                    <a:pt x="41" y="81"/>
                  </a:lnTo>
                  <a:lnTo>
                    <a:pt x="41" y="82"/>
                  </a:lnTo>
                  <a:lnTo>
                    <a:pt x="41" y="85"/>
                  </a:lnTo>
                  <a:lnTo>
                    <a:pt x="41" y="90"/>
                  </a:lnTo>
                  <a:lnTo>
                    <a:pt x="42" y="91"/>
                  </a:lnTo>
                  <a:lnTo>
                    <a:pt x="42" y="92"/>
                  </a:lnTo>
                  <a:lnTo>
                    <a:pt x="42" y="95"/>
                  </a:lnTo>
                  <a:lnTo>
                    <a:pt x="42" y="99"/>
                  </a:lnTo>
                  <a:lnTo>
                    <a:pt x="42" y="100"/>
                  </a:lnTo>
                  <a:lnTo>
                    <a:pt x="42" y="101"/>
                  </a:lnTo>
                  <a:lnTo>
                    <a:pt x="42" y="103"/>
                  </a:lnTo>
                  <a:lnTo>
                    <a:pt x="43" y="104"/>
                  </a:lnTo>
                  <a:lnTo>
                    <a:pt x="43" y="104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7"/>
                  </a:lnTo>
                  <a:lnTo>
                    <a:pt x="43" y="109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4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1"/>
                  </a:lnTo>
                  <a:lnTo>
                    <a:pt x="47" y="110"/>
                  </a:lnTo>
                  <a:lnTo>
                    <a:pt x="47" y="109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7" y="105"/>
                  </a:lnTo>
                  <a:lnTo>
                    <a:pt x="47" y="104"/>
                  </a:lnTo>
                  <a:lnTo>
                    <a:pt x="48" y="100"/>
                  </a:lnTo>
                  <a:lnTo>
                    <a:pt x="48" y="99"/>
                  </a:lnTo>
                  <a:lnTo>
                    <a:pt x="48" y="98"/>
                  </a:lnTo>
                  <a:lnTo>
                    <a:pt x="48" y="96"/>
                  </a:lnTo>
                  <a:lnTo>
                    <a:pt x="48" y="91"/>
                  </a:lnTo>
                  <a:lnTo>
                    <a:pt x="49" y="81"/>
                  </a:lnTo>
                  <a:lnTo>
                    <a:pt x="49" y="80"/>
                  </a:lnTo>
                  <a:lnTo>
                    <a:pt x="49" y="78"/>
                  </a:lnTo>
                  <a:lnTo>
                    <a:pt x="50" y="76"/>
                  </a:lnTo>
                  <a:lnTo>
                    <a:pt x="50" y="70"/>
                  </a:lnTo>
                  <a:lnTo>
                    <a:pt x="51" y="58"/>
                  </a:lnTo>
                  <a:lnTo>
                    <a:pt x="51" y="56"/>
                  </a:lnTo>
                  <a:lnTo>
                    <a:pt x="51" y="55"/>
                  </a:lnTo>
                  <a:lnTo>
                    <a:pt x="51" y="52"/>
                  </a:lnTo>
                  <a:lnTo>
                    <a:pt x="52" y="46"/>
                  </a:lnTo>
                  <a:lnTo>
                    <a:pt x="52" y="35"/>
                  </a:lnTo>
                  <a:lnTo>
                    <a:pt x="52" y="33"/>
                  </a:lnTo>
                  <a:lnTo>
                    <a:pt x="52" y="32"/>
                  </a:lnTo>
                  <a:lnTo>
                    <a:pt x="53" y="29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2"/>
                  </a:lnTo>
                  <a:lnTo>
                    <a:pt x="53" y="20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4" y="13"/>
                  </a:lnTo>
                  <a:lnTo>
                    <a:pt x="54" y="12"/>
                  </a:lnTo>
                  <a:lnTo>
                    <a:pt x="54" y="11"/>
                  </a:lnTo>
                  <a:lnTo>
                    <a:pt x="54" y="10"/>
                  </a:lnTo>
                  <a:lnTo>
                    <a:pt x="54" y="8"/>
                  </a:lnTo>
                  <a:lnTo>
                    <a:pt x="55" y="8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2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11"/>
                  </a:lnTo>
                  <a:lnTo>
                    <a:pt x="59" y="13"/>
                  </a:lnTo>
                  <a:lnTo>
                    <a:pt x="59" y="17"/>
                  </a:lnTo>
                  <a:lnTo>
                    <a:pt x="60" y="18"/>
                  </a:lnTo>
                  <a:lnTo>
                    <a:pt x="60" y="19"/>
                  </a:lnTo>
                  <a:lnTo>
                    <a:pt x="60" y="21"/>
                  </a:lnTo>
                  <a:lnTo>
                    <a:pt x="60" y="25"/>
                  </a:lnTo>
                  <a:lnTo>
                    <a:pt x="61" y="35"/>
                  </a:lnTo>
                  <a:lnTo>
                    <a:pt x="62" y="56"/>
                  </a:lnTo>
                  <a:lnTo>
                    <a:pt x="62" y="58"/>
                  </a:lnTo>
                  <a:lnTo>
                    <a:pt x="62" y="59"/>
                  </a:lnTo>
                  <a:lnTo>
                    <a:pt x="62" y="62"/>
                  </a:lnTo>
                  <a:lnTo>
                    <a:pt x="63" y="67"/>
                  </a:lnTo>
                  <a:lnTo>
                    <a:pt x="64" y="78"/>
                  </a:lnTo>
                  <a:lnTo>
                    <a:pt x="64" y="79"/>
                  </a:lnTo>
                  <a:lnTo>
                    <a:pt x="64" y="80"/>
                  </a:lnTo>
                  <a:lnTo>
                    <a:pt x="64" y="83"/>
                  </a:lnTo>
                  <a:lnTo>
                    <a:pt x="64" y="88"/>
                  </a:lnTo>
                  <a:lnTo>
                    <a:pt x="64" y="89"/>
                  </a:lnTo>
                  <a:lnTo>
                    <a:pt x="64" y="90"/>
                  </a:lnTo>
                  <a:lnTo>
                    <a:pt x="65" y="92"/>
                  </a:lnTo>
                  <a:lnTo>
                    <a:pt x="65" y="96"/>
                  </a:lnTo>
                  <a:lnTo>
                    <a:pt x="65" y="98"/>
                  </a:lnTo>
                  <a:lnTo>
                    <a:pt x="65" y="99"/>
                  </a:lnTo>
                  <a:lnTo>
                    <a:pt x="65" y="101"/>
                  </a:lnTo>
                  <a:lnTo>
                    <a:pt x="65" y="102"/>
                  </a:lnTo>
                  <a:lnTo>
                    <a:pt x="66" y="103"/>
                  </a:lnTo>
                  <a:lnTo>
                    <a:pt x="66" y="104"/>
                  </a:lnTo>
                  <a:lnTo>
                    <a:pt x="66" y="105"/>
                  </a:lnTo>
                  <a:lnTo>
                    <a:pt x="66" y="106"/>
                  </a:lnTo>
                  <a:lnTo>
                    <a:pt x="66" y="108"/>
                  </a:lnTo>
                  <a:lnTo>
                    <a:pt x="66" y="108"/>
                  </a:lnTo>
                  <a:lnTo>
                    <a:pt x="66" y="109"/>
                  </a:lnTo>
                  <a:lnTo>
                    <a:pt x="66" y="110"/>
                  </a:lnTo>
                  <a:lnTo>
                    <a:pt x="66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9" y="115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70" y="111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0" y="108"/>
                  </a:lnTo>
                  <a:lnTo>
                    <a:pt x="70" y="108"/>
                  </a:lnTo>
                  <a:lnTo>
                    <a:pt x="70" y="107"/>
                  </a:lnTo>
                  <a:lnTo>
                    <a:pt x="70" y="105"/>
                  </a:lnTo>
                  <a:lnTo>
                    <a:pt x="70" y="104"/>
                  </a:lnTo>
                  <a:lnTo>
                    <a:pt x="70" y="103"/>
                  </a:lnTo>
                  <a:lnTo>
                    <a:pt x="71" y="102"/>
                  </a:lnTo>
                  <a:lnTo>
                    <a:pt x="71" y="97"/>
                  </a:lnTo>
                  <a:lnTo>
                    <a:pt x="71" y="96"/>
                  </a:lnTo>
                  <a:lnTo>
                    <a:pt x="71" y="95"/>
                  </a:lnTo>
                  <a:lnTo>
                    <a:pt x="71" y="93"/>
                  </a:lnTo>
                  <a:lnTo>
                    <a:pt x="72" y="89"/>
                  </a:lnTo>
                  <a:lnTo>
                    <a:pt x="73" y="79"/>
                  </a:lnTo>
                  <a:lnTo>
                    <a:pt x="74" y="57"/>
                  </a:lnTo>
                  <a:lnTo>
                    <a:pt x="74" y="55"/>
                  </a:lnTo>
                  <a:lnTo>
                    <a:pt x="74" y="54"/>
                  </a:lnTo>
                  <a:lnTo>
                    <a:pt x="74" y="51"/>
                  </a:lnTo>
                  <a:lnTo>
                    <a:pt x="75" y="46"/>
                  </a:lnTo>
                  <a:lnTo>
                    <a:pt x="75" y="35"/>
                  </a:lnTo>
                  <a:lnTo>
                    <a:pt x="75" y="34"/>
                  </a:lnTo>
                  <a:lnTo>
                    <a:pt x="75" y="32"/>
                  </a:lnTo>
                  <a:lnTo>
                    <a:pt x="76" y="30"/>
                  </a:lnTo>
                  <a:lnTo>
                    <a:pt x="76" y="25"/>
                  </a:lnTo>
                  <a:lnTo>
                    <a:pt x="76" y="24"/>
                  </a:lnTo>
                  <a:lnTo>
                    <a:pt x="76" y="23"/>
                  </a:lnTo>
                  <a:lnTo>
                    <a:pt x="76" y="21"/>
                  </a:lnTo>
                  <a:lnTo>
                    <a:pt x="77" y="17"/>
                  </a:lnTo>
                  <a:lnTo>
                    <a:pt x="77" y="16"/>
                  </a:lnTo>
                  <a:lnTo>
                    <a:pt x="77" y="14"/>
                  </a:lnTo>
                  <a:lnTo>
                    <a:pt x="77" y="12"/>
                  </a:lnTo>
                  <a:lnTo>
                    <a:pt x="77" y="12"/>
                  </a:lnTo>
                  <a:lnTo>
                    <a:pt x="77" y="11"/>
                  </a:lnTo>
                  <a:lnTo>
                    <a:pt x="77" y="9"/>
                  </a:lnTo>
                  <a:lnTo>
                    <a:pt x="77" y="8"/>
                  </a:lnTo>
                  <a:lnTo>
                    <a:pt x="78" y="7"/>
                  </a:lnTo>
                  <a:lnTo>
                    <a:pt x="78" y="6"/>
                  </a:lnTo>
                  <a:lnTo>
                    <a:pt x="78" y="5"/>
                  </a:lnTo>
                  <a:lnTo>
                    <a:pt x="78" y="5"/>
                  </a:lnTo>
                  <a:lnTo>
                    <a:pt x="78" y="4"/>
                  </a:lnTo>
                  <a:lnTo>
                    <a:pt x="78" y="3"/>
                  </a:lnTo>
                  <a:lnTo>
                    <a:pt x="78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</a:path>
              </a:pathLst>
            </a:custGeom>
            <a:noFill/>
            <a:ln w="9525" cap="sq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291" name="Freeform 85"/>
            <p:cNvSpPr>
              <a:spLocks/>
            </p:cNvSpPr>
            <p:nvPr/>
          </p:nvSpPr>
          <p:spPr bwMode="auto">
            <a:xfrm>
              <a:off x="7488275" y="3470295"/>
              <a:ext cx="122238" cy="184150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1" y="7"/>
                </a:cxn>
                <a:cxn ang="0">
                  <a:pos x="3" y="21"/>
                </a:cxn>
                <a:cxn ang="0">
                  <a:pos x="5" y="48"/>
                </a:cxn>
                <a:cxn ang="0">
                  <a:pos x="7" y="80"/>
                </a:cxn>
                <a:cxn ang="0">
                  <a:pos x="8" y="100"/>
                </a:cxn>
                <a:cxn ang="0">
                  <a:pos x="9" y="111"/>
                </a:cxn>
                <a:cxn ang="0">
                  <a:pos x="10" y="114"/>
                </a:cxn>
                <a:cxn ang="0">
                  <a:pos x="11" y="116"/>
                </a:cxn>
                <a:cxn ang="0">
                  <a:pos x="11" y="115"/>
                </a:cxn>
                <a:cxn ang="0">
                  <a:pos x="12" y="111"/>
                </a:cxn>
                <a:cxn ang="0">
                  <a:pos x="13" y="104"/>
                </a:cxn>
                <a:cxn ang="0">
                  <a:pos x="15" y="87"/>
                </a:cxn>
                <a:cxn ang="0">
                  <a:pos x="17" y="44"/>
                </a:cxn>
                <a:cxn ang="0">
                  <a:pos x="19" y="22"/>
                </a:cxn>
                <a:cxn ang="0">
                  <a:pos x="20" y="11"/>
                </a:cxn>
                <a:cxn ang="0">
                  <a:pos x="21" y="2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3" y="2"/>
                </a:cxn>
                <a:cxn ang="0">
                  <a:pos x="24" y="7"/>
                </a:cxn>
                <a:cxn ang="0">
                  <a:pos x="26" y="30"/>
                </a:cxn>
                <a:cxn ang="0">
                  <a:pos x="28" y="60"/>
                </a:cxn>
                <a:cxn ang="0">
                  <a:pos x="30" y="87"/>
                </a:cxn>
                <a:cxn ang="0">
                  <a:pos x="31" y="104"/>
                </a:cxn>
                <a:cxn ang="0">
                  <a:pos x="32" y="113"/>
                </a:cxn>
                <a:cxn ang="0">
                  <a:pos x="33" y="115"/>
                </a:cxn>
                <a:cxn ang="0">
                  <a:pos x="34" y="115"/>
                </a:cxn>
                <a:cxn ang="0">
                  <a:pos x="35" y="113"/>
                </a:cxn>
                <a:cxn ang="0">
                  <a:pos x="35" y="107"/>
                </a:cxn>
                <a:cxn ang="0">
                  <a:pos x="37" y="82"/>
                </a:cxn>
                <a:cxn ang="0">
                  <a:pos x="39" y="50"/>
                </a:cxn>
                <a:cxn ang="0">
                  <a:pos x="41" y="24"/>
                </a:cxn>
                <a:cxn ang="0">
                  <a:pos x="42" y="11"/>
                </a:cxn>
                <a:cxn ang="0">
                  <a:pos x="43" y="4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6" y="2"/>
                </a:cxn>
                <a:cxn ang="0">
                  <a:pos x="47" y="8"/>
                </a:cxn>
                <a:cxn ang="0">
                  <a:pos x="48" y="20"/>
                </a:cxn>
                <a:cxn ang="0">
                  <a:pos x="51" y="62"/>
                </a:cxn>
                <a:cxn ang="0">
                  <a:pos x="52" y="89"/>
                </a:cxn>
                <a:cxn ang="0">
                  <a:pos x="54" y="106"/>
                </a:cxn>
                <a:cxn ang="0">
                  <a:pos x="55" y="112"/>
                </a:cxn>
                <a:cxn ang="0">
                  <a:pos x="55" y="115"/>
                </a:cxn>
                <a:cxn ang="0">
                  <a:pos x="56" y="116"/>
                </a:cxn>
                <a:cxn ang="0">
                  <a:pos x="57" y="114"/>
                </a:cxn>
                <a:cxn ang="0">
                  <a:pos x="58" y="109"/>
                </a:cxn>
                <a:cxn ang="0">
                  <a:pos x="59" y="94"/>
                </a:cxn>
                <a:cxn ang="0">
                  <a:pos x="61" y="69"/>
                </a:cxn>
                <a:cxn ang="0">
                  <a:pos x="64" y="26"/>
                </a:cxn>
                <a:cxn ang="0">
                  <a:pos x="65" y="9"/>
                </a:cxn>
                <a:cxn ang="0">
                  <a:pos x="66" y="2"/>
                </a:cxn>
                <a:cxn ang="0">
                  <a:pos x="67" y="0"/>
                </a:cxn>
                <a:cxn ang="0">
                  <a:pos x="67" y="0"/>
                </a:cxn>
                <a:cxn ang="0">
                  <a:pos x="68" y="2"/>
                </a:cxn>
                <a:cxn ang="0">
                  <a:pos x="69" y="11"/>
                </a:cxn>
                <a:cxn ang="0">
                  <a:pos x="71" y="28"/>
                </a:cxn>
                <a:cxn ang="0">
                  <a:pos x="72" y="56"/>
                </a:cxn>
                <a:cxn ang="0">
                  <a:pos x="74" y="88"/>
                </a:cxn>
                <a:cxn ang="0">
                  <a:pos x="76" y="104"/>
                </a:cxn>
                <a:cxn ang="0">
                  <a:pos x="77" y="112"/>
                </a:cxn>
              </a:cxnLst>
              <a:rect l="0" t="0" r="r" b="b"/>
              <a:pathLst>
                <a:path w="77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7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3" y="24"/>
                  </a:lnTo>
                  <a:lnTo>
                    <a:pt x="3" y="26"/>
                  </a:lnTo>
                  <a:lnTo>
                    <a:pt x="3" y="31"/>
                  </a:lnTo>
                  <a:lnTo>
                    <a:pt x="4" y="42"/>
                  </a:lnTo>
                  <a:lnTo>
                    <a:pt x="4" y="44"/>
                  </a:lnTo>
                  <a:lnTo>
                    <a:pt x="4" y="45"/>
                  </a:lnTo>
                  <a:lnTo>
                    <a:pt x="5" y="48"/>
                  </a:lnTo>
                  <a:lnTo>
                    <a:pt x="5" y="54"/>
                  </a:lnTo>
                  <a:lnTo>
                    <a:pt x="6" y="66"/>
                  </a:lnTo>
                  <a:lnTo>
                    <a:pt x="6" y="67"/>
                  </a:lnTo>
                  <a:lnTo>
                    <a:pt x="6" y="69"/>
                  </a:lnTo>
                  <a:lnTo>
                    <a:pt x="6" y="72"/>
                  </a:lnTo>
                  <a:lnTo>
                    <a:pt x="7" y="78"/>
                  </a:lnTo>
                  <a:lnTo>
                    <a:pt x="7" y="79"/>
                  </a:lnTo>
                  <a:lnTo>
                    <a:pt x="7" y="80"/>
                  </a:lnTo>
                  <a:lnTo>
                    <a:pt x="7" y="83"/>
                  </a:lnTo>
                  <a:lnTo>
                    <a:pt x="7" y="88"/>
                  </a:lnTo>
                  <a:lnTo>
                    <a:pt x="7" y="89"/>
                  </a:lnTo>
                  <a:lnTo>
                    <a:pt x="7" y="91"/>
                  </a:lnTo>
                  <a:lnTo>
                    <a:pt x="8" y="93"/>
                  </a:lnTo>
                  <a:lnTo>
                    <a:pt x="8" y="98"/>
                  </a:lnTo>
                  <a:lnTo>
                    <a:pt x="8" y="99"/>
                  </a:lnTo>
                  <a:lnTo>
                    <a:pt x="8" y="100"/>
                  </a:lnTo>
                  <a:lnTo>
                    <a:pt x="8" y="102"/>
                  </a:lnTo>
                  <a:lnTo>
                    <a:pt x="9" y="105"/>
                  </a:lnTo>
                  <a:lnTo>
                    <a:pt x="9" y="106"/>
                  </a:lnTo>
                  <a:lnTo>
                    <a:pt x="9" y="107"/>
                  </a:lnTo>
                  <a:lnTo>
                    <a:pt x="9" y="108"/>
                  </a:lnTo>
                  <a:lnTo>
                    <a:pt x="9" y="109"/>
                  </a:lnTo>
                  <a:lnTo>
                    <a:pt x="9" y="110"/>
                  </a:lnTo>
                  <a:lnTo>
                    <a:pt x="9" y="111"/>
                  </a:lnTo>
                  <a:lnTo>
                    <a:pt x="9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3" y="110"/>
                  </a:lnTo>
                  <a:lnTo>
                    <a:pt x="13" y="109"/>
                  </a:lnTo>
                  <a:lnTo>
                    <a:pt x="13" y="108"/>
                  </a:lnTo>
                  <a:lnTo>
                    <a:pt x="13" y="107"/>
                  </a:lnTo>
                  <a:lnTo>
                    <a:pt x="13" y="106"/>
                  </a:lnTo>
                  <a:lnTo>
                    <a:pt x="13" y="105"/>
                  </a:lnTo>
                  <a:lnTo>
                    <a:pt x="13" y="104"/>
                  </a:lnTo>
                  <a:lnTo>
                    <a:pt x="14" y="100"/>
                  </a:lnTo>
                  <a:lnTo>
                    <a:pt x="14" y="99"/>
                  </a:lnTo>
                  <a:lnTo>
                    <a:pt x="14" y="98"/>
                  </a:lnTo>
                  <a:lnTo>
                    <a:pt x="14" y="96"/>
                  </a:lnTo>
                  <a:lnTo>
                    <a:pt x="14" y="92"/>
                  </a:lnTo>
                  <a:lnTo>
                    <a:pt x="14" y="90"/>
                  </a:lnTo>
                  <a:lnTo>
                    <a:pt x="15" y="89"/>
                  </a:lnTo>
                  <a:lnTo>
                    <a:pt x="15" y="87"/>
                  </a:lnTo>
                  <a:lnTo>
                    <a:pt x="15" y="81"/>
                  </a:lnTo>
                  <a:lnTo>
                    <a:pt x="16" y="70"/>
                  </a:lnTo>
                  <a:lnTo>
                    <a:pt x="16" y="68"/>
                  </a:lnTo>
                  <a:lnTo>
                    <a:pt x="16" y="67"/>
                  </a:lnTo>
                  <a:lnTo>
                    <a:pt x="16" y="64"/>
                  </a:lnTo>
                  <a:lnTo>
                    <a:pt x="17" y="58"/>
                  </a:lnTo>
                  <a:lnTo>
                    <a:pt x="17" y="46"/>
                  </a:lnTo>
                  <a:lnTo>
                    <a:pt x="17" y="44"/>
                  </a:lnTo>
                  <a:lnTo>
                    <a:pt x="17" y="43"/>
                  </a:lnTo>
                  <a:lnTo>
                    <a:pt x="18" y="40"/>
                  </a:lnTo>
                  <a:lnTo>
                    <a:pt x="18" y="34"/>
                  </a:lnTo>
                  <a:lnTo>
                    <a:pt x="18" y="33"/>
                  </a:lnTo>
                  <a:lnTo>
                    <a:pt x="18" y="31"/>
                  </a:lnTo>
                  <a:lnTo>
                    <a:pt x="18" y="29"/>
                  </a:lnTo>
                  <a:lnTo>
                    <a:pt x="19" y="24"/>
                  </a:lnTo>
                  <a:lnTo>
                    <a:pt x="19" y="22"/>
                  </a:lnTo>
                  <a:lnTo>
                    <a:pt x="19" y="21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19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5" y="19"/>
                  </a:lnTo>
                  <a:lnTo>
                    <a:pt x="26" y="28"/>
                  </a:lnTo>
                  <a:lnTo>
                    <a:pt x="26" y="30"/>
                  </a:lnTo>
                  <a:lnTo>
                    <a:pt x="26" y="31"/>
                  </a:lnTo>
                  <a:lnTo>
                    <a:pt x="26" y="33"/>
                  </a:lnTo>
                  <a:lnTo>
                    <a:pt x="27" y="38"/>
                  </a:lnTo>
                  <a:lnTo>
                    <a:pt x="27" y="49"/>
                  </a:lnTo>
                  <a:lnTo>
                    <a:pt x="27" y="51"/>
                  </a:lnTo>
                  <a:lnTo>
                    <a:pt x="27" y="52"/>
                  </a:lnTo>
                  <a:lnTo>
                    <a:pt x="28" y="55"/>
                  </a:lnTo>
                  <a:lnTo>
                    <a:pt x="28" y="60"/>
                  </a:lnTo>
                  <a:lnTo>
                    <a:pt x="29" y="72"/>
                  </a:lnTo>
                  <a:lnTo>
                    <a:pt x="29" y="73"/>
                  </a:lnTo>
                  <a:lnTo>
                    <a:pt x="29" y="74"/>
                  </a:lnTo>
                  <a:lnTo>
                    <a:pt x="29" y="77"/>
                  </a:lnTo>
                  <a:lnTo>
                    <a:pt x="29" y="82"/>
                  </a:lnTo>
                  <a:lnTo>
                    <a:pt x="29" y="83"/>
                  </a:lnTo>
                  <a:lnTo>
                    <a:pt x="29" y="84"/>
                  </a:lnTo>
                  <a:lnTo>
                    <a:pt x="30" y="87"/>
                  </a:lnTo>
                  <a:lnTo>
                    <a:pt x="30" y="92"/>
                  </a:lnTo>
                  <a:lnTo>
                    <a:pt x="30" y="93"/>
                  </a:lnTo>
                  <a:lnTo>
                    <a:pt x="30" y="94"/>
                  </a:lnTo>
                  <a:lnTo>
                    <a:pt x="30" y="96"/>
                  </a:lnTo>
                  <a:lnTo>
                    <a:pt x="31" y="100"/>
                  </a:lnTo>
                  <a:lnTo>
                    <a:pt x="31" y="101"/>
                  </a:lnTo>
                  <a:lnTo>
                    <a:pt x="31" y="102"/>
                  </a:lnTo>
                  <a:lnTo>
                    <a:pt x="31" y="104"/>
                  </a:lnTo>
                  <a:lnTo>
                    <a:pt x="31" y="107"/>
                  </a:lnTo>
                  <a:lnTo>
                    <a:pt x="31" y="108"/>
                  </a:lnTo>
                  <a:lnTo>
                    <a:pt x="32" y="108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4" y="116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3"/>
                  </a:lnTo>
                  <a:lnTo>
                    <a:pt x="35" y="113"/>
                  </a:lnTo>
                  <a:lnTo>
                    <a:pt x="35" y="112"/>
                  </a:lnTo>
                  <a:lnTo>
                    <a:pt x="35" y="112"/>
                  </a:lnTo>
                  <a:lnTo>
                    <a:pt x="35" y="111"/>
                  </a:lnTo>
                  <a:lnTo>
                    <a:pt x="35" y="111"/>
                  </a:lnTo>
                  <a:lnTo>
                    <a:pt x="35" y="110"/>
                  </a:lnTo>
                  <a:lnTo>
                    <a:pt x="35" y="109"/>
                  </a:lnTo>
                  <a:lnTo>
                    <a:pt x="35" y="108"/>
                  </a:lnTo>
                  <a:lnTo>
                    <a:pt x="35" y="107"/>
                  </a:lnTo>
                  <a:lnTo>
                    <a:pt x="36" y="106"/>
                  </a:lnTo>
                  <a:lnTo>
                    <a:pt x="36" y="102"/>
                  </a:lnTo>
                  <a:lnTo>
                    <a:pt x="36" y="101"/>
                  </a:lnTo>
                  <a:lnTo>
                    <a:pt x="36" y="100"/>
                  </a:lnTo>
                  <a:lnTo>
                    <a:pt x="36" y="98"/>
                  </a:lnTo>
                  <a:lnTo>
                    <a:pt x="37" y="93"/>
                  </a:lnTo>
                  <a:lnTo>
                    <a:pt x="37" y="83"/>
                  </a:lnTo>
                  <a:lnTo>
                    <a:pt x="37" y="82"/>
                  </a:lnTo>
                  <a:lnTo>
                    <a:pt x="38" y="80"/>
                  </a:lnTo>
                  <a:lnTo>
                    <a:pt x="38" y="78"/>
                  </a:lnTo>
                  <a:lnTo>
                    <a:pt x="38" y="72"/>
                  </a:lnTo>
                  <a:lnTo>
                    <a:pt x="39" y="61"/>
                  </a:lnTo>
                  <a:lnTo>
                    <a:pt x="39" y="60"/>
                  </a:lnTo>
                  <a:lnTo>
                    <a:pt x="39" y="58"/>
                  </a:lnTo>
                  <a:lnTo>
                    <a:pt x="39" y="55"/>
                  </a:lnTo>
                  <a:lnTo>
                    <a:pt x="39" y="50"/>
                  </a:lnTo>
                  <a:lnTo>
                    <a:pt x="40" y="39"/>
                  </a:lnTo>
                  <a:lnTo>
                    <a:pt x="40" y="37"/>
                  </a:lnTo>
                  <a:lnTo>
                    <a:pt x="40" y="36"/>
                  </a:lnTo>
                  <a:lnTo>
                    <a:pt x="41" y="33"/>
                  </a:lnTo>
                  <a:lnTo>
                    <a:pt x="41" y="28"/>
                  </a:lnTo>
                  <a:lnTo>
                    <a:pt x="41" y="27"/>
                  </a:lnTo>
                  <a:lnTo>
                    <a:pt x="41" y="26"/>
                  </a:lnTo>
                  <a:lnTo>
                    <a:pt x="41" y="24"/>
                  </a:lnTo>
                  <a:lnTo>
                    <a:pt x="42" y="19"/>
                  </a:lnTo>
                  <a:lnTo>
                    <a:pt x="42" y="18"/>
                  </a:lnTo>
                  <a:lnTo>
                    <a:pt x="42" y="17"/>
                  </a:lnTo>
                  <a:lnTo>
                    <a:pt x="42" y="15"/>
                  </a:lnTo>
                  <a:lnTo>
                    <a:pt x="42" y="14"/>
                  </a:lnTo>
                  <a:lnTo>
                    <a:pt x="42" y="13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3" y="10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3" y="7"/>
                  </a:lnTo>
                  <a:lnTo>
                    <a:pt x="43" y="6"/>
                  </a:lnTo>
                  <a:lnTo>
                    <a:pt x="43" y="5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6" y="7"/>
                  </a:lnTo>
                  <a:lnTo>
                    <a:pt x="47" y="8"/>
                  </a:lnTo>
                  <a:lnTo>
                    <a:pt x="47" y="8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4"/>
                  </a:lnTo>
                  <a:lnTo>
                    <a:pt x="48" y="18"/>
                  </a:lnTo>
                  <a:lnTo>
                    <a:pt x="48" y="19"/>
                  </a:lnTo>
                  <a:lnTo>
                    <a:pt x="48" y="20"/>
                  </a:lnTo>
                  <a:lnTo>
                    <a:pt x="48" y="23"/>
                  </a:lnTo>
                  <a:lnTo>
                    <a:pt x="48" y="28"/>
                  </a:lnTo>
                  <a:lnTo>
                    <a:pt x="49" y="39"/>
                  </a:lnTo>
                  <a:lnTo>
                    <a:pt x="49" y="41"/>
                  </a:lnTo>
                  <a:lnTo>
                    <a:pt x="49" y="42"/>
                  </a:lnTo>
                  <a:lnTo>
                    <a:pt x="49" y="45"/>
                  </a:lnTo>
                  <a:lnTo>
                    <a:pt x="50" y="51"/>
                  </a:lnTo>
                  <a:lnTo>
                    <a:pt x="51" y="62"/>
                  </a:lnTo>
                  <a:lnTo>
                    <a:pt x="51" y="64"/>
                  </a:lnTo>
                  <a:lnTo>
                    <a:pt x="51" y="65"/>
                  </a:lnTo>
                  <a:lnTo>
                    <a:pt x="51" y="68"/>
                  </a:lnTo>
                  <a:lnTo>
                    <a:pt x="51" y="74"/>
                  </a:lnTo>
                  <a:lnTo>
                    <a:pt x="52" y="84"/>
                  </a:lnTo>
                  <a:lnTo>
                    <a:pt x="52" y="86"/>
                  </a:lnTo>
                  <a:lnTo>
                    <a:pt x="52" y="87"/>
                  </a:lnTo>
                  <a:lnTo>
                    <a:pt x="52" y="89"/>
                  </a:lnTo>
                  <a:lnTo>
                    <a:pt x="53" y="94"/>
                  </a:lnTo>
                  <a:lnTo>
                    <a:pt x="53" y="95"/>
                  </a:lnTo>
                  <a:lnTo>
                    <a:pt x="53" y="96"/>
                  </a:lnTo>
                  <a:lnTo>
                    <a:pt x="53" y="98"/>
                  </a:lnTo>
                  <a:lnTo>
                    <a:pt x="53" y="102"/>
                  </a:lnTo>
                  <a:lnTo>
                    <a:pt x="53" y="103"/>
                  </a:lnTo>
                  <a:lnTo>
                    <a:pt x="53" y="104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4" y="107"/>
                  </a:lnTo>
                  <a:lnTo>
                    <a:pt x="54" y="109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2"/>
                  </a:lnTo>
                  <a:lnTo>
                    <a:pt x="57" y="111"/>
                  </a:lnTo>
                  <a:lnTo>
                    <a:pt x="57" y="111"/>
                  </a:lnTo>
                  <a:lnTo>
                    <a:pt x="57" y="110"/>
                  </a:lnTo>
                  <a:lnTo>
                    <a:pt x="58" y="109"/>
                  </a:lnTo>
                  <a:lnTo>
                    <a:pt x="58" y="108"/>
                  </a:lnTo>
                  <a:lnTo>
                    <a:pt x="58" y="107"/>
                  </a:lnTo>
                  <a:lnTo>
                    <a:pt x="58" y="106"/>
                  </a:lnTo>
                  <a:lnTo>
                    <a:pt x="58" y="102"/>
                  </a:lnTo>
                  <a:lnTo>
                    <a:pt x="58" y="102"/>
                  </a:lnTo>
                  <a:lnTo>
                    <a:pt x="58" y="101"/>
                  </a:lnTo>
                  <a:lnTo>
                    <a:pt x="59" y="99"/>
                  </a:lnTo>
                  <a:lnTo>
                    <a:pt x="59" y="94"/>
                  </a:lnTo>
                  <a:lnTo>
                    <a:pt x="59" y="93"/>
                  </a:lnTo>
                  <a:lnTo>
                    <a:pt x="59" y="92"/>
                  </a:lnTo>
                  <a:lnTo>
                    <a:pt x="59" y="90"/>
                  </a:lnTo>
                  <a:lnTo>
                    <a:pt x="60" y="85"/>
                  </a:lnTo>
                  <a:lnTo>
                    <a:pt x="60" y="75"/>
                  </a:lnTo>
                  <a:lnTo>
                    <a:pt x="60" y="73"/>
                  </a:lnTo>
                  <a:lnTo>
                    <a:pt x="61" y="72"/>
                  </a:lnTo>
                  <a:lnTo>
                    <a:pt x="61" y="69"/>
                  </a:lnTo>
                  <a:lnTo>
                    <a:pt x="61" y="63"/>
                  </a:lnTo>
                  <a:lnTo>
                    <a:pt x="62" y="50"/>
                  </a:lnTo>
                  <a:lnTo>
                    <a:pt x="62" y="49"/>
                  </a:lnTo>
                  <a:lnTo>
                    <a:pt x="62" y="47"/>
                  </a:lnTo>
                  <a:lnTo>
                    <a:pt x="62" y="44"/>
                  </a:lnTo>
                  <a:lnTo>
                    <a:pt x="63" y="38"/>
                  </a:lnTo>
                  <a:lnTo>
                    <a:pt x="63" y="27"/>
                  </a:lnTo>
                  <a:lnTo>
                    <a:pt x="64" y="26"/>
                  </a:lnTo>
                  <a:lnTo>
                    <a:pt x="64" y="25"/>
                  </a:lnTo>
                  <a:lnTo>
                    <a:pt x="64" y="22"/>
                  </a:lnTo>
                  <a:lnTo>
                    <a:pt x="64" y="17"/>
                  </a:lnTo>
                  <a:lnTo>
                    <a:pt x="64" y="16"/>
                  </a:lnTo>
                  <a:lnTo>
                    <a:pt x="64" y="15"/>
                  </a:lnTo>
                  <a:lnTo>
                    <a:pt x="64" y="13"/>
                  </a:lnTo>
                  <a:lnTo>
                    <a:pt x="65" y="10"/>
                  </a:lnTo>
                  <a:lnTo>
                    <a:pt x="65" y="9"/>
                  </a:lnTo>
                  <a:lnTo>
                    <a:pt x="65" y="8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6" y="5"/>
                  </a:lnTo>
                  <a:lnTo>
                    <a:pt x="66" y="4"/>
                  </a:lnTo>
                  <a:lnTo>
                    <a:pt x="66" y="3"/>
                  </a:lnTo>
                  <a:lnTo>
                    <a:pt x="66" y="3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3"/>
                  </a:lnTo>
                  <a:lnTo>
                    <a:pt x="68" y="3"/>
                  </a:lnTo>
                  <a:lnTo>
                    <a:pt x="68" y="4"/>
                  </a:lnTo>
                  <a:lnTo>
                    <a:pt x="68" y="5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9" y="8"/>
                  </a:lnTo>
                  <a:lnTo>
                    <a:pt x="69" y="11"/>
                  </a:lnTo>
                  <a:lnTo>
                    <a:pt x="69" y="12"/>
                  </a:lnTo>
                  <a:lnTo>
                    <a:pt x="69" y="13"/>
                  </a:lnTo>
                  <a:lnTo>
                    <a:pt x="70" y="14"/>
                  </a:lnTo>
                  <a:lnTo>
                    <a:pt x="70" y="18"/>
                  </a:lnTo>
                  <a:lnTo>
                    <a:pt x="70" y="20"/>
                  </a:lnTo>
                  <a:lnTo>
                    <a:pt x="70" y="21"/>
                  </a:lnTo>
                  <a:lnTo>
                    <a:pt x="70" y="23"/>
                  </a:lnTo>
                  <a:lnTo>
                    <a:pt x="71" y="28"/>
                  </a:lnTo>
                  <a:lnTo>
                    <a:pt x="71" y="29"/>
                  </a:lnTo>
                  <a:lnTo>
                    <a:pt x="71" y="30"/>
                  </a:lnTo>
                  <a:lnTo>
                    <a:pt x="71" y="33"/>
                  </a:lnTo>
                  <a:lnTo>
                    <a:pt x="71" y="38"/>
                  </a:lnTo>
                  <a:lnTo>
                    <a:pt x="72" y="49"/>
                  </a:lnTo>
                  <a:lnTo>
                    <a:pt x="72" y="51"/>
                  </a:lnTo>
                  <a:lnTo>
                    <a:pt x="72" y="52"/>
                  </a:lnTo>
                  <a:lnTo>
                    <a:pt x="72" y="56"/>
                  </a:lnTo>
                  <a:lnTo>
                    <a:pt x="73" y="62"/>
                  </a:lnTo>
                  <a:lnTo>
                    <a:pt x="74" y="74"/>
                  </a:lnTo>
                  <a:lnTo>
                    <a:pt x="74" y="76"/>
                  </a:lnTo>
                  <a:lnTo>
                    <a:pt x="74" y="77"/>
                  </a:lnTo>
                  <a:lnTo>
                    <a:pt x="74" y="80"/>
                  </a:lnTo>
                  <a:lnTo>
                    <a:pt x="74" y="86"/>
                  </a:lnTo>
                  <a:lnTo>
                    <a:pt x="74" y="87"/>
                  </a:lnTo>
                  <a:lnTo>
                    <a:pt x="74" y="88"/>
                  </a:lnTo>
                  <a:lnTo>
                    <a:pt x="75" y="91"/>
                  </a:lnTo>
                  <a:lnTo>
                    <a:pt x="75" y="96"/>
                  </a:lnTo>
                  <a:lnTo>
                    <a:pt x="75" y="97"/>
                  </a:lnTo>
                  <a:lnTo>
                    <a:pt x="75" y="98"/>
                  </a:lnTo>
                  <a:lnTo>
                    <a:pt x="75" y="100"/>
                  </a:lnTo>
                  <a:lnTo>
                    <a:pt x="76" y="102"/>
                  </a:lnTo>
                  <a:lnTo>
                    <a:pt x="76" y="102"/>
                  </a:lnTo>
                  <a:lnTo>
                    <a:pt x="76" y="104"/>
                  </a:lnTo>
                  <a:lnTo>
                    <a:pt x="76" y="105"/>
                  </a:lnTo>
                  <a:lnTo>
                    <a:pt x="76" y="106"/>
                  </a:lnTo>
                  <a:lnTo>
                    <a:pt x="76" y="108"/>
                  </a:lnTo>
                  <a:lnTo>
                    <a:pt x="76" y="109"/>
                  </a:lnTo>
                  <a:lnTo>
                    <a:pt x="76" y="109"/>
                  </a:lnTo>
                  <a:lnTo>
                    <a:pt x="77" y="111"/>
                  </a:lnTo>
                  <a:lnTo>
                    <a:pt x="77" y="111"/>
                  </a:lnTo>
                  <a:lnTo>
                    <a:pt x="77" y="112"/>
                  </a:lnTo>
                  <a:lnTo>
                    <a:pt x="77" y="112"/>
                  </a:lnTo>
                  <a:lnTo>
                    <a:pt x="77" y="113"/>
                  </a:lnTo>
                  <a:lnTo>
                    <a:pt x="77" y="113"/>
                  </a:lnTo>
                  <a:lnTo>
                    <a:pt x="77" y="114"/>
                  </a:lnTo>
                </a:path>
              </a:pathLst>
            </a:custGeom>
            <a:noFill/>
            <a:ln w="9525" cap="sq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292" name="Freeform 86"/>
            <p:cNvSpPr>
              <a:spLocks/>
            </p:cNvSpPr>
            <p:nvPr/>
          </p:nvSpPr>
          <p:spPr bwMode="auto">
            <a:xfrm>
              <a:off x="7610514" y="3470295"/>
              <a:ext cx="120651" cy="184150"/>
            </a:xfrm>
            <a:custGeom>
              <a:avLst/>
              <a:gdLst/>
              <a:ahLst/>
              <a:cxnLst>
                <a:cxn ang="0">
                  <a:pos x="1" y="115"/>
                </a:cxn>
                <a:cxn ang="0">
                  <a:pos x="2" y="115"/>
                </a:cxn>
                <a:cxn ang="0">
                  <a:pos x="2" y="112"/>
                </a:cxn>
                <a:cxn ang="0">
                  <a:pos x="3" y="103"/>
                </a:cxn>
                <a:cxn ang="0">
                  <a:pos x="5" y="85"/>
                </a:cxn>
                <a:cxn ang="0">
                  <a:pos x="8" y="35"/>
                </a:cxn>
                <a:cxn ang="0">
                  <a:pos x="9" y="16"/>
                </a:cxn>
                <a:cxn ang="0">
                  <a:pos x="11" y="5"/>
                </a:cxn>
                <a:cxn ang="0">
                  <a:pos x="11" y="1"/>
                </a:cxn>
                <a:cxn ang="0">
                  <a:pos x="12" y="0"/>
                </a:cxn>
                <a:cxn ang="0">
                  <a:pos x="13" y="0"/>
                </a:cxn>
                <a:cxn ang="0">
                  <a:pos x="13" y="5"/>
                </a:cxn>
                <a:cxn ang="0">
                  <a:pos x="15" y="14"/>
                </a:cxn>
                <a:cxn ang="0">
                  <a:pos x="16" y="34"/>
                </a:cxn>
                <a:cxn ang="0">
                  <a:pos x="19" y="89"/>
                </a:cxn>
                <a:cxn ang="0">
                  <a:pos x="21" y="103"/>
                </a:cxn>
                <a:cxn ang="0">
                  <a:pos x="22" y="111"/>
                </a:cxn>
                <a:cxn ang="0">
                  <a:pos x="22" y="114"/>
                </a:cxn>
                <a:cxn ang="0">
                  <a:pos x="23" y="116"/>
                </a:cxn>
                <a:cxn ang="0">
                  <a:pos x="24" y="114"/>
                </a:cxn>
                <a:cxn ang="0">
                  <a:pos x="25" y="110"/>
                </a:cxn>
                <a:cxn ang="0">
                  <a:pos x="26" y="98"/>
                </a:cxn>
                <a:cxn ang="0">
                  <a:pos x="27" y="74"/>
                </a:cxn>
                <a:cxn ang="0">
                  <a:pos x="30" y="33"/>
                </a:cxn>
                <a:cxn ang="0">
                  <a:pos x="31" y="13"/>
                </a:cxn>
                <a:cxn ang="0">
                  <a:pos x="32" y="5"/>
                </a:cxn>
                <a:cxn ang="0">
                  <a:pos x="33" y="1"/>
                </a:cxn>
                <a:cxn ang="0">
                  <a:pos x="34" y="0"/>
                </a:cxn>
                <a:cxn ang="0">
                  <a:pos x="35" y="1"/>
                </a:cxn>
                <a:cxn ang="0">
                  <a:pos x="36" y="6"/>
                </a:cxn>
                <a:cxn ang="0">
                  <a:pos x="37" y="18"/>
                </a:cxn>
                <a:cxn ang="0">
                  <a:pos x="39" y="48"/>
                </a:cxn>
                <a:cxn ang="0">
                  <a:pos x="41" y="81"/>
                </a:cxn>
                <a:cxn ang="0">
                  <a:pos x="42" y="102"/>
                </a:cxn>
                <a:cxn ang="0">
                  <a:pos x="43" y="110"/>
                </a:cxn>
                <a:cxn ang="0">
                  <a:pos x="44" y="114"/>
                </a:cxn>
                <a:cxn ang="0">
                  <a:pos x="45" y="116"/>
                </a:cxn>
                <a:cxn ang="0">
                  <a:pos x="46" y="114"/>
                </a:cxn>
                <a:cxn ang="0">
                  <a:pos x="47" y="108"/>
                </a:cxn>
                <a:cxn ang="0">
                  <a:pos x="48" y="95"/>
                </a:cxn>
                <a:cxn ang="0">
                  <a:pos x="51" y="39"/>
                </a:cxn>
                <a:cxn ang="0">
                  <a:pos x="53" y="18"/>
                </a:cxn>
                <a:cxn ang="0">
                  <a:pos x="54" y="6"/>
                </a:cxn>
                <a:cxn ang="0">
                  <a:pos x="55" y="1"/>
                </a:cxn>
                <a:cxn ang="0">
                  <a:pos x="56" y="0"/>
                </a:cxn>
                <a:cxn ang="0">
                  <a:pos x="56" y="0"/>
                </a:cxn>
                <a:cxn ang="0">
                  <a:pos x="57" y="4"/>
                </a:cxn>
                <a:cxn ang="0">
                  <a:pos x="58" y="11"/>
                </a:cxn>
                <a:cxn ang="0">
                  <a:pos x="59" y="29"/>
                </a:cxn>
                <a:cxn ang="0">
                  <a:pos x="61" y="64"/>
                </a:cxn>
                <a:cxn ang="0">
                  <a:pos x="63" y="93"/>
                </a:cxn>
                <a:cxn ang="0">
                  <a:pos x="64" y="107"/>
                </a:cxn>
                <a:cxn ang="0">
                  <a:pos x="65" y="113"/>
                </a:cxn>
                <a:cxn ang="0">
                  <a:pos x="66" y="115"/>
                </a:cxn>
                <a:cxn ang="0">
                  <a:pos x="67" y="115"/>
                </a:cxn>
                <a:cxn ang="0">
                  <a:pos x="68" y="112"/>
                </a:cxn>
                <a:cxn ang="0">
                  <a:pos x="68" y="106"/>
                </a:cxn>
                <a:cxn ang="0">
                  <a:pos x="70" y="92"/>
                </a:cxn>
                <a:cxn ang="0">
                  <a:pos x="72" y="50"/>
                </a:cxn>
                <a:cxn ang="0">
                  <a:pos x="74" y="23"/>
                </a:cxn>
                <a:cxn ang="0">
                  <a:pos x="75" y="8"/>
                </a:cxn>
                <a:cxn ang="0">
                  <a:pos x="76" y="2"/>
                </a:cxn>
              </a:cxnLst>
              <a:rect l="0" t="0" r="r" b="b"/>
              <a:pathLst>
                <a:path w="76" h="116">
                  <a:moveTo>
                    <a:pt x="0" y="114"/>
                  </a:moveTo>
                  <a:lnTo>
                    <a:pt x="0" y="114"/>
                  </a:lnTo>
                  <a:lnTo>
                    <a:pt x="0" y="114"/>
                  </a:lnTo>
                  <a:lnTo>
                    <a:pt x="0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3" y="103"/>
                  </a:lnTo>
                  <a:lnTo>
                    <a:pt x="3" y="102"/>
                  </a:lnTo>
                  <a:lnTo>
                    <a:pt x="3" y="102"/>
                  </a:lnTo>
                  <a:lnTo>
                    <a:pt x="4" y="99"/>
                  </a:lnTo>
                  <a:lnTo>
                    <a:pt x="4" y="95"/>
                  </a:lnTo>
                  <a:lnTo>
                    <a:pt x="4" y="94"/>
                  </a:lnTo>
                  <a:lnTo>
                    <a:pt x="4" y="92"/>
                  </a:lnTo>
                  <a:lnTo>
                    <a:pt x="5" y="90"/>
                  </a:lnTo>
                  <a:lnTo>
                    <a:pt x="5" y="85"/>
                  </a:lnTo>
                  <a:lnTo>
                    <a:pt x="6" y="73"/>
                  </a:lnTo>
                  <a:lnTo>
                    <a:pt x="7" y="49"/>
                  </a:lnTo>
                  <a:lnTo>
                    <a:pt x="7" y="47"/>
                  </a:lnTo>
                  <a:lnTo>
                    <a:pt x="7" y="46"/>
                  </a:lnTo>
                  <a:lnTo>
                    <a:pt x="7" y="43"/>
                  </a:lnTo>
                  <a:lnTo>
                    <a:pt x="8" y="38"/>
                  </a:lnTo>
                  <a:lnTo>
                    <a:pt x="8" y="36"/>
                  </a:lnTo>
                  <a:lnTo>
                    <a:pt x="8" y="35"/>
                  </a:lnTo>
                  <a:lnTo>
                    <a:pt x="8" y="32"/>
                  </a:lnTo>
                  <a:lnTo>
                    <a:pt x="9" y="27"/>
                  </a:lnTo>
                  <a:lnTo>
                    <a:pt x="9" y="26"/>
                  </a:lnTo>
                  <a:lnTo>
                    <a:pt x="9" y="25"/>
                  </a:lnTo>
                  <a:lnTo>
                    <a:pt x="9" y="22"/>
                  </a:lnTo>
                  <a:lnTo>
                    <a:pt x="9" y="18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9" y="14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9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6"/>
                  </a:lnTo>
                  <a:lnTo>
                    <a:pt x="11" y="5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4" y="7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4" y="12"/>
                  </a:lnTo>
                  <a:lnTo>
                    <a:pt x="15" y="14"/>
                  </a:lnTo>
                  <a:lnTo>
                    <a:pt x="15" y="18"/>
                  </a:lnTo>
                  <a:lnTo>
                    <a:pt x="15" y="20"/>
                  </a:lnTo>
                  <a:lnTo>
                    <a:pt x="15" y="21"/>
                  </a:lnTo>
                  <a:lnTo>
                    <a:pt x="15" y="23"/>
                  </a:lnTo>
                  <a:lnTo>
                    <a:pt x="16" y="28"/>
                  </a:lnTo>
                  <a:lnTo>
                    <a:pt x="16" y="30"/>
                  </a:lnTo>
                  <a:lnTo>
                    <a:pt x="16" y="31"/>
                  </a:lnTo>
                  <a:lnTo>
                    <a:pt x="16" y="34"/>
                  </a:lnTo>
                  <a:lnTo>
                    <a:pt x="16" y="40"/>
                  </a:lnTo>
                  <a:lnTo>
                    <a:pt x="17" y="52"/>
                  </a:lnTo>
                  <a:lnTo>
                    <a:pt x="19" y="77"/>
                  </a:lnTo>
                  <a:lnTo>
                    <a:pt x="19" y="78"/>
                  </a:lnTo>
                  <a:lnTo>
                    <a:pt x="19" y="80"/>
                  </a:lnTo>
                  <a:lnTo>
                    <a:pt x="19" y="82"/>
                  </a:lnTo>
                  <a:lnTo>
                    <a:pt x="19" y="88"/>
                  </a:lnTo>
                  <a:lnTo>
                    <a:pt x="19" y="89"/>
                  </a:lnTo>
                  <a:lnTo>
                    <a:pt x="20" y="90"/>
                  </a:lnTo>
                  <a:lnTo>
                    <a:pt x="20" y="92"/>
                  </a:lnTo>
                  <a:lnTo>
                    <a:pt x="20" y="97"/>
                  </a:lnTo>
                  <a:lnTo>
                    <a:pt x="20" y="98"/>
                  </a:lnTo>
                  <a:lnTo>
                    <a:pt x="20" y="99"/>
                  </a:lnTo>
                  <a:lnTo>
                    <a:pt x="20" y="101"/>
                  </a:lnTo>
                  <a:lnTo>
                    <a:pt x="21" y="102"/>
                  </a:lnTo>
                  <a:lnTo>
                    <a:pt x="21" y="103"/>
                  </a:lnTo>
                  <a:lnTo>
                    <a:pt x="21" y="105"/>
                  </a:lnTo>
                  <a:lnTo>
                    <a:pt x="21" y="106"/>
                  </a:lnTo>
                  <a:lnTo>
                    <a:pt x="21" y="106"/>
                  </a:lnTo>
                  <a:lnTo>
                    <a:pt x="21" y="108"/>
                  </a:lnTo>
                  <a:lnTo>
                    <a:pt x="21" y="108"/>
                  </a:lnTo>
                  <a:lnTo>
                    <a:pt x="21" y="109"/>
                  </a:lnTo>
                  <a:lnTo>
                    <a:pt x="21" y="110"/>
                  </a:lnTo>
                  <a:lnTo>
                    <a:pt x="22" y="111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3"/>
                  </a:lnTo>
                  <a:lnTo>
                    <a:pt x="24" y="113"/>
                  </a:lnTo>
                  <a:lnTo>
                    <a:pt x="24" y="112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5" y="110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7"/>
                  </a:lnTo>
                  <a:lnTo>
                    <a:pt x="25" y="106"/>
                  </a:lnTo>
                  <a:lnTo>
                    <a:pt x="25" y="105"/>
                  </a:lnTo>
                  <a:lnTo>
                    <a:pt x="25" y="104"/>
                  </a:lnTo>
                  <a:lnTo>
                    <a:pt x="25" y="102"/>
                  </a:lnTo>
                  <a:lnTo>
                    <a:pt x="26" y="98"/>
                  </a:lnTo>
                  <a:lnTo>
                    <a:pt x="26" y="97"/>
                  </a:lnTo>
                  <a:lnTo>
                    <a:pt x="26" y="96"/>
                  </a:lnTo>
                  <a:lnTo>
                    <a:pt x="26" y="94"/>
                  </a:lnTo>
                  <a:lnTo>
                    <a:pt x="26" y="90"/>
                  </a:lnTo>
                  <a:lnTo>
                    <a:pt x="27" y="79"/>
                  </a:lnTo>
                  <a:lnTo>
                    <a:pt x="27" y="78"/>
                  </a:lnTo>
                  <a:lnTo>
                    <a:pt x="27" y="77"/>
                  </a:lnTo>
                  <a:lnTo>
                    <a:pt x="27" y="74"/>
                  </a:lnTo>
                  <a:lnTo>
                    <a:pt x="28" y="68"/>
                  </a:lnTo>
                  <a:lnTo>
                    <a:pt x="29" y="57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1"/>
                  </a:lnTo>
                  <a:lnTo>
                    <a:pt x="29" y="45"/>
                  </a:lnTo>
                  <a:lnTo>
                    <a:pt x="30" y="34"/>
                  </a:lnTo>
                  <a:lnTo>
                    <a:pt x="30" y="33"/>
                  </a:lnTo>
                  <a:lnTo>
                    <a:pt x="30" y="32"/>
                  </a:lnTo>
                  <a:lnTo>
                    <a:pt x="30" y="29"/>
                  </a:lnTo>
                  <a:lnTo>
                    <a:pt x="31" y="24"/>
                  </a:lnTo>
                  <a:lnTo>
                    <a:pt x="31" y="22"/>
                  </a:lnTo>
                  <a:lnTo>
                    <a:pt x="31" y="21"/>
                  </a:lnTo>
                  <a:lnTo>
                    <a:pt x="31" y="19"/>
                  </a:lnTo>
                  <a:lnTo>
                    <a:pt x="31" y="14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2" y="7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6"/>
                  </a:lnTo>
                  <a:lnTo>
                    <a:pt x="36" y="6"/>
                  </a:lnTo>
                  <a:lnTo>
                    <a:pt x="36" y="7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6" y="12"/>
                  </a:lnTo>
                  <a:lnTo>
                    <a:pt x="37" y="16"/>
                  </a:lnTo>
                  <a:lnTo>
                    <a:pt x="37" y="17"/>
                  </a:lnTo>
                  <a:lnTo>
                    <a:pt x="37" y="18"/>
                  </a:lnTo>
                  <a:lnTo>
                    <a:pt x="37" y="21"/>
                  </a:lnTo>
                  <a:lnTo>
                    <a:pt x="37" y="25"/>
                  </a:lnTo>
                  <a:lnTo>
                    <a:pt x="37" y="26"/>
                  </a:lnTo>
                  <a:lnTo>
                    <a:pt x="37" y="28"/>
                  </a:lnTo>
                  <a:lnTo>
                    <a:pt x="38" y="30"/>
                  </a:lnTo>
                  <a:lnTo>
                    <a:pt x="38" y="36"/>
                  </a:lnTo>
                  <a:lnTo>
                    <a:pt x="39" y="47"/>
                  </a:lnTo>
                  <a:lnTo>
                    <a:pt x="39" y="48"/>
                  </a:lnTo>
                  <a:lnTo>
                    <a:pt x="39" y="50"/>
                  </a:lnTo>
                  <a:lnTo>
                    <a:pt x="39" y="53"/>
                  </a:lnTo>
                  <a:lnTo>
                    <a:pt x="40" y="58"/>
                  </a:lnTo>
                  <a:lnTo>
                    <a:pt x="40" y="70"/>
                  </a:lnTo>
                  <a:lnTo>
                    <a:pt x="40" y="72"/>
                  </a:lnTo>
                  <a:lnTo>
                    <a:pt x="40" y="73"/>
                  </a:lnTo>
                  <a:lnTo>
                    <a:pt x="40" y="76"/>
                  </a:lnTo>
                  <a:lnTo>
                    <a:pt x="41" y="81"/>
                  </a:lnTo>
                  <a:lnTo>
                    <a:pt x="42" y="92"/>
                  </a:lnTo>
                  <a:lnTo>
                    <a:pt x="42" y="93"/>
                  </a:lnTo>
                  <a:lnTo>
                    <a:pt x="42" y="94"/>
                  </a:lnTo>
                  <a:lnTo>
                    <a:pt x="42" y="96"/>
                  </a:lnTo>
                  <a:lnTo>
                    <a:pt x="42" y="98"/>
                  </a:lnTo>
                  <a:lnTo>
                    <a:pt x="42" y="99"/>
                  </a:lnTo>
                  <a:lnTo>
                    <a:pt x="42" y="101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3" y="105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4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0"/>
                  </a:lnTo>
                  <a:lnTo>
                    <a:pt x="46" y="109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7" y="105"/>
                  </a:lnTo>
                  <a:lnTo>
                    <a:pt x="47" y="104"/>
                  </a:lnTo>
                  <a:lnTo>
                    <a:pt x="47" y="102"/>
                  </a:lnTo>
                  <a:lnTo>
                    <a:pt x="48" y="97"/>
                  </a:lnTo>
                  <a:lnTo>
                    <a:pt x="48" y="96"/>
                  </a:lnTo>
                  <a:lnTo>
                    <a:pt x="48" y="95"/>
                  </a:lnTo>
                  <a:lnTo>
                    <a:pt x="48" y="92"/>
                  </a:lnTo>
                  <a:lnTo>
                    <a:pt x="48" y="87"/>
                  </a:lnTo>
                  <a:lnTo>
                    <a:pt x="49" y="76"/>
                  </a:lnTo>
                  <a:lnTo>
                    <a:pt x="51" y="51"/>
                  </a:lnTo>
                  <a:lnTo>
                    <a:pt x="51" y="50"/>
                  </a:lnTo>
                  <a:lnTo>
                    <a:pt x="51" y="48"/>
                  </a:lnTo>
                  <a:lnTo>
                    <a:pt x="51" y="45"/>
                  </a:lnTo>
                  <a:lnTo>
                    <a:pt x="51" y="39"/>
                  </a:lnTo>
                  <a:lnTo>
                    <a:pt x="51" y="38"/>
                  </a:lnTo>
                  <a:lnTo>
                    <a:pt x="52" y="36"/>
                  </a:lnTo>
                  <a:lnTo>
                    <a:pt x="52" y="33"/>
                  </a:lnTo>
                  <a:lnTo>
                    <a:pt x="52" y="28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2" y="22"/>
                  </a:lnTo>
                  <a:lnTo>
                    <a:pt x="53" y="18"/>
                  </a:lnTo>
                  <a:lnTo>
                    <a:pt x="53" y="16"/>
                  </a:lnTo>
                  <a:lnTo>
                    <a:pt x="53" y="15"/>
                  </a:lnTo>
                  <a:lnTo>
                    <a:pt x="53" y="13"/>
                  </a:lnTo>
                  <a:lnTo>
                    <a:pt x="54" y="10"/>
                  </a:lnTo>
                  <a:lnTo>
                    <a:pt x="54" y="9"/>
                  </a:lnTo>
                  <a:lnTo>
                    <a:pt x="54" y="8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5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3"/>
                  </a:lnTo>
                  <a:lnTo>
                    <a:pt x="54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3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6"/>
                  </a:lnTo>
                  <a:lnTo>
                    <a:pt x="57" y="7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58" y="10"/>
                  </a:lnTo>
                  <a:lnTo>
                    <a:pt x="58" y="11"/>
                  </a:lnTo>
                  <a:lnTo>
                    <a:pt x="58" y="12"/>
                  </a:lnTo>
                  <a:lnTo>
                    <a:pt x="58" y="14"/>
                  </a:lnTo>
                  <a:lnTo>
                    <a:pt x="58" y="18"/>
                  </a:lnTo>
                  <a:lnTo>
                    <a:pt x="58" y="19"/>
                  </a:lnTo>
                  <a:lnTo>
                    <a:pt x="59" y="20"/>
                  </a:lnTo>
                  <a:lnTo>
                    <a:pt x="59" y="23"/>
                  </a:lnTo>
                  <a:lnTo>
                    <a:pt x="59" y="28"/>
                  </a:lnTo>
                  <a:lnTo>
                    <a:pt x="59" y="29"/>
                  </a:lnTo>
                  <a:lnTo>
                    <a:pt x="59" y="30"/>
                  </a:lnTo>
                  <a:lnTo>
                    <a:pt x="60" y="33"/>
                  </a:lnTo>
                  <a:lnTo>
                    <a:pt x="60" y="39"/>
                  </a:lnTo>
                  <a:lnTo>
                    <a:pt x="61" y="52"/>
                  </a:lnTo>
                  <a:lnTo>
                    <a:pt x="61" y="53"/>
                  </a:lnTo>
                  <a:lnTo>
                    <a:pt x="61" y="55"/>
                  </a:lnTo>
                  <a:lnTo>
                    <a:pt x="61" y="58"/>
                  </a:lnTo>
                  <a:lnTo>
                    <a:pt x="61" y="64"/>
                  </a:lnTo>
                  <a:lnTo>
                    <a:pt x="62" y="77"/>
                  </a:lnTo>
                  <a:lnTo>
                    <a:pt x="62" y="78"/>
                  </a:lnTo>
                  <a:lnTo>
                    <a:pt x="62" y="80"/>
                  </a:lnTo>
                  <a:lnTo>
                    <a:pt x="62" y="83"/>
                  </a:lnTo>
                  <a:lnTo>
                    <a:pt x="63" y="88"/>
                  </a:lnTo>
                  <a:lnTo>
                    <a:pt x="63" y="90"/>
                  </a:lnTo>
                  <a:lnTo>
                    <a:pt x="63" y="91"/>
                  </a:lnTo>
                  <a:lnTo>
                    <a:pt x="63" y="93"/>
                  </a:lnTo>
                  <a:lnTo>
                    <a:pt x="64" y="98"/>
                  </a:lnTo>
                  <a:lnTo>
                    <a:pt x="64" y="99"/>
                  </a:lnTo>
                  <a:lnTo>
                    <a:pt x="64" y="100"/>
                  </a:lnTo>
                  <a:lnTo>
                    <a:pt x="64" y="102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4" y="106"/>
                  </a:lnTo>
                  <a:lnTo>
                    <a:pt x="64" y="107"/>
                  </a:lnTo>
                  <a:lnTo>
                    <a:pt x="65" y="108"/>
                  </a:lnTo>
                  <a:lnTo>
                    <a:pt x="65" y="109"/>
                  </a:lnTo>
                  <a:lnTo>
                    <a:pt x="65" y="110"/>
                  </a:lnTo>
                  <a:lnTo>
                    <a:pt x="65" y="111"/>
                  </a:lnTo>
                  <a:lnTo>
                    <a:pt x="65" y="112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3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8" y="112"/>
                  </a:lnTo>
                  <a:lnTo>
                    <a:pt x="68" y="112"/>
                  </a:lnTo>
                  <a:lnTo>
                    <a:pt x="68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8" y="106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9" y="103"/>
                  </a:lnTo>
                  <a:lnTo>
                    <a:pt x="69" y="102"/>
                  </a:lnTo>
                  <a:lnTo>
                    <a:pt x="69" y="101"/>
                  </a:lnTo>
                  <a:lnTo>
                    <a:pt x="69" y="99"/>
                  </a:lnTo>
                  <a:lnTo>
                    <a:pt x="69" y="94"/>
                  </a:lnTo>
                  <a:lnTo>
                    <a:pt x="70" y="93"/>
                  </a:lnTo>
                  <a:lnTo>
                    <a:pt x="70" y="92"/>
                  </a:lnTo>
                  <a:lnTo>
                    <a:pt x="70" y="90"/>
                  </a:lnTo>
                  <a:lnTo>
                    <a:pt x="70" y="84"/>
                  </a:lnTo>
                  <a:lnTo>
                    <a:pt x="71" y="73"/>
                  </a:lnTo>
                  <a:lnTo>
                    <a:pt x="71" y="72"/>
                  </a:lnTo>
                  <a:lnTo>
                    <a:pt x="71" y="70"/>
                  </a:lnTo>
                  <a:lnTo>
                    <a:pt x="71" y="68"/>
                  </a:lnTo>
                  <a:lnTo>
                    <a:pt x="72" y="62"/>
                  </a:lnTo>
                  <a:lnTo>
                    <a:pt x="72" y="50"/>
                  </a:lnTo>
                  <a:lnTo>
                    <a:pt x="72" y="49"/>
                  </a:lnTo>
                  <a:lnTo>
                    <a:pt x="72" y="47"/>
                  </a:lnTo>
                  <a:lnTo>
                    <a:pt x="72" y="44"/>
                  </a:lnTo>
                  <a:lnTo>
                    <a:pt x="73" y="39"/>
                  </a:lnTo>
                  <a:lnTo>
                    <a:pt x="74" y="28"/>
                  </a:lnTo>
                  <a:lnTo>
                    <a:pt x="74" y="27"/>
                  </a:lnTo>
                  <a:lnTo>
                    <a:pt x="74" y="26"/>
                  </a:lnTo>
                  <a:lnTo>
                    <a:pt x="74" y="23"/>
                  </a:lnTo>
                  <a:lnTo>
                    <a:pt x="74" y="19"/>
                  </a:lnTo>
                  <a:lnTo>
                    <a:pt x="74" y="18"/>
                  </a:lnTo>
                  <a:lnTo>
                    <a:pt x="74" y="16"/>
                  </a:lnTo>
                  <a:lnTo>
                    <a:pt x="75" y="14"/>
                  </a:lnTo>
                  <a:lnTo>
                    <a:pt x="75" y="11"/>
                  </a:lnTo>
                  <a:lnTo>
                    <a:pt x="75" y="10"/>
                  </a:lnTo>
                  <a:lnTo>
                    <a:pt x="75" y="9"/>
                  </a:lnTo>
                  <a:lnTo>
                    <a:pt x="75" y="8"/>
                  </a:lnTo>
                  <a:lnTo>
                    <a:pt x="75" y="7"/>
                  </a:lnTo>
                  <a:lnTo>
                    <a:pt x="75" y="6"/>
                  </a:lnTo>
                  <a:lnTo>
                    <a:pt x="76" y="5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6" y="3"/>
                  </a:lnTo>
                  <a:lnTo>
                    <a:pt x="76" y="3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1"/>
                  </a:lnTo>
                  <a:lnTo>
                    <a:pt x="76" y="1"/>
                  </a:lnTo>
                </a:path>
              </a:pathLst>
            </a:custGeom>
            <a:noFill/>
            <a:ln w="9525" cap="sq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293" name="Freeform 87"/>
            <p:cNvSpPr>
              <a:spLocks/>
            </p:cNvSpPr>
            <p:nvPr/>
          </p:nvSpPr>
          <p:spPr bwMode="auto">
            <a:xfrm>
              <a:off x="7731164" y="3470295"/>
              <a:ext cx="119063" cy="18415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2" y="1"/>
                </a:cxn>
                <a:cxn ang="0">
                  <a:pos x="3" y="6"/>
                </a:cxn>
                <a:cxn ang="0">
                  <a:pos x="4" y="16"/>
                </a:cxn>
                <a:cxn ang="0">
                  <a:pos x="5" y="37"/>
                </a:cxn>
                <a:cxn ang="0">
                  <a:pos x="8" y="80"/>
                </a:cxn>
                <a:cxn ang="0">
                  <a:pos x="9" y="100"/>
                </a:cxn>
                <a:cxn ang="0">
                  <a:pos x="10" y="109"/>
                </a:cxn>
                <a:cxn ang="0">
                  <a:pos x="11" y="114"/>
                </a:cxn>
                <a:cxn ang="0">
                  <a:pos x="12" y="116"/>
                </a:cxn>
                <a:cxn ang="0">
                  <a:pos x="12" y="115"/>
                </a:cxn>
                <a:cxn ang="0">
                  <a:pos x="13" y="111"/>
                </a:cxn>
                <a:cxn ang="0">
                  <a:pos x="14" y="102"/>
                </a:cxn>
                <a:cxn ang="0">
                  <a:pos x="16" y="81"/>
                </a:cxn>
                <a:cxn ang="0">
                  <a:pos x="19" y="29"/>
                </a:cxn>
                <a:cxn ang="0">
                  <a:pos x="20" y="13"/>
                </a:cxn>
                <a:cxn ang="0">
                  <a:pos x="21" y="5"/>
                </a:cxn>
                <a:cxn ang="0">
                  <a:pos x="22" y="1"/>
                </a:cxn>
                <a:cxn ang="0">
                  <a:pos x="22" y="0"/>
                </a:cxn>
                <a:cxn ang="0">
                  <a:pos x="23" y="1"/>
                </a:cxn>
                <a:cxn ang="0">
                  <a:pos x="24" y="6"/>
                </a:cxn>
                <a:cxn ang="0">
                  <a:pos x="25" y="17"/>
                </a:cxn>
                <a:cxn ang="0">
                  <a:pos x="27" y="47"/>
                </a:cxn>
                <a:cxn ang="0">
                  <a:pos x="29" y="85"/>
                </a:cxn>
                <a:cxn ang="0">
                  <a:pos x="31" y="104"/>
                </a:cxn>
                <a:cxn ang="0">
                  <a:pos x="32" y="112"/>
                </a:cxn>
                <a:cxn ang="0">
                  <a:pos x="33" y="115"/>
                </a:cxn>
                <a:cxn ang="0">
                  <a:pos x="33" y="115"/>
                </a:cxn>
                <a:cxn ang="0">
                  <a:pos x="34" y="112"/>
                </a:cxn>
                <a:cxn ang="0">
                  <a:pos x="35" y="105"/>
                </a:cxn>
                <a:cxn ang="0">
                  <a:pos x="36" y="90"/>
                </a:cxn>
                <a:cxn ang="0">
                  <a:pos x="38" y="59"/>
                </a:cxn>
                <a:cxn ang="0">
                  <a:pos x="40" y="26"/>
                </a:cxn>
                <a:cxn ang="0">
                  <a:pos x="41" y="11"/>
                </a:cxn>
                <a:cxn ang="0">
                  <a:pos x="42" y="3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3"/>
                </a:cxn>
                <a:cxn ang="0">
                  <a:pos x="46" y="12"/>
                </a:cxn>
                <a:cxn ang="0">
                  <a:pos x="47" y="32"/>
                </a:cxn>
                <a:cxn ang="0">
                  <a:pos x="50" y="78"/>
                </a:cxn>
                <a:cxn ang="0">
                  <a:pos x="51" y="100"/>
                </a:cxn>
                <a:cxn ang="0">
                  <a:pos x="52" y="109"/>
                </a:cxn>
                <a:cxn ang="0">
                  <a:pos x="53" y="114"/>
                </a:cxn>
                <a:cxn ang="0">
                  <a:pos x="54" y="116"/>
                </a:cxn>
                <a:cxn ang="0">
                  <a:pos x="55" y="115"/>
                </a:cxn>
                <a:cxn ang="0">
                  <a:pos x="55" y="111"/>
                </a:cxn>
                <a:cxn ang="0">
                  <a:pos x="56" y="101"/>
                </a:cxn>
                <a:cxn ang="0">
                  <a:pos x="58" y="71"/>
                </a:cxn>
                <a:cxn ang="0">
                  <a:pos x="60" y="39"/>
                </a:cxn>
                <a:cxn ang="0">
                  <a:pos x="62" y="17"/>
                </a:cxn>
                <a:cxn ang="0">
                  <a:pos x="63" y="7"/>
                </a:cxn>
                <a:cxn ang="0">
                  <a:pos x="64" y="1"/>
                </a:cxn>
                <a:cxn ang="0">
                  <a:pos x="64" y="0"/>
                </a:cxn>
                <a:cxn ang="0">
                  <a:pos x="65" y="1"/>
                </a:cxn>
                <a:cxn ang="0">
                  <a:pos x="66" y="5"/>
                </a:cxn>
                <a:cxn ang="0">
                  <a:pos x="67" y="13"/>
                </a:cxn>
                <a:cxn ang="0">
                  <a:pos x="70" y="66"/>
                </a:cxn>
                <a:cxn ang="0">
                  <a:pos x="71" y="88"/>
                </a:cxn>
                <a:cxn ang="0">
                  <a:pos x="73" y="106"/>
                </a:cxn>
                <a:cxn ang="0">
                  <a:pos x="74" y="112"/>
                </a:cxn>
                <a:cxn ang="0">
                  <a:pos x="74" y="115"/>
                </a:cxn>
              </a:cxnLst>
              <a:rect l="0" t="0" r="r" b="b"/>
              <a:pathLst>
                <a:path w="75" h="116"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20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6"/>
                  </a:lnTo>
                  <a:lnTo>
                    <a:pt x="5" y="31"/>
                  </a:lnTo>
                  <a:lnTo>
                    <a:pt x="5" y="32"/>
                  </a:lnTo>
                  <a:lnTo>
                    <a:pt x="5" y="34"/>
                  </a:lnTo>
                  <a:lnTo>
                    <a:pt x="5" y="37"/>
                  </a:lnTo>
                  <a:lnTo>
                    <a:pt x="6" y="43"/>
                  </a:lnTo>
                  <a:lnTo>
                    <a:pt x="6" y="56"/>
                  </a:lnTo>
                  <a:lnTo>
                    <a:pt x="6" y="57"/>
                  </a:lnTo>
                  <a:lnTo>
                    <a:pt x="6" y="58"/>
                  </a:lnTo>
                  <a:lnTo>
                    <a:pt x="7" y="61"/>
                  </a:lnTo>
                  <a:lnTo>
                    <a:pt x="7" y="67"/>
                  </a:lnTo>
                  <a:lnTo>
                    <a:pt x="8" y="79"/>
                  </a:lnTo>
                  <a:lnTo>
                    <a:pt x="8" y="80"/>
                  </a:lnTo>
                  <a:lnTo>
                    <a:pt x="8" y="82"/>
                  </a:lnTo>
                  <a:lnTo>
                    <a:pt x="8" y="84"/>
                  </a:lnTo>
                  <a:lnTo>
                    <a:pt x="8" y="89"/>
                  </a:lnTo>
                  <a:lnTo>
                    <a:pt x="8" y="91"/>
                  </a:lnTo>
                  <a:lnTo>
                    <a:pt x="8" y="92"/>
                  </a:lnTo>
                  <a:lnTo>
                    <a:pt x="9" y="94"/>
                  </a:lnTo>
                  <a:lnTo>
                    <a:pt x="9" y="99"/>
                  </a:lnTo>
                  <a:lnTo>
                    <a:pt x="9" y="100"/>
                  </a:lnTo>
                  <a:lnTo>
                    <a:pt x="9" y="101"/>
                  </a:lnTo>
                  <a:lnTo>
                    <a:pt x="9" y="103"/>
                  </a:lnTo>
                  <a:lnTo>
                    <a:pt x="10" y="104"/>
                  </a:lnTo>
                  <a:lnTo>
                    <a:pt x="10" y="104"/>
                  </a:lnTo>
                  <a:lnTo>
                    <a:pt x="10" y="106"/>
                  </a:lnTo>
                  <a:lnTo>
                    <a:pt x="10" y="107"/>
                  </a:lnTo>
                  <a:lnTo>
                    <a:pt x="10" y="108"/>
                  </a:lnTo>
                  <a:lnTo>
                    <a:pt x="10" y="109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2" y="115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3" y="114"/>
                  </a:lnTo>
                  <a:lnTo>
                    <a:pt x="13" y="113"/>
                  </a:lnTo>
                  <a:lnTo>
                    <a:pt x="13" y="113"/>
                  </a:lnTo>
                  <a:lnTo>
                    <a:pt x="13" y="112"/>
                  </a:lnTo>
                  <a:lnTo>
                    <a:pt x="13" y="112"/>
                  </a:lnTo>
                  <a:lnTo>
                    <a:pt x="13" y="111"/>
                  </a:lnTo>
                  <a:lnTo>
                    <a:pt x="13" y="110"/>
                  </a:lnTo>
                  <a:lnTo>
                    <a:pt x="13" y="109"/>
                  </a:lnTo>
                  <a:lnTo>
                    <a:pt x="14" y="108"/>
                  </a:lnTo>
                  <a:lnTo>
                    <a:pt x="14" y="107"/>
                  </a:lnTo>
                  <a:lnTo>
                    <a:pt x="14" y="106"/>
                  </a:lnTo>
                  <a:lnTo>
                    <a:pt x="14" y="104"/>
                  </a:lnTo>
                  <a:lnTo>
                    <a:pt x="14" y="104"/>
                  </a:lnTo>
                  <a:lnTo>
                    <a:pt x="14" y="102"/>
                  </a:lnTo>
                  <a:lnTo>
                    <a:pt x="14" y="100"/>
                  </a:lnTo>
                  <a:lnTo>
                    <a:pt x="14" y="99"/>
                  </a:lnTo>
                  <a:lnTo>
                    <a:pt x="14" y="97"/>
                  </a:lnTo>
                  <a:lnTo>
                    <a:pt x="15" y="92"/>
                  </a:lnTo>
                  <a:lnTo>
                    <a:pt x="15" y="91"/>
                  </a:lnTo>
                  <a:lnTo>
                    <a:pt x="15" y="89"/>
                  </a:lnTo>
                  <a:lnTo>
                    <a:pt x="15" y="87"/>
                  </a:lnTo>
                  <a:lnTo>
                    <a:pt x="16" y="81"/>
                  </a:lnTo>
                  <a:lnTo>
                    <a:pt x="16" y="68"/>
                  </a:lnTo>
                  <a:lnTo>
                    <a:pt x="18" y="43"/>
                  </a:lnTo>
                  <a:lnTo>
                    <a:pt x="18" y="41"/>
                  </a:lnTo>
                  <a:lnTo>
                    <a:pt x="18" y="40"/>
                  </a:lnTo>
                  <a:lnTo>
                    <a:pt x="18" y="37"/>
                  </a:lnTo>
                  <a:lnTo>
                    <a:pt x="19" y="31"/>
                  </a:lnTo>
                  <a:lnTo>
                    <a:pt x="19" y="30"/>
                  </a:lnTo>
                  <a:lnTo>
                    <a:pt x="19" y="29"/>
                  </a:lnTo>
                  <a:lnTo>
                    <a:pt x="19" y="26"/>
                  </a:lnTo>
                  <a:lnTo>
                    <a:pt x="19" y="21"/>
                  </a:lnTo>
                  <a:lnTo>
                    <a:pt x="19" y="20"/>
                  </a:lnTo>
                  <a:lnTo>
                    <a:pt x="20" y="19"/>
                  </a:lnTo>
                  <a:lnTo>
                    <a:pt x="20" y="17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3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4" y="9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5" y="12"/>
                  </a:lnTo>
                  <a:lnTo>
                    <a:pt x="25" y="16"/>
                  </a:lnTo>
                  <a:lnTo>
                    <a:pt x="25" y="17"/>
                  </a:lnTo>
                  <a:lnTo>
                    <a:pt x="25" y="18"/>
                  </a:lnTo>
                  <a:lnTo>
                    <a:pt x="25" y="21"/>
                  </a:lnTo>
                  <a:lnTo>
                    <a:pt x="26" y="25"/>
                  </a:lnTo>
                  <a:lnTo>
                    <a:pt x="26" y="36"/>
                  </a:lnTo>
                  <a:lnTo>
                    <a:pt x="27" y="37"/>
                  </a:lnTo>
                  <a:lnTo>
                    <a:pt x="27" y="39"/>
                  </a:lnTo>
                  <a:lnTo>
                    <a:pt x="27" y="42"/>
                  </a:lnTo>
                  <a:lnTo>
                    <a:pt x="27" y="47"/>
                  </a:lnTo>
                  <a:lnTo>
                    <a:pt x="28" y="59"/>
                  </a:lnTo>
                  <a:lnTo>
                    <a:pt x="28" y="61"/>
                  </a:lnTo>
                  <a:lnTo>
                    <a:pt x="28" y="62"/>
                  </a:lnTo>
                  <a:lnTo>
                    <a:pt x="28" y="65"/>
                  </a:lnTo>
                  <a:lnTo>
                    <a:pt x="29" y="71"/>
                  </a:lnTo>
                  <a:lnTo>
                    <a:pt x="29" y="82"/>
                  </a:lnTo>
                  <a:lnTo>
                    <a:pt x="29" y="84"/>
                  </a:lnTo>
                  <a:lnTo>
                    <a:pt x="29" y="85"/>
                  </a:lnTo>
                  <a:lnTo>
                    <a:pt x="30" y="88"/>
                  </a:lnTo>
                  <a:lnTo>
                    <a:pt x="30" y="93"/>
                  </a:lnTo>
                  <a:lnTo>
                    <a:pt x="30" y="94"/>
                  </a:lnTo>
                  <a:lnTo>
                    <a:pt x="30" y="96"/>
                  </a:lnTo>
                  <a:lnTo>
                    <a:pt x="30" y="98"/>
                  </a:lnTo>
                  <a:lnTo>
                    <a:pt x="31" y="102"/>
                  </a:lnTo>
                  <a:lnTo>
                    <a:pt x="31" y="104"/>
                  </a:lnTo>
                  <a:lnTo>
                    <a:pt x="31" y="104"/>
                  </a:lnTo>
                  <a:lnTo>
                    <a:pt x="31" y="106"/>
                  </a:lnTo>
                  <a:lnTo>
                    <a:pt x="31" y="107"/>
                  </a:lnTo>
                  <a:lnTo>
                    <a:pt x="31" y="108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4" y="115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3"/>
                  </a:lnTo>
                  <a:lnTo>
                    <a:pt x="34" y="112"/>
                  </a:lnTo>
                  <a:lnTo>
                    <a:pt x="34" y="112"/>
                  </a:lnTo>
                  <a:lnTo>
                    <a:pt x="34" y="111"/>
                  </a:lnTo>
                  <a:lnTo>
                    <a:pt x="35" y="110"/>
                  </a:lnTo>
                  <a:lnTo>
                    <a:pt x="35" y="110"/>
                  </a:lnTo>
                  <a:lnTo>
                    <a:pt x="35" y="109"/>
                  </a:lnTo>
                  <a:lnTo>
                    <a:pt x="35" y="107"/>
                  </a:lnTo>
                  <a:lnTo>
                    <a:pt x="35" y="106"/>
                  </a:lnTo>
                  <a:lnTo>
                    <a:pt x="35" y="105"/>
                  </a:lnTo>
                  <a:lnTo>
                    <a:pt x="35" y="103"/>
                  </a:lnTo>
                  <a:lnTo>
                    <a:pt x="35" y="102"/>
                  </a:lnTo>
                  <a:lnTo>
                    <a:pt x="35" y="102"/>
                  </a:lnTo>
                  <a:lnTo>
                    <a:pt x="36" y="100"/>
                  </a:lnTo>
                  <a:lnTo>
                    <a:pt x="36" y="95"/>
                  </a:lnTo>
                  <a:lnTo>
                    <a:pt x="36" y="94"/>
                  </a:lnTo>
                  <a:lnTo>
                    <a:pt x="36" y="93"/>
                  </a:lnTo>
                  <a:lnTo>
                    <a:pt x="36" y="90"/>
                  </a:lnTo>
                  <a:lnTo>
                    <a:pt x="37" y="85"/>
                  </a:lnTo>
                  <a:lnTo>
                    <a:pt x="37" y="84"/>
                  </a:lnTo>
                  <a:lnTo>
                    <a:pt x="37" y="82"/>
                  </a:lnTo>
                  <a:lnTo>
                    <a:pt x="37" y="80"/>
                  </a:lnTo>
                  <a:lnTo>
                    <a:pt x="37" y="74"/>
                  </a:lnTo>
                  <a:lnTo>
                    <a:pt x="38" y="62"/>
                  </a:lnTo>
                  <a:lnTo>
                    <a:pt x="38" y="60"/>
                  </a:lnTo>
                  <a:lnTo>
                    <a:pt x="38" y="59"/>
                  </a:lnTo>
                  <a:lnTo>
                    <a:pt x="38" y="56"/>
                  </a:lnTo>
                  <a:lnTo>
                    <a:pt x="39" y="50"/>
                  </a:lnTo>
                  <a:lnTo>
                    <a:pt x="39" y="38"/>
                  </a:lnTo>
                  <a:lnTo>
                    <a:pt x="39" y="37"/>
                  </a:lnTo>
                  <a:lnTo>
                    <a:pt x="40" y="35"/>
                  </a:lnTo>
                  <a:lnTo>
                    <a:pt x="40" y="32"/>
                  </a:lnTo>
                  <a:lnTo>
                    <a:pt x="40" y="27"/>
                  </a:lnTo>
                  <a:lnTo>
                    <a:pt x="40" y="26"/>
                  </a:lnTo>
                  <a:lnTo>
                    <a:pt x="40" y="25"/>
                  </a:lnTo>
                  <a:lnTo>
                    <a:pt x="41" y="22"/>
                  </a:lnTo>
                  <a:lnTo>
                    <a:pt x="41" y="18"/>
                  </a:lnTo>
                  <a:lnTo>
                    <a:pt x="41" y="16"/>
                  </a:lnTo>
                  <a:lnTo>
                    <a:pt x="41" y="15"/>
                  </a:lnTo>
                  <a:lnTo>
                    <a:pt x="41" y="13"/>
                  </a:lnTo>
                  <a:lnTo>
                    <a:pt x="41" y="12"/>
                  </a:lnTo>
                  <a:lnTo>
                    <a:pt x="41" y="11"/>
                  </a:lnTo>
                  <a:lnTo>
                    <a:pt x="42" y="9"/>
                  </a:lnTo>
                  <a:lnTo>
                    <a:pt x="42" y="8"/>
                  </a:lnTo>
                  <a:lnTo>
                    <a:pt x="42" y="7"/>
                  </a:lnTo>
                  <a:lnTo>
                    <a:pt x="42" y="6"/>
                  </a:lnTo>
                  <a:lnTo>
                    <a:pt x="42" y="5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2"/>
                  </a:lnTo>
                  <a:lnTo>
                    <a:pt x="45" y="2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5" y="9"/>
                  </a:lnTo>
                  <a:lnTo>
                    <a:pt x="46" y="10"/>
                  </a:lnTo>
                  <a:lnTo>
                    <a:pt x="46" y="12"/>
                  </a:lnTo>
                  <a:lnTo>
                    <a:pt x="46" y="16"/>
                  </a:lnTo>
                  <a:lnTo>
                    <a:pt x="46" y="18"/>
                  </a:lnTo>
                  <a:lnTo>
                    <a:pt x="46" y="19"/>
                  </a:lnTo>
                  <a:lnTo>
                    <a:pt x="47" y="21"/>
                  </a:lnTo>
                  <a:lnTo>
                    <a:pt x="47" y="27"/>
                  </a:lnTo>
                  <a:lnTo>
                    <a:pt x="47" y="28"/>
                  </a:lnTo>
                  <a:lnTo>
                    <a:pt x="47" y="30"/>
                  </a:lnTo>
                  <a:lnTo>
                    <a:pt x="47" y="32"/>
                  </a:lnTo>
                  <a:lnTo>
                    <a:pt x="48" y="38"/>
                  </a:lnTo>
                  <a:lnTo>
                    <a:pt x="48" y="51"/>
                  </a:lnTo>
                  <a:lnTo>
                    <a:pt x="49" y="53"/>
                  </a:lnTo>
                  <a:lnTo>
                    <a:pt x="49" y="54"/>
                  </a:lnTo>
                  <a:lnTo>
                    <a:pt x="49" y="58"/>
                  </a:lnTo>
                  <a:lnTo>
                    <a:pt x="49" y="64"/>
                  </a:lnTo>
                  <a:lnTo>
                    <a:pt x="50" y="77"/>
                  </a:lnTo>
                  <a:lnTo>
                    <a:pt x="50" y="78"/>
                  </a:lnTo>
                  <a:lnTo>
                    <a:pt x="50" y="80"/>
                  </a:lnTo>
                  <a:lnTo>
                    <a:pt x="50" y="83"/>
                  </a:lnTo>
                  <a:lnTo>
                    <a:pt x="51" y="88"/>
                  </a:lnTo>
                  <a:lnTo>
                    <a:pt x="51" y="90"/>
                  </a:lnTo>
                  <a:lnTo>
                    <a:pt x="51" y="91"/>
                  </a:lnTo>
                  <a:lnTo>
                    <a:pt x="51" y="94"/>
                  </a:lnTo>
                  <a:lnTo>
                    <a:pt x="51" y="98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2" y="103"/>
                  </a:lnTo>
                  <a:lnTo>
                    <a:pt x="52" y="104"/>
                  </a:lnTo>
                  <a:lnTo>
                    <a:pt x="52" y="105"/>
                  </a:lnTo>
                  <a:lnTo>
                    <a:pt x="52" y="106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2" y="109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6" y="109"/>
                  </a:lnTo>
                  <a:lnTo>
                    <a:pt x="56" y="108"/>
                  </a:lnTo>
                  <a:lnTo>
                    <a:pt x="56" y="107"/>
                  </a:lnTo>
                  <a:lnTo>
                    <a:pt x="56" y="105"/>
                  </a:lnTo>
                  <a:lnTo>
                    <a:pt x="56" y="102"/>
                  </a:lnTo>
                  <a:lnTo>
                    <a:pt x="56" y="101"/>
                  </a:lnTo>
                  <a:lnTo>
                    <a:pt x="57" y="100"/>
                  </a:lnTo>
                  <a:lnTo>
                    <a:pt x="57" y="98"/>
                  </a:lnTo>
                  <a:lnTo>
                    <a:pt x="57" y="93"/>
                  </a:lnTo>
                  <a:lnTo>
                    <a:pt x="57" y="92"/>
                  </a:lnTo>
                  <a:lnTo>
                    <a:pt x="57" y="90"/>
                  </a:lnTo>
                  <a:lnTo>
                    <a:pt x="57" y="88"/>
                  </a:lnTo>
                  <a:lnTo>
                    <a:pt x="58" y="83"/>
                  </a:lnTo>
                  <a:lnTo>
                    <a:pt x="58" y="71"/>
                  </a:lnTo>
                  <a:lnTo>
                    <a:pt x="59" y="70"/>
                  </a:lnTo>
                  <a:lnTo>
                    <a:pt x="59" y="68"/>
                  </a:lnTo>
                  <a:lnTo>
                    <a:pt x="59" y="65"/>
                  </a:lnTo>
                  <a:lnTo>
                    <a:pt x="59" y="58"/>
                  </a:lnTo>
                  <a:lnTo>
                    <a:pt x="60" y="45"/>
                  </a:lnTo>
                  <a:lnTo>
                    <a:pt x="60" y="44"/>
                  </a:lnTo>
                  <a:lnTo>
                    <a:pt x="60" y="42"/>
                  </a:lnTo>
                  <a:lnTo>
                    <a:pt x="60" y="39"/>
                  </a:lnTo>
                  <a:lnTo>
                    <a:pt x="61" y="33"/>
                  </a:lnTo>
                  <a:lnTo>
                    <a:pt x="61" y="31"/>
                  </a:lnTo>
                  <a:lnTo>
                    <a:pt x="61" y="30"/>
                  </a:lnTo>
                  <a:lnTo>
                    <a:pt x="61" y="27"/>
                  </a:lnTo>
                  <a:lnTo>
                    <a:pt x="61" y="22"/>
                  </a:lnTo>
                  <a:lnTo>
                    <a:pt x="61" y="20"/>
                  </a:lnTo>
                  <a:lnTo>
                    <a:pt x="62" y="19"/>
                  </a:lnTo>
                  <a:lnTo>
                    <a:pt x="62" y="17"/>
                  </a:lnTo>
                  <a:lnTo>
                    <a:pt x="62" y="16"/>
                  </a:lnTo>
                  <a:lnTo>
                    <a:pt x="62" y="14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3" y="5"/>
                  </a:lnTo>
                  <a:lnTo>
                    <a:pt x="63" y="4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6" y="3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7" y="11"/>
                  </a:lnTo>
                  <a:lnTo>
                    <a:pt x="67" y="12"/>
                  </a:lnTo>
                  <a:lnTo>
                    <a:pt x="67" y="13"/>
                  </a:lnTo>
                  <a:lnTo>
                    <a:pt x="67" y="15"/>
                  </a:lnTo>
                  <a:lnTo>
                    <a:pt x="67" y="20"/>
                  </a:lnTo>
                  <a:lnTo>
                    <a:pt x="67" y="21"/>
                  </a:lnTo>
                  <a:lnTo>
                    <a:pt x="67" y="22"/>
                  </a:lnTo>
                  <a:lnTo>
                    <a:pt x="68" y="25"/>
                  </a:lnTo>
                  <a:lnTo>
                    <a:pt x="68" y="30"/>
                  </a:lnTo>
                  <a:lnTo>
                    <a:pt x="69" y="41"/>
                  </a:lnTo>
                  <a:lnTo>
                    <a:pt x="70" y="66"/>
                  </a:lnTo>
                  <a:lnTo>
                    <a:pt x="70" y="67"/>
                  </a:lnTo>
                  <a:lnTo>
                    <a:pt x="70" y="69"/>
                  </a:lnTo>
                  <a:lnTo>
                    <a:pt x="70" y="72"/>
                  </a:lnTo>
                  <a:lnTo>
                    <a:pt x="71" y="78"/>
                  </a:lnTo>
                  <a:lnTo>
                    <a:pt x="71" y="79"/>
                  </a:lnTo>
                  <a:lnTo>
                    <a:pt x="71" y="80"/>
                  </a:lnTo>
                  <a:lnTo>
                    <a:pt x="71" y="83"/>
                  </a:lnTo>
                  <a:lnTo>
                    <a:pt x="71" y="88"/>
                  </a:lnTo>
                  <a:lnTo>
                    <a:pt x="71" y="90"/>
                  </a:lnTo>
                  <a:lnTo>
                    <a:pt x="72" y="91"/>
                  </a:lnTo>
                  <a:lnTo>
                    <a:pt x="72" y="93"/>
                  </a:lnTo>
                  <a:lnTo>
                    <a:pt x="72" y="98"/>
                  </a:lnTo>
                  <a:lnTo>
                    <a:pt x="72" y="99"/>
                  </a:lnTo>
                  <a:lnTo>
                    <a:pt x="72" y="100"/>
                  </a:lnTo>
                  <a:lnTo>
                    <a:pt x="73" y="102"/>
                  </a:lnTo>
                  <a:lnTo>
                    <a:pt x="73" y="106"/>
                  </a:lnTo>
                  <a:lnTo>
                    <a:pt x="73" y="106"/>
                  </a:lnTo>
                  <a:lnTo>
                    <a:pt x="73" y="107"/>
                  </a:lnTo>
                  <a:lnTo>
                    <a:pt x="73" y="109"/>
                  </a:lnTo>
                  <a:lnTo>
                    <a:pt x="73" y="110"/>
                  </a:lnTo>
                  <a:lnTo>
                    <a:pt x="73" y="110"/>
                  </a:lnTo>
                  <a:lnTo>
                    <a:pt x="73" y="111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6"/>
                  </a:lnTo>
                  <a:lnTo>
                    <a:pt x="75" y="116"/>
                  </a:lnTo>
                </a:path>
              </a:pathLst>
            </a:custGeom>
            <a:noFill/>
            <a:ln w="9525" cap="sq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294" name="Freeform 88"/>
            <p:cNvSpPr>
              <a:spLocks/>
            </p:cNvSpPr>
            <p:nvPr/>
          </p:nvSpPr>
          <p:spPr bwMode="auto">
            <a:xfrm>
              <a:off x="7850227" y="3470295"/>
              <a:ext cx="119063" cy="184150"/>
            </a:xfrm>
            <a:custGeom>
              <a:avLst/>
              <a:gdLst/>
              <a:ahLst/>
              <a:cxnLst>
                <a:cxn ang="0">
                  <a:pos x="0" y="115"/>
                </a:cxn>
                <a:cxn ang="0">
                  <a:pos x="1" y="111"/>
                </a:cxn>
                <a:cxn ang="0">
                  <a:pos x="2" y="100"/>
                </a:cxn>
                <a:cxn ang="0">
                  <a:pos x="5" y="55"/>
                </a:cxn>
                <a:cxn ang="0">
                  <a:pos x="7" y="25"/>
                </a:cxn>
                <a:cxn ang="0">
                  <a:pos x="8" y="8"/>
                </a:cxn>
                <a:cxn ang="0">
                  <a:pos x="9" y="2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1" y="3"/>
                </a:cxn>
                <a:cxn ang="0">
                  <a:pos x="12" y="10"/>
                </a:cxn>
                <a:cxn ang="0">
                  <a:pos x="14" y="30"/>
                </a:cxn>
                <a:cxn ang="0">
                  <a:pos x="16" y="63"/>
                </a:cxn>
                <a:cxn ang="0">
                  <a:pos x="17" y="88"/>
                </a:cxn>
                <a:cxn ang="0">
                  <a:pos x="19" y="107"/>
                </a:cxn>
                <a:cxn ang="0">
                  <a:pos x="20" y="113"/>
                </a:cxn>
                <a:cxn ang="0">
                  <a:pos x="20" y="115"/>
                </a:cxn>
                <a:cxn ang="0">
                  <a:pos x="21" y="115"/>
                </a:cxn>
                <a:cxn ang="0">
                  <a:pos x="22" y="111"/>
                </a:cxn>
                <a:cxn ang="0">
                  <a:pos x="23" y="100"/>
                </a:cxn>
                <a:cxn ang="0">
                  <a:pos x="26" y="57"/>
                </a:cxn>
                <a:cxn ang="0">
                  <a:pos x="27" y="28"/>
                </a:cxn>
                <a:cxn ang="0">
                  <a:pos x="29" y="10"/>
                </a:cxn>
                <a:cxn ang="0">
                  <a:pos x="30" y="4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2"/>
                </a:cxn>
                <a:cxn ang="0">
                  <a:pos x="33" y="11"/>
                </a:cxn>
                <a:cxn ang="0">
                  <a:pos x="34" y="31"/>
                </a:cxn>
                <a:cxn ang="0">
                  <a:pos x="36" y="63"/>
                </a:cxn>
                <a:cxn ang="0">
                  <a:pos x="38" y="94"/>
                </a:cxn>
                <a:cxn ang="0">
                  <a:pos x="39" y="108"/>
                </a:cxn>
                <a:cxn ang="0">
                  <a:pos x="40" y="113"/>
                </a:cxn>
                <a:cxn ang="0">
                  <a:pos x="41" y="115"/>
                </a:cxn>
                <a:cxn ang="0">
                  <a:pos x="41" y="115"/>
                </a:cxn>
                <a:cxn ang="0">
                  <a:pos x="42" y="111"/>
                </a:cxn>
                <a:cxn ang="0">
                  <a:pos x="43" y="103"/>
                </a:cxn>
                <a:cxn ang="0">
                  <a:pos x="45" y="82"/>
                </a:cxn>
                <a:cxn ang="0">
                  <a:pos x="48" y="32"/>
                </a:cxn>
                <a:cxn ang="0">
                  <a:pos x="49" y="12"/>
                </a:cxn>
                <a:cxn ang="0">
                  <a:pos x="50" y="4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52" y="3"/>
                </a:cxn>
                <a:cxn ang="0">
                  <a:pos x="53" y="10"/>
                </a:cxn>
                <a:cxn ang="0">
                  <a:pos x="55" y="38"/>
                </a:cxn>
                <a:cxn ang="0">
                  <a:pos x="57" y="73"/>
                </a:cxn>
                <a:cxn ang="0">
                  <a:pos x="59" y="95"/>
                </a:cxn>
                <a:cxn ang="0">
                  <a:pos x="60" y="108"/>
                </a:cxn>
                <a:cxn ang="0">
                  <a:pos x="61" y="114"/>
                </a:cxn>
                <a:cxn ang="0">
                  <a:pos x="61" y="116"/>
                </a:cxn>
                <a:cxn ang="0">
                  <a:pos x="62" y="114"/>
                </a:cxn>
                <a:cxn ang="0">
                  <a:pos x="63" y="109"/>
                </a:cxn>
                <a:cxn ang="0">
                  <a:pos x="64" y="91"/>
                </a:cxn>
                <a:cxn ang="0">
                  <a:pos x="67" y="51"/>
                </a:cxn>
                <a:cxn ang="0">
                  <a:pos x="69" y="18"/>
                </a:cxn>
                <a:cxn ang="0">
                  <a:pos x="70" y="6"/>
                </a:cxn>
                <a:cxn ang="0">
                  <a:pos x="71" y="1"/>
                </a:cxn>
                <a:cxn ang="0">
                  <a:pos x="71" y="0"/>
                </a:cxn>
                <a:cxn ang="0">
                  <a:pos x="72" y="1"/>
                </a:cxn>
                <a:cxn ang="0">
                  <a:pos x="73" y="6"/>
                </a:cxn>
                <a:cxn ang="0">
                  <a:pos x="74" y="21"/>
                </a:cxn>
              </a:cxnLst>
              <a:rect l="0" t="0" r="r" b="b"/>
              <a:pathLst>
                <a:path w="75" h="116">
                  <a:moveTo>
                    <a:pt x="0" y="116"/>
                  </a:moveTo>
                  <a:lnTo>
                    <a:pt x="0" y="116"/>
                  </a:lnTo>
                  <a:lnTo>
                    <a:pt x="0" y="116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1" y="109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2"/>
                  </a:lnTo>
                  <a:lnTo>
                    <a:pt x="2" y="101"/>
                  </a:lnTo>
                  <a:lnTo>
                    <a:pt x="2" y="100"/>
                  </a:lnTo>
                  <a:lnTo>
                    <a:pt x="2" y="97"/>
                  </a:lnTo>
                  <a:lnTo>
                    <a:pt x="3" y="92"/>
                  </a:lnTo>
                  <a:lnTo>
                    <a:pt x="4" y="81"/>
                  </a:lnTo>
                  <a:lnTo>
                    <a:pt x="4" y="80"/>
                  </a:lnTo>
                  <a:lnTo>
                    <a:pt x="4" y="78"/>
                  </a:lnTo>
                  <a:lnTo>
                    <a:pt x="4" y="75"/>
                  </a:lnTo>
                  <a:lnTo>
                    <a:pt x="4" y="68"/>
                  </a:lnTo>
                  <a:lnTo>
                    <a:pt x="5" y="55"/>
                  </a:lnTo>
                  <a:lnTo>
                    <a:pt x="5" y="54"/>
                  </a:lnTo>
                  <a:lnTo>
                    <a:pt x="5" y="52"/>
                  </a:lnTo>
                  <a:lnTo>
                    <a:pt x="6" y="49"/>
                  </a:lnTo>
                  <a:lnTo>
                    <a:pt x="6" y="42"/>
                  </a:lnTo>
                  <a:lnTo>
                    <a:pt x="7" y="30"/>
                  </a:lnTo>
                  <a:lnTo>
                    <a:pt x="7" y="29"/>
                  </a:lnTo>
                  <a:lnTo>
                    <a:pt x="7" y="28"/>
                  </a:lnTo>
                  <a:lnTo>
                    <a:pt x="7" y="25"/>
                  </a:lnTo>
                  <a:lnTo>
                    <a:pt x="7" y="20"/>
                  </a:lnTo>
                  <a:lnTo>
                    <a:pt x="7" y="19"/>
                  </a:lnTo>
                  <a:lnTo>
                    <a:pt x="8" y="18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2" y="13"/>
                  </a:lnTo>
                  <a:lnTo>
                    <a:pt x="13" y="15"/>
                  </a:lnTo>
                  <a:lnTo>
                    <a:pt x="13" y="20"/>
                  </a:lnTo>
                  <a:lnTo>
                    <a:pt x="13" y="21"/>
                  </a:lnTo>
                  <a:lnTo>
                    <a:pt x="13" y="22"/>
                  </a:lnTo>
                  <a:lnTo>
                    <a:pt x="13" y="25"/>
                  </a:lnTo>
                  <a:lnTo>
                    <a:pt x="14" y="30"/>
                  </a:lnTo>
                  <a:lnTo>
                    <a:pt x="14" y="32"/>
                  </a:lnTo>
                  <a:lnTo>
                    <a:pt x="14" y="34"/>
                  </a:lnTo>
                  <a:lnTo>
                    <a:pt x="14" y="37"/>
                  </a:lnTo>
                  <a:lnTo>
                    <a:pt x="15" y="43"/>
                  </a:lnTo>
                  <a:lnTo>
                    <a:pt x="15" y="56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6" y="63"/>
                  </a:lnTo>
                  <a:lnTo>
                    <a:pt x="16" y="70"/>
                  </a:lnTo>
                  <a:lnTo>
                    <a:pt x="16" y="71"/>
                  </a:lnTo>
                  <a:lnTo>
                    <a:pt x="16" y="73"/>
                  </a:lnTo>
                  <a:lnTo>
                    <a:pt x="17" y="76"/>
                  </a:lnTo>
                  <a:lnTo>
                    <a:pt x="17" y="82"/>
                  </a:lnTo>
                  <a:lnTo>
                    <a:pt x="17" y="84"/>
                  </a:lnTo>
                  <a:lnTo>
                    <a:pt x="17" y="85"/>
                  </a:lnTo>
                  <a:lnTo>
                    <a:pt x="17" y="88"/>
                  </a:lnTo>
                  <a:lnTo>
                    <a:pt x="18" y="94"/>
                  </a:lnTo>
                  <a:lnTo>
                    <a:pt x="18" y="95"/>
                  </a:lnTo>
                  <a:lnTo>
                    <a:pt x="18" y="96"/>
                  </a:lnTo>
                  <a:lnTo>
                    <a:pt x="18" y="99"/>
                  </a:lnTo>
                  <a:lnTo>
                    <a:pt x="18" y="103"/>
                  </a:lnTo>
                  <a:lnTo>
                    <a:pt x="19" y="104"/>
                  </a:lnTo>
                  <a:lnTo>
                    <a:pt x="19" y="105"/>
                  </a:lnTo>
                  <a:lnTo>
                    <a:pt x="19" y="107"/>
                  </a:lnTo>
                  <a:lnTo>
                    <a:pt x="19" y="108"/>
                  </a:lnTo>
                  <a:lnTo>
                    <a:pt x="19" y="108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19" y="111"/>
                  </a:lnTo>
                  <a:lnTo>
                    <a:pt x="19" y="112"/>
                  </a:lnTo>
                  <a:lnTo>
                    <a:pt x="19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3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2" y="111"/>
                  </a:lnTo>
                  <a:lnTo>
                    <a:pt x="22" y="111"/>
                  </a:lnTo>
                  <a:lnTo>
                    <a:pt x="22" y="109"/>
                  </a:lnTo>
                  <a:lnTo>
                    <a:pt x="22" y="109"/>
                  </a:lnTo>
                  <a:lnTo>
                    <a:pt x="22" y="108"/>
                  </a:lnTo>
                  <a:lnTo>
                    <a:pt x="23" y="106"/>
                  </a:lnTo>
                  <a:lnTo>
                    <a:pt x="23" y="102"/>
                  </a:lnTo>
                  <a:lnTo>
                    <a:pt x="23" y="101"/>
                  </a:lnTo>
                  <a:lnTo>
                    <a:pt x="23" y="100"/>
                  </a:lnTo>
                  <a:lnTo>
                    <a:pt x="23" y="98"/>
                  </a:lnTo>
                  <a:lnTo>
                    <a:pt x="24" y="93"/>
                  </a:lnTo>
                  <a:lnTo>
                    <a:pt x="24" y="81"/>
                  </a:lnTo>
                  <a:lnTo>
                    <a:pt x="24" y="80"/>
                  </a:lnTo>
                  <a:lnTo>
                    <a:pt x="25" y="78"/>
                  </a:lnTo>
                  <a:lnTo>
                    <a:pt x="25" y="76"/>
                  </a:lnTo>
                  <a:lnTo>
                    <a:pt x="25" y="70"/>
                  </a:lnTo>
                  <a:lnTo>
                    <a:pt x="26" y="57"/>
                  </a:lnTo>
                  <a:lnTo>
                    <a:pt x="26" y="56"/>
                  </a:lnTo>
                  <a:lnTo>
                    <a:pt x="26" y="54"/>
                  </a:lnTo>
                  <a:lnTo>
                    <a:pt x="26" y="51"/>
                  </a:lnTo>
                  <a:lnTo>
                    <a:pt x="26" y="45"/>
                  </a:lnTo>
                  <a:lnTo>
                    <a:pt x="27" y="34"/>
                  </a:lnTo>
                  <a:lnTo>
                    <a:pt x="27" y="32"/>
                  </a:lnTo>
                  <a:lnTo>
                    <a:pt x="27" y="31"/>
                  </a:lnTo>
                  <a:lnTo>
                    <a:pt x="27" y="28"/>
                  </a:lnTo>
                  <a:lnTo>
                    <a:pt x="28" y="23"/>
                  </a:lnTo>
                  <a:lnTo>
                    <a:pt x="28" y="22"/>
                  </a:lnTo>
                  <a:lnTo>
                    <a:pt x="28" y="20"/>
                  </a:lnTo>
                  <a:lnTo>
                    <a:pt x="28" y="18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29" y="12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3" y="7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3" y="11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3" y="15"/>
                  </a:lnTo>
                  <a:lnTo>
                    <a:pt x="34" y="20"/>
                  </a:lnTo>
                  <a:lnTo>
                    <a:pt x="34" y="21"/>
                  </a:lnTo>
                  <a:lnTo>
                    <a:pt x="34" y="22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35" y="32"/>
                  </a:lnTo>
                  <a:lnTo>
                    <a:pt x="35" y="34"/>
                  </a:lnTo>
                  <a:lnTo>
                    <a:pt x="35" y="37"/>
                  </a:lnTo>
                  <a:lnTo>
                    <a:pt x="35" y="44"/>
                  </a:lnTo>
                  <a:lnTo>
                    <a:pt x="36" y="57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3"/>
                  </a:lnTo>
                  <a:lnTo>
                    <a:pt x="37" y="69"/>
                  </a:lnTo>
                  <a:lnTo>
                    <a:pt x="37" y="81"/>
                  </a:lnTo>
                  <a:lnTo>
                    <a:pt x="37" y="82"/>
                  </a:lnTo>
                  <a:lnTo>
                    <a:pt x="37" y="84"/>
                  </a:lnTo>
                  <a:lnTo>
                    <a:pt x="38" y="87"/>
                  </a:lnTo>
                  <a:lnTo>
                    <a:pt x="38" y="92"/>
                  </a:lnTo>
                  <a:lnTo>
                    <a:pt x="38" y="93"/>
                  </a:lnTo>
                  <a:lnTo>
                    <a:pt x="38" y="94"/>
                  </a:lnTo>
                  <a:lnTo>
                    <a:pt x="38" y="97"/>
                  </a:lnTo>
                  <a:lnTo>
                    <a:pt x="39" y="101"/>
                  </a:lnTo>
                  <a:lnTo>
                    <a:pt x="39" y="102"/>
                  </a:lnTo>
                  <a:lnTo>
                    <a:pt x="39" y="103"/>
                  </a:lnTo>
                  <a:lnTo>
                    <a:pt x="39" y="105"/>
                  </a:lnTo>
                  <a:lnTo>
                    <a:pt x="39" y="106"/>
                  </a:lnTo>
                  <a:lnTo>
                    <a:pt x="39" y="107"/>
                  </a:lnTo>
                  <a:lnTo>
                    <a:pt x="39" y="108"/>
                  </a:lnTo>
                  <a:lnTo>
                    <a:pt x="39" y="109"/>
                  </a:lnTo>
                  <a:lnTo>
                    <a:pt x="40" y="110"/>
                  </a:lnTo>
                  <a:lnTo>
                    <a:pt x="40" y="110"/>
                  </a:lnTo>
                  <a:lnTo>
                    <a:pt x="40" y="111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3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2" y="115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1"/>
                  </a:lnTo>
                  <a:lnTo>
                    <a:pt x="43" y="110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3" y="107"/>
                  </a:lnTo>
                  <a:lnTo>
                    <a:pt x="43" y="105"/>
                  </a:lnTo>
                  <a:lnTo>
                    <a:pt x="43" y="104"/>
                  </a:lnTo>
                  <a:lnTo>
                    <a:pt x="43" y="103"/>
                  </a:lnTo>
                  <a:lnTo>
                    <a:pt x="43" y="101"/>
                  </a:lnTo>
                  <a:lnTo>
                    <a:pt x="44" y="96"/>
                  </a:lnTo>
                  <a:lnTo>
                    <a:pt x="44" y="95"/>
                  </a:lnTo>
                  <a:lnTo>
                    <a:pt x="44" y="93"/>
                  </a:lnTo>
                  <a:lnTo>
                    <a:pt x="44" y="90"/>
                  </a:lnTo>
                  <a:lnTo>
                    <a:pt x="45" y="85"/>
                  </a:lnTo>
                  <a:lnTo>
                    <a:pt x="45" y="83"/>
                  </a:lnTo>
                  <a:lnTo>
                    <a:pt x="45" y="82"/>
                  </a:lnTo>
                  <a:lnTo>
                    <a:pt x="45" y="78"/>
                  </a:lnTo>
                  <a:lnTo>
                    <a:pt x="45" y="72"/>
                  </a:lnTo>
                  <a:lnTo>
                    <a:pt x="46" y="59"/>
                  </a:lnTo>
                  <a:lnTo>
                    <a:pt x="46" y="57"/>
                  </a:lnTo>
                  <a:lnTo>
                    <a:pt x="46" y="55"/>
                  </a:lnTo>
                  <a:lnTo>
                    <a:pt x="46" y="52"/>
                  </a:lnTo>
                  <a:lnTo>
                    <a:pt x="47" y="45"/>
                  </a:lnTo>
                  <a:lnTo>
                    <a:pt x="48" y="32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48" y="26"/>
                  </a:lnTo>
                  <a:lnTo>
                    <a:pt x="48" y="21"/>
                  </a:lnTo>
                  <a:lnTo>
                    <a:pt x="48" y="20"/>
                  </a:lnTo>
                  <a:lnTo>
                    <a:pt x="49" y="18"/>
                  </a:lnTo>
                  <a:lnTo>
                    <a:pt x="49" y="16"/>
                  </a:lnTo>
                  <a:lnTo>
                    <a:pt x="49" y="12"/>
                  </a:lnTo>
                  <a:lnTo>
                    <a:pt x="49" y="11"/>
                  </a:lnTo>
                  <a:lnTo>
                    <a:pt x="49" y="10"/>
                  </a:lnTo>
                  <a:lnTo>
                    <a:pt x="49" y="8"/>
                  </a:lnTo>
                  <a:lnTo>
                    <a:pt x="49" y="7"/>
                  </a:lnTo>
                  <a:lnTo>
                    <a:pt x="50" y="6"/>
                  </a:lnTo>
                  <a:lnTo>
                    <a:pt x="50" y="5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2" y="4"/>
                  </a:lnTo>
                  <a:lnTo>
                    <a:pt x="53" y="4"/>
                  </a:lnTo>
                  <a:lnTo>
                    <a:pt x="53" y="5"/>
                  </a:lnTo>
                  <a:lnTo>
                    <a:pt x="53" y="7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53" y="10"/>
                  </a:lnTo>
                  <a:lnTo>
                    <a:pt x="54" y="14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4" y="19"/>
                  </a:lnTo>
                  <a:lnTo>
                    <a:pt x="54" y="24"/>
                  </a:lnTo>
                  <a:lnTo>
                    <a:pt x="55" y="34"/>
                  </a:lnTo>
                  <a:lnTo>
                    <a:pt x="55" y="36"/>
                  </a:lnTo>
                  <a:lnTo>
                    <a:pt x="55" y="38"/>
                  </a:lnTo>
                  <a:lnTo>
                    <a:pt x="55" y="40"/>
                  </a:lnTo>
                  <a:lnTo>
                    <a:pt x="56" y="46"/>
                  </a:lnTo>
                  <a:lnTo>
                    <a:pt x="56" y="59"/>
                  </a:lnTo>
                  <a:lnTo>
                    <a:pt x="56" y="60"/>
                  </a:lnTo>
                  <a:lnTo>
                    <a:pt x="57" y="62"/>
                  </a:lnTo>
                  <a:lnTo>
                    <a:pt x="57" y="65"/>
                  </a:lnTo>
                  <a:lnTo>
                    <a:pt x="57" y="71"/>
                  </a:lnTo>
                  <a:lnTo>
                    <a:pt x="57" y="73"/>
                  </a:lnTo>
                  <a:lnTo>
                    <a:pt x="57" y="74"/>
                  </a:lnTo>
                  <a:lnTo>
                    <a:pt x="57" y="77"/>
                  </a:lnTo>
                  <a:lnTo>
                    <a:pt x="58" y="83"/>
                  </a:lnTo>
                  <a:lnTo>
                    <a:pt x="58" y="84"/>
                  </a:lnTo>
                  <a:lnTo>
                    <a:pt x="58" y="86"/>
                  </a:lnTo>
                  <a:lnTo>
                    <a:pt x="58" y="88"/>
                  </a:lnTo>
                  <a:lnTo>
                    <a:pt x="58" y="94"/>
                  </a:lnTo>
                  <a:lnTo>
                    <a:pt x="59" y="95"/>
                  </a:lnTo>
                  <a:lnTo>
                    <a:pt x="59" y="96"/>
                  </a:lnTo>
                  <a:lnTo>
                    <a:pt x="59" y="98"/>
                  </a:lnTo>
                  <a:lnTo>
                    <a:pt x="59" y="102"/>
                  </a:lnTo>
                  <a:lnTo>
                    <a:pt x="59" y="104"/>
                  </a:lnTo>
                  <a:lnTo>
                    <a:pt x="59" y="105"/>
                  </a:lnTo>
                  <a:lnTo>
                    <a:pt x="59" y="106"/>
                  </a:lnTo>
                  <a:lnTo>
                    <a:pt x="60" y="107"/>
                  </a:lnTo>
                  <a:lnTo>
                    <a:pt x="60" y="108"/>
                  </a:lnTo>
                  <a:lnTo>
                    <a:pt x="60" y="110"/>
                  </a:lnTo>
                  <a:lnTo>
                    <a:pt x="60" y="110"/>
                  </a:lnTo>
                  <a:lnTo>
                    <a:pt x="60" y="111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1" y="113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2"/>
                  </a:lnTo>
                  <a:lnTo>
                    <a:pt x="63" y="112"/>
                  </a:lnTo>
                  <a:lnTo>
                    <a:pt x="63" y="111"/>
                  </a:lnTo>
                  <a:lnTo>
                    <a:pt x="63" y="110"/>
                  </a:lnTo>
                  <a:lnTo>
                    <a:pt x="63" y="109"/>
                  </a:lnTo>
                  <a:lnTo>
                    <a:pt x="63" y="108"/>
                  </a:lnTo>
                  <a:lnTo>
                    <a:pt x="63" y="107"/>
                  </a:lnTo>
                  <a:lnTo>
                    <a:pt x="63" y="105"/>
                  </a:lnTo>
                  <a:lnTo>
                    <a:pt x="64" y="101"/>
                  </a:lnTo>
                  <a:lnTo>
                    <a:pt x="64" y="100"/>
                  </a:lnTo>
                  <a:lnTo>
                    <a:pt x="64" y="99"/>
                  </a:lnTo>
                  <a:lnTo>
                    <a:pt x="64" y="96"/>
                  </a:lnTo>
                  <a:lnTo>
                    <a:pt x="64" y="91"/>
                  </a:lnTo>
                  <a:lnTo>
                    <a:pt x="65" y="79"/>
                  </a:lnTo>
                  <a:lnTo>
                    <a:pt x="65" y="77"/>
                  </a:lnTo>
                  <a:lnTo>
                    <a:pt x="65" y="76"/>
                  </a:lnTo>
                  <a:lnTo>
                    <a:pt x="65" y="73"/>
                  </a:lnTo>
                  <a:lnTo>
                    <a:pt x="66" y="67"/>
                  </a:lnTo>
                  <a:lnTo>
                    <a:pt x="67" y="54"/>
                  </a:lnTo>
                  <a:lnTo>
                    <a:pt x="67" y="52"/>
                  </a:lnTo>
                  <a:lnTo>
                    <a:pt x="67" y="51"/>
                  </a:lnTo>
                  <a:lnTo>
                    <a:pt x="67" y="48"/>
                  </a:lnTo>
                  <a:lnTo>
                    <a:pt x="67" y="41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8" y="27"/>
                  </a:lnTo>
                  <a:lnTo>
                    <a:pt x="68" y="24"/>
                  </a:lnTo>
                  <a:lnTo>
                    <a:pt x="69" y="19"/>
                  </a:lnTo>
                  <a:lnTo>
                    <a:pt x="69" y="18"/>
                  </a:lnTo>
                  <a:lnTo>
                    <a:pt x="69" y="17"/>
                  </a:lnTo>
                  <a:lnTo>
                    <a:pt x="69" y="15"/>
                  </a:lnTo>
                  <a:lnTo>
                    <a:pt x="69" y="11"/>
                  </a:lnTo>
                  <a:lnTo>
                    <a:pt x="69" y="10"/>
                  </a:lnTo>
                  <a:lnTo>
                    <a:pt x="70" y="9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2"/>
                  </a:lnTo>
                  <a:lnTo>
                    <a:pt x="72" y="2"/>
                  </a:lnTo>
                  <a:lnTo>
                    <a:pt x="73" y="3"/>
                  </a:lnTo>
                  <a:lnTo>
                    <a:pt x="73" y="3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73" y="6"/>
                  </a:lnTo>
                  <a:lnTo>
                    <a:pt x="73" y="6"/>
                  </a:lnTo>
                  <a:lnTo>
                    <a:pt x="73" y="7"/>
                  </a:lnTo>
                  <a:lnTo>
                    <a:pt x="73" y="9"/>
                  </a:lnTo>
                  <a:lnTo>
                    <a:pt x="74" y="12"/>
                  </a:lnTo>
                  <a:lnTo>
                    <a:pt x="74" y="13"/>
                  </a:lnTo>
                  <a:lnTo>
                    <a:pt x="74" y="14"/>
                  </a:lnTo>
                  <a:lnTo>
                    <a:pt x="74" y="16"/>
                  </a:lnTo>
                  <a:lnTo>
                    <a:pt x="74" y="21"/>
                  </a:lnTo>
                  <a:lnTo>
                    <a:pt x="74" y="22"/>
                  </a:lnTo>
                  <a:lnTo>
                    <a:pt x="75" y="24"/>
                  </a:lnTo>
                  <a:lnTo>
                    <a:pt x="75" y="26"/>
                  </a:lnTo>
                  <a:lnTo>
                    <a:pt x="75" y="32"/>
                  </a:lnTo>
                </a:path>
              </a:pathLst>
            </a:custGeom>
            <a:noFill/>
            <a:ln w="9525" cap="sq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295" name="Freeform 89"/>
            <p:cNvSpPr>
              <a:spLocks/>
            </p:cNvSpPr>
            <p:nvPr/>
          </p:nvSpPr>
          <p:spPr bwMode="auto">
            <a:xfrm>
              <a:off x="7969291" y="3470295"/>
              <a:ext cx="119063" cy="184150"/>
            </a:xfrm>
            <a:custGeom>
              <a:avLst/>
              <a:gdLst/>
              <a:ahLst/>
              <a:cxnLst>
                <a:cxn ang="0">
                  <a:pos x="2" y="59"/>
                </a:cxn>
                <a:cxn ang="0">
                  <a:pos x="3" y="85"/>
                </a:cxn>
                <a:cxn ang="0">
                  <a:pos x="5" y="105"/>
                </a:cxn>
                <a:cxn ang="0">
                  <a:pos x="6" y="113"/>
                </a:cxn>
                <a:cxn ang="0">
                  <a:pos x="6" y="115"/>
                </a:cxn>
                <a:cxn ang="0">
                  <a:pos x="7" y="115"/>
                </a:cxn>
                <a:cxn ang="0">
                  <a:pos x="8" y="111"/>
                </a:cxn>
                <a:cxn ang="0">
                  <a:pos x="9" y="100"/>
                </a:cxn>
                <a:cxn ang="0">
                  <a:pos x="11" y="69"/>
                </a:cxn>
                <a:cxn ang="0">
                  <a:pos x="13" y="29"/>
                </a:cxn>
                <a:cxn ang="0">
                  <a:pos x="15" y="9"/>
                </a:cxn>
                <a:cxn ang="0">
                  <a:pos x="16" y="2"/>
                </a:cxn>
                <a:cxn ang="0">
                  <a:pos x="17" y="0"/>
                </a:cxn>
                <a:cxn ang="0">
                  <a:pos x="17" y="1"/>
                </a:cxn>
                <a:cxn ang="0">
                  <a:pos x="18" y="5"/>
                </a:cxn>
                <a:cxn ang="0">
                  <a:pos x="19" y="18"/>
                </a:cxn>
                <a:cxn ang="0">
                  <a:pos x="21" y="54"/>
                </a:cxn>
                <a:cxn ang="0">
                  <a:pos x="23" y="86"/>
                </a:cxn>
                <a:cxn ang="0">
                  <a:pos x="24" y="103"/>
                </a:cxn>
                <a:cxn ang="0">
                  <a:pos x="25" y="111"/>
                </a:cxn>
                <a:cxn ang="0">
                  <a:pos x="26" y="115"/>
                </a:cxn>
                <a:cxn ang="0">
                  <a:pos x="27" y="116"/>
                </a:cxn>
                <a:cxn ang="0">
                  <a:pos x="27" y="113"/>
                </a:cxn>
                <a:cxn ang="0">
                  <a:pos x="28" y="107"/>
                </a:cxn>
                <a:cxn ang="0">
                  <a:pos x="29" y="93"/>
                </a:cxn>
                <a:cxn ang="0">
                  <a:pos x="32" y="46"/>
                </a:cxn>
                <a:cxn ang="0">
                  <a:pos x="34" y="21"/>
                </a:cxn>
                <a:cxn ang="0">
                  <a:pos x="35" y="10"/>
                </a:cxn>
                <a:cxn ang="0">
                  <a:pos x="35" y="2"/>
                </a:cxn>
                <a:cxn ang="0">
                  <a:pos x="36" y="0"/>
                </a:cxn>
                <a:cxn ang="0">
                  <a:pos x="37" y="0"/>
                </a:cxn>
                <a:cxn ang="0">
                  <a:pos x="38" y="4"/>
                </a:cxn>
                <a:cxn ang="0">
                  <a:pos x="39" y="12"/>
                </a:cxn>
                <a:cxn ang="0">
                  <a:pos x="40" y="29"/>
                </a:cxn>
                <a:cxn ang="0">
                  <a:pos x="43" y="86"/>
                </a:cxn>
                <a:cxn ang="0">
                  <a:pos x="44" y="102"/>
                </a:cxn>
                <a:cxn ang="0">
                  <a:pos x="45" y="111"/>
                </a:cxn>
                <a:cxn ang="0">
                  <a:pos x="46" y="115"/>
                </a:cxn>
                <a:cxn ang="0">
                  <a:pos x="47" y="116"/>
                </a:cxn>
                <a:cxn ang="0">
                  <a:pos x="47" y="114"/>
                </a:cxn>
                <a:cxn ang="0">
                  <a:pos x="48" y="108"/>
                </a:cxn>
                <a:cxn ang="0">
                  <a:pos x="49" y="92"/>
                </a:cxn>
                <a:cxn ang="0">
                  <a:pos x="51" y="60"/>
                </a:cxn>
                <a:cxn ang="0">
                  <a:pos x="53" y="24"/>
                </a:cxn>
                <a:cxn ang="0">
                  <a:pos x="55" y="8"/>
                </a:cxn>
                <a:cxn ang="0">
                  <a:pos x="55" y="2"/>
                </a:cxn>
                <a:cxn ang="0">
                  <a:pos x="56" y="0"/>
                </a:cxn>
                <a:cxn ang="0">
                  <a:pos x="57" y="0"/>
                </a:cxn>
                <a:cxn ang="0">
                  <a:pos x="57" y="3"/>
                </a:cxn>
                <a:cxn ang="0">
                  <a:pos x="58" y="12"/>
                </a:cxn>
                <a:cxn ang="0">
                  <a:pos x="60" y="33"/>
                </a:cxn>
                <a:cxn ang="0">
                  <a:pos x="63" y="82"/>
                </a:cxn>
                <a:cxn ang="0">
                  <a:pos x="64" y="104"/>
                </a:cxn>
                <a:cxn ang="0">
                  <a:pos x="65" y="112"/>
                </a:cxn>
                <a:cxn ang="0">
                  <a:pos x="66" y="115"/>
                </a:cxn>
                <a:cxn ang="0">
                  <a:pos x="66" y="115"/>
                </a:cxn>
                <a:cxn ang="0">
                  <a:pos x="67" y="112"/>
                </a:cxn>
                <a:cxn ang="0">
                  <a:pos x="68" y="102"/>
                </a:cxn>
                <a:cxn ang="0">
                  <a:pos x="70" y="74"/>
                </a:cxn>
                <a:cxn ang="0">
                  <a:pos x="72" y="39"/>
                </a:cxn>
                <a:cxn ang="0">
                  <a:pos x="74" y="17"/>
                </a:cxn>
                <a:cxn ang="0">
                  <a:pos x="75" y="4"/>
                </a:cxn>
              </a:cxnLst>
              <a:rect l="0" t="0" r="r" b="b"/>
              <a:pathLst>
                <a:path w="75" h="116">
                  <a:moveTo>
                    <a:pt x="0" y="32"/>
                  </a:moveTo>
                  <a:lnTo>
                    <a:pt x="0" y="33"/>
                  </a:lnTo>
                  <a:lnTo>
                    <a:pt x="0" y="34"/>
                  </a:lnTo>
                  <a:lnTo>
                    <a:pt x="0" y="37"/>
                  </a:lnTo>
                  <a:lnTo>
                    <a:pt x="1" y="43"/>
                  </a:lnTo>
                  <a:lnTo>
                    <a:pt x="1" y="56"/>
                  </a:lnTo>
                  <a:lnTo>
                    <a:pt x="2" y="58"/>
                  </a:lnTo>
                  <a:lnTo>
                    <a:pt x="2" y="59"/>
                  </a:lnTo>
                  <a:lnTo>
                    <a:pt x="2" y="62"/>
                  </a:lnTo>
                  <a:lnTo>
                    <a:pt x="2" y="69"/>
                  </a:lnTo>
                  <a:lnTo>
                    <a:pt x="2" y="71"/>
                  </a:lnTo>
                  <a:lnTo>
                    <a:pt x="2" y="73"/>
                  </a:lnTo>
                  <a:lnTo>
                    <a:pt x="3" y="76"/>
                  </a:lnTo>
                  <a:lnTo>
                    <a:pt x="3" y="82"/>
                  </a:lnTo>
                  <a:lnTo>
                    <a:pt x="3" y="84"/>
                  </a:lnTo>
                  <a:lnTo>
                    <a:pt x="3" y="85"/>
                  </a:lnTo>
                  <a:lnTo>
                    <a:pt x="3" y="88"/>
                  </a:lnTo>
                  <a:lnTo>
                    <a:pt x="4" y="94"/>
                  </a:lnTo>
                  <a:lnTo>
                    <a:pt x="4" y="95"/>
                  </a:lnTo>
                  <a:lnTo>
                    <a:pt x="4" y="96"/>
                  </a:lnTo>
                  <a:lnTo>
                    <a:pt x="4" y="99"/>
                  </a:lnTo>
                  <a:lnTo>
                    <a:pt x="5" y="103"/>
                  </a:lnTo>
                  <a:lnTo>
                    <a:pt x="5" y="104"/>
                  </a:lnTo>
                  <a:lnTo>
                    <a:pt x="5" y="105"/>
                  </a:lnTo>
                  <a:lnTo>
                    <a:pt x="5" y="107"/>
                  </a:lnTo>
                  <a:lnTo>
                    <a:pt x="5" y="108"/>
                  </a:lnTo>
                  <a:lnTo>
                    <a:pt x="5" y="109"/>
                  </a:lnTo>
                  <a:lnTo>
                    <a:pt x="5" y="110"/>
                  </a:lnTo>
                  <a:lnTo>
                    <a:pt x="5" y="111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8"/>
                  </a:lnTo>
                  <a:lnTo>
                    <a:pt x="8" y="107"/>
                  </a:lnTo>
                  <a:lnTo>
                    <a:pt x="9" y="105"/>
                  </a:lnTo>
                  <a:lnTo>
                    <a:pt x="9" y="101"/>
                  </a:lnTo>
                  <a:lnTo>
                    <a:pt x="9" y="100"/>
                  </a:lnTo>
                  <a:lnTo>
                    <a:pt x="9" y="99"/>
                  </a:lnTo>
                  <a:lnTo>
                    <a:pt x="9" y="97"/>
                  </a:lnTo>
                  <a:lnTo>
                    <a:pt x="10" y="92"/>
                  </a:lnTo>
                  <a:lnTo>
                    <a:pt x="10" y="81"/>
                  </a:lnTo>
                  <a:lnTo>
                    <a:pt x="10" y="80"/>
                  </a:lnTo>
                  <a:lnTo>
                    <a:pt x="10" y="78"/>
                  </a:lnTo>
                  <a:lnTo>
                    <a:pt x="11" y="75"/>
                  </a:lnTo>
                  <a:lnTo>
                    <a:pt x="11" y="69"/>
                  </a:lnTo>
                  <a:lnTo>
                    <a:pt x="12" y="56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0"/>
                  </a:lnTo>
                  <a:lnTo>
                    <a:pt x="12" y="44"/>
                  </a:lnTo>
                  <a:lnTo>
                    <a:pt x="13" y="32"/>
                  </a:lnTo>
                  <a:lnTo>
                    <a:pt x="13" y="30"/>
                  </a:lnTo>
                  <a:lnTo>
                    <a:pt x="13" y="29"/>
                  </a:lnTo>
                  <a:lnTo>
                    <a:pt x="13" y="26"/>
                  </a:lnTo>
                  <a:lnTo>
                    <a:pt x="14" y="20"/>
                  </a:lnTo>
                  <a:lnTo>
                    <a:pt x="14" y="19"/>
                  </a:lnTo>
                  <a:lnTo>
                    <a:pt x="14" y="18"/>
                  </a:lnTo>
                  <a:lnTo>
                    <a:pt x="14" y="15"/>
                  </a:lnTo>
                  <a:lnTo>
                    <a:pt x="15" y="11"/>
                  </a:lnTo>
                  <a:lnTo>
                    <a:pt x="15" y="10"/>
                  </a:lnTo>
                  <a:lnTo>
                    <a:pt x="15" y="9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9" y="9"/>
                  </a:lnTo>
                  <a:lnTo>
                    <a:pt x="19" y="10"/>
                  </a:lnTo>
                  <a:lnTo>
                    <a:pt x="19" y="12"/>
                  </a:lnTo>
                  <a:lnTo>
                    <a:pt x="19" y="17"/>
                  </a:lnTo>
                  <a:lnTo>
                    <a:pt x="19" y="18"/>
                  </a:lnTo>
                  <a:lnTo>
                    <a:pt x="19" y="20"/>
                  </a:lnTo>
                  <a:lnTo>
                    <a:pt x="19" y="22"/>
                  </a:lnTo>
                  <a:lnTo>
                    <a:pt x="20" y="28"/>
                  </a:lnTo>
                  <a:lnTo>
                    <a:pt x="21" y="40"/>
                  </a:lnTo>
                  <a:lnTo>
                    <a:pt x="21" y="42"/>
                  </a:lnTo>
                  <a:lnTo>
                    <a:pt x="21" y="44"/>
                  </a:lnTo>
                  <a:lnTo>
                    <a:pt x="21" y="47"/>
                  </a:lnTo>
                  <a:lnTo>
                    <a:pt x="21" y="54"/>
                  </a:lnTo>
                  <a:lnTo>
                    <a:pt x="22" y="67"/>
                  </a:lnTo>
                  <a:lnTo>
                    <a:pt x="22" y="69"/>
                  </a:lnTo>
                  <a:lnTo>
                    <a:pt x="22" y="70"/>
                  </a:lnTo>
                  <a:lnTo>
                    <a:pt x="23" y="74"/>
                  </a:lnTo>
                  <a:lnTo>
                    <a:pt x="23" y="80"/>
                  </a:lnTo>
                  <a:lnTo>
                    <a:pt x="23" y="82"/>
                  </a:lnTo>
                  <a:lnTo>
                    <a:pt x="23" y="83"/>
                  </a:lnTo>
                  <a:lnTo>
                    <a:pt x="23" y="86"/>
                  </a:lnTo>
                  <a:lnTo>
                    <a:pt x="24" y="92"/>
                  </a:lnTo>
                  <a:lnTo>
                    <a:pt x="24" y="93"/>
                  </a:lnTo>
                  <a:lnTo>
                    <a:pt x="24" y="95"/>
                  </a:lnTo>
                  <a:lnTo>
                    <a:pt x="24" y="97"/>
                  </a:lnTo>
                  <a:lnTo>
                    <a:pt x="24" y="98"/>
                  </a:lnTo>
                  <a:lnTo>
                    <a:pt x="24" y="100"/>
                  </a:lnTo>
                  <a:lnTo>
                    <a:pt x="24" y="102"/>
                  </a:lnTo>
                  <a:lnTo>
                    <a:pt x="24" y="103"/>
                  </a:lnTo>
                  <a:lnTo>
                    <a:pt x="25" y="104"/>
                  </a:lnTo>
                  <a:lnTo>
                    <a:pt x="25" y="106"/>
                  </a:lnTo>
                  <a:lnTo>
                    <a:pt x="25" y="107"/>
                  </a:lnTo>
                  <a:lnTo>
                    <a:pt x="25" y="108"/>
                  </a:lnTo>
                  <a:lnTo>
                    <a:pt x="25" y="109"/>
                  </a:lnTo>
                  <a:lnTo>
                    <a:pt x="25" y="110"/>
                  </a:lnTo>
                  <a:lnTo>
                    <a:pt x="25" y="111"/>
                  </a:lnTo>
                  <a:lnTo>
                    <a:pt x="25" y="111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1"/>
                  </a:lnTo>
                  <a:lnTo>
                    <a:pt x="28" y="110"/>
                  </a:lnTo>
                  <a:lnTo>
                    <a:pt x="28" y="109"/>
                  </a:lnTo>
                  <a:lnTo>
                    <a:pt x="28" y="108"/>
                  </a:lnTo>
                  <a:lnTo>
                    <a:pt x="28" y="107"/>
                  </a:lnTo>
                  <a:lnTo>
                    <a:pt x="28" y="106"/>
                  </a:lnTo>
                  <a:lnTo>
                    <a:pt x="29" y="104"/>
                  </a:lnTo>
                  <a:lnTo>
                    <a:pt x="29" y="103"/>
                  </a:lnTo>
                  <a:lnTo>
                    <a:pt x="29" y="102"/>
                  </a:lnTo>
                  <a:lnTo>
                    <a:pt x="29" y="100"/>
                  </a:lnTo>
                  <a:lnTo>
                    <a:pt x="29" y="96"/>
                  </a:lnTo>
                  <a:lnTo>
                    <a:pt x="29" y="94"/>
                  </a:lnTo>
                  <a:lnTo>
                    <a:pt x="29" y="93"/>
                  </a:lnTo>
                  <a:lnTo>
                    <a:pt x="30" y="91"/>
                  </a:lnTo>
                  <a:lnTo>
                    <a:pt x="30" y="85"/>
                  </a:lnTo>
                  <a:lnTo>
                    <a:pt x="31" y="74"/>
                  </a:lnTo>
                  <a:lnTo>
                    <a:pt x="31" y="72"/>
                  </a:lnTo>
                  <a:lnTo>
                    <a:pt x="31" y="70"/>
                  </a:lnTo>
                  <a:lnTo>
                    <a:pt x="31" y="67"/>
                  </a:lnTo>
                  <a:lnTo>
                    <a:pt x="31" y="60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3"/>
                  </a:lnTo>
                  <a:lnTo>
                    <a:pt x="33" y="40"/>
                  </a:lnTo>
                  <a:lnTo>
                    <a:pt x="33" y="33"/>
                  </a:lnTo>
                  <a:lnTo>
                    <a:pt x="33" y="32"/>
                  </a:lnTo>
                  <a:lnTo>
                    <a:pt x="33" y="30"/>
                  </a:lnTo>
                  <a:lnTo>
                    <a:pt x="33" y="27"/>
                  </a:lnTo>
                  <a:lnTo>
                    <a:pt x="34" y="21"/>
                  </a:lnTo>
                  <a:lnTo>
                    <a:pt x="34" y="20"/>
                  </a:lnTo>
                  <a:lnTo>
                    <a:pt x="34" y="19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5" y="11"/>
                  </a:lnTo>
                  <a:lnTo>
                    <a:pt x="35" y="10"/>
                  </a:lnTo>
                  <a:lnTo>
                    <a:pt x="35" y="8"/>
                  </a:lnTo>
                  <a:lnTo>
                    <a:pt x="35" y="7"/>
                  </a:lnTo>
                  <a:lnTo>
                    <a:pt x="35" y="6"/>
                  </a:lnTo>
                  <a:lnTo>
                    <a:pt x="35" y="5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2"/>
                  </a:lnTo>
                  <a:lnTo>
                    <a:pt x="36" y="2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38" y="7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38" y="10"/>
                  </a:lnTo>
                  <a:lnTo>
                    <a:pt x="39" y="11"/>
                  </a:lnTo>
                  <a:lnTo>
                    <a:pt x="39" y="12"/>
                  </a:lnTo>
                  <a:lnTo>
                    <a:pt x="39" y="14"/>
                  </a:lnTo>
                  <a:lnTo>
                    <a:pt x="39" y="15"/>
                  </a:lnTo>
                  <a:lnTo>
                    <a:pt x="39" y="16"/>
                  </a:lnTo>
                  <a:lnTo>
                    <a:pt x="39" y="19"/>
                  </a:lnTo>
                  <a:lnTo>
                    <a:pt x="39" y="24"/>
                  </a:lnTo>
                  <a:lnTo>
                    <a:pt x="40" y="25"/>
                  </a:lnTo>
                  <a:lnTo>
                    <a:pt x="40" y="26"/>
                  </a:lnTo>
                  <a:lnTo>
                    <a:pt x="40" y="29"/>
                  </a:lnTo>
                  <a:lnTo>
                    <a:pt x="40" y="35"/>
                  </a:lnTo>
                  <a:lnTo>
                    <a:pt x="41" y="48"/>
                  </a:lnTo>
                  <a:lnTo>
                    <a:pt x="42" y="73"/>
                  </a:lnTo>
                  <a:lnTo>
                    <a:pt x="42" y="75"/>
                  </a:lnTo>
                  <a:lnTo>
                    <a:pt x="43" y="76"/>
                  </a:lnTo>
                  <a:lnTo>
                    <a:pt x="43" y="79"/>
                  </a:lnTo>
                  <a:lnTo>
                    <a:pt x="43" y="85"/>
                  </a:lnTo>
                  <a:lnTo>
                    <a:pt x="43" y="86"/>
                  </a:lnTo>
                  <a:lnTo>
                    <a:pt x="43" y="88"/>
                  </a:lnTo>
                  <a:lnTo>
                    <a:pt x="43" y="90"/>
                  </a:lnTo>
                  <a:lnTo>
                    <a:pt x="44" y="95"/>
                  </a:lnTo>
                  <a:lnTo>
                    <a:pt x="44" y="97"/>
                  </a:lnTo>
                  <a:lnTo>
                    <a:pt x="44" y="98"/>
                  </a:lnTo>
                  <a:lnTo>
                    <a:pt x="44" y="100"/>
                  </a:lnTo>
                  <a:lnTo>
                    <a:pt x="44" y="101"/>
                  </a:lnTo>
                  <a:lnTo>
                    <a:pt x="44" y="102"/>
                  </a:lnTo>
                  <a:lnTo>
                    <a:pt x="44" y="104"/>
                  </a:lnTo>
                  <a:lnTo>
                    <a:pt x="45" y="105"/>
                  </a:lnTo>
                  <a:lnTo>
                    <a:pt x="45" y="106"/>
                  </a:lnTo>
                  <a:lnTo>
                    <a:pt x="45" y="108"/>
                  </a:lnTo>
                  <a:lnTo>
                    <a:pt x="45" y="108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8" y="112"/>
                  </a:lnTo>
                  <a:lnTo>
                    <a:pt x="48" y="111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6"/>
                  </a:lnTo>
                  <a:lnTo>
                    <a:pt x="48" y="105"/>
                  </a:lnTo>
                  <a:lnTo>
                    <a:pt x="48" y="104"/>
                  </a:lnTo>
                  <a:lnTo>
                    <a:pt x="49" y="102"/>
                  </a:lnTo>
                  <a:lnTo>
                    <a:pt x="49" y="101"/>
                  </a:lnTo>
                  <a:lnTo>
                    <a:pt x="49" y="100"/>
                  </a:lnTo>
                  <a:lnTo>
                    <a:pt x="49" y="97"/>
                  </a:lnTo>
                  <a:lnTo>
                    <a:pt x="49" y="92"/>
                  </a:lnTo>
                  <a:lnTo>
                    <a:pt x="49" y="91"/>
                  </a:lnTo>
                  <a:lnTo>
                    <a:pt x="49" y="89"/>
                  </a:lnTo>
                  <a:lnTo>
                    <a:pt x="50" y="86"/>
                  </a:lnTo>
                  <a:lnTo>
                    <a:pt x="50" y="80"/>
                  </a:lnTo>
                  <a:lnTo>
                    <a:pt x="51" y="67"/>
                  </a:lnTo>
                  <a:lnTo>
                    <a:pt x="51" y="65"/>
                  </a:lnTo>
                  <a:lnTo>
                    <a:pt x="51" y="64"/>
                  </a:lnTo>
                  <a:lnTo>
                    <a:pt x="51" y="60"/>
                  </a:lnTo>
                  <a:lnTo>
                    <a:pt x="52" y="53"/>
                  </a:lnTo>
                  <a:lnTo>
                    <a:pt x="52" y="40"/>
                  </a:lnTo>
                  <a:lnTo>
                    <a:pt x="52" y="38"/>
                  </a:lnTo>
                  <a:lnTo>
                    <a:pt x="53" y="36"/>
                  </a:lnTo>
                  <a:lnTo>
                    <a:pt x="53" y="33"/>
                  </a:lnTo>
                  <a:lnTo>
                    <a:pt x="53" y="27"/>
                  </a:lnTo>
                  <a:lnTo>
                    <a:pt x="53" y="26"/>
                  </a:lnTo>
                  <a:lnTo>
                    <a:pt x="53" y="24"/>
                  </a:lnTo>
                  <a:lnTo>
                    <a:pt x="53" y="22"/>
                  </a:lnTo>
                  <a:lnTo>
                    <a:pt x="54" y="16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4" y="12"/>
                  </a:lnTo>
                  <a:lnTo>
                    <a:pt x="54" y="11"/>
                  </a:lnTo>
                  <a:lnTo>
                    <a:pt x="54" y="10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58" y="10"/>
                  </a:lnTo>
                  <a:lnTo>
                    <a:pt x="58" y="12"/>
                  </a:lnTo>
                  <a:lnTo>
                    <a:pt x="59" y="16"/>
                  </a:lnTo>
                  <a:lnTo>
                    <a:pt x="59" y="18"/>
                  </a:lnTo>
                  <a:lnTo>
                    <a:pt x="59" y="19"/>
                  </a:lnTo>
                  <a:lnTo>
                    <a:pt x="59" y="21"/>
                  </a:lnTo>
                  <a:lnTo>
                    <a:pt x="59" y="26"/>
                  </a:lnTo>
                  <a:lnTo>
                    <a:pt x="59" y="28"/>
                  </a:lnTo>
                  <a:lnTo>
                    <a:pt x="60" y="30"/>
                  </a:lnTo>
                  <a:lnTo>
                    <a:pt x="60" y="33"/>
                  </a:lnTo>
                  <a:lnTo>
                    <a:pt x="60" y="39"/>
                  </a:lnTo>
                  <a:lnTo>
                    <a:pt x="61" y="53"/>
                  </a:lnTo>
                  <a:lnTo>
                    <a:pt x="61" y="55"/>
                  </a:lnTo>
                  <a:lnTo>
                    <a:pt x="61" y="56"/>
                  </a:lnTo>
                  <a:lnTo>
                    <a:pt x="61" y="60"/>
                  </a:lnTo>
                  <a:lnTo>
                    <a:pt x="62" y="67"/>
                  </a:lnTo>
                  <a:lnTo>
                    <a:pt x="62" y="80"/>
                  </a:lnTo>
                  <a:lnTo>
                    <a:pt x="63" y="82"/>
                  </a:lnTo>
                  <a:lnTo>
                    <a:pt x="63" y="84"/>
                  </a:lnTo>
                  <a:lnTo>
                    <a:pt x="63" y="87"/>
                  </a:lnTo>
                  <a:lnTo>
                    <a:pt x="63" y="92"/>
                  </a:lnTo>
                  <a:lnTo>
                    <a:pt x="63" y="94"/>
                  </a:lnTo>
                  <a:lnTo>
                    <a:pt x="63" y="95"/>
                  </a:lnTo>
                  <a:lnTo>
                    <a:pt x="64" y="98"/>
                  </a:lnTo>
                  <a:lnTo>
                    <a:pt x="64" y="102"/>
                  </a:lnTo>
                  <a:lnTo>
                    <a:pt x="64" y="104"/>
                  </a:lnTo>
                  <a:lnTo>
                    <a:pt x="64" y="105"/>
                  </a:lnTo>
                  <a:lnTo>
                    <a:pt x="64" y="107"/>
                  </a:lnTo>
                  <a:lnTo>
                    <a:pt x="64" y="108"/>
                  </a:lnTo>
                  <a:lnTo>
                    <a:pt x="65" y="108"/>
                  </a:lnTo>
                  <a:lnTo>
                    <a:pt x="65" y="110"/>
                  </a:lnTo>
                  <a:lnTo>
                    <a:pt x="65" y="111"/>
                  </a:lnTo>
                  <a:lnTo>
                    <a:pt x="65" y="111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2"/>
                  </a:lnTo>
                  <a:lnTo>
                    <a:pt x="68" y="100"/>
                  </a:lnTo>
                  <a:lnTo>
                    <a:pt x="69" y="99"/>
                  </a:lnTo>
                  <a:lnTo>
                    <a:pt x="69" y="97"/>
                  </a:lnTo>
                  <a:lnTo>
                    <a:pt x="69" y="92"/>
                  </a:lnTo>
                  <a:lnTo>
                    <a:pt x="70" y="81"/>
                  </a:lnTo>
                  <a:lnTo>
                    <a:pt x="70" y="79"/>
                  </a:lnTo>
                  <a:lnTo>
                    <a:pt x="70" y="78"/>
                  </a:lnTo>
                  <a:lnTo>
                    <a:pt x="70" y="74"/>
                  </a:lnTo>
                  <a:lnTo>
                    <a:pt x="70" y="68"/>
                  </a:lnTo>
                  <a:lnTo>
                    <a:pt x="71" y="55"/>
                  </a:lnTo>
                  <a:lnTo>
                    <a:pt x="71" y="53"/>
                  </a:lnTo>
                  <a:lnTo>
                    <a:pt x="71" y="52"/>
                  </a:lnTo>
                  <a:lnTo>
                    <a:pt x="72" y="48"/>
                  </a:lnTo>
                  <a:lnTo>
                    <a:pt x="72" y="42"/>
                  </a:lnTo>
                  <a:lnTo>
                    <a:pt x="72" y="41"/>
                  </a:lnTo>
                  <a:lnTo>
                    <a:pt x="72" y="39"/>
                  </a:lnTo>
                  <a:lnTo>
                    <a:pt x="72" y="36"/>
                  </a:lnTo>
                  <a:lnTo>
                    <a:pt x="73" y="30"/>
                  </a:lnTo>
                  <a:lnTo>
                    <a:pt x="73" y="29"/>
                  </a:lnTo>
                  <a:lnTo>
                    <a:pt x="73" y="28"/>
                  </a:lnTo>
                  <a:lnTo>
                    <a:pt x="73" y="25"/>
                  </a:lnTo>
                  <a:lnTo>
                    <a:pt x="73" y="20"/>
                  </a:lnTo>
                  <a:lnTo>
                    <a:pt x="73" y="18"/>
                  </a:lnTo>
                  <a:lnTo>
                    <a:pt x="74" y="17"/>
                  </a:lnTo>
                  <a:lnTo>
                    <a:pt x="74" y="15"/>
                  </a:lnTo>
                  <a:lnTo>
                    <a:pt x="74" y="11"/>
                  </a:lnTo>
                  <a:lnTo>
                    <a:pt x="74" y="10"/>
                  </a:lnTo>
                  <a:lnTo>
                    <a:pt x="74" y="9"/>
                  </a:lnTo>
                  <a:lnTo>
                    <a:pt x="74" y="7"/>
                  </a:lnTo>
                  <a:lnTo>
                    <a:pt x="74" y="7"/>
                  </a:lnTo>
                  <a:lnTo>
                    <a:pt x="74" y="6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3"/>
                  </a:lnTo>
                  <a:lnTo>
                    <a:pt x="75" y="3"/>
                  </a:lnTo>
                  <a:lnTo>
                    <a:pt x="75" y="2"/>
                  </a:lnTo>
                </a:path>
              </a:pathLst>
            </a:custGeom>
            <a:noFill/>
            <a:ln w="9525" cap="sq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296" name="Freeform 90"/>
            <p:cNvSpPr>
              <a:spLocks/>
            </p:cNvSpPr>
            <p:nvPr/>
          </p:nvSpPr>
          <p:spPr bwMode="auto">
            <a:xfrm>
              <a:off x="8088354" y="3470295"/>
              <a:ext cx="114301" cy="18415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2" y="3"/>
                </a:cxn>
                <a:cxn ang="0">
                  <a:pos x="3" y="15"/>
                </a:cxn>
                <a:cxn ang="0">
                  <a:pos x="5" y="45"/>
                </a:cxn>
                <a:cxn ang="0">
                  <a:pos x="8" y="93"/>
                </a:cxn>
                <a:cxn ang="0">
                  <a:pos x="9" y="105"/>
                </a:cxn>
                <a:cxn ang="0">
                  <a:pos x="10" y="112"/>
                </a:cxn>
                <a:cxn ang="0">
                  <a:pos x="10" y="115"/>
                </a:cxn>
                <a:cxn ang="0">
                  <a:pos x="11" y="115"/>
                </a:cxn>
                <a:cxn ang="0">
                  <a:pos x="12" y="112"/>
                </a:cxn>
                <a:cxn ang="0">
                  <a:pos x="13" y="104"/>
                </a:cxn>
                <a:cxn ang="0">
                  <a:pos x="14" y="83"/>
                </a:cxn>
                <a:cxn ang="0">
                  <a:pos x="17" y="38"/>
                </a:cxn>
                <a:cxn ang="0">
                  <a:pos x="18" y="15"/>
                </a:cxn>
                <a:cxn ang="0">
                  <a:pos x="19" y="5"/>
                </a:cxn>
                <a:cxn ang="0">
                  <a:pos x="20" y="1"/>
                </a:cxn>
                <a:cxn ang="0">
                  <a:pos x="21" y="0"/>
                </a:cxn>
                <a:cxn ang="0">
                  <a:pos x="21" y="2"/>
                </a:cxn>
                <a:cxn ang="0">
                  <a:pos x="22" y="10"/>
                </a:cxn>
                <a:cxn ang="0">
                  <a:pos x="24" y="28"/>
                </a:cxn>
                <a:cxn ang="0">
                  <a:pos x="26" y="64"/>
                </a:cxn>
                <a:cxn ang="0">
                  <a:pos x="27" y="89"/>
                </a:cxn>
                <a:cxn ang="0">
                  <a:pos x="28" y="107"/>
                </a:cxn>
                <a:cxn ang="0">
                  <a:pos x="29" y="114"/>
                </a:cxn>
                <a:cxn ang="0">
                  <a:pos x="30" y="116"/>
                </a:cxn>
                <a:cxn ang="0">
                  <a:pos x="31" y="114"/>
                </a:cxn>
                <a:cxn ang="0">
                  <a:pos x="31" y="110"/>
                </a:cxn>
                <a:cxn ang="0">
                  <a:pos x="33" y="97"/>
                </a:cxn>
                <a:cxn ang="0">
                  <a:pos x="35" y="60"/>
                </a:cxn>
                <a:cxn ang="0">
                  <a:pos x="37" y="26"/>
                </a:cxn>
                <a:cxn ang="0">
                  <a:pos x="38" y="10"/>
                </a:cxn>
                <a:cxn ang="0">
                  <a:pos x="39" y="3"/>
                </a:cxn>
                <a:cxn ang="0">
                  <a:pos x="39" y="0"/>
                </a:cxn>
                <a:cxn ang="0">
                  <a:pos x="40" y="0"/>
                </a:cxn>
                <a:cxn ang="0">
                  <a:pos x="41" y="3"/>
                </a:cxn>
                <a:cxn ang="0">
                  <a:pos x="42" y="12"/>
                </a:cxn>
                <a:cxn ang="0">
                  <a:pos x="43" y="28"/>
                </a:cxn>
                <a:cxn ang="0">
                  <a:pos x="45" y="75"/>
                </a:cxn>
                <a:cxn ang="0">
                  <a:pos x="47" y="97"/>
                </a:cxn>
                <a:cxn ang="0">
                  <a:pos x="48" y="108"/>
                </a:cxn>
                <a:cxn ang="0">
                  <a:pos x="49" y="114"/>
                </a:cxn>
                <a:cxn ang="0">
                  <a:pos x="49" y="116"/>
                </a:cxn>
                <a:cxn ang="0">
                  <a:pos x="50" y="114"/>
                </a:cxn>
                <a:cxn ang="0">
                  <a:pos x="51" y="108"/>
                </a:cxn>
                <a:cxn ang="0">
                  <a:pos x="52" y="92"/>
                </a:cxn>
                <a:cxn ang="0">
                  <a:pos x="54" y="54"/>
                </a:cxn>
                <a:cxn ang="0">
                  <a:pos x="56" y="29"/>
                </a:cxn>
                <a:cxn ang="0">
                  <a:pos x="57" y="9"/>
                </a:cxn>
                <a:cxn ang="0">
                  <a:pos x="58" y="2"/>
                </a:cxn>
                <a:cxn ang="0">
                  <a:pos x="59" y="0"/>
                </a:cxn>
                <a:cxn ang="0">
                  <a:pos x="60" y="0"/>
                </a:cxn>
                <a:cxn ang="0">
                  <a:pos x="60" y="4"/>
                </a:cxn>
                <a:cxn ang="0">
                  <a:pos x="61" y="17"/>
                </a:cxn>
                <a:cxn ang="0">
                  <a:pos x="63" y="49"/>
                </a:cxn>
                <a:cxn ang="0">
                  <a:pos x="65" y="88"/>
                </a:cxn>
                <a:cxn ang="0">
                  <a:pos x="67" y="106"/>
                </a:cxn>
                <a:cxn ang="0">
                  <a:pos x="68" y="113"/>
                </a:cxn>
                <a:cxn ang="0">
                  <a:pos x="68" y="115"/>
                </a:cxn>
                <a:cxn ang="0">
                  <a:pos x="69" y="115"/>
                </a:cxn>
                <a:cxn ang="0">
                  <a:pos x="70" y="110"/>
                </a:cxn>
                <a:cxn ang="0">
                  <a:pos x="71" y="100"/>
                </a:cxn>
              </a:cxnLst>
              <a:rect l="0" t="0" r="r" b="b"/>
              <a:pathLst>
                <a:path w="72" h="11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5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10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4" y="20"/>
                  </a:lnTo>
                  <a:lnTo>
                    <a:pt x="4" y="26"/>
                  </a:lnTo>
                  <a:lnTo>
                    <a:pt x="5" y="38"/>
                  </a:lnTo>
                  <a:lnTo>
                    <a:pt x="5" y="40"/>
                  </a:lnTo>
                  <a:lnTo>
                    <a:pt x="5" y="41"/>
                  </a:lnTo>
                  <a:lnTo>
                    <a:pt x="5" y="45"/>
                  </a:lnTo>
                  <a:lnTo>
                    <a:pt x="5" y="52"/>
                  </a:lnTo>
                  <a:lnTo>
                    <a:pt x="6" y="66"/>
                  </a:lnTo>
                  <a:lnTo>
                    <a:pt x="6" y="67"/>
                  </a:lnTo>
                  <a:lnTo>
                    <a:pt x="7" y="69"/>
                  </a:lnTo>
                  <a:lnTo>
                    <a:pt x="7" y="72"/>
                  </a:lnTo>
                  <a:lnTo>
                    <a:pt x="7" y="79"/>
                  </a:lnTo>
                  <a:lnTo>
                    <a:pt x="8" y="92"/>
                  </a:lnTo>
                  <a:lnTo>
                    <a:pt x="8" y="93"/>
                  </a:lnTo>
                  <a:lnTo>
                    <a:pt x="8" y="94"/>
                  </a:lnTo>
                  <a:lnTo>
                    <a:pt x="8" y="97"/>
                  </a:lnTo>
                  <a:lnTo>
                    <a:pt x="8" y="98"/>
                  </a:lnTo>
                  <a:lnTo>
                    <a:pt x="8" y="99"/>
                  </a:lnTo>
                  <a:lnTo>
                    <a:pt x="9" y="101"/>
                  </a:lnTo>
                  <a:lnTo>
                    <a:pt x="9" y="102"/>
                  </a:lnTo>
                  <a:lnTo>
                    <a:pt x="9" y="103"/>
                  </a:lnTo>
                  <a:lnTo>
                    <a:pt x="9" y="105"/>
                  </a:lnTo>
                  <a:lnTo>
                    <a:pt x="9" y="106"/>
                  </a:lnTo>
                  <a:lnTo>
                    <a:pt x="9" y="107"/>
                  </a:lnTo>
                  <a:lnTo>
                    <a:pt x="9" y="109"/>
                  </a:lnTo>
                  <a:lnTo>
                    <a:pt x="9" y="109"/>
                  </a:lnTo>
                  <a:lnTo>
                    <a:pt x="9" y="110"/>
                  </a:lnTo>
                  <a:lnTo>
                    <a:pt x="9" y="111"/>
                  </a:lnTo>
                  <a:lnTo>
                    <a:pt x="9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9"/>
                  </a:lnTo>
                  <a:lnTo>
                    <a:pt x="12" y="108"/>
                  </a:lnTo>
                  <a:lnTo>
                    <a:pt x="12" y="107"/>
                  </a:lnTo>
                  <a:lnTo>
                    <a:pt x="13" y="106"/>
                  </a:lnTo>
                  <a:lnTo>
                    <a:pt x="13" y="104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100"/>
                  </a:lnTo>
                  <a:lnTo>
                    <a:pt x="13" y="95"/>
                  </a:lnTo>
                  <a:lnTo>
                    <a:pt x="13" y="94"/>
                  </a:lnTo>
                  <a:lnTo>
                    <a:pt x="14" y="92"/>
                  </a:lnTo>
                  <a:lnTo>
                    <a:pt x="14" y="89"/>
                  </a:lnTo>
                  <a:lnTo>
                    <a:pt x="14" y="83"/>
                  </a:lnTo>
                  <a:lnTo>
                    <a:pt x="15" y="70"/>
                  </a:lnTo>
                  <a:lnTo>
                    <a:pt x="15" y="68"/>
                  </a:lnTo>
                  <a:lnTo>
                    <a:pt x="15" y="66"/>
                  </a:lnTo>
                  <a:lnTo>
                    <a:pt x="15" y="63"/>
                  </a:lnTo>
                  <a:lnTo>
                    <a:pt x="16" y="56"/>
                  </a:lnTo>
                  <a:lnTo>
                    <a:pt x="16" y="42"/>
                  </a:lnTo>
                  <a:lnTo>
                    <a:pt x="17" y="40"/>
                  </a:lnTo>
                  <a:lnTo>
                    <a:pt x="17" y="38"/>
                  </a:lnTo>
                  <a:lnTo>
                    <a:pt x="17" y="35"/>
                  </a:lnTo>
                  <a:lnTo>
                    <a:pt x="17" y="28"/>
                  </a:lnTo>
                  <a:lnTo>
                    <a:pt x="17" y="27"/>
                  </a:lnTo>
                  <a:lnTo>
                    <a:pt x="17" y="26"/>
                  </a:lnTo>
                  <a:lnTo>
                    <a:pt x="18" y="23"/>
                  </a:lnTo>
                  <a:lnTo>
                    <a:pt x="18" y="17"/>
                  </a:lnTo>
                  <a:lnTo>
                    <a:pt x="18" y="16"/>
                  </a:lnTo>
                  <a:lnTo>
                    <a:pt x="18" y="15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9" y="10"/>
                  </a:lnTo>
                  <a:lnTo>
                    <a:pt x="19" y="8"/>
                  </a:lnTo>
                  <a:lnTo>
                    <a:pt x="19" y="7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2" y="6"/>
                  </a:lnTo>
                  <a:lnTo>
                    <a:pt x="22" y="8"/>
                  </a:lnTo>
                  <a:lnTo>
                    <a:pt x="22" y="9"/>
                  </a:lnTo>
                  <a:lnTo>
                    <a:pt x="22" y="10"/>
                  </a:lnTo>
                  <a:lnTo>
                    <a:pt x="22" y="12"/>
                  </a:lnTo>
                  <a:lnTo>
                    <a:pt x="23" y="13"/>
                  </a:lnTo>
                  <a:lnTo>
                    <a:pt x="23" y="14"/>
                  </a:lnTo>
                  <a:lnTo>
                    <a:pt x="23" y="16"/>
                  </a:lnTo>
                  <a:lnTo>
                    <a:pt x="23" y="22"/>
                  </a:lnTo>
                  <a:lnTo>
                    <a:pt x="23" y="23"/>
                  </a:lnTo>
                  <a:lnTo>
                    <a:pt x="23" y="24"/>
                  </a:lnTo>
                  <a:lnTo>
                    <a:pt x="24" y="28"/>
                  </a:lnTo>
                  <a:lnTo>
                    <a:pt x="24" y="34"/>
                  </a:lnTo>
                  <a:lnTo>
                    <a:pt x="24" y="35"/>
                  </a:lnTo>
                  <a:lnTo>
                    <a:pt x="24" y="37"/>
                  </a:lnTo>
                  <a:lnTo>
                    <a:pt x="24" y="40"/>
                  </a:lnTo>
                  <a:lnTo>
                    <a:pt x="25" y="47"/>
                  </a:lnTo>
                  <a:lnTo>
                    <a:pt x="25" y="61"/>
                  </a:lnTo>
                  <a:lnTo>
                    <a:pt x="25" y="63"/>
                  </a:lnTo>
                  <a:lnTo>
                    <a:pt x="26" y="64"/>
                  </a:lnTo>
                  <a:lnTo>
                    <a:pt x="26" y="68"/>
                  </a:lnTo>
                  <a:lnTo>
                    <a:pt x="26" y="74"/>
                  </a:lnTo>
                  <a:lnTo>
                    <a:pt x="26" y="76"/>
                  </a:lnTo>
                  <a:lnTo>
                    <a:pt x="26" y="77"/>
                  </a:lnTo>
                  <a:lnTo>
                    <a:pt x="27" y="80"/>
                  </a:lnTo>
                  <a:lnTo>
                    <a:pt x="27" y="86"/>
                  </a:lnTo>
                  <a:lnTo>
                    <a:pt x="27" y="87"/>
                  </a:lnTo>
                  <a:lnTo>
                    <a:pt x="27" y="89"/>
                  </a:lnTo>
                  <a:lnTo>
                    <a:pt x="27" y="92"/>
                  </a:lnTo>
                  <a:lnTo>
                    <a:pt x="27" y="97"/>
                  </a:lnTo>
                  <a:lnTo>
                    <a:pt x="28" y="98"/>
                  </a:lnTo>
                  <a:lnTo>
                    <a:pt x="28" y="99"/>
                  </a:lnTo>
                  <a:lnTo>
                    <a:pt x="28" y="101"/>
                  </a:lnTo>
                  <a:lnTo>
                    <a:pt x="28" y="105"/>
                  </a:lnTo>
                  <a:lnTo>
                    <a:pt x="28" y="106"/>
                  </a:lnTo>
                  <a:lnTo>
                    <a:pt x="28" y="107"/>
                  </a:lnTo>
                  <a:lnTo>
                    <a:pt x="29" y="109"/>
                  </a:lnTo>
                  <a:lnTo>
                    <a:pt x="29" y="109"/>
                  </a:lnTo>
                  <a:lnTo>
                    <a:pt x="29" y="110"/>
                  </a:lnTo>
                  <a:lnTo>
                    <a:pt x="29" y="111"/>
                  </a:lnTo>
                  <a:lnTo>
                    <a:pt x="29" y="112"/>
                  </a:lnTo>
                  <a:lnTo>
                    <a:pt x="29" y="113"/>
                  </a:lnTo>
                  <a:lnTo>
                    <a:pt x="29" y="113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3"/>
                  </a:lnTo>
                  <a:lnTo>
                    <a:pt x="31" y="113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09"/>
                  </a:lnTo>
                  <a:lnTo>
                    <a:pt x="32" y="107"/>
                  </a:lnTo>
                  <a:lnTo>
                    <a:pt x="32" y="106"/>
                  </a:lnTo>
                  <a:lnTo>
                    <a:pt x="32" y="105"/>
                  </a:lnTo>
                  <a:lnTo>
                    <a:pt x="32" y="103"/>
                  </a:lnTo>
                  <a:lnTo>
                    <a:pt x="33" y="98"/>
                  </a:lnTo>
                  <a:lnTo>
                    <a:pt x="33" y="97"/>
                  </a:lnTo>
                  <a:lnTo>
                    <a:pt x="33" y="96"/>
                  </a:lnTo>
                  <a:lnTo>
                    <a:pt x="33" y="93"/>
                  </a:lnTo>
                  <a:lnTo>
                    <a:pt x="33" y="87"/>
                  </a:lnTo>
                  <a:lnTo>
                    <a:pt x="34" y="74"/>
                  </a:lnTo>
                  <a:lnTo>
                    <a:pt x="34" y="72"/>
                  </a:lnTo>
                  <a:lnTo>
                    <a:pt x="34" y="70"/>
                  </a:lnTo>
                  <a:lnTo>
                    <a:pt x="34" y="67"/>
                  </a:lnTo>
                  <a:lnTo>
                    <a:pt x="35" y="60"/>
                  </a:lnTo>
                  <a:lnTo>
                    <a:pt x="35" y="46"/>
                  </a:lnTo>
                  <a:lnTo>
                    <a:pt x="36" y="44"/>
                  </a:lnTo>
                  <a:lnTo>
                    <a:pt x="36" y="42"/>
                  </a:lnTo>
                  <a:lnTo>
                    <a:pt x="36" y="39"/>
                  </a:lnTo>
                  <a:lnTo>
                    <a:pt x="36" y="32"/>
                  </a:lnTo>
                  <a:lnTo>
                    <a:pt x="36" y="31"/>
                  </a:lnTo>
                  <a:lnTo>
                    <a:pt x="37" y="29"/>
                  </a:lnTo>
                  <a:lnTo>
                    <a:pt x="37" y="26"/>
                  </a:lnTo>
                  <a:lnTo>
                    <a:pt x="37" y="20"/>
                  </a:lnTo>
                  <a:lnTo>
                    <a:pt x="37" y="19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8" y="13"/>
                  </a:lnTo>
                  <a:lnTo>
                    <a:pt x="38" y="11"/>
                  </a:lnTo>
                  <a:lnTo>
                    <a:pt x="38" y="10"/>
                  </a:lnTo>
                  <a:lnTo>
                    <a:pt x="38" y="9"/>
                  </a:lnTo>
                  <a:lnTo>
                    <a:pt x="38" y="8"/>
                  </a:lnTo>
                  <a:lnTo>
                    <a:pt x="38" y="7"/>
                  </a:lnTo>
                  <a:lnTo>
                    <a:pt x="38" y="6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1" y="1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4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7"/>
                  </a:lnTo>
                  <a:lnTo>
                    <a:pt x="41" y="8"/>
                  </a:lnTo>
                  <a:lnTo>
                    <a:pt x="41" y="9"/>
                  </a:lnTo>
                  <a:lnTo>
                    <a:pt x="42" y="10"/>
                  </a:lnTo>
                  <a:lnTo>
                    <a:pt x="42" y="12"/>
                  </a:lnTo>
                  <a:lnTo>
                    <a:pt x="42" y="13"/>
                  </a:lnTo>
                  <a:lnTo>
                    <a:pt x="42" y="15"/>
                  </a:lnTo>
                  <a:lnTo>
                    <a:pt x="42" y="16"/>
                  </a:lnTo>
                  <a:lnTo>
                    <a:pt x="42" y="17"/>
                  </a:lnTo>
                  <a:lnTo>
                    <a:pt x="42" y="20"/>
                  </a:lnTo>
                  <a:lnTo>
                    <a:pt x="43" y="25"/>
                  </a:lnTo>
                  <a:lnTo>
                    <a:pt x="43" y="26"/>
                  </a:lnTo>
                  <a:lnTo>
                    <a:pt x="43" y="28"/>
                  </a:lnTo>
                  <a:lnTo>
                    <a:pt x="43" y="30"/>
                  </a:lnTo>
                  <a:lnTo>
                    <a:pt x="43" y="36"/>
                  </a:lnTo>
                  <a:lnTo>
                    <a:pt x="44" y="49"/>
                  </a:lnTo>
                  <a:lnTo>
                    <a:pt x="44" y="51"/>
                  </a:lnTo>
                  <a:lnTo>
                    <a:pt x="44" y="52"/>
                  </a:lnTo>
                  <a:lnTo>
                    <a:pt x="44" y="56"/>
                  </a:lnTo>
                  <a:lnTo>
                    <a:pt x="45" y="62"/>
                  </a:lnTo>
                  <a:lnTo>
                    <a:pt x="45" y="75"/>
                  </a:lnTo>
                  <a:lnTo>
                    <a:pt x="45" y="76"/>
                  </a:lnTo>
                  <a:lnTo>
                    <a:pt x="46" y="78"/>
                  </a:lnTo>
                  <a:lnTo>
                    <a:pt x="46" y="81"/>
                  </a:lnTo>
                  <a:lnTo>
                    <a:pt x="46" y="87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7" y="92"/>
                  </a:lnTo>
                  <a:lnTo>
                    <a:pt x="47" y="97"/>
                  </a:lnTo>
                  <a:lnTo>
                    <a:pt x="47" y="98"/>
                  </a:lnTo>
                  <a:lnTo>
                    <a:pt x="47" y="100"/>
                  </a:lnTo>
                  <a:lnTo>
                    <a:pt x="47" y="102"/>
                  </a:lnTo>
                  <a:lnTo>
                    <a:pt x="47" y="103"/>
                  </a:lnTo>
                  <a:lnTo>
                    <a:pt x="47" y="104"/>
                  </a:lnTo>
                  <a:lnTo>
                    <a:pt x="47" y="106"/>
                  </a:lnTo>
                  <a:lnTo>
                    <a:pt x="48" y="107"/>
                  </a:lnTo>
                  <a:lnTo>
                    <a:pt x="48" y="108"/>
                  </a:lnTo>
                  <a:lnTo>
                    <a:pt x="48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1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08"/>
                  </a:lnTo>
                  <a:lnTo>
                    <a:pt x="51" y="108"/>
                  </a:lnTo>
                  <a:lnTo>
                    <a:pt x="51" y="107"/>
                  </a:lnTo>
                  <a:lnTo>
                    <a:pt x="51" y="105"/>
                  </a:lnTo>
                  <a:lnTo>
                    <a:pt x="51" y="104"/>
                  </a:lnTo>
                  <a:lnTo>
                    <a:pt x="51" y="103"/>
                  </a:lnTo>
                  <a:lnTo>
                    <a:pt x="52" y="100"/>
                  </a:lnTo>
                  <a:lnTo>
                    <a:pt x="52" y="95"/>
                  </a:lnTo>
                  <a:lnTo>
                    <a:pt x="52" y="94"/>
                  </a:lnTo>
                  <a:lnTo>
                    <a:pt x="52" y="92"/>
                  </a:lnTo>
                  <a:lnTo>
                    <a:pt x="52" y="89"/>
                  </a:lnTo>
                  <a:lnTo>
                    <a:pt x="53" y="83"/>
                  </a:lnTo>
                  <a:lnTo>
                    <a:pt x="53" y="82"/>
                  </a:lnTo>
                  <a:lnTo>
                    <a:pt x="53" y="80"/>
                  </a:lnTo>
                  <a:lnTo>
                    <a:pt x="53" y="77"/>
                  </a:lnTo>
                  <a:lnTo>
                    <a:pt x="54" y="70"/>
                  </a:lnTo>
                  <a:lnTo>
                    <a:pt x="54" y="56"/>
                  </a:lnTo>
                  <a:lnTo>
                    <a:pt x="54" y="54"/>
                  </a:lnTo>
                  <a:lnTo>
                    <a:pt x="54" y="52"/>
                  </a:lnTo>
                  <a:lnTo>
                    <a:pt x="55" y="49"/>
                  </a:lnTo>
                  <a:lnTo>
                    <a:pt x="55" y="42"/>
                  </a:lnTo>
                  <a:lnTo>
                    <a:pt x="55" y="41"/>
                  </a:lnTo>
                  <a:lnTo>
                    <a:pt x="55" y="39"/>
                  </a:lnTo>
                  <a:lnTo>
                    <a:pt x="55" y="36"/>
                  </a:lnTo>
                  <a:lnTo>
                    <a:pt x="56" y="30"/>
                  </a:lnTo>
                  <a:lnTo>
                    <a:pt x="56" y="29"/>
                  </a:lnTo>
                  <a:lnTo>
                    <a:pt x="56" y="27"/>
                  </a:lnTo>
                  <a:lnTo>
                    <a:pt x="56" y="24"/>
                  </a:lnTo>
                  <a:lnTo>
                    <a:pt x="56" y="19"/>
                  </a:lnTo>
                  <a:lnTo>
                    <a:pt x="56" y="18"/>
                  </a:lnTo>
                  <a:lnTo>
                    <a:pt x="57" y="17"/>
                  </a:lnTo>
                  <a:lnTo>
                    <a:pt x="57" y="14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7" y="8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3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5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1" y="8"/>
                  </a:lnTo>
                  <a:lnTo>
                    <a:pt x="61" y="9"/>
                  </a:lnTo>
                  <a:lnTo>
                    <a:pt x="61" y="10"/>
                  </a:lnTo>
                  <a:lnTo>
                    <a:pt x="61" y="12"/>
                  </a:lnTo>
                  <a:lnTo>
                    <a:pt x="61" y="17"/>
                  </a:lnTo>
                  <a:lnTo>
                    <a:pt x="62" y="19"/>
                  </a:lnTo>
                  <a:lnTo>
                    <a:pt x="62" y="20"/>
                  </a:lnTo>
                  <a:lnTo>
                    <a:pt x="62" y="23"/>
                  </a:lnTo>
                  <a:lnTo>
                    <a:pt x="62" y="29"/>
                  </a:lnTo>
                  <a:lnTo>
                    <a:pt x="63" y="42"/>
                  </a:lnTo>
                  <a:lnTo>
                    <a:pt x="63" y="44"/>
                  </a:lnTo>
                  <a:lnTo>
                    <a:pt x="63" y="46"/>
                  </a:lnTo>
                  <a:lnTo>
                    <a:pt x="63" y="49"/>
                  </a:lnTo>
                  <a:lnTo>
                    <a:pt x="64" y="57"/>
                  </a:lnTo>
                  <a:lnTo>
                    <a:pt x="64" y="71"/>
                  </a:lnTo>
                  <a:lnTo>
                    <a:pt x="64" y="73"/>
                  </a:lnTo>
                  <a:lnTo>
                    <a:pt x="65" y="74"/>
                  </a:lnTo>
                  <a:lnTo>
                    <a:pt x="65" y="78"/>
                  </a:lnTo>
                  <a:lnTo>
                    <a:pt x="65" y="84"/>
                  </a:lnTo>
                  <a:lnTo>
                    <a:pt x="65" y="86"/>
                  </a:lnTo>
                  <a:lnTo>
                    <a:pt x="65" y="88"/>
                  </a:lnTo>
                  <a:lnTo>
                    <a:pt x="66" y="91"/>
                  </a:lnTo>
                  <a:lnTo>
                    <a:pt x="66" y="96"/>
                  </a:lnTo>
                  <a:lnTo>
                    <a:pt x="66" y="98"/>
                  </a:lnTo>
                  <a:lnTo>
                    <a:pt x="66" y="99"/>
                  </a:lnTo>
                  <a:lnTo>
                    <a:pt x="66" y="101"/>
                  </a:lnTo>
                  <a:lnTo>
                    <a:pt x="66" y="102"/>
                  </a:lnTo>
                  <a:lnTo>
                    <a:pt x="66" y="104"/>
                  </a:lnTo>
                  <a:lnTo>
                    <a:pt x="67" y="106"/>
                  </a:lnTo>
                  <a:lnTo>
                    <a:pt x="67" y="107"/>
                  </a:lnTo>
                  <a:lnTo>
                    <a:pt x="67" y="108"/>
                  </a:lnTo>
                  <a:lnTo>
                    <a:pt x="67" y="108"/>
                  </a:lnTo>
                  <a:lnTo>
                    <a:pt x="67" y="109"/>
                  </a:lnTo>
                  <a:lnTo>
                    <a:pt x="67" y="110"/>
                  </a:lnTo>
                  <a:lnTo>
                    <a:pt x="67" y="111"/>
                  </a:lnTo>
                  <a:lnTo>
                    <a:pt x="68" y="112"/>
                  </a:lnTo>
                  <a:lnTo>
                    <a:pt x="68" y="113"/>
                  </a:lnTo>
                  <a:lnTo>
                    <a:pt x="68" y="113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3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0" y="111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0" y="108"/>
                  </a:lnTo>
                  <a:lnTo>
                    <a:pt x="70" y="107"/>
                  </a:lnTo>
                  <a:lnTo>
                    <a:pt x="70" y="106"/>
                  </a:lnTo>
                  <a:lnTo>
                    <a:pt x="70" y="104"/>
                  </a:lnTo>
                  <a:lnTo>
                    <a:pt x="70" y="103"/>
                  </a:lnTo>
                  <a:lnTo>
                    <a:pt x="71" y="102"/>
                  </a:lnTo>
                  <a:lnTo>
                    <a:pt x="71" y="100"/>
                  </a:lnTo>
                  <a:lnTo>
                    <a:pt x="71" y="94"/>
                  </a:lnTo>
                  <a:lnTo>
                    <a:pt x="71" y="93"/>
                  </a:lnTo>
                  <a:lnTo>
                    <a:pt x="71" y="92"/>
                  </a:lnTo>
                  <a:lnTo>
                    <a:pt x="72" y="89"/>
                  </a:lnTo>
                </a:path>
              </a:pathLst>
            </a:custGeom>
            <a:noFill/>
            <a:ln w="9525" cap="sq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297" name="Freeform 91"/>
            <p:cNvSpPr>
              <a:spLocks/>
            </p:cNvSpPr>
            <p:nvPr/>
          </p:nvSpPr>
          <p:spPr bwMode="auto">
            <a:xfrm>
              <a:off x="8202654" y="3470295"/>
              <a:ext cx="112713" cy="184150"/>
            </a:xfrm>
            <a:custGeom>
              <a:avLst/>
              <a:gdLst/>
              <a:ahLst/>
              <a:cxnLst>
                <a:cxn ang="0">
                  <a:pos x="1" y="55"/>
                </a:cxn>
                <a:cxn ang="0">
                  <a:pos x="3" y="20"/>
                </a:cxn>
                <a:cxn ang="0">
                  <a:pos x="4" y="6"/>
                </a:cxn>
                <a:cxn ang="0">
                  <a:pos x="5" y="1"/>
                </a:cxn>
                <a:cxn ang="0">
                  <a:pos x="6" y="0"/>
                </a:cxn>
                <a:cxn ang="0">
                  <a:pos x="7" y="2"/>
                </a:cxn>
                <a:cxn ang="0">
                  <a:pos x="8" y="7"/>
                </a:cxn>
                <a:cxn ang="0">
                  <a:pos x="9" y="24"/>
                </a:cxn>
                <a:cxn ang="0">
                  <a:pos x="12" y="86"/>
                </a:cxn>
                <a:cxn ang="0">
                  <a:pos x="13" y="103"/>
                </a:cxn>
                <a:cxn ang="0">
                  <a:pos x="14" y="112"/>
                </a:cxn>
                <a:cxn ang="0">
                  <a:pos x="15" y="115"/>
                </a:cxn>
                <a:cxn ang="0">
                  <a:pos x="16" y="115"/>
                </a:cxn>
                <a:cxn ang="0">
                  <a:pos x="16" y="112"/>
                </a:cxn>
                <a:cxn ang="0">
                  <a:pos x="17" y="105"/>
                </a:cxn>
                <a:cxn ang="0">
                  <a:pos x="19" y="83"/>
                </a:cxn>
                <a:cxn ang="0">
                  <a:pos x="21" y="41"/>
                </a:cxn>
                <a:cxn ang="0">
                  <a:pos x="22" y="20"/>
                </a:cxn>
                <a:cxn ang="0">
                  <a:pos x="23" y="8"/>
                </a:cxn>
                <a:cxn ang="0">
                  <a:pos x="24" y="2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6" y="7"/>
                </a:cxn>
                <a:cxn ang="0">
                  <a:pos x="28" y="24"/>
                </a:cxn>
                <a:cxn ang="0">
                  <a:pos x="30" y="57"/>
                </a:cxn>
                <a:cxn ang="0">
                  <a:pos x="32" y="92"/>
                </a:cxn>
                <a:cxn ang="0">
                  <a:pos x="33" y="108"/>
                </a:cxn>
                <a:cxn ang="0">
                  <a:pos x="33" y="113"/>
                </a:cxn>
                <a:cxn ang="0">
                  <a:pos x="34" y="115"/>
                </a:cxn>
                <a:cxn ang="0">
                  <a:pos x="35" y="115"/>
                </a:cxn>
                <a:cxn ang="0">
                  <a:pos x="36" y="110"/>
                </a:cxn>
                <a:cxn ang="0">
                  <a:pos x="37" y="98"/>
                </a:cxn>
                <a:cxn ang="0">
                  <a:pos x="38" y="72"/>
                </a:cxn>
                <a:cxn ang="0">
                  <a:pos x="40" y="33"/>
                </a:cxn>
                <a:cxn ang="0">
                  <a:pos x="42" y="14"/>
                </a:cxn>
                <a:cxn ang="0">
                  <a:pos x="42" y="4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2"/>
                </a:cxn>
                <a:cxn ang="0">
                  <a:pos x="45" y="10"/>
                </a:cxn>
                <a:cxn ang="0">
                  <a:pos x="47" y="26"/>
                </a:cxn>
                <a:cxn ang="0">
                  <a:pos x="49" y="62"/>
                </a:cxn>
                <a:cxn ang="0">
                  <a:pos x="50" y="94"/>
                </a:cxn>
                <a:cxn ang="0">
                  <a:pos x="51" y="108"/>
                </a:cxn>
                <a:cxn ang="0">
                  <a:pos x="52" y="113"/>
                </a:cxn>
                <a:cxn ang="0">
                  <a:pos x="53" y="116"/>
                </a:cxn>
                <a:cxn ang="0">
                  <a:pos x="54" y="114"/>
                </a:cxn>
                <a:cxn ang="0">
                  <a:pos x="55" y="108"/>
                </a:cxn>
                <a:cxn ang="0">
                  <a:pos x="56" y="91"/>
                </a:cxn>
                <a:cxn ang="0">
                  <a:pos x="57" y="64"/>
                </a:cxn>
                <a:cxn ang="0">
                  <a:pos x="59" y="30"/>
                </a:cxn>
                <a:cxn ang="0">
                  <a:pos x="60" y="13"/>
                </a:cxn>
                <a:cxn ang="0">
                  <a:pos x="61" y="4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3" y="3"/>
                </a:cxn>
                <a:cxn ang="0">
                  <a:pos x="64" y="11"/>
                </a:cxn>
                <a:cxn ang="0">
                  <a:pos x="65" y="29"/>
                </a:cxn>
                <a:cxn ang="0">
                  <a:pos x="68" y="70"/>
                </a:cxn>
                <a:cxn ang="0">
                  <a:pos x="69" y="92"/>
                </a:cxn>
                <a:cxn ang="0">
                  <a:pos x="70" y="106"/>
                </a:cxn>
                <a:cxn ang="0">
                  <a:pos x="71" y="113"/>
                </a:cxn>
              </a:cxnLst>
              <a:rect l="0" t="0" r="r" b="b"/>
              <a:pathLst>
                <a:path w="71" h="116">
                  <a:moveTo>
                    <a:pt x="0" y="89"/>
                  </a:moveTo>
                  <a:lnTo>
                    <a:pt x="0" y="82"/>
                  </a:lnTo>
                  <a:lnTo>
                    <a:pt x="0" y="81"/>
                  </a:lnTo>
                  <a:lnTo>
                    <a:pt x="0" y="79"/>
                  </a:lnTo>
                  <a:lnTo>
                    <a:pt x="0" y="76"/>
                  </a:lnTo>
                  <a:lnTo>
                    <a:pt x="1" y="70"/>
                  </a:lnTo>
                  <a:lnTo>
                    <a:pt x="1" y="56"/>
                  </a:lnTo>
                  <a:lnTo>
                    <a:pt x="1" y="55"/>
                  </a:lnTo>
                  <a:lnTo>
                    <a:pt x="2" y="53"/>
                  </a:lnTo>
                  <a:lnTo>
                    <a:pt x="2" y="50"/>
                  </a:lnTo>
                  <a:lnTo>
                    <a:pt x="2" y="43"/>
                  </a:lnTo>
                  <a:lnTo>
                    <a:pt x="3" y="31"/>
                  </a:lnTo>
                  <a:lnTo>
                    <a:pt x="3" y="30"/>
                  </a:lnTo>
                  <a:lnTo>
                    <a:pt x="3" y="28"/>
                  </a:lnTo>
                  <a:lnTo>
                    <a:pt x="3" y="25"/>
                  </a:lnTo>
                  <a:lnTo>
                    <a:pt x="3" y="20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5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7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6"/>
                  </a:lnTo>
                  <a:lnTo>
                    <a:pt x="8" y="7"/>
                  </a:lnTo>
                  <a:lnTo>
                    <a:pt x="8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8" y="18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0" y="44"/>
                  </a:lnTo>
                  <a:lnTo>
                    <a:pt x="12" y="72"/>
                  </a:lnTo>
                  <a:lnTo>
                    <a:pt x="12" y="74"/>
                  </a:lnTo>
                  <a:lnTo>
                    <a:pt x="12" y="75"/>
                  </a:lnTo>
                  <a:lnTo>
                    <a:pt x="12" y="79"/>
                  </a:lnTo>
                  <a:lnTo>
                    <a:pt x="12" y="85"/>
                  </a:lnTo>
                  <a:lnTo>
                    <a:pt x="12" y="86"/>
                  </a:lnTo>
                  <a:lnTo>
                    <a:pt x="12" y="88"/>
                  </a:lnTo>
                  <a:lnTo>
                    <a:pt x="12" y="91"/>
                  </a:lnTo>
                  <a:lnTo>
                    <a:pt x="13" y="96"/>
                  </a:lnTo>
                  <a:lnTo>
                    <a:pt x="13" y="97"/>
                  </a:lnTo>
                  <a:lnTo>
                    <a:pt x="13" y="98"/>
                  </a:lnTo>
                  <a:lnTo>
                    <a:pt x="13" y="101"/>
                  </a:lnTo>
                  <a:lnTo>
                    <a:pt x="13" y="102"/>
                  </a:lnTo>
                  <a:lnTo>
                    <a:pt x="13" y="103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4" y="107"/>
                  </a:lnTo>
                  <a:lnTo>
                    <a:pt x="14" y="108"/>
                  </a:lnTo>
                  <a:lnTo>
                    <a:pt x="14" y="109"/>
                  </a:lnTo>
                  <a:lnTo>
                    <a:pt x="14" y="110"/>
                  </a:lnTo>
                  <a:lnTo>
                    <a:pt x="14" y="111"/>
                  </a:lnTo>
                  <a:lnTo>
                    <a:pt x="14" y="112"/>
                  </a:lnTo>
                  <a:lnTo>
                    <a:pt x="14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6" y="113"/>
                  </a:lnTo>
                  <a:lnTo>
                    <a:pt x="16" y="112"/>
                  </a:lnTo>
                  <a:lnTo>
                    <a:pt x="17" y="112"/>
                  </a:lnTo>
                  <a:lnTo>
                    <a:pt x="17" y="111"/>
                  </a:lnTo>
                  <a:lnTo>
                    <a:pt x="17" y="110"/>
                  </a:lnTo>
                  <a:lnTo>
                    <a:pt x="17" y="109"/>
                  </a:lnTo>
                  <a:lnTo>
                    <a:pt x="17" y="109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5"/>
                  </a:lnTo>
                  <a:lnTo>
                    <a:pt x="18" y="103"/>
                  </a:lnTo>
                  <a:lnTo>
                    <a:pt x="18" y="98"/>
                  </a:lnTo>
                  <a:lnTo>
                    <a:pt x="18" y="96"/>
                  </a:lnTo>
                  <a:lnTo>
                    <a:pt x="18" y="95"/>
                  </a:lnTo>
                  <a:lnTo>
                    <a:pt x="18" y="92"/>
                  </a:lnTo>
                  <a:lnTo>
                    <a:pt x="19" y="86"/>
                  </a:lnTo>
                  <a:lnTo>
                    <a:pt x="19" y="84"/>
                  </a:lnTo>
                  <a:lnTo>
                    <a:pt x="19" y="83"/>
                  </a:lnTo>
                  <a:lnTo>
                    <a:pt x="19" y="79"/>
                  </a:lnTo>
                  <a:lnTo>
                    <a:pt x="19" y="72"/>
                  </a:lnTo>
                  <a:lnTo>
                    <a:pt x="20" y="58"/>
                  </a:lnTo>
                  <a:lnTo>
                    <a:pt x="20" y="56"/>
                  </a:lnTo>
                  <a:lnTo>
                    <a:pt x="20" y="54"/>
                  </a:lnTo>
                  <a:lnTo>
                    <a:pt x="20" y="50"/>
                  </a:lnTo>
                  <a:lnTo>
                    <a:pt x="21" y="43"/>
                  </a:lnTo>
                  <a:lnTo>
                    <a:pt x="21" y="41"/>
                  </a:lnTo>
                  <a:lnTo>
                    <a:pt x="21" y="40"/>
                  </a:lnTo>
                  <a:lnTo>
                    <a:pt x="21" y="36"/>
                  </a:lnTo>
                  <a:lnTo>
                    <a:pt x="22" y="30"/>
                  </a:lnTo>
                  <a:lnTo>
                    <a:pt x="22" y="28"/>
                  </a:lnTo>
                  <a:lnTo>
                    <a:pt x="22" y="26"/>
                  </a:lnTo>
                  <a:lnTo>
                    <a:pt x="22" y="23"/>
                  </a:lnTo>
                  <a:lnTo>
                    <a:pt x="22" y="22"/>
                  </a:lnTo>
                  <a:lnTo>
                    <a:pt x="22" y="20"/>
                  </a:lnTo>
                  <a:lnTo>
                    <a:pt x="22" y="18"/>
                  </a:lnTo>
                  <a:lnTo>
                    <a:pt x="22" y="16"/>
                  </a:lnTo>
                  <a:lnTo>
                    <a:pt x="23" y="15"/>
                  </a:lnTo>
                  <a:lnTo>
                    <a:pt x="23" y="13"/>
                  </a:lnTo>
                  <a:lnTo>
                    <a:pt x="23" y="12"/>
                  </a:lnTo>
                  <a:lnTo>
                    <a:pt x="23" y="10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7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3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4"/>
                  </a:lnTo>
                  <a:lnTo>
                    <a:pt x="26" y="5"/>
                  </a:lnTo>
                  <a:lnTo>
                    <a:pt x="26" y="6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7" y="15"/>
                  </a:lnTo>
                  <a:lnTo>
                    <a:pt x="27" y="18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8" y="26"/>
                  </a:lnTo>
                  <a:lnTo>
                    <a:pt x="28" y="30"/>
                  </a:lnTo>
                  <a:lnTo>
                    <a:pt x="28" y="36"/>
                  </a:lnTo>
                  <a:lnTo>
                    <a:pt x="29" y="50"/>
                  </a:lnTo>
                  <a:lnTo>
                    <a:pt x="29" y="52"/>
                  </a:lnTo>
                  <a:lnTo>
                    <a:pt x="29" y="54"/>
                  </a:lnTo>
                  <a:lnTo>
                    <a:pt x="30" y="57"/>
                  </a:lnTo>
                  <a:lnTo>
                    <a:pt x="30" y="64"/>
                  </a:lnTo>
                  <a:lnTo>
                    <a:pt x="31" y="77"/>
                  </a:lnTo>
                  <a:lnTo>
                    <a:pt x="31" y="78"/>
                  </a:lnTo>
                  <a:lnTo>
                    <a:pt x="31" y="80"/>
                  </a:lnTo>
                  <a:lnTo>
                    <a:pt x="31" y="83"/>
                  </a:lnTo>
                  <a:lnTo>
                    <a:pt x="31" y="89"/>
                  </a:lnTo>
                  <a:lnTo>
                    <a:pt x="31" y="90"/>
                  </a:lnTo>
                  <a:lnTo>
                    <a:pt x="32" y="92"/>
                  </a:lnTo>
                  <a:lnTo>
                    <a:pt x="32" y="94"/>
                  </a:lnTo>
                  <a:lnTo>
                    <a:pt x="32" y="99"/>
                  </a:lnTo>
                  <a:lnTo>
                    <a:pt x="32" y="100"/>
                  </a:lnTo>
                  <a:lnTo>
                    <a:pt x="32" y="102"/>
                  </a:lnTo>
                  <a:lnTo>
                    <a:pt x="32" y="104"/>
                  </a:lnTo>
                  <a:lnTo>
                    <a:pt x="32" y="105"/>
                  </a:lnTo>
                  <a:lnTo>
                    <a:pt x="32" y="106"/>
                  </a:lnTo>
                  <a:lnTo>
                    <a:pt x="33" y="108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3" y="111"/>
                  </a:lnTo>
                  <a:lnTo>
                    <a:pt x="33" y="111"/>
                  </a:lnTo>
                  <a:lnTo>
                    <a:pt x="33" y="112"/>
                  </a:lnTo>
                  <a:lnTo>
                    <a:pt x="33" y="112"/>
                  </a:lnTo>
                  <a:lnTo>
                    <a:pt x="33" y="113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3"/>
                  </a:lnTo>
                  <a:lnTo>
                    <a:pt x="35" y="112"/>
                  </a:lnTo>
                  <a:lnTo>
                    <a:pt x="35" y="112"/>
                  </a:lnTo>
                  <a:lnTo>
                    <a:pt x="36" y="110"/>
                  </a:lnTo>
                  <a:lnTo>
                    <a:pt x="36" y="110"/>
                  </a:lnTo>
                  <a:lnTo>
                    <a:pt x="36" y="109"/>
                  </a:lnTo>
                  <a:lnTo>
                    <a:pt x="36" y="107"/>
                  </a:lnTo>
                  <a:lnTo>
                    <a:pt x="36" y="106"/>
                  </a:lnTo>
                  <a:lnTo>
                    <a:pt x="36" y="105"/>
                  </a:lnTo>
                  <a:lnTo>
                    <a:pt x="36" y="103"/>
                  </a:lnTo>
                  <a:lnTo>
                    <a:pt x="36" y="102"/>
                  </a:lnTo>
                  <a:lnTo>
                    <a:pt x="36" y="100"/>
                  </a:lnTo>
                  <a:lnTo>
                    <a:pt x="37" y="98"/>
                  </a:lnTo>
                  <a:lnTo>
                    <a:pt x="37" y="92"/>
                  </a:lnTo>
                  <a:lnTo>
                    <a:pt x="37" y="91"/>
                  </a:lnTo>
                  <a:lnTo>
                    <a:pt x="37" y="89"/>
                  </a:lnTo>
                  <a:lnTo>
                    <a:pt x="37" y="86"/>
                  </a:lnTo>
                  <a:lnTo>
                    <a:pt x="38" y="80"/>
                  </a:lnTo>
                  <a:lnTo>
                    <a:pt x="38" y="78"/>
                  </a:lnTo>
                  <a:lnTo>
                    <a:pt x="38" y="76"/>
                  </a:lnTo>
                  <a:lnTo>
                    <a:pt x="38" y="72"/>
                  </a:lnTo>
                  <a:lnTo>
                    <a:pt x="38" y="65"/>
                  </a:lnTo>
                  <a:lnTo>
                    <a:pt x="39" y="51"/>
                  </a:lnTo>
                  <a:lnTo>
                    <a:pt x="39" y="49"/>
                  </a:lnTo>
                  <a:lnTo>
                    <a:pt x="40" y="47"/>
                  </a:lnTo>
                  <a:lnTo>
                    <a:pt x="40" y="43"/>
                  </a:lnTo>
                  <a:lnTo>
                    <a:pt x="40" y="36"/>
                  </a:lnTo>
                  <a:lnTo>
                    <a:pt x="40" y="35"/>
                  </a:lnTo>
                  <a:lnTo>
                    <a:pt x="40" y="33"/>
                  </a:lnTo>
                  <a:lnTo>
                    <a:pt x="40" y="30"/>
                  </a:lnTo>
                  <a:lnTo>
                    <a:pt x="41" y="24"/>
                  </a:lnTo>
                  <a:lnTo>
                    <a:pt x="41" y="22"/>
                  </a:lnTo>
                  <a:lnTo>
                    <a:pt x="41" y="21"/>
                  </a:lnTo>
                  <a:lnTo>
                    <a:pt x="41" y="18"/>
                  </a:lnTo>
                  <a:lnTo>
                    <a:pt x="41" y="17"/>
                  </a:lnTo>
                  <a:lnTo>
                    <a:pt x="41" y="16"/>
                  </a:lnTo>
                  <a:lnTo>
                    <a:pt x="42" y="14"/>
                  </a:lnTo>
                  <a:lnTo>
                    <a:pt x="42" y="12"/>
                  </a:lnTo>
                  <a:lnTo>
                    <a:pt x="42" y="11"/>
                  </a:lnTo>
                  <a:lnTo>
                    <a:pt x="42" y="9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2" y="6"/>
                  </a:lnTo>
                  <a:lnTo>
                    <a:pt x="42" y="5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5" y="10"/>
                  </a:lnTo>
                  <a:lnTo>
                    <a:pt x="46" y="11"/>
                  </a:lnTo>
                  <a:lnTo>
                    <a:pt x="46" y="12"/>
                  </a:lnTo>
                  <a:lnTo>
                    <a:pt x="46" y="14"/>
                  </a:lnTo>
                  <a:lnTo>
                    <a:pt x="46" y="15"/>
                  </a:lnTo>
                  <a:lnTo>
                    <a:pt x="46" y="16"/>
                  </a:lnTo>
                  <a:lnTo>
                    <a:pt x="46" y="19"/>
                  </a:lnTo>
                  <a:lnTo>
                    <a:pt x="47" y="24"/>
                  </a:lnTo>
                  <a:lnTo>
                    <a:pt x="47" y="26"/>
                  </a:lnTo>
                  <a:lnTo>
                    <a:pt x="47" y="27"/>
                  </a:lnTo>
                  <a:lnTo>
                    <a:pt x="47" y="30"/>
                  </a:lnTo>
                  <a:lnTo>
                    <a:pt x="47" y="36"/>
                  </a:lnTo>
                  <a:lnTo>
                    <a:pt x="48" y="49"/>
                  </a:lnTo>
                  <a:lnTo>
                    <a:pt x="48" y="51"/>
                  </a:lnTo>
                  <a:lnTo>
                    <a:pt x="48" y="52"/>
                  </a:lnTo>
                  <a:lnTo>
                    <a:pt x="48" y="56"/>
                  </a:lnTo>
                  <a:lnTo>
                    <a:pt x="49" y="62"/>
                  </a:lnTo>
                  <a:lnTo>
                    <a:pt x="49" y="76"/>
                  </a:lnTo>
                  <a:lnTo>
                    <a:pt x="49" y="77"/>
                  </a:lnTo>
                  <a:lnTo>
                    <a:pt x="49" y="79"/>
                  </a:lnTo>
                  <a:lnTo>
                    <a:pt x="50" y="82"/>
                  </a:lnTo>
                  <a:lnTo>
                    <a:pt x="50" y="88"/>
                  </a:lnTo>
                  <a:lnTo>
                    <a:pt x="50" y="89"/>
                  </a:lnTo>
                  <a:lnTo>
                    <a:pt x="50" y="91"/>
                  </a:lnTo>
                  <a:lnTo>
                    <a:pt x="50" y="94"/>
                  </a:lnTo>
                  <a:lnTo>
                    <a:pt x="51" y="99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1" y="103"/>
                  </a:lnTo>
                  <a:lnTo>
                    <a:pt x="51" y="104"/>
                  </a:lnTo>
                  <a:lnTo>
                    <a:pt x="51" y="105"/>
                  </a:lnTo>
                  <a:lnTo>
                    <a:pt x="51" y="107"/>
                  </a:lnTo>
                  <a:lnTo>
                    <a:pt x="51" y="108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52" y="110"/>
                  </a:lnTo>
                  <a:lnTo>
                    <a:pt x="52" y="111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3"/>
                  </a:lnTo>
                  <a:lnTo>
                    <a:pt x="52" y="113"/>
                  </a:lnTo>
                  <a:lnTo>
                    <a:pt x="52" y="114"/>
                  </a:lnTo>
                  <a:lnTo>
                    <a:pt x="52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6"/>
                  </a:lnTo>
                  <a:lnTo>
                    <a:pt x="53" y="116"/>
                  </a:lnTo>
                  <a:lnTo>
                    <a:pt x="53" y="116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2"/>
                  </a:lnTo>
                  <a:lnTo>
                    <a:pt x="54" y="111"/>
                  </a:lnTo>
                  <a:lnTo>
                    <a:pt x="54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6"/>
                  </a:lnTo>
                  <a:lnTo>
                    <a:pt x="55" y="105"/>
                  </a:lnTo>
                  <a:lnTo>
                    <a:pt x="55" y="104"/>
                  </a:lnTo>
                  <a:lnTo>
                    <a:pt x="55" y="102"/>
                  </a:lnTo>
                  <a:lnTo>
                    <a:pt x="55" y="101"/>
                  </a:lnTo>
                  <a:lnTo>
                    <a:pt x="55" y="100"/>
                  </a:lnTo>
                  <a:lnTo>
                    <a:pt x="55" y="97"/>
                  </a:lnTo>
                  <a:lnTo>
                    <a:pt x="56" y="91"/>
                  </a:lnTo>
                  <a:lnTo>
                    <a:pt x="56" y="90"/>
                  </a:lnTo>
                  <a:lnTo>
                    <a:pt x="56" y="88"/>
                  </a:lnTo>
                  <a:lnTo>
                    <a:pt x="56" y="85"/>
                  </a:lnTo>
                  <a:lnTo>
                    <a:pt x="57" y="78"/>
                  </a:lnTo>
                  <a:lnTo>
                    <a:pt x="57" y="77"/>
                  </a:lnTo>
                  <a:lnTo>
                    <a:pt x="57" y="75"/>
                  </a:lnTo>
                  <a:lnTo>
                    <a:pt x="57" y="71"/>
                  </a:lnTo>
                  <a:lnTo>
                    <a:pt x="57" y="64"/>
                  </a:lnTo>
                  <a:lnTo>
                    <a:pt x="58" y="50"/>
                  </a:lnTo>
                  <a:lnTo>
                    <a:pt x="58" y="48"/>
                  </a:lnTo>
                  <a:lnTo>
                    <a:pt x="58" y="46"/>
                  </a:lnTo>
                  <a:lnTo>
                    <a:pt x="59" y="43"/>
                  </a:lnTo>
                  <a:lnTo>
                    <a:pt x="59" y="36"/>
                  </a:lnTo>
                  <a:lnTo>
                    <a:pt x="59" y="35"/>
                  </a:lnTo>
                  <a:lnTo>
                    <a:pt x="59" y="33"/>
                  </a:lnTo>
                  <a:lnTo>
                    <a:pt x="59" y="30"/>
                  </a:lnTo>
                  <a:lnTo>
                    <a:pt x="59" y="24"/>
                  </a:lnTo>
                  <a:lnTo>
                    <a:pt x="60" y="23"/>
                  </a:lnTo>
                  <a:lnTo>
                    <a:pt x="60" y="21"/>
                  </a:lnTo>
                  <a:lnTo>
                    <a:pt x="60" y="19"/>
                  </a:lnTo>
                  <a:lnTo>
                    <a:pt x="60" y="18"/>
                  </a:lnTo>
                  <a:lnTo>
                    <a:pt x="60" y="16"/>
                  </a:lnTo>
                  <a:lnTo>
                    <a:pt x="60" y="14"/>
                  </a:lnTo>
                  <a:lnTo>
                    <a:pt x="60" y="13"/>
                  </a:lnTo>
                  <a:lnTo>
                    <a:pt x="60" y="12"/>
                  </a:lnTo>
                  <a:lnTo>
                    <a:pt x="61" y="10"/>
                  </a:lnTo>
                  <a:lnTo>
                    <a:pt x="61" y="9"/>
                  </a:lnTo>
                  <a:lnTo>
                    <a:pt x="61" y="8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2"/>
                  </a:lnTo>
                  <a:lnTo>
                    <a:pt x="65" y="14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20"/>
                  </a:lnTo>
                  <a:lnTo>
                    <a:pt x="65" y="25"/>
                  </a:lnTo>
                  <a:lnTo>
                    <a:pt x="65" y="27"/>
                  </a:lnTo>
                  <a:lnTo>
                    <a:pt x="65" y="29"/>
                  </a:lnTo>
                  <a:lnTo>
                    <a:pt x="66" y="32"/>
                  </a:lnTo>
                  <a:lnTo>
                    <a:pt x="66" y="39"/>
                  </a:lnTo>
                  <a:lnTo>
                    <a:pt x="67" y="53"/>
                  </a:lnTo>
                  <a:lnTo>
                    <a:pt x="67" y="55"/>
                  </a:lnTo>
                  <a:lnTo>
                    <a:pt x="67" y="57"/>
                  </a:lnTo>
                  <a:lnTo>
                    <a:pt x="67" y="61"/>
                  </a:lnTo>
                  <a:lnTo>
                    <a:pt x="67" y="68"/>
                  </a:lnTo>
                  <a:lnTo>
                    <a:pt x="68" y="70"/>
                  </a:lnTo>
                  <a:lnTo>
                    <a:pt x="68" y="72"/>
                  </a:lnTo>
                  <a:lnTo>
                    <a:pt x="68" y="76"/>
                  </a:lnTo>
                  <a:lnTo>
                    <a:pt x="68" y="82"/>
                  </a:lnTo>
                  <a:lnTo>
                    <a:pt x="68" y="84"/>
                  </a:lnTo>
                  <a:lnTo>
                    <a:pt x="69" y="86"/>
                  </a:lnTo>
                  <a:lnTo>
                    <a:pt x="69" y="89"/>
                  </a:lnTo>
                  <a:lnTo>
                    <a:pt x="69" y="90"/>
                  </a:lnTo>
                  <a:lnTo>
                    <a:pt x="69" y="92"/>
                  </a:lnTo>
                  <a:lnTo>
                    <a:pt x="69" y="95"/>
                  </a:lnTo>
                  <a:lnTo>
                    <a:pt x="69" y="96"/>
                  </a:lnTo>
                  <a:lnTo>
                    <a:pt x="69" y="98"/>
                  </a:lnTo>
                  <a:lnTo>
                    <a:pt x="69" y="100"/>
                  </a:lnTo>
                  <a:lnTo>
                    <a:pt x="69" y="102"/>
                  </a:lnTo>
                  <a:lnTo>
                    <a:pt x="70" y="103"/>
                  </a:lnTo>
                  <a:lnTo>
                    <a:pt x="70" y="105"/>
                  </a:lnTo>
                  <a:lnTo>
                    <a:pt x="70" y="106"/>
                  </a:lnTo>
                  <a:lnTo>
                    <a:pt x="70" y="107"/>
                  </a:lnTo>
                  <a:lnTo>
                    <a:pt x="70" y="108"/>
                  </a:lnTo>
                  <a:lnTo>
                    <a:pt x="70" y="109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1" y="112"/>
                  </a:lnTo>
                  <a:lnTo>
                    <a:pt x="71" y="112"/>
                  </a:lnTo>
                  <a:lnTo>
                    <a:pt x="71" y="113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5"/>
                  </a:lnTo>
                </a:path>
              </a:pathLst>
            </a:custGeom>
            <a:noFill/>
            <a:ln w="9525" cap="sq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298" name="Freeform 92"/>
            <p:cNvSpPr>
              <a:spLocks/>
            </p:cNvSpPr>
            <p:nvPr/>
          </p:nvSpPr>
          <p:spPr bwMode="auto">
            <a:xfrm>
              <a:off x="8315367" y="3470295"/>
              <a:ext cx="114301" cy="184150"/>
            </a:xfrm>
            <a:custGeom>
              <a:avLst/>
              <a:gdLst/>
              <a:ahLst/>
              <a:cxnLst>
                <a:cxn ang="0">
                  <a:pos x="1" y="116"/>
                </a:cxn>
                <a:cxn ang="0">
                  <a:pos x="2" y="113"/>
                </a:cxn>
                <a:cxn ang="0">
                  <a:pos x="2" y="106"/>
                </a:cxn>
                <a:cxn ang="0">
                  <a:pos x="4" y="87"/>
                </a:cxn>
                <a:cxn ang="0">
                  <a:pos x="6" y="38"/>
                </a:cxn>
                <a:cxn ang="0">
                  <a:pos x="8" y="15"/>
                </a:cxn>
                <a:cxn ang="0">
                  <a:pos x="8" y="5"/>
                </a:cxn>
                <a:cxn ang="0">
                  <a:pos x="9" y="1"/>
                </a:cxn>
                <a:cxn ang="0">
                  <a:pos x="10" y="0"/>
                </a:cxn>
                <a:cxn ang="0">
                  <a:pos x="11" y="2"/>
                </a:cxn>
                <a:cxn ang="0">
                  <a:pos x="12" y="9"/>
                </a:cxn>
                <a:cxn ang="0">
                  <a:pos x="13" y="27"/>
                </a:cxn>
                <a:cxn ang="0">
                  <a:pos x="15" y="68"/>
                </a:cxn>
                <a:cxn ang="0">
                  <a:pos x="16" y="95"/>
                </a:cxn>
                <a:cxn ang="0">
                  <a:pos x="17" y="107"/>
                </a:cxn>
                <a:cxn ang="0">
                  <a:pos x="18" y="113"/>
                </a:cxn>
                <a:cxn ang="0">
                  <a:pos x="19" y="116"/>
                </a:cxn>
                <a:cxn ang="0">
                  <a:pos x="20" y="114"/>
                </a:cxn>
                <a:cxn ang="0">
                  <a:pos x="20" y="110"/>
                </a:cxn>
                <a:cxn ang="0">
                  <a:pos x="21" y="96"/>
                </a:cxn>
                <a:cxn ang="0">
                  <a:pos x="23" y="60"/>
                </a:cxn>
                <a:cxn ang="0">
                  <a:pos x="25" y="23"/>
                </a:cxn>
                <a:cxn ang="0">
                  <a:pos x="26" y="8"/>
                </a:cxn>
                <a:cxn ang="0">
                  <a:pos x="27" y="2"/>
                </a:cxn>
                <a:cxn ang="0">
                  <a:pos x="28" y="0"/>
                </a:cxn>
                <a:cxn ang="0">
                  <a:pos x="29" y="1"/>
                </a:cxn>
                <a:cxn ang="0">
                  <a:pos x="30" y="6"/>
                </a:cxn>
                <a:cxn ang="0">
                  <a:pos x="31" y="23"/>
                </a:cxn>
                <a:cxn ang="0">
                  <a:pos x="34" y="87"/>
                </a:cxn>
                <a:cxn ang="0">
                  <a:pos x="35" y="104"/>
                </a:cxn>
                <a:cxn ang="0">
                  <a:pos x="36" y="112"/>
                </a:cxn>
                <a:cxn ang="0">
                  <a:pos x="37" y="115"/>
                </a:cxn>
                <a:cxn ang="0">
                  <a:pos x="38" y="115"/>
                </a:cxn>
                <a:cxn ang="0">
                  <a:pos x="39" y="112"/>
                </a:cxn>
                <a:cxn ang="0">
                  <a:pos x="39" y="103"/>
                </a:cxn>
                <a:cxn ang="0">
                  <a:pos x="41" y="78"/>
                </a:cxn>
                <a:cxn ang="0">
                  <a:pos x="43" y="36"/>
                </a:cxn>
                <a:cxn ang="0">
                  <a:pos x="44" y="16"/>
                </a:cxn>
                <a:cxn ang="0">
                  <a:pos x="45" y="4"/>
                </a:cxn>
                <a:cxn ang="0">
                  <a:pos x="46" y="0"/>
                </a:cxn>
                <a:cxn ang="0">
                  <a:pos x="47" y="0"/>
                </a:cxn>
                <a:cxn ang="0">
                  <a:pos x="48" y="4"/>
                </a:cxn>
                <a:cxn ang="0">
                  <a:pos x="48" y="12"/>
                </a:cxn>
                <a:cxn ang="0">
                  <a:pos x="50" y="35"/>
                </a:cxn>
                <a:cxn ang="0">
                  <a:pos x="52" y="76"/>
                </a:cxn>
                <a:cxn ang="0">
                  <a:pos x="53" y="96"/>
                </a:cxn>
                <a:cxn ang="0">
                  <a:pos x="54" y="108"/>
                </a:cxn>
                <a:cxn ang="0">
                  <a:pos x="55" y="113"/>
                </a:cxn>
                <a:cxn ang="0">
                  <a:pos x="55" y="116"/>
                </a:cxn>
                <a:cxn ang="0">
                  <a:pos x="56" y="114"/>
                </a:cxn>
                <a:cxn ang="0">
                  <a:pos x="57" y="109"/>
                </a:cxn>
                <a:cxn ang="0">
                  <a:pos x="58" y="92"/>
                </a:cxn>
                <a:cxn ang="0">
                  <a:pos x="60" y="57"/>
                </a:cxn>
                <a:cxn ang="0">
                  <a:pos x="62" y="28"/>
                </a:cxn>
                <a:cxn ang="0">
                  <a:pos x="63" y="7"/>
                </a:cxn>
                <a:cxn ang="0">
                  <a:pos x="64" y="1"/>
                </a:cxn>
                <a:cxn ang="0">
                  <a:pos x="65" y="0"/>
                </a:cxn>
                <a:cxn ang="0">
                  <a:pos x="65" y="1"/>
                </a:cxn>
                <a:cxn ang="0">
                  <a:pos x="66" y="6"/>
                </a:cxn>
                <a:cxn ang="0">
                  <a:pos x="67" y="21"/>
                </a:cxn>
                <a:cxn ang="0">
                  <a:pos x="70" y="73"/>
                </a:cxn>
                <a:cxn ang="0">
                  <a:pos x="71" y="100"/>
                </a:cxn>
              </a:cxnLst>
              <a:rect l="0" t="0" r="r" b="b"/>
              <a:pathLst>
                <a:path w="72" h="116">
                  <a:moveTo>
                    <a:pt x="0" y="115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7"/>
                  </a:lnTo>
                  <a:lnTo>
                    <a:pt x="2" y="106"/>
                  </a:lnTo>
                  <a:lnTo>
                    <a:pt x="2" y="104"/>
                  </a:lnTo>
                  <a:lnTo>
                    <a:pt x="3" y="102"/>
                  </a:lnTo>
                  <a:lnTo>
                    <a:pt x="3" y="101"/>
                  </a:lnTo>
                  <a:lnTo>
                    <a:pt x="3" y="99"/>
                  </a:lnTo>
                  <a:lnTo>
                    <a:pt x="3" y="93"/>
                  </a:lnTo>
                  <a:lnTo>
                    <a:pt x="3" y="92"/>
                  </a:lnTo>
                  <a:lnTo>
                    <a:pt x="3" y="90"/>
                  </a:lnTo>
                  <a:lnTo>
                    <a:pt x="4" y="87"/>
                  </a:lnTo>
                  <a:lnTo>
                    <a:pt x="4" y="81"/>
                  </a:lnTo>
                  <a:lnTo>
                    <a:pt x="5" y="66"/>
                  </a:lnTo>
                  <a:lnTo>
                    <a:pt x="5" y="65"/>
                  </a:lnTo>
                  <a:lnTo>
                    <a:pt x="5" y="63"/>
                  </a:lnTo>
                  <a:lnTo>
                    <a:pt x="5" y="60"/>
                  </a:lnTo>
                  <a:lnTo>
                    <a:pt x="5" y="53"/>
                  </a:lnTo>
                  <a:lnTo>
                    <a:pt x="6" y="39"/>
                  </a:lnTo>
                  <a:lnTo>
                    <a:pt x="6" y="38"/>
                  </a:lnTo>
                  <a:lnTo>
                    <a:pt x="6" y="36"/>
                  </a:lnTo>
                  <a:lnTo>
                    <a:pt x="6" y="33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7" y="21"/>
                  </a:lnTo>
                  <a:lnTo>
                    <a:pt x="8" y="16"/>
                  </a:lnTo>
                  <a:lnTo>
                    <a:pt x="8" y="15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2" y="15"/>
                  </a:lnTo>
                  <a:lnTo>
                    <a:pt x="12" y="18"/>
                  </a:lnTo>
                  <a:lnTo>
                    <a:pt x="13" y="24"/>
                  </a:lnTo>
                  <a:lnTo>
                    <a:pt x="13" y="25"/>
                  </a:lnTo>
                  <a:lnTo>
                    <a:pt x="13" y="27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3" y="38"/>
                  </a:lnTo>
                  <a:lnTo>
                    <a:pt x="14" y="40"/>
                  </a:lnTo>
                  <a:lnTo>
                    <a:pt x="14" y="44"/>
                  </a:lnTo>
                  <a:lnTo>
                    <a:pt x="14" y="51"/>
                  </a:lnTo>
                  <a:lnTo>
                    <a:pt x="15" y="66"/>
                  </a:lnTo>
                  <a:lnTo>
                    <a:pt x="15" y="68"/>
                  </a:lnTo>
                  <a:lnTo>
                    <a:pt x="15" y="70"/>
                  </a:lnTo>
                  <a:lnTo>
                    <a:pt x="15" y="73"/>
                  </a:lnTo>
                  <a:lnTo>
                    <a:pt x="16" y="80"/>
                  </a:lnTo>
                  <a:lnTo>
                    <a:pt x="16" y="82"/>
                  </a:lnTo>
                  <a:lnTo>
                    <a:pt x="16" y="84"/>
                  </a:lnTo>
                  <a:lnTo>
                    <a:pt x="16" y="87"/>
                  </a:lnTo>
                  <a:lnTo>
                    <a:pt x="16" y="93"/>
                  </a:lnTo>
                  <a:lnTo>
                    <a:pt x="16" y="95"/>
                  </a:lnTo>
                  <a:lnTo>
                    <a:pt x="16" y="96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1"/>
                  </a:lnTo>
                  <a:lnTo>
                    <a:pt x="17" y="103"/>
                  </a:lnTo>
                  <a:lnTo>
                    <a:pt x="17" y="104"/>
                  </a:lnTo>
                  <a:lnTo>
                    <a:pt x="17" y="105"/>
                  </a:lnTo>
                  <a:lnTo>
                    <a:pt x="17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0" y="109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6"/>
                  </a:lnTo>
                  <a:lnTo>
                    <a:pt x="21" y="104"/>
                  </a:lnTo>
                  <a:lnTo>
                    <a:pt x="21" y="99"/>
                  </a:lnTo>
                  <a:lnTo>
                    <a:pt x="21" y="98"/>
                  </a:lnTo>
                  <a:lnTo>
                    <a:pt x="21" y="96"/>
                  </a:lnTo>
                  <a:lnTo>
                    <a:pt x="22" y="94"/>
                  </a:lnTo>
                  <a:lnTo>
                    <a:pt x="22" y="88"/>
                  </a:lnTo>
                  <a:lnTo>
                    <a:pt x="22" y="86"/>
                  </a:lnTo>
                  <a:lnTo>
                    <a:pt x="22" y="85"/>
                  </a:lnTo>
                  <a:lnTo>
                    <a:pt x="22" y="82"/>
                  </a:lnTo>
                  <a:lnTo>
                    <a:pt x="23" y="76"/>
                  </a:lnTo>
                  <a:lnTo>
                    <a:pt x="23" y="62"/>
                  </a:lnTo>
                  <a:lnTo>
                    <a:pt x="23" y="60"/>
                  </a:lnTo>
                  <a:lnTo>
                    <a:pt x="24" y="59"/>
                  </a:lnTo>
                  <a:lnTo>
                    <a:pt x="24" y="55"/>
                  </a:lnTo>
                  <a:lnTo>
                    <a:pt x="24" y="48"/>
                  </a:lnTo>
                  <a:lnTo>
                    <a:pt x="25" y="35"/>
                  </a:lnTo>
                  <a:lnTo>
                    <a:pt x="25" y="34"/>
                  </a:lnTo>
                  <a:lnTo>
                    <a:pt x="25" y="32"/>
                  </a:lnTo>
                  <a:lnTo>
                    <a:pt x="25" y="29"/>
                  </a:lnTo>
                  <a:lnTo>
                    <a:pt x="25" y="23"/>
                  </a:lnTo>
                  <a:lnTo>
                    <a:pt x="26" y="22"/>
                  </a:lnTo>
                  <a:lnTo>
                    <a:pt x="26" y="21"/>
                  </a:lnTo>
                  <a:lnTo>
                    <a:pt x="26" y="18"/>
                  </a:lnTo>
                  <a:lnTo>
                    <a:pt x="26" y="13"/>
                  </a:lnTo>
                  <a:lnTo>
                    <a:pt x="26" y="12"/>
                  </a:lnTo>
                  <a:lnTo>
                    <a:pt x="26" y="11"/>
                  </a:lnTo>
                  <a:lnTo>
                    <a:pt x="26" y="9"/>
                  </a:lnTo>
                  <a:lnTo>
                    <a:pt x="26" y="8"/>
                  </a:lnTo>
                  <a:lnTo>
                    <a:pt x="27" y="7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0" y="5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0" y="9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30" y="17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31" y="23"/>
                  </a:lnTo>
                  <a:lnTo>
                    <a:pt x="31" y="29"/>
                  </a:lnTo>
                  <a:lnTo>
                    <a:pt x="32" y="43"/>
                  </a:lnTo>
                  <a:lnTo>
                    <a:pt x="34" y="72"/>
                  </a:lnTo>
                  <a:lnTo>
                    <a:pt x="34" y="74"/>
                  </a:lnTo>
                  <a:lnTo>
                    <a:pt x="34" y="76"/>
                  </a:lnTo>
                  <a:lnTo>
                    <a:pt x="34" y="79"/>
                  </a:lnTo>
                  <a:lnTo>
                    <a:pt x="34" y="86"/>
                  </a:lnTo>
                  <a:lnTo>
                    <a:pt x="34" y="87"/>
                  </a:lnTo>
                  <a:lnTo>
                    <a:pt x="34" y="88"/>
                  </a:lnTo>
                  <a:lnTo>
                    <a:pt x="34" y="91"/>
                  </a:lnTo>
                  <a:lnTo>
                    <a:pt x="35" y="97"/>
                  </a:lnTo>
                  <a:lnTo>
                    <a:pt x="35" y="98"/>
                  </a:lnTo>
                  <a:lnTo>
                    <a:pt x="35" y="99"/>
                  </a:lnTo>
                  <a:lnTo>
                    <a:pt x="35" y="102"/>
                  </a:lnTo>
                  <a:lnTo>
                    <a:pt x="35" y="103"/>
                  </a:lnTo>
                  <a:lnTo>
                    <a:pt x="35" y="104"/>
                  </a:lnTo>
                  <a:lnTo>
                    <a:pt x="36" y="106"/>
                  </a:lnTo>
                  <a:lnTo>
                    <a:pt x="36" y="107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9"/>
                  </a:lnTo>
                  <a:lnTo>
                    <a:pt x="36" y="110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7" y="113"/>
                  </a:lnTo>
                  <a:lnTo>
                    <a:pt x="37" y="113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3"/>
                  </a:lnTo>
                  <a:lnTo>
                    <a:pt x="38" y="113"/>
                  </a:lnTo>
                  <a:lnTo>
                    <a:pt x="38" y="112"/>
                  </a:lnTo>
                  <a:lnTo>
                    <a:pt x="39" y="112"/>
                  </a:lnTo>
                  <a:lnTo>
                    <a:pt x="39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39" y="108"/>
                  </a:lnTo>
                  <a:lnTo>
                    <a:pt x="39" y="107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39" y="103"/>
                  </a:lnTo>
                  <a:lnTo>
                    <a:pt x="40" y="100"/>
                  </a:lnTo>
                  <a:lnTo>
                    <a:pt x="40" y="95"/>
                  </a:lnTo>
                  <a:lnTo>
                    <a:pt x="40" y="93"/>
                  </a:lnTo>
                  <a:lnTo>
                    <a:pt x="40" y="92"/>
                  </a:lnTo>
                  <a:lnTo>
                    <a:pt x="40" y="88"/>
                  </a:lnTo>
                  <a:lnTo>
                    <a:pt x="41" y="82"/>
                  </a:lnTo>
                  <a:lnTo>
                    <a:pt x="41" y="80"/>
                  </a:lnTo>
                  <a:lnTo>
                    <a:pt x="41" y="78"/>
                  </a:lnTo>
                  <a:lnTo>
                    <a:pt x="41" y="75"/>
                  </a:lnTo>
                  <a:lnTo>
                    <a:pt x="41" y="67"/>
                  </a:lnTo>
                  <a:lnTo>
                    <a:pt x="42" y="52"/>
                  </a:lnTo>
                  <a:lnTo>
                    <a:pt x="42" y="50"/>
                  </a:lnTo>
                  <a:lnTo>
                    <a:pt x="42" y="48"/>
                  </a:lnTo>
                  <a:lnTo>
                    <a:pt x="43" y="45"/>
                  </a:lnTo>
                  <a:lnTo>
                    <a:pt x="43" y="38"/>
                  </a:lnTo>
                  <a:lnTo>
                    <a:pt x="43" y="36"/>
                  </a:lnTo>
                  <a:lnTo>
                    <a:pt x="43" y="34"/>
                  </a:lnTo>
                  <a:lnTo>
                    <a:pt x="43" y="31"/>
                  </a:lnTo>
                  <a:lnTo>
                    <a:pt x="44" y="24"/>
                  </a:lnTo>
                  <a:lnTo>
                    <a:pt x="44" y="23"/>
                  </a:lnTo>
                  <a:lnTo>
                    <a:pt x="44" y="21"/>
                  </a:lnTo>
                  <a:lnTo>
                    <a:pt x="44" y="18"/>
                  </a:lnTo>
                  <a:lnTo>
                    <a:pt x="44" y="17"/>
                  </a:lnTo>
                  <a:lnTo>
                    <a:pt x="44" y="16"/>
                  </a:lnTo>
                  <a:lnTo>
                    <a:pt x="45" y="13"/>
                  </a:lnTo>
                  <a:lnTo>
                    <a:pt x="45" y="12"/>
                  </a:lnTo>
                  <a:lnTo>
                    <a:pt x="45" y="11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5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2"/>
                  </a:lnTo>
                  <a:lnTo>
                    <a:pt x="49" y="14"/>
                  </a:lnTo>
                  <a:lnTo>
                    <a:pt x="49" y="20"/>
                  </a:lnTo>
                  <a:lnTo>
                    <a:pt x="49" y="21"/>
                  </a:lnTo>
                  <a:lnTo>
                    <a:pt x="49" y="22"/>
                  </a:lnTo>
                  <a:lnTo>
                    <a:pt x="49" y="25"/>
                  </a:lnTo>
                  <a:lnTo>
                    <a:pt x="50" y="32"/>
                  </a:lnTo>
                  <a:lnTo>
                    <a:pt x="50" y="34"/>
                  </a:lnTo>
                  <a:lnTo>
                    <a:pt x="50" y="35"/>
                  </a:lnTo>
                  <a:lnTo>
                    <a:pt x="50" y="39"/>
                  </a:lnTo>
                  <a:lnTo>
                    <a:pt x="50" y="46"/>
                  </a:lnTo>
                  <a:lnTo>
                    <a:pt x="51" y="61"/>
                  </a:lnTo>
                  <a:lnTo>
                    <a:pt x="51" y="62"/>
                  </a:lnTo>
                  <a:lnTo>
                    <a:pt x="51" y="64"/>
                  </a:lnTo>
                  <a:lnTo>
                    <a:pt x="51" y="68"/>
                  </a:lnTo>
                  <a:lnTo>
                    <a:pt x="52" y="74"/>
                  </a:lnTo>
                  <a:lnTo>
                    <a:pt x="52" y="76"/>
                  </a:lnTo>
                  <a:lnTo>
                    <a:pt x="52" y="78"/>
                  </a:lnTo>
                  <a:lnTo>
                    <a:pt x="52" y="81"/>
                  </a:lnTo>
                  <a:lnTo>
                    <a:pt x="53" y="87"/>
                  </a:lnTo>
                  <a:lnTo>
                    <a:pt x="53" y="89"/>
                  </a:lnTo>
                  <a:lnTo>
                    <a:pt x="53" y="90"/>
                  </a:lnTo>
                  <a:lnTo>
                    <a:pt x="53" y="93"/>
                  </a:lnTo>
                  <a:lnTo>
                    <a:pt x="53" y="94"/>
                  </a:lnTo>
                  <a:lnTo>
                    <a:pt x="53" y="96"/>
                  </a:lnTo>
                  <a:lnTo>
                    <a:pt x="53" y="98"/>
                  </a:lnTo>
                  <a:lnTo>
                    <a:pt x="53" y="99"/>
                  </a:lnTo>
                  <a:lnTo>
                    <a:pt x="53" y="101"/>
                  </a:lnTo>
                  <a:lnTo>
                    <a:pt x="54" y="103"/>
                  </a:lnTo>
                  <a:lnTo>
                    <a:pt x="54" y="104"/>
                  </a:lnTo>
                  <a:lnTo>
                    <a:pt x="54" y="105"/>
                  </a:lnTo>
                  <a:lnTo>
                    <a:pt x="54" y="107"/>
                  </a:lnTo>
                  <a:lnTo>
                    <a:pt x="54" y="108"/>
                  </a:lnTo>
                  <a:lnTo>
                    <a:pt x="54" y="109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3"/>
                  </a:lnTo>
                  <a:lnTo>
                    <a:pt x="57" y="113"/>
                  </a:lnTo>
                  <a:lnTo>
                    <a:pt x="57" y="112"/>
                  </a:lnTo>
                  <a:lnTo>
                    <a:pt x="57" y="111"/>
                  </a:lnTo>
                  <a:lnTo>
                    <a:pt x="57" y="110"/>
                  </a:lnTo>
                  <a:lnTo>
                    <a:pt x="57" y="109"/>
                  </a:lnTo>
                  <a:lnTo>
                    <a:pt x="57" y="107"/>
                  </a:lnTo>
                  <a:lnTo>
                    <a:pt x="57" y="106"/>
                  </a:lnTo>
                  <a:lnTo>
                    <a:pt x="57" y="105"/>
                  </a:lnTo>
                  <a:lnTo>
                    <a:pt x="57" y="103"/>
                  </a:lnTo>
                  <a:lnTo>
                    <a:pt x="58" y="102"/>
                  </a:lnTo>
                  <a:lnTo>
                    <a:pt x="58" y="100"/>
                  </a:lnTo>
                  <a:lnTo>
                    <a:pt x="58" y="98"/>
                  </a:lnTo>
                  <a:lnTo>
                    <a:pt x="58" y="92"/>
                  </a:lnTo>
                  <a:lnTo>
                    <a:pt x="58" y="91"/>
                  </a:lnTo>
                  <a:lnTo>
                    <a:pt x="58" y="89"/>
                  </a:lnTo>
                  <a:lnTo>
                    <a:pt x="59" y="86"/>
                  </a:lnTo>
                  <a:lnTo>
                    <a:pt x="59" y="79"/>
                  </a:lnTo>
                  <a:lnTo>
                    <a:pt x="60" y="64"/>
                  </a:lnTo>
                  <a:lnTo>
                    <a:pt x="60" y="62"/>
                  </a:lnTo>
                  <a:lnTo>
                    <a:pt x="60" y="60"/>
                  </a:lnTo>
                  <a:lnTo>
                    <a:pt x="60" y="57"/>
                  </a:lnTo>
                  <a:lnTo>
                    <a:pt x="61" y="49"/>
                  </a:lnTo>
                  <a:lnTo>
                    <a:pt x="61" y="47"/>
                  </a:lnTo>
                  <a:lnTo>
                    <a:pt x="61" y="46"/>
                  </a:lnTo>
                  <a:lnTo>
                    <a:pt x="61" y="42"/>
                  </a:lnTo>
                  <a:lnTo>
                    <a:pt x="61" y="35"/>
                  </a:lnTo>
                  <a:lnTo>
                    <a:pt x="61" y="33"/>
                  </a:lnTo>
                  <a:lnTo>
                    <a:pt x="61" y="31"/>
                  </a:lnTo>
                  <a:lnTo>
                    <a:pt x="62" y="28"/>
                  </a:lnTo>
                  <a:lnTo>
                    <a:pt x="62" y="22"/>
                  </a:lnTo>
                  <a:lnTo>
                    <a:pt x="62" y="20"/>
                  </a:lnTo>
                  <a:lnTo>
                    <a:pt x="62" y="19"/>
                  </a:lnTo>
                  <a:lnTo>
                    <a:pt x="62" y="16"/>
                  </a:lnTo>
                  <a:lnTo>
                    <a:pt x="63" y="11"/>
                  </a:lnTo>
                  <a:lnTo>
                    <a:pt x="63" y="10"/>
                  </a:lnTo>
                  <a:lnTo>
                    <a:pt x="63" y="9"/>
                  </a:lnTo>
                  <a:lnTo>
                    <a:pt x="63" y="7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3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7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6" y="11"/>
                  </a:lnTo>
                  <a:lnTo>
                    <a:pt x="67" y="13"/>
                  </a:lnTo>
                  <a:lnTo>
                    <a:pt x="67" y="18"/>
                  </a:lnTo>
                  <a:lnTo>
                    <a:pt x="67" y="20"/>
                  </a:lnTo>
                  <a:lnTo>
                    <a:pt x="67" y="21"/>
                  </a:lnTo>
                  <a:lnTo>
                    <a:pt x="67" y="24"/>
                  </a:lnTo>
                  <a:lnTo>
                    <a:pt x="68" y="30"/>
                  </a:lnTo>
                  <a:lnTo>
                    <a:pt x="68" y="43"/>
                  </a:lnTo>
                  <a:lnTo>
                    <a:pt x="69" y="45"/>
                  </a:lnTo>
                  <a:lnTo>
                    <a:pt x="69" y="47"/>
                  </a:lnTo>
                  <a:lnTo>
                    <a:pt x="69" y="50"/>
                  </a:lnTo>
                  <a:lnTo>
                    <a:pt x="69" y="58"/>
                  </a:lnTo>
                  <a:lnTo>
                    <a:pt x="70" y="73"/>
                  </a:lnTo>
                  <a:lnTo>
                    <a:pt x="70" y="75"/>
                  </a:lnTo>
                  <a:lnTo>
                    <a:pt x="70" y="77"/>
                  </a:lnTo>
                  <a:lnTo>
                    <a:pt x="70" y="81"/>
                  </a:lnTo>
                  <a:lnTo>
                    <a:pt x="71" y="88"/>
                  </a:lnTo>
                  <a:lnTo>
                    <a:pt x="71" y="89"/>
                  </a:lnTo>
                  <a:lnTo>
                    <a:pt x="71" y="91"/>
                  </a:lnTo>
                  <a:lnTo>
                    <a:pt x="71" y="94"/>
                  </a:lnTo>
                  <a:lnTo>
                    <a:pt x="71" y="100"/>
                  </a:lnTo>
                  <a:lnTo>
                    <a:pt x="71" y="101"/>
                  </a:lnTo>
                  <a:lnTo>
                    <a:pt x="72" y="102"/>
                  </a:lnTo>
                  <a:lnTo>
                    <a:pt x="72" y="104"/>
                  </a:lnTo>
                  <a:lnTo>
                    <a:pt x="72" y="106"/>
                  </a:lnTo>
                </a:path>
              </a:pathLst>
            </a:custGeom>
            <a:noFill/>
            <a:ln w="9525" cap="sq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299" name="Freeform 93"/>
            <p:cNvSpPr>
              <a:spLocks/>
            </p:cNvSpPr>
            <p:nvPr/>
          </p:nvSpPr>
          <p:spPr bwMode="auto">
            <a:xfrm>
              <a:off x="8429668" y="3470295"/>
              <a:ext cx="112713" cy="184150"/>
            </a:xfrm>
            <a:custGeom>
              <a:avLst/>
              <a:gdLst/>
              <a:ahLst/>
              <a:cxnLst>
                <a:cxn ang="0">
                  <a:pos x="1" y="112"/>
                </a:cxn>
                <a:cxn ang="0">
                  <a:pos x="1" y="115"/>
                </a:cxn>
                <a:cxn ang="0">
                  <a:pos x="2" y="114"/>
                </a:cxn>
                <a:cxn ang="0">
                  <a:pos x="3" y="110"/>
                </a:cxn>
                <a:cxn ang="0">
                  <a:pos x="4" y="94"/>
                </a:cxn>
                <a:cxn ang="0">
                  <a:pos x="7" y="41"/>
                </a:cxn>
                <a:cxn ang="0">
                  <a:pos x="8" y="15"/>
                </a:cxn>
                <a:cxn ang="0">
                  <a:pos x="9" y="5"/>
                </a:cxn>
                <a:cxn ang="0">
                  <a:pos x="10" y="1"/>
                </a:cxn>
                <a:cxn ang="0">
                  <a:pos x="11" y="0"/>
                </a:cxn>
                <a:cxn ang="0">
                  <a:pos x="11" y="2"/>
                </a:cxn>
                <a:cxn ang="0">
                  <a:pos x="12" y="10"/>
                </a:cxn>
                <a:cxn ang="0">
                  <a:pos x="14" y="37"/>
                </a:cxn>
                <a:cxn ang="0">
                  <a:pos x="16" y="74"/>
                </a:cxn>
                <a:cxn ang="0">
                  <a:pos x="17" y="100"/>
                </a:cxn>
                <a:cxn ang="0">
                  <a:pos x="18" y="110"/>
                </a:cxn>
                <a:cxn ang="0">
                  <a:pos x="19" y="115"/>
                </a:cxn>
                <a:cxn ang="0">
                  <a:pos x="20" y="115"/>
                </a:cxn>
                <a:cxn ang="0">
                  <a:pos x="21" y="112"/>
                </a:cxn>
                <a:cxn ang="0">
                  <a:pos x="21" y="103"/>
                </a:cxn>
                <a:cxn ang="0">
                  <a:pos x="23" y="80"/>
                </a:cxn>
                <a:cxn ang="0">
                  <a:pos x="25" y="44"/>
                </a:cxn>
                <a:cxn ang="0">
                  <a:pos x="26" y="14"/>
                </a:cxn>
                <a:cxn ang="0">
                  <a:pos x="27" y="5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29" y="2"/>
                </a:cxn>
                <a:cxn ang="0">
                  <a:pos x="30" y="10"/>
                </a:cxn>
                <a:cxn ang="0">
                  <a:pos x="31" y="27"/>
                </a:cxn>
                <a:cxn ang="0">
                  <a:pos x="34" y="70"/>
                </a:cxn>
                <a:cxn ang="0">
                  <a:pos x="35" y="98"/>
                </a:cxn>
                <a:cxn ang="0">
                  <a:pos x="36" y="109"/>
                </a:cxn>
                <a:cxn ang="0">
                  <a:pos x="37" y="114"/>
                </a:cxn>
                <a:cxn ang="0">
                  <a:pos x="38" y="116"/>
                </a:cxn>
                <a:cxn ang="0">
                  <a:pos x="38" y="113"/>
                </a:cxn>
                <a:cxn ang="0">
                  <a:pos x="39" y="105"/>
                </a:cxn>
                <a:cxn ang="0">
                  <a:pos x="40" y="88"/>
                </a:cxn>
                <a:cxn ang="0">
                  <a:pos x="43" y="36"/>
                </a:cxn>
                <a:cxn ang="0">
                  <a:pos x="44" y="15"/>
                </a:cxn>
                <a:cxn ang="0">
                  <a:pos x="45" y="5"/>
                </a:cxn>
                <a:cxn ang="0">
                  <a:pos x="46" y="0"/>
                </a:cxn>
                <a:cxn ang="0">
                  <a:pos x="47" y="0"/>
                </a:cxn>
                <a:cxn ang="0">
                  <a:pos x="47" y="4"/>
                </a:cxn>
                <a:cxn ang="0">
                  <a:pos x="48" y="14"/>
                </a:cxn>
                <a:cxn ang="0">
                  <a:pos x="50" y="53"/>
                </a:cxn>
                <a:cxn ang="0">
                  <a:pos x="52" y="90"/>
                </a:cxn>
                <a:cxn ang="0">
                  <a:pos x="53" y="104"/>
                </a:cxn>
                <a:cxn ang="0">
                  <a:pos x="54" y="112"/>
                </a:cxn>
                <a:cxn ang="0">
                  <a:pos x="55" y="115"/>
                </a:cxn>
                <a:cxn ang="0">
                  <a:pos x="56" y="115"/>
                </a:cxn>
                <a:cxn ang="0">
                  <a:pos x="56" y="110"/>
                </a:cxn>
                <a:cxn ang="0">
                  <a:pos x="57" y="100"/>
                </a:cxn>
                <a:cxn ang="0">
                  <a:pos x="59" y="64"/>
                </a:cxn>
                <a:cxn ang="0">
                  <a:pos x="61" y="24"/>
                </a:cxn>
                <a:cxn ang="0">
                  <a:pos x="62" y="8"/>
                </a:cxn>
                <a:cxn ang="0">
                  <a:pos x="63" y="1"/>
                </a:cxn>
                <a:cxn ang="0">
                  <a:pos x="64" y="0"/>
                </a:cxn>
                <a:cxn ang="0">
                  <a:pos x="65" y="2"/>
                </a:cxn>
                <a:cxn ang="0">
                  <a:pos x="66" y="10"/>
                </a:cxn>
                <a:cxn ang="0">
                  <a:pos x="67" y="30"/>
                </a:cxn>
                <a:cxn ang="0">
                  <a:pos x="69" y="81"/>
                </a:cxn>
                <a:cxn ang="0">
                  <a:pos x="71" y="104"/>
                </a:cxn>
              </a:cxnLst>
              <a:rect l="0" t="0" r="r" b="b"/>
              <a:pathLst>
                <a:path w="71" h="116">
                  <a:moveTo>
                    <a:pt x="0" y="106"/>
                  </a:moveTo>
                  <a:lnTo>
                    <a:pt x="0" y="107"/>
                  </a:lnTo>
                  <a:lnTo>
                    <a:pt x="0" y="108"/>
                  </a:lnTo>
                  <a:lnTo>
                    <a:pt x="0" y="109"/>
                  </a:lnTo>
                  <a:lnTo>
                    <a:pt x="0" y="110"/>
                  </a:lnTo>
                  <a:lnTo>
                    <a:pt x="1" y="111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4" y="102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4" y="91"/>
                  </a:lnTo>
                  <a:lnTo>
                    <a:pt x="5" y="85"/>
                  </a:lnTo>
                  <a:lnTo>
                    <a:pt x="5" y="71"/>
                  </a:lnTo>
                  <a:lnTo>
                    <a:pt x="5" y="69"/>
                  </a:lnTo>
                  <a:lnTo>
                    <a:pt x="6" y="67"/>
                  </a:lnTo>
                  <a:lnTo>
                    <a:pt x="6" y="63"/>
                  </a:lnTo>
                  <a:lnTo>
                    <a:pt x="6" y="56"/>
                  </a:lnTo>
                  <a:lnTo>
                    <a:pt x="7" y="41"/>
                  </a:lnTo>
                  <a:lnTo>
                    <a:pt x="7" y="39"/>
                  </a:lnTo>
                  <a:lnTo>
                    <a:pt x="7" y="37"/>
                  </a:lnTo>
                  <a:lnTo>
                    <a:pt x="7" y="34"/>
                  </a:lnTo>
                  <a:lnTo>
                    <a:pt x="8" y="27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8" y="21"/>
                  </a:lnTo>
                  <a:lnTo>
                    <a:pt x="8" y="15"/>
                  </a:lnTo>
                  <a:lnTo>
                    <a:pt x="9" y="14"/>
                  </a:lnTo>
                  <a:lnTo>
                    <a:pt x="9" y="13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9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4"/>
                  </a:lnTo>
                  <a:lnTo>
                    <a:pt x="13" y="15"/>
                  </a:lnTo>
                  <a:lnTo>
                    <a:pt x="13" y="16"/>
                  </a:lnTo>
                  <a:lnTo>
                    <a:pt x="13" y="19"/>
                  </a:lnTo>
                  <a:lnTo>
                    <a:pt x="13" y="24"/>
                  </a:lnTo>
                  <a:lnTo>
                    <a:pt x="14" y="37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4" y="44"/>
                  </a:lnTo>
                  <a:lnTo>
                    <a:pt x="15" y="52"/>
                  </a:lnTo>
                  <a:lnTo>
                    <a:pt x="15" y="67"/>
                  </a:lnTo>
                  <a:lnTo>
                    <a:pt x="16" y="69"/>
                  </a:lnTo>
                  <a:lnTo>
                    <a:pt x="16" y="71"/>
                  </a:lnTo>
                  <a:lnTo>
                    <a:pt x="16" y="74"/>
                  </a:lnTo>
                  <a:lnTo>
                    <a:pt x="16" y="82"/>
                  </a:lnTo>
                  <a:lnTo>
                    <a:pt x="16" y="83"/>
                  </a:lnTo>
                  <a:lnTo>
                    <a:pt x="17" y="85"/>
                  </a:lnTo>
                  <a:lnTo>
                    <a:pt x="17" y="88"/>
                  </a:lnTo>
                  <a:lnTo>
                    <a:pt x="17" y="95"/>
                  </a:lnTo>
                  <a:lnTo>
                    <a:pt x="17" y="96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2"/>
                  </a:lnTo>
                  <a:lnTo>
                    <a:pt x="18" y="103"/>
                  </a:lnTo>
                  <a:lnTo>
                    <a:pt x="18" y="105"/>
                  </a:lnTo>
                  <a:lnTo>
                    <a:pt x="18" y="106"/>
                  </a:lnTo>
                  <a:lnTo>
                    <a:pt x="18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9" y="112"/>
                  </a:lnTo>
                  <a:lnTo>
                    <a:pt x="19" y="113"/>
                  </a:lnTo>
                  <a:lnTo>
                    <a:pt x="19" y="113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0"/>
                  </a:lnTo>
                  <a:lnTo>
                    <a:pt x="21" y="109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5"/>
                  </a:lnTo>
                  <a:lnTo>
                    <a:pt x="21" y="103"/>
                  </a:lnTo>
                  <a:lnTo>
                    <a:pt x="21" y="101"/>
                  </a:lnTo>
                  <a:lnTo>
                    <a:pt x="22" y="100"/>
                  </a:lnTo>
                  <a:lnTo>
                    <a:pt x="22" y="98"/>
                  </a:lnTo>
                  <a:lnTo>
                    <a:pt x="22" y="92"/>
                  </a:lnTo>
                  <a:lnTo>
                    <a:pt x="22" y="91"/>
                  </a:lnTo>
                  <a:lnTo>
                    <a:pt x="22" y="89"/>
                  </a:lnTo>
                  <a:lnTo>
                    <a:pt x="23" y="86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6"/>
                  </a:lnTo>
                  <a:lnTo>
                    <a:pt x="23" y="73"/>
                  </a:lnTo>
                  <a:lnTo>
                    <a:pt x="24" y="66"/>
                  </a:lnTo>
                  <a:lnTo>
                    <a:pt x="24" y="52"/>
                  </a:lnTo>
                  <a:lnTo>
                    <a:pt x="24" y="50"/>
                  </a:lnTo>
                  <a:lnTo>
                    <a:pt x="24" y="48"/>
                  </a:lnTo>
                  <a:lnTo>
                    <a:pt x="25" y="44"/>
                  </a:lnTo>
                  <a:lnTo>
                    <a:pt x="25" y="38"/>
                  </a:lnTo>
                  <a:lnTo>
                    <a:pt x="26" y="25"/>
                  </a:lnTo>
                  <a:lnTo>
                    <a:pt x="26" y="23"/>
                  </a:lnTo>
                  <a:lnTo>
                    <a:pt x="26" y="22"/>
                  </a:lnTo>
                  <a:lnTo>
                    <a:pt x="26" y="19"/>
                  </a:lnTo>
                  <a:lnTo>
                    <a:pt x="26" y="18"/>
                  </a:lnTo>
                  <a:lnTo>
                    <a:pt x="26" y="17"/>
                  </a:lnTo>
                  <a:lnTo>
                    <a:pt x="26" y="14"/>
                  </a:lnTo>
                  <a:lnTo>
                    <a:pt x="27" y="13"/>
                  </a:lnTo>
                  <a:lnTo>
                    <a:pt x="27" y="12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30" y="3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5"/>
                  </a:lnTo>
                  <a:lnTo>
                    <a:pt x="30" y="7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10"/>
                  </a:lnTo>
                  <a:lnTo>
                    <a:pt x="30" y="11"/>
                  </a:lnTo>
                  <a:lnTo>
                    <a:pt x="30" y="12"/>
                  </a:lnTo>
                  <a:lnTo>
                    <a:pt x="31" y="15"/>
                  </a:lnTo>
                  <a:lnTo>
                    <a:pt x="31" y="16"/>
                  </a:lnTo>
                  <a:lnTo>
                    <a:pt x="31" y="17"/>
                  </a:lnTo>
                  <a:lnTo>
                    <a:pt x="31" y="20"/>
                  </a:lnTo>
                  <a:lnTo>
                    <a:pt x="31" y="26"/>
                  </a:lnTo>
                  <a:lnTo>
                    <a:pt x="31" y="27"/>
                  </a:lnTo>
                  <a:lnTo>
                    <a:pt x="32" y="29"/>
                  </a:lnTo>
                  <a:lnTo>
                    <a:pt x="32" y="32"/>
                  </a:lnTo>
                  <a:lnTo>
                    <a:pt x="32" y="39"/>
                  </a:lnTo>
                  <a:lnTo>
                    <a:pt x="33" y="54"/>
                  </a:lnTo>
                  <a:lnTo>
                    <a:pt x="33" y="56"/>
                  </a:lnTo>
                  <a:lnTo>
                    <a:pt x="33" y="58"/>
                  </a:lnTo>
                  <a:lnTo>
                    <a:pt x="33" y="62"/>
                  </a:lnTo>
                  <a:lnTo>
                    <a:pt x="34" y="70"/>
                  </a:lnTo>
                  <a:lnTo>
                    <a:pt x="34" y="84"/>
                  </a:lnTo>
                  <a:lnTo>
                    <a:pt x="34" y="86"/>
                  </a:lnTo>
                  <a:lnTo>
                    <a:pt x="34" y="87"/>
                  </a:lnTo>
                  <a:lnTo>
                    <a:pt x="35" y="91"/>
                  </a:lnTo>
                  <a:lnTo>
                    <a:pt x="35" y="92"/>
                  </a:lnTo>
                  <a:lnTo>
                    <a:pt x="35" y="94"/>
                  </a:lnTo>
                  <a:lnTo>
                    <a:pt x="35" y="97"/>
                  </a:lnTo>
                  <a:lnTo>
                    <a:pt x="35" y="98"/>
                  </a:lnTo>
                  <a:lnTo>
                    <a:pt x="35" y="99"/>
                  </a:lnTo>
                  <a:lnTo>
                    <a:pt x="35" y="102"/>
                  </a:lnTo>
                  <a:lnTo>
                    <a:pt x="36" y="103"/>
                  </a:lnTo>
                  <a:lnTo>
                    <a:pt x="36" y="104"/>
                  </a:lnTo>
                  <a:lnTo>
                    <a:pt x="36" y="106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9"/>
                  </a:lnTo>
                  <a:lnTo>
                    <a:pt x="36" y="110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7" y="113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3"/>
                  </a:lnTo>
                  <a:lnTo>
                    <a:pt x="38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39" y="108"/>
                  </a:lnTo>
                  <a:lnTo>
                    <a:pt x="39" y="106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39" y="102"/>
                  </a:lnTo>
                  <a:lnTo>
                    <a:pt x="40" y="100"/>
                  </a:lnTo>
                  <a:lnTo>
                    <a:pt x="40" y="99"/>
                  </a:lnTo>
                  <a:lnTo>
                    <a:pt x="40" y="96"/>
                  </a:lnTo>
                  <a:lnTo>
                    <a:pt x="40" y="91"/>
                  </a:lnTo>
                  <a:lnTo>
                    <a:pt x="40" y="89"/>
                  </a:lnTo>
                  <a:lnTo>
                    <a:pt x="40" y="88"/>
                  </a:lnTo>
                  <a:lnTo>
                    <a:pt x="40" y="85"/>
                  </a:lnTo>
                  <a:lnTo>
                    <a:pt x="41" y="78"/>
                  </a:lnTo>
                  <a:lnTo>
                    <a:pt x="42" y="64"/>
                  </a:lnTo>
                  <a:lnTo>
                    <a:pt x="42" y="62"/>
                  </a:lnTo>
                  <a:lnTo>
                    <a:pt x="42" y="61"/>
                  </a:lnTo>
                  <a:lnTo>
                    <a:pt x="42" y="57"/>
                  </a:lnTo>
                  <a:lnTo>
                    <a:pt x="42" y="50"/>
                  </a:lnTo>
                  <a:lnTo>
                    <a:pt x="43" y="36"/>
                  </a:lnTo>
                  <a:lnTo>
                    <a:pt x="43" y="34"/>
                  </a:lnTo>
                  <a:lnTo>
                    <a:pt x="43" y="32"/>
                  </a:lnTo>
                  <a:lnTo>
                    <a:pt x="43" y="29"/>
                  </a:lnTo>
                  <a:lnTo>
                    <a:pt x="44" y="22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4" y="17"/>
                  </a:lnTo>
                  <a:lnTo>
                    <a:pt x="44" y="15"/>
                  </a:lnTo>
                  <a:lnTo>
                    <a:pt x="44" y="14"/>
                  </a:lnTo>
                  <a:lnTo>
                    <a:pt x="44" y="12"/>
                  </a:lnTo>
                  <a:lnTo>
                    <a:pt x="44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4"/>
                  </a:lnTo>
                  <a:lnTo>
                    <a:pt x="48" y="5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8" y="14"/>
                  </a:lnTo>
                  <a:lnTo>
                    <a:pt x="48" y="16"/>
                  </a:lnTo>
                  <a:lnTo>
                    <a:pt x="49" y="18"/>
                  </a:lnTo>
                  <a:lnTo>
                    <a:pt x="49" y="25"/>
                  </a:lnTo>
                  <a:lnTo>
                    <a:pt x="49" y="26"/>
                  </a:lnTo>
                  <a:lnTo>
                    <a:pt x="49" y="28"/>
                  </a:lnTo>
                  <a:lnTo>
                    <a:pt x="49" y="31"/>
                  </a:lnTo>
                  <a:lnTo>
                    <a:pt x="50" y="38"/>
                  </a:lnTo>
                  <a:lnTo>
                    <a:pt x="50" y="53"/>
                  </a:lnTo>
                  <a:lnTo>
                    <a:pt x="51" y="55"/>
                  </a:lnTo>
                  <a:lnTo>
                    <a:pt x="51" y="57"/>
                  </a:lnTo>
                  <a:lnTo>
                    <a:pt x="51" y="61"/>
                  </a:lnTo>
                  <a:lnTo>
                    <a:pt x="51" y="69"/>
                  </a:lnTo>
                  <a:lnTo>
                    <a:pt x="52" y="83"/>
                  </a:lnTo>
                  <a:lnTo>
                    <a:pt x="52" y="85"/>
                  </a:lnTo>
                  <a:lnTo>
                    <a:pt x="52" y="86"/>
                  </a:lnTo>
                  <a:lnTo>
                    <a:pt x="52" y="90"/>
                  </a:lnTo>
                  <a:lnTo>
                    <a:pt x="52" y="91"/>
                  </a:lnTo>
                  <a:lnTo>
                    <a:pt x="52" y="93"/>
                  </a:lnTo>
                  <a:lnTo>
                    <a:pt x="53" y="96"/>
                  </a:lnTo>
                  <a:lnTo>
                    <a:pt x="53" y="97"/>
                  </a:lnTo>
                  <a:lnTo>
                    <a:pt x="53" y="99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3" y="104"/>
                  </a:lnTo>
                  <a:lnTo>
                    <a:pt x="54" y="106"/>
                  </a:lnTo>
                  <a:lnTo>
                    <a:pt x="54" y="107"/>
                  </a:lnTo>
                  <a:lnTo>
                    <a:pt x="54" y="108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4" y="112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6" y="112"/>
                  </a:lnTo>
                  <a:lnTo>
                    <a:pt x="56" y="111"/>
                  </a:lnTo>
                  <a:lnTo>
                    <a:pt x="56" y="110"/>
                  </a:lnTo>
                  <a:lnTo>
                    <a:pt x="56" y="109"/>
                  </a:lnTo>
                  <a:lnTo>
                    <a:pt x="56" y="108"/>
                  </a:lnTo>
                  <a:lnTo>
                    <a:pt x="57" y="106"/>
                  </a:lnTo>
                  <a:lnTo>
                    <a:pt x="57" y="106"/>
                  </a:lnTo>
                  <a:lnTo>
                    <a:pt x="57" y="104"/>
                  </a:lnTo>
                  <a:lnTo>
                    <a:pt x="57" y="102"/>
                  </a:lnTo>
                  <a:lnTo>
                    <a:pt x="57" y="101"/>
                  </a:lnTo>
                  <a:lnTo>
                    <a:pt x="57" y="100"/>
                  </a:lnTo>
                  <a:lnTo>
                    <a:pt x="57" y="97"/>
                  </a:lnTo>
                  <a:lnTo>
                    <a:pt x="58" y="92"/>
                  </a:lnTo>
                  <a:lnTo>
                    <a:pt x="58" y="90"/>
                  </a:lnTo>
                  <a:lnTo>
                    <a:pt x="58" y="89"/>
                  </a:lnTo>
                  <a:lnTo>
                    <a:pt x="58" y="86"/>
                  </a:lnTo>
                  <a:lnTo>
                    <a:pt x="58" y="79"/>
                  </a:lnTo>
                  <a:lnTo>
                    <a:pt x="59" y="66"/>
                  </a:lnTo>
                  <a:lnTo>
                    <a:pt x="59" y="64"/>
                  </a:lnTo>
                  <a:lnTo>
                    <a:pt x="59" y="62"/>
                  </a:lnTo>
                  <a:lnTo>
                    <a:pt x="60" y="58"/>
                  </a:lnTo>
                  <a:lnTo>
                    <a:pt x="60" y="51"/>
                  </a:lnTo>
                  <a:lnTo>
                    <a:pt x="60" y="37"/>
                  </a:lnTo>
                  <a:lnTo>
                    <a:pt x="61" y="35"/>
                  </a:lnTo>
                  <a:lnTo>
                    <a:pt x="61" y="34"/>
                  </a:lnTo>
                  <a:lnTo>
                    <a:pt x="61" y="30"/>
                  </a:lnTo>
                  <a:lnTo>
                    <a:pt x="61" y="24"/>
                  </a:lnTo>
                  <a:lnTo>
                    <a:pt x="61" y="22"/>
                  </a:lnTo>
                  <a:lnTo>
                    <a:pt x="61" y="20"/>
                  </a:lnTo>
                  <a:lnTo>
                    <a:pt x="62" y="18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2" y="7"/>
                  </a:lnTo>
                  <a:lnTo>
                    <a:pt x="63" y="6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3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5" y="4"/>
                  </a:lnTo>
                  <a:lnTo>
                    <a:pt x="65" y="5"/>
                  </a:lnTo>
                  <a:lnTo>
                    <a:pt x="65" y="6"/>
                  </a:lnTo>
                  <a:lnTo>
                    <a:pt x="65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6" y="12"/>
                  </a:lnTo>
                  <a:lnTo>
                    <a:pt x="66" y="14"/>
                  </a:lnTo>
                  <a:lnTo>
                    <a:pt x="66" y="15"/>
                  </a:lnTo>
                  <a:lnTo>
                    <a:pt x="66" y="18"/>
                  </a:lnTo>
                  <a:lnTo>
                    <a:pt x="66" y="24"/>
                  </a:lnTo>
                  <a:lnTo>
                    <a:pt x="67" y="25"/>
                  </a:lnTo>
                  <a:lnTo>
                    <a:pt x="67" y="27"/>
                  </a:lnTo>
                  <a:lnTo>
                    <a:pt x="67" y="30"/>
                  </a:lnTo>
                  <a:lnTo>
                    <a:pt x="67" y="36"/>
                  </a:lnTo>
                  <a:lnTo>
                    <a:pt x="68" y="50"/>
                  </a:lnTo>
                  <a:lnTo>
                    <a:pt x="68" y="52"/>
                  </a:lnTo>
                  <a:lnTo>
                    <a:pt x="68" y="54"/>
                  </a:lnTo>
                  <a:lnTo>
                    <a:pt x="68" y="58"/>
                  </a:lnTo>
                  <a:lnTo>
                    <a:pt x="69" y="65"/>
                  </a:lnTo>
                  <a:lnTo>
                    <a:pt x="69" y="79"/>
                  </a:lnTo>
                  <a:lnTo>
                    <a:pt x="69" y="81"/>
                  </a:lnTo>
                  <a:lnTo>
                    <a:pt x="70" y="82"/>
                  </a:lnTo>
                  <a:lnTo>
                    <a:pt x="70" y="86"/>
                  </a:lnTo>
                  <a:lnTo>
                    <a:pt x="70" y="92"/>
                  </a:lnTo>
                  <a:lnTo>
                    <a:pt x="70" y="93"/>
                  </a:lnTo>
                  <a:lnTo>
                    <a:pt x="70" y="95"/>
                  </a:lnTo>
                  <a:lnTo>
                    <a:pt x="70" y="98"/>
                  </a:lnTo>
                  <a:lnTo>
                    <a:pt x="71" y="102"/>
                  </a:lnTo>
                  <a:lnTo>
                    <a:pt x="71" y="104"/>
                  </a:lnTo>
                  <a:lnTo>
                    <a:pt x="71" y="105"/>
                  </a:lnTo>
                  <a:lnTo>
                    <a:pt x="71" y="107"/>
                  </a:lnTo>
                  <a:lnTo>
                    <a:pt x="71" y="108"/>
                  </a:lnTo>
                  <a:lnTo>
                    <a:pt x="71" y="108"/>
                  </a:lnTo>
                </a:path>
              </a:pathLst>
            </a:custGeom>
            <a:noFill/>
            <a:ln w="9525" cap="sq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300" name="Freeform 94"/>
            <p:cNvSpPr>
              <a:spLocks/>
            </p:cNvSpPr>
            <p:nvPr/>
          </p:nvSpPr>
          <p:spPr bwMode="auto">
            <a:xfrm>
              <a:off x="8542381" y="3470295"/>
              <a:ext cx="115888" cy="184150"/>
            </a:xfrm>
            <a:custGeom>
              <a:avLst/>
              <a:gdLst/>
              <a:ahLst/>
              <a:cxnLst>
                <a:cxn ang="0">
                  <a:pos x="1" y="114"/>
                </a:cxn>
                <a:cxn ang="0">
                  <a:pos x="2" y="116"/>
                </a:cxn>
                <a:cxn ang="0">
                  <a:pos x="2" y="114"/>
                </a:cxn>
                <a:cxn ang="0">
                  <a:pos x="3" y="108"/>
                </a:cxn>
                <a:cxn ang="0">
                  <a:pos x="4" y="92"/>
                </a:cxn>
                <a:cxn ang="0">
                  <a:pos x="7" y="28"/>
                </a:cxn>
                <a:cxn ang="0">
                  <a:pos x="9" y="10"/>
                </a:cxn>
                <a:cxn ang="0">
                  <a:pos x="9" y="2"/>
                </a:cxn>
                <a:cxn ang="0">
                  <a:pos x="10" y="0"/>
                </a:cxn>
                <a:cxn ang="0">
                  <a:pos x="11" y="1"/>
                </a:cxn>
                <a:cxn ang="0">
                  <a:pos x="12" y="8"/>
                </a:cxn>
                <a:cxn ang="0">
                  <a:pos x="13" y="29"/>
                </a:cxn>
                <a:cxn ang="0">
                  <a:pos x="16" y="75"/>
                </a:cxn>
                <a:cxn ang="0">
                  <a:pos x="17" y="100"/>
                </a:cxn>
                <a:cxn ang="0">
                  <a:pos x="18" y="110"/>
                </a:cxn>
                <a:cxn ang="0">
                  <a:pos x="19" y="115"/>
                </a:cxn>
                <a:cxn ang="0">
                  <a:pos x="20" y="115"/>
                </a:cxn>
                <a:cxn ang="0">
                  <a:pos x="20" y="112"/>
                </a:cxn>
                <a:cxn ang="0">
                  <a:pos x="21" y="102"/>
                </a:cxn>
                <a:cxn ang="0">
                  <a:pos x="24" y="39"/>
                </a:cxn>
                <a:cxn ang="0">
                  <a:pos x="26" y="14"/>
                </a:cxn>
                <a:cxn ang="0">
                  <a:pos x="27" y="4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3"/>
                </a:cxn>
                <a:cxn ang="0">
                  <a:pos x="30" y="16"/>
                </a:cxn>
                <a:cxn ang="0">
                  <a:pos x="32" y="48"/>
                </a:cxn>
                <a:cxn ang="0">
                  <a:pos x="34" y="87"/>
                </a:cxn>
                <a:cxn ang="0">
                  <a:pos x="35" y="105"/>
                </a:cxn>
                <a:cxn ang="0">
                  <a:pos x="36" y="112"/>
                </a:cxn>
                <a:cxn ang="0">
                  <a:pos x="36" y="115"/>
                </a:cxn>
                <a:cxn ang="0">
                  <a:pos x="37" y="114"/>
                </a:cxn>
                <a:cxn ang="0">
                  <a:pos x="38" y="108"/>
                </a:cxn>
                <a:cxn ang="0">
                  <a:pos x="39" y="95"/>
                </a:cxn>
                <a:cxn ang="0">
                  <a:pos x="42" y="27"/>
                </a:cxn>
                <a:cxn ang="0">
                  <a:pos x="44" y="10"/>
                </a:cxn>
                <a:cxn ang="0">
                  <a:pos x="44" y="2"/>
                </a:cxn>
                <a:cxn ang="0">
                  <a:pos x="45" y="0"/>
                </a:cxn>
                <a:cxn ang="0">
                  <a:pos x="46" y="1"/>
                </a:cxn>
                <a:cxn ang="0">
                  <a:pos x="46" y="6"/>
                </a:cxn>
                <a:cxn ang="0">
                  <a:pos x="47" y="18"/>
                </a:cxn>
                <a:cxn ang="0">
                  <a:pos x="50" y="73"/>
                </a:cxn>
                <a:cxn ang="0">
                  <a:pos x="52" y="100"/>
                </a:cxn>
                <a:cxn ang="0">
                  <a:pos x="53" y="111"/>
                </a:cxn>
                <a:cxn ang="0">
                  <a:pos x="54" y="115"/>
                </a:cxn>
                <a:cxn ang="0">
                  <a:pos x="54" y="115"/>
                </a:cxn>
                <a:cxn ang="0">
                  <a:pos x="55" y="110"/>
                </a:cxn>
                <a:cxn ang="0">
                  <a:pos x="56" y="99"/>
                </a:cxn>
                <a:cxn ang="0">
                  <a:pos x="58" y="60"/>
                </a:cxn>
                <a:cxn ang="0">
                  <a:pos x="60" y="20"/>
                </a:cxn>
                <a:cxn ang="0">
                  <a:pos x="61" y="6"/>
                </a:cxn>
                <a:cxn ang="0">
                  <a:pos x="62" y="1"/>
                </a:cxn>
                <a:cxn ang="0">
                  <a:pos x="62" y="0"/>
                </a:cxn>
                <a:cxn ang="0">
                  <a:pos x="63" y="3"/>
                </a:cxn>
                <a:cxn ang="0">
                  <a:pos x="64" y="11"/>
                </a:cxn>
                <a:cxn ang="0">
                  <a:pos x="66" y="36"/>
                </a:cxn>
                <a:cxn ang="0">
                  <a:pos x="68" y="86"/>
                </a:cxn>
                <a:cxn ang="0">
                  <a:pos x="69" y="103"/>
                </a:cxn>
                <a:cxn ang="0">
                  <a:pos x="70" y="112"/>
                </a:cxn>
                <a:cxn ang="0">
                  <a:pos x="71" y="115"/>
                </a:cxn>
                <a:cxn ang="0">
                  <a:pos x="71" y="115"/>
                </a:cxn>
                <a:cxn ang="0">
                  <a:pos x="72" y="110"/>
                </a:cxn>
              </a:cxnLst>
              <a:rect l="0" t="0" r="r" b="b"/>
              <a:pathLst>
                <a:path w="73" h="116">
                  <a:moveTo>
                    <a:pt x="0" y="108"/>
                  </a:moveTo>
                  <a:lnTo>
                    <a:pt x="0" y="110"/>
                  </a:lnTo>
                  <a:lnTo>
                    <a:pt x="1" y="111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3" y="102"/>
                  </a:lnTo>
                  <a:lnTo>
                    <a:pt x="4" y="98"/>
                  </a:lnTo>
                  <a:lnTo>
                    <a:pt x="4" y="96"/>
                  </a:lnTo>
                  <a:lnTo>
                    <a:pt x="4" y="95"/>
                  </a:lnTo>
                  <a:lnTo>
                    <a:pt x="4" y="92"/>
                  </a:lnTo>
                  <a:lnTo>
                    <a:pt x="5" y="86"/>
                  </a:lnTo>
                  <a:lnTo>
                    <a:pt x="5" y="73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7" y="41"/>
                  </a:lnTo>
                  <a:lnTo>
                    <a:pt x="7" y="37"/>
                  </a:lnTo>
                  <a:lnTo>
                    <a:pt x="7" y="30"/>
                  </a:lnTo>
                  <a:lnTo>
                    <a:pt x="7" y="28"/>
                  </a:lnTo>
                  <a:lnTo>
                    <a:pt x="8" y="27"/>
                  </a:lnTo>
                  <a:lnTo>
                    <a:pt x="8" y="23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8" y="15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8"/>
                  </a:lnTo>
                  <a:lnTo>
                    <a:pt x="13" y="19"/>
                  </a:lnTo>
                  <a:lnTo>
                    <a:pt x="13" y="20"/>
                  </a:lnTo>
                  <a:lnTo>
                    <a:pt x="13" y="23"/>
                  </a:lnTo>
                  <a:lnTo>
                    <a:pt x="13" y="29"/>
                  </a:lnTo>
                  <a:lnTo>
                    <a:pt x="14" y="43"/>
                  </a:lnTo>
                  <a:lnTo>
                    <a:pt x="14" y="45"/>
                  </a:lnTo>
                  <a:lnTo>
                    <a:pt x="14" y="46"/>
                  </a:lnTo>
                  <a:lnTo>
                    <a:pt x="14" y="50"/>
                  </a:lnTo>
                  <a:lnTo>
                    <a:pt x="15" y="57"/>
                  </a:lnTo>
                  <a:lnTo>
                    <a:pt x="15" y="72"/>
                  </a:lnTo>
                  <a:lnTo>
                    <a:pt x="15" y="74"/>
                  </a:lnTo>
                  <a:lnTo>
                    <a:pt x="16" y="75"/>
                  </a:lnTo>
                  <a:lnTo>
                    <a:pt x="16" y="79"/>
                  </a:lnTo>
                  <a:lnTo>
                    <a:pt x="16" y="85"/>
                  </a:lnTo>
                  <a:lnTo>
                    <a:pt x="16" y="87"/>
                  </a:lnTo>
                  <a:lnTo>
                    <a:pt x="16" y="88"/>
                  </a:lnTo>
                  <a:lnTo>
                    <a:pt x="17" y="92"/>
                  </a:lnTo>
                  <a:lnTo>
                    <a:pt x="17" y="97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2"/>
                  </a:lnTo>
                  <a:lnTo>
                    <a:pt x="17" y="103"/>
                  </a:lnTo>
                  <a:lnTo>
                    <a:pt x="17" y="104"/>
                  </a:lnTo>
                  <a:lnTo>
                    <a:pt x="17" y="106"/>
                  </a:lnTo>
                  <a:lnTo>
                    <a:pt x="18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4"/>
                  </a:lnTo>
                  <a:lnTo>
                    <a:pt x="21" y="103"/>
                  </a:lnTo>
                  <a:lnTo>
                    <a:pt x="21" y="102"/>
                  </a:lnTo>
                  <a:lnTo>
                    <a:pt x="21" y="99"/>
                  </a:lnTo>
                  <a:lnTo>
                    <a:pt x="22" y="98"/>
                  </a:lnTo>
                  <a:lnTo>
                    <a:pt x="22" y="96"/>
                  </a:lnTo>
                  <a:lnTo>
                    <a:pt x="22" y="93"/>
                  </a:lnTo>
                  <a:lnTo>
                    <a:pt x="22" y="86"/>
                  </a:lnTo>
                  <a:lnTo>
                    <a:pt x="23" y="72"/>
                  </a:lnTo>
                  <a:lnTo>
                    <a:pt x="24" y="40"/>
                  </a:lnTo>
                  <a:lnTo>
                    <a:pt x="24" y="39"/>
                  </a:lnTo>
                  <a:lnTo>
                    <a:pt x="25" y="37"/>
                  </a:lnTo>
                  <a:lnTo>
                    <a:pt x="25" y="34"/>
                  </a:lnTo>
                  <a:lnTo>
                    <a:pt x="25" y="27"/>
                  </a:lnTo>
                  <a:lnTo>
                    <a:pt x="25" y="25"/>
                  </a:lnTo>
                  <a:lnTo>
                    <a:pt x="25" y="24"/>
                  </a:lnTo>
                  <a:lnTo>
                    <a:pt x="25" y="21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6" y="11"/>
                  </a:lnTo>
                  <a:lnTo>
                    <a:pt x="26" y="10"/>
                  </a:lnTo>
                  <a:lnTo>
                    <a:pt x="26" y="9"/>
                  </a:lnTo>
                  <a:lnTo>
                    <a:pt x="26" y="7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9" y="7"/>
                  </a:lnTo>
                  <a:lnTo>
                    <a:pt x="29" y="8"/>
                  </a:lnTo>
                  <a:lnTo>
                    <a:pt x="30" y="9"/>
                  </a:lnTo>
                  <a:lnTo>
                    <a:pt x="30" y="11"/>
                  </a:lnTo>
                  <a:lnTo>
                    <a:pt x="30" y="16"/>
                  </a:lnTo>
                  <a:lnTo>
                    <a:pt x="30" y="18"/>
                  </a:lnTo>
                  <a:lnTo>
                    <a:pt x="30" y="19"/>
                  </a:lnTo>
                  <a:lnTo>
                    <a:pt x="30" y="22"/>
                  </a:lnTo>
                  <a:lnTo>
                    <a:pt x="31" y="28"/>
                  </a:lnTo>
                  <a:lnTo>
                    <a:pt x="31" y="41"/>
                  </a:lnTo>
                  <a:lnTo>
                    <a:pt x="32" y="43"/>
                  </a:lnTo>
                  <a:lnTo>
                    <a:pt x="32" y="44"/>
                  </a:lnTo>
                  <a:lnTo>
                    <a:pt x="32" y="48"/>
                  </a:lnTo>
                  <a:lnTo>
                    <a:pt x="32" y="55"/>
                  </a:lnTo>
                  <a:lnTo>
                    <a:pt x="33" y="70"/>
                  </a:lnTo>
                  <a:lnTo>
                    <a:pt x="33" y="72"/>
                  </a:lnTo>
                  <a:lnTo>
                    <a:pt x="33" y="73"/>
                  </a:lnTo>
                  <a:lnTo>
                    <a:pt x="33" y="77"/>
                  </a:lnTo>
                  <a:lnTo>
                    <a:pt x="34" y="84"/>
                  </a:lnTo>
                  <a:lnTo>
                    <a:pt x="34" y="85"/>
                  </a:lnTo>
                  <a:lnTo>
                    <a:pt x="34" y="87"/>
                  </a:lnTo>
                  <a:lnTo>
                    <a:pt x="34" y="90"/>
                  </a:lnTo>
                  <a:lnTo>
                    <a:pt x="34" y="96"/>
                  </a:lnTo>
                  <a:lnTo>
                    <a:pt x="34" y="97"/>
                  </a:lnTo>
                  <a:lnTo>
                    <a:pt x="34" y="98"/>
                  </a:lnTo>
                  <a:lnTo>
                    <a:pt x="34" y="101"/>
                  </a:lnTo>
                  <a:lnTo>
                    <a:pt x="35" y="102"/>
                  </a:lnTo>
                  <a:lnTo>
                    <a:pt x="35" y="103"/>
                  </a:lnTo>
                  <a:lnTo>
                    <a:pt x="35" y="105"/>
                  </a:lnTo>
                  <a:lnTo>
                    <a:pt x="35" y="106"/>
                  </a:lnTo>
                  <a:lnTo>
                    <a:pt x="35" y="107"/>
                  </a:lnTo>
                  <a:lnTo>
                    <a:pt x="35" y="108"/>
                  </a:lnTo>
                  <a:lnTo>
                    <a:pt x="35" y="109"/>
                  </a:lnTo>
                  <a:lnTo>
                    <a:pt x="35" y="110"/>
                  </a:lnTo>
                  <a:lnTo>
                    <a:pt x="35" y="111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8" y="109"/>
                  </a:lnTo>
                  <a:lnTo>
                    <a:pt x="38" y="108"/>
                  </a:lnTo>
                  <a:lnTo>
                    <a:pt x="38" y="108"/>
                  </a:lnTo>
                  <a:lnTo>
                    <a:pt x="38" y="105"/>
                  </a:lnTo>
                  <a:lnTo>
                    <a:pt x="38" y="104"/>
                  </a:lnTo>
                  <a:lnTo>
                    <a:pt x="38" y="103"/>
                  </a:lnTo>
                  <a:lnTo>
                    <a:pt x="39" y="100"/>
                  </a:lnTo>
                  <a:lnTo>
                    <a:pt x="39" y="99"/>
                  </a:lnTo>
                  <a:lnTo>
                    <a:pt x="39" y="98"/>
                  </a:lnTo>
                  <a:lnTo>
                    <a:pt x="39" y="95"/>
                  </a:lnTo>
                  <a:lnTo>
                    <a:pt x="39" y="88"/>
                  </a:lnTo>
                  <a:lnTo>
                    <a:pt x="40" y="74"/>
                  </a:lnTo>
                  <a:lnTo>
                    <a:pt x="42" y="42"/>
                  </a:lnTo>
                  <a:lnTo>
                    <a:pt x="42" y="41"/>
                  </a:lnTo>
                  <a:lnTo>
                    <a:pt x="42" y="39"/>
                  </a:lnTo>
                  <a:lnTo>
                    <a:pt x="42" y="36"/>
                  </a:lnTo>
                  <a:lnTo>
                    <a:pt x="42" y="29"/>
                  </a:lnTo>
                  <a:lnTo>
                    <a:pt x="42" y="27"/>
                  </a:lnTo>
                  <a:lnTo>
                    <a:pt x="42" y="26"/>
                  </a:lnTo>
                  <a:lnTo>
                    <a:pt x="43" y="23"/>
                  </a:lnTo>
                  <a:lnTo>
                    <a:pt x="43" y="17"/>
                  </a:lnTo>
                  <a:lnTo>
                    <a:pt x="43" y="16"/>
                  </a:lnTo>
                  <a:lnTo>
                    <a:pt x="43" y="14"/>
                  </a:lnTo>
                  <a:lnTo>
                    <a:pt x="43" y="12"/>
                  </a:lnTo>
                  <a:lnTo>
                    <a:pt x="43" y="11"/>
                  </a:lnTo>
                  <a:lnTo>
                    <a:pt x="44" y="10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44" y="6"/>
                  </a:lnTo>
                  <a:lnTo>
                    <a:pt x="44" y="5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3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5"/>
                  </a:lnTo>
                  <a:lnTo>
                    <a:pt x="47" y="16"/>
                  </a:lnTo>
                  <a:lnTo>
                    <a:pt x="47" y="18"/>
                  </a:lnTo>
                  <a:lnTo>
                    <a:pt x="48" y="20"/>
                  </a:lnTo>
                  <a:lnTo>
                    <a:pt x="48" y="27"/>
                  </a:lnTo>
                  <a:lnTo>
                    <a:pt x="49" y="42"/>
                  </a:lnTo>
                  <a:lnTo>
                    <a:pt x="49" y="44"/>
                  </a:lnTo>
                  <a:lnTo>
                    <a:pt x="49" y="46"/>
                  </a:lnTo>
                  <a:lnTo>
                    <a:pt x="49" y="50"/>
                  </a:lnTo>
                  <a:lnTo>
                    <a:pt x="50" y="58"/>
                  </a:lnTo>
                  <a:lnTo>
                    <a:pt x="50" y="73"/>
                  </a:lnTo>
                  <a:lnTo>
                    <a:pt x="50" y="75"/>
                  </a:lnTo>
                  <a:lnTo>
                    <a:pt x="50" y="77"/>
                  </a:lnTo>
                  <a:lnTo>
                    <a:pt x="51" y="81"/>
                  </a:lnTo>
                  <a:lnTo>
                    <a:pt x="51" y="88"/>
                  </a:lnTo>
                  <a:lnTo>
                    <a:pt x="51" y="90"/>
                  </a:lnTo>
                  <a:lnTo>
                    <a:pt x="51" y="91"/>
                  </a:lnTo>
                  <a:lnTo>
                    <a:pt x="51" y="95"/>
                  </a:lnTo>
                  <a:lnTo>
                    <a:pt x="52" y="100"/>
                  </a:lnTo>
                  <a:lnTo>
                    <a:pt x="52" y="102"/>
                  </a:lnTo>
                  <a:lnTo>
                    <a:pt x="52" y="103"/>
                  </a:lnTo>
                  <a:lnTo>
                    <a:pt x="52" y="105"/>
                  </a:lnTo>
                  <a:lnTo>
                    <a:pt x="52" y="106"/>
                  </a:lnTo>
                  <a:lnTo>
                    <a:pt x="52" y="108"/>
                  </a:lnTo>
                  <a:lnTo>
                    <a:pt x="52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5" y="113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5" y="106"/>
                  </a:lnTo>
                  <a:lnTo>
                    <a:pt x="56" y="104"/>
                  </a:lnTo>
                  <a:lnTo>
                    <a:pt x="56" y="103"/>
                  </a:lnTo>
                  <a:lnTo>
                    <a:pt x="56" y="102"/>
                  </a:lnTo>
                  <a:lnTo>
                    <a:pt x="56" y="99"/>
                  </a:lnTo>
                  <a:lnTo>
                    <a:pt x="56" y="93"/>
                  </a:lnTo>
                  <a:lnTo>
                    <a:pt x="56" y="92"/>
                  </a:lnTo>
                  <a:lnTo>
                    <a:pt x="56" y="90"/>
                  </a:lnTo>
                  <a:lnTo>
                    <a:pt x="57" y="87"/>
                  </a:lnTo>
                  <a:lnTo>
                    <a:pt x="57" y="80"/>
                  </a:lnTo>
                  <a:lnTo>
                    <a:pt x="58" y="64"/>
                  </a:lnTo>
                  <a:lnTo>
                    <a:pt x="58" y="62"/>
                  </a:lnTo>
                  <a:lnTo>
                    <a:pt x="58" y="60"/>
                  </a:lnTo>
                  <a:lnTo>
                    <a:pt x="58" y="56"/>
                  </a:lnTo>
                  <a:lnTo>
                    <a:pt x="58" y="48"/>
                  </a:lnTo>
                  <a:lnTo>
                    <a:pt x="59" y="33"/>
                  </a:lnTo>
                  <a:lnTo>
                    <a:pt x="59" y="32"/>
                  </a:lnTo>
                  <a:lnTo>
                    <a:pt x="59" y="30"/>
                  </a:lnTo>
                  <a:lnTo>
                    <a:pt x="60" y="27"/>
                  </a:lnTo>
                  <a:lnTo>
                    <a:pt x="60" y="21"/>
                  </a:lnTo>
                  <a:lnTo>
                    <a:pt x="60" y="20"/>
                  </a:lnTo>
                  <a:lnTo>
                    <a:pt x="60" y="18"/>
                  </a:lnTo>
                  <a:lnTo>
                    <a:pt x="60" y="16"/>
                  </a:lnTo>
                  <a:lnTo>
                    <a:pt x="61" y="11"/>
                  </a:lnTo>
                  <a:lnTo>
                    <a:pt x="61" y="10"/>
                  </a:lnTo>
                  <a:lnTo>
                    <a:pt x="61" y="9"/>
                  </a:lnTo>
                  <a:lnTo>
                    <a:pt x="61" y="8"/>
                  </a:lnTo>
                  <a:lnTo>
                    <a:pt x="61" y="7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9"/>
                  </a:lnTo>
                  <a:lnTo>
                    <a:pt x="64" y="11"/>
                  </a:lnTo>
                  <a:lnTo>
                    <a:pt x="64" y="12"/>
                  </a:lnTo>
                  <a:lnTo>
                    <a:pt x="64" y="14"/>
                  </a:lnTo>
                  <a:lnTo>
                    <a:pt x="64" y="16"/>
                  </a:lnTo>
                  <a:lnTo>
                    <a:pt x="65" y="22"/>
                  </a:lnTo>
                  <a:lnTo>
                    <a:pt x="65" y="23"/>
                  </a:lnTo>
                  <a:lnTo>
                    <a:pt x="65" y="25"/>
                  </a:lnTo>
                  <a:lnTo>
                    <a:pt x="65" y="28"/>
                  </a:lnTo>
                  <a:lnTo>
                    <a:pt x="66" y="36"/>
                  </a:lnTo>
                  <a:lnTo>
                    <a:pt x="66" y="51"/>
                  </a:lnTo>
                  <a:lnTo>
                    <a:pt x="66" y="53"/>
                  </a:lnTo>
                  <a:lnTo>
                    <a:pt x="66" y="55"/>
                  </a:lnTo>
                  <a:lnTo>
                    <a:pt x="67" y="59"/>
                  </a:lnTo>
                  <a:lnTo>
                    <a:pt x="67" y="67"/>
                  </a:lnTo>
                  <a:lnTo>
                    <a:pt x="68" y="82"/>
                  </a:lnTo>
                  <a:lnTo>
                    <a:pt x="68" y="84"/>
                  </a:lnTo>
                  <a:lnTo>
                    <a:pt x="68" y="86"/>
                  </a:lnTo>
                  <a:lnTo>
                    <a:pt x="68" y="89"/>
                  </a:lnTo>
                  <a:lnTo>
                    <a:pt x="68" y="91"/>
                  </a:lnTo>
                  <a:lnTo>
                    <a:pt x="68" y="93"/>
                  </a:lnTo>
                  <a:lnTo>
                    <a:pt x="69" y="96"/>
                  </a:lnTo>
                  <a:lnTo>
                    <a:pt x="69" y="97"/>
                  </a:lnTo>
                  <a:lnTo>
                    <a:pt x="69" y="99"/>
                  </a:lnTo>
                  <a:lnTo>
                    <a:pt x="69" y="101"/>
                  </a:lnTo>
                  <a:lnTo>
                    <a:pt x="69" y="103"/>
                  </a:lnTo>
                  <a:lnTo>
                    <a:pt x="69" y="104"/>
                  </a:lnTo>
                  <a:lnTo>
                    <a:pt x="69" y="106"/>
                  </a:lnTo>
                  <a:lnTo>
                    <a:pt x="69" y="107"/>
                  </a:lnTo>
                  <a:lnTo>
                    <a:pt x="70" y="108"/>
                  </a:lnTo>
                  <a:lnTo>
                    <a:pt x="70" y="109"/>
                  </a:lnTo>
                  <a:lnTo>
                    <a:pt x="70" y="110"/>
                  </a:lnTo>
                  <a:lnTo>
                    <a:pt x="70" y="111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0" y="113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2"/>
                  </a:lnTo>
                  <a:lnTo>
                    <a:pt x="72" y="112"/>
                  </a:lnTo>
                  <a:lnTo>
                    <a:pt x="72" y="111"/>
                  </a:lnTo>
                  <a:lnTo>
                    <a:pt x="72" y="110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3" y="104"/>
                  </a:lnTo>
                </a:path>
              </a:pathLst>
            </a:custGeom>
            <a:noFill/>
            <a:ln w="9525" cap="sq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301" name="Freeform 95"/>
            <p:cNvSpPr>
              <a:spLocks/>
            </p:cNvSpPr>
            <p:nvPr/>
          </p:nvSpPr>
          <p:spPr bwMode="auto">
            <a:xfrm>
              <a:off x="8658269" y="3470295"/>
              <a:ext cx="112713" cy="184150"/>
            </a:xfrm>
            <a:custGeom>
              <a:avLst/>
              <a:gdLst/>
              <a:ahLst/>
              <a:cxnLst>
                <a:cxn ang="0">
                  <a:pos x="1" y="88"/>
                </a:cxn>
                <a:cxn ang="0">
                  <a:pos x="2" y="52"/>
                </a:cxn>
                <a:cxn ang="0">
                  <a:pos x="4" y="18"/>
                </a:cxn>
                <a:cxn ang="0">
                  <a:pos x="5" y="7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7" y="2"/>
                </a:cxn>
                <a:cxn ang="0">
                  <a:pos x="8" y="9"/>
                </a:cxn>
                <a:cxn ang="0">
                  <a:pos x="9" y="26"/>
                </a:cxn>
                <a:cxn ang="0">
                  <a:pos x="11" y="70"/>
                </a:cxn>
                <a:cxn ang="0">
                  <a:pos x="13" y="99"/>
                </a:cxn>
                <a:cxn ang="0">
                  <a:pos x="14" y="110"/>
                </a:cxn>
                <a:cxn ang="0">
                  <a:pos x="15" y="115"/>
                </a:cxn>
                <a:cxn ang="0">
                  <a:pos x="15" y="115"/>
                </a:cxn>
                <a:cxn ang="0">
                  <a:pos x="16" y="111"/>
                </a:cxn>
                <a:cxn ang="0">
                  <a:pos x="17" y="98"/>
                </a:cxn>
                <a:cxn ang="0">
                  <a:pos x="19" y="72"/>
                </a:cxn>
                <a:cxn ang="0">
                  <a:pos x="21" y="25"/>
                </a:cxn>
                <a:cxn ang="0">
                  <a:pos x="22" y="9"/>
                </a:cxn>
                <a:cxn ang="0">
                  <a:pos x="23" y="2"/>
                </a:cxn>
                <a:cxn ang="0">
                  <a:pos x="24" y="0"/>
                </a:cxn>
                <a:cxn ang="0">
                  <a:pos x="24" y="2"/>
                </a:cxn>
                <a:cxn ang="0">
                  <a:pos x="25" y="9"/>
                </a:cxn>
                <a:cxn ang="0">
                  <a:pos x="26" y="30"/>
                </a:cxn>
                <a:cxn ang="0">
                  <a:pos x="28" y="73"/>
                </a:cxn>
                <a:cxn ang="0">
                  <a:pos x="30" y="100"/>
                </a:cxn>
                <a:cxn ang="0">
                  <a:pos x="31" y="111"/>
                </a:cxn>
                <a:cxn ang="0">
                  <a:pos x="32" y="115"/>
                </a:cxn>
                <a:cxn ang="0">
                  <a:pos x="32" y="115"/>
                </a:cxn>
                <a:cxn ang="0">
                  <a:pos x="33" y="110"/>
                </a:cxn>
                <a:cxn ang="0">
                  <a:pos x="34" y="96"/>
                </a:cxn>
                <a:cxn ang="0">
                  <a:pos x="36" y="57"/>
                </a:cxn>
                <a:cxn ang="0">
                  <a:pos x="38" y="22"/>
                </a:cxn>
                <a:cxn ang="0">
                  <a:pos x="39" y="6"/>
                </a:cxn>
                <a:cxn ang="0">
                  <a:pos x="40" y="1"/>
                </a:cxn>
                <a:cxn ang="0">
                  <a:pos x="41" y="0"/>
                </a:cxn>
                <a:cxn ang="0">
                  <a:pos x="41" y="4"/>
                </a:cxn>
                <a:cxn ang="0">
                  <a:pos x="42" y="13"/>
                </a:cxn>
                <a:cxn ang="0">
                  <a:pos x="44" y="54"/>
                </a:cxn>
                <a:cxn ang="0">
                  <a:pos x="46" y="83"/>
                </a:cxn>
                <a:cxn ang="0">
                  <a:pos x="47" y="100"/>
                </a:cxn>
                <a:cxn ang="0">
                  <a:pos x="48" y="110"/>
                </a:cxn>
                <a:cxn ang="0">
                  <a:pos x="48" y="114"/>
                </a:cxn>
                <a:cxn ang="0">
                  <a:pos x="49" y="115"/>
                </a:cxn>
                <a:cxn ang="0">
                  <a:pos x="50" y="112"/>
                </a:cxn>
                <a:cxn ang="0">
                  <a:pos x="51" y="101"/>
                </a:cxn>
                <a:cxn ang="0">
                  <a:pos x="52" y="73"/>
                </a:cxn>
                <a:cxn ang="0">
                  <a:pos x="54" y="33"/>
                </a:cxn>
                <a:cxn ang="0">
                  <a:pos x="55" y="12"/>
                </a:cxn>
                <a:cxn ang="0">
                  <a:pos x="56" y="3"/>
                </a:cxn>
                <a:cxn ang="0">
                  <a:pos x="57" y="0"/>
                </a:cxn>
                <a:cxn ang="0">
                  <a:pos x="58" y="1"/>
                </a:cxn>
                <a:cxn ang="0">
                  <a:pos x="58" y="7"/>
                </a:cxn>
                <a:cxn ang="0">
                  <a:pos x="60" y="26"/>
                </a:cxn>
                <a:cxn ang="0">
                  <a:pos x="61" y="56"/>
                </a:cxn>
                <a:cxn ang="0">
                  <a:pos x="63" y="93"/>
                </a:cxn>
                <a:cxn ang="0">
                  <a:pos x="64" y="109"/>
                </a:cxn>
                <a:cxn ang="0">
                  <a:pos x="65" y="114"/>
                </a:cxn>
                <a:cxn ang="0">
                  <a:pos x="66" y="116"/>
                </a:cxn>
                <a:cxn ang="0">
                  <a:pos x="66" y="113"/>
                </a:cxn>
                <a:cxn ang="0">
                  <a:pos x="67" y="106"/>
                </a:cxn>
                <a:cxn ang="0">
                  <a:pos x="69" y="67"/>
                </a:cxn>
              </a:cxnLst>
              <a:rect l="0" t="0" r="r" b="b"/>
              <a:pathLst>
                <a:path w="71" h="116">
                  <a:moveTo>
                    <a:pt x="0" y="104"/>
                  </a:moveTo>
                  <a:lnTo>
                    <a:pt x="0" y="103"/>
                  </a:lnTo>
                  <a:lnTo>
                    <a:pt x="0" y="102"/>
                  </a:lnTo>
                  <a:lnTo>
                    <a:pt x="0" y="100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0" y="94"/>
                  </a:lnTo>
                  <a:lnTo>
                    <a:pt x="1" y="88"/>
                  </a:lnTo>
                  <a:lnTo>
                    <a:pt x="1" y="86"/>
                  </a:lnTo>
                  <a:lnTo>
                    <a:pt x="1" y="85"/>
                  </a:lnTo>
                  <a:lnTo>
                    <a:pt x="1" y="81"/>
                  </a:lnTo>
                  <a:lnTo>
                    <a:pt x="1" y="74"/>
                  </a:lnTo>
                  <a:lnTo>
                    <a:pt x="2" y="60"/>
                  </a:lnTo>
                  <a:lnTo>
                    <a:pt x="2" y="58"/>
                  </a:lnTo>
                  <a:lnTo>
                    <a:pt x="2" y="56"/>
                  </a:lnTo>
                  <a:lnTo>
                    <a:pt x="2" y="52"/>
                  </a:lnTo>
                  <a:lnTo>
                    <a:pt x="3" y="45"/>
                  </a:lnTo>
                  <a:lnTo>
                    <a:pt x="3" y="30"/>
                  </a:lnTo>
                  <a:lnTo>
                    <a:pt x="4" y="29"/>
                  </a:lnTo>
                  <a:lnTo>
                    <a:pt x="4" y="27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4" y="21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4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9" y="24"/>
                  </a:lnTo>
                  <a:lnTo>
                    <a:pt x="9" y="26"/>
                  </a:lnTo>
                  <a:lnTo>
                    <a:pt x="9" y="28"/>
                  </a:lnTo>
                  <a:lnTo>
                    <a:pt x="10" y="31"/>
                  </a:lnTo>
                  <a:lnTo>
                    <a:pt x="10" y="38"/>
                  </a:lnTo>
                  <a:lnTo>
                    <a:pt x="11" y="54"/>
                  </a:lnTo>
                  <a:lnTo>
                    <a:pt x="11" y="56"/>
                  </a:lnTo>
                  <a:lnTo>
                    <a:pt x="11" y="58"/>
                  </a:lnTo>
                  <a:lnTo>
                    <a:pt x="11" y="62"/>
                  </a:lnTo>
                  <a:lnTo>
                    <a:pt x="11" y="70"/>
                  </a:lnTo>
                  <a:lnTo>
                    <a:pt x="12" y="85"/>
                  </a:lnTo>
                  <a:lnTo>
                    <a:pt x="12" y="87"/>
                  </a:lnTo>
                  <a:lnTo>
                    <a:pt x="12" y="88"/>
                  </a:lnTo>
                  <a:lnTo>
                    <a:pt x="12" y="92"/>
                  </a:lnTo>
                  <a:lnTo>
                    <a:pt x="13" y="93"/>
                  </a:lnTo>
                  <a:lnTo>
                    <a:pt x="13" y="95"/>
                  </a:lnTo>
                  <a:lnTo>
                    <a:pt x="13" y="98"/>
                  </a:lnTo>
                  <a:lnTo>
                    <a:pt x="13" y="99"/>
                  </a:lnTo>
                  <a:lnTo>
                    <a:pt x="13" y="101"/>
                  </a:lnTo>
                  <a:lnTo>
                    <a:pt x="13" y="103"/>
                  </a:lnTo>
                  <a:lnTo>
                    <a:pt x="13" y="104"/>
                  </a:lnTo>
                  <a:lnTo>
                    <a:pt x="13" y="106"/>
                  </a:lnTo>
                  <a:lnTo>
                    <a:pt x="14" y="108"/>
                  </a:lnTo>
                  <a:lnTo>
                    <a:pt x="14" y="109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4" y="111"/>
                  </a:lnTo>
                  <a:lnTo>
                    <a:pt x="14" y="112"/>
                  </a:lnTo>
                  <a:lnTo>
                    <a:pt x="14" y="113"/>
                  </a:lnTo>
                  <a:lnTo>
                    <a:pt x="14" y="113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6" y="112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09"/>
                  </a:lnTo>
                  <a:lnTo>
                    <a:pt x="16" y="107"/>
                  </a:lnTo>
                  <a:lnTo>
                    <a:pt x="17" y="106"/>
                  </a:lnTo>
                  <a:lnTo>
                    <a:pt x="17" y="105"/>
                  </a:lnTo>
                  <a:lnTo>
                    <a:pt x="17" y="103"/>
                  </a:lnTo>
                  <a:lnTo>
                    <a:pt x="17" y="98"/>
                  </a:lnTo>
                  <a:lnTo>
                    <a:pt x="17" y="96"/>
                  </a:lnTo>
                  <a:lnTo>
                    <a:pt x="17" y="95"/>
                  </a:lnTo>
                  <a:lnTo>
                    <a:pt x="18" y="92"/>
                  </a:lnTo>
                  <a:lnTo>
                    <a:pt x="18" y="86"/>
                  </a:lnTo>
                  <a:lnTo>
                    <a:pt x="18" y="84"/>
                  </a:lnTo>
                  <a:lnTo>
                    <a:pt x="18" y="82"/>
                  </a:lnTo>
                  <a:lnTo>
                    <a:pt x="18" y="79"/>
                  </a:lnTo>
                  <a:lnTo>
                    <a:pt x="19" y="72"/>
                  </a:lnTo>
                  <a:lnTo>
                    <a:pt x="19" y="57"/>
                  </a:lnTo>
                  <a:lnTo>
                    <a:pt x="19" y="55"/>
                  </a:lnTo>
                  <a:lnTo>
                    <a:pt x="20" y="53"/>
                  </a:lnTo>
                  <a:lnTo>
                    <a:pt x="20" y="49"/>
                  </a:lnTo>
                  <a:lnTo>
                    <a:pt x="20" y="42"/>
                  </a:lnTo>
                  <a:lnTo>
                    <a:pt x="21" y="28"/>
                  </a:lnTo>
                  <a:lnTo>
                    <a:pt x="21" y="26"/>
                  </a:lnTo>
                  <a:lnTo>
                    <a:pt x="21" y="25"/>
                  </a:lnTo>
                  <a:lnTo>
                    <a:pt x="21" y="21"/>
                  </a:lnTo>
                  <a:lnTo>
                    <a:pt x="21" y="20"/>
                  </a:lnTo>
                  <a:lnTo>
                    <a:pt x="21" y="18"/>
                  </a:lnTo>
                  <a:lnTo>
                    <a:pt x="22" y="15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2" y="8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5" y="6"/>
                  </a:lnTo>
                  <a:lnTo>
                    <a:pt x="25" y="7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4"/>
                  </a:lnTo>
                  <a:lnTo>
                    <a:pt x="26" y="17"/>
                  </a:lnTo>
                  <a:lnTo>
                    <a:pt x="26" y="23"/>
                  </a:lnTo>
                  <a:lnTo>
                    <a:pt x="26" y="25"/>
                  </a:lnTo>
                  <a:lnTo>
                    <a:pt x="26" y="26"/>
                  </a:lnTo>
                  <a:lnTo>
                    <a:pt x="26" y="30"/>
                  </a:lnTo>
                  <a:lnTo>
                    <a:pt x="27" y="38"/>
                  </a:lnTo>
                  <a:lnTo>
                    <a:pt x="27" y="39"/>
                  </a:lnTo>
                  <a:lnTo>
                    <a:pt x="27" y="41"/>
                  </a:lnTo>
                  <a:lnTo>
                    <a:pt x="27" y="45"/>
                  </a:lnTo>
                  <a:lnTo>
                    <a:pt x="28" y="53"/>
                  </a:lnTo>
                  <a:lnTo>
                    <a:pt x="28" y="69"/>
                  </a:lnTo>
                  <a:lnTo>
                    <a:pt x="28" y="71"/>
                  </a:lnTo>
                  <a:lnTo>
                    <a:pt x="28" y="73"/>
                  </a:lnTo>
                  <a:lnTo>
                    <a:pt x="29" y="77"/>
                  </a:lnTo>
                  <a:lnTo>
                    <a:pt x="29" y="84"/>
                  </a:lnTo>
                  <a:lnTo>
                    <a:pt x="29" y="86"/>
                  </a:lnTo>
                  <a:lnTo>
                    <a:pt x="29" y="88"/>
                  </a:lnTo>
                  <a:lnTo>
                    <a:pt x="29" y="91"/>
                  </a:lnTo>
                  <a:lnTo>
                    <a:pt x="30" y="97"/>
                  </a:lnTo>
                  <a:lnTo>
                    <a:pt x="30" y="99"/>
                  </a:lnTo>
                  <a:lnTo>
                    <a:pt x="30" y="100"/>
                  </a:lnTo>
                  <a:lnTo>
                    <a:pt x="30" y="103"/>
                  </a:lnTo>
                  <a:lnTo>
                    <a:pt x="30" y="104"/>
                  </a:lnTo>
                  <a:lnTo>
                    <a:pt x="30" y="105"/>
                  </a:lnTo>
                  <a:lnTo>
                    <a:pt x="30" y="107"/>
                  </a:lnTo>
                  <a:lnTo>
                    <a:pt x="31" y="108"/>
                  </a:lnTo>
                  <a:lnTo>
                    <a:pt x="31" y="109"/>
                  </a:lnTo>
                  <a:lnTo>
                    <a:pt x="31" y="110"/>
                  </a:lnTo>
                  <a:lnTo>
                    <a:pt x="31" y="111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3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3" y="114"/>
                  </a:lnTo>
                  <a:lnTo>
                    <a:pt x="33" y="113"/>
                  </a:lnTo>
                  <a:lnTo>
                    <a:pt x="33" y="112"/>
                  </a:lnTo>
                  <a:lnTo>
                    <a:pt x="33" y="112"/>
                  </a:lnTo>
                  <a:lnTo>
                    <a:pt x="33" y="111"/>
                  </a:lnTo>
                  <a:lnTo>
                    <a:pt x="33" y="110"/>
                  </a:lnTo>
                  <a:lnTo>
                    <a:pt x="33" y="110"/>
                  </a:lnTo>
                  <a:lnTo>
                    <a:pt x="33" y="109"/>
                  </a:lnTo>
                  <a:lnTo>
                    <a:pt x="33" y="107"/>
                  </a:lnTo>
                  <a:lnTo>
                    <a:pt x="34" y="106"/>
                  </a:lnTo>
                  <a:lnTo>
                    <a:pt x="34" y="105"/>
                  </a:lnTo>
                  <a:lnTo>
                    <a:pt x="34" y="103"/>
                  </a:lnTo>
                  <a:lnTo>
                    <a:pt x="34" y="98"/>
                  </a:lnTo>
                  <a:lnTo>
                    <a:pt x="34" y="96"/>
                  </a:lnTo>
                  <a:lnTo>
                    <a:pt x="34" y="95"/>
                  </a:lnTo>
                  <a:lnTo>
                    <a:pt x="34" y="92"/>
                  </a:lnTo>
                  <a:lnTo>
                    <a:pt x="35" y="86"/>
                  </a:lnTo>
                  <a:lnTo>
                    <a:pt x="36" y="72"/>
                  </a:lnTo>
                  <a:lnTo>
                    <a:pt x="36" y="70"/>
                  </a:lnTo>
                  <a:lnTo>
                    <a:pt x="36" y="68"/>
                  </a:lnTo>
                  <a:lnTo>
                    <a:pt x="36" y="64"/>
                  </a:lnTo>
                  <a:lnTo>
                    <a:pt x="36" y="57"/>
                  </a:lnTo>
                  <a:lnTo>
                    <a:pt x="37" y="42"/>
                  </a:lnTo>
                  <a:lnTo>
                    <a:pt x="37" y="40"/>
                  </a:lnTo>
                  <a:lnTo>
                    <a:pt x="37" y="38"/>
                  </a:lnTo>
                  <a:lnTo>
                    <a:pt x="37" y="35"/>
                  </a:lnTo>
                  <a:lnTo>
                    <a:pt x="38" y="28"/>
                  </a:lnTo>
                  <a:lnTo>
                    <a:pt x="38" y="26"/>
                  </a:lnTo>
                  <a:lnTo>
                    <a:pt x="38" y="25"/>
                  </a:lnTo>
                  <a:lnTo>
                    <a:pt x="38" y="22"/>
                  </a:lnTo>
                  <a:lnTo>
                    <a:pt x="38" y="16"/>
                  </a:lnTo>
                  <a:lnTo>
                    <a:pt x="38" y="15"/>
                  </a:lnTo>
                  <a:lnTo>
                    <a:pt x="38" y="14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39" y="7"/>
                  </a:lnTo>
                  <a:lnTo>
                    <a:pt x="39" y="6"/>
                  </a:lnTo>
                  <a:lnTo>
                    <a:pt x="39" y="5"/>
                  </a:lnTo>
                  <a:lnTo>
                    <a:pt x="39" y="4"/>
                  </a:lnTo>
                  <a:lnTo>
                    <a:pt x="39" y="3"/>
                  </a:lnTo>
                  <a:lnTo>
                    <a:pt x="40" y="3"/>
                  </a:lnTo>
                  <a:lnTo>
                    <a:pt x="40" y="2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1" y="4"/>
                  </a:lnTo>
                  <a:lnTo>
                    <a:pt x="42" y="5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7"/>
                  </a:lnTo>
                  <a:lnTo>
                    <a:pt x="42" y="8"/>
                  </a:lnTo>
                  <a:lnTo>
                    <a:pt x="42" y="11"/>
                  </a:lnTo>
                  <a:lnTo>
                    <a:pt x="42" y="12"/>
                  </a:lnTo>
                  <a:lnTo>
                    <a:pt x="42" y="13"/>
                  </a:lnTo>
                  <a:lnTo>
                    <a:pt x="42" y="16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5"/>
                  </a:lnTo>
                  <a:lnTo>
                    <a:pt x="43" y="29"/>
                  </a:lnTo>
                  <a:lnTo>
                    <a:pt x="44" y="36"/>
                  </a:lnTo>
                  <a:lnTo>
                    <a:pt x="44" y="52"/>
                  </a:lnTo>
                  <a:lnTo>
                    <a:pt x="44" y="54"/>
                  </a:lnTo>
                  <a:lnTo>
                    <a:pt x="44" y="56"/>
                  </a:lnTo>
                  <a:lnTo>
                    <a:pt x="45" y="60"/>
                  </a:lnTo>
                  <a:lnTo>
                    <a:pt x="45" y="67"/>
                  </a:lnTo>
                  <a:lnTo>
                    <a:pt x="45" y="69"/>
                  </a:lnTo>
                  <a:lnTo>
                    <a:pt x="45" y="71"/>
                  </a:lnTo>
                  <a:lnTo>
                    <a:pt x="45" y="75"/>
                  </a:lnTo>
                  <a:lnTo>
                    <a:pt x="46" y="82"/>
                  </a:lnTo>
                  <a:lnTo>
                    <a:pt x="46" y="83"/>
                  </a:lnTo>
                  <a:lnTo>
                    <a:pt x="46" y="85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6" y="92"/>
                  </a:lnTo>
                  <a:lnTo>
                    <a:pt x="46" y="95"/>
                  </a:lnTo>
                  <a:lnTo>
                    <a:pt x="46" y="96"/>
                  </a:lnTo>
                  <a:lnTo>
                    <a:pt x="47" y="97"/>
                  </a:lnTo>
                  <a:lnTo>
                    <a:pt x="47" y="100"/>
                  </a:lnTo>
                  <a:lnTo>
                    <a:pt x="47" y="101"/>
                  </a:lnTo>
                  <a:lnTo>
                    <a:pt x="47" y="103"/>
                  </a:lnTo>
                  <a:lnTo>
                    <a:pt x="47" y="105"/>
                  </a:lnTo>
                  <a:lnTo>
                    <a:pt x="47" y="106"/>
                  </a:lnTo>
                  <a:lnTo>
                    <a:pt x="47" y="107"/>
                  </a:lnTo>
                  <a:lnTo>
                    <a:pt x="47" y="108"/>
                  </a:lnTo>
                  <a:lnTo>
                    <a:pt x="47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1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50" y="110"/>
                  </a:lnTo>
                  <a:lnTo>
                    <a:pt x="50" y="109"/>
                  </a:lnTo>
                  <a:lnTo>
                    <a:pt x="50" y="108"/>
                  </a:lnTo>
                  <a:lnTo>
                    <a:pt x="50" y="106"/>
                  </a:lnTo>
                  <a:lnTo>
                    <a:pt x="50" y="105"/>
                  </a:lnTo>
                  <a:lnTo>
                    <a:pt x="50" y="104"/>
                  </a:lnTo>
                  <a:lnTo>
                    <a:pt x="51" y="101"/>
                  </a:lnTo>
                  <a:lnTo>
                    <a:pt x="51" y="100"/>
                  </a:lnTo>
                  <a:lnTo>
                    <a:pt x="51" y="98"/>
                  </a:lnTo>
                  <a:lnTo>
                    <a:pt x="51" y="95"/>
                  </a:lnTo>
                  <a:lnTo>
                    <a:pt x="51" y="88"/>
                  </a:lnTo>
                  <a:lnTo>
                    <a:pt x="52" y="87"/>
                  </a:lnTo>
                  <a:lnTo>
                    <a:pt x="52" y="85"/>
                  </a:lnTo>
                  <a:lnTo>
                    <a:pt x="52" y="81"/>
                  </a:lnTo>
                  <a:lnTo>
                    <a:pt x="52" y="73"/>
                  </a:lnTo>
                  <a:lnTo>
                    <a:pt x="53" y="57"/>
                  </a:lnTo>
                  <a:lnTo>
                    <a:pt x="53" y="55"/>
                  </a:lnTo>
                  <a:lnTo>
                    <a:pt x="53" y="53"/>
                  </a:lnTo>
                  <a:lnTo>
                    <a:pt x="53" y="49"/>
                  </a:lnTo>
                  <a:lnTo>
                    <a:pt x="54" y="41"/>
                  </a:lnTo>
                  <a:lnTo>
                    <a:pt x="54" y="39"/>
                  </a:lnTo>
                  <a:lnTo>
                    <a:pt x="54" y="37"/>
                  </a:lnTo>
                  <a:lnTo>
                    <a:pt x="54" y="33"/>
                  </a:lnTo>
                  <a:lnTo>
                    <a:pt x="54" y="26"/>
                  </a:lnTo>
                  <a:lnTo>
                    <a:pt x="54" y="24"/>
                  </a:lnTo>
                  <a:lnTo>
                    <a:pt x="55" y="22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6"/>
                  </a:lnTo>
                  <a:lnTo>
                    <a:pt x="55" y="13"/>
                  </a:lnTo>
                  <a:lnTo>
                    <a:pt x="55" y="12"/>
                  </a:lnTo>
                  <a:lnTo>
                    <a:pt x="55" y="11"/>
                  </a:lnTo>
                  <a:lnTo>
                    <a:pt x="56" y="10"/>
                  </a:lnTo>
                  <a:lnTo>
                    <a:pt x="56" y="8"/>
                  </a:lnTo>
                  <a:lnTo>
                    <a:pt x="56" y="7"/>
                  </a:lnTo>
                  <a:lnTo>
                    <a:pt x="56" y="6"/>
                  </a:lnTo>
                  <a:lnTo>
                    <a:pt x="56" y="5"/>
                  </a:lnTo>
                  <a:lnTo>
                    <a:pt x="56" y="4"/>
                  </a:lnTo>
                  <a:lnTo>
                    <a:pt x="56" y="3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9" y="9"/>
                  </a:lnTo>
                  <a:lnTo>
                    <a:pt x="59" y="10"/>
                  </a:lnTo>
                  <a:lnTo>
                    <a:pt x="59" y="11"/>
                  </a:lnTo>
                  <a:lnTo>
                    <a:pt x="59" y="14"/>
                  </a:lnTo>
                  <a:lnTo>
                    <a:pt x="59" y="15"/>
                  </a:lnTo>
                  <a:lnTo>
                    <a:pt x="59" y="16"/>
                  </a:lnTo>
                  <a:lnTo>
                    <a:pt x="59" y="19"/>
                  </a:lnTo>
                  <a:lnTo>
                    <a:pt x="60" y="26"/>
                  </a:lnTo>
                  <a:lnTo>
                    <a:pt x="60" y="27"/>
                  </a:lnTo>
                  <a:lnTo>
                    <a:pt x="60" y="29"/>
                  </a:lnTo>
                  <a:lnTo>
                    <a:pt x="60" y="33"/>
                  </a:lnTo>
                  <a:lnTo>
                    <a:pt x="60" y="40"/>
                  </a:lnTo>
                  <a:lnTo>
                    <a:pt x="61" y="42"/>
                  </a:lnTo>
                  <a:lnTo>
                    <a:pt x="61" y="44"/>
                  </a:lnTo>
                  <a:lnTo>
                    <a:pt x="61" y="48"/>
                  </a:lnTo>
                  <a:lnTo>
                    <a:pt x="61" y="56"/>
                  </a:lnTo>
                  <a:lnTo>
                    <a:pt x="62" y="73"/>
                  </a:lnTo>
                  <a:lnTo>
                    <a:pt x="62" y="74"/>
                  </a:lnTo>
                  <a:lnTo>
                    <a:pt x="62" y="76"/>
                  </a:lnTo>
                  <a:lnTo>
                    <a:pt x="62" y="80"/>
                  </a:lnTo>
                  <a:lnTo>
                    <a:pt x="63" y="87"/>
                  </a:lnTo>
                  <a:lnTo>
                    <a:pt x="63" y="88"/>
                  </a:lnTo>
                  <a:lnTo>
                    <a:pt x="63" y="90"/>
                  </a:lnTo>
                  <a:lnTo>
                    <a:pt x="63" y="93"/>
                  </a:lnTo>
                  <a:lnTo>
                    <a:pt x="63" y="99"/>
                  </a:lnTo>
                  <a:lnTo>
                    <a:pt x="63" y="100"/>
                  </a:lnTo>
                  <a:lnTo>
                    <a:pt x="64" y="101"/>
                  </a:lnTo>
                  <a:lnTo>
                    <a:pt x="64" y="104"/>
                  </a:lnTo>
                  <a:lnTo>
                    <a:pt x="64" y="105"/>
                  </a:lnTo>
                  <a:lnTo>
                    <a:pt x="64" y="106"/>
                  </a:lnTo>
                  <a:lnTo>
                    <a:pt x="64" y="108"/>
                  </a:lnTo>
                  <a:lnTo>
                    <a:pt x="64" y="109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6"/>
                  </a:lnTo>
                  <a:lnTo>
                    <a:pt x="65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6" y="111"/>
                  </a:lnTo>
                  <a:lnTo>
                    <a:pt x="67" y="110"/>
                  </a:lnTo>
                  <a:lnTo>
                    <a:pt x="67" y="109"/>
                  </a:lnTo>
                  <a:lnTo>
                    <a:pt x="67" y="108"/>
                  </a:lnTo>
                  <a:lnTo>
                    <a:pt x="67" y="106"/>
                  </a:lnTo>
                  <a:lnTo>
                    <a:pt x="67" y="106"/>
                  </a:lnTo>
                  <a:lnTo>
                    <a:pt x="67" y="103"/>
                  </a:lnTo>
                  <a:lnTo>
                    <a:pt x="68" y="98"/>
                  </a:lnTo>
                  <a:lnTo>
                    <a:pt x="68" y="97"/>
                  </a:lnTo>
                  <a:lnTo>
                    <a:pt x="68" y="95"/>
                  </a:lnTo>
                  <a:lnTo>
                    <a:pt x="68" y="92"/>
                  </a:lnTo>
                  <a:lnTo>
                    <a:pt x="68" y="85"/>
                  </a:lnTo>
                  <a:lnTo>
                    <a:pt x="69" y="69"/>
                  </a:lnTo>
                  <a:lnTo>
                    <a:pt x="69" y="67"/>
                  </a:lnTo>
                  <a:lnTo>
                    <a:pt x="69" y="65"/>
                  </a:lnTo>
                  <a:lnTo>
                    <a:pt x="69" y="61"/>
                  </a:lnTo>
                  <a:lnTo>
                    <a:pt x="70" y="53"/>
                  </a:lnTo>
                  <a:lnTo>
                    <a:pt x="71" y="37"/>
                  </a:lnTo>
                </a:path>
              </a:pathLst>
            </a:custGeom>
            <a:noFill/>
            <a:ln w="9525" cap="sq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302" name="Freeform 96"/>
            <p:cNvSpPr>
              <a:spLocks/>
            </p:cNvSpPr>
            <p:nvPr/>
          </p:nvSpPr>
          <p:spPr bwMode="auto">
            <a:xfrm>
              <a:off x="8770982" y="3470295"/>
              <a:ext cx="107951" cy="184150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" y="8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4" y="2"/>
                </a:cxn>
                <a:cxn ang="0">
                  <a:pos x="4" y="11"/>
                </a:cxn>
                <a:cxn ang="0">
                  <a:pos x="6" y="30"/>
                </a:cxn>
                <a:cxn ang="0">
                  <a:pos x="8" y="86"/>
                </a:cxn>
                <a:cxn ang="0">
                  <a:pos x="9" y="100"/>
                </a:cxn>
                <a:cxn ang="0">
                  <a:pos x="10" y="111"/>
                </a:cxn>
                <a:cxn ang="0">
                  <a:pos x="11" y="115"/>
                </a:cxn>
                <a:cxn ang="0">
                  <a:pos x="12" y="115"/>
                </a:cxn>
                <a:cxn ang="0">
                  <a:pos x="12" y="111"/>
                </a:cxn>
                <a:cxn ang="0">
                  <a:pos x="13" y="102"/>
                </a:cxn>
                <a:cxn ang="0">
                  <a:pos x="14" y="80"/>
                </a:cxn>
                <a:cxn ang="0">
                  <a:pos x="16" y="35"/>
                </a:cxn>
                <a:cxn ang="0">
                  <a:pos x="18" y="12"/>
                </a:cxn>
                <a:cxn ang="0">
                  <a:pos x="18" y="3"/>
                </a:cxn>
                <a:cxn ang="0">
                  <a:pos x="19" y="0"/>
                </a:cxn>
                <a:cxn ang="0">
                  <a:pos x="20" y="1"/>
                </a:cxn>
                <a:cxn ang="0">
                  <a:pos x="21" y="7"/>
                </a:cxn>
                <a:cxn ang="0">
                  <a:pos x="22" y="25"/>
                </a:cxn>
                <a:cxn ang="0">
                  <a:pos x="23" y="54"/>
                </a:cxn>
                <a:cxn ang="0">
                  <a:pos x="25" y="91"/>
                </a:cxn>
                <a:cxn ang="0">
                  <a:pos x="26" y="108"/>
                </a:cxn>
                <a:cxn ang="0">
                  <a:pos x="27" y="114"/>
                </a:cxn>
                <a:cxn ang="0">
                  <a:pos x="28" y="115"/>
                </a:cxn>
                <a:cxn ang="0">
                  <a:pos x="29" y="112"/>
                </a:cxn>
                <a:cxn ang="0">
                  <a:pos x="30" y="102"/>
                </a:cxn>
                <a:cxn ang="0">
                  <a:pos x="32" y="60"/>
                </a:cxn>
                <a:cxn ang="0">
                  <a:pos x="33" y="28"/>
                </a:cxn>
                <a:cxn ang="0">
                  <a:pos x="34" y="12"/>
                </a:cxn>
                <a:cxn ang="0">
                  <a:pos x="35" y="3"/>
                </a:cxn>
                <a:cxn ang="0">
                  <a:pos x="36" y="0"/>
                </a:cxn>
                <a:cxn ang="0">
                  <a:pos x="36" y="1"/>
                </a:cxn>
                <a:cxn ang="0">
                  <a:pos x="37" y="7"/>
                </a:cxn>
                <a:cxn ang="0">
                  <a:pos x="38" y="24"/>
                </a:cxn>
                <a:cxn ang="0">
                  <a:pos x="40" y="67"/>
                </a:cxn>
                <a:cxn ang="0">
                  <a:pos x="42" y="95"/>
                </a:cxn>
                <a:cxn ang="0">
                  <a:pos x="43" y="107"/>
                </a:cxn>
                <a:cxn ang="0">
                  <a:pos x="44" y="114"/>
                </a:cxn>
                <a:cxn ang="0">
                  <a:pos x="44" y="116"/>
                </a:cxn>
                <a:cxn ang="0">
                  <a:pos x="45" y="112"/>
                </a:cxn>
                <a:cxn ang="0">
                  <a:pos x="46" y="102"/>
                </a:cxn>
                <a:cxn ang="0">
                  <a:pos x="48" y="66"/>
                </a:cxn>
                <a:cxn ang="0">
                  <a:pos x="50" y="21"/>
                </a:cxn>
                <a:cxn ang="0">
                  <a:pos x="51" y="6"/>
                </a:cxn>
                <a:cxn ang="0">
                  <a:pos x="52" y="1"/>
                </a:cxn>
                <a:cxn ang="0">
                  <a:pos x="52" y="0"/>
                </a:cxn>
                <a:cxn ang="0">
                  <a:pos x="53" y="3"/>
                </a:cxn>
                <a:cxn ang="0">
                  <a:pos x="54" y="13"/>
                </a:cxn>
                <a:cxn ang="0">
                  <a:pos x="55" y="38"/>
                </a:cxn>
                <a:cxn ang="0">
                  <a:pos x="58" y="87"/>
                </a:cxn>
                <a:cxn ang="0">
                  <a:pos x="59" y="103"/>
                </a:cxn>
                <a:cxn ang="0">
                  <a:pos x="59" y="111"/>
                </a:cxn>
                <a:cxn ang="0">
                  <a:pos x="60" y="115"/>
                </a:cxn>
                <a:cxn ang="0">
                  <a:pos x="61" y="115"/>
                </a:cxn>
                <a:cxn ang="0">
                  <a:pos x="62" y="110"/>
                </a:cxn>
                <a:cxn ang="0">
                  <a:pos x="63" y="96"/>
                </a:cxn>
                <a:cxn ang="0">
                  <a:pos x="65" y="51"/>
                </a:cxn>
                <a:cxn ang="0">
                  <a:pos x="66" y="20"/>
                </a:cxn>
                <a:cxn ang="0">
                  <a:pos x="67" y="8"/>
                </a:cxn>
              </a:cxnLst>
              <a:rect l="0" t="0" r="r" b="b"/>
              <a:pathLst>
                <a:path w="68" h="116">
                  <a:moveTo>
                    <a:pt x="0" y="37"/>
                  </a:moveTo>
                  <a:lnTo>
                    <a:pt x="0" y="35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1" y="19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3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5" y="12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8"/>
                  </a:lnTo>
                  <a:lnTo>
                    <a:pt x="5" y="20"/>
                  </a:lnTo>
                  <a:lnTo>
                    <a:pt x="6" y="27"/>
                  </a:lnTo>
                  <a:lnTo>
                    <a:pt x="6" y="28"/>
                  </a:lnTo>
                  <a:lnTo>
                    <a:pt x="6" y="30"/>
                  </a:lnTo>
                  <a:lnTo>
                    <a:pt x="6" y="33"/>
                  </a:lnTo>
                  <a:lnTo>
                    <a:pt x="6" y="41"/>
                  </a:lnTo>
                  <a:lnTo>
                    <a:pt x="7" y="56"/>
                  </a:lnTo>
                  <a:lnTo>
                    <a:pt x="7" y="58"/>
                  </a:lnTo>
                  <a:lnTo>
                    <a:pt x="7" y="60"/>
                  </a:lnTo>
                  <a:lnTo>
                    <a:pt x="7" y="64"/>
                  </a:lnTo>
                  <a:lnTo>
                    <a:pt x="8" y="71"/>
                  </a:lnTo>
                  <a:lnTo>
                    <a:pt x="8" y="86"/>
                  </a:lnTo>
                  <a:lnTo>
                    <a:pt x="8" y="87"/>
                  </a:lnTo>
                  <a:lnTo>
                    <a:pt x="8" y="89"/>
                  </a:lnTo>
                  <a:lnTo>
                    <a:pt x="9" y="92"/>
                  </a:lnTo>
                  <a:lnTo>
                    <a:pt x="9" y="94"/>
                  </a:lnTo>
                  <a:lnTo>
                    <a:pt x="9" y="95"/>
                  </a:lnTo>
                  <a:lnTo>
                    <a:pt x="9" y="98"/>
                  </a:lnTo>
                  <a:lnTo>
                    <a:pt x="9" y="99"/>
                  </a:lnTo>
                  <a:lnTo>
                    <a:pt x="9" y="100"/>
                  </a:lnTo>
                  <a:lnTo>
                    <a:pt x="9" y="103"/>
                  </a:lnTo>
                  <a:lnTo>
                    <a:pt x="10" y="104"/>
                  </a:lnTo>
                  <a:lnTo>
                    <a:pt x="10" y="105"/>
                  </a:lnTo>
                  <a:lnTo>
                    <a:pt x="10" y="107"/>
                  </a:lnTo>
                  <a:lnTo>
                    <a:pt x="10" y="108"/>
                  </a:lnTo>
                  <a:lnTo>
                    <a:pt x="10" y="109"/>
                  </a:lnTo>
                  <a:lnTo>
                    <a:pt x="10" y="110"/>
                  </a:lnTo>
                  <a:lnTo>
                    <a:pt x="10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1" y="114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8"/>
                  </a:lnTo>
                  <a:lnTo>
                    <a:pt x="13" y="107"/>
                  </a:lnTo>
                  <a:lnTo>
                    <a:pt x="13" y="106"/>
                  </a:lnTo>
                  <a:lnTo>
                    <a:pt x="13" y="104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99"/>
                  </a:lnTo>
                  <a:lnTo>
                    <a:pt x="13" y="98"/>
                  </a:lnTo>
                  <a:lnTo>
                    <a:pt x="13" y="96"/>
                  </a:lnTo>
                  <a:lnTo>
                    <a:pt x="14" y="93"/>
                  </a:lnTo>
                  <a:lnTo>
                    <a:pt x="14" y="87"/>
                  </a:lnTo>
                  <a:lnTo>
                    <a:pt x="14" y="85"/>
                  </a:lnTo>
                  <a:lnTo>
                    <a:pt x="14" y="84"/>
                  </a:lnTo>
                  <a:lnTo>
                    <a:pt x="14" y="80"/>
                  </a:lnTo>
                  <a:lnTo>
                    <a:pt x="15" y="72"/>
                  </a:lnTo>
                  <a:lnTo>
                    <a:pt x="15" y="56"/>
                  </a:lnTo>
                  <a:lnTo>
                    <a:pt x="16" y="54"/>
                  </a:lnTo>
                  <a:lnTo>
                    <a:pt x="16" y="51"/>
                  </a:lnTo>
                  <a:lnTo>
                    <a:pt x="16" y="47"/>
                  </a:lnTo>
                  <a:lnTo>
                    <a:pt x="16" y="39"/>
                  </a:lnTo>
                  <a:lnTo>
                    <a:pt x="16" y="37"/>
                  </a:lnTo>
                  <a:lnTo>
                    <a:pt x="16" y="35"/>
                  </a:lnTo>
                  <a:lnTo>
                    <a:pt x="16" y="32"/>
                  </a:lnTo>
                  <a:lnTo>
                    <a:pt x="17" y="25"/>
                  </a:lnTo>
                  <a:lnTo>
                    <a:pt x="17" y="23"/>
                  </a:lnTo>
                  <a:lnTo>
                    <a:pt x="17" y="21"/>
                  </a:lnTo>
                  <a:lnTo>
                    <a:pt x="17" y="18"/>
                  </a:lnTo>
                  <a:lnTo>
                    <a:pt x="17" y="17"/>
                  </a:lnTo>
                  <a:lnTo>
                    <a:pt x="17" y="15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8" y="10"/>
                  </a:lnTo>
                  <a:lnTo>
                    <a:pt x="18" y="9"/>
                  </a:lnTo>
                  <a:lnTo>
                    <a:pt x="18" y="8"/>
                  </a:lnTo>
                  <a:lnTo>
                    <a:pt x="18" y="7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0" y="3"/>
                  </a:lnTo>
                  <a:lnTo>
                    <a:pt x="20" y="4"/>
                  </a:lnTo>
                  <a:lnTo>
                    <a:pt x="21" y="5"/>
                  </a:lnTo>
                  <a:lnTo>
                    <a:pt x="21" y="6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0"/>
                  </a:lnTo>
                  <a:lnTo>
                    <a:pt x="21" y="11"/>
                  </a:lnTo>
                  <a:lnTo>
                    <a:pt x="21" y="14"/>
                  </a:lnTo>
                  <a:lnTo>
                    <a:pt x="21" y="15"/>
                  </a:lnTo>
                  <a:lnTo>
                    <a:pt x="22" y="16"/>
                  </a:lnTo>
                  <a:lnTo>
                    <a:pt x="22" y="19"/>
                  </a:lnTo>
                  <a:lnTo>
                    <a:pt x="22" y="25"/>
                  </a:lnTo>
                  <a:lnTo>
                    <a:pt x="22" y="27"/>
                  </a:lnTo>
                  <a:lnTo>
                    <a:pt x="22" y="28"/>
                  </a:lnTo>
                  <a:lnTo>
                    <a:pt x="22" y="32"/>
                  </a:lnTo>
                  <a:lnTo>
                    <a:pt x="23" y="39"/>
                  </a:lnTo>
                  <a:lnTo>
                    <a:pt x="23" y="41"/>
                  </a:lnTo>
                  <a:lnTo>
                    <a:pt x="23" y="43"/>
                  </a:lnTo>
                  <a:lnTo>
                    <a:pt x="23" y="46"/>
                  </a:lnTo>
                  <a:lnTo>
                    <a:pt x="23" y="54"/>
                  </a:lnTo>
                  <a:lnTo>
                    <a:pt x="24" y="70"/>
                  </a:lnTo>
                  <a:lnTo>
                    <a:pt x="24" y="72"/>
                  </a:lnTo>
                  <a:lnTo>
                    <a:pt x="24" y="73"/>
                  </a:lnTo>
                  <a:lnTo>
                    <a:pt x="24" y="77"/>
                  </a:lnTo>
                  <a:lnTo>
                    <a:pt x="25" y="84"/>
                  </a:lnTo>
                  <a:lnTo>
                    <a:pt x="25" y="86"/>
                  </a:lnTo>
                  <a:lnTo>
                    <a:pt x="25" y="88"/>
                  </a:lnTo>
                  <a:lnTo>
                    <a:pt x="25" y="91"/>
                  </a:lnTo>
                  <a:lnTo>
                    <a:pt x="26" y="97"/>
                  </a:lnTo>
                  <a:lnTo>
                    <a:pt x="26" y="98"/>
                  </a:lnTo>
                  <a:lnTo>
                    <a:pt x="26" y="100"/>
                  </a:lnTo>
                  <a:lnTo>
                    <a:pt x="26" y="102"/>
                  </a:lnTo>
                  <a:lnTo>
                    <a:pt x="26" y="104"/>
                  </a:lnTo>
                  <a:lnTo>
                    <a:pt x="26" y="105"/>
                  </a:lnTo>
                  <a:lnTo>
                    <a:pt x="26" y="107"/>
                  </a:lnTo>
                  <a:lnTo>
                    <a:pt x="26" y="108"/>
                  </a:lnTo>
                  <a:lnTo>
                    <a:pt x="26" y="109"/>
                  </a:lnTo>
                  <a:lnTo>
                    <a:pt x="26" y="110"/>
                  </a:lnTo>
                  <a:lnTo>
                    <a:pt x="27" y="111"/>
                  </a:lnTo>
                  <a:lnTo>
                    <a:pt x="27" y="112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8" y="115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3"/>
                  </a:lnTo>
                  <a:lnTo>
                    <a:pt x="28" y="112"/>
                  </a:lnTo>
                  <a:lnTo>
                    <a:pt x="29" y="112"/>
                  </a:lnTo>
                  <a:lnTo>
                    <a:pt x="29" y="111"/>
                  </a:lnTo>
                  <a:lnTo>
                    <a:pt x="29" y="110"/>
                  </a:lnTo>
                  <a:lnTo>
                    <a:pt x="29" y="109"/>
                  </a:lnTo>
                  <a:lnTo>
                    <a:pt x="29" y="108"/>
                  </a:lnTo>
                  <a:lnTo>
                    <a:pt x="29" y="107"/>
                  </a:lnTo>
                  <a:lnTo>
                    <a:pt x="29" y="105"/>
                  </a:lnTo>
                  <a:lnTo>
                    <a:pt x="29" y="104"/>
                  </a:lnTo>
                  <a:lnTo>
                    <a:pt x="30" y="102"/>
                  </a:lnTo>
                  <a:lnTo>
                    <a:pt x="30" y="99"/>
                  </a:lnTo>
                  <a:lnTo>
                    <a:pt x="30" y="93"/>
                  </a:lnTo>
                  <a:lnTo>
                    <a:pt x="30" y="92"/>
                  </a:lnTo>
                  <a:lnTo>
                    <a:pt x="30" y="90"/>
                  </a:lnTo>
                  <a:lnTo>
                    <a:pt x="30" y="86"/>
                  </a:lnTo>
                  <a:lnTo>
                    <a:pt x="31" y="79"/>
                  </a:lnTo>
                  <a:lnTo>
                    <a:pt x="32" y="62"/>
                  </a:lnTo>
                  <a:lnTo>
                    <a:pt x="32" y="60"/>
                  </a:lnTo>
                  <a:lnTo>
                    <a:pt x="32" y="58"/>
                  </a:lnTo>
                  <a:lnTo>
                    <a:pt x="32" y="54"/>
                  </a:lnTo>
                  <a:lnTo>
                    <a:pt x="32" y="46"/>
                  </a:lnTo>
                  <a:lnTo>
                    <a:pt x="32" y="44"/>
                  </a:lnTo>
                  <a:lnTo>
                    <a:pt x="32" y="42"/>
                  </a:lnTo>
                  <a:lnTo>
                    <a:pt x="33" y="38"/>
                  </a:lnTo>
                  <a:lnTo>
                    <a:pt x="33" y="30"/>
                  </a:lnTo>
                  <a:lnTo>
                    <a:pt x="33" y="28"/>
                  </a:lnTo>
                  <a:lnTo>
                    <a:pt x="33" y="27"/>
                  </a:lnTo>
                  <a:lnTo>
                    <a:pt x="33" y="23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4" y="10"/>
                  </a:lnTo>
                  <a:lnTo>
                    <a:pt x="34" y="9"/>
                  </a:lnTo>
                  <a:lnTo>
                    <a:pt x="34" y="7"/>
                  </a:lnTo>
                  <a:lnTo>
                    <a:pt x="35" y="6"/>
                  </a:lnTo>
                  <a:lnTo>
                    <a:pt x="35" y="5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5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7" y="8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38" y="13"/>
                  </a:lnTo>
                  <a:lnTo>
                    <a:pt x="38" y="16"/>
                  </a:lnTo>
                  <a:lnTo>
                    <a:pt x="38" y="21"/>
                  </a:lnTo>
                  <a:lnTo>
                    <a:pt x="38" y="23"/>
                  </a:lnTo>
                  <a:lnTo>
                    <a:pt x="38" y="24"/>
                  </a:lnTo>
                  <a:lnTo>
                    <a:pt x="38" y="28"/>
                  </a:lnTo>
                  <a:lnTo>
                    <a:pt x="39" y="35"/>
                  </a:lnTo>
                  <a:lnTo>
                    <a:pt x="39" y="36"/>
                  </a:lnTo>
                  <a:lnTo>
                    <a:pt x="39" y="38"/>
                  </a:lnTo>
                  <a:lnTo>
                    <a:pt x="39" y="42"/>
                  </a:lnTo>
                  <a:lnTo>
                    <a:pt x="40" y="50"/>
                  </a:lnTo>
                  <a:lnTo>
                    <a:pt x="40" y="65"/>
                  </a:lnTo>
                  <a:lnTo>
                    <a:pt x="40" y="67"/>
                  </a:lnTo>
                  <a:lnTo>
                    <a:pt x="40" y="69"/>
                  </a:lnTo>
                  <a:lnTo>
                    <a:pt x="41" y="72"/>
                  </a:lnTo>
                  <a:lnTo>
                    <a:pt x="41" y="80"/>
                  </a:lnTo>
                  <a:lnTo>
                    <a:pt x="41" y="82"/>
                  </a:lnTo>
                  <a:lnTo>
                    <a:pt x="41" y="83"/>
                  </a:lnTo>
                  <a:lnTo>
                    <a:pt x="41" y="87"/>
                  </a:lnTo>
                  <a:lnTo>
                    <a:pt x="42" y="93"/>
                  </a:lnTo>
                  <a:lnTo>
                    <a:pt x="42" y="95"/>
                  </a:lnTo>
                  <a:lnTo>
                    <a:pt x="42" y="96"/>
                  </a:lnTo>
                  <a:lnTo>
                    <a:pt x="42" y="99"/>
                  </a:lnTo>
                  <a:lnTo>
                    <a:pt x="42" y="100"/>
                  </a:lnTo>
                  <a:lnTo>
                    <a:pt x="42" y="102"/>
                  </a:lnTo>
                  <a:lnTo>
                    <a:pt x="42" y="104"/>
                  </a:lnTo>
                  <a:lnTo>
                    <a:pt x="42" y="105"/>
                  </a:lnTo>
                  <a:lnTo>
                    <a:pt x="42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3" y="112"/>
                  </a:lnTo>
                  <a:lnTo>
                    <a:pt x="43" y="112"/>
                  </a:lnTo>
                  <a:lnTo>
                    <a:pt x="43" y="113"/>
                  </a:lnTo>
                  <a:lnTo>
                    <a:pt x="43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11"/>
                  </a:lnTo>
                  <a:lnTo>
                    <a:pt x="45" y="110"/>
                  </a:lnTo>
                  <a:lnTo>
                    <a:pt x="45" y="109"/>
                  </a:lnTo>
                  <a:lnTo>
                    <a:pt x="45" y="108"/>
                  </a:lnTo>
                  <a:lnTo>
                    <a:pt x="46" y="107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46" y="102"/>
                  </a:lnTo>
                  <a:lnTo>
                    <a:pt x="46" y="99"/>
                  </a:lnTo>
                  <a:lnTo>
                    <a:pt x="46" y="97"/>
                  </a:lnTo>
                  <a:lnTo>
                    <a:pt x="46" y="96"/>
                  </a:lnTo>
                  <a:lnTo>
                    <a:pt x="46" y="92"/>
                  </a:lnTo>
                  <a:lnTo>
                    <a:pt x="47" y="85"/>
                  </a:lnTo>
                  <a:lnTo>
                    <a:pt x="48" y="70"/>
                  </a:lnTo>
                  <a:lnTo>
                    <a:pt x="48" y="68"/>
                  </a:lnTo>
                  <a:lnTo>
                    <a:pt x="48" y="66"/>
                  </a:lnTo>
                  <a:lnTo>
                    <a:pt x="48" y="61"/>
                  </a:lnTo>
                  <a:lnTo>
                    <a:pt x="48" y="53"/>
                  </a:lnTo>
                  <a:lnTo>
                    <a:pt x="49" y="37"/>
                  </a:lnTo>
                  <a:lnTo>
                    <a:pt x="49" y="35"/>
                  </a:lnTo>
                  <a:lnTo>
                    <a:pt x="49" y="33"/>
                  </a:lnTo>
                  <a:lnTo>
                    <a:pt x="50" y="30"/>
                  </a:lnTo>
                  <a:lnTo>
                    <a:pt x="50" y="23"/>
                  </a:lnTo>
                  <a:lnTo>
                    <a:pt x="50" y="21"/>
                  </a:lnTo>
                  <a:lnTo>
                    <a:pt x="50" y="20"/>
                  </a:lnTo>
                  <a:lnTo>
                    <a:pt x="50" y="17"/>
                  </a:lnTo>
                  <a:lnTo>
                    <a:pt x="50" y="12"/>
                  </a:lnTo>
                  <a:lnTo>
                    <a:pt x="51" y="11"/>
                  </a:lnTo>
                  <a:lnTo>
                    <a:pt x="51" y="10"/>
                  </a:lnTo>
                  <a:lnTo>
                    <a:pt x="51" y="8"/>
                  </a:lnTo>
                  <a:lnTo>
                    <a:pt x="51" y="7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3"/>
                  </a:lnTo>
                  <a:lnTo>
                    <a:pt x="53" y="3"/>
                  </a:lnTo>
                  <a:lnTo>
                    <a:pt x="53" y="4"/>
                  </a:lnTo>
                  <a:lnTo>
                    <a:pt x="53" y="5"/>
                  </a:lnTo>
                  <a:lnTo>
                    <a:pt x="53" y="6"/>
                  </a:lnTo>
                  <a:lnTo>
                    <a:pt x="54" y="6"/>
                  </a:lnTo>
                  <a:lnTo>
                    <a:pt x="54" y="8"/>
                  </a:lnTo>
                  <a:lnTo>
                    <a:pt x="54" y="10"/>
                  </a:lnTo>
                  <a:lnTo>
                    <a:pt x="54" y="11"/>
                  </a:lnTo>
                  <a:lnTo>
                    <a:pt x="54" y="13"/>
                  </a:lnTo>
                  <a:lnTo>
                    <a:pt x="54" y="14"/>
                  </a:lnTo>
                  <a:lnTo>
                    <a:pt x="54" y="16"/>
                  </a:lnTo>
                  <a:lnTo>
                    <a:pt x="54" y="18"/>
                  </a:lnTo>
                  <a:lnTo>
                    <a:pt x="55" y="25"/>
                  </a:lnTo>
                  <a:lnTo>
                    <a:pt x="55" y="26"/>
                  </a:lnTo>
                  <a:lnTo>
                    <a:pt x="55" y="28"/>
                  </a:lnTo>
                  <a:lnTo>
                    <a:pt x="55" y="31"/>
                  </a:lnTo>
                  <a:lnTo>
                    <a:pt x="55" y="38"/>
                  </a:lnTo>
                  <a:lnTo>
                    <a:pt x="56" y="53"/>
                  </a:lnTo>
                  <a:lnTo>
                    <a:pt x="56" y="55"/>
                  </a:lnTo>
                  <a:lnTo>
                    <a:pt x="56" y="57"/>
                  </a:lnTo>
                  <a:lnTo>
                    <a:pt x="56" y="61"/>
                  </a:lnTo>
                  <a:lnTo>
                    <a:pt x="57" y="69"/>
                  </a:lnTo>
                  <a:lnTo>
                    <a:pt x="58" y="83"/>
                  </a:lnTo>
                  <a:lnTo>
                    <a:pt x="58" y="85"/>
                  </a:lnTo>
                  <a:lnTo>
                    <a:pt x="58" y="87"/>
                  </a:lnTo>
                  <a:lnTo>
                    <a:pt x="58" y="90"/>
                  </a:lnTo>
                  <a:lnTo>
                    <a:pt x="58" y="92"/>
                  </a:lnTo>
                  <a:lnTo>
                    <a:pt x="58" y="93"/>
                  </a:lnTo>
                  <a:lnTo>
                    <a:pt x="58" y="96"/>
                  </a:lnTo>
                  <a:lnTo>
                    <a:pt x="58" y="98"/>
                  </a:lnTo>
                  <a:lnTo>
                    <a:pt x="58" y="99"/>
                  </a:lnTo>
                  <a:lnTo>
                    <a:pt x="58" y="102"/>
                  </a:lnTo>
                  <a:lnTo>
                    <a:pt x="59" y="103"/>
                  </a:lnTo>
                  <a:lnTo>
                    <a:pt x="59" y="104"/>
                  </a:lnTo>
                  <a:lnTo>
                    <a:pt x="59" y="106"/>
                  </a:lnTo>
                  <a:lnTo>
                    <a:pt x="59" y="107"/>
                  </a:lnTo>
                  <a:lnTo>
                    <a:pt x="59" y="108"/>
                  </a:lnTo>
                  <a:lnTo>
                    <a:pt x="59" y="109"/>
                  </a:lnTo>
                  <a:lnTo>
                    <a:pt x="59" y="110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2"/>
                  </a:lnTo>
                  <a:lnTo>
                    <a:pt x="61" y="111"/>
                  </a:lnTo>
                  <a:lnTo>
                    <a:pt x="62" y="110"/>
                  </a:lnTo>
                  <a:lnTo>
                    <a:pt x="62" y="110"/>
                  </a:lnTo>
                  <a:lnTo>
                    <a:pt x="62" y="108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3"/>
                  </a:lnTo>
                  <a:lnTo>
                    <a:pt x="62" y="101"/>
                  </a:lnTo>
                  <a:lnTo>
                    <a:pt x="62" y="100"/>
                  </a:lnTo>
                  <a:lnTo>
                    <a:pt x="62" y="97"/>
                  </a:lnTo>
                  <a:lnTo>
                    <a:pt x="63" y="96"/>
                  </a:lnTo>
                  <a:lnTo>
                    <a:pt x="63" y="94"/>
                  </a:lnTo>
                  <a:lnTo>
                    <a:pt x="63" y="90"/>
                  </a:lnTo>
                  <a:lnTo>
                    <a:pt x="63" y="83"/>
                  </a:lnTo>
                  <a:lnTo>
                    <a:pt x="63" y="81"/>
                  </a:lnTo>
                  <a:lnTo>
                    <a:pt x="63" y="80"/>
                  </a:lnTo>
                  <a:lnTo>
                    <a:pt x="64" y="76"/>
                  </a:lnTo>
                  <a:lnTo>
                    <a:pt x="64" y="67"/>
                  </a:lnTo>
                  <a:lnTo>
                    <a:pt x="65" y="51"/>
                  </a:lnTo>
                  <a:lnTo>
                    <a:pt x="65" y="49"/>
                  </a:lnTo>
                  <a:lnTo>
                    <a:pt x="65" y="46"/>
                  </a:lnTo>
                  <a:lnTo>
                    <a:pt x="65" y="42"/>
                  </a:lnTo>
                  <a:lnTo>
                    <a:pt x="66" y="34"/>
                  </a:lnTo>
                  <a:lnTo>
                    <a:pt x="66" y="33"/>
                  </a:lnTo>
                  <a:lnTo>
                    <a:pt x="66" y="31"/>
                  </a:lnTo>
                  <a:lnTo>
                    <a:pt x="66" y="27"/>
                  </a:lnTo>
                  <a:lnTo>
                    <a:pt x="66" y="20"/>
                  </a:lnTo>
                  <a:lnTo>
                    <a:pt x="66" y="19"/>
                  </a:lnTo>
                  <a:lnTo>
                    <a:pt x="67" y="17"/>
                  </a:lnTo>
                  <a:lnTo>
                    <a:pt x="67" y="15"/>
                  </a:lnTo>
                  <a:lnTo>
                    <a:pt x="67" y="13"/>
                  </a:lnTo>
                  <a:lnTo>
                    <a:pt x="67" y="12"/>
                  </a:lnTo>
                  <a:lnTo>
                    <a:pt x="67" y="10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67" y="7"/>
                  </a:lnTo>
                  <a:lnTo>
                    <a:pt x="67" y="6"/>
                  </a:lnTo>
                  <a:lnTo>
                    <a:pt x="67" y="5"/>
                  </a:lnTo>
                  <a:lnTo>
                    <a:pt x="68" y="4"/>
                  </a:lnTo>
                </a:path>
              </a:pathLst>
            </a:custGeom>
            <a:noFill/>
            <a:ln w="9525" cap="sq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303" name="Freeform 97"/>
            <p:cNvSpPr>
              <a:spLocks/>
            </p:cNvSpPr>
            <p:nvPr/>
          </p:nvSpPr>
          <p:spPr bwMode="auto">
            <a:xfrm>
              <a:off x="8878933" y="3470295"/>
              <a:ext cx="104776" cy="1841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4"/>
                </a:cxn>
                <a:cxn ang="0">
                  <a:pos x="3" y="15"/>
                </a:cxn>
                <a:cxn ang="0">
                  <a:pos x="4" y="50"/>
                </a:cxn>
                <a:cxn ang="0">
                  <a:pos x="6" y="83"/>
                </a:cxn>
                <a:cxn ang="0">
                  <a:pos x="7" y="104"/>
                </a:cxn>
                <a:cxn ang="0">
                  <a:pos x="8" y="112"/>
                </a:cxn>
                <a:cxn ang="0">
                  <a:pos x="9" y="116"/>
                </a:cxn>
                <a:cxn ang="0">
                  <a:pos x="9" y="114"/>
                </a:cxn>
                <a:cxn ang="0">
                  <a:pos x="10" y="106"/>
                </a:cxn>
                <a:cxn ang="0">
                  <a:pos x="11" y="86"/>
                </a:cxn>
                <a:cxn ang="0">
                  <a:pos x="13" y="48"/>
                </a:cxn>
                <a:cxn ang="0">
                  <a:pos x="15" y="19"/>
                </a:cxn>
                <a:cxn ang="0">
                  <a:pos x="15" y="7"/>
                </a:cxn>
                <a:cxn ang="0">
                  <a:pos x="16" y="1"/>
                </a:cxn>
                <a:cxn ang="0">
                  <a:pos x="17" y="0"/>
                </a:cxn>
                <a:cxn ang="0">
                  <a:pos x="18" y="3"/>
                </a:cxn>
                <a:cxn ang="0">
                  <a:pos x="19" y="12"/>
                </a:cxn>
                <a:cxn ang="0">
                  <a:pos x="20" y="38"/>
                </a:cxn>
                <a:cxn ang="0">
                  <a:pos x="22" y="83"/>
                </a:cxn>
                <a:cxn ang="0">
                  <a:pos x="23" y="104"/>
                </a:cxn>
                <a:cxn ang="0">
                  <a:pos x="24" y="113"/>
                </a:cxn>
                <a:cxn ang="0">
                  <a:pos x="25" y="116"/>
                </a:cxn>
                <a:cxn ang="0">
                  <a:pos x="25" y="113"/>
                </a:cxn>
                <a:cxn ang="0">
                  <a:pos x="26" y="107"/>
                </a:cxn>
                <a:cxn ang="0">
                  <a:pos x="27" y="86"/>
                </a:cxn>
                <a:cxn ang="0">
                  <a:pos x="30" y="30"/>
                </a:cxn>
                <a:cxn ang="0">
                  <a:pos x="31" y="13"/>
                </a:cxn>
                <a:cxn ang="0">
                  <a:pos x="32" y="4"/>
                </a:cxn>
                <a:cxn ang="0">
                  <a:pos x="33" y="0"/>
                </a:cxn>
                <a:cxn ang="0">
                  <a:pos x="33" y="0"/>
                </a:cxn>
                <a:cxn ang="0">
                  <a:pos x="34" y="6"/>
                </a:cxn>
                <a:cxn ang="0">
                  <a:pos x="35" y="24"/>
                </a:cxn>
                <a:cxn ang="0">
                  <a:pos x="37" y="72"/>
                </a:cxn>
                <a:cxn ang="0">
                  <a:pos x="39" y="101"/>
                </a:cxn>
                <a:cxn ang="0">
                  <a:pos x="40" y="112"/>
                </a:cxn>
                <a:cxn ang="0">
                  <a:pos x="41" y="115"/>
                </a:cxn>
                <a:cxn ang="0">
                  <a:pos x="41" y="114"/>
                </a:cxn>
                <a:cxn ang="0">
                  <a:pos x="42" y="107"/>
                </a:cxn>
                <a:cxn ang="0">
                  <a:pos x="43" y="88"/>
                </a:cxn>
                <a:cxn ang="0">
                  <a:pos x="45" y="41"/>
                </a:cxn>
                <a:cxn ang="0">
                  <a:pos x="47" y="19"/>
                </a:cxn>
                <a:cxn ang="0">
                  <a:pos x="48" y="6"/>
                </a:cxn>
                <a:cxn ang="0">
                  <a:pos x="48" y="1"/>
                </a:cxn>
                <a:cxn ang="0">
                  <a:pos x="49" y="0"/>
                </a:cxn>
                <a:cxn ang="0">
                  <a:pos x="50" y="3"/>
                </a:cxn>
                <a:cxn ang="0">
                  <a:pos x="51" y="12"/>
                </a:cxn>
                <a:cxn ang="0">
                  <a:pos x="52" y="40"/>
                </a:cxn>
                <a:cxn ang="0">
                  <a:pos x="54" y="88"/>
                </a:cxn>
                <a:cxn ang="0">
                  <a:pos x="55" y="106"/>
                </a:cxn>
                <a:cxn ang="0">
                  <a:pos x="56" y="114"/>
                </a:cxn>
                <a:cxn ang="0">
                  <a:pos x="57" y="116"/>
                </a:cxn>
                <a:cxn ang="0">
                  <a:pos x="58" y="112"/>
                </a:cxn>
                <a:cxn ang="0">
                  <a:pos x="58" y="104"/>
                </a:cxn>
                <a:cxn ang="0">
                  <a:pos x="60" y="82"/>
                </a:cxn>
                <a:cxn ang="0">
                  <a:pos x="62" y="26"/>
                </a:cxn>
                <a:cxn ang="0">
                  <a:pos x="63" y="11"/>
                </a:cxn>
                <a:cxn ang="0">
                  <a:pos x="64" y="2"/>
                </a:cxn>
                <a:cxn ang="0">
                  <a:pos x="65" y="0"/>
                </a:cxn>
                <a:cxn ang="0">
                  <a:pos x="65" y="1"/>
                </a:cxn>
                <a:cxn ang="0">
                  <a:pos x="66" y="7"/>
                </a:cxn>
              </a:cxnLst>
              <a:rect l="0" t="0" r="r" b="b"/>
              <a:pathLst>
                <a:path w="66" h="116">
                  <a:moveTo>
                    <a:pt x="0" y="4"/>
                  </a:move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3"/>
                  </a:lnTo>
                  <a:lnTo>
                    <a:pt x="3" y="15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21"/>
                  </a:lnTo>
                  <a:lnTo>
                    <a:pt x="3" y="27"/>
                  </a:lnTo>
                  <a:lnTo>
                    <a:pt x="4" y="42"/>
                  </a:lnTo>
                  <a:lnTo>
                    <a:pt x="4" y="44"/>
                  </a:lnTo>
                  <a:lnTo>
                    <a:pt x="4" y="46"/>
                  </a:lnTo>
                  <a:lnTo>
                    <a:pt x="4" y="50"/>
                  </a:lnTo>
                  <a:lnTo>
                    <a:pt x="5" y="58"/>
                  </a:lnTo>
                  <a:lnTo>
                    <a:pt x="5" y="61"/>
                  </a:lnTo>
                  <a:lnTo>
                    <a:pt x="5" y="63"/>
                  </a:lnTo>
                  <a:lnTo>
                    <a:pt x="5" y="67"/>
                  </a:lnTo>
                  <a:lnTo>
                    <a:pt x="5" y="75"/>
                  </a:lnTo>
                  <a:lnTo>
                    <a:pt x="5" y="77"/>
                  </a:lnTo>
                  <a:lnTo>
                    <a:pt x="6" y="79"/>
                  </a:lnTo>
                  <a:lnTo>
                    <a:pt x="6" y="83"/>
                  </a:lnTo>
                  <a:lnTo>
                    <a:pt x="6" y="90"/>
                  </a:lnTo>
                  <a:lnTo>
                    <a:pt x="6" y="92"/>
                  </a:lnTo>
                  <a:lnTo>
                    <a:pt x="6" y="94"/>
                  </a:lnTo>
                  <a:lnTo>
                    <a:pt x="7" y="97"/>
                  </a:lnTo>
                  <a:lnTo>
                    <a:pt x="7" y="99"/>
                  </a:lnTo>
                  <a:lnTo>
                    <a:pt x="7" y="100"/>
                  </a:lnTo>
                  <a:lnTo>
                    <a:pt x="7" y="103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7" y="107"/>
                  </a:lnTo>
                  <a:lnTo>
                    <a:pt x="7" y="108"/>
                  </a:lnTo>
                  <a:lnTo>
                    <a:pt x="7" y="109"/>
                  </a:lnTo>
                  <a:lnTo>
                    <a:pt x="7" y="110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12"/>
                  </a:lnTo>
                  <a:lnTo>
                    <a:pt x="8" y="113"/>
                  </a:lnTo>
                  <a:lnTo>
                    <a:pt x="8" y="114"/>
                  </a:lnTo>
                  <a:lnTo>
                    <a:pt x="8" y="114"/>
                  </a:lnTo>
                  <a:lnTo>
                    <a:pt x="8" y="114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9" y="115"/>
                  </a:lnTo>
                  <a:lnTo>
                    <a:pt x="9" y="116"/>
                  </a:lnTo>
                  <a:lnTo>
                    <a:pt x="9" y="116"/>
                  </a:lnTo>
                  <a:lnTo>
                    <a:pt x="9" y="116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3"/>
                  </a:lnTo>
                  <a:lnTo>
                    <a:pt x="9" y="113"/>
                  </a:lnTo>
                  <a:lnTo>
                    <a:pt x="10" y="112"/>
                  </a:lnTo>
                  <a:lnTo>
                    <a:pt x="10" y="111"/>
                  </a:lnTo>
                  <a:lnTo>
                    <a:pt x="10" y="110"/>
                  </a:lnTo>
                  <a:lnTo>
                    <a:pt x="10" y="108"/>
                  </a:lnTo>
                  <a:lnTo>
                    <a:pt x="10" y="107"/>
                  </a:lnTo>
                  <a:lnTo>
                    <a:pt x="10" y="106"/>
                  </a:lnTo>
                  <a:lnTo>
                    <a:pt x="10" y="104"/>
                  </a:lnTo>
                  <a:lnTo>
                    <a:pt x="10" y="103"/>
                  </a:lnTo>
                  <a:lnTo>
                    <a:pt x="11" y="102"/>
                  </a:lnTo>
                  <a:lnTo>
                    <a:pt x="11" y="99"/>
                  </a:lnTo>
                  <a:lnTo>
                    <a:pt x="11" y="98"/>
                  </a:lnTo>
                  <a:lnTo>
                    <a:pt x="11" y="96"/>
                  </a:lnTo>
                  <a:lnTo>
                    <a:pt x="11" y="93"/>
                  </a:lnTo>
                  <a:lnTo>
                    <a:pt x="11" y="86"/>
                  </a:lnTo>
                  <a:lnTo>
                    <a:pt x="11" y="84"/>
                  </a:lnTo>
                  <a:lnTo>
                    <a:pt x="12" y="83"/>
                  </a:lnTo>
                  <a:lnTo>
                    <a:pt x="12" y="79"/>
                  </a:lnTo>
                  <a:lnTo>
                    <a:pt x="12" y="72"/>
                  </a:lnTo>
                  <a:lnTo>
                    <a:pt x="13" y="56"/>
                  </a:lnTo>
                  <a:lnTo>
                    <a:pt x="13" y="54"/>
                  </a:lnTo>
                  <a:lnTo>
                    <a:pt x="13" y="52"/>
                  </a:lnTo>
                  <a:lnTo>
                    <a:pt x="13" y="48"/>
                  </a:lnTo>
                  <a:lnTo>
                    <a:pt x="13" y="40"/>
                  </a:lnTo>
                  <a:lnTo>
                    <a:pt x="14" y="38"/>
                  </a:lnTo>
                  <a:lnTo>
                    <a:pt x="14" y="36"/>
                  </a:lnTo>
                  <a:lnTo>
                    <a:pt x="14" y="33"/>
                  </a:lnTo>
                  <a:lnTo>
                    <a:pt x="14" y="26"/>
                  </a:lnTo>
                  <a:lnTo>
                    <a:pt x="14" y="24"/>
                  </a:lnTo>
                  <a:lnTo>
                    <a:pt x="14" y="22"/>
                  </a:lnTo>
                  <a:lnTo>
                    <a:pt x="15" y="19"/>
                  </a:lnTo>
                  <a:lnTo>
                    <a:pt x="15" y="18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5" y="12"/>
                  </a:lnTo>
                  <a:lnTo>
                    <a:pt x="15" y="11"/>
                  </a:lnTo>
                  <a:lnTo>
                    <a:pt x="15" y="9"/>
                  </a:lnTo>
                  <a:lnTo>
                    <a:pt x="15" y="8"/>
                  </a:lnTo>
                  <a:lnTo>
                    <a:pt x="15" y="7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18" y="11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9" y="22"/>
                  </a:lnTo>
                  <a:lnTo>
                    <a:pt x="19" y="24"/>
                  </a:lnTo>
                  <a:lnTo>
                    <a:pt x="19" y="25"/>
                  </a:lnTo>
                  <a:lnTo>
                    <a:pt x="19" y="29"/>
                  </a:lnTo>
                  <a:lnTo>
                    <a:pt x="20" y="36"/>
                  </a:lnTo>
                  <a:lnTo>
                    <a:pt x="20" y="38"/>
                  </a:lnTo>
                  <a:lnTo>
                    <a:pt x="20" y="39"/>
                  </a:lnTo>
                  <a:lnTo>
                    <a:pt x="20" y="43"/>
                  </a:lnTo>
                  <a:lnTo>
                    <a:pt x="21" y="51"/>
                  </a:lnTo>
                  <a:lnTo>
                    <a:pt x="21" y="66"/>
                  </a:lnTo>
                  <a:lnTo>
                    <a:pt x="21" y="68"/>
                  </a:lnTo>
                  <a:lnTo>
                    <a:pt x="21" y="71"/>
                  </a:lnTo>
                  <a:lnTo>
                    <a:pt x="22" y="75"/>
                  </a:lnTo>
                  <a:lnTo>
                    <a:pt x="22" y="83"/>
                  </a:lnTo>
                  <a:lnTo>
                    <a:pt x="22" y="84"/>
                  </a:lnTo>
                  <a:lnTo>
                    <a:pt x="22" y="86"/>
                  </a:lnTo>
                  <a:lnTo>
                    <a:pt x="22" y="90"/>
                  </a:lnTo>
                  <a:lnTo>
                    <a:pt x="23" y="97"/>
                  </a:lnTo>
                  <a:lnTo>
                    <a:pt x="23" y="98"/>
                  </a:lnTo>
                  <a:lnTo>
                    <a:pt x="23" y="100"/>
                  </a:lnTo>
                  <a:lnTo>
                    <a:pt x="23" y="102"/>
                  </a:lnTo>
                  <a:lnTo>
                    <a:pt x="23" y="104"/>
                  </a:lnTo>
                  <a:lnTo>
                    <a:pt x="23" y="105"/>
                  </a:lnTo>
                  <a:lnTo>
                    <a:pt x="23" y="107"/>
                  </a:lnTo>
                  <a:lnTo>
                    <a:pt x="23" y="108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2"/>
                  </a:lnTo>
                  <a:lnTo>
                    <a:pt x="24" y="113"/>
                  </a:lnTo>
                  <a:lnTo>
                    <a:pt x="24" y="113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6"/>
                  </a:lnTo>
                  <a:lnTo>
                    <a:pt x="25" y="116"/>
                  </a:lnTo>
                  <a:lnTo>
                    <a:pt x="25" y="116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2"/>
                  </a:lnTo>
                  <a:lnTo>
                    <a:pt x="26" y="111"/>
                  </a:lnTo>
                  <a:lnTo>
                    <a:pt x="26" y="111"/>
                  </a:lnTo>
                  <a:lnTo>
                    <a:pt x="26" y="110"/>
                  </a:lnTo>
                  <a:lnTo>
                    <a:pt x="26" y="109"/>
                  </a:lnTo>
                  <a:lnTo>
                    <a:pt x="26" y="108"/>
                  </a:lnTo>
                  <a:lnTo>
                    <a:pt x="26" y="107"/>
                  </a:lnTo>
                  <a:lnTo>
                    <a:pt x="26" y="104"/>
                  </a:lnTo>
                  <a:lnTo>
                    <a:pt x="27" y="103"/>
                  </a:lnTo>
                  <a:lnTo>
                    <a:pt x="27" y="102"/>
                  </a:lnTo>
                  <a:lnTo>
                    <a:pt x="27" y="99"/>
                  </a:lnTo>
                  <a:lnTo>
                    <a:pt x="27" y="92"/>
                  </a:lnTo>
                  <a:lnTo>
                    <a:pt x="27" y="90"/>
                  </a:lnTo>
                  <a:lnTo>
                    <a:pt x="27" y="89"/>
                  </a:lnTo>
                  <a:lnTo>
                    <a:pt x="27" y="86"/>
                  </a:lnTo>
                  <a:lnTo>
                    <a:pt x="28" y="78"/>
                  </a:lnTo>
                  <a:lnTo>
                    <a:pt x="29" y="63"/>
                  </a:lnTo>
                  <a:lnTo>
                    <a:pt x="29" y="61"/>
                  </a:lnTo>
                  <a:lnTo>
                    <a:pt x="29" y="59"/>
                  </a:lnTo>
                  <a:lnTo>
                    <a:pt x="29" y="55"/>
                  </a:lnTo>
                  <a:lnTo>
                    <a:pt x="29" y="47"/>
                  </a:lnTo>
                  <a:lnTo>
                    <a:pt x="30" y="32"/>
                  </a:lnTo>
                  <a:lnTo>
                    <a:pt x="30" y="30"/>
                  </a:lnTo>
                  <a:lnTo>
                    <a:pt x="30" y="28"/>
                  </a:lnTo>
                  <a:lnTo>
                    <a:pt x="30" y="25"/>
                  </a:lnTo>
                  <a:lnTo>
                    <a:pt x="30" y="23"/>
                  </a:lnTo>
                  <a:lnTo>
                    <a:pt x="31" y="22"/>
                  </a:lnTo>
                  <a:lnTo>
                    <a:pt x="31" y="19"/>
                  </a:lnTo>
                  <a:lnTo>
                    <a:pt x="31" y="17"/>
                  </a:lnTo>
                  <a:lnTo>
                    <a:pt x="31" y="16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4" y="2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9"/>
                  </a:lnTo>
                  <a:lnTo>
                    <a:pt x="34" y="10"/>
                  </a:lnTo>
                  <a:lnTo>
                    <a:pt x="35" y="12"/>
                  </a:lnTo>
                  <a:lnTo>
                    <a:pt x="35" y="14"/>
                  </a:lnTo>
                  <a:lnTo>
                    <a:pt x="35" y="21"/>
                  </a:lnTo>
                  <a:lnTo>
                    <a:pt x="35" y="22"/>
                  </a:lnTo>
                  <a:lnTo>
                    <a:pt x="35" y="24"/>
                  </a:lnTo>
                  <a:lnTo>
                    <a:pt x="35" y="28"/>
                  </a:lnTo>
                  <a:lnTo>
                    <a:pt x="36" y="36"/>
                  </a:lnTo>
                  <a:lnTo>
                    <a:pt x="36" y="38"/>
                  </a:lnTo>
                  <a:lnTo>
                    <a:pt x="36" y="40"/>
                  </a:lnTo>
                  <a:lnTo>
                    <a:pt x="36" y="44"/>
                  </a:lnTo>
                  <a:lnTo>
                    <a:pt x="37" y="52"/>
                  </a:lnTo>
                  <a:lnTo>
                    <a:pt x="37" y="70"/>
                  </a:lnTo>
                  <a:lnTo>
                    <a:pt x="37" y="72"/>
                  </a:lnTo>
                  <a:lnTo>
                    <a:pt x="38" y="74"/>
                  </a:lnTo>
                  <a:lnTo>
                    <a:pt x="38" y="78"/>
                  </a:lnTo>
                  <a:lnTo>
                    <a:pt x="38" y="86"/>
                  </a:lnTo>
                  <a:lnTo>
                    <a:pt x="38" y="88"/>
                  </a:lnTo>
                  <a:lnTo>
                    <a:pt x="38" y="89"/>
                  </a:lnTo>
                  <a:lnTo>
                    <a:pt x="39" y="93"/>
                  </a:lnTo>
                  <a:lnTo>
                    <a:pt x="39" y="99"/>
                  </a:lnTo>
                  <a:lnTo>
                    <a:pt x="39" y="101"/>
                  </a:lnTo>
                  <a:lnTo>
                    <a:pt x="39" y="102"/>
                  </a:lnTo>
                  <a:lnTo>
                    <a:pt x="39" y="105"/>
                  </a:lnTo>
                  <a:lnTo>
                    <a:pt x="39" y="106"/>
                  </a:lnTo>
                  <a:lnTo>
                    <a:pt x="39" y="107"/>
                  </a:lnTo>
                  <a:lnTo>
                    <a:pt x="40" y="109"/>
                  </a:lnTo>
                  <a:lnTo>
                    <a:pt x="40" y="110"/>
                  </a:lnTo>
                  <a:lnTo>
                    <a:pt x="40" y="111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2" y="113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07"/>
                  </a:lnTo>
                  <a:lnTo>
                    <a:pt x="42" y="106"/>
                  </a:lnTo>
                  <a:lnTo>
                    <a:pt x="42" y="105"/>
                  </a:lnTo>
                  <a:lnTo>
                    <a:pt x="43" y="102"/>
                  </a:lnTo>
                  <a:lnTo>
                    <a:pt x="43" y="100"/>
                  </a:lnTo>
                  <a:lnTo>
                    <a:pt x="43" y="99"/>
                  </a:lnTo>
                  <a:lnTo>
                    <a:pt x="43" y="96"/>
                  </a:lnTo>
                  <a:lnTo>
                    <a:pt x="43" y="89"/>
                  </a:lnTo>
                  <a:lnTo>
                    <a:pt x="43" y="88"/>
                  </a:lnTo>
                  <a:lnTo>
                    <a:pt x="43" y="86"/>
                  </a:lnTo>
                  <a:lnTo>
                    <a:pt x="44" y="82"/>
                  </a:lnTo>
                  <a:lnTo>
                    <a:pt x="44" y="74"/>
                  </a:lnTo>
                  <a:lnTo>
                    <a:pt x="45" y="57"/>
                  </a:lnTo>
                  <a:lnTo>
                    <a:pt x="45" y="55"/>
                  </a:lnTo>
                  <a:lnTo>
                    <a:pt x="45" y="53"/>
                  </a:lnTo>
                  <a:lnTo>
                    <a:pt x="45" y="49"/>
                  </a:lnTo>
                  <a:lnTo>
                    <a:pt x="45" y="41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6" y="34"/>
                  </a:lnTo>
                  <a:lnTo>
                    <a:pt x="46" y="27"/>
                  </a:lnTo>
                  <a:lnTo>
                    <a:pt x="46" y="25"/>
                  </a:lnTo>
                  <a:lnTo>
                    <a:pt x="46" y="24"/>
                  </a:lnTo>
                  <a:lnTo>
                    <a:pt x="47" y="20"/>
                  </a:lnTo>
                  <a:lnTo>
                    <a:pt x="47" y="19"/>
                  </a:lnTo>
                  <a:lnTo>
                    <a:pt x="47" y="18"/>
                  </a:lnTo>
                  <a:lnTo>
                    <a:pt x="47" y="15"/>
                  </a:lnTo>
                  <a:lnTo>
                    <a:pt x="47" y="13"/>
                  </a:lnTo>
                  <a:lnTo>
                    <a:pt x="47" y="12"/>
                  </a:lnTo>
                  <a:lnTo>
                    <a:pt x="47" y="10"/>
                  </a:lnTo>
                  <a:lnTo>
                    <a:pt x="47" y="9"/>
                  </a:lnTo>
                  <a:lnTo>
                    <a:pt x="47" y="8"/>
                  </a:lnTo>
                  <a:lnTo>
                    <a:pt x="48" y="6"/>
                  </a:lnTo>
                  <a:lnTo>
                    <a:pt x="48" y="5"/>
                  </a:lnTo>
                  <a:lnTo>
                    <a:pt x="48" y="4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2"/>
                  </a:lnTo>
                  <a:lnTo>
                    <a:pt x="50" y="2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4"/>
                  </a:lnTo>
                  <a:lnTo>
                    <a:pt x="50" y="5"/>
                  </a:lnTo>
                  <a:lnTo>
                    <a:pt x="50" y="6"/>
                  </a:lnTo>
                  <a:lnTo>
                    <a:pt x="50" y="7"/>
                  </a:lnTo>
                  <a:lnTo>
                    <a:pt x="50" y="8"/>
                  </a:lnTo>
                  <a:lnTo>
                    <a:pt x="50" y="9"/>
                  </a:lnTo>
                  <a:lnTo>
                    <a:pt x="50" y="11"/>
                  </a:lnTo>
                  <a:lnTo>
                    <a:pt x="51" y="12"/>
                  </a:lnTo>
                  <a:lnTo>
                    <a:pt x="51" y="14"/>
                  </a:lnTo>
                  <a:lnTo>
                    <a:pt x="51" y="16"/>
                  </a:lnTo>
                  <a:lnTo>
                    <a:pt x="51" y="23"/>
                  </a:lnTo>
                  <a:lnTo>
                    <a:pt x="51" y="25"/>
                  </a:lnTo>
                  <a:lnTo>
                    <a:pt x="51" y="26"/>
                  </a:lnTo>
                  <a:lnTo>
                    <a:pt x="52" y="30"/>
                  </a:lnTo>
                  <a:lnTo>
                    <a:pt x="52" y="38"/>
                  </a:lnTo>
                  <a:lnTo>
                    <a:pt x="52" y="40"/>
                  </a:lnTo>
                  <a:lnTo>
                    <a:pt x="52" y="42"/>
                  </a:lnTo>
                  <a:lnTo>
                    <a:pt x="52" y="46"/>
                  </a:lnTo>
                  <a:lnTo>
                    <a:pt x="53" y="55"/>
                  </a:lnTo>
                  <a:lnTo>
                    <a:pt x="53" y="72"/>
                  </a:lnTo>
                  <a:lnTo>
                    <a:pt x="53" y="74"/>
                  </a:lnTo>
                  <a:lnTo>
                    <a:pt x="54" y="76"/>
                  </a:lnTo>
                  <a:lnTo>
                    <a:pt x="54" y="80"/>
                  </a:lnTo>
                  <a:lnTo>
                    <a:pt x="54" y="88"/>
                  </a:lnTo>
                  <a:lnTo>
                    <a:pt x="54" y="90"/>
                  </a:lnTo>
                  <a:lnTo>
                    <a:pt x="54" y="92"/>
                  </a:lnTo>
                  <a:lnTo>
                    <a:pt x="55" y="95"/>
                  </a:lnTo>
                  <a:lnTo>
                    <a:pt x="55" y="101"/>
                  </a:lnTo>
                  <a:lnTo>
                    <a:pt x="55" y="102"/>
                  </a:lnTo>
                  <a:lnTo>
                    <a:pt x="55" y="104"/>
                  </a:lnTo>
                  <a:lnTo>
                    <a:pt x="55" y="105"/>
                  </a:lnTo>
                  <a:lnTo>
                    <a:pt x="55" y="106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3"/>
                  </a:lnTo>
                  <a:lnTo>
                    <a:pt x="58" y="112"/>
                  </a:lnTo>
                  <a:lnTo>
                    <a:pt x="58" y="112"/>
                  </a:lnTo>
                  <a:lnTo>
                    <a:pt x="58" y="111"/>
                  </a:lnTo>
                  <a:lnTo>
                    <a:pt x="58" y="110"/>
                  </a:lnTo>
                  <a:lnTo>
                    <a:pt x="58" y="109"/>
                  </a:lnTo>
                  <a:lnTo>
                    <a:pt x="58" y="108"/>
                  </a:lnTo>
                  <a:lnTo>
                    <a:pt x="58" y="106"/>
                  </a:lnTo>
                  <a:lnTo>
                    <a:pt x="58" y="105"/>
                  </a:lnTo>
                  <a:lnTo>
                    <a:pt x="58" y="104"/>
                  </a:lnTo>
                  <a:lnTo>
                    <a:pt x="59" y="102"/>
                  </a:lnTo>
                  <a:lnTo>
                    <a:pt x="59" y="100"/>
                  </a:lnTo>
                  <a:lnTo>
                    <a:pt x="59" y="99"/>
                  </a:lnTo>
                  <a:lnTo>
                    <a:pt x="59" y="96"/>
                  </a:lnTo>
                  <a:lnTo>
                    <a:pt x="59" y="89"/>
                  </a:lnTo>
                  <a:lnTo>
                    <a:pt x="60" y="88"/>
                  </a:lnTo>
                  <a:lnTo>
                    <a:pt x="60" y="86"/>
                  </a:lnTo>
                  <a:lnTo>
                    <a:pt x="60" y="82"/>
                  </a:lnTo>
                  <a:lnTo>
                    <a:pt x="60" y="75"/>
                  </a:lnTo>
                  <a:lnTo>
                    <a:pt x="61" y="59"/>
                  </a:lnTo>
                  <a:lnTo>
                    <a:pt x="61" y="57"/>
                  </a:lnTo>
                  <a:lnTo>
                    <a:pt x="61" y="55"/>
                  </a:lnTo>
                  <a:lnTo>
                    <a:pt x="61" y="51"/>
                  </a:lnTo>
                  <a:lnTo>
                    <a:pt x="62" y="43"/>
                  </a:lnTo>
                  <a:lnTo>
                    <a:pt x="62" y="28"/>
                  </a:lnTo>
                  <a:lnTo>
                    <a:pt x="62" y="26"/>
                  </a:lnTo>
                  <a:lnTo>
                    <a:pt x="62" y="25"/>
                  </a:lnTo>
                  <a:lnTo>
                    <a:pt x="63" y="22"/>
                  </a:lnTo>
                  <a:lnTo>
                    <a:pt x="63" y="20"/>
                  </a:lnTo>
                  <a:lnTo>
                    <a:pt x="63" y="18"/>
                  </a:lnTo>
                  <a:lnTo>
                    <a:pt x="63" y="16"/>
                  </a:lnTo>
                  <a:lnTo>
                    <a:pt x="63" y="14"/>
                  </a:lnTo>
                  <a:lnTo>
                    <a:pt x="63" y="13"/>
                  </a:lnTo>
                  <a:lnTo>
                    <a:pt x="63" y="11"/>
                  </a:lnTo>
                  <a:lnTo>
                    <a:pt x="63" y="9"/>
                  </a:lnTo>
                  <a:lnTo>
                    <a:pt x="63" y="8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5"/>
                  </a:lnTo>
                  <a:lnTo>
                    <a:pt x="64" y="4"/>
                  </a:lnTo>
                  <a:lnTo>
                    <a:pt x="64" y="3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3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7"/>
                  </a:lnTo>
                  <a:lnTo>
                    <a:pt x="66" y="8"/>
                  </a:lnTo>
                  <a:lnTo>
                    <a:pt x="66" y="10"/>
                  </a:lnTo>
                  <a:lnTo>
                    <a:pt x="66" y="11"/>
                  </a:lnTo>
                  <a:lnTo>
                    <a:pt x="66" y="12"/>
                  </a:lnTo>
                </a:path>
              </a:pathLst>
            </a:custGeom>
            <a:noFill/>
            <a:ln w="9525" cap="sq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304" name="Freeform 98"/>
            <p:cNvSpPr>
              <a:spLocks/>
            </p:cNvSpPr>
            <p:nvPr/>
          </p:nvSpPr>
          <p:spPr bwMode="auto">
            <a:xfrm>
              <a:off x="8983708" y="3470295"/>
              <a:ext cx="109538" cy="184150"/>
            </a:xfrm>
            <a:custGeom>
              <a:avLst/>
              <a:gdLst/>
              <a:ahLst/>
              <a:cxnLst>
                <a:cxn ang="0">
                  <a:pos x="2" y="36"/>
                </a:cxn>
                <a:cxn ang="0">
                  <a:pos x="4" y="84"/>
                </a:cxn>
                <a:cxn ang="0">
                  <a:pos x="5" y="105"/>
                </a:cxn>
                <a:cxn ang="0">
                  <a:pos x="6" y="113"/>
                </a:cxn>
                <a:cxn ang="0">
                  <a:pos x="7" y="116"/>
                </a:cxn>
                <a:cxn ang="0">
                  <a:pos x="8" y="113"/>
                </a:cxn>
                <a:cxn ang="0">
                  <a:pos x="8" y="103"/>
                </a:cxn>
                <a:cxn ang="0">
                  <a:pos x="10" y="77"/>
                </a:cxn>
                <a:cxn ang="0">
                  <a:pos x="12" y="37"/>
                </a:cxn>
                <a:cxn ang="0">
                  <a:pos x="13" y="16"/>
                </a:cxn>
                <a:cxn ang="0">
                  <a:pos x="14" y="4"/>
                </a:cxn>
                <a:cxn ang="0">
                  <a:pos x="14" y="0"/>
                </a:cxn>
                <a:cxn ang="0">
                  <a:pos x="15" y="1"/>
                </a:cxn>
                <a:cxn ang="0">
                  <a:pos x="16" y="7"/>
                </a:cxn>
                <a:cxn ang="0">
                  <a:pos x="17" y="26"/>
                </a:cxn>
                <a:cxn ang="0">
                  <a:pos x="19" y="59"/>
                </a:cxn>
                <a:cxn ang="0">
                  <a:pos x="20" y="93"/>
                </a:cxn>
                <a:cxn ang="0">
                  <a:pos x="21" y="108"/>
                </a:cxn>
                <a:cxn ang="0">
                  <a:pos x="22" y="114"/>
                </a:cxn>
                <a:cxn ang="0">
                  <a:pos x="23" y="115"/>
                </a:cxn>
                <a:cxn ang="0">
                  <a:pos x="23" y="112"/>
                </a:cxn>
                <a:cxn ang="0">
                  <a:pos x="24" y="101"/>
                </a:cxn>
                <a:cxn ang="0">
                  <a:pos x="26" y="78"/>
                </a:cxn>
                <a:cxn ang="0">
                  <a:pos x="28" y="33"/>
                </a:cxn>
                <a:cxn ang="0">
                  <a:pos x="29" y="13"/>
                </a:cxn>
                <a:cxn ang="0">
                  <a:pos x="29" y="4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2" y="7"/>
                </a:cxn>
                <a:cxn ang="0">
                  <a:pos x="33" y="22"/>
                </a:cxn>
                <a:cxn ang="0">
                  <a:pos x="35" y="69"/>
                </a:cxn>
                <a:cxn ang="0">
                  <a:pos x="36" y="94"/>
                </a:cxn>
                <a:cxn ang="0">
                  <a:pos x="37" y="109"/>
                </a:cxn>
                <a:cxn ang="0">
                  <a:pos x="38" y="115"/>
                </a:cxn>
                <a:cxn ang="0">
                  <a:pos x="38" y="115"/>
                </a:cxn>
                <a:cxn ang="0">
                  <a:pos x="39" y="111"/>
                </a:cxn>
                <a:cxn ang="0">
                  <a:pos x="40" y="102"/>
                </a:cxn>
                <a:cxn ang="0">
                  <a:pos x="41" y="75"/>
                </a:cxn>
                <a:cxn ang="0">
                  <a:pos x="43" y="28"/>
                </a:cxn>
                <a:cxn ang="0">
                  <a:pos x="45" y="8"/>
                </a:cxn>
                <a:cxn ang="0">
                  <a:pos x="46" y="1"/>
                </a:cxn>
                <a:cxn ang="0">
                  <a:pos x="46" y="0"/>
                </a:cxn>
                <a:cxn ang="0">
                  <a:pos x="47" y="5"/>
                </a:cxn>
                <a:cxn ang="0">
                  <a:pos x="48" y="17"/>
                </a:cxn>
                <a:cxn ang="0">
                  <a:pos x="50" y="64"/>
                </a:cxn>
                <a:cxn ang="0">
                  <a:pos x="52" y="95"/>
                </a:cxn>
                <a:cxn ang="0">
                  <a:pos x="53" y="109"/>
                </a:cxn>
                <a:cxn ang="0">
                  <a:pos x="53" y="115"/>
                </a:cxn>
                <a:cxn ang="0">
                  <a:pos x="54" y="115"/>
                </a:cxn>
                <a:cxn ang="0">
                  <a:pos x="55" y="111"/>
                </a:cxn>
                <a:cxn ang="0">
                  <a:pos x="56" y="99"/>
                </a:cxn>
                <a:cxn ang="0">
                  <a:pos x="58" y="59"/>
                </a:cxn>
                <a:cxn ang="0">
                  <a:pos x="59" y="28"/>
                </a:cxn>
                <a:cxn ang="0">
                  <a:pos x="60" y="11"/>
                </a:cxn>
                <a:cxn ang="0">
                  <a:pos x="61" y="2"/>
                </a:cxn>
                <a:cxn ang="0">
                  <a:pos x="62" y="0"/>
                </a:cxn>
                <a:cxn ang="0">
                  <a:pos x="62" y="2"/>
                </a:cxn>
                <a:cxn ang="0">
                  <a:pos x="63" y="10"/>
                </a:cxn>
                <a:cxn ang="0">
                  <a:pos x="65" y="34"/>
                </a:cxn>
                <a:cxn ang="0">
                  <a:pos x="67" y="81"/>
                </a:cxn>
                <a:cxn ang="0">
                  <a:pos x="68" y="104"/>
                </a:cxn>
                <a:cxn ang="0">
                  <a:pos x="69" y="112"/>
                </a:cxn>
              </a:cxnLst>
              <a:rect l="0" t="0" r="r" b="b"/>
              <a:pathLst>
                <a:path w="69" h="116">
                  <a:moveTo>
                    <a:pt x="0" y="12"/>
                  </a:moveTo>
                  <a:lnTo>
                    <a:pt x="1" y="15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4"/>
                  </a:lnTo>
                  <a:lnTo>
                    <a:pt x="1" y="27"/>
                  </a:lnTo>
                  <a:lnTo>
                    <a:pt x="2" y="34"/>
                  </a:lnTo>
                  <a:lnTo>
                    <a:pt x="2" y="36"/>
                  </a:lnTo>
                  <a:lnTo>
                    <a:pt x="2" y="38"/>
                  </a:lnTo>
                  <a:lnTo>
                    <a:pt x="2" y="42"/>
                  </a:lnTo>
                  <a:lnTo>
                    <a:pt x="2" y="51"/>
                  </a:lnTo>
                  <a:lnTo>
                    <a:pt x="3" y="68"/>
                  </a:lnTo>
                  <a:lnTo>
                    <a:pt x="3" y="70"/>
                  </a:lnTo>
                  <a:lnTo>
                    <a:pt x="3" y="72"/>
                  </a:lnTo>
                  <a:lnTo>
                    <a:pt x="4" y="76"/>
                  </a:lnTo>
                  <a:lnTo>
                    <a:pt x="4" y="84"/>
                  </a:lnTo>
                  <a:lnTo>
                    <a:pt x="4" y="86"/>
                  </a:lnTo>
                  <a:lnTo>
                    <a:pt x="4" y="88"/>
                  </a:lnTo>
                  <a:lnTo>
                    <a:pt x="4" y="92"/>
                  </a:lnTo>
                  <a:lnTo>
                    <a:pt x="5" y="98"/>
                  </a:lnTo>
                  <a:lnTo>
                    <a:pt x="5" y="100"/>
                  </a:lnTo>
                  <a:lnTo>
                    <a:pt x="5" y="101"/>
                  </a:lnTo>
                  <a:lnTo>
                    <a:pt x="5" y="104"/>
                  </a:lnTo>
                  <a:lnTo>
                    <a:pt x="5" y="105"/>
                  </a:lnTo>
                  <a:lnTo>
                    <a:pt x="5" y="106"/>
                  </a:lnTo>
                  <a:lnTo>
                    <a:pt x="6" y="108"/>
                  </a:lnTo>
                  <a:lnTo>
                    <a:pt x="6" y="110"/>
                  </a:lnTo>
                  <a:lnTo>
                    <a:pt x="6" y="110"/>
                  </a:lnTo>
                  <a:lnTo>
                    <a:pt x="6" y="111"/>
                  </a:lnTo>
                  <a:lnTo>
                    <a:pt x="6" y="112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8" y="113"/>
                  </a:lnTo>
                  <a:lnTo>
                    <a:pt x="8" y="113"/>
                  </a:lnTo>
                  <a:lnTo>
                    <a:pt x="8" y="112"/>
                  </a:lnTo>
                  <a:lnTo>
                    <a:pt x="8" y="111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7"/>
                  </a:lnTo>
                  <a:lnTo>
                    <a:pt x="8" y="106"/>
                  </a:lnTo>
                  <a:lnTo>
                    <a:pt x="8" y="105"/>
                  </a:lnTo>
                  <a:lnTo>
                    <a:pt x="8" y="103"/>
                  </a:lnTo>
                  <a:lnTo>
                    <a:pt x="8" y="102"/>
                  </a:lnTo>
                  <a:lnTo>
                    <a:pt x="9" y="100"/>
                  </a:lnTo>
                  <a:lnTo>
                    <a:pt x="9" y="97"/>
                  </a:lnTo>
                  <a:lnTo>
                    <a:pt x="9" y="91"/>
                  </a:lnTo>
                  <a:lnTo>
                    <a:pt x="9" y="90"/>
                  </a:lnTo>
                  <a:lnTo>
                    <a:pt x="9" y="88"/>
                  </a:lnTo>
                  <a:lnTo>
                    <a:pt x="10" y="84"/>
                  </a:lnTo>
                  <a:lnTo>
                    <a:pt x="10" y="77"/>
                  </a:lnTo>
                  <a:lnTo>
                    <a:pt x="10" y="61"/>
                  </a:lnTo>
                  <a:lnTo>
                    <a:pt x="11" y="59"/>
                  </a:lnTo>
                  <a:lnTo>
                    <a:pt x="11" y="57"/>
                  </a:lnTo>
                  <a:lnTo>
                    <a:pt x="11" y="53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1" y="41"/>
                  </a:lnTo>
                  <a:lnTo>
                    <a:pt x="12" y="37"/>
                  </a:lnTo>
                  <a:lnTo>
                    <a:pt x="12" y="30"/>
                  </a:lnTo>
                  <a:lnTo>
                    <a:pt x="12" y="28"/>
                  </a:lnTo>
                  <a:lnTo>
                    <a:pt x="12" y="26"/>
                  </a:lnTo>
                  <a:lnTo>
                    <a:pt x="12" y="23"/>
                  </a:lnTo>
                  <a:lnTo>
                    <a:pt x="12" y="22"/>
                  </a:lnTo>
                  <a:lnTo>
                    <a:pt x="12" y="20"/>
                  </a:lnTo>
                  <a:lnTo>
                    <a:pt x="13" y="17"/>
                  </a:lnTo>
                  <a:lnTo>
                    <a:pt x="13" y="16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3" y="10"/>
                  </a:lnTo>
                  <a:lnTo>
                    <a:pt x="13" y="9"/>
                  </a:lnTo>
                  <a:lnTo>
                    <a:pt x="13" y="7"/>
                  </a:lnTo>
                  <a:lnTo>
                    <a:pt x="13" y="6"/>
                  </a:lnTo>
                  <a:lnTo>
                    <a:pt x="14" y="5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3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6" y="3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6" y="13"/>
                  </a:lnTo>
                  <a:lnTo>
                    <a:pt x="16" y="14"/>
                  </a:lnTo>
                  <a:lnTo>
                    <a:pt x="17" y="16"/>
                  </a:lnTo>
                  <a:lnTo>
                    <a:pt x="17" y="19"/>
                  </a:lnTo>
                  <a:lnTo>
                    <a:pt x="17" y="26"/>
                  </a:lnTo>
                  <a:lnTo>
                    <a:pt x="17" y="28"/>
                  </a:lnTo>
                  <a:lnTo>
                    <a:pt x="17" y="30"/>
                  </a:lnTo>
                  <a:lnTo>
                    <a:pt x="18" y="34"/>
                  </a:lnTo>
                  <a:lnTo>
                    <a:pt x="18" y="42"/>
                  </a:lnTo>
                  <a:lnTo>
                    <a:pt x="18" y="44"/>
                  </a:lnTo>
                  <a:lnTo>
                    <a:pt x="18" y="46"/>
                  </a:lnTo>
                  <a:lnTo>
                    <a:pt x="18" y="50"/>
                  </a:lnTo>
                  <a:lnTo>
                    <a:pt x="19" y="59"/>
                  </a:lnTo>
                  <a:lnTo>
                    <a:pt x="19" y="76"/>
                  </a:lnTo>
                  <a:lnTo>
                    <a:pt x="20" y="78"/>
                  </a:lnTo>
                  <a:lnTo>
                    <a:pt x="20" y="80"/>
                  </a:lnTo>
                  <a:lnTo>
                    <a:pt x="20" y="84"/>
                  </a:lnTo>
                  <a:lnTo>
                    <a:pt x="20" y="86"/>
                  </a:lnTo>
                  <a:lnTo>
                    <a:pt x="20" y="88"/>
                  </a:lnTo>
                  <a:lnTo>
                    <a:pt x="20" y="92"/>
                  </a:lnTo>
                  <a:lnTo>
                    <a:pt x="20" y="93"/>
                  </a:lnTo>
                  <a:lnTo>
                    <a:pt x="20" y="95"/>
                  </a:lnTo>
                  <a:lnTo>
                    <a:pt x="20" y="98"/>
                  </a:lnTo>
                  <a:lnTo>
                    <a:pt x="21" y="100"/>
                  </a:lnTo>
                  <a:lnTo>
                    <a:pt x="21" y="101"/>
                  </a:lnTo>
                  <a:lnTo>
                    <a:pt x="21" y="104"/>
                  </a:lnTo>
                  <a:lnTo>
                    <a:pt x="21" y="105"/>
                  </a:lnTo>
                  <a:lnTo>
                    <a:pt x="21" y="106"/>
                  </a:lnTo>
                  <a:lnTo>
                    <a:pt x="21" y="108"/>
                  </a:lnTo>
                  <a:lnTo>
                    <a:pt x="21" y="108"/>
                  </a:lnTo>
                  <a:lnTo>
                    <a:pt x="21" y="110"/>
                  </a:lnTo>
                  <a:lnTo>
                    <a:pt x="22" y="110"/>
                  </a:lnTo>
                  <a:lnTo>
                    <a:pt x="22" y="111"/>
                  </a:lnTo>
                  <a:lnTo>
                    <a:pt x="22" y="112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3" y="116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4" y="109"/>
                  </a:lnTo>
                  <a:lnTo>
                    <a:pt x="24" y="107"/>
                  </a:lnTo>
                  <a:lnTo>
                    <a:pt x="24" y="106"/>
                  </a:lnTo>
                  <a:lnTo>
                    <a:pt x="24" y="105"/>
                  </a:lnTo>
                  <a:lnTo>
                    <a:pt x="24" y="102"/>
                  </a:lnTo>
                  <a:lnTo>
                    <a:pt x="24" y="101"/>
                  </a:lnTo>
                  <a:lnTo>
                    <a:pt x="24" y="99"/>
                  </a:lnTo>
                  <a:lnTo>
                    <a:pt x="25" y="96"/>
                  </a:lnTo>
                  <a:lnTo>
                    <a:pt x="25" y="94"/>
                  </a:lnTo>
                  <a:lnTo>
                    <a:pt x="25" y="93"/>
                  </a:lnTo>
                  <a:lnTo>
                    <a:pt x="25" y="89"/>
                  </a:lnTo>
                  <a:lnTo>
                    <a:pt x="25" y="82"/>
                  </a:lnTo>
                  <a:lnTo>
                    <a:pt x="26" y="80"/>
                  </a:lnTo>
                  <a:lnTo>
                    <a:pt x="26" y="78"/>
                  </a:lnTo>
                  <a:lnTo>
                    <a:pt x="26" y="74"/>
                  </a:lnTo>
                  <a:lnTo>
                    <a:pt x="26" y="66"/>
                  </a:lnTo>
                  <a:lnTo>
                    <a:pt x="27" y="50"/>
                  </a:lnTo>
                  <a:lnTo>
                    <a:pt x="27" y="48"/>
                  </a:lnTo>
                  <a:lnTo>
                    <a:pt x="27" y="46"/>
                  </a:lnTo>
                  <a:lnTo>
                    <a:pt x="27" y="42"/>
                  </a:lnTo>
                  <a:lnTo>
                    <a:pt x="27" y="35"/>
                  </a:lnTo>
                  <a:lnTo>
                    <a:pt x="28" y="33"/>
                  </a:lnTo>
                  <a:lnTo>
                    <a:pt x="28" y="31"/>
                  </a:lnTo>
                  <a:lnTo>
                    <a:pt x="28" y="28"/>
                  </a:lnTo>
                  <a:lnTo>
                    <a:pt x="28" y="21"/>
                  </a:lnTo>
                  <a:lnTo>
                    <a:pt x="28" y="20"/>
                  </a:lnTo>
                  <a:lnTo>
                    <a:pt x="28" y="18"/>
                  </a:lnTo>
                  <a:lnTo>
                    <a:pt x="28" y="15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2" y="5"/>
                  </a:lnTo>
                  <a:lnTo>
                    <a:pt x="32" y="7"/>
                  </a:lnTo>
                  <a:lnTo>
                    <a:pt x="32" y="9"/>
                  </a:lnTo>
                  <a:lnTo>
                    <a:pt x="32" y="10"/>
                  </a:lnTo>
                  <a:lnTo>
                    <a:pt x="32" y="12"/>
                  </a:lnTo>
                  <a:lnTo>
                    <a:pt x="32" y="14"/>
                  </a:lnTo>
                  <a:lnTo>
                    <a:pt x="32" y="15"/>
                  </a:lnTo>
                  <a:lnTo>
                    <a:pt x="32" y="18"/>
                  </a:lnTo>
                  <a:lnTo>
                    <a:pt x="32" y="20"/>
                  </a:lnTo>
                  <a:lnTo>
                    <a:pt x="33" y="22"/>
                  </a:lnTo>
                  <a:lnTo>
                    <a:pt x="33" y="25"/>
                  </a:lnTo>
                  <a:lnTo>
                    <a:pt x="33" y="33"/>
                  </a:lnTo>
                  <a:lnTo>
                    <a:pt x="34" y="50"/>
                  </a:lnTo>
                  <a:lnTo>
                    <a:pt x="34" y="52"/>
                  </a:lnTo>
                  <a:lnTo>
                    <a:pt x="34" y="54"/>
                  </a:lnTo>
                  <a:lnTo>
                    <a:pt x="34" y="58"/>
                  </a:lnTo>
                  <a:lnTo>
                    <a:pt x="35" y="67"/>
                  </a:lnTo>
                  <a:lnTo>
                    <a:pt x="35" y="69"/>
                  </a:lnTo>
                  <a:lnTo>
                    <a:pt x="35" y="71"/>
                  </a:lnTo>
                  <a:lnTo>
                    <a:pt x="35" y="76"/>
                  </a:lnTo>
                  <a:lnTo>
                    <a:pt x="35" y="84"/>
                  </a:lnTo>
                  <a:lnTo>
                    <a:pt x="36" y="86"/>
                  </a:lnTo>
                  <a:lnTo>
                    <a:pt x="36" y="87"/>
                  </a:lnTo>
                  <a:lnTo>
                    <a:pt x="36" y="91"/>
                  </a:lnTo>
                  <a:lnTo>
                    <a:pt x="36" y="93"/>
                  </a:lnTo>
                  <a:lnTo>
                    <a:pt x="36" y="94"/>
                  </a:lnTo>
                  <a:lnTo>
                    <a:pt x="36" y="98"/>
                  </a:lnTo>
                  <a:lnTo>
                    <a:pt x="36" y="99"/>
                  </a:lnTo>
                  <a:lnTo>
                    <a:pt x="36" y="101"/>
                  </a:lnTo>
                  <a:lnTo>
                    <a:pt x="37" y="104"/>
                  </a:lnTo>
                  <a:lnTo>
                    <a:pt x="37" y="105"/>
                  </a:lnTo>
                  <a:lnTo>
                    <a:pt x="37" y="106"/>
                  </a:lnTo>
                  <a:lnTo>
                    <a:pt x="37" y="108"/>
                  </a:lnTo>
                  <a:lnTo>
                    <a:pt x="37" y="109"/>
                  </a:lnTo>
                  <a:lnTo>
                    <a:pt x="37" y="110"/>
                  </a:lnTo>
                  <a:lnTo>
                    <a:pt x="37" y="111"/>
                  </a:lnTo>
                  <a:lnTo>
                    <a:pt x="37" y="112"/>
                  </a:lnTo>
                  <a:lnTo>
                    <a:pt x="37" y="112"/>
                  </a:lnTo>
                  <a:lnTo>
                    <a:pt x="38" y="113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9" y="115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3"/>
                  </a:lnTo>
                  <a:lnTo>
                    <a:pt x="39" y="113"/>
                  </a:lnTo>
                  <a:lnTo>
                    <a:pt x="39" y="112"/>
                  </a:lnTo>
                  <a:lnTo>
                    <a:pt x="39" y="111"/>
                  </a:lnTo>
                  <a:lnTo>
                    <a:pt x="39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40" y="108"/>
                  </a:lnTo>
                  <a:lnTo>
                    <a:pt x="40" y="107"/>
                  </a:lnTo>
                  <a:lnTo>
                    <a:pt x="40" y="104"/>
                  </a:lnTo>
                  <a:lnTo>
                    <a:pt x="40" y="103"/>
                  </a:lnTo>
                  <a:lnTo>
                    <a:pt x="40" y="102"/>
                  </a:lnTo>
                  <a:lnTo>
                    <a:pt x="40" y="99"/>
                  </a:lnTo>
                  <a:lnTo>
                    <a:pt x="40" y="93"/>
                  </a:lnTo>
                  <a:lnTo>
                    <a:pt x="40" y="92"/>
                  </a:lnTo>
                  <a:lnTo>
                    <a:pt x="41" y="90"/>
                  </a:lnTo>
                  <a:lnTo>
                    <a:pt x="41" y="86"/>
                  </a:lnTo>
                  <a:lnTo>
                    <a:pt x="41" y="79"/>
                  </a:lnTo>
                  <a:lnTo>
                    <a:pt x="41" y="77"/>
                  </a:lnTo>
                  <a:lnTo>
                    <a:pt x="41" y="75"/>
                  </a:lnTo>
                  <a:lnTo>
                    <a:pt x="42" y="71"/>
                  </a:lnTo>
                  <a:lnTo>
                    <a:pt x="42" y="63"/>
                  </a:lnTo>
                  <a:lnTo>
                    <a:pt x="43" y="47"/>
                  </a:lnTo>
                  <a:lnTo>
                    <a:pt x="43" y="44"/>
                  </a:lnTo>
                  <a:lnTo>
                    <a:pt x="43" y="42"/>
                  </a:lnTo>
                  <a:lnTo>
                    <a:pt x="43" y="38"/>
                  </a:lnTo>
                  <a:lnTo>
                    <a:pt x="43" y="30"/>
                  </a:lnTo>
                  <a:lnTo>
                    <a:pt x="43" y="28"/>
                  </a:lnTo>
                  <a:lnTo>
                    <a:pt x="44" y="26"/>
                  </a:lnTo>
                  <a:lnTo>
                    <a:pt x="44" y="23"/>
                  </a:lnTo>
                  <a:lnTo>
                    <a:pt x="44" y="16"/>
                  </a:lnTo>
                  <a:lnTo>
                    <a:pt x="44" y="14"/>
                  </a:lnTo>
                  <a:lnTo>
                    <a:pt x="44" y="13"/>
                  </a:lnTo>
                  <a:lnTo>
                    <a:pt x="44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7" y="4"/>
                  </a:lnTo>
                  <a:lnTo>
                    <a:pt x="47" y="5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8" y="10"/>
                  </a:lnTo>
                  <a:lnTo>
                    <a:pt x="48" y="12"/>
                  </a:lnTo>
                  <a:lnTo>
                    <a:pt x="48" y="13"/>
                  </a:lnTo>
                  <a:lnTo>
                    <a:pt x="48" y="16"/>
                  </a:lnTo>
                  <a:lnTo>
                    <a:pt x="48" y="17"/>
                  </a:lnTo>
                  <a:lnTo>
                    <a:pt x="48" y="19"/>
                  </a:lnTo>
                  <a:lnTo>
                    <a:pt x="48" y="22"/>
                  </a:lnTo>
                  <a:lnTo>
                    <a:pt x="49" y="30"/>
                  </a:lnTo>
                  <a:lnTo>
                    <a:pt x="49" y="32"/>
                  </a:lnTo>
                  <a:lnTo>
                    <a:pt x="49" y="34"/>
                  </a:lnTo>
                  <a:lnTo>
                    <a:pt x="49" y="38"/>
                  </a:lnTo>
                  <a:lnTo>
                    <a:pt x="49" y="46"/>
                  </a:lnTo>
                  <a:lnTo>
                    <a:pt x="50" y="64"/>
                  </a:lnTo>
                  <a:lnTo>
                    <a:pt x="50" y="66"/>
                  </a:lnTo>
                  <a:lnTo>
                    <a:pt x="50" y="68"/>
                  </a:lnTo>
                  <a:lnTo>
                    <a:pt x="50" y="72"/>
                  </a:lnTo>
                  <a:lnTo>
                    <a:pt x="51" y="80"/>
                  </a:lnTo>
                  <a:lnTo>
                    <a:pt x="51" y="82"/>
                  </a:lnTo>
                  <a:lnTo>
                    <a:pt x="51" y="84"/>
                  </a:lnTo>
                  <a:lnTo>
                    <a:pt x="51" y="88"/>
                  </a:lnTo>
                  <a:lnTo>
                    <a:pt x="52" y="95"/>
                  </a:lnTo>
                  <a:lnTo>
                    <a:pt x="52" y="97"/>
                  </a:lnTo>
                  <a:lnTo>
                    <a:pt x="52" y="98"/>
                  </a:lnTo>
                  <a:lnTo>
                    <a:pt x="52" y="102"/>
                  </a:lnTo>
                  <a:lnTo>
                    <a:pt x="52" y="103"/>
                  </a:lnTo>
                  <a:lnTo>
                    <a:pt x="52" y="104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3" y="109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7"/>
                  </a:lnTo>
                  <a:lnTo>
                    <a:pt x="55" y="104"/>
                  </a:lnTo>
                  <a:lnTo>
                    <a:pt x="55" y="103"/>
                  </a:lnTo>
                  <a:lnTo>
                    <a:pt x="56" y="102"/>
                  </a:lnTo>
                  <a:lnTo>
                    <a:pt x="56" y="99"/>
                  </a:lnTo>
                  <a:lnTo>
                    <a:pt x="56" y="93"/>
                  </a:lnTo>
                  <a:lnTo>
                    <a:pt x="56" y="92"/>
                  </a:lnTo>
                  <a:lnTo>
                    <a:pt x="56" y="90"/>
                  </a:lnTo>
                  <a:lnTo>
                    <a:pt x="57" y="86"/>
                  </a:lnTo>
                  <a:lnTo>
                    <a:pt x="57" y="79"/>
                  </a:lnTo>
                  <a:lnTo>
                    <a:pt x="57" y="63"/>
                  </a:lnTo>
                  <a:lnTo>
                    <a:pt x="58" y="61"/>
                  </a:lnTo>
                  <a:lnTo>
                    <a:pt x="58" y="59"/>
                  </a:lnTo>
                  <a:lnTo>
                    <a:pt x="58" y="55"/>
                  </a:lnTo>
                  <a:lnTo>
                    <a:pt x="58" y="47"/>
                  </a:lnTo>
                  <a:lnTo>
                    <a:pt x="58" y="45"/>
                  </a:lnTo>
                  <a:lnTo>
                    <a:pt x="58" y="43"/>
                  </a:lnTo>
                  <a:lnTo>
                    <a:pt x="59" y="39"/>
                  </a:lnTo>
                  <a:lnTo>
                    <a:pt x="59" y="31"/>
                  </a:lnTo>
                  <a:lnTo>
                    <a:pt x="59" y="30"/>
                  </a:lnTo>
                  <a:lnTo>
                    <a:pt x="59" y="28"/>
                  </a:lnTo>
                  <a:lnTo>
                    <a:pt x="59" y="24"/>
                  </a:lnTo>
                  <a:lnTo>
                    <a:pt x="59" y="23"/>
                  </a:lnTo>
                  <a:lnTo>
                    <a:pt x="59" y="21"/>
                  </a:lnTo>
                  <a:lnTo>
                    <a:pt x="60" y="18"/>
                  </a:lnTo>
                  <a:lnTo>
                    <a:pt x="60" y="17"/>
                  </a:lnTo>
                  <a:lnTo>
                    <a:pt x="60" y="15"/>
                  </a:lnTo>
                  <a:lnTo>
                    <a:pt x="60" y="12"/>
                  </a:lnTo>
                  <a:lnTo>
                    <a:pt x="60" y="11"/>
                  </a:lnTo>
                  <a:lnTo>
                    <a:pt x="60" y="10"/>
                  </a:lnTo>
                  <a:lnTo>
                    <a:pt x="60" y="8"/>
                  </a:lnTo>
                  <a:lnTo>
                    <a:pt x="60" y="7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5"/>
                  </a:lnTo>
                  <a:lnTo>
                    <a:pt x="63" y="6"/>
                  </a:lnTo>
                  <a:lnTo>
                    <a:pt x="63" y="7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3" y="10"/>
                  </a:lnTo>
                  <a:lnTo>
                    <a:pt x="63" y="13"/>
                  </a:lnTo>
                  <a:lnTo>
                    <a:pt x="63" y="14"/>
                  </a:lnTo>
                  <a:lnTo>
                    <a:pt x="63" y="16"/>
                  </a:lnTo>
                  <a:lnTo>
                    <a:pt x="64" y="19"/>
                  </a:lnTo>
                  <a:lnTo>
                    <a:pt x="64" y="26"/>
                  </a:lnTo>
                  <a:lnTo>
                    <a:pt x="64" y="28"/>
                  </a:lnTo>
                  <a:lnTo>
                    <a:pt x="64" y="30"/>
                  </a:lnTo>
                  <a:lnTo>
                    <a:pt x="65" y="34"/>
                  </a:lnTo>
                  <a:lnTo>
                    <a:pt x="65" y="42"/>
                  </a:lnTo>
                  <a:lnTo>
                    <a:pt x="65" y="44"/>
                  </a:lnTo>
                  <a:lnTo>
                    <a:pt x="65" y="46"/>
                  </a:lnTo>
                  <a:lnTo>
                    <a:pt x="65" y="51"/>
                  </a:lnTo>
                  <a:lnTo>
                    <a:pt x="66" y="60"/>
                  </a:lnTo>
                  <a:lnTo>
                    <a:pt x="66" y="77"/>
                  </a:lnTo>
                  <a:lnTo>
                    <a:pt x="67" y="79"/>
                  </a:lnTo>
                  <a:lnTo>
                    <a:pt x="67" y="81"/>
                  </a:lnTo>
                  <a:lnTo>
                    <a:pt x="67" y="85"/>
                  </a:lnTo>
                  <a:lnTo>
                    <a:pt x="67" y="92"/>
                  </a:lnTo>
                  <a:lnTo>
                    <a:pt x="67" y="93"/>
                  </a:lnTo>
                  <a:lnTo>
                    <a:pt x="67" y="95"/>
                  </a:lnTo>
                  <a:lnTo>
                    <a:pt x="67" y="98"/>
                  </a:lnTo>
                  <a:lnTo>
                    <a:pt x="67" y="100"/>
                  </a:lnTo>
                  <a:lnTo>
                    <a:pt x="68" y="101"/>
                  </a:lnTo>
                  <a:lnTo>
                    <a:pt x="68" y="104"/>
                  </a:lnTo>
                  <a:lnTo>
                    <a:pt x="68" y="105"/>
                  </a:lnTo>
                  <a:lnTo>
                    <a:pt x="68" y="106"/>
                  </a:lnTo>
                  <a:lnTo>
                    <a:pt x="68" y="107"/>
                  </a:lnTo>
                  <a:lnTo>
                    <a:pt x="68" y="108"/>
                  </a:lnTo>
                  <a:lnTo>
                    <a:pt x="68" y="109"/>
                  </a:lnTo>
                  <a:lnTo>
                    <a:pt x="68" y="110"/>
                  </a:lnTo>
                  <a:lnTo>
                    <a:pt x="68" y="111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3"/>
                  </a:lnTo>
                  <a:lnTo>
                    <a:pt x="69" y="114"/>
                  </a:lnTo>
                  <a:lnTo>
                    <a:pt x="69" y="114"/>
                  </a:lnTo>
                </a:path>
              </a:pathLst>
            </a:custGeom>
            <a:noFill/>
            <a:ln w="9525" cap="sq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305" name="Freeform 99"/>
            <p:cNvSpPr>
              <a:spLocks/>
            </p:cNvSpPr>
            <p:nvPr/>
          </p:nvSpPr>
          <p:spPr bwMode="auto">
            <a:xfrm>
              <a:off x="9093247" y="3470295"/>
              <a:ext cx="87313" cy="184150"/>
            </a:xfrm>
            <a:custGeom>
              <a:avLst/>
              <a:gdLst/>
              <a:ahLst/>
              <a:cxnLst>
                <a:cxn ang="0">
                  <a:pos x="0" y="116"/>
                </a:cxn>
                <a:cxn ang="0">
                  <a:pos x="1" y="114"/>
                </a:cxn>
                <a:cxn ang="0">
                  <a:pos x="2" y="108"/>
                </a:cxn>
                <a:cxn ang="0">
                  <a:pos x="2" y="96"/>
                </a:cxn>
                <a:cxn ang="0">
                  <a:pos x="4" y="54"/>
                </a:cxn>
                <a:cxn ang="0">
                  <a:pos x="5" y="31"/>
                </a:cxn>
                <a:cxn ang="0">
                  <a:pos x="6" y="12"/>
                </a:cxn>
                <a:cxn ang="0">
                  <a:pos x="7" y="4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9" y="4"/>
                </a:cxn>
                <a:cxn ang="0">
                  <a:pos x="10" y="12"/>
                </a:cxn>
                <a:cxn ang="0">
                  <a:pos x="12" y="48"/>
                </a:cxn>
                <a:cxn ang="0">
                  <a:pos x="13" y="74"/>
                </a:cxn>
                <a:cxn ang="0">
                  <a:pos x="14" y="97"/>
                </a:cxn>
                <a:cxn ang="0">
                  <a:pos x="15" y="109"/>
                </a:cxn>
                <a:cxn ang="0">
                  <a:pos x="15" y="114"/>
                </a:cxn>
                <a:cxn ang="0">
                  <a:pos x="16" y="116"/>
                </a:cxn>
                <a:cxn ang="0">
                  <a:pos x="16" y="113"/>
                </a:cxn>
                <a:cxn ang="0">
                  <a:pos x="17" y="108"/>
                </a:cxn>
                <a:cxn ang="0">
                  <a:pos x="18" y="91"/>
                </a:cxn>
                <a:cxn ang="0">
                  <a:pos x="20" y="62"/>
                </a:cxn>
                <a:cxn ang="0">
                  <a:pos x="21" y="25"/>
                </a:cxn>
                <a:cxn ang="0">
                  <a:pos x="22" y="8"/>
                </a:cxn>
                <a:cxn ang="0">
                  <a:pos x="23" y="1"/>
                </a:cxn>
                <a:cxn ang="0">
                  <a:pos x="24" y="0"/>
                </a:cxn>
                <a:cxn ang="0">
                  <a:pos x="24" y="2"/>
                </a:cxn>
                <a:cxn ang="0">
                  <a:pos x="25" y="12"/>
                </a:cxn>
                <a:cxn ang="0">
                  <a:pos x="26" y="33"/>
                </a:cxn>
                <a:cxn ang="0">
                  <a:pos x="28" y="72"/>
                </a:cxn>
                <a:cxn ang="0">
                  <a:pos x="29" y="100"/>
                </a:cxn>
                <a:cxn ang="0">
                  <a:pos x="30" y="111"/>
                </a:cxn>
                <a:cxn ang="0">
                  <a:pos x="31" y="115"/>
                </a:cxn>
                <a:cxn ang="0">
                  <a:pos x="32" y="115"/>
                </a:cxn>
                <a:cxn ang="0">
                  <a:pos x="32" y="111"/>
                </a:cxn>
                <a:cxn ang="0">
                  <a:pos x="33" y="101"/>
                </a:cxn>
                <a:cxn ang="0">
                  <a:pos x="34" y="81"/>
                </a:cxn>
                <a:cxn ang="0">
                  <a:pos x="36" y="39"/>
                </a:cxn>
                <a:cxn ang="0">
                  <a:pos x="37" y="18"/>
                </a:cxn>
                <a:cxn ang="0">
                  <a:pos x="38" y="8"/>
                </a:cxn>
                <a:cxn ang="0">
                  <a:pos x="38" y="1"/>
                </a:cxn>
                <a:cxn ang="0">
                  <a:pos x="39" y="0"/>
                </a:cxn>
                <a:cxn ang="0">
                  <a:pos x="40" y="2"/>
                </a:cxn>
                <a:cxn ang="0">
                  <a:pos x="40" y="12"/>
                </a:cxn>
                <a:cxn ang="0">
                  <a:pos x="42" y="33"/>
                </a:cxn>
                <a:cxn ang="0">
                  <a:pos x="44" y="87"/>
                </a:cxn>
                <a:cxn ang="0">
                  <a:pos x="45" y="101"/>
                </a:cxn>
                <a:cxn ang="0">
                  <a:pos x="46" y="111"/>
                </a:cxn>
                <a:cxn ang="0">
                  <a:pos x="46" y="115"/>
                </a:cxn>
                <a:cxn ang="0">
                  <a:pos x="47" y="115"/>
                </a:cxn>
                <a:cxn ang="0">
                  <a:pos x="47" y="112"/>
                </a:cxn>
                <a:cxn ang="0">
                  <a:pos x="48" y="103"/>
                </a:cxn>
                <a:cxn ang="0">
                  <a:pos x="49" y="84"/>
                </a:cxn>
                <a:cxn ang="0">
                  <a:pos x="51" y="40"/>
                </a:cxn>
                <a:cxn ang="0">
                  <a:pos x="52" y="14"/>
                </a:cxn>
                <a:cxn ang="0">
                  <a:pos x="53" y="5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55" y="3"/>
                </a:cxn>
              </a:cxnLst>
              <a:rect l="0" t="0" r="r" b="b"/>
              <a:pathLst>
                <a:path w="55" h="116">
                  <a:moveTo>
                    <a:pt x="0" y="114"/>
                  </a:moveTo>
                  <a:lnTo>
                    <a:pt x="0" y="114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4"/>
                  </a:lnTo>
                  <a:lnTo>
                    <a:pt x="2" y="103"/>
                  </a:lnTo>
                  <a:lnTo>
                    <a:pt x="2" y="102"/>
                  </a:lnTo>
                  <a:lnTo>
                    <a:pt x="2" y="99"/>
                  </a:lnTo>
                  <a:lnTo>
                    <a:pt x="2" y="97"/>
                  </a:lnTo>
                  <a:lnTo>
                    <a:pt x="2" y="96"/>
                  </a:lnTo>
                  <a:lnTo>
                    <a:pt x="3" y="92"/>
                  </a:lnTo>
                  <a:lnTo>
                    <a:pt x="3" y="86"/>
                  </a:lnTo>
                  <a:lnTo>
                    <a:pt x="3" y="84"/>
                  </a:lnTo>
                  <a:lnTo>
                    <a:pt x="3" y="82"/>
                  </a:lnTo>
                  <a:lnTo>
                    <a:pt x="3" y="78"/>
                  </a:lnTo>
                  <a:lnTo>
                    <a:pt x="4" y="70"/>
                  </a:lnTo>
                  <a:lnTo>
                    <a:pt x="4" y="54"/>
                  </a:lnTo>
                  <a:lnTo>
                    <a:pt x="4" y="52"/>
                  </a:lnTo>
                  <a:lnTo>
                    <a:pt x="5" y="50"/>
                  </a:lnTo>
                  <a:lnTo>
                    <a:pt x="5" y="46"/>
                  </a:lnTo>
                  <a:lnTo>
                    <a:pt x="5" y="38"/>
                  </a:lnTo>
                  <a:lnTo>
                    <a:pt x="5" y="36"/>
                  </a:lnTo>
                  <a:lnTo>
                    <a:pt x="5" y="34"/>
                  </a:lnTo>
                  <a:lnTo>
                    <a:pt x="5" y="31"/>
                  </a:lnTo>
                  <a:lnTo>
                    <a:pt x="6" y="24"/>
                  </a:lnTo>
                  <a:lnTo>
                    <a:pt x="6" y="22"/>
                  </a:lnTo>
                  <a:lnTo>
                    <a:pt x="6" y="20"/>
                  </a:lnTo>
                  <a:lnTo>
                    <a:pt x="6" y="18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6" y="12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8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7"/>
                  </a:lnTo>
                  <a:lnTo>
                    <a:pt x="10" y="9"/>
                  </a:lnTo>
                  <a:lnTo>
                    <a:pt x="10" y="11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10" y="17"/>
                  </a:lnTo>
                  <a:lnTo>
                    <a:pt x="10" y="18"/>
                  </a:lnTo>
                  <a:lnTo>
                    <a:pt x="10" y="20"/>
                  </a:lnTo>
                  <a:lnTo>
                    <a:pt x="10" y="24"/>
                  </a:lnTo>
                  <a:lnTo>
                    <a:pt x="11" y="31"/>
                  </a:lnTo>
                  <a:lnTo>
                    <a:pt x="12" y="48"/>
                  </a:lnTo>
                  <a:lnTo>
                    <a:pt x="12" y="50"/>
                  </a:lnTo>
                  <a:lnTo>
                    <a:pt x="12" y="52"/>
                  </a:lnTo>
                  <a:lnTo>
                    <a:pt x="12" y="57"/>
                  </a:lnTo>
                  <a:lnTo>
                    <a:pt x="12" y="66"/>
                  </a:lnTo>
                  <a:lnTo>
                    <a:pt x="12" y="68"/>
                  </a:lnTo>
                  <a:lnTo>
                    <a:pt x="12" y="70"/>
                  </a:lnTo>
                  <a:lnTo>
                    <a:pt x="13" y="74"/>
                  </a:lnTo>
                  <a:lnTo>
                    <a:pt x="13" y="83"/>
                  </a:lnTo>
                  <a:lnTo>
                    <a:pt x="13" y="85"/>
                  </a:lnTo>
                  <a:lnTo>
                    <a:pt x="13" y="87"/>
                  </a:lnTo>
                  <a:lnTo>
                    <a:pt x="13" y="90"/>
                  </a:lnTo>
                  <a:lnTo>
                    <a:pt x="14" y="92"/>
                  </a:lnTo>
                  <a:lnTo>
                    <a:pt x="14" y="94"/>
                  </a:lnTo>
                  <a:lnTo>
                    <a:pt x="14" y="97"/>
                  </a:lnTo>
                  <a:lnTo>
                    <a:pt x="14" y="99"/>
                  </a:lnTo>
                  <a:lnTo>
                    <a:pt x="14" y="100"/>
                  </a:lnTo>
                  <a:lnTo>
                    <a:pt x="14" y="103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5" y="108"/>
                  </a:lnTo>
                  <a:lnTo>
                    <a:pt x="15" y="109"/>
                  </a:lnTo>
                  <a:lnTo>
                    <a:pt x="15" y="110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7" y="113"/>
                  </a:lnTo>
                  <a:lnTo>
                    <a:pt x="17" y="112"/>
                  </a:lnTo>
                  <a:lnTo>
                    <a:pt x="17" y="111"/>
                  </a:lnTo>
                  <a:lnTo>
                    <a:pt x="17" y="110"/>
                  </a:lnTo>
                  <a:lnTo>
                    <a:pt x="17" y="110"/>
                  </a:lnTo>
                  <a:lnTo>
                    <a:pt x="17" y="109"/>
                  </a:lnTo>
                  <a:lnTo>
                    <a:pt x="17" y="108"/>
                  </a:lnTo>
                  <a:lnTo>
                    <a:pt x="17" y="107"/>
                  </a:lnTo>
                  <a:lnTo>
                    <a:pt x="17" y="104"/>
                  </a:lnTo>
                  <a:lnTo>
                    <a:pt x="18" y="103"/>
                  </a:lnTo>
                  <a:lnTo>
                    <a:pt x="18" y="102"/>
                  </a:lnTo>
                  <a:lnTo>
                    <a:pt x="18" y="99"/>
                  </a:lnTo>
                  <a:lnTo>
                    <a:pt x="18" y="93"/>
                  </a:lnTo>
                  <a:lnTo>
                    <a:pt x="18" y="91"/>
                  </a:lnTo>
                  <a:lnTo>
                    <a:pt x="18" y="89"/>
                  </a:lnTo>
                  <a:lnTo>
                    <a:pt x="18" y="86"/>
                  </a:lnTo>
                  <a:lnTo>
                    <a:pt x="19" y="78"/>
                  </a:lnTo>
                  <a:lnTo>
                    <a:pt x="19" y="76"/>
                  </a:lnTo>
                  <a:lnTo>
                    <a:pt x="19" y="74"/>
                  </a:lnTo>
                  <a:lnTo>
                    <a:pt x="19" y="70"/>
                  </a:lnTo>
                  <a:lnTo>
                    <a:pt x="20" y="62"/>
                  </a:lnTo>
                  <a:lnTo>
                    <a:pt x="20" y="46"/>
                  </a:lnTo>
                  <a:lnTo>
                    <a:pt x="20" y="43"/>
                  </a:lnTo>
                  <a:lnTo>
                    <a:pt x="20" y="41"/>
                  </a:lnTo>
                  <a:lnTo>
                    <a:pt x="20" y="37"/>
                  </a:lnTo>
                  <a:lnTo>
                    <a:pt x="21" y="29"/>
                  </a:lnTo>
                  <a:lnTo>
                    <a:pt x="21" y="27"/>
                  </a:lnTo>
                  <a:lnTo>
                    <a:pt x="21" y="25"/>
                  </a:lnTo>
                  <a:lnTo>
                    <a:pt x="21" y="21"/>
                  </a:lnTo>
                  <a:lnTo>
                    <a:pt x="22" y="15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2" y="8"/>
                  </a:lnTo>
                  <a:lnTo>
                    <a:pt x="22" y="7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5" y="7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6" y="18"/>
                  </a:lnTo>
                  <a:lnTo>
                    <a:pt x="26" y="20"/>
                  </a:lnTo>
                  <a:lnTo>
                    <a:pt x="26" y="21"/>
                  </a:lnTo>
                  <a:lnTo>
                    <a:pt x="26" y="25"/>
                  </a:lnTo>
                  <a:lnTo>
                    <a:pt x="26" y="33"/>
                  </a:lnTo>
                  <a:lnTo>
                    <a:pt x="26" y="35"/>
                  </a:lnTo>
                  <a:lnTo>
                    <a:pt x="26" y="37"/>
                  </a:lnTo>
                  <a:lnTo>
                    <a:pt x="27" y="41"/>
                  </a:lnTo>
                  <a:lnTo>
                    <a:pt x="27" y="50"/>
                  </a:lnTo>
                  <a:lnTo>
                    <a:pt x="28" y="67"/>
                  </a:lnTo>
                  <a:lnTo>
                    <a:pt x="28" y="69"/>
                  </a:lnTo>
                  <a:lnTo>
                    <a:pt x="28" y="72"/>
                  </a:lnTo>
                  <a:lnTo>
                    <a:pt x="28" y="76"/>
                  </a:lnTo>
                  <a:lnTo>
                    <a:pt x="28" y="84"/>
                  </a:lnTo>
                  <a:lnTo>
                    <a:pt x="29" y="86"/>
                  </a:lnTo>
                  <a:lnTo>
                    <a:pt x="29" y="88"/>
                  </a:lnTo>
                  <a:lnTo>
                    <a:pt x="29" y="92"/>
                  </a:lnTo>
                  <a:lnTo>
                    <a:pt x="29" y="98"/>
                  </a:lnTo>
                  <a:lnTo>
                    <a:pt x="29" y="100"/>
                  </a:lnTo>
                  <a:lnTo>
                    <a:pt x="29" y="101"/>
                  </a:lnTo>
                  <a:lnTo>
                    <a:pt x="30" y="104"/>
                  </a:lnTo>
                  <a:lnTo>
                    <a:pt x="30" y="105"/>
                  </a:lnTo>
                  <a:lnTo>
                    <a:pt x="30" y="107"/>
                  </a:lnTo>
                  <a:lnTo>
                    <a:pt x="30" y="109"/>
                  </a:lnTo>
                  <a:lnTo>
                    <a:pt x="30" y="110"/>
                  </a:lnTo>
                  <a:lnTo>
                    <a:pt x="30" y="111"/>
                  </a:lnTo>
                  <a:lnTo>
                    <a:pt x="30" y="112"/>
                  </a:lnTo>
                  <a:lnTo>
                    <a:pt x="30" y="112"/>
                  </a:lnTo>
                  <a:lnTo>
                    <a:pt x="30" y="113"/>
                  </a:lnTo>
                  <a:lnTo>
                    <a:pt x="30" y="114"/>
                  </a:lnTo>
                  <a:lnTo>
                    <a:pt x="31" y="114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6"/>
                  </a:lnTo>
                  <a:lnTo>
                    <a:pt x="31" y="116"/>
                  </a:lnTo>
                  <a:lnTo>
                    <a:pt x="31" y="116"/>
                  </a:lnTo>
                  <a:lnTo>
                    <a:pt x="31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2" y="112"/>
                  </a:lnTo>
                  <a:lnTo>
                    <a:pt x="32" y="111"/>
                  </a:lnTo>
                  <a:lnTo>
                    <a:pt x="32" y="110"/>
                  </a:lnTo>
                  <a:lnTo>
                    <a:pt x="32" y="109"/>
                  </a:lnTo>
                  <a:lnTo>
                    <a:pt x="32" y="108"/>
                  </a:lnTo>
                  <a:lnTo>
                    <a:pt x="33" y="106"/>
                  </a:lnTo>
                  <a:lnTo>
                    <a:pt x="33" y="105"/>
                  </a:lnTo>
                  <a:lnTo>
                    <a:pt x="33" y="104"/>
                  </a:lnTo>
                  <a:lnTo>
                    <a:pt x="33" y="101"/>
                  </a:lnTo>
                  <a:lnTo>
                    <a:pt x="33" y="100"/>
                  </a:lnTo>
                  <a:lnTo>
                    <a:pt x="33" y="98"/>
                  </a:lnTo>
                  <a:lnTo>
                    <a:pt x="33" y="95"/>
                  </a:lnTo>
                  <a:lnTo>
                    <a:pt x="34" y="89"/>
                  </a:lnTo>
                  <a:lnTo>
                    <a:pt x="34" y="87"/>
                  </a:lnTo>
                  <a:lnTo>
                    <a:pt x="34" y="85"/>
                  </a:lnTo>
                  <a:lnTo>
                    <a:pt x="34" y="81"/>
                  </a:lnTo>
                  <a:lnTo>
                    <a:pt x="34" y="74"/>
                  </a:lnTo>
                  <a:lnTo>
                    <a:pt x="35" y="57"/>
                  </a:lnTo>
                  <a:lnTo>
                    <a:pt x="35" y="55"/>
                  </a:lnTo>
                  <a:lnTo>
                    <a:pt x="35" y="53"/>
                  </a:lnTo>
                  <a:lnTo>
                    <a:pt x="35" y="49"/>
                  </a:lnTo>
                  <a:lnTo>
                    <a:pt x="36" y="41"/>
                  </a:lnTo>
                  <a:lnTo>
                    <a:pt x="36" y="39"/>
                  </a:lnTo>
                  <a:lnTo>
                    <a:pt x="36" y="37"/>
                  </a:lnTo>
                  <a:lnTo>
                    <a:pt x="36" y="33"/>
                  </a:lnTo>
                  <a:lnTo>
                    <a:pt x="36" y="26"/>
                  </a:lnTo>
                  <a:lnTo>
                    <a:pt x="36" y="24"/>
                  </a:lnTo>
                  <a:lnTo>
                    <a:pt x="37" y="22"/>
                  </a:lnTo>
                  <a:lnTo>
                    <a:pt x="37" y="19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7" y="12"/>
                  </a:lnTo>
                  <a:lnTo>
                    <a:pt x="37" y="11"/>
                  </a:lnTo>
                  <a:lnTo>
                    <a:pt x="37" y="10"/>
                  </a:lnTo>
                  <a:lnTo>
                    <a:pt x="37" y="9"/>
                  </a:lnTo>
                  <a:lnTo>
                    <a:pt x="38" y="8"/>
                  </a:lnTo>
                  <a:lnTo>
                    <a:pt x="38" y="6"/>
                  </a:lnTo>
                  <a:lnTo>
                    <a:pt x="38" y="5"/>
                  </a:lnTo>
                  <a:lnTo>
                    <a:pt x="38" y="4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0" y="5"/>
                  </a:lnTo>
                  <a:lnTo>
                    <a:pt x="40" y="7"/>
                  </a:lnTo>
                  <a:lnTo>
                    <a:pt x="40" y="8"/>
                  </a:lnTo>
                  <a:lnTo>
                    <a:pt x="40" y="9"/>
                  </a:lnTo>
                  <a:lnTo>
                    <a:pt x="40" y="12"/>
                  </a:lnTo>
                  <a:lnTo>
                    <a:pt x="40" y="14"/>
                  </a:lnTo>
                  <a:lnTo>
                    <a:pt x="41" y="15"/>
                  </a:lnTo>
                  <a:lnTo>
                    <a:pt x="41" y="18"/>
                  </a:lnTo>
                  <a:lnTo>
                    <a:pt x="41" y="20"/>
                  </a:lnTo>
                  <a:lnTo>
                    <a:pt x="41" y="22"/>
                  </a:lnTo>
                  <a:lnTo>
                    <a:pt x="41" y="25"/>
                  </a:lnTo>
                  <a:lnTo>
                    <a:pt x="42" y="33"/>
                  </a:lnTo>
                  <a:lnTo>
                    <a:pt x="42" y="50"/>
                  </a:lnTo>
                  <a:lnTo>
                    <a:pt x="42" y="52"/>
                  </a:lnTo>
                  <a:lnTo>
                    <a:pt x="42" y="55"/>
                  </a:lnTo>
                  <a:lnTo>
                    <a:pt x="43" y="59"/>
                  </a:lnTo>
                  <a:lnTo>
                    <a:pt x="43" y="68"/>
                  </a:lnTo>
                  <a:lnTo>
                    <a:pt x="44" y="85"/>
                  </a:lnTo>
                  <a:lnTo>
                    <a:pt x="44" y="87"/>
                  </a:lnTo>
                  <a:lnTo>
                    <a:pt x="44" y="89"/>
                  </a:lnTo>
                  <a:lnTo>
                    <a:pt x="44" y="92"/>
                  </a:lnTo>
                  <a:lnTo>
                    <a:pt x="44" y="94"/>
                  </a:lnTo>
                  <a:lnTo>
                    <a:pt x="44" y="96"/>
                  </a:lnTo>
                  <a:lnTo>
                    <a:pt x="44" y="99"/>
                  </a:lnTo>
                  <a:lnTo>
                    <a:pt x="45" y="100"/>
                  </a:lnTo>
                  <a:lnTo>
                    <a:pt x="45" y="101"/>
                  </a:lnTo>
                  <a:lnTo>
                    <a:pt x="45" y="104"/>
                  </a:lnTo>
                  <a:lnTo>
                    <a:pt x="45" y="105"/>
                  </a:lnTo>
                  <a:lnTo>
                    <a:pt x="45" y="106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46" y="111"/>
                  </a:lnTo>
                  <a:lnTo>
                    <a:pt x="46" y="112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7" y="111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7"/>
                  </a:lnTo>
                  <a:lnTo>
                    <a:pt x="48" y="106"/>
                  </a:lnTo>
                  <a:lnTo>
                    <a:pt x="48" y="103"/>
                  </a:lnTo>
                  <a:lnTo>
                    <a:pt x="48" y="102"/>
                  </a:lnTo>
                  <a:lnTo>
                    <a:pt x="48" y="100"/>
                  </a:lnTo>
                  <a:lnTo>
                    <a:pt x="48" y="97"/>
                  </a:lnTo>
                  <a:lnTo>
                    <a:pt x="49" y="91"/>
                  </a:lnTo>
                  <a:lnTo>
                    <a:pt x="49" y="89"/>
                  </a:lnTo>
                  <a:lnTo>
                    <a:pt x="49" y="87"/>
                  </a:lnTo>
                  <a:lnTo>
                    <a:pt x="49" y="84"/>
                  </a:lnTo>
                  <a:lnTo>
                    <a:pt x="49" y="76"/>
                  </a:lnTo>
                  <a:lnTo>
                    <a:pt x="50" y="74"/>
                  </a:lnTo>
                  <a:lnTo>
                    <a:pt x="50" y="72"/>
                  </a:lnTo>
                  <a:lnTo>
                    <a:pt x="50" y="68"/>
                  </a:lnTo>
                  <a:lnTo>
                    <a:pt x="50" y="59"/>
                  </a:lnTo>
                  <a:lnTo>
                    <a:pt x="51" y="42"/>
                  </a:lnTo>
                  <a:lnTo>
                    <a:pt x="51" y="40"/>
                  </a:lnTo>
                  <a:lnTo>
                    <a:pt x="51" y="38"/>
                  </a:lnTo>
                  <a:lnTo>
                    <a:pt x="51" y="34"/>
                  </a:lnTo>
                  <a:lnTo>
                    <a:pt x="52" y="27"/>
                  </a:lnTo>
                  <a:lnTo>
                    <a:pt x="52" y="25"/>
                  </a:lnTo>
                  <a:lnTo>
                    <a:pt x="52" y="23"/>
                  </a:lnTo>
                  <a:lnTo>
                    <a:pt x="52" y="20"/>
                  </a:lnTo>
                  <a:lnTo>
                    <a:pt x="52" y="14"/>
                  </a:lnTo>
                  <a:lnTo>
                    <a:pt x="53" y="12"/>
                  </a:lnTo>
                  <a:lnTo>
                    <a:pt x="53" y="11"/>
                  </a:lnTo>
                  <a:lnTo>
                    <a:pt x="53" y="10"/>
                  </a:lnTo>
                  <a:lnTo>
                    <a:pt x="53" y="9"/>
                  </a:lnTo>
                  <a:lnTo>
                    <a:pt x="53" y="8"/>
                  </a:lnTo>
                  <a:lnTo>
                    <a:pt x="53" y="6"/>
                  </a:lnTo>
                  <a:lnTo>
                    <a:pt x="53" y="5"/>
                  </a:lnTo>
                  <a:lnTo>
                    <a:pt x="53" y="4"/>
                  </a:lnTo>
                  <a:lnTo>
                    <a:pt x="53" y="3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3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5" y="6"/>
                  </a:lnTo>
                </a:path>
              </a:pathLst>
            </a:custGeom>
            <a:noFill/>
            <a:ln w="9525" cap="sq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06" name="TextBox 305"/>
          <p:cNvSpPr txBox="1"/>
          <p:nvPr/>
        </p:nvSpPr>
        <p:spPr>
          <a:xfrm>
            <a:off x="6981825" y="5062666"/>
            <a:ext cx="2027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L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aser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nterferometer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G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ravitational Wave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O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bservatory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87337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3534" y="3126827"/>
            <a:ext cx="5960587" cy="4470440"/>
          </a:xfrm>
          <a:prstGeom prst="rect">
            <a:avLst/>
          </a:prstGeom>
        </p:spPr>
      </p:pic>
      <p:pic>
        <p:nvPicPr>
          <p:cNvPr id="4" name="Content Placeholder 3" descr="RS23079_DSCF0406-lpr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87874" y="336"/>
            <a:ext cx="5684927" cy="3126491"/>
          </a:xfrm>
        </p:spPr>
      </p:pic>
      <p:sp>
        <p:nvSpPr>
          <p:cNvPr id="2" name="TextBox 1"/>
          <p:cNvSpPr txBox="1"/>
          <p:nvPr/>
        </p:nvSpPr>
        <p:spPr>
          <a:xfrm>
            <a:off x="1813034" y="797034"/>
            <a:ext cx="2531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m</a:t>
            </a:r>
            <a:r>
              <a:rPr lang="en-US" sz="2000" dirty="0" smtClean="0">
                <a:solidFill>
                  <a:srgbClr val="FF0000"/>
                </a:solidFill>
              </a:rPr>
              <a:t>ouse latrine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2605" y="3621403"/>
            <a:ext cx="2531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mud dauber nest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6" name="Picture 5" descr="https://alog.ligo-la.caltech.edu/aLOG/uploads/6269_20130220142126_100_16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7052" y="-1"/>
            <a:ext cx="4169103" cy="312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79241" y="2648606"/>
            <a:ext cx="3564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evacuated temporary cover patch 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5164" y="3205755"/>
            <a:ext cx="3781996" cy="37638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5968371" y="3559848"/>
            <a:ext cx="2531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pressure transient vs. distance for He injection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095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S23109_IMG_2422-lpr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4858" y="1081761"/>
            <a:ext cx="9172076" cy="5044289"/>
          </a:xfrm>
        </p:spPr>
      </p:pic>
    </p:spTree>
    <p:extLst>
      <p:ext uri="{BB962C8B-B14F-4D97-AF65-F5344CB8AC3E}">
        <p14:creationId xmlns:p14="http://schemas.microsoft.com/office/powerpoint/2010/main" val="3858017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3B9B64-2F6B-2C43-A173-9F8CA42861E4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24000" y="203200"/>
            <a:ext cx="7239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Final Remarks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" y="1143000"/>
            <a:ext cx="8534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3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LIGO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facilities are among the largest high-vacuum systems ever built, and have stringent requirements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3000"/>
              <a:buFont typeface="Arial"/>
              <a:buChar char="•"/>
              <a:tabLst/>
              <a:defRPr/>
            </a:pPr>
            <a:r>
              <a:rPr lang="en-US" kern="0" dirty="0" smtClean="0">
                <a:latin typeface="+mn-lt"/>
                <a:ea typeface="ＭＳ Ｐゴシック" charset="-128"/>
                <a:cs typeface="ＭＳ Ｐゴシック" charset="-128"/>
              </a:rPr>
              <a:t>Novel and cost-effective methods were developed to meet these challenges successfully in the US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3000"/>
              <a:buFont typeface="Arial"/>
              <a:buChar char="•"/>
              <a:tabLst/>
              <a:defRPr/>
            </a:pPr>
            <a:r>
              <a:rPr lang="en-US" kern="0" dirty="0" smtClean="0">
                <a:latin typeface="+mn-lt"/>
                <a:ea typeface="ＭＳ Ｐゴシック" charset="-128"/>
                <a:cs typeface="ＭＳ Ｐゴシック" charset="-128"/>
              </a:rPr>
              <a:t>In trouble-free operation over a decade, LIGO is now installing second-generation instruments in Louisiana and Washington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3000"/>
              <a:buFont typeface="Arial"/>
              <a:buChar char="•"/>
              <a:tabLst/>
              <a:defRPr/>
            </a:pPr>
            <a:r>
              <a:rPr lang="en-US" kern="0" dirty="0">
                <a:latin typeface="+mn-lt"/>
                <a:ea typeface="ＭＳ Ｐゴシック" charset="-128"/>
                <a:cs typeface="ＭＳ Ｐゴシック" charset="-128"/>
              </a:rPr>
              <a:t>A</a:t>
            </a:r>
            <a:r>
              <a:rPr lang="en-US" kern="0" dirty="0" smtClean="0">
                <a:latin typeface="+mn-lt"/>
                <a:ea typeface="ＭＳ Ｐゴシック" charset="-128"/>
                <a:cs typeface="ＭＳ Ｐゴシック" charset="-128"/>
              </a:rPr>
              <a:t> third identical interferometer was built and is now designated for India when the site is available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3000"/>
              <a:buFont typeface="Arial"/>
              <a:buChar char="•"/>
              <a:tabLst/>
              <a:defRPr/>
            </a:pPr>
            <a:r>
              <a:rPr lang="en-US" kern="0" dirty="0" smtClean="0">
                <a:latin typeface="+mn-lt"/>
                <a:ea typeface="ＭＳ Ｐゴシック" charset="-128"/>
                <a:cs typeface="ＭＳ Ｐゴシック" charset="-128"/>
              </a:rPr>
              <a:t>With benefit of hindsight, new technology, and Indian innovation, we believe </a:t>
            </a:r>
            <a:r>
              <a:rPr lang="en-US" kern="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the LIGO India vacuum system will be even better!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3000"/>
              <a:tabLst/>
              <a:defRPr/>
            </a:pPr>
            <a:r>
              <a:rPr lang="en-US" kern="0" dirty="0" smtClean="0">
                <a:latin typeface="+mn-lt"/>
                <a:ea typeface="ＭＳ Ｐゴシック" charset="-128"/>
                <a:cs typeface="ＭＳ Ｐゴシック" charset="-128"/>
              </a:rPr>
              <a:t> 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3000"/>
              <a:buFont typeface="Arial"/>
              <a:buChar char="•"/>
              <a:tabLst/>
              <a:defRPr/>
            </a:pPr>
            <a:endParaRPr kumimoji="0" lang="en-US" sz="24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3000"/>
              <a:buFont typeface="Arial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3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4A1FD-0082-0643-9515-E154B0A47651}" type="slidenum">
              <a:rPr lang="en-US"/>
              <a:pPr/>
              <a:t>53</a:t>
            </a:fld>
            <a:endParaRPr lang="en-US"/>
          </a:p>
        </p:txBody>
      </p:sp>
      <p:sp>
        <p:nvSpPr>
          <p:cNvPr id="44032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914400"/>
            <a:ext cx="7239000" cy="588963"/>
          </a:xfrm>
        </p:spPr>
        <p:txBody>
          <a:bodyPr/>
          <a:lstStyle/>
          <a:p>
            <a:r>
              <a:rPr lang="en-US" sz="4000" dirty="0" smtClean="0">
                <a:solidFill>
                  <a:srgbClr val="00FF00"/>
                </a:solidFill>
              </a:rPr>
              <a:t>Thank you IUVSTA!</a:t>
            </a:r>
            <a:endParaRPr lang="en-US" sz="4000" dirty="0">
              <a:solidFill>
                <a:srgbClr val="00FF00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143000" y="5486400"/>
            <a:ext cx="7239000" cy="5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Helvetica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Helvetica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Helvetica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Helvetica" charset="0"/>
              </a:defRPr>
            </a:lvl9pPr>
          </a:lstStyle>
          <a:p>
            <a:r>
              <a:rPr lang="en-US" sz="4000" dirty="0" smtClean="0">
                <a:solidFill>
                  <a:srgbClr val="00FF00"/>
                </a:solidFill>
              </a:rPr>
              <a:t>Thank you IPR!</a:t>
            </a:r>
            <a:endParaRPr lang="en-US" sz="4000" dirty="0">
              <a:solidFill>
                <a:srgbClr val="00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3B9B64-2F6B-2C43-A173-9F8CA42861E4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95400" y="2819400"/>
            <a:ext cx="678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i="1" dirty="0" smtClean="0"/>
              <a:t>--Reference Slides--</a:t>
            </a:r>
            <a:endParaRPr lang="en-US" sz="5400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43DB3E7-9BB1-8744-8295-7DE163A043D2}" type="slidenum">
              <a:rPr lang="en-US" smtClean="0"/>
              <a:pPr/>
              <a:t>55</a:t>
            </a:fld>
            <a:endParaRPr lang="en-US" smtClean="0"/>
          </a:p>
        </p:txBody>
      </p:sp>
      <p:sp>
        <p:nvSpPr>
          <p:cNvPr id="26628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568325"/>
            <a:ext cx="5638800" cy="392113"/>
          </a:xfrm>
          <a:noFill/>
        </p:spPr>
        <p:txBody>
          <a:bodyPr/>
          <a:lstStyle/>
          <a:p>
            <a:r>
              <a:rPr lang="en-US" b="1">
                <a:latin typeface="Arial" charset="0"/>
              </a:rPr>
              <a:t>LIGO </a:t>
            </a:r>
            <a:br>
              <a:rPr lang="en-US" b="1">
                <a:latin typeface="Arial" charset="0"/>
              </a:rPr>
            </a:br>
            <a:r>
              <a:rPr lang="en-US" sz="2400" b="1" i="0">
                <a:solidFill>
                  <a:srgbClr val="FF3300"/>
                </a:solidFill>
                <a:latin typeface="Arial" charset="0"/>
              </a:rPr>
              <a:t>Livingston Observatory</a:t>
            </a:r>
          </a:p>
        </p:txBody>
      </p:sp>
      <p:pic>
        <p:nvPicPr>
          <p:cNvPr id="26629" name="Picture 3" descr="aerial-livingston pic 1b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0" y="1371600"/>
            <a:ext cx="6400800" cy="5162550"/>
          </a:xfr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EF75C79-977E-0345-AA24-B7D550C39533}" type="slidenum">
              <a:rPr lang="en-US" smtClean="0"/>
              <a:pPr/>
              <a:t>56</a:t>
            </a:fld>
            <a:endParaRPr lang="en-US" smtClean="0"/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419100"/>
            <a:ext cx="7086600" cy="533400"/>
          </a:xfrm>
          <a:noFill/>
        </p:spPr>
        <p:txBody>
          <a:bodyPr/>
          <a:lstStyle/>
          <a:p>
            <a:r>
              <a:rPr lang="en-US" b="1">
                <a:latin typeface="Arial" charset="0"/>
              </a:rPr>
              <a:t>LIGO </a:t>
            </a:r>
            <a:br>
              <a:rPr lang="en-US" b="1">
                <a:latin typeface="Arial" charset="0"/>
              </a:rPr>
            </a:br>
            <a:r>
              <a:rPr lang="en-US" sz="2400" b="1" i="0">
                <a:solidFill>
                  <a:srgbClr val="FF3300"/>
                </a:solidFill>
                <a:latin typeface="Arial" charset="0"/>
              </a:rPr>
              <a:t>Hanford Observatory</a:t>
            </a:r>
            <a:endParaRPr lang="en-US" sz="2400" b="1">
              <a:latin typeface="Arial" charset="0"/>
            </a:endParaRPr>
          </a:p>
        </p:txBody>
      </p:sp>
      <p:pic>
        <p:nvPicPr>
          <p:cNvPr id="25605" name="Picture 3" descr="fig08-hanford aeri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828800"/>
            <a:ext cx="8153400" cy="435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dealized_noise_plo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50061" y="1143000"/>
            <a:ext cx="5171261" cy="5562600"/>
          </a:xfrm>
          <a:prstGeom prst="rect">
            <a:avLst/>
          </a:prstGeom>
          <a:noFill/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7200" y="1371600"/>
            <a:ext cx="2819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3000"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First detectors </a:t>
            </a:r>
            <a:r>
              <a:rPr lang="en-US" kern="0" dirty="0" smtClean="0">
                <a:latin typeface="+mn-lt"/>
                <a:ea typeface="ＭＳ Ｐゴシック" charset="-128"/>
                <a:cs typeface="ＭＳ Ｐゴシック" charset="-128"/>
              </a:rPr>
              <a:t>reached design sensitivity in 2005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3000"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Now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installing Advanced detectors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3000"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Vacuum requirement </a:t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</a:b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&lt;10</a:t>
            </a:r>
            <a:r>
              <a:rPr kumimoji="0" lang="en-US" sz="24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-9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torr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H</a:t>
            </a:r>
            <a:r>
              <a:rPr kumimoji="0" lang="en-US" sz="24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2</a:t>
            </a:r>
            <a:br>
              <a:rPr kumimoji="0" lang="en-US" sz="24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</a:b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&lt;10</a:t>
            </a:r>
            <a:r>
              <a:rPr kumimoji="0" lang="en-US" sz="24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-10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torr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H</a:t>
            </a:r>
            <a:r>
              <a:rPr kumimoji="0" lang="en-US" sz="24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2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O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524000" y="266700"/>
            <a:ext cx="7239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Limits to Sensitivity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9E2A-CF3E-6940-AC98-44634EB7C95E}" type="slidenum">
              <a:rPr lang="en-US"/>
              <a:pPr/>
              <a:t>58</a:t>
            </a:fld>
            <a:endParaRPr lang="en-US"/>
          </a:p>
        </p:txBody>
      </p:sp>
      <p:sp>
        <p:nvSpPr>
          <p:cNvPr id="405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304800"/>
            <a:ext cx="7239000" cy="584200"/>
          </a:xfrm>
        </p:spPr>
        <p:txBody>
          <a:bodyPr/>
          <a:lstStyle/>
          <a:p>
            <a:r>
              <a:rPr lang="en-US" dirty="0"/>
              <a:t>Residual Gas</a:t>
            </a:r>
            <a:r>
              <a:rPr lang="en-US" dirty="0" smtClean="0"/>
              <a:t> Index Fluctuation Noise</a:t>
            </a:r>
            <a:endParaRPr lang="en-US" dirty="0"/>
          </a:p>
        </p:txBody>
      </p:sp>
      <p:pic>
        <p:nvPicPr>
          <p:cNvPr id="405508" name="Picture 4" descr="gas-result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1143000"/>
            <a:ext cx="6181802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noise_equation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24000"/>
            <a:ext cx="3086100" cy="688975"/>
          </a:xfrm>
          <a:prstGeom prst="rect">
            <a:avLst/>
          </a:prstGeom>
        </p:spPr>
      </p:pic>
      <p:pic>
        <p:nvPicPr>
          <p:cNvPr id="9" name="Picture 8" descr="noise_equation_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336800"/>
            <a:ext cx="2114550" cy="2317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2400" y="2819400"/>
            <a:ext cx="2667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tx2"/>
                </a:solidFill>
                <a:latin typeface="Times"/>
                <a:cs typeface="Times"/>
              </a:rPr>
              <a:t>ρ</a:t>
            </a:r>
            <a:r>
              <a:rPr lang="en-US" sz="1100" dirty="0" smtClean="0">
                <a:solidFill>
                  <a:schemeClr val="tx2"/>
                </a:solidFill>
                <a:latin typeface="Times"/>
                <a:cs typeface="Times"/>
              </a:rPr>
              <a:t> </a:t>
            </a:r>
            <a:r>
              <a:rPr lang="en-US" sz="1100" i="1" dirty="0" smtClean="0">
                <a:solidFill>
                  <a:schemeClr val="tx2"/>
                </a:solidFill>
                <a:latin typeface="Times"/>
                <a:cs typeface="Times"/>
              </a:rPr>
              <a:t>=  gas number density (~ pressure)</a:t>
            </a:r>
          </a:p>
          <a:p>
            <a:r>
              <a:rPr lang="en-US" sz="1100" i="1" dirty="0" err="1" smtClean="0">
                <a:solidFill>
                  <a:schemeClr val="tx2"/>
                </a:solidFill>
                <a:latin typeface="Times"/>
                <a:cs typeface="Times"/>
              </a:rPr>
              <a:t>α</a:t>
            </a:r>
            <a:r>
              <a:rPr lang="en-US" sz="1100" i="1" dirty="0" smtClean="0">
                <a:solidFill>
                  <a:schemeClr val="tx2"/>
                </a:solidFill>
                <a:latin typeface="Times"/>
                <a:cs typeface="Times"/>
              </a:rPr>
              <a:t> =  optical </a:t>
            </a:r>
            <a:r>
              <a:rPr lang="en-US" sz="1100" i="1" dirty="0" err="1" smtClean="0">
                <a:solidFill>
                  <a:schemeClr val="tx2"/>
                </a:solidFill>
                <a:latin typeface="Times"/>
                <a:cs typeface="Times"/>
              </a:rPr>
              <a:t>polarizability</a:t>
            </a:r>
            <a:r>
              <a:rPr lang="en-US" sz="1100" i="1" dirty="0" smtClean="0">
                <a:solidFill>
                  <a:schemeClr val="tx2"/>
                </a:solidFill>
                <a:latin typeface="Times"/>
                <a:cs typeface="Times"/>
              </a:rPr>
              <a:t> (~ index)</a:t>
            </a:r>
          </a:p>
          <a:p>
            <a:r>
              <a:rPr lang="en-US" sz="1100" i="1" dirty="0" err="1" smtClean="0">
                <a:solidFill>
                  <a:schemeClr val="tx2"/>
                </a:solidFill>
                <a:latin typeface="Times"/>
                <a:cs typeface="Times"/>
              </a:rPr>
              <a:t>w</a:t>
            </a:r>
            <a:r>
              <a:rPr lang="en-US" sz="1100" i="1" dirty="0" smtClean="0">
                <a:solidFill>
                  <a:schemeClr val="tx2"/>
                </a:solidFill>
                <a:latin typeface="Times"/>
                <a:cs typeface="Times"/>
              </a:rPr>
              <a:t> = beam radius</a:t>
            </a:r>
          </a:p>
          <a:p>
            <a:r>
              <a:rPr lang="en-US" sz="1100" i="1" dirty="0" smtClean="0">
                <a:solidFill>
                  <a:schemeClr val="tx2"/>
                </a:solidFill>
                <a:latin typeface="Times"/>
                <a:cs typeface="Times"/>
              </a:rPr>
              <a:t>v</a:t>
            </a:r>
            <a:r>
              <a:rPr lang="en-US" sz="1100" i="1" baseline="-25000" dirty="0" smtClean="0">
                <a:solidFill>
                  <a:schemeClr val="tx2"/>
                </a:solidFill>
                <a:latin typeface="Times"/>
                <a:cs typeface="Times"/>
              </a:rPr>
              <a:t>0</a:t>
            </a:r>
            <a:r>
              <a:rPr lang="en-US" sz="1100" i="1" dirty="0" smtClean="0">
                <a:solidFill>
                  <a:schemeClr val="tx2"/>
                </a:solidFill>
                <a:latin typeface="Times"/>
                <a:cs typeface="Times"/>
              </a:rPr>
              <a:t> = most probable thermal speed</a:t>
            </a:r>
          </a:p>
          <a:p>
            <a:r>
              <a:rPr lang="en-US" sz="1100" i="1" dirty="0" smtClean="0">
                <a:solidFill>
                  <a:schemeClr val="tx2"/>
                </a:solidFill>
                <a:latin typeface="Times"/>
                <a:cs typeface="Times"/>
              </a:rPr>
              <a:t>L</a:t>
            </a:r>
            <a:r>
              <a:rPr lang="en-US" sz="1100" i="1" baseline="-25000" dirty="0" smtClean="0">
                <a:solidFill>
                  <a:schemeClr val="tx2"/>
                </a:solidFill>
                <a:latin typeface="Times"/>
                <a:cs typeface="Times"/>
              </a:rPr>
              <a:t>0</a:t>
            </a:r>
            <a:r>
              <a:rPr lang="en-US" sz="1100" i="1" dirty="0" smtClean="0">
                <a:solidFill>
                  <a:schemeClr val="tx2"/>
                </a:solidFill>
                <a:latin typeface="Times"/>
                <a:cs typeface="Times"/>
              </a:rPr>
              <a:t> = arm length</a:t>
            </a:r>
          </a:p>
          <a:p>
            <a:r>
              <a:rPr lang="en-US" sz="1100" i="1" dirty="0" smtClean="0">
                <a:solidFill>
                  <a:schemeClr val="tx2"/>
                </a:solidFill>
                <a:latin typeface="Times"/>
                <a:cs typeface="Times"/>
              </a:rPr>
              <a:t>ΔL = arm optical path difference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1000" y="4191000"/>
            <a:ext cx="2286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Statistical model verified by interferometer experiment</a:t>
            </a:r>
          </a:p>
          <a:p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4724400" y="62484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S. Whitcomb and MZ, </a:t>
            </a:r>
            <a:r>
              <a:rPr lang="en-US" sz="800" i="1" dirty="0" smtClean="0"/>
              <a:t>Proc. 7th </a:t>
            </a:r>
            <a:r>
              <a:rPr lang="en-US" sz="800" i="1" dirty="0"/>
              <a:t>Marcel Grossmann Meeting on</a:t>
            </a:r>
            <a:r>
              <a:rPr lang="en-US" sz="800" i="1" dirty="0" smtClean="0"/>
              <a:t> GR, </a:t>
            </a:r>
            <a:r>
              <a:rPr lang="en-US" sz="800" dirty="0" smtClean="0"/>
              <a:t>R</a:t>
            </a:r>
            <a:r>
              <a:rPr lang="en-US" sz="800" dirty="0"/>
              <a:t>. </a:t>
            </a:r>
            <a:r>
              <a:rPr lang="en-US" sz="800" dirty="0" err="1"/>
              <a:t>Jantzen</a:t>
            </a:r>
            <a:r>
              <a:rPr lang="en-US" sz="800" dirty="0"/>
              <a:t> and G. Keiser, eds. World Scientific, Singapore (1996).</a:t>
            </a:r>
          </a:p>
          <a:p>
            <a:endParaRPr lang="en-US" sz="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33538" y="3429000"/>
            <a:ext cx="6315075" cy="10206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66700"/>
            <a:ext cx="7620000" cy="533400"/>
          </a:xfrm>
        </p:spPr>
        <p:txBody>
          <a:bodyPr/>
          <a:lstStyle/>
          <a:p>
            <a:r>
              <a:rPr lang="en-US" dirty="0" smtClean="0"/>
              <a:t>Residual Gas Pressure Limits in Beam Tubes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30FF89-010E-D743-9346-2CD4AB727079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333500"/>
            <a:ext cx="5664200" cy="5524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1828800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avoid optical phase noise in laser path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A04B9DE-1CFE-BC4A-B0D6-900A18755870}" type="slidenum">
              <a:rPr lang="en-US" smtClean="0"/>
              <a:pPr/>
              <a:t>6</a:t>
            </a:fld>
            <a:endParaRPr lang="en-US" smtClean="0"/>
          </a:p>
        </p:txBody>
      </p:sp>
      <p:pic>
        <p:nvPicPr>
          <p:cNvPr id="22532" name="Picture 2" descr="sourc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26100" y="1143000"/>
            <a:ext cx="3352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7239000" cy="762000"/>
          </a:xfrm>
        </p:spPr>
        <p:txBody>
          <a:bodyPr/>
          <a:lstStyle/>
          <a:p>
            <a:r>
              <a:rPr lang="en-US" dirty="0" smtClean="0"/>
              <a:t>Some Expected Astrophysical Sources</a:t>
            </a:r>
            <a:endParaRPr lang="en-US" dirty="0"/>
          </a:p>
        </p:txBody>
      </p:sp>
      <p:sp>
        <p:nvSpPr>
          <p:cNvPr id="2253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73100" y="1295400"/>
            <a:ext cx="6642100" cy="5168900"/>
          </a:xfrm>
        </p:spPr>
        <p:txBody>
          <a:bodyPr/>
          <a:lstStyle/>
          <a:p>
            <a:endParaRPr lang="en-US" sz="1600"/>
          </a:p>
          <a:p>
            <a:r>
              <a:rPr lang="en-US"/>
              <a:t>Compact binary inspiral:	</a:t>
            </a:r>
            <a:r>
              <a:rPr lang="en-US">
                <a:solidFill>
                  <a:srgbClr val="499337"/>
                </a:solidFill>
              </a:rPr>
              <a:t>“chirps”</a:t>
            </a:r>
          </a:p>
          <a:p>
            <a:pPr lvl="1"/>
            <a:r>
              <a:rPr lang="en-US" b="1"/>
              <a:t>NS-NS, NS-BH, BH-BH </a:t>
            </a:r>
          </a:p>
          <a:p>
            <a:pPr lvl="1"/>
            <a:endParaRPr lang="en-US" b="1"/>
          </a:p>
          <a:p>
            <a:r>
              <a:rPr lang="en-US"/>
              <a:t>Supernovas or GRBs:	</a:t>
            </a:r>
            <a:r>
              <a:rPr lang="en-US">
                <a:solidFill>
                  <a:srgbClr val="499337"/>
                </a:solidFill>
              </a:rPr>
              <a:t>“bursts”</a:t>
            </a:r>
          </a:p>
          <a:p>
            <a:pPr lvl="1"/>
            <a:r>
              <a:rPr lang="en-US" b="1"/>
              <a:t>GW signals observed in coincidence </a:t>
            </a:r>
            <a:br>
              <a:rPr lang="en-US" b="1"/>
            </a:br>
            <a:r>
              <a:rPr lang="en-US" b="1"/>
              <a:t>with EM or neutrino detectors</a:t>
            </a:r>
          </a:p>
          <a:p>
            <a:pPr lvl="1"/>
            <a:endParaRPr lang="en-US" b="1"/>
          </a:p>
          <a:p>
            <a:r>
              <a:rPr lang="en-US"/>
              <a:t>Pulsars in our galaxy:  </a:t>
            </a:r>
            <a:r>
              <a:rPr lang="en-US">
                <a:solidFill>
                  <a:srgbClr val="499337"/>
                </a:solidFill>
              </a:rPr>
              <a:t>“periodic waves”</a:t>
            </a:r>
          </a:p>
          <a:p>
            <a:pPr lvl="1"/>
            <a:r>
              <a:rPr lang="en-US" b="1"/>
              <a:t>Rapidly rotating neutron stars </a:t>
            </a:r>
          </a:p>
          <a:p>
            <a:pPr lvl="1"/>
            <a:r>
              <a:rPr lang="en-US" b="1"/>
              <a:t>Modes of NS vibration </a:t>
            </a:r>
          </a:p>
          <a:p>
            <a:pPr lvl="1"/>
            <a:endParaRPr lang="en-US" b="1"/>
          </a:p>
          <a:p>
            <a:r>
              <a:rPr lang="en-US"/>
              <a:t>Cosmological:  </a:t>
            </a:r>
            <a:r>
              <a:rPr lang="en-US">
                <a:solidFill>
                  <a:srgbClr val="499337"/>
                </a:solidFill>
              </a:rPr>
              <a:t>“stochastic background”</a:t>
            </a:r>
          </a:p>
          <a:p>
            <a:pPr lvl="1"/>
            <a:r>
              <a:rPr lang="en-US" b="1"/>
              <a:t>Probe back to the Planck time (10</a:t>
            </a:r>
            <a:r>
              <a:rPr lang="en-US" b="1" baseline="30000"/>
              <a:t>-43</a:t>
            </a:r>
            <a:r>
              <a:rPr lang="en-US" b="1"/>
              <a:t> s)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30FF89-010E-D743-9346-2CD4AB727079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266700"/>
            <a:ext cx="5270500" cy="6582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30FF89-010E-D743-9346-2CD4AB727079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90600"/>
            <a:ext cx="8382000" cy="586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sz="2000" dirty="0" smtClean="0"/>
              <a:t>Pressure evolution for major species </a:t>
            </a:r>
            <a:br>
              <a:rPr lang="en-US" sz="2000" dirty="0" smtClean="0"/>
            </a:br>
            <a:r>
              <a:rPr lang="en-US" sz="2000" dirty="0" smtClean="0"/>
              <a:t>during 160ºC beam tube module </a:t>
            </a:r>
            <a:r>
              <a:rPr lang="en-US" sz="2000" dirty="0" err="1" smtClean="0"/>
              <a:t>bakeout</a:t>
            </a:r>
            <a:endParaRPr lang="en-US" sz="20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409C4E-D474-5F40-8EC2-289DC802E467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294859"/>
            <a:ext cx="8134350" cy="5410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30FF89-010E-D743-9346-2CD4AB727079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66400"/>
            <a:ext cx="6197600" cy="653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30FF89-010E-D743-9346-2CD4AB727079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93700"/>
            <a:ext cx="8636000" cy="6464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30FF89-010E-D743-9346-2CD4AB727079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graphicFrame>
        <p:nvGraphicFramePr>
          <p:cNvPr id="151555" name="Object 3"/>
          <p:cNvGraphicFramePr>
            <a:graphicFrameLocks noChangeAspect="1"/>
          </p:cNvGraphicFramePr>
          <p:nvPr/>
        </p:nvGraphicFramePr>
        <p:xfrm>
          <a:off x="762000" y="800100"/>
          <a:ext cx="8001000" cy="620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89" name="Document" r:id="rId3" imgW="6400800" imgH="4965700" progId="Word.Document.12">
                  <p:link updateAutomatic="1"/>
                </p:oleObj>
              </mc:Choice>
              <mc:Fallback>
                <p:oleObj name="Document" r:id="rId3" imgW="6400800" imgH="4965700" progId="Word.Document.12">
                  <p:link updateAutomatic="1"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800100"/>
                        <a:ext cx="8001000" cy="620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0" y="266700"/>
            <a:ext cx="7239000" cy="533400"/>
          </a:xfrm>
        </p:spPr>
        <p:txBody>
          <a:bodyPr/>
          <a:lstStyle/>
          <a:p>
            <a:r>
              <a:rPr lang="en-US" dirty="0" smtClean="0"/>
              <a:t>Vertex Pressure Evolution after Backfill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3B9B64-2F6B-2C43-A173-9F8CA42861E4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24000" y="266700"/>
            <a:ext cx="7239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Large</a:t>
            </a:r>
            <a:r>
              <a:rPr kumimoji="0" lang="en-US" sz="2800" b="0" i="1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Flange Design</a:t>
            </a:r>
            <a:endParaRPr kumimoji="0" lang="en-US" sz="1200" b="0" i="1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04800" y="1371600"/>
            <a:ext cx="3141662" cy="480131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1800" dirty="0" smtClean="0">
                <a:latin typeface="Arial" charset="0"/>
              </a:rPr>
              <a:t> Dual “dry” </a:t>
            </a:r>
            <a:r>
              <a:rPr lang="en-US" sz="1800" dirty="0" err="1" smtClean="0">
                <a:latin typeface="Arial" charset="0"/>
              </a:rPr>
              <a:t>o-ring</a:t>
            </a:r>
            <a:r>
              <a:rPr lang="en-US" sz="1800" dirty="0" smtClean="0">
                <a:latin typeface="Arial" charset="0"/>
              </a:rPr>
              <a:t>  </a:t>
            </a:r>
          </a:p>
          <a:p>
            <a:pPr>
              <a:buFontTx/>
              <a:buChar char="•"/>
            </a:pPr>
            <a:r>
              <a:rPr lang="en-US" sz="1800" dirty="0">
                <a:latin typeface="Arial" charset="0"/>
              </a:rPr>
              <a:t> </a:t>
            </a:r>
            <a:r>
              <a:rPr lang="en-US" sz="1800" dirty="0" smtClean="0">
                <a:latin typeface="Arial" charset="0"/>
              </a:rPr>
              <a:t>Pumped annulus between</a:t>
            </a:r>
          </a:p>
          <a:p>
            <a:pPr>
              <a:buFontTx/>
              <a:buChar char="•"/>
            </a:pPr>
            <a:r>
              <a:rPr lang="en-US" sz="1800" dirty="0">
                <a:latin typeface="Arial" charset="0"/>
              </a:rPr>
              <a:t> </a:t>
            </a:r>
            <a:r>
              <a:rPr lang="en-US" sz="1800" dirty="0" smtClean="0">
                <a:latin typeface="Arial" charset="0"/>
              </a:rPr>
              <a:t>(independent of main volume, except in open gate valve)</a:t>
            </a:r>
          </a:p>
          <a:p>
            <a:pPr>
              <a:buFontTx/>
              <a:buChar char="•"/>
            </a:pPr>
            <a:r>
              <a:rPr lang="en-US" sz="1800" dirty="0" smtClean="0">
                <a:latin typeface="Arial" charset="0"/>
              </a:rPr>
              <a:t> </a:t>
            </a:r>
            <a:r>
              <a:rPr lang="en-US" sz="1800" dirty="0">
                <a:latin typeface="Arial" charset="0"/>
              </a:rPr>
              <a:t>S</a:t>
            </a:r>
            <a:r>
              <a:rPr lang="en-US" sz="1800" dirty="0" smtClean="0">
                <a:latin typeface="Arial" charset="0"/>
              </a:rPr>
              <a:t>eal faces single-point machined</a:t>
            </a:r>
          </a:p>
          <a:p>
            <a:pPr>
              <a:buFontTx/>
              <a:buChar char="•"/>
            </a:pPr>
            <a:r>
              <a:rPr lang="en-US" sz="1800" dirty="0">
                <a:latin typeface="Arial" charset="0"/>
              </a:rPr>
              <a:t> </a:t>
            </a:r>
            <a:r>
              <a:rPr lang="en-US" sz="1800" dirty="0" smtClean="0">
                <a:latin typeface="Arial" charset="0"/>
              </a:rPr>
              <a:t>Controlled circumferential 32 </a:t>
            </a:r>
            <a:r>
              <a:rPr lang="en-US" sz="1800" dirty="0" err="1" smtClean="0">
                <a:latin typeface="Arial" charset="0"/>
              </a:rPr>
              <a:t>μinch</a:t>
            </a:r>
            <a:r>
              <a:rPr lang="en-US" sz="1800" dirty="0" smtClean="0">
                <a:latin typeface="Arial" charset="0"/>
              </a:rPr>
              <a:t> “tooth” finish</a:t>
            </a:r>
            <a:endParaRPr lang="en-US" sz="1800" dirty="0">
              <a:latin typeface="Arial" charset="0"/>
            </a:endParaRPr>
          </a:p>
          <a:p>
            <a:pPr>
              <a:buFontTx/>
              <a:buChar char="•"/>
            </a:pPr>
            <a:r>
              <a:rPr lang="en-US" sz="1800" dirty="0" smtClean="0">
                <a:latin typeface="Arial" charset="0"/>
              </a:rPr>
              <a:t> Custom Viton (</a:t>
            </a:r>
            <a:r>
              <a:rPr lang="en-US" sz="1800" dirty="0" err="1" smtClean="0">
                <a:latin typeface="Arial" charset="0"/>
              </a:rPr>
              <a:t>Flourel</a:t>
            </a:r>
            <a:r>
              <a:rPr lang="en-US" sz="1800" dirty="0" smtClean="0">
                <a:latin typeface="Arial" charset="0"/>
              </a:rPr>
              <a:t>) cord formulation (55 gallon min. order) </a:t>
            </a:r>
          </a:p>
          <a:p>
            <a:pPr>
              <a:buFontTx/>
              <a:buChar char="•"/>
            </a:pPr>
            <a:r>
              <a:rPr lang="en-US" sz="1800" dirty="0">
                <a:latin typeface="Arial" charset="0"/>
              </a:rPr>
              <a:t> </a:t>
            </a:r>
            <a:r>
              <a:rPr lang="en-US" sz="1800" dirty="0" smtClean="0">
                <a:latin typeface="Arial" charset="0"/>
              </a:rPr>
              <a:t>Cleaned &amp; baked after molding to remove volatile compounds and mold release wax</a:t>
            </a:r>
          </a:p>
          <a:p>
            <a:endParaRPr lang="en-US" sz="1800" dirty="0" smtClean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5792"/>
          <a:stretch/>
        </p:blipFill>
        <p:spPr>
          <a:xfrm>
            <a:off x="4648200" y="1011238"/>
            <a:ext cx="4265354" cy="208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819" y="3331626"/>
            <a:ext cx="4576762" cy="337397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auto">
          <a:xfrm>
            <a:off x="7620000" y="1981200"/>
            <a:ext cx="838200" cy="74908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D618511-9638-0242-93DE-E2FA6753F5EC}" type="slidenum">
              <a:rPr lang="en-US" smtClean="0"/>
              <a:pPr/>
              <a:t>67</a:t>
            </a:fld>
            <a:endParaRPr lang="en-US" smtClean="0"/>
          </a:p>
        </p:txBody>
      </p:sp>
      <p:sp>
        <p:nvSpPr>
          <p:cNvPr id="491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Pumping</a:t>
            </a:r>
            <a:endParaRPr lang="en-US" dirty="0"/>
          </a:p>
        </p:txBody>
      </p:sp>
      <p:sp>
        <p:nvSpPr>
          <p:cNvPr id="491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5029200" cy="4953000"/>
          </a:xfrm>
        </p:spPr>
        <p:txBody>
          <a:bodyPr/>
          <a:lstStyle/>
          <a:p>
            <a:r>
              <a:rPr lang="en-US" sz="2000" dirty="0" smtClean="0"/>
              <a:t>All “dry” pumping</a:t>
            </a:r>
          </a:p>
          <a:p>
            <a:r>
              <a:rPr lang="en-US" sz="2000" dirty="0" smtClean="0"/>
              <a:t>Initial evacuation by blowers &amp; maglev </a:t>
            </a:r>
            <a:r>
              <a:rPr lang="en-US" sz="2000" dirty="0" err="1" smtClean="0"/>
              <a:t>turbomolecular</a:t>
            </a:r>
            <a:r>
              <a:rPr lang="en-US" sz="2000" dirty="0" smtClean="0"/>
              <a:t> pumps</a:t>
            </a:r>
            <a:endParaRPr lang="en-US" sz="2000" dirty="0"/>
          </a:p>
          <a:p>
            <a:r>
              <a:rPr lang="en-US" sz="2000" dirty="0" smtClean="0"/>
              <a:t>Maintained by noble diode ion </a:t>
            </a:r>
            <a:r>
              <a:rPr lang="en-US" sz="2000" dirty="0"/>
              <a:t>pumps and </a:t>
            </a:r>
            <a:r>
              <a:rPr lang="en-US" sz="2000" dirty="0" smtClean="0"/>
              <a:t>coaxial LN</a:t>
            </a:r>
            <a:r>
              <a:rPr lang="en-US" sz="2000" baseline="-25000" dirty="0" smtClean="0"/>
              <a:t>2</a:t>
            </a:r>
            <a:endParaRPr lang="en-US" sz="2000" dirty="0"/>
          </a:p>
        </p:txBody>
      </p:sp>
      <p:pic>
        <p:nvPicPr>
          <p:cNvPr id="49158" name="Picture 4" descr="lvea mech r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3200400"/>
            <a:ext cx="40640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5" descr="Pump_Valv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1524000"/>
            <a:ext cx="3217863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D618511-9638-0242-93DE-E2FA6753F5EC}" type="slidenum">
              <a:rPr lang="en-US" smtClean="0"/>
              <a:pPr/>
              <a:t>68</a:t>
            </a:fld>
            <a:endParaRPr lang="en-US" smtClean="0"/>
          </a:p>
        </p:txBody>
      </p:sp>
      <p:sp>
        <p:nvSpPr>
          <p:cNvPr id="491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80K LN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 err="1" smtClean="0"/>
              <a:t>Cryopump</a:t>
            </a:r>
            <a:endParaRPr lang="en-US" dirty="0"/>
          </a:p>
        </p:txBody>
      </p:sp>
      <p:sp>
        <p:nvSpPr>
          <p:cNvPr id="491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371600"/>
            <a:ext cx="8763000" cy="4724400"/>
          </a:xfrm>
        </p:spPr>
        <p:txBody>
          <a:bodyPr/>
          <a:lstStyle/>
          <a:p>
            <a:r>
              <a:rPr lang="en-US" sz="2000" dirty="0" smtClean="0"/>
              <a:t>Special “low vibration” design</a:t>
            </a:r>
          </a:p>
          <a:p>
            <a:pPr lvl="1"/>
            <a:r>
              <a:rPr lang="en-US" sz="1400" dirty="0" smtClean="0"/>
              <a:t>LN</a:t>
            </a:r>
            <a:r>
              <a:rPr lang="en-US" sz="1200" dirty="0" smtClean="0"/>
              <a:t>2</a:t>
            </a:r>
            <a:r>
              <a:rPr lang="en-US" sz="1400" dirty="0" smtClean="0"/>
              <a:t> reservoir suspended by compliant springs with </a:t>
            </a:r>
            <a:r>
              <a:rPr lang="en-US" sz="1400" dirty="0" err="1" smtClean="0"/>
              <a:t>Flourel</a:t>
            </a:r>
            <a:r>
              <a:rPr lang="en-US" sz="1400" dirty="0" smtClean="0"/>
              <a:t> dampers</a:t>
            </a:r>
          </a:p>
          <a:p>
            <a:pPr lvl="1"/>
            <a:r>
              <a:rPr lang="en-US" sz="1400" dirty="0" smtClean="0"/>
              <a:t>Dual-phase liquid delivery (horizontal vacuum-jacketed lines) maintain continuous liquid and vapor flow without slugging</a:t>
            </a:r>
          </a:p>
          <a:p>
            <a:pPr lvl="1"/>
            <a:r>
              <a:rPr lang="en-US" sz="1400" dirty="0" smtClean="0"/>
              <a:t>Sloped “chute” introduces new liquid to reservoir</a:t>
            </a:r>
          </a:p>
          <a:p>
            <a:pPr lvl="1"/>
            <a:r>
              <a:rPr lang="en-US" sz="1400" dirty="0" smtClean="0"/>
              <a:t>Reservoir shape &amp; free surface area designed to preclude boiling </a:t>
            </a:r>
          </a:p>
          <a:p>
            <a:pPr lvl="1"/>
            <a:r>
              <a:rPr lang="en-US" sz="1400" dirty="0" smtClean="0"/>
              <a:t>Continuous level control (PID with differential pressure level sensor)</a:t>
            </a:r>
          </a:p>
          <a:p>
            <a:r>
              <a:rPr lang="en-US" sz="2000" dirty="0" smtClean="0"/>
              <a:t>Low-emissivity aluminum cold surface</a:t>
            </a:r>
          </a:p>
          <a:p>
            <a:r>
              <a:rPr lang="en-US" sz="2000" dirty="0" smtClean="0"/>
              <a:t>Low-emissivity tube liners reduce </a:t>
            </a:r>
            <a:r>
              <a:rPr lang="en-US" sz="2000" smtClean="0"/>
              <a:t>thermal flux</a:t>
            </a:r>
            <a:endParaRPr lang="en-US" sz="2000" dirty="0" smtClean="0"/>
          </a:p>
          <a:p>
            <a:r>
              <a:rPr lang="en-US" sz="2000" dirty="0" smtClean="0"/>
              <a:t>Outdoor storage </a:t>
            </a:r>
            <a:r>
              <a:rPr lang="en-US" sz="2000" dirty="0" err="1" smtClean="0"/>
              <a:t>dewars</a:t>
            </a:r>
            <a:r>
              <a:rPr lang="en-US" sz="2000" dirty="0" smtClean="0"/>
              <a:t> refilled periodically by truck delivery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25551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Cryopump</a:t>
            </a:r>
            <a:r>
              <a:rPr lang="en-US" dirty="0" smtClean="0"/>
              <a:t> Design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801" b="801"/>
          <a:stretch>
            <a:fillRect/>
          </a:stretch>
        </p:blipFill>
        <p:spPr>
          <a:xfrm>
            <a:off x="-31652" y="1143000"/>
            <a:ext cx="8489852" cy="54102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30FF89-010E-D743-9346-2CD4AB727079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955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FCAD4-A70B-2C49-88F9-112328764EFB}" type="slidenum">
              <a:rPr lang="en-US"/>
              <a:pPr/>
              <a:t>7</a:t>
            </a:fld>
            <a:endParaRPr lang="en-US"/>
          </a:p>
        </p:txBody>
      </p:sp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0"/>
            <a:ext cx="7239000" cy="1143000"/>
          </a:xfrm>
        </p:spPr>
        <p:txBody>
          <a:bodyPr/>
          <a:lstStyle/>
          <a:p>
            <a:r>
              <a:rPr lang="en-US" sz="2400" b="1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A New ‘Sense’- A New Universe</a:t>
            </a:r>
          </a:p>
        </p:txBody>
      </p:sp>
      <p:pic>
        <p:nvPicPr>
          <p:cNvPr id="215043" name="Picture 3"/>
          <p:cNvPicPr>
            <a:picLocks noChangeAspect="1" noChangeArrowheads="1"/>
          </p:cNvPicPr>
          <p:nvPr/>
        </p:nvPicPr>
        <p:blipFill>
          <a:blip r:embed="rId3"/>
          <a:srcRect l="8542" t="23335" r="21498" b="15228"/>
          <a:stretch>
            <a:fillRect/>
          </a:stretch>
        </p:blipFill>
        <p:spPr bwMode="auto">
          <a:xfrm>
            <a:off x="228600" y="1524000"/>
            <a:ext cx="4716463" cy="48021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215044" name="Picture 4" descr="bh_fron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1524000"/>
            <a:ext cx="3619500" cy="250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45" name="Text Box 5"/>
          <p:cNvSpPr txBox="1">
            <a:spLocks noChangeArrowheads="1"/>
          </p:cNvSpPr>
          <p:nvPr/>
        </p:nvSpPr>
        <p:spPr bwMode="auto">
          <a:xfrm>
            <a:off x="4945063" y="4267200"/>
            <a:ext cx="4198937" cy="1325563"/>
          </a:xfrm>
          <a:prstGeom prst="rect">
            <a:avLst/>
          </a:prstGeom>
          <a:noFill/>
          <a:ln w="38100">
            <a:noFill/>
            <a:miter lim="800000"/>
            <a:headEnd type="none" w="sm" len="sm"/>
            <a:tailEnd type="none" w="sm" len="sm"/>
          </a:ln>
          <a:effectLst/>
        </p:spPr>
        <p:txBody>
          <a:bodyPr bIns="0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00066"/>
                </a:solidFill>
                <a:latin typeface="Arial" charset="0"/>
              </a:rPr>
              <a:t>Gravitational Waves will provide </a:t>
            </a:r>
            <a:r>
              <a:rPr lang="en-US" sz="2000" b="1">
                <a:solidFill>
                  <a:schemeClr val="accent2"/>
                </a:solidFill>
                <a:latin typeface="Arial" charset="0"/>
              </a:rPr>
              <a:t>complementary  information</a:t>
            </a:r>
            <a:r>
              <a:rPr lang="en-US" sz="2000" b="1">
                <a:solidFill>
                  <a:srgbClr val="000066"/>
                </a:solidFill>
                <a:latin typeface="Arial" charset="0"/>
              </a:rPr>
              <a:t>, as different from what we know as </a:t>
            </a:r>
            <a:r>
              <a:rPr lang="en-US" sz="2400" b="1">
                <a:solidFill>
                  <a:schemeClr val="accent2"/>
                </a:solidFill>
                <a:latin typeface="Arial" charset="0"/>
              </a:rPr>
              <a:t>sound</a:t>
            </a:r>
            <a:r>
              <a:rPr lang="en-US" sz="2000" b="1">
                <a:solidFill>
                  <a:srgbClr val="000066"/>
                </a:solidFill>
                <a:latin typeface="Arial" charset="0"/>
              </a:rPr>
              <a:t> is from </a:t>
            </a:r>
            <a:r>
              <a:rPr lang="en-US" sz="2400" b="1">
                <a:solidFill>
                  <a:schemeClr val="accent2"/>
                </a:solidFill>
                <a:latin typeface="Arial" charset="0"/>
              </a:rPr>
              <a:t>sight</a:t>
            </a:r>
            <a:r>
              <a:rPr lang="en-US" sz="2000" b="1">
                <a:solidFill>
                  <a:srgbClr val="000066"/>
                </a:solidFill>
                <a:latin typeface="Arial" charset="0"/>
              </a:rPr>
              <a:t>.</a:t>
            </a:r>
            <a:endParaRPr lang="en-US" sz="2000"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1B475-7BCF-E54A-BE13-83F79DDD1402}" type="slidenum">
              <a:rPr lang="en-US"/>
              <a:pPr/>
              <a:t>8</a:t>
            </a:fld>
            <a:endParaRPr lang="en-US"/>
          </a:p>
        </p:txBody>
      </p:sp>
      <p:sp>
        <p:nvSpPr>
          <p:cNvPr id="237581" name="Oval 13"/>
          <p:cNvSpPr>
            <a:spLocks noChangeArrowheads="1"/>
          </p:cNvSpPr>
          <p:nvPr/>
        </p:nvSpPr>
        <p:spPr bwMode="auto">
          <a:xfrm>
            <a:off x="6242050" y="5246688"/>
            <a:ext cx="1150938" cy="1069975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7571" name="Rectangle 3"/>
          <p:cNvSpPr>
            <a:spLocks noChangeArrowheads="1"/>
          </p:cNvSpPr>
          <p:nvPr/>
        </p:nvSpPr>
        <p:spPr bwMode="auto">
          <a:xfrm>
            <a:off x="1524000" y="266700"/>
            <a:ext cx="7239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>
            <a:prstTxWarp prst="textNoShape">
              <a:avLst/>
            </a:prstTxWarp>
          </a:bodyPr>
          <a:lstStyle/>
          <a:p>
            <a:pPr algn="ctr"/>
            <a:r>
              <a:rPr lang="en-US" sz="2800" dirty="0" smtClean="0">
                <a:solidFill>
                  <a:schemeClr val="tx2"/>
                </a:solidFill>
              </a:rPr>
              <a:t>Great promise, but a great challenge…</a:t>
            </a:r>
            <a:endParaRPr lang="en-US" sz="2800" dirty="0">
              <a:solidFill>
                <a:schemeClr val="tx2"/>
              </a:solidFill>
            </a:endParaRPr>
          </a:p>
        </p:txBody>
      </p:sp>
      <p:graphicFrame>
        <p:nvGraphicFramePr>
          <p:cNvPr id="237572" name="Object 4"/>
          <p:cNvGraphicFramePr>
            <a:graphicFrameLocks noChangeAspect="1"/>
          </p:cNvGraphicFramePr>
          <p:nvPr/>
        </p:nvGraphicFramePr>
        <p:xfrm>
          <a:off x="3829050" y="1700213"/>
          <a:ext cx="1714500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64" name="Equation" r:id="rId4" imgW="685800" imgH="241200" progId="Equation.3">
                  <p:embed/>
                </p:oleObj>
              </mc:Choice>
              <mc:Fallback>
                <p:oleObj name="Equation" r:id="rId4" imgW="685800" imgH="241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9050" y="1700213"/>
                        <a:ext cx="1714500" cy="603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7573" name="Text Box 5"/>
          <p:cNvSpPr txBox="1">
            <a:spLocks noChangeArrowheads="1"/>
          </p:cNvSpPr>
          <p:nvPr/>
        </p:nvSpPr>
        <p:spPr bwMode="auto">
          <a:xfrm>
            <a:off x="1752600" y="6019800"/>
            <a:ext cx="467360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2000">
              <a:solidFill>
                <a:srgbClr val="F9134F"/>
              </a:solidFill>
            </a:endParaRPr>
          </a:p>
        </p:txBody>
      </p:sp>
      <p:sp>
        <p:nvSpPr>
          <p:cNvPr id="237574" name="Oval 6"/>
          <p:cNvSpPr>
            <a:spLocks noChangeArrowheads="1"/>
          </p:cNvSpPr>
          <p:nvPr/>
        </p:nvSpPr>
        <p:spPr bwMode="auto">
          <a:xfrm>
            <a:off x="3908425" y="3565525"/>
            <a:ext cx="611188" cy="781050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237575" name="Object 7"/>
          <p:cNvGraphicFramePr>
            <a:graphicFrameLocks noChangeAspect="1"/>
          </p:cNvGraphicFramePr>
          <p:nvPr/>
        </p:nvGraphicFramePr>
        <p:xfrm>
          <a:off x="1354138" y="3565525"/>
          <a:ext cx="6869112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65" name="Equation" r:id="rId6" imgW="4127500" imgH="469900" progId="Equation.3">
                  <p:embed/>
                </p:oleObj>
              </mc:Choice>
              <mc:Fallback>
                <p:oleObj name="Equation" r:id="rId6" imgW="4127500" imgH="4699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4138" y="3565525"/>
                        <a:ext cx="6869112" cy="781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7576" name="Line 8"/>
          <p:cNvSpPr>
            <a:spLocks noChangeShapeType="1"/>
          </p:cNvSpPr>
          <p:nvPr/>
        </p:nvSpPr>
        <p:spPr bwMode="auto">
          <a:xfrm flipH="1">
            <a:off x="4519613" y="3125788"/>
            <a:ext cx="390525" cy="439737"/>
          </a:xfrm>
          <a:prstGeom prst="line">
            <a:avLst/>
          </a:prstGeom>
          <a:noFill/>
          <a:ln w="76200">
            <a:solidFill>
              <a:srgbClr val="E3293B"/>
            </a:solidFill>
            <a:round/>
            <a:headEnd type="none" w="sm" len="sm"/>
            <a:tailEnd type="triangl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7577" name="Rectangle 9"/>
          <p:cNvSpPr>
            <a:spLocks noChangeArrowheads="1"/>
          </p:cNvSpPr>
          <p:nvPr/>
        </p:nvSpPr>
        <p:spPr bwMode="auto">
          <a:xfrm>
            <a:off x="1524000" y="1209675"/>
            <a:ext cx="643572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A wave’s strength is characterized by its </a:t>
            </a:r>
            <a:r>
              <a:rPr lang="en-US" sz="2400" i="1"/>
              <a:t>strain</a:t>
            </a:r>
            <a:endParaRPr lang="en-US" sz="2400"/>
          </a:p>
        </p:txBody>
      </p:sp>
      <p:sp>
        <p:nvSpPr>
          <p:cNvPr id="237578" name="Rectangle 10"/>
          <p:cNvSpPr>
            <a:spLocks noChangeArrowheads="1"/>
          </p:cNvSpPr>
          <p:nvPr/>
        </p:nvSpPr>
        <p:spPr bwMode="auto">
          <a:xfrm>
            <a:off x="936625" y="2303463"/>
            <a:ext cx="75565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/>
              <a:t>We can calculate the expected strain at Earth for, say, an orbiting binary system;</a:t>
            </a:r>
          </a:p>
        </p:txBody>
      </p:sp>
      <p:sp>
        <p:nvSpPr>
          <p:cNvPr id="237579" name="Rectangle 11"/>
          <p:cNvSpPr>
            <a:spLocks noChangeArrowheads="1"/>
          </p:cNvSpPr>
          <p:nvPr/>
        </p:nvSpPr>
        <p:spPr bwMode="auto">
          <a:xfrm>
            <a:off x="936625" y="4686300"/>
            <a:ext cx="7556500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If we make our interferometer</a:t>
            </a:r>
            <a:r>
              <a:rPr lang="en-US" sz="2400" dirty="0" smtClean="0"/>
              <a:t> 4,000 </a:t>
            </a:r>
            <a:r>
              <a:rPr lang="en-US" sz="2400" dirty="0"/>
              <a:t>meters long,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graphicFrame>
        <p:nvGraphicFramePr>
          <p:cNvPr id="237580" name="Object 12"/>
          <p:cNvGraphicFramePr>
            <a:graphicFrameLocks noChangeAspect="1"/>
          </p:cNvGraphicFramePr>
          <p:nvPr/>
        </p:nvGraphicFramePr>
        <p:xfrm>
          <a:off x="1646238" y="5508625"/>
          <a:ext cx="5746750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66" name="Equation" r:id="rId8" imgW="2298700" imgH="203200" progId="Equation.3">
                  <p:embed/>
                </p:oleObj>
              </mc:Choice>
              <mc:Fallback>
                <p:oleObj name="Equation" r:id="rId8" imgW="2298700" imgH="203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6238" y="5508625"/>
                        <a:ext cx="5746750" cy="511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7583" name="Line 15"/>
          <p:cNvSpPr>
            <a:spLocks noChangeShapeType="1"/>
          </p:cNvSpPr>
          <p:nvPr/>
        </p:nvSpPr>
        <p:spPr bwMode="auto">
          <a:xfrm flipH="1">
            <a:off x="7086600" y="5246688"/>
            <a:ext cx="831850" cy="261937"/>
          </a:xfrm>
          <a:prstGeom prst="line">
            <a:avLst/>
          </a:prstGeom>
          <a:noFill/>
          <a:ln w="76200">
            <a:solidFill>
              <a:srgbClr val="E3293B"/>
            </a:solidFill>
            <a:round/>
            <a:headEnd type="none" w="sm" len="sm"/>
            <a:tailEnd type="triangl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36770" y="0"/>
            <a:ext cx="7581901" cy="1025573"/>
          </a:xfrm>
        </p:spPr>
        <p:txBody>
          <a:bodyPr/>
          <a:lstStyle/>
          <a:p>
            <a:r>
              <a:rPr lang="en-US" sz="3200" dirty="0" smtClean="0"/>
              <a:t>Laser Interferometer</a:t>
            </a:r>
            <a:br>
              <a:rPr lang="en-US" sz="3200" dirty="0" smtClean="0"/>
            </a:br>
            <a:r>
              <a:rPr lang="en-US" sz="3200" dirty="0" smtClean="0"/>
              <a:t>Gravitational</a:t>
            </a:r>
            <a:r>
              <a:rPr lang="en-US" sz="3200" dirty="0"/>
              <a:t>-Wave </a:t>
            </a:r>
            <a:r>
              <a:rPr lang="en-US" sz="3200" dirty="0" smtClean="0"/>
              <a:t>Detector</a:t>
            </a:r>
            <a:endParaRPr lang="en-US" sz="3200" dirty="0"/>
          </a:p>
        </p:txBody>
      </p:sp>
      <p:grpSp>
        <p:nvGrpSpPr>
          <p:cNvPr id="2" name="Group 15"/>
          <p:cNvGrpSpPr/>
          <p:nvPr/>
        </p:nvGrpSpPr>
        <p:grpSpPr>
          <a:xfrm rot="15175716">
            <a:off x="1167335" y="4914137"/>
            <a:ext cx="666574" cy="1082888"/>
            <a:chOff x="1624641" y="3813174"/>
            <a:chExt cx="666574" cy="1082888"/>
          </a:xfrm>
        </p:grpSpPr>
        <p:sp>
          <p:nvSpPr>
            <p:cNvPr id="14" name="Rectangle 13"/>
            <p:cNvSpPr/>
            <p:nvPr/>
          </p:nvSpPr>
          <p:spPr>
            <a:xfrm>
              <a:off x="1624641" y="3886680"/>
              <a:ext cx="666574" cy="1009382"/>
            </a:xfrm>
            <a:prstGeom prst="rect">
              <a:avLst/>
            </a:prstGeom>
            <a:solidFill>
              <a:schemeClr val="bg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nip Same Side Corner Rectangle 7"/>
            <p:cNvSpPr/>
            <p:nvPr/>
          </p:nvSpPr>
          <p:spPr>
            <a:xfrm>
              <a:off x="1761730" y="3931130"/>
              <a:ext cx="390081" cy="945167"/>
            </a:xfrm>
            <a:prstGeom prst="snip2SameRect">
              <a:avLst/>
            </a:prstGeom>
            <a:gradFill flip="none" rotWithShape="1">
              <a:gsLst>
                <a:gs pos="15000">
                  <a:schemeClr val="bg1">
                    <a:lumMod val="50000"/>
                    <a:lumOff val="50000"/>
                  </a:schemeClr>
                </a:gs>
                <a:gs pos="85000">
                  <a:schemeClr val="tx1">
                    <a:lumMod val="95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glow rad="50800">
                <a:srgbClr val="FF0000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1774430" y="4489399"/>
              <a:ext cx="362593" cy="375634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7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glow>
                <a:schemeClr val="bg1"/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726241" y="3813174"/>
              <a:ext cx="461334" cy="73505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Can 25"/>
          <p:cNvSpPr/>
          <p:nvPr/>
        </p:nvSpPr>
        <p:spPr>
          <a:xfrm rot="15088286">
            <a:off x="8446378" y="2864054"/>
            <a:ext cx="605118" cy="577087"/>
          </a:xfrm>
          <a:prstGeom prst="can">
            <a:avLst>
              <a:gd name="adj" fmla="val 50000"/>
            </a:avLst>
          </a:prstGeom>
          <a:gradFill flip="none" rotWithShape="1">
            <a:gsLst>
              <a:gs pos="16000">
                <a:schemeClr val="tx1">
                  <a:alpha val="50000"/>
                </a:schemeClr>
              </a:gs>
              <a:gs pos="67000">
                <a:schemeClr val="accent6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6">
                <a:lumMod val="50000"/>
              </a:schemeClr>
            </a:solidFill>
          </a:ln>
          <a:effectLst>
            <a:outerShdw blurRad="228600" dist="38100" dir="5400000" sx="104000" sy="104000" algn="ctr" rotWithShape="0">
              <a:srgbClr val="000000">
                <a:alpha val="8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an 23"/>
          <p:cNvSpPr/>
          <p:nvPr/>
        </p:nvSpPr>
        <p:spPr>
          <a:xfrm rot="7336173">
            <a:off x="265310" y="1868766"/>
            <a:ext cx="777260" cy="614713"/>
          </a:xfrm>
          <a:prstGeom prst="can">
            <a:avLst>
              <a:gd name="adj" fmla="val 50000"/>
            </a:avLst>
          </a:prstGeom>
          <a:gradFill flip="none" rotWithShape="1">
            <a:gsLst>
              <a:gs pos="16000">
                <a:schemeClr val="tx1">
                  <a:alpha val="50000"/>
                </a:schemeClr>
              </a:gs>
              <a:gs pos="67000">
                <a:schemeClr val="accent6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6">
                <a:lumMod val="50000"/>
              </a:schemeClr>
            </a:solidFill>
          </a:ln>
          <a:effectLst>
            <a:outerShdw blurRad="228600" dist="38100" dir="5400000" sx="104000" sy="104000" algn="ctr" rotWithShape="0">
              <a:srgbClr val="000000">
                <a:alpha val="80000"/>
              </a:srgbClr>
            </a:outerShdw>
          </a:effectLst>
          <a:scene3d>
            <a:camera prst="obliqueTopLeft">
              <a:rot lat="0" lon="900000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20505637">
            <a:off x="1996744" y="4729882"/>
            <a:ext cx="2383627" cy="389857"/>
          </a:xfrm>
          <a:prstGeom prst="rightArrow">
            <a:avLst/>
          </a:prstGeom>
          <a:gradFill flip="none" rotWithShape="1">
            <a:gsLst>
              <a:gs pos="19000">
                <a:srgbClr val="FF0000"/>
              </a:gs>
              <a:gs pos="100000">
                <a:srgbClr val="FF0000">
                  <a:alpha val="2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ight Arrow 22"/>
          <p:cNvSpPr/>
          <p:nvPr/>
        </p:nvSpPr>
        <p:spPr>
          <a:xfrm rot="12643376">
            <a:off x="539560" y="2792347"/>
            <a:ext cx="3353957" cy="661011"/>
          </a:xfrm>
          <a:prstGeom prst="rightArrow">
            <a:avLst/>
          </a:prstGeom>
          <a:gradFill flip="none" rotWithShape="1">
            <a:gsLst>
              <a:gs pos="19000">
                <a:srgbClr val="FF0000"/>
              </a:gs>
              <a:gs pos="100000">
                <a:srgbClr val="FF0000">
                  <a:alpha val="2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 rot="20505637">
            <a:off x="5527805" y="3375036"/>
            <a:ext cx="3165546" cy="636797"/>
          </a:xfrm>
          <a:prstGeom prst="rightArrow">
            <a:avLst/>
          </a:prstGeom>
          <a:gradFill flip="none" rotWithShape="1">
            <a:gsLst>
              <a:gs pos="19000">
                <a:srgbClr val="FF0000"/>
              </a:gs>
              <a:gs pos="100000">
                <a:srgbClr val="FF0000">
                  <a:alpha val="2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an 17"/>
          <p:cNvSpPr/>
          <p:nvPr/>
        </p:nvSpPr>
        <p:spPr>
          <a:xfrm rot="7336173">
            <a:off x="3400557" y="3716513"/>
            <a:ext cx="777260" cy="614713"/>
          </a:xfrm>
          <a:prstGeom prst="can">
            <a:avLst>
              <a:gd name="adj" fmla="val 50000"/>
            </a:avLst>
          </a:prstGeom>
          <a:gradFill flip="none" rotWithShape="1">
            <a:gsLst>
              <a:gs pos="16000">
                <a:schemeClr val="tx1">
                  <a:alpha val="50000"/>
                </a:schemeClr>
              </a:gs>
              <a:gs pos="67000">
                <a:schemeClr val="accent6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6">
                <a:lumMod val="50000"/>
              </a:schemeClr>
            </a:solidFill>
          </a:ln>
          <a:effectLst>
            <a:outerShdw blurRad="228600" dist="38100" dir="5400000" sx="104000" sy="104000" algn="ctr" rotWithShape="0">
              <a:srgbClr val="000000">
                <a:alpha val="80000"/>
              </a:srgbClr>
            </a:outerShdw>
          </a:effectLst>
          <a:scene3d>
            <a:camera prst="obliqueTopLeft">
              <a:rot lat="0" lon="900000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an 19"/>
          <p:cNvSpPr/>
          <p:nvPr/>
        </p:nvSpPr>
        <p:spPr>
          <a:xfrm rot="15088286">
            <a:off x="5151947" y="3899320"/>
            <a:ext cx="605118" cy="577087"/>
          </a:xfrm>
          <a:prstGeom prst="can">
            <a:avLst>
              <a:gd name="adj" fmla="val 50000"/>
            </a:avLst>
          </a:prstGeom>
          <a:gradFill flip="none" rotWithShape="1">
            <a:gsLst>
              <a:gs pos="16000">
                <a:schemeClr val="tx1">
                  <a:alpha val="50000"/>
                </a:schemeClr>
              </a:gs>
              <a:gs pos="67000">
                <a:schemeClr val="accent6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6">
                <a:lumMod val="50000"/>
              </a:schemeClr>
            </a:solidFill>
          </a:ln>
          <a:effectLst>
            <a:outerShdw blurRad="228600" dist="38100" dir="5400000" sx="104000" sy="104000" algn="ctr" rotWithShape="0">
              <a:srgbClr val="000000">
                <a:alpha val="8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12610983">
            <a:off x="3786943" y="4076260"/>
            <a:ext cx="704158" cy="389857"/>
          </a:xfrm>
          <a:prstGeom prst="rightArrow">
            <a:avLst/>
          </a:prstGeom>
          <a:gradFill flip="none" rotWithShape="1">
            <a:gsLst>
              <a:gs pos="19000">
                <a:srgbClr val="FF0000"/>
              </a:gs>
              <a:gs pos="100000">
                <a:srgbClr val="FF0000">
                  <a:alpha val="2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an 26"/>
          <p:cNvSpPr/>
          <p:nvPr/>
        </p:nvSpPr>
        <p:spPr>
          <a:xfrm rot="5598318">
            <a:off x="4181699" y="4336001"/>
            <a:ext cx="719526" cy="246736"/>
          </a:xfrm>
          <a:prstGeom prst="can">
            <a:avLst>
              <a:gd name="adj" fmla="val 34255"/>
            </a:avLst>
          </a:prstGeom>
          <a:gradFill flip="none" rotWithShape="1">
            <a:gsLst>
              <a:gs pos="16000">
                <a:schemeClr val="tx1">
                  <a:alpha val="50000"/>
                </a:schemeClr>
              </a:gs>
              <a:gs pos="67000">
                <a:schemeClr val="accent6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6">
                <a:lumMod val="50000"/>
              </a:schemeClr>
            </a:solidFill>
          </a:ln>
          <a:effectLst>
            <a:outerShdw blurRad="228600" dist="38100" dir="5400000" sx="104000" sy="104000" algn="ctr" rotWithShape="0">
              <a:srgbClr val="000000">
                <a:alpha val="8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 rot="1891760">
            <a:off x="4612077" y="5063543"/>
            <a:ext cx="2312894" cy="389857"/>
          </a:xfrm>
          <a:prstGeom prst="rightArrow">
            <a:avLst/>
          </a:prstGeom>
          <a:gradFill flip="none" rotWithShape="1">
            <a:gsLst>
              <a:gs pos="19000">
                <a:schemeClr val="accent4">
                  <a:lumMod val="75000"/>
                  <a:alpha val="80000"/>
                </a:schemeClr>
              </a:gs>
              <a:gs pos="100000">
                <a:srgbClr val="FF0000">
                  <a:alpha val="20000"/>
                </a:srgbClr>
              </a:gs>
            </a:gsLst>
            <a:path path="rect">
              <a:fillToRect l="50000" t="50000" r="50000" b="50000"/>
            </a:path>
            <a:tileRect/>
          </a:gradFill>
          <a:ln>
            <a:solidFill>
              <a:schemeClr val="accent4">
                <a:lumMod val="75000"/>
              </a:schemeClr>
            </a:solidFill>
          </a:ln>
          <a:effectLst>
            <a:glow>
              <a:srgbClr val="FF0000"/>
            </a:glow>
            <a:outerShdw blurRad="228600" dist="38100" dir="5400000" sx="104000" sy="104000" algn="ctr" rotWithShape="0">
              <a:srgbClr val="000000">
                <a:alpha val="8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 rot="20505637">
            <a:off x="4642933" y="4159373"/>
            <a:ext cx="774783" cy="389857"/>
          </a:xfrm>
          <a:prstGeom prst="rightArrow">
            <a:avLst/>
          </a:prstGeom>
          <a:gradFill flip="none" rotWithShape="1">
            <a:gsLst>
              <a:gs pos="19000">
                <a:srgbClr val="FF0000"/>
              </a:gs>
              <a:gs pos="100000">
                <a:srgbClr val="FF0000">
                  <a:alpha val="2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elay 28"/>
          <p:cNvSpPr/>
          <p:nvPr/>
        </p:nvSpPr>
        <p:spPr>
          <a:xfrm rot="1691437">
            <a:off x="6745425" y="5810132"/>
            <a:ext cx="302738" cy="261915"/>
          </a:xfrm>
          <a:prstGeom prst="flowChartDelay">
            <a:avLst/>
          </a:prstGeom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Curved Connector 30"/>
          <p:cNvCxnSpPr>
            <a:stCxn id="29" idx="3"/>
            <a:endCxn id="32" idx="1"/>
          </p:cNvCxnSpPr>
          <p:nvPr/>
        </p:nvCxnSpPr>
        <p:spPr>
          <a:xfrm flipV="1">
            <a:off x="7030207" y="5693155"/>
            <a:ext cx="538260" cy="319443"/>
          </a:xfrm>
          <a:prstGeom prst="curvedConnector3">
            <a:avLst>
              <a:gd name="adj1" fmla="val 32167"/>
            </a:avLst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j028955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467" y="5147882"/>
            <a:ext cx="721577" cy="1090545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116052" y="1381823"/>
            <a:ext cx="588494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 kilometer long “arm” cavities</a:t>
            </a:r>
          </a:p>
          <a:p>
            <a:r>
              <a:rPr lang="en-US" sz="2400" dirty="0" smtClean="0"/>
              <a:t>1 Mega</a:t>
            </a:r>
            <a:r>
              <a:rPr lang="en-US" dirty="0" smtClean="0"/>
              <a:t>w</a:t>
            </a:r>
            <a:r>
              <a:rPr lang="en-US" sz="2400" dirty="0" smtClean="0"/>
              <a:t>att circulating laser power</a:t>
            </a:r>
          </a:p>
          <a:p>
            <a:r>
              <a:rPr lang="en-US" dirty="0" smtClean="0"/>
              <a:t>Free-floating 40 kg quartz test mirrors</a:t>
            </a:r>
            <a:endParaRPr lang="en-US" sz="2400" dirty="0"/>
          </a:p>
        </p:txBody>
      </p:sp>
      <p:sp>
        <p:nvSpPr>
          <p:cNvPr id="36" name="TextBox 35"/>
          <p:cNvSpPr txBox="1"/>
          <p:nvPr/>
        </p:nvSpPr>
        <p:spPr>
          <a:xfrm>
            <a:off x="186565" y="4487573"/>
            <a:ext cx="2385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Nd:YAG</a:t>
            </a:r>
            <a:r>
              <a:rPr lang="en-US" dirty="0" smtClean="0"/>
              <a:t> LASER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321812" y="5147882"/>
            <a:ext cx="1895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Beamsplitter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755127" y="6128021"/>
            <a:ext cx="2101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Photodetector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0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LIGO_II">
  <a:themeElements>
    <a:clrScheme name="">
      <a:dk1>
        <a:srgbClr val="114FFB"/>
      </a:dk1>
      <a:lt1>
        <a:srgbClr val="CCEC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E2F4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LIGO_II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lnDef>
  </a:objectDefaults>
  <a:extraClrSchemeLst>
    <a:extraClrScheme>
      <a:clrScheme name="LIGO_II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O_II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files\qualcomm\eudora mail\attach\LIGO_II.pot</Template>
  <TotalTime>136210</TotalTime>
  <Words>2298</Words>
  <Application>Microsoft Macintosh PowerPoint</Application>
  <PresentationFormat>On-screen Show (4:3)</PresentationFormat>
  <Paragraphs>417</Paragraphs>
  <Slides>69</Slides>
  <Notes>12</Notes>
  <HiddenSlides>0</HiddenSlides>
  <MMClips>0</MMClips>
  <ScaleCrop>false</ScaleCrop>
  <HeadingPairs>
    <vt:vector size="8" baseType="variant">
      <vt:variant>
        <vt:lpstr>Theme</vt:lpstr>
      </vt:variant>
      <vt:variant>
        <vt:i4>1</vt:i4>
      </vt:variant>
      <vt:variant>
        <vt:lpstr>Links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69</vt:i4>
      </vt:variant>
    </vt:vector>
  </HeadingPairs>
  <TitlesOfParts>
    <vt:vector size="74" baseType="lpstr">
      <vt:lpstr>LIGO_II</vt:lpstr>
      <vt:lpstr>!OLE_LINK1</vt:lpstr>
      <vt:lpstr>Macintosh HD:Users:mike:Documents:aLIGO:WaterLoad:WaterLoad_T080126-04-V.doc!OLE_LINK2</vt:lpstr>
      <vt:lpstr>Photo Editor Photo</vt:lpstr>
      <vt:lpstr>Equation</vt:lpstr>
      <vt:lpstr>The LIGO Vacuum Equipment and Beam Tubes: Retrospective and Prospective</vt:lpstr>
      <vt:lpstr>PowerPoint Presentation</vt:lpstr>
      <vt:lpstr>PowerPoint Presentation</vt:lpstr>
      <vt:lpstr>Gravitational Waves</vt:lpstr>
      <vt:lpstr>The GW Spectrum</vt:lpstr>
      <vt:lpstr>Some Expected Astrophysical Sources</vt:lpstr>
      <vt:lpstr>A New ‘Sense’- A New Universe</vt:lpstr>
      <vt:lpstr>PowerPoint Presentation</vt:lpstr>
      <vt:lpstr>Laser Interferometer Gravitational-Wave Detector</vt:lpstr>
      <vt:lpstr>PowerPoint Presentation</vt:lpstr>
      <vt:lpstr>PowerPoint Presentation</vt:lpstr>
      <vt:lpstr>No Confirmed Detections Yet…</vt:lpstr>
      <vt:lpstr> Advanced LIGO</vt:lpstr>
      <vt:lpstr>Advanced LIGO: 10x More Range</vt:lpstr>
      <vt:lpstr>Source Localization and MultiMessenger Astrophysics</vt:lpstr>
      <vt:lpstr> </vt:lpstr>
      <vt:lpstr>A Network with LIGO India, LIGO US and Virgo</vt:lpstr>
      <vt:lpstr>Timing Errors without LIGO-India</vt:lpstr>
      <vt:lpstr>Timing Errors with LIGO-India</vt:lpstr>
      <vt:lpstr>LIGO India Core Team</vt:lpstr>
      <vt:lpstr>PowerPoint Presentation</vt:lpstr>
      <vt:lpstr> </vt:lpstr>
      <vt:lpstr>PowerPoint Presentation</vt:lpstr>
      <vt:lpstr>Vacuum System Schematic</vt:lpstr>
      <vt:lpstr>Corner Station Layout</vt:lpstr>
      <vt:lpstr>End Station Arrangement</vt:lpstr>
      <vt:lpstr>Beamtube Gate Valves</vt:lpstr>
      <vt:lpstr>PowerPoint Presentation</vt:lpstr>
      <vt:lpstr>PowerPoint Presentation</vt:lpstr>
      <vt:lpstr>In Situ Chamber Bakeout</vt:lpstr>
      <vt:lpstr>Particulate control:  movable ISO Class 5 cleanrooms</vt:lpstr>
      <vt:lpstr>BSC Equipment Installation</vt:lpstr>
      <vt:lpstr>PowerPoint Presentation</vt:lpstr>
      <vt:lpstr>PowerPoint Presentation</vt:lpstr>
      <vt:lpstr>PowerPoint Presentation</vt:lpstr>
      <vt:lpstr>PowerPoint Presentation</vt:lpstr>
      <vt:lpstr>End Station Pressure Evolution after Backfill</vt:lpstr>
      <vt:lpstr>Beam Tubes</vt:lpstr>
      <vt:lpstr>PowerPoint Presentation</vt:lpstr>
      <vt:lpstr>Depleting H from raw SS before fabrication:  An economical alternative to high T vacuum bakeout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I2R Bakeout to Desorb Water</vt:lpstr>
      <vt:lpstr>How Often do you get a Second Chance??  Some Updates Under Study for LIGO India</vt:lpstr>
      <vt:lpstr>Cautionary Tale:  The LLO Y Beamtube Leak</vt:lpstr>
      <vt:lpstr>PowerPoint Presentation</vt:lpstr>
      <vt:lpstr>PowerPoint Presentation</vt:lpstr>
      <vt:lpstr>PowerPoint Presentation</vt:lpstr>
      <vt:lpstr>Thank you IUVSTA!</vt:lpstr>
      <vt:lpstr>PowerPoint Presentation</vt:lpstr>
      <vt:lpstr>LIGO  Livingston Observatory</vt:lpstr>
      <vt:lpstr>LIGO  Hanford Observatory</vt:lpstr>
      <vt:lpstr>PowerPoint Presentation</vt:lpstr>
      <vt:lpstr>Residual Gas Index Fluctuation Noise</vt:lpstr>
      <vt:lpstr>Residual Gas Pressure Limits in Beam Tubes</vt:lpstr>
      <vt:lpstr>PowerPoint Presentation</vt:lpstr>
      <vt:lpstr>PowerPoint Presentation</vt:lpstr>
      <vt:lpstr>Pressure evolution for major species  during 160ºC beam tube module bakeout</vt:lpstr>
      <vt:lpstr>PowerPoint Presentation</vt:lpstr>
      <vt:lpstr>PowerPoint Presentation</vt:lpstr>
      <vt:lpstr>Vertex Pressure Evolution after Backfill</vt:lpstr>
      <vt:lpstr>PowerPoint Presentation</vt:lpstr>
      <vt:lpstr>Pumping</vt:lpstr>
      <vt:lpstr>80K LN2 Cryopump</vt:lpstr>
      <vt:lpstr>Cryopump Design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Detector Installation and Commissioning (NSF Annual Review)</dc:title>
  <dc:creator>Stan Whitcomb</dc:creator>
  <cp:lastModifiedBy>Michael Zucker</cp:lastModifiedBy>
  <cp:revision>608</cp:revision>
  <cp:lastPrinted>2013-03-21T13:44:51Z</cp:lastPrinted>
  <dcterms:created xsi:type="dcterms:W3CDTF">2013-03-16T19:56:30Z</dcterms:created>
  <dcterms:modified xsi:type="dcterms:W3CDTF">2013-03-22T02:31:48Z</dcterms:modified>
</cp:coreProperties>
</file>