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2" r:id="rId4"/>
    <p:sldId id="276" r:id="rId5"/>
    <p:sldId id="283" r:id="rId6"/>
    <p:sldId id="269" r:id="rId7"/>
    <p:sldId id="284" r:id="rId8"/>
    <p:sldId id="280" r:id="rId9"/>
    <p:sldId id="28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2" r:id="rId19"/>
    <p:sldId id="277" r:id="rId20"/>
    <p:sldId id="285" r:id="rId21"/>
    <p:sldId id="271" r:id="rId22"/>
    <p:sldId id="274" r:id="rId23"/>
    <p:sldId id="258" r:id="rId24"/>
    <p:sldId id="267" r:id="rId25"/>
    <p:sldId id="287" r:id="rId26"/>
    <p:sldId id="286" r:id="rId27"/>
    <p:sldId id="268" r:id="rId28"/>
    <p:sldId id="273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06" autoAdjust="0"/>
  </p:normalViewPr>
  <p:slideViewPr>
    <p:cSldViewPr snapToGrid="0" snapToObjects="1">
      <p:cViewPr varScale="1">
        <p:scale>
          <a:sx n="115" d="100"/>
          <a:sy n="115" d="100"/>
        </p:scale>
        <p:origin x="-14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A847C-A8E0-714A-9552-11375F1D7D0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FD071-B29A-3142-8775-761BF60ED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F1468-A3FB-B54F-BA48-5E627729D10A}" type="datetimeFigureOut">
              <a:rPr lang="en-US" smtClean="0"/>
              <a:t>3/14/13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F1546-8451-C94C-A4C1-2BD500BC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2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5D9AC-0430-48AB-A059-FCFA80399B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Alan says studying strength of Si.</a:t>
            </a:r>
            <a:r>
              <a:rPr lang="en-US" baseline="0" dirty="0" smtClean="0"/>
              <a:t> Minimum strength of 573 </a:t>
            </a:r>
            <a:r>
              <a:rPr lang="en-US" baseline="0" dirty="0" err="1" smtClean="0"/>
              <a:t>MPa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6EC-E918-A64A-9CB8-5FC20266A7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D1D-934F-AE4F-95DF-09D5C3C8F85D}" type="datetime1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57E7-D9F6-E343-95DB-8299BAFC77D5}" type="datetime1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811D-3A59-8F45-A783-0E7F4C68F022}" type="datetime1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979-0004-934E-9722-C7CB6F75311B}" type="datetime1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906-B468-054A-AD52-90CF470B72E6}" type="datetime1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0ECE-D91B-804E-A3BC-D11D7CECB984}" type="datetime1">
              <a:rPr lang="en-US" smtClean="0"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4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1E35-05AC-A547-A845-96E88CD87214}" type="datetime1">
              <a:rPr lang="en-US" smtClean="0"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09C2-06B5-134D-9250-B7EFD46F86B1}" type="datetime1">
              <a:rPr lang="en-US" smtClean="0"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6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00-E710-7A4E-9835-DBCE2A521EFB}" type="datetime1">
              <a:rPr lang="en-US" smtClean="0"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29D-CBA9-EF4C-AB32-6E54CA44BC72}" type="datetime1">
              <a:rPr lang="en-US" smtClean="0"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149D-9A21-4E40-84D9-8DE4D18839A6}" type="datetime1">
              <a:rPr lang="en-US" smtClean="0"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7434-3FBB-A949-9B13-DCB1E643796D}" type="datetime1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A248F-67E1-474F-803E-77EDC1F0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3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/ccc?key=0AqRDYyFEjUXXdHpYc3dyTlh2TXNDem5oWkhvY0NudVE%23gid=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Cryogenic </a:t>
            </a:r>
            <a:r>
              <a:rPr lang="en-US" dirty="0" smtClean="0"/>
              <a:t>Test Masses </a:t>
            </a:r>
            <a:r>
              <a:rPr lang="en-US" dirty="0"/>
              <a:t>for LIGO </a:t>
            </a:r>
            <a:r>
              <a:rPr lang="en-US" dirty="0" smtClean="0"/>
              <a:t>Upgrades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Shapiro</a:t>
            </a:r>
          </a:p>
          <a:p>
            <a:r>
              <a:rPr lang="en-US" dirty="0" smtClean="0"/>
              <a:t>Stanford University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pic>
        <p:nvPicPr>
          <p:cNvPr id="5" name="Picture 4" descr="Stanford_University_seal_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581912" y="-1581912"/>
            <a:ext cx="4248912" cy="3136392"/>
            <a:chOff x="-1581912" y="-1581912"/>
            <a:chExt cx="4248912" cy="3136392"/>
          </a:xfrm>
        </p:grpSpPr>
        <p:sp>
          <p:nvSpPr>
            <p:cNvPr id="7" name="Arc 6"/>
            <p:cNvSpPr/>
            <p:nvPr/>
          </p:nvSpPr>
          <p:spPr>
            <a:xfrm rot="5400000">
              <a:off x="-606552" y="-624840"/>
              <a:ext cx="1216152" cy="121615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5400000">
              <a:off x="-365760" y="-365760"/>
              <a:ext cx="731520" cy="73152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5400000">
              <a:off x="-853440" y="-850392"/>
              <a:ext cx="1691640" cy="169164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-1097280" y="-1097280"/>
              <a:ext cx="2176272" cy="217627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-1325880" y="-1325880"/>
              <a:ext cx="2651760" cy="265176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-1581912" y="-1581912"/>
              <a:ext cx="3136392" cy="313639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958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Arial"/>
                  <a:cs typeface="Arial"/>
                </a:rPr>
                <a:t>LIGO</a:t>
              </a:r>
              <a:endParaRPr lang="en-US" sz="5400" b="1" dirty="0">
                <a:latin typeface="Arial"/>
                <a:cs typeface="Arial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1</a:t>
            </a:fld>
            <a:r>
              <a:rPr lang="en-US" dirty="0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</a:t>
            </a:r>
            <a:r>
              <a:rPr lang="en-US" dirty="0" smtClean="0"/>
              <a:t>Stanford Tests Last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9225" y="6356350"/>
            <a:ext cx="2133600" cy="365125"/>
          </a:xfrm>
        </p:spPr>
        <p:txBody>
          <a:bodyPr/>
          <a:lstStyle/>
          <a:p>
            <a:fld id="{79BC210F-EA9F-9849-AF02-FBDC7AA78B57}" type="slidenum">
              <a:rPr lang="en-US" smtClean="0"/>
              <a:t>10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pic>
        <p:nvPicPr>
          <p:cNvPr id="5" name="Picture 4" descr="2012-11-26 19.55.24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153" y="1069888"/>
            <a:ext cx="6451177" cy="48383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13153" y="5908271"/>
            <a:ext cx="645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Goals: 1. Test ways to cool objects using liquid nitrogen.</a:t>
            </a:r>
          </a:p>
          <a:p>
            <a:r>
              <a:rPr lang="en-US" dirty="0"/>
              <a:t>	</a:t>
            </a:r>
            <a:r>
              <a:rPr lang="en-US" dirty="0" smtClean="0"/>
              <a:t>   2. Compare results with models to see if we understand.</a:t>
            </a:r>
          </a:p>
          <a:p>
            <a:r>
              <a:rPr lang="en-US" dirty="0"/>
              <a:t>	</a:t>
            </a:r>
            <a:r>
              <a:rPr lang="en-US" dirty="0" smtClean="0"/>
              <a:t>   3. Get a feel for what liquid nitrogen will and will not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8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210F-EA9F-9849-AF02-FBDC7AA78B57}" type="slidenum">
              <a:rPr lang="en-US" smtClean="0"/>
              <a:t>11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pic>
        <p:nvPicPr>
          <p:cNvPr id="5" name="Picture 4" descr="2012-11-28 16.01.09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70" y="0"/>
            <a:ext cx="51435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9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210F-EA9F-9849-AF02-FBDC7AA78B5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2012-11-27 08.12.55 low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8"/>
            <a:ext cx="9144000" cy="68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conduction through Cu wires</a:t>
            </a:r>
            <a:endParaRPr lang="en-US" dirty="0"/>
          </a:p>
        </p:txBody>
      </p:sp>
      <p:pic>
        <p:nvPicPr>
          <p:cNvPr id="5" name="Content Placeholder 4" descr="2013-01-17 12.07.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210F-EA9F-9849-AF02-FBDC7AA78B57}" type="slidenum">
              <a:rPr lang="en-US" smtClean="0"/>
              <a:t>13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91124" y="3569879"/>
            <a:ext cx="858053" cy="320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42819" y="3890252"/>
            <a:ext cx="1704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Copper heat conducting wires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36041" y="2631644"/>
            <a:ext cx="14072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29 g silicon sample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4610609" y="2963458"/>
            <a:ext cx="2425432" cy="268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Measurements from Preliminary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210F-EA9F-9849-AF02-FBDC7AA78B57}" type="slidenum">
              <a:rPr lang="en-US" smtClean="0"/>
              <a:t>14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pic>
        <p:nvPicPr>
          <p:cNvPr id="7" name="Picture 6" descr="Si29gCoolD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92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8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Simulation-Measurement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210F-EA9F-9849-AF02-FBDC7AA78B57}" type="slidenum">
              <a:rPr lang="en-US" smtClean="0"/>
              <a:t>15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pic>
        <p:nvPicPr>
          <p:cNvPr id="6" name="Picture 5" descr="Si29gCoolDown_withSi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92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warExpSchematic_4b_pptv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207008"/>
            <a:ext cx="4463655" cy="5667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Experimental Setup – Cold </a:t>
            </a:r>
            <a:r>
              <a:rPr lang="en-US" dirty="0"/>
              <a:t>L</a:t>
            </a:r>
            <a:r>
              <a:rPr lang="en-US" dirty="0" smtClean="0"/>
              <a:t>inks and </a:t>
            </a:r>
            <a:r>
              <a:rPr lang="en-US" dirty="0" smtClean="0"/>
              <a:t>R</a:t>
            </a:r>
            <a:r>
              <a:rPr lang="en-US" dirty="0" smtClean="0"/>
              <a:t>adiation</a:t>
            </a:r>
            <a:endParaRPr lang="en-US" dirty="0"/>
          </a:p>
        </p:txBody>
      </p:sp>
      <p:pic>
        <p:nvPicPr>
          <p:cNvPr id="6" name="Picture 5" descr="2013-03-07 13.08.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" y="1216386"/>
            <a:ext cx="4250826" cy="566776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53" y="6413560"/>
            <a:ext cx="2133600" cy="365125"/>
          </a:xfrm>
        </p:spPr>
        <p:txBody>
          <a:bodyPr/>
          <a:lstStyle/>
          <a:p>
            <a:fld id="{2CCA248F-67E1-474F-803E-77EDC1F06E08}" type="slidenum">
              <a:rPr lang="en-US" smtClean="0"/>
              <a:t>16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0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0"/>
          </a:xfrm>
        </p:spPr>
        <p:txBody>
          <a:bodyPr/>
          <a:lstStyle/>
          <a:p>
            <a:r>
              <a:rPr lang="en-US" dirty="0" smtClean="0"/>
              <a:t>New Experimental Setup</a:t>
            </a:r>
            <a:endParaRPr lang="en-US" dirty="0"/>
          </a:p>
        </p:txBody>
      </p:sp>
      <p:pic>
        <p:nvPicPr>
          <p:cNvPr id="7" name="Picture 6" descr="2013-03-05 10.56.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64" y="1190232"/>
            <a:ext cx="4250826" cy="5667768"/>
          </a:xfrm>
          <a:prstGeom prst="rect">
            <a:avLst/>
          </a:prstGeom>
        </p:spPr>
      </p:pic>
      <p:pic>
        <p:nvPicPr>
          <p:cNvPr id="10" name="Picture 9" descr="2013-01-29 11.57.34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" y="1696795"/>
            <a:ext cx="4493886" cy="38711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297734"/>
            <a:ext cx="3477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Silicon ‘test mass’ prototype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3844" y="5812747"/>
            <a:ext cx="3477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Flexible cold link</a:t>
            </a:r>
            <a:endParaRPr 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5220" y="6396761"/>
            <a:ext cx="2133600" cy="365125"/>
          </a:xfrm>
        </p:spPr>
        <p:txBody>
          <a:bodyPr/>
          <a:lstStyle/>
          <a:p>
            <a:pPr algn="l"/>
            <a:fld id="{2CCA248F-67E1-474F-803E-77EDC1F06E08}" type="slidenum">
              <a:rPr lang="en-US" smtClean="0"/>
              <a:pPr algn="l"/>
              <a:t>17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1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</a:t>
            </a:r>
            <a:r>
              <a:rPr lang="en-US" dirty="0" smtClean="0"/>
              <a:t>Upcoming </a:t>
            </a:r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891"/>
            <a:ext cx="8229600" cy="5023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Experiments - 1st set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cold link </a:t>
            </a:r>
            <a:r>
              <a:rPr lang="en-US" dirty="0" smtClean="0"/>
              <a:t>(pincher) test</a:t>
            </a:r>
            <a:endParaRPr lang="en-US" dirty="0" smtClean="0"/>
          </a:p>
          <a:p>
            <a:pPr lvl="1"/>
            <a:r>
              <a:rPr lang="en-US" dirty="0" smtClean="0"/>
              <a:t>Comparison with models</a:t>
            </a:r>
          </a:p>
          <a:p>
            <a:pPr lvl="1"/>
            <a:r>
              <a:rPr lang="en-US" dirty="0" smtClean="0"/>
              <a:t>Does residual air pressure enhance thermal conductivity?</a:t>
            </a:r>
          </a:p>
          <a:p>
            <a:r>
              <a:rPr lang="en-US" dirty="0" err="1" smtClean="0"/>
              <a:t>radiative</a:t>
            </a:r>
            <a:r>
              <a:rPr lang="en-US" dirty="0" smtClean="0"/>
              <a:t> test </a:t>
            </a:r>
          </a:p>
          <a:p>
            <a:pPr lvl="1"/>
            <a:r>
              <a:rPr lang="en-US" dirty="0" smtClean="0"/>
              <a:t>Emissive coatings</a:t>
            </a:r>
          </a:p>
          <a:p>
            <a:pPr lvl="1"/>
            <a:r>
              <a:rPr lang="en-US" dirty="0" smtClean="0"/>
              <a:t>Measure of max heat input at 120 K.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Experiments - 2nd set:</a:t>
            </a:r>
            <a:endParaRPr lang="en-US" dirty="0"/>
          </a:p>
          <a:p>
            <a:r>
              <a:rPr lang="en-US" dirty="0" smtClean="0"/>
              <a:t>suspension </a:t>
            </a:r>
            <a:r>
              <a:rPr lang="en-US" dirty="0"/>
              <a:t>spring test to see if we can control the spring temp and Si temp </a:t>
            </a:r>
            <a:r>
              <a:rPr lang="en-US" dirty="0" smtClean="0"/>
              <a:t>simultaneously</a:t>
            </a:r>
          </a:p>
          <a:p>
            <a:r>
              <a:rPr lang="en-US" dirty="0" smtClean="0"/>
              <a:t>Optical </a:t>
            </a:r>
            <a:r>
              <a:rPr lang="en-US" dirty="0"/>
              <a:t>temperature measurement of Si - measure temperature dependent mode </a:t>
            </a:r>
            <a:r>
              <a:rPr lang="en-US" dirty="0" smtClean="0"/>
              <a:t>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210F-EA9F-9849-AF02-FBDC7AA78B57}" type="slidenum">
              <a:rPr lang="en-US" smtClean="0"/>
              <a:t>18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331378" y="3452377"/>
            <a:ext cx="2757215" cy="12252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530019" y="3623370"/>
            <a:ext cx="320040" cy="32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2"/>
            <a:ext cx="8229600" cy="1143000"/>
          </a:xfrm>
        </p:spPr>
        <p:txBody>
          <a:bodyPr/>
          <a:lstStyle/>
          <a:p>
            <a:r>
              <a:rPr lang="en-US" dirty="0" smtClean="0"/>
              <a:t>LIGO III Movable Cold Link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7446"/>
            <a:ext cx="2895600" cy="365125"/>
          </a:xfrm>
        </p:spPr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3560" y="6497446"/>
            <a:ext cx="2133600" cy="365125"/>
          </a:xfrm>
        </p:spPr>
        <p:txBody>
          <a:bodyPr/>
          <a:lstStyle/>
          <a:p>
            <a:fld id="{2CCA248F-67E1-474F-803E-77EDC1F06E08}" type="slidenum">
              <a:rPr lang="en-US" smtClean="0"/>
              <a:t>19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61401" y="2699157"/>
            <a:ext cx="2743200" cy="27432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Test mass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961401" y="2232662"/>
            <a:ext cx="2794454" cy="1013302"/>
            <a:chOff x="1616075" y="2279694"/>
            <a:chExt cx="2794454" cy="1013302"/>
          </a:xfrm>
        </p:grpSpPr>
        <p:sp>
          <p:nvSpPr>
            <p:cNvPr id="17" name="Rectangle 16"/>
            <p:cNvSpPr/>
            <p:nvPr/>
          </p:nvSpPr>
          <p:spPr>
            <a:xfrm rot="19488714">
              <a:off x="1755286" y="2719022"/>
              <a:ext cx="549155" cy="45719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0864711">
              <a:off x="2382173" y="2431543"/>
              <a:ext cx="549155" cy="45719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718545">
              <a:off x="3114113" y="2433242"/>
              <a:ext cx="549155" cy="45719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342873">
              <a:off x="3780063" y="2736297"/>
              <a:ext cx="549155" cy="45719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616075" y="2854686"/>
              <a:ext cx="228600" cy="2286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95600" y="2279694"/>
              <a:ext cx="228600" cy="2286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lock Arc 8"/>
            <p:cNvSpPr/>
            <p:nvPr/>
          </p:nvSpPr>
          <p:spPr>
            <a:xfrm rot="9720575">
              <a:off x="1633901" y="2972956"/>
              <a:ext cx="320040" cy="320040"/>
            </a:xfrm>
            <a:prstGeom prst="blockArc">
              <a:avLst>
                <a:gd name="adj1" fmla="val 7695783"/>
                <a:gd name="adj2" fmla="val 2806288"/>
                <a:gd name="adj3" fmla="val 9153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10391880">
              <a:off x="2195449" y="2551842"/>
              <a:ext cx="320040" cy="320040"/>
            </a:xfrm>
            <a:prstGeom prst="blockArc">
              <a:avLst>
                <a:gd name="adj1" fmla="val 7695783"/>
                <a:gd name="adj2" fmla="val 2806288"/>
                <a:gd name="adj3" fmla="val 9153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181929" y="2892511"/>
              <a:ext cx="228600" cy="2286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24268" y="2432094"/>
              <a:ext cx="228600" cy="2286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43704" y="2443536"/>
              <a:ext cx="228600" cy="2286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Block Arc 13"/>
            <p:cNvSpPr/>
            <p:nvPr/>
          </p:nvSpPr>
          <p:spPr>
            <a:xfrm rot="10800000">
              <a:off x="2856805" y="2417950"/>
              <a:ext cx="320040" cy="320040"/>
            </a:xfrm>
            <a:prstGeom prst="blockArc">
              <a:avLst>
                <a:gd name="adj1" fmla="val 7695783"/>
                <a:gd name="adj2" fmla="val 2806288"/>
                <a:gd name="adj3" fmla="val 9153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rot="12547961">
              <a:off x="3518006" y="2570420"/>
              <a:ext cx="320040" cy="320040"/>
            </a:xfrm>
            <a:prstGeom prst="blockArc">
              <a:avLst>
                <a:gd name="adj1" fmla="val 7695783"/>
                <a:gd name="adj2" fmla="val 2806288"/>
                <a:gd name="adj3" fmla="val 9153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13936326">
              <a:off x="4001237" y="2964896"/>
              <a:ext cx="320040" cy="320040"/>
            </a:xfrm>
            <a:prstGeom prst="blockArc">
              <a:avLst>
                <a:gd name="adj1" fmla="val 7695783"/>
                <a:gd name="adj2" fmla="val 2806288"/>
                <a:gd name="adj3" fmla="val 9153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29491" y="4836448"/>
            <a:ext cx="2794454" cy="1013302"/>
            <a:chOff x="1616075" y="2279694"/>
            <a:chExt cx="2794454" cy="1013302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23" name="Rectangle 22"/>
            <p:cNvSpPr/>
            <p:nvPr/>
          </p:nvSpPr>
          <p:spPr>
            <a:xfrm rot="19488714">
              <a:off x="1755286" y="2719022"/>
              <a:ext cx="549155" cy="45719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20864711">
              <a:off x="2382173" y="2431543"/>
              <a:ext cx="549155" cy="45719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718545">
              <a:off x="3114113" y="2433242"/>
              <a:ext cx="549155" cy="45719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2342873">
              <a:off x="3780063" y="2736297"/>
              <a:ext cx="549155" cy="45719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616075" y="2854686"/>
              <a:ext cx="228600" cy="2286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95600" y="2279694"/>
              <a:ext cx="228600" cy="2286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Block Arc 28"/>
            <p:cNvSpPr/>
            <p:nvPr/>
          </p:nvSpPr>
          <p:spPr>
            <a:xfrm rot="9720575">
              <a:off x="1633901" y="2972956"/>
              <a:ext cx="320040" cy="320040"/>
            </a:xfrm>
            <a:prstGeom prst="blockArc">
              <a:avLst>
                <a:gd name="adj1" fmla="val 7695783"/>
                <a:gd name="adj2" fmla="val 2806288"/>
                <a:gd name="adj3" fmla="val 9153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10391880">
              <a:off x="2195449" y="2551842"/>
              <a:ext cx="320040" cy="320040"/>
            </a:xfrm>
            <a:prstGeom prst="blockArc">
              <a:avLst>
                <a:gd name="adj1" fmla="val 7695783"/>
                <a:gd name="adj2" fmla="val 2806288"/>
                <a:gd name="adj3" fmla="val 9153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81929" y="2892511"/>
              <a:ext cx="228600" cy="2286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224268" y="2432094"/>
              <a:ext cx="228600" cy="2286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43704" y="2443536"/>
              <a:ext cx="228600" cy="228600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Block Arc 33"/>
            <p:cNvSpPr/>
            <p:nvPr/>
          </p:nvSpPr>
          <p:spPr>
            <a:xfrm rot="10800000">
              <a:off x="2856805" y="2417950"/>
              <a:ext cx="320040" cy="320040"/>
            </a:xfrm>
            <a:prstGeom prst="blockArc">
              <a:avLst>
                <a:gd name="adj1" fmla="val 7695783"/>
                <a:gd name="adj2" fmla="val 2806288"/>
                <a:gd name="adj3" fmla="val 9153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12547961">
              <a:off x="3518006" y="2570420"/>
              <a:ext cx="320040" cy="320040"/>
            </a:xfrm>
            <a:prstGeom prst="blockArc">
              <a:avLst>
                <a:gd name="adj1" fmla="val 7695783"/>
                <a:gd name="adj2" fmla="val 2806288"/>
                <a:gd name="adj3" fmla="val 9153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13936326">
              <a:off x="4001237" y="2964896"/>
              <a:ext cx="320040" cy="320040"/>
            </a:xfrm>
            <a:prstGeom prst="blockArc">
              <a:avLst>
                <a:gd name="adj1" fmla="val 7695783"/>
                <a:gd name="adj2" fmla="val 2806288"/>
                <a:gd name="adj3" fmla="val 9153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815736" y="4059752"/>
            <a:ext cx="1828800" cy="45719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33686" y="4199124"/>
            <a:ext cx="320040" cy="32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983244" y="4197096"/>
            <a:ext cx="320040" cy="32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511371" y="4197096"/>
            <a:ext cx="320040" cy="32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020877" y="4197096"/>
            <a:ext cx="320040" cy="32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592914" y="4197096"/>
            <a:ext cx="320040" cy="32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87092" y="3621024"/>
            <a:ext cx="320040" cy="32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11284" y="3621024"/>
            <a:ext cx="320040" cy="32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020877" y="3623370"/>
            <a:ext cx="320040" cy="32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594804" y="3623370"/>
            <a:ext cx="320040" cy="3200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31241" y="3566160"/>
            <a:ext cx="228600" cy="100584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36720" y="3566160"/>
            <a:ext cx="228600" cy="100584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553200" y="3566160"/>
            <a:ext cx="228600" cy="100584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064683" y="3566160"/>
            <a:ext cx="228600" cy="100584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73718" y="3566160"/>
            <a:ext cx="228600" cy="100584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05830" y="1164061"/>
            <a:ext cx="8936750" cy="53852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7" idx="0"/>
            <a:endCxn id="57" idx="2"/>
          </p:cNvCxnSpPr>
          <p:nvPr/>
        </p:nvCxnSpPr>
        <p:spPr>
          <a:xfrm>
            <a:off x="4574205" y="1164061"/>
            <a:ext cx="0" cy="5385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05830" y="1813472"/>
            <a:ext cx="8936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5830" y="1298712"/>
            <a:ext cx="446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 mass front </a:t>
            </a:r>
            <a:r>
              <a:rPr lang="en-US" sz="2000" dirty="0"/>
              <a:t>v</a:t>
            </a:r>
            <a:r>
              <a:rPr lang="en-US" sz="2000" dirty="0" smtClean="0"/>
              <a:t>iew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4574204" y="1297176"/>
            <a:ext cx="446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 mass top </a:t>
            </a:r>
            <a:r>
              <a:rPr lang="en-US" sz="2000" dirty="0"/>
              <a:t>v</a:t>
            </a:r>
            <a:r>
              <a:rPr lang="en-US" sz="2000" dirty="0" smtClean="0"/>
              <a:t>iew</a:t>
            </a:r>
            <a:endParaRPr lang="en-US" sz="20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3597765" y="2275339"/>
            <a:ext cx="790062" cy="2953551"/>
            <a:chOff x="3550729" y="2322371"/>
            <a:chExt cx="790062" cy="2953551"/>
          </a:xfrm>
        </p:grpSpPr>
        <p:sp>
          <p:nvSpPr>
            <p:cNvPr id="71" name="Rectangle 70"/>
            <p:cNvSpPr/>
            <p:nvPr/>
          </p:nvSpPr>
          <p:spPr>
            <a:xfrm>
              <a:off x="4189239" y="2322371"/>
              <a:ext cx="151551" cy="29244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628602" y="5275922"/>
              <a:ext cx="71218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580574" y="2832100"/>
              <a:ext cx="677904" cy="17283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4212758" y="278638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50729" y="295148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93629" y="2895801"/>
              <a:ext cx="45720" cy="457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10509" y="2252028"/>
            <a:ext cx="790062" cy="2953551"/>
            <a:chOff x="3550729" y="2322371"/>
            <a:chExt cx="790062" cy="2953551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79" name="Rectangle 78"/>
            <p:cNvSpPr/>
            <p:nvPr/>
          </p:nvSpPr>
          <p:spPr>
            <a:xfrm>
              <a:off x="4189239" y="2322371"/>
              <a:ext cx="151551" cy="29244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3628602" y="5275922"/>
              <a:ext cx="71218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3580574" y="2832100"/>
              <a:ext cx="677904" cy="17283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212758" y="278638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550729" y="295148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93629" y="2895801"/>
              <a:ext cx="45720" cy="457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7" name="Straight Arrow Connector 86"/>
          <p:cNvCxnSpPr/>
          <p:nvPr/>
        </p:nvCxnSpPr>
        <p:spPr>
          <a:xfrm flipV="1">
            <a:off x="2314671" y="5939823"/>
            <a:ext cx="846" cy="278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359679" y="2024519"/>
            <a:ext cx="846" cy="278995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75631" y="1908537"/>
            <a:ext cx="846" cy="278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316427" y="1947052"/>
            <a:ext cx="846" cy="278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87756" y="5846549"/>
            <a:ext cx="101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iquid N2 pipe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646574" y="5872136"/>
            <a:ext cx="114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 alloy cold link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487199" y="5441078"/>
            <a:ext cx="114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old link mover</a:t>
            </a:r>
            <a:endParaRPr lang="en-US" dirty="0"/>
          </a:p>
        </p:txBody>
      </p:sp>
      <p:sp>
        <p:nvSpPr>
          <p:cNvPr id="100" name="Freeform 99"/>
          <p:cNvSpPr/>
          <p:nvPr/>
        </p:nvSpPr>
        <p:spPr>
          <a:xfrm>
            <a:off x="187623" y="2257584"/>
            <a:ext cx="729570" cy="2857255"/>
          </a:xfrm>
          <a:custGeom>
            <a:avLst/>
            <a:gdLst>
              <a:gd name="connsiteX0" fmla="*/ 519 w 729570"/>
              <a:gd name="connsiteY0" fmla="*/ 0 h 2857255"/>
              <a:gd name="connsiteX1" fmla="*/ 24037 w 729570"/>
              <a:gd name="connsiteY1" fmla="*/ 270440 h 2857255"/>
              <a:gd name="connsiteX2" fmla="*/ 35796 w 729570"/>
              <a:gd name="connsiteY2" fmla="*/ 376264 h 2857255"/>
              <a:gd name="connsiteX3" fmla="*/ 59314 w 729570"/>
              <a:gd name="connsiteY3" fmla="*/ 881869 h 2857255"/>
              <a:gd name="connsiteX4" fmla="*/ 82831 w 729570"/>
              <a:gd name="connsiteY4" fmla="*/ 1152309 h 2857255"/>
              <a:gd name="connsiteX5" fmla="*/ 71073 w 729570"/>
              <a:gd name="connsiteY5" fmla="*/ 1458023 h 2857255"/>
              <a:gd name="connsiteX6" fmla="*/ 47555 w 729570"/>
              <a:gd name="connsiteY6" fmla="*/ 1540331 h 2857255"/>
              <a:gd name="connsiteX7" fmla="*/ 35796 w 729570"/>
              <a:gd name="connsiteY7" fmla="*/ 1587364 h 2857255"/>
              <a:gd name="connsiteX8" fmla="*/ 24037 w 729570"/>
              <a:gd name="connsiteY8" fmla="*/ 1622639 h 2857255"/>
              <a:gd name="connsiteX9" fmla="*/ 12278 w 729570"/>
              <a:gd name="connsiteY9" fmla="*/ 1681430 h 2857255"/>
              <a:gd name="connsiteX10" fmla="*/ 519 w 729570"/>
              <a:gd name="connsiteY10" fmla="*/ 1728463 h 2857255"/>
              <a:gd name="connsiteX11" fmla="*/ 35796 w 729570"/>
              <a:gd name="connsiteY11" fmla="*/ 2034177 h 2857255"/>
              <a:gd name="connsiteX12" fmla="*/ 59314 w 729570"/>
              <a:gd name="connsiteY12" fmla="*/ 2069452 h 2857255"/>
              <a:gd name="connsiteX13" fmla="*/ 71073 w 729570"/>
              <a:gd name="connsiteY13" fmla="*/ 2128243 h 2857255"/>
              <a:gd name="connsiteX14" fmla="*/ 47555 w 729570"/>
              <a:gd name="connsiteY14" fmla="*/ 2092969 h 2857255"/>
              <a:gd name="connsiteX15" fmla="*/ 71073 w 729570"/>
              <a:gd name="connsiteY15" fmla="*/ 2163518 h 2857255"/>
              <a:gd name="connsiteX16" fmla="*/ 82831 w 729570"/>
              <a:gd name="connsiteY16" fmla="*/ 2198793 h 2857255"/>
              <a:gd name="connsiteX17" fmla="*/ 118108 w 729570"/>
              <a:gd name="connsiteY17" fmla="*/ 2304617 h 2857255"/>
              <a:gd name="connsiteX18" fmla="*/ 129867 w 729570"/>
              <a:gd name="connsiteY18" fmla="*/ 2339892 h 2857255"/>
              <a:gd name="connsiteX19" fmla="*/ 153385 w 729570"/>
              <a:gd name="connsiteY19" fmla="*/ 2375167 h 2857255"/>
              <a:gd name="connsiteX20" fmla="*/ 223938 w 729570"/>
              <a:gd name="connsiteY20" fmla="*/ 2469233 h 2857255"/>
              <a:gd name="connsiteX21" fmla="*/ 259215 w 729570"/>
              <a:gd name="connsiteY21" fmla="*/ 2480991 h 2857255"/>
              <a:gd name="connsiteX22" fmla="*/ 294491 w 729570"/>
              <a:gd name="connsiteY22" fmla="*/ 2504507 h 2857255"/>
              <a:gd name="connsiteX23" fmla="*/ 329768 w 729570"/>
              <a:gd name="connsiteY23" fmla="*/ 2516266 h 2857255"/>
              <a:gd name="connsiteX24" fmla="*/ 412080 w 729570"/>
              <a:gd name="connsiteY24" fmla="*/ 2575057 h 2857255"/>
              <a:gd name="connsiteX25" fmla="*/ 459116 w 729570"/>
              <a:gd name="connsiteY25" fmla="*/ 2586815 h 2857255"/>
              <a:gd name="connsiteX26" fmla="*/ 517910 w 729570"/>
              <a:gd name="connsiteY26" fmla="*/ 2657365 h 2857255"/>
              <a:gd name="connsiteX27" fmla="*/ 553187 w 729570"/>
              <a:gd name="connsiteY27" fmla="*/ 2669123 h 2857255"/>
              <a:gd name="connsiteX28" fmla="*/ 611981 w 729570"/>
              <a:gd name="connsiteY28" fmla="*/ 2727914 h 2857255"/>
              <a:gd name="connsiteX29" fmla="*/ 647258 w 729570"/>
              <a:gd name="connsiteY29" fmla="*/ 2751431 h 2857255"/>
              <a:gd name="connsiteX30" fmla="*/ 670775 w 729570"/>
              <a:gd name="connsiteY30" fmla="*/ 2786706 h 2857255"/>
              <a:gd name="connsiteX31" fmla="*/ 706052 w 729570"/>
              <a:gd name="connsiteY31" fmla="*/ 2810222 h 2857255"/>
              <a:gd name="connsiteX32" fmla="*/ 717811 w 729570"/>
              <a:gd name="connsiteY32" fmla="*/ 2845497 h 2857255"/>
              <a:gd name="connsiteX33" fmla="*/ 729570 w 729570"/>
              <a:gd name="connsiteY33" fmla="*/ 2857255 h 285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9570" h="2857255">
                <a:moveTo>
                  <a:pt x="519" y="0"/>
                </a:moveTo>
                <a:cubicBezTo>
                  <a:pt x="28063" y="137711"/>
                  <a:pt x="4357" y="4777"/>
                  <a:pt x="24037" y="270440"/>
                </a:cubicBezTo>
                <a:cubicBezTo>
                  <a:pt x="26659" y="305835"/>
                  <a:pt x="31876" y="340989"/>
                  <a:pt x="35796" y="376264"/>
                </a:cubicBezTo>
                <a:cubicBezTo>
                  <a:pt x="42750" y="543139"/>
                  <a:pt x="48872" y="714804"/>
                  <a:pt x="59314" y="881869"/>
                </a:cubicBezTo>
                <a:cubicBezTo>
                  <a:pt x="66703" y="1000085"/>
                  <a:pt x="71685" y="1040850"/>
                  <a:pt x="82831" y="1152309"/>
                </a:cubicBezTo>
                <a:cubicBezTo>
                  <a:pt x="78912" y="1254214"/>
                  <a:pt x="77857" y="1356269"/>
                  <a:pt x="71073" y="1458023"/>
                </a:cubicBezTo>
                <a:cubicBezTo>
                  <a:pt x="69475" y="1481995"/>
                  <a:pt x="54326" y="1516635"/>
                  <a:pt x="47555" y="1540331"/>
                </a:cubicBezTo>
                <a:cubicBezTo>
                  <a:pt x="43115" y="1555869"/>
                  <a:pt x="40236" y="1571826"/>
                  <a:pt x="35796" y="1587364"/>
                </a:cubicBezTo>
                <a:cubicBezTo>
                  <a:pt x="32391" y="1599281"/>
                  <a:pt x="27043" y="1610615"/>
                  <a:pt x="24037" y="1622639"/>
                </a:cubicBezTo>
                <a:cubicBezTo>
                  <a:pt x="19190" y="1642027"/>
                  <a:pt x="16614" y="1661921"/>
                  <a:pt x="12278" y="1681430"/>
                </a:cubicBezTo>
                <a:cubicBezTo>
                  <a:pt x="8772" y="1697205"/>
                  <a:pt x="4439" y="1712785"/>
                  <a:pt x="519" y="1728463"/>
                </a:cubicBezTo>
                <a:cubicBezTo>
                  <a:pt x="1107" y="1740213"/>
                  <a:pt x="-8624" y="1967551"/>
                  <a:pt x="35796" y="2034177"/>
                </a:cubicBezTo>
                <a:lnTo>
                  <a:pt x="59314" y="2069452"/>
                </a:lnTo>
                <a:cubicBezTo>
                  <a:pt x="63234" y="2089049"/>
                  <a:pt x="80011" y="2110368"/>
                  <a:pt x="71073" y="2128243"/>
                </a:cubicBezTo>
                <a:cubicBezTo>
                  <a:pt x="64753" y="2140883"/>
                  <a:pt x="47555" y="2078837"/>
                  <a:pt x="47555" y="2092969"/>
                </a:cubicBezTo>
                <a:cubicBezTo>
                  <a:pt x="47555" y="2117758"/>
                  <a:pt x="63234" y="2140002"/>
                  <a:pt x="71073" y="2163518"/>
                </a:cubicBezTo>
                <a:lnTo>
                  <a:pt x="82831" y="2198793"/>
                </a:lnTo>
                <a:lnTo>
                  <a:pt x="118108" y="2304617"/>
                </a:lnTo>
                <a:cubicBezTo>
                  <a:pt x="122028" y="2316375"/>
                  <a:pt x="122992" y="2329579"/>
                  <a:pt x="129867" y="2339892"/>
                </a:cubicBezTo>
                <a:cubicBezTo>
                  <a:pt x="137706" y="2351650"/>
                  <a:pt x="146373" y="2362897"/>
                  <a:pt x="153385" y="2375167"/>
                </a:cubicBezTo>
                <a:cubicBezTo>
                  <a:pt x="181929" y="2425116"/>
                  <a:pt x="170692" y="2431203"/>
                  <a:pt x="223938" y="2469233"/>
                </a:cubicBezTo>
                <a:cubicBezTo>
                  <a:pt x="234024" y="2476437"/>
                  <a:pt x="247456" y="2477072"/>
                  <a:pt x="259215" y="2480991"/>
                </a:cubicBezTo>
                <a:cubicBezTo>
                  <a:pt x="270974" y="2488830"/>
                  <a:pt x="281851" y="2498187"/>
                  <a:pt x="294491" y="2504507"/>
                </a:cubicBezTo>
                <a:cubicBezTo>
                  <a:pt x="305578" y="2510050"/>
                  <a:pt x="319006" y="2510117"/>
                  <a:pt x="329768" y="2516266"/>
                </a:cubicBezTo>
                <a:cubicBezTo>
                  <a:pt x="341810" y="2523147"/>
                  <a:pt x="393884" y="2567259"/>
                  <a:pt x="412080" y="2575057"/>
                </a:cubicBezTo>
                <a:cubicBezTo>
                  <a:pt x="426935" y="2581423"/>
                  <a:pt x="443437" y="2582896"/>
                  <a:pt x="459116" y="2586815"/>
                </a:cubicBezTo>
                <a:cubicBezTo>
                  <a:pt x="476470" y="2612846"/>
                  <a:pt x="490747" y="2639257"/>
                  <a:pt x="517910" y="2657365"/>
                </a:cubicBezTo>
                <a:cubicBezTo>
                  <a:pt x="528223" y="2664240"/>
                  <a:pt x="541428" y="2665204"/>
                  <a:pt x="553187" y="2669123"/>
                </a:cubicBezTo>
                <a:cubicBezTo>
                  <a:pt x="647256" y="2731832"/>
                  <a:pt x="533589" y="2649526"/>
                  <a:pt x="611981" y="2727914"/>
                </a:cubicBezTo>
                <a:cubicBezTo>
                  <a:pt x="621974" y="2737907"/>
                  <a:pt x="635499" y="2743592"/>
                  <a:pt x="647258" y="2751431"/>
                </a:cubicBezTo>
                <a:cubicBezTo>
                  <a:pt x="655097" y="2763189"/>
                  <a:pt x="660782" y="2776714"/>
                  <a:pt x="670775" y="2786706"/>
                </a:cubicBezTo>
                <a:cubicBezTo>
                  <a:pt x="680768" y="2796699"/>
                  <a:pt x="697223" y="2799187"/>
                  <a:pt x="706052" y="2810222"/>
                </a:cubicBezTo>
                <a:cubicBezTo>
                  <a:pt x="713795" y="2819900"/>
                  <a:pt x="712268" y="2834411"/>
                  <a:pt x="717811" y="2845497"/>
                </a:cubicBezTo>
                <a:cubicBezTo>
                  <a:pt x="720290" y="2850455"/>
                  <a:pt x="725650" y="2853336"/>
                  <a:pt x="729570" y="2857255"/>
                </a:cubicBezTo>
              </a:path>
            </a:pathLst>
          </a:cu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35178" y="2880772"/>
            <a:ext cx="740809" cy="70549"/>
          </a:xfrm>
          <a:custGeom>
            <a:avLst/>
            <a:gdLst>
              <a:gd name="connsiteX0" fmla="*/ 0 w 740809"/>
              <a:gd name="connsiteY0" fmla="*/ 0 h 70549"/>
              <a:gd name="connsiteX1" fmla="*/ 164624 w 740809"/>
              <a:gd name="connsiteY1" fmla="*/ 35274 h 70549"/>
              <a:gd name="connsiteX2" fmla="*/ 341007 w 740809"/>
              <a:gd name="connsiteY2" fmla="*/ 58791 h 70549"/>
              <a:gd name="connsiteX3" fmla="*/ 740809 w 740809"/>
              <a:gd name="connsiteY3" fmla="*/ 70549 h 7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809" h="70549">
                <a:moveTo>
                  <a:pt x="0" y="0"/>
                </a:moveTo>
                <a:cubicBezTo>
                  <a:pt x="98035" y="39211"/>
                  <a:pt x="27245" y="16957"/>
                  <a:pt x="164624" y="35274"/>
                </a:cubicBezTo>
                <a:cubicBezTo>
                  <a:pt x="247678" y="46348"/>
                  <a:pt x="244991" y="54108"/>
                  <a:pt x="341007" y="58791"/>
                </a:cubicBezTo>
                <a:cubicBezTo>
                  <a:pt x="587084" y="70794"/>
                  <a:pt x="600425" y="70549"/>
                  <a:pt x="740809" y="70549"/>
                </a:cubicBezTo>
              </a:path>
            </a:pathLst>
          </a:cu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29634" y="1902881"/>
            <a:ext cx="93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lexible N2 pipe</a:t>
            </a:r>
            <a:endParaRPr lang="en-US" dirty="0"/>
          </a:p>
        </p:txBody>
      </p:sp>
      <p:cxnSp>
        <p:nvCxnSpPr>
          <p:cNvPr id="104" name="Straight Arrow Connector 103"/>
          <p:cNvCxnSpPr>
            <a:stCxn id="102" idx="1"/>
            <a:endCxn id="100" idx="1"/>
          </p:cNvCxnSpPr>
          <p:nvPr/>
        </p:nvCxnSpPr>
        <p:spPr>
          <a:xfrm flipH="1">
            <a:off x="211660" y="2226047"/>
            <a:ext cx="417974" cy="301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1105703" y="5677865"/>
            <a:ext cx="431981" cy="261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5" idx="0"/>
          </p:cNvCxnSpPr>
          <p:nvPr/>
        </p:nvCxnSpPr>
        <p:spPr>
          <a:xfrm flipH="1" flipV="1">
            <a:off x="3007362" y="5411440"/>
            <a:ext cx="210268" cy="460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4091519" y="4933519"/>
            <a:ext cx="168275" cy="585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928626" y="4089724"/>
            <a:ext cx="71218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844659" y="3991252"/>
            <a:ext cx="176384" cy="164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812535" y="4105471"/>
            <a:ext cx="71218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8383617" y="4010300"/>
            <a:ext cx="176384" cy="164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4928159" y="3995206"/>
            <a:ext cx="712189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345747" y="5354699"/>
            <a:ext cx="101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iquid N2 pipe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7065946" y="5225805"/>
            <a:ext cx="114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 alloy cold link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7636720" y="2416182"/>
            <a:ext cx="114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old link mover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4915657" y="2561158"/>
            <a:ext cx="93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lexible N2 pipe</a:t>
            </a:r>
            <a:endParaRPr lang="en-US" dirty="0"/>
          </a:p>
        </p:txBody>
      </p:sp>
      <p:cxnSp>
        <p:nvCxnSpPr>
          <p:cNvPr id="125" name="Straight Arrow Connector 124"/>
          <p:cNvCxnSpPr>
            <a:endCxn id="41" idx="2"/>
          </p:cNvCxnSpPr>
          <p:nvPr/>
        </p:nvCxnSpPr>
        <p:spPr>
          <a:xfrm flipH="1" flipV="1">
            <a:off x="5688018" y="4572000"/>
            <a:ext cx="163065" cy="750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 flipV="1">
            <a:off x="7340917" y="4517136"/>
            <a:ext cx="295803" cy="682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4" idx="2"/>
          </p:cNvCxnSpPr>
          <p:nvPr/>
        </p:nvCxnSpPr>
        <p:spPr>
          <a:xfrm flipH="1">
            <a:off x="5244461" y="3207489"/>
            <a:ext cx="141176" cy="787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23" idx="2"/>
            <a:endCxn id="116" idx="0"/>
          </p:cNvCxnSpPr>
          <p:nvPr/>
        </p:nvCxnSpPr>
        <p:spPr>
          <a:xfrm>
            <a:off x="8207776" y="3062513"/>
            <a:ext cx="264033" cy="947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5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test mass problem statement</a:t>
            </a:r>
          </a:p>
          <a:p>
            <a:r>
              <a:rPr lang="en-US" dirty="0" smtClean="0"/>
              <a:t>Thoughts on LIGO III quad pendulum upgrades</a:t>
            </a:r>
          </a:p>
          <a:p>
            <a:r>
              <a:rPr lang="en-US" dirty="0" smtClean="0"/>
              <a:t>Stanford experiments</a:t>
            </a:r>
          </a:p>
          <a:p>
            <a:pPr lvl="1"/>
            <a:r>
              <a:rPr lang="en-US" dirty="0" smtClean="0"/>
              <a:t>Preliminary rapid </a:t>
            </a:r>
            <a:r>
              <a:rPr lang="en-US" dirty="0"/>
              <a:t>cooling </a:t>
            </a:r>
            <a:endParaRPr lang="en-US" dirty="0" smtClean="0"/>
          </a:p>
          <a:p>
            <a:pPr lvl="1"/>
            <a:r>
              <a:rPr lang="en-US" dirty="0" smtClean="0"/>
              <a:t>Preview of upcoming experiments</a:t>
            </a:r>
          </a:p>
          <a:p>
            <a:r>
              <a:rPr lang="en-US" dirty="0"/>
              <a:t>Rapid cooling thoughts for LIGO </a:t>
            </a:r>
            <a:r>
              <a:rPr lang="en-US" dirty="0" smtClean="0"/>
              <a:t>III</a:t>
            </a:r>
          </a:p>
          <a:p>
            <a:r>
              <a:rPr lang="en-US" dirty="0" smtClean="0"/>
              <a:t>List of problems to solve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pic>
        <p:nvPicPr>
          <p:cNvPr id="5" name="Picture 4" descr="Stanford_University_seal_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581912" y="-1581912"/>
            <a:ext cx="4248912" cy="3136392"/>
            <a:chOff x="-1581912" y="-1581912"/>
            <a:chExt cx="4248912" cy="3136392"/>
          </a:xfrm>
        </p:grpSpPr>
        <p:sp>
          <p:nvSpPr>
            <p:cNvPr id="7" name="Arc 6"/>
            <p:cNvSpPr/>
            <p:nvPr/>
          </p:nvSpPr>
          <p:spPr>
            <a:xfrm rot="5400000">
              <a:off x="-606552" y="-624840"/>
              <a:ext cx="1216152" cy="121615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5400000">
              <a:off x="-365760" y="-365760"/>
              <a:ext cx="731520" cy="73152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5400000">
              <a:off x="-853440" y="-850392"/>
              <a:ext cx="1691640" cy="169164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-1097280" y="-1097280"/>
              <a:ext cx="2176272" cy="217627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-1325880" y="-1325880"/>
              <a:ext cx="2651760" cy="265176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-1581912" y="-1581912"/>
              <a:ext cx="3136392" cy="313639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958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Arial"/>
                  <a:cs typeface="Arial"/>
                </a:rPr>
                <a:t>LIGO</a:t>
              </a:r>
              <a:endParaRPr lang="en-US" sz="5400" b="1" dirty="0">
                <a:latin typeface="Arial"/>
                <a:cs typeface="Arial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2</a:t>
            </a:fld>
            <a:r>
              <a:rPr lang="en-US" dirty="0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5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dLinkCoolDow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92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of Test Mass Cool 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20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8897" y="1807824"/>
            <a:ext cx="2162297" cy="1477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cold link loops: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50 mm diameter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50 mm wide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0.1 mm thick</a:t>
            </a:r>
          </a:p>
          <a:p>
            <a:pPr marL="285750" indent="-285750">
              <a:buFontTx/>
              <a:buChar char="•"/>
            </a:pPr>
            <a:r>
              <a:rPr lang="en-US" dirty="0"/>
              <a:t>77 K </a:t>
            </a:r>
            <a:r>
              <a:rPr lang="en-US" dirty="0" smtClean="0"/>
              <a:t>cold end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99308" y="3381551"/>
            <a:ext cx="109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≈ 14 MJ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305236" y="1940111"/>
            <a:ext cx="0" cy="29913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5180" y="5101500"/>
            <a:ext cx="366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α (Temperature difference)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4015696" y="4164858"/>
            <a:ext cx="34321" cy="9366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87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Problems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iquid N</a:t>
            </a:r>
            <a:r>
              <a:rPr lang="en-US" baseline="-25000" dirty="0" smtClean="0"/>
              <a:t>2 </a:t>
            </a:r>
            <a:r>
              <a:rPr lang="en-US" dirty="0" smtClean="0"/>
              <a:t>hoses flexible enough for ISI under vacuum</a:t>
            </a:r>
          </a:p>
          <a:p>
            <a:r>
              <a:rPr lang="en-US" dirty="0" smtClean="0"/>
              <a:t>Temperature/height control of blade springs</a:t>
            </a:r>
          </a:p>
          <a:p>
            <a:r>
              <a:rPr lang="en-US" dirty="0" smtClean="0"/>
              <a:t>Test mass temperature control</a:t>
            </a:r>
          </a:p>
          <a:p>
            <a:r>
              <a:rPr lang="en-US" dirty="0" smtClean="0"/>
              <a:t>How to measure temperature?</a:t>
            </a:r>
          </a:p>
          <a:p>
            <a:pPr lvl="1"/>
            <a:r>
              <a:rPr lang="en-US" dirty="0" smtClean="0"/>
              <a:t>Measure acoustic modes – Young’s modulus is temp. dependent</a:t>
            </a:r>
          </a:p>
          <a:p>
            <a:pPr lvl="1"/>
            <a:r>
              <a:rPr lang="en-US" dirty="0" smtClean="0"/>
              <a:t>Infrared camera</a:t>
            </a:r>
          </a:p>
          <a:p>
            <a:r>
              <a:rPr lang="en-US" dirty="0" smtClean="0"/>
              <a:t>Emissivity of optical coatings</a:t>
            </a:r>
          </a:p>
          <a:p>
            <a:r>
              <a:rPr lang="en-US" dirty="0" err="1" smtClean="0"/>
              <a:t>Lossiness</a:t>
            </a:r>
            <a:r>
              <a:rPr lang="en-US" dirty="0" smtClean="0"/>
              <a:t> of emissive coatings</a:t>
            </a:r>
          </a:p>
          <a:p>
            <a:r>
              <a:rPr lang="en-US" dirty="0" smtClean="0"/>
              <a:t>Good emissivity estimates/measurements of Si?</a:t>
            </a:r>
          </a:p>
          <a:p>
            <a:r>
              <a:rPr lang="en-US" dirty="0" smtClean="0"/>
              <a:t>Power absorption in Si (ppm, W, </a:t>
            </a:r>
            <a:r>
              <a:rPr lang="en-US" dirty="0" err="1" smtClean="0"/>
              <a:t>etc</a:t>
            </a:r>
            <a:r>
              <a:rPr lang="en-US" dirty="0" smtClean="0"/>
              <a:t>)?</a:t>
            </a:r>
          </a:p>
          <a:p>
            <a:r>
              <a:rPr lang="en-US" dirty="0" smtClean="0"/>
              <a:t>How noisy is </a:t>
            </a:r>
            <a:r>
              <a:rPr lang="en-US" dirty="0" smtClean="0"/>
              <a:t>bubbling nitrogen</a:t>
            </a:r>
            <a:r>
              <a:rPr lang="en-US" dirty="0" smtClean="0"/>
              <a:t>: seismic, </a:t>
            </a:r>
            <a:r>
              <a:rPr lang="en-US" dirty="0" smtClean="0"/>
              <a:t>Newtonian? Do boiling chips help?</a:t>
            </a:r>
            <a:endParaRPr lang="en-US" dirty="0" smtClean="0"/>
          </a:p>
          <a:p>
            <a:r>
              <a:rPr lang="en-US" dirty="0" smtClean="0"/>
              <a:t>Optical coating thermal noise at 120 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21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36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LIGO </a:t>
            </a:r>
            <a:r>
              <a:rPr lang="en-US" dirty="0" err="1" smtClean="0"/>
              <a:t>Cryo</a:t>
            </a:r>
            <a:r>
              <a:rPr lang="en-US" dirty="0" smtClean="0"/>
              <a:t>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Strawman</a:t>
            </a:r>
            <a:r>
              <a:rPr lang="en-US" dirty="0" smtClean="0"/>
              <a:t> website – </a:t>
            </a:r>
            <a:r>
              <a:rPr lang="en-US" dirty="0"/>
              <a:t>https://nodus.ligo.caltech.edu:30889/wiki/</a:t>
            </a:r>
            <a:r>
              <a:rPr lang="en-US" dirty="0" err="1"/>
              <a:t>doku.php?id</a:t>
            </a:r>
            <a:r>
              <a:rPr lang="en-US" dirty="0"/>
              <a:t>=</a:t>
            </a:r>
            <a:r>
              <a:rPr lang="en-US" dirty="0" err="1"/>
              <a:t>strawman</a:t>
            </a:r>
            <a:endParaRPr lang="en-US" dirty="0" smtClean="0"/>
          </a:p>
          <a:p>
            <a:r>
              <a:rPr lang="en-US" dirty="0" err="1" smtClean="0"/>
              <a:t>Strawman</a:t>
            </a:r>
            <a:r>
              <a:rPr lang="en-US" dirty="0" smtClean="0"/>
              <a:t> report - </a:t>
            </a:r>
            <a:r>
              <a:rPr lang="en-US" b="1" dirty="0"/>
              <a:t>T1200031</a:t>
            </a:r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/>
              <a:t>doc - </a:t>
            </a:r>
            <a:r>
              <a:rPr lang="en-US" dirty="0">
                <a:hlinkClick r:id="rId2"/>
              </a:rPr>
              <a:t>https://docs.google.com/spreadsheet/ccc?key=0AqRDYyFEjUXXdHpYc3dyTlh2TXNDem5oWkhvY0NudVE#gid=</a:t>
            </a:r>
            <a:r>
              <a:rPr lang="en-US" dirty="0" smtClean="0">
                <a:hlinkClick r:id="rId2"/>
              </a:rPr>
              <a:t>0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dirty="0"/>
              <a:t>/23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G1200803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0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LIGO folks and larger GW community thinking more seriously about </a:t>
            </a:r>
            <a:r>
              <a:rPr lang="en-US" dirty="0" err="1" smtClean="0"/>
              <a:t>cryo</a:t>
            </a:r>
            <a:r>
              <a:rPr lang="en-US" dirty="0" smtClean="0"/>
              <a:t> test masses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Experiments underway at Stanford to test cooling technology</a:t>
            </a:r>
          </a:p>
          <a:p>
            <a:endParaRPr lang="en-US" dirty="0" smtClean="0"/>
          </a:p>
          <a:p>
            <a:r>
              <a:rPr lang="en-US" dirty="0" smtClean="0"/>
              <a:t>Lots of problems to solve!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pic>
        <p:nvPicPr>
          <p:cNvPr id="5" name="Picture 4" descr="Stanford_University_seal_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581912" y="-1581912"/>
            <a:ext cx="4248912" cy="3136392"/>
            <a:chOff x="-1581912" y="-1581912"/>
            <a:chExt cx="4248912" cy="3136392"/>
          </a:xfrm>
        </p:grpSpPr>
        <p:sp>
          <p:nvSpPr>
            <p:cNvPr id="7" name="Arc 6"/>
            <p:cNvSpPr/>
            <p:nvPr/>
          </p:nvSpPr>
          <p:spPr>
            <a:xfrm rot="5400000">
              <a:off x="-606552" y="-624840"/>
              <a:ext cx="1216152" cy="121615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5400000">
              <a:off x="-365760" y="-365760"/>
              <a:ext cx="731520" cy="73152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5400000">
              <a:off x="-853440" y="-850392"/>
              <a:ext cx="1691640" cy="169164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-1097280" y="-1097280"/>
              <a:ext cx="2176272" cy="217627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-1325880" y="-1325880"/>
              <a:ext cx="2651760" cy="265176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-1581912" y="-1581912"/>
              <a:ext cx="3136392" cy="313639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958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Arial"/>
                  <a:cs typeface="Arial"/>
                </a:rPr>
                <a:t>LIGO</a:t>
              </a:r>
              <a:endParaRPr lang="en-US" sz="5400" b="1" dirty="0">
                <a:latin typeface="Arial"/>
                <a:cs typeface="Arial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23</a:t>
            </a:fld>
            <a:r>
              <a:rPr lang="en-US" dirty="0"/>
              <a:t>/</a:t>
            </a:r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80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pic>
        <p:nvPicPr>
          <p:cNvPr id="5" name="Picture 4" descr="Stanford_University_seal_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581912" y="-1581912"/>
            <a:ext cx="4248912" cy="3136392"/>
            <a:chOff x="-1581912" y="-1581912"/>
            <a:chExt cx="4248912" cy="3136392"/>
          </a:xfrm>
        </p:grpSpPr>
        <p:sp>
          <p:nvSpPr>
            <p:cNvPr id="7" name="Arc 6"/>
            <p:cNvSpPr/>
            <p:nvPr/>
          </p:nvSpPr>
          <p:spPr>
            <a:xfrm rot="5400000">
              <a:off x="-606552" y="-624840"/>
              <a:ext cx="1216152" cy="121615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5400000">
              <a:off x="-365760" y="-365760"/>
              <a:ext cx="731520" cy="73152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5400000">
              <a:off x="-853440" y="-850392"/>
              <a:ext cx="1691640" cy="169164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-1097280" y="-1097280"/>
              <a:ext cx="2176272" cy="217627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-1325880" y="-1325880"/>
              <a:ext cx="2651760" cy="265176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-1581912" y="-1581912"/>
              <a:ext cx="3136392" cy="313639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958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Arial"/>
                  <a:cs typeface="Arial"/>
                </a:rPr>
                <a:t>LIGO</a:t>
              </a:r>
              <a:endParaRPr lang="en-US" sz="5400" b="1" dirty="0">
                <a:latin typeface="Arial"/>
                <a:cs typeface="Arial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LIGO III Quad TF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 descr="QuadTFcomp_aLIGO_vs_LIGOIII_ve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92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74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LIGO III Quad TF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QuadTFcomp_aLIGO_vs_LIGOI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92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71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pic>
        <p:nvPicPr>
          <p:cNvPr id="5" name="Picture 4" descr="DewarExpSchematic_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7"/>
          <a:stretch/>
        </p:blipFill>
        <p:spPr>
          <a:xfrm>
            <a:off x="1984248" y="114152"/>
            <a:ext cx="5165872" cy="6164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4777" y="3824070"/>
            <a:ext cx="18837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Silicon ‘test mass’ prototype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70517" y="3338927"/>
            <a:ext cx="1298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Test mass support frame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69158" y="3467348"/>
            <a:ext cx="799163" cy="356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4248" y="2050168"/>
            <a:ext cx="1298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Flexible cold links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82889" y="2035899"/>
            <a:ext cx="741470" cy="361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82889" y="1886278"/>
            <a:ext cx="1711883" cy="510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571" y="1886278"/>
            <a:ext cx="1298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Copper strips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408624" y="2240221"/>
            <a:ext cx="763947" cy="527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1"/>
          </p:cNvCxnSpPr>
          <p:nvPr/>
        </p:nvCxnSpPr>
        <p:spPr>
          <a:xfrm flipH="1">
            <a:off x="4024359" y="2240221"/>
            <a:ext cx="2148212" cy="527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86319" y="2984984"/>
            <a:ext cx="1918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Insulating </a:t>
            </a:r>
            <a:r>
              <a:rPr lang="en-US" sz="2000" dirty="0"/>
              <a:t>K</a:t>
            </a:r>
            <a:r>
              <a:rPr lang="en-US" sz="2000" dirty="0" smtClean="0"/>
              <a:t>apton strips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282889" y="3224776"/>
            <a:ext cx="3403430" cy="114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 flipV="1">
            <a:off x="5865289" y="3124894"/>
            <a:ext cx="821030" cy="214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61512" y="333336"/>
            <a:ext cx="277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Cold link manipulating cables</a:t>
            </a:r>
            <a:endParaRPr lang="en-US" sz="2000" dirty="0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 flipV="1">
            <a:off x="4680815" y="333336"/>
            <a:ext cx="1380697" cy="353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flipH="1" flipV="1">
            <a:off x="4395399" y="499411"/>
            <a:ext cx="1666113" cy="187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69576" y="370992"/>
            <a:ext cx="135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 roller bearing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3" idx="3"/>
          </p:cNvCxnSpPr>
          <p:nvPr/>
        </p:nvCxnSpPr>
        <p:spPr>
          <a:xfrm>
            <a:off x="3124200" y="694158"/>
            <a:ext cx="785993" cy="135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72571" y="1124345"/>
            <a:ext cx="20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Pivoting copper rod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137480" y="1017323"/>
            <a:ext cx="1035091" cy="266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98118" y="1289685"/>
            <a:ext cx="135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Extension spring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52742" y="1017323"/>
            <a:ext cx="1371094" cy="609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6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 – G1200803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How do we get the cold to the test mass?</a:t>
            </a:r>
          </a:p>
          <a:p>
            <a:pPr lvl="1"/>
            <a:r>
              <a:rPr lang="en-US" dirty="0" smtClean="0"/>
              <a:t>Long, flexible heat links running down the ISI and the suspension will have low thermal conductivity and may compromise isolation performance</a:t>
            </a:r>
          </a:p>
          <a:p>
            <a:pPr lvl="1"/>
            <a:r>
              <a:rPr lang="en-US" dirty="0" smtClean="0"/>
              <a:t>Might bring N2 into BSC with vacuum proof hoses, but these will be even stiffer than heat links.</a:t>
            </a:r>
          </a:p>
          <a:p>
            <a:pPr lvl="1"/>
            <a:r>
              <a:rPr lang="en-US" dirty="0" smtClean="0"/>
              <a:t>Heat pipes have excellent thermal conductivity, but are even stiffer still.</a:t>
            </a:r>
          </a:p>
          <a:p>
            <a:pPr lvl="1"/>
            <a:r>
              <a:rPr lang="en-US" dirty="0" err="1" smtClean="0"/>
              <a:t>Radiative</a:t>
            </a:r>
            <a:r>
              <a:rPr lang="en-US" dirty="0" smtClean="0"/>
              <a:t> cooling bypasses at least some of the heat link issues, but can introduce scattering, parasitic modes, electrostatic coupling.</a:t>
            </a:r>
          </a:p>
          <a:p>
            <a:r>
              <a:rPr lang="en-US" dirty="0"/>
              <a:t>How much </a:t>
            </a:r>
            <a:r>
              <a:rPr lang="en-US" dirty="0" smtClean="0"/>
              <a:t>temp regulation </a:t>
            </a:r>
            <a:r>
              <a:rPr lang="en-US" dirty="0"/>
              <a:t>and tolerance?</a:t>
            </a:r>
          </a:p>
          <a:p>
            <a:r>
              <a:rPr lang="en-US" dirty="0" smtClean="0"/>
              <a:t>How to measure temp?</a:t>
            </a:r>
          </a:p>
          <a:p>
            <a:pPr lvl="1"/>
            <a:r>
              <a:rPr lang="en-US" dirty="0" smtClean="0"/>
              <a:t>Measure acoustic modes – modulus of elasticity is temperature dependent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IR </a:t>
            </a:r>
            <a:r>
              <a:rPr lang="en-US" dirty="0" smtClean="0"/>
              <a:t>camera</a:t>
            </a:r>
          </a:p>
          <a:p>
            <a:r>
              <a:rPr lang="en-US" dirty="0" smtClean="0"/>
              <a:t>How do heat links compromise performance?</a:t>
            </a:r>
          </a:p>
          <a:p>
            <a:pPr lvl="1"/>
            <a:r>
              <a:rPr lang="en-US" dirty="0" err="1" smtClean="0"/>
              <a:t>Lossiness</a:t>
            </a:r>
            <a:endParaRPr lang="en-US" dirty="0" smtClean="0"/>
          </a:p>
          <a:p>
            <a:pPr lvl="1"/>
            <a:r>
              <a:rPr lang="en-US" dirty="0" smtClean="0"/>
              <a:t>Seismic isolation degradation</a:t>
            </a:r>
          </a:p>
          <a:p>
            <a:r>
              <a:rPr lang="en-US" dirty="0" smtClean="0"/>
              <a:t>Thermal parameters of optical coatings</a:t>
            </a:r>
          </a:p>
          <a:p>
            <a:r>
              <a:rPr lang="en-US" dirty="0" err="1" smtClean="0"/>
              <a:t>Lossiness</a:t>
            </a:r>
            <a:r>
              <a:rPr lang="en-US" dirty="0" smtClean="0"/>
              <a:t> of emissive coatings</a:t>
            </a:r>
          </a:p>
          <a:p>
            <a:r>
              <a:rPr lang="en-US" dirty="0" smtClean="0"/>
              <a:t>Good emissivity estimates/measurements of Si?</a:t>
            </a:r>
          </a:p>
          <a:p>
            <a:r>
              <a:rPr lang="en-US" dirty="0" smtClean="0"/>
              <a:t>Power absorption in Si (ppm, W, </a:t>
            </a:r>
            <a:r>
              <a:rPr lang="en-US" dirty="0" err="1" smtClean="0"/>
              <a:t>etc</a:t>
            </a:r>
            <a:r>
              <a:rPr lang="en-US" dirty="0" smtClean="0"/>
              <a:t>)?</a:t>
            </a:r>
          </a:p>
          <a:p>
            <a:r>
              <a:rPr lang="en-US" dirty="0" smtClean="0"/>
              <a:t>Strength of Silicon fibers/ribbons?</a:t>
            </a:r>
          </a:p>
          <a:p>
            <a:r>
              <a:rPr lang="en-US" dirty="0" smtClean="0"/>
              <a:t>What information are we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G1200803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6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not to have open LN</a:t>
            </a:r>
            <a:r>
              <a:rPr lang="en-US" baseline="-25000" dirty="0" smtClean="0"/>
              <a:t>2</a:t>
            </a:r>
            <a:r>
              <a:rPr lang="en-US" dirty="0" smtClean="0"/>
              <a:t> in BSC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mirror coatings may have a thermal shock issue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nitrogen must be </a:t>
            </a:r>
            <a:r>
              <a:rPr lang="en-US" i="1" dirty="0" smtClean="0"/>
              <a:t>very</a:t>
            </a:r>
            <a:r>
              <a:rPr lang="en-US" dirty="0"/>
              <a:t> </a:t>
            </a:r>
            <a:r>
              <a:rPr lang="en-US" dirty="0" smtClean="0"/>
              <a:t>clean before contacting the test mass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Exposure to vacuum will cause liquid nitrogen to explode.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1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Cyro</a:t>
            </a:r>
            <a:r>
              <a:rPr lang="en-US" dirty="0" smtClean="0"/>
              <a:t> Test Mass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891"/>
            <a:ext cx="8229600" cy="5023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* For LIGO III, reduce suspension and coating thermal noise by cooling the </a:t>
            </a:r>
            <a:r>
              <a:rPr lang="en-US" dirty="0"/>
              <a:t>lower quad </a:t>
            </a:r>
            <a:r>
              <a:rPr lang="en-US" dirty="0" smtClean="0"/>
              <a:t>to 120 K (-153.15 C)</a:t>
            </a:r>
          </a:p>
          <a:p>
            <a:pPr lvl="1"/>
            <a:r>
              <a:rPr lang="en-US" dirty="0" smtClean="0"/>
              <a:t>Get to 120 K in a timely manner</a:t>
            </a:r>
          </a:p>
          <a:p>
            <a:pPr lvl="1"/>
            <a:r>
              <a:rPr lang="en-US" dirty="0" smtClean="0"/>
              <a:t>Then maintain 120 K</a:t>
            </a:r>
          </a:p>
          <a:p>
            <a:r>
              <a:rPr lang="en-US" dirty="0"/>
              <a:t>Include a warm-up scheme (don’t forget!</a:t>
            </a:r>
            <a:r>
              <a:rPr lang="en-US" dirty="0" smtClean="0"/>
              <a:t>)</a:t>
            </a:r>
          </a:p>
          <a:p>
            <a:r>
              <a:rPr lang="en-US" dirty="0"/>
              <a:t>Do not increase the test mass </a:t>
            </a:r>
            <a:r>
              <a:rPr lang="en-US" dirty="0" err="1"/>
              <a:t>lossiness</a:t>
            </a:r>
            <a:endParaRPr lang="en-US" dirty="0"/>
          </a:p>
          <a:p>
            <a:pPr lvl="1"/>
            <a:r>
              <a:rPr lang="en-US" dirty="0"/>
              <a:t>Emissive coatings, heat links, thick </a:t>
            </a:r>
            <a:r>
              <a:rPr lang="en-US" dirty="0" err="1"/>
              <a:t>sus</a:t>
            </a:r>
            <a:r>
              <a:rPr lang="en-US" dirty="0"/>
              <a:t> fibers,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Do not compromise passive seismic isolation</a:t>
            </a:r>
          </a:p>
          <a:p>
            <a:pPr lvl="1"/>
            <a:r>
              <a:rPr lang="en-US" dirty="0"/>
              <a:t>Cables, hoses, links,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Keep about the same seismic isolation platforms (ISIs, HEPIs)</a:t>
            </a:r>
          </a:p>
          <a:p>
            <a:pPr lvl="1"/>
            <a:r>
              <a:rPr lang="en-US" dirty="0"/>
              <a:t>Limit the amount of extra weight on the </a:t>
            </a:r>
            <a:r>
              <a:rPr lang="en-US" dirty="0" smtClean="0"/>
              <a:t>ISI</a:t>
            </a:r>
          </a:p>
          <a:p>
            <a:pPr lvl="1"/>
            <a:r>
              <a:rPr lang="en-US" dirty="0"/>
              <a:t>Leave the rest of the BSC </a:t>
            </a:r>
            <a:r>
              <a:rPr lang="en-US" dirty="0" smtClean="0"/>
              <a:t>warm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210F-EA9F-9849-AF02-FBDC7AA78B57}" type="slidenum">
              <a:rPr lang="en-US" smtClean="0"/>
              <a:t>3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3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7200" y="159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LIGO III Mechanical </a:t>
            </a:r>
            <a:r>
              <a:rPr lang="en-US" dirty="0" smtClean="0"/>
              <a:t>Upgrades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517" y="6492875"/>
            <a:ext cx="5855557" cy="365125"/>
          </a:xfrm>
        </p:spPr>
        <p:txBody>
          <a:bodyPr/>
          <a:lstStyle/>
          <a:p>
            <a:pPr algn="l"/>
            <a:r>
              <a:rPr lang="en-US" dirty="0" smtClean="0"/>
              <a:t>Adapted from G1200828, courtesy of Madeleine Waller, </a:t>
            </a:r>
            <a:r>
              <a:rPr lang="en-US" dirty="0" err="1" smtClean="0"/>
              <a:t>Norna</a:t>
            </a:r>
            <a:r>
              <a:rPr lang="en-US" dirty="0" smtClean="0"/>
              <a:t> Robertson, </a:t>
            </a:r>
            <a:r>
              <a:rPr lang="en-US" dirty="0" err="1" smtClean="0"/>
              <a:t>Calum</a:t>
            </a:r>
            <a:r>
              <a:rPr lang="en-US" dirty="0" smtClean="0"/>
              <a:t> </a:t>
            </a:r>
            <a:r>
              <a:rPr lang="en-US" dirty="0" err="1" smtClean="0"/>
              <a:t>Torrie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042" y="6497446"/>
            <a:ext cx="2133600" cy="365125"/>
          </a:xfrm>
        </p:spPr>
        <p:txBody>
          <a:bodyPr/>
          <a:lstStyle/>
          <a:p>
            <a:fld id="{F826316F-C3EE-4E5E-A712-08A1962567EB}" type="slidenum">
              <a:rPr lang="en-US" smtClean="0"/>
              <a:pPr/>
              <a:t>4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/>
          <a:srcRect l="66163" t="7670" r="14175" b="31766"/>
          <a:stretch/>
        </p:blipFill>
        <p:spPr bwMode="auto">
          <a:xfrm>
            <a:off x="5548118" y="2447542"/>
            <a:ext cx="1773237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474194" y="3185052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kg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220194" y="3259744"/>
            <a:ext cx="254000" cy="10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20194" y="3361344"/>
            <a:ext cx="254000" cy="19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33087" y="383335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kg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98274" y="4011584"/>
            <a:ext cx="375920" cy="63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98274" y="4074600"/>
            <a:ext cx="375920" cy="912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6434" y="2524652"/>
            <a:ext cx="80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</a:t>
            </a:r>
          </a:p>
          <a:p>
            <a:pPr algn="ctr"/>
            <a:r>
              <a:rPr lang="en-US" dirty="0" smtClean="0"/>
              <a:t>chain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79074" y="1966326"/>
            <a:ext cx="105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Reaction</a:t>
            </a:r>
          </a:p>
          <a:p>
            <a:pPr algn="ctr"/>
            <a:r>
              <a:rPr lang="en-US" dirty="0" smtClean="0"/>
              <a:t>chain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2993" y="5314127"/>
            <a:ext cx="78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143 kg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32898" y="4243478"/>
            <a:ext cx="78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kg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67183" t="9589" r="11147" b="36926"/>
          <a:stretch/>
        </p:blipFill>
        <p:spPr bwMode="auto">
          <a:xfrm>
            <a:off x="825323" y="2764842"/>
            <a:ext cx="1940560" cy="315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47803" y="2538643"/>
            <a:ext cx="80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</a:t>
            </a:r>
          </a:p>
          <a:p>
            <a:pPr algn="ctr"/>
            <a:r>
              <a:rPr lang="en-US" dirty="0" smtClean="0"/>
              <a:t>chain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50443" y="2215477"/>
            <a:ext cx="105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Reaction</a:t>
            </a:r>
          </a:p>
          <a:p>
            <a:pPr algn="ctr"/>
            <a:r>
              <a:rPr lang="en-US" dirty="0" smtClean="0"/>
              <a:t>chain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830" y="1298712"/>
            <a:ext cx="446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Advanced LIGO quad pendulum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4204" y="1297176"/>
            <a:ext cx="446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Preliminary LIGO </a:t>
            </a:r>
            <a:r>
              <a:rPr lang="en-US" sz="2000" dirty="0" smtClean="0"/>
              <a:t>III quad pendulum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05830" y="1164061"/>
            <a:ext cx="8936750" cy="53852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16" idx="0"/>
            <a:endCxn id="16" idx="2"/>
          </p:cNvCxnSpPr>
          <p:nvPr/>
        </p:nvCxnSpPr>
        <p:spPr>
          <a:xfrm>
            <a:off x="4574205" y="1164061"/>
            <a:ext cx="0" cy="5385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5830" y="1813472"/>
            <a:ext cx="8936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3"/>
          <p:cNvSpPr txBox="1">
            <a:spLocks/>
          </p:cNvSpPr>
          <p:nvPr/>
        </p:nvSpPr>
        <p:spPr>
          <a:xfrm>
            <a:off x="6249801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G1300196-v1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17065" y="3642252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kg</a:t>
            </a:r>
            <a:endParaRPr lang="en-US" dirty="0"/>
          </a:p>
        </p:txBody>
      </p:sp>
      <p:cxnSp>
        <p:nvCxnSpPr>
          <p:cNvPr id="2048" name="Straight Arrow Connector 2047"/>
          <p:cNvCxnSpPr>
            <a:stCxn id="32" idx="3"/>
          </p:cNvCxnSpPr>
          <p:nvPr/>
        </p:nvCxnSpPr>
        <p:spPr>
          <a:xfrm flipV="1">
            <a:off x="5528265" y="3642252"/>
            <a:ext cx="396996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0" name="Straight Arrow Connector 2049"/>
          <p:cNvCxnSpPr>
            <a:stCxn id="32" idx="3"/>
          </p:cNvCxnSpPr>
          <p:nvPr/>
        </p:nvCxnSpPr>
        <p:spPr>
          <a:xfrm>
            <a:off x="5528265" y="3826918"/>
            <a:ext cx="396996" cy="1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85394" y="2863434"/>
            <a:ext cx="87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2.14 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51182" y="3048100"/>
            <a:ext cx="10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1.626 m</a:t>
            </a:r>
            <a:endParaRPr lang="en-US" dirty="0"/>
          </a:p>
        </p:txBody>
      </p:sp>
      <p:cxnSp>
        <p:nvCxnSpPr>
          <p:cNvPr id="2053" name="Straight Connector 2052"/>
          <p:cNvCxnSpPr/>
          <p:nvPr/>
        </p:nvCxnSpPr>
        <p:spPr>
          <a:xfrm flipV="1">
            <a:off x="5653949" y="4074600"/>
            <a:ext cx="2730133" cy="15964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/>
          <p:cNvCxnSpPr/>
          <p:nvPr/>
        </p:nvCxnSpPr>
        <p:spPr>
          <a:xfrm flipV="1">
            <a:off x="7098274" y="1956816"/>
            <a:ext cx="1087120" cy="594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Arrow Connector 2057"/>
          <p:cNvCxnSpPr/>
          <p:nvPr/>
        </p:nvCxnSpPr>
        <p:spPr>
          <a:xfrm flipV="1">
            <a:off x="8185394" y="2003834"/>
            <a:ext cx="0" cy="1638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Arrow Connector 2059"/>
          <p:cNvCxnSpPr/>
          <p:nvPr/>
        </p:nvCxnSpPr>
        <p:spPr>
          <a:xfrm>
            <a:off x="8185394" y="3642252"/>
            <a:ext cx="0" cy="553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464062" y="2286000"/>
            <a:ext cx="1087120" cy="594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150443" y="4086963"/>
            <a:ext cx="2730133" cy="15964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Arrow Connector 2064"/>
          <p:cNvCxnSpPr/>
          <p:nvPr/>
        </p:nvCxnSpPr>
        <p:spPr>
          <a:xfrm>
            <a:off x="3488262" y="2329962"/>
            <a:ext cx="0" cy="19500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0423" y="4986944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40 kg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0423" y="3927256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</a:t>
            </a:r>
            <a:r>
              <a:rPr lang="en-US" dirty="0" smtClean="0"/>
              <a:t>0 kg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730026" y="4046005"/>
            <a:ext cx="78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kg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694749" y="3303783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kg</a:t>
            </a:r>
            <a:endParaRPr lang="en-US" dirty="0"/>
          </a:p>
        </p:txBody>
      </p:sp>
      <p:cxnSp>
        <p:nvCxnSpPr>
          <p:cNvPr id="2067" name="Straight Arrow Connector 2066"/>
          <p:cNvCxnSpPr>
            <a:stCxn id="57" idx="3"/>
          </p:cNvCxnSpPr>
          <p:nvPr/>
        </p:nvCxnSpPr>
        <p:spPr>
          <a:xfrm flipV="1">
            <a:off x="931623" y="3927256"/>
            <a:ext cx="21882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Arrow Connector 2068"/>
          <p:cNvCxnSpPr/>
          <p:nvPr/>
        </p:nvCxnSpPr>
        <p:spPr>
          <a:xfrm>
            <a:off x="931623" y="4111922"/>
            <a:ext cx="218820" cy="90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Arrow Connector 2070"/>
          <p:cNvCxnSpPr>
            <a:stCxn id="55" idx="3"/>
          </p:cNvCxnSpPr>
          <p:nvPr/>
        </p:nvCxnSpPr>
        <p:spPr>
          <a:xfrm flipV="1">
            <a:off x="931623" y="4856158"/>
            <a:ext cx="218820" cy="315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Arrow Connector 2072"/>
          <p:cNvCxnSpPr/>
          <p:nvPr/>
        </p:nvCxnSpPr>
        <p:spPr>
          <a:xfrm>
            <a:off x="931623" y="5171610"/>
            <a:ext cx="21882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5" name="Straight Arrow Connector 2074"/>
          <p:cNvCxnSpPr>
            <a:stCxn id="59" idx="1"/>
          </p:cNvCxnSpPr>
          <p:nvPr/>
        </p:nvCxnSpPr>
        <p:spPr>
          <a:xfrm flipH="1">
            <a:off x="2464063" y="3488449"/>
            <a:ext cx="230686" cy="260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Arrow Connector 2077"/>
          <p:cNvCxnSpPr>
            <a:stCxn id="59" idx="1"/>
          </p:cNvCxnSpPr>
          <p:nvPr/>
        </p:nvCxnSpPr>
        <p:spPr>
          <a:xfrm flipH="1">
            <a:off x="2464063" y="3488449"/>
            <a:ext cx="230686" cy="523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8" idx="1"/>
          </p:cNvCxnSpPr>
          <p:nvPr/>
        </p:nvCxnSpPr>
        <p:spPr>
          <a:xfrm flipH="1">
            <a:off x="2464062" y="4230671"/>
            <a:ext cx="265964" cy="65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8" idx="1"/>
          </p:cNvCxnSpPr>
          <p:nvPr/>
        </p:nvCxnSpPr>
        <p:spPr>
          <a:xfrm flipH="1">
            <a:off x="2363535" y="4230671"/>
            <a:ext cx="366491" cy="625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803" y="6015070"/>
            <a:ext cx="201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Fused silica, 295 K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821547" y="6018174"/>
            <a:ext cx="153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Silicon, 120 K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1355669" y="5801054"/>
            <a:ext cx="0" cy="21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0"/>
          </p:cNvCxnSpPr>
          <p:nvPr/>
        </p:nvCxnSpPr>
        <p:spPr>
          <a:xfrm flipV="1">
            <a:off x="5591295" y="5778170"/>
            <a:ext cx="208080" cy="24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Test Mass Changes?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/>
            <a:r>
              <a:rPr lang="en-US" dirty="0" smtClean="0"/>
              <a:t>Thermal </a:t>
            </a:r>
            <a:r>
              <a:rPr lang="en-US" dirty="0"/>
              <a:t>elastic </a:t>
            </a:r>
            <a:r>
              <a:rPr lang="en-US" dirty="0" smtClean="0"/>
              <a:t>noise and CTE </a:t>
            </a:r>
            <a:r>
              <a:rPr lang="en-US" dirty="0"/>
              <a:t>of </a:t>
            </a:r>
            <a:r>
              <a:rPr lang="en-US" dirty="0" smtClean="0"/>
              <a:t>silicon </a:t>
            </a:r>
            <a:r>
              <a:rPr lang="en-US" dirty="0"/>
              <a:t>goes to zero at </a:t>
            </a:r>
            <a:r>
              <a:rPr lang="en-US" dirty="0" smtClean="0"/>
              <a:t>≈120 K (and 18 K)</a:t>
            </a:r>
            <a:endParaRPr lang="en-US" dirty="0"/>
          </a:p>
          <a:p>
            <a:pPr marL="285750" indent="-285750"/>
            <a:r>
              <a:rPr lang="en-US" dirty="0" smtClean="0"/>
              <a:t>Silicon’s mechanical </a:t>
            </a:r>
            <a:r>
              <a:rPr lang="en-US" dirty="0"/>
              <a:t>loss </a:t>
            </a:r>
            <a:r>
              <a:rPr lang="en-US" dirty="0" smtClean="0"/>
              <a:t>decreases at lower temperatures, silica’s increases</a:t>
            </a:r>
            <a:endParaRPr lang="en-US" dirty="0"/>
          </a:p>
          <a:p>
            <a:pPr marL="285750" indent="-285750"/>
            <a:r>
              <a:rPr lang="en-US" dirty="0" smtClean="0"/>
              <a:t>Silicon has high </a:t>
            </a:r>
            <a:r>
              <a:rPr lang="en-US" dirty="0"/>
              <a:t>thermal </a:t>
            </a:r>
            <a:r>
              <a:rPr lang="en-US" dirty="0" smtClean="0"/>
              <a:t>conductivity – decreasing thermal lensing with high laser power</a:t>
            </a:r>
            <a:endParaRPr lang="en-US" dirty="0"/>
          </a:p>
          <a:p>
            <a:pPr marL="285750" indent="-285750"/>
            <a:r>
              <a:rPr lang="en-US" dirty="0" smtClean="0"/>
              <a:t>Higher </a:t>
            </a:r>
            <a:r>
              <a:rPr lang="en-US" dirty="0"/>
              <a:t>mass reduces radiation pressure sensitivity and helps reduce thermal noise with less surface/volume ratio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5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00700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References:	[1] </a:t>
            </a:r>
            <a:r>
              <a:rPr lang="en-US" sz="1200" dirty="0" err="1" smtClean="0"/>
              <a:t>Strawman</a:t>
            </a:r>
            <a:r>
              <a:rPr lang="en-US" sz="1200" dirty="0" smtClean="0"/>
              <a:t> </a:t>
            </a:r>
            <a:r>
              <a:rPr lang="en-US" sz="1200" dirty="0"/>
              <a:t>report – T1200031</a:t>
            </a:r>
            <a:endParaRPr lang="en-US" sz="1200" dirty="0" smtClean="0"/>
          </a:p>
          <a:p>
            <a:r>
              <a:rPr lang="en-US" sz="1200" dirty="0" smtClean="0"/>
              <a:t>		[2] “Test </a:t>
            </a:r>
            <a:r>
              <a:rPr lang="en-US" sz="1200" dirty="0"/>
              <a:t>mass materials for a new generation of gravitational </a:t>
            </a:r>
            <a:r>
              <a:rPr lang="en-US" sz="1200" dirty="0" smtClean="0"/>
              <a:t>wave detectors”; 2003; Rowan, Byer, </a:t>
            </a:r>
            <a:r>
              <a:rPr lang="en-US" sz="1200" dirty="0" err="1" smtClean="0"/>
              <a:t>Fejer</a:t>
            </a:r>
            <a:r>
              <a:rPr lang="en-US" sz="1200" dirty="0" smtClean="0"/>
              <a:t>,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13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5327253" y="1795582"/>
            <a:ext cx="91440" cy="16270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632238" y="5380210"/>
            <a:ext cx="1828800" cy="2622"/>
            <a:chOff x="429981" y="3527476"/>
            <a:chExt cx="2560319" cy="2622"/>
          </a:xfrm>
          <a:scene3d>
            <a:camera prst="orthographicFront">
              <a:rot lat="0" lon="0" rev="10800000"/>
            </a:camera>
            <a:lightRig rig="threePt" dir="t"/>
          </a:scene3d>
        </p:grpSpPr>
        <p:cxnSp>
          <p:nvCxnSpPr>
            <p:cNvPr id="62" name="Straight Connector 61"/>
            <p:cNvCxnSpPr/>
            <p:nvPr/>
          </p:nvCxnSpPr>
          <p:spPr>
            <a:xfrm>
              <a:off x="429981" y="3528384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20080" y="3527930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12861" y="3527930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4301" y="3528384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95741" y="3528384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87181" y="3527476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78621" y="3528384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070061" y="3527930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161500" y="3530098"/>
              <a:ext cx="1828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435991" y="5362918"/>
            <a:ext cx="2560319" cy="2622"/>
            <a:chOff x="429981" y="3527476"/>
            <a:chExt cx="2560319" cy="2622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29981" y="3528384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20080" y="3527930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12861" y="3527930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04301" y="3528384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95741" y="3528384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87181" y="3527476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78621" y="3528384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70061" y="3527930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61500" y="3530098"/>
              <a:ext cx="1828800" cy="0"/>
            </a:xfrm>
            <a:prstGeom prst="line">
              <a:avLst/>
            </a:prstGeom>
            <a:ln w="317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LIGO III Cryogenic </a:t>
            </a:r>
            <a:r>
              <a:rPr lang="en-US" dirty="0" smtClean="0"/>
              <a:t>Upgrade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6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06706" y="4851154"/>
            <a:ext cx="610823" cy="1051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25986" y="4982591"/>
            <a:ext cx="371439" cy="827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0417" y="3550993"/>
            <a:ext cx="360994" cy="1051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5679" y="3674700"/>
            <a:ext cx="371439" cy="827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9950" y="2880317"/>
            <a:ext cx="360994" cy="388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34515" y="2292404"/>
            <a:ext cx="360994" cy="388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25679" y="2879863"/>
            <a:ext cx="360994" cy="388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30244" y="2291950"/>
            <a:ext cx="360994" cy="388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233197" y="4080113"/>
            <a:ext cx="0" cy="1269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5597" y="4079659"/>
            <a:ext cx="0" cy="1269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26511" y="4079659"/>
            <a:ext cx="0" cy="1269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78911" y="4079205"/>
            <a:ext cx="0" cy="1269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3197" y="3115936"/>
            <a:ext cx="0" cy="669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85597" y="3115936"/>
            <a:ext cx="0" cy="669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33197" y="2515815"/>
            <a:ext cx="0" cy="482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85597" y="2515815"/>
            <a:ext cx="0" cy="481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26511" y="2491845"/>
            <a:ext cx="0" cy="482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78911" y="2491845"/>
            <a:ext cx="0" cy="481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13821" y="3116390"/>
            <a:ext cx="0" cy="775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66221" y="3116390"/>
            <a:ext cx="0" cy="775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22192" y="3421651"/>
            <a:ext cx="1610968" cy="2610331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10668" y="5029623"/>
            <a:ext cx="1610968" cy="676974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32604" y="5029623"/>
            <a:ext cx="457200" cy="676974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19800" y="4058610"/>
            <a:ext cx="175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120 K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3" idx="1"/>
          </p:cNvCxnSpPr>
          <p:nvPr/>
        </p:nvCxnSpPr>
        <p:spPr>
          <a:xfrm flipH="1" flipV="1">
            <a:off x="4490944" y="4058610"/>
            <a:ext cx="1528856" cy="200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1"/>
          </p:cNvCxnSpPr>
          <p:nvPr/>
        </p:nvCxnSpPr>
        <p:spPr>
          <a:xfrm flipH="1">
            <a:off x="4617530" y="4258665"/>
            <a:ext cx="1402270" cy="592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1"/>
          </p:cNvCxnSpPr>
          <p:nvPr/>
        </p:nvCxnSpPr>
        <p:spPr>
          <a:xfrm flipH="1" flipV="1">
            <a:off x="5197426" y="3891982"/>
            <a:ext cx="822374" cy="366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1"/>
          </p:cNvCxnSpPr>
          <p:nvPr/>
        </p:nvCxnSpPr>
        <p:spPr>
          <a:xfrm flipH="1">
            <a:off x="5197426" y="4258665"/>
            <a:ext cx="822374" cy="770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89804" y="2484899"/>
            <a:ext cx="175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295 K</a:t>
            </a:r>
            <a:endParaRPr lang="en-US" sz="2000" dirty="0"/>
          </a:p>
        </p:txBody>
      </p:sp>
      <p:cxnSp>
        <p:nvCxnSpPr>
          <p:cNvPr id="71" name="Straight Arrow Connector 70"/>
          <p:cNvCxnSpPr>
            <a:stCxn id="58" idx="1"/>
            <a:endCxn id="12" idx="3"/>
          </p:cNvCxnSpPr>
          <p:nvPr/>
        </p:nvCxnSpPr>
        <p:spPr>
          <a:xfrm flipH="1" flipV="1">
            <a:off x="4495509" y="2486644"/>
            <a:ext cx="1394295" cy="198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8" idx="1"/>
            <a:endCxn id="11" idx="3"/>
          </p:cNvCxnSpPr>
          <p:nvPr/>
        </p:nvCxnSpPr>
        <p:spPr>
          <a:xfrm flipH="1">
            <a:off x="4490944" y="2684954"/>
            <a:ext cx="1398860" cy="3896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8" idx="1"/>
          </p:cNvCxnSpPr>
          <p:nvPr/>
        </p:nvCxnSpPr>
        <p:spPr>
          <a:xfrm flipH="1" flipV="1">
            <a:off x="5197426" y="2318271"/>
            <a:ext cx="692378" cy="366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8" idx="1"/>
            <a:endCxn id="13" idx="3"/>
          </p:cNvCxnSpPr>
          <p:nvPr/>
        </p:nvCxnSpPr>
        <p:spPr>
          <a:xfrm flipH="1">
            <a:off x="5186673" y="2684954"/>
            <a:ext cx="703131" cy="389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619013" y="5613921"/>
            <a:ext cx="13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Heat shield</a:t>
            </a:r>
          </a:p>
          <a:p>
            <a:pPr algn="ctr"/>
            <a:r>
              <a:rPr lang="en-US" sz="2000" dirty="0" smtClean="0"/>
              <a:t>77 K</a:t>
            </a:r>
            <a:endParaRPr lang="en-US" sz="2000" dirty="0"/>
          </a:p>
        </p:txBody>
      </p:sp>
      <p:cxnSp>
        <p:nvCxnSpPr>
          <p:cNvPr id="76" name="Straight Arrow Connector 75"/>
          <p:cNvCxnSpPr>
            <a:stCxn id="75" idx="1"/>
          </p:cNvCxnSpPr>
          <p:nvPr/>
        </p:nvCxnSpPr>
        <p:spPr>
          <a:xfrm flipH="1" flipV="1">
            <a:off x="5889807" y="5613922"/>
            <a:ext cx="729206" cy="353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5" idx="1"/>
          </p:cNvCxnSpPr>
          <p:nvPr/>
        </p:nvCxnSpPr>
        <p:spPr>
          <a:xfrm flipH="1" flipV="1">
            <a:off x="5497359" y="5902644"/>
            <a:ext cx="1121654" cy="65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954395" y="1463535"/>
            <a:ext cx="5374577" cy="3112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4309092" y="1796172"/>
            <a:ext cx="0" cy="482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997027" y="1795582"/>
            <a:ext cx="0" cy="482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828365" y="1796172"/>
            <a:ext cx="91440" cy="16270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028668" y="2597796"/>
            <a:ext cx="124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ISI stage 2</a:t>
            </a:r>
            <a:endParaRPr lang="en-US" sz="2000" dirty="0"/>
          </a:p>
        </p:txBody>
      </p:sp>
      <p:cxnSp>
        <p:nvCxnSpPr>
          <p:cNvPr id="82" name="Straight Arrow Connector 81"/>
          <p:cNvCxnSpPr>
            <a:stCxn id="81" idx="0"/>
          </p:cNvCxnSpPr>
          <p:nvPr/>
        </p:nvCxnSpPr>
        <p:spPr>
          <a:xfrm flipH="1" flipV="1">
            <a:off x="6762850" y="1774740"/>
            <a:ext cx="886519" cy="823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071040" y="1835940"/>
            <a:ext cx="2723500" cy="1637046"/>
          </a:xfrm>
          <a:custGeom>
            <a:avLst/>
            <a:gdLst>
              <a:gd name="connsiteX0" fmla="*/ 0 w 2723500"/>
              <a:gd name="connsiteY0" fmla="*/ 458985 h 1637046"/>
              <a:gd name="connsiteX1" fmla="*/ 504918 w 2723500"/>
              <a:gd name="connsiteY1" fmla="*/ 443685 h 1637046"/>
              <a:gd name="connsiteX2" fmla="*/ 581421 w 2723500"/>
              <a:gd name="connsiteY2" fmla="*/ 428386 h 1637046"/>
              <a:gd name="connsiteX3" fmla="*/ 688525 w 2723500"/>
              <a:gd name="connsiteY3" fmla="*/ 397787 h 1637046"/>
              <a:gd name="connsiteX4" fmla="*/ 749727 w 2723500"/>
              <a:gd name="connsiteY4" fmla="*/ 367188 h 1637046"/>
              <a:gd name="connsiteX5" fmla="*/ 841531 w 2723500"/>
              <a:gd name="connsiteY5" fmla="*/ 305990 h 1637046"/>
              <a:gd name="connsiteX6" fmla="*/ 887432 w 2723500"/>
              <a:gd name="connsiteY6" fmla="*/ 275391 h 1637046"/>
              <a:gd name="connsiteX7" fmla="*/ 948635 w 2723500"/>
              <a:gd name="connsiteY7" fmla="*/ 244792 h 1637046"/>
              <a:gd name="connsiteX8" fmla="*/ 963935 w 2723500"/>
              <a:gd name="connsiteY8" fmla="*/ 198893 h 1637046"/>
              <a:gd name="connsiteX9" fmla="*/ 1025137 w 2723500"/>
              <a:gd name="connsiteY9" fmla="*/ 183594 h 1637046"/>
              <a:gd name="connsiteX10" fmla="*/ 1071039 w 2723500"/>
              <a:gd name="connsiteY10" fmla="*/ 168294 h 1637046"/>
              <a:gd name="connsiteX11" fmla="*/ 1116941 w 2723500"/>
              <a:gd name="connsiteY11" fmla="*/ 137695 h 1637046"/>
              <a:gd name="connsiteX12" fmla="*/ 1178143 w 2723500"/>
              <a:gd name="connsiteY12" fmla="*/ 122396 h 1637046"/>
              <a:gd name="connsiteX13" fmla="*/ 1269946 w 2723500"/>
              <a:gd name="connsiteY13" fmla="*/ 91797 h 1637046"/>
              <a:gd name="connsiteX14" fmla="*/ 1315848 w 2723500"/>
              <a:gd name="connsiteY14" fmla="*/ 76497 h 1637046"/>
              <a:gd name="connsiteX15" fmla="*/ 1453553 w 2723500"/>
              <a:gd name="connsiteY15" fmla="*/ 15299 h 1637046"/>
              <a:gd name="connsiteX16" fmla="*/ 1667761 w 2723500"/>
              <a:gd name="connsiteY16" fmla="*/ 0 h 1637046"/>
              <a:gd name="connsiteX17" fmla="*/ 1989073 w 2723500"/>
              <a:gd name="connsiteY17" fmla="*/ 15299 h 1637046"/>
              <a:gd name="connsiteX18" fmla="*/ 2325685 w 2723500"/>
              <a:gd name="connsiteY18" fmla="*/ 45898 h 1637046"/>
              <a:gd name="connsiteX19" fmla="*/ 2371587 w 2723500"/>
              <a:gd name="connsiteY19" fmla="*/ 76497 h 1637046"/>
              <a:gd name="connsiteX20" fmla="*/ 2463390 w 2723500"/>
              <a:gd name="connsiteY20" fmla="*/ 107096 h 1637046"/>
              <a:gd name="connsiteX21" fmla="*/ 2493992 w 2723500"/>
              <a:gd name="connsiteY21" fmla="*/ 152995 h 1637046"/>
              <a:gd name="connsiteX22" fmla="*/ 2524593 w 2723500"/>
              <a:gd name="connsiteY22" fmla="*/ 244792 h 1637046"/>
              <a:gd name="connsiteX23" fmla="*/ 2555194 w 2723500"/>
              <a:gd name="connsiteY23" fmla="*/ 474284 h 1637046"/>
              <a:gd name="connsiteX24" fmla="*/ 2585795 w 2723500"/>
              <a:gd name="connsiteY24" fmla="*/ 1254559 h 1637046"/>
              <a:gd name="connsiteX25" fmla="*/ 2631697 w 2723500"/>
              <a:gd name="connsiteY25" fmla="*/ 1545249 h 1637046"/>
              <a:gd name="connsiteX26" fmla="*/ 2662298 w 2723500"/>
              <a:gd name="connsiteY26" fmla="*/ 1591148 h 1637046"/>
              <a:gd name="connsiteX27" fmla="*/ 2708199 w 2723500"/>
              <a:gd name="connsiteY27" fmla="*/ 1621747 h 1637046"/>
              <a:gd name="connsiteX28" fmla="*/ 2723500 w 2723500"/>
              <a:gd name="connsiteY28" fmla="*/ 1637046 h 163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3500" h="1637046">
                <a:moveTo>
                  <a:pt x="0" y="458985"/>
                </a:moveTo>
                <a:cubicBezTo>
                  <a:pt x="168306" y="453885"/>
                  <a:pt x="336767" y="452534"/>
                  <a:pt x="504918" y="443685"/>
                </a:cubicBezTo>
                <a:cubicBezTo>
                  <a:pt x="530888" y="442318"/>
                  <a:pt x="556034" y="434027"/>
                  <a:pt x="581421" y="428386"/>
                </a:cubicBezTo>
                <a:cubicBezTo>
                  <a:pt x="608289" y="422416"/>
                  <a:pt x="661007" y="409580"/>
                  <a:pt x="688525" y="397787"/>
                </a:cubicBezTo>
                <a:cubicBezTo>
                  <a:pt x="709489" y="388803"/>
                  <a:pt x="730169" y="378922"/>
                  <a:pt x="749727" y="367188"/>
                </a:cubicBezTo>
                <a:cubicBezTo>
                  <a:pt x="781264" y="348267"/>
                  <a:pt x="810930" y="326389"/>
                  <a:pt x="841531" y="305990"/>
                </a:cubicBezTo>
                <a:cubicBezTo>
                  <a:pt x="856831" y="295790"/>
                  <a:pt x="870985" y="283614"/>
                  <a:pt x="887432" y="275391"/>
                </a:cubicBezTo>
                <a:lnTo>
                  <a:pt x="948635" y="244792"/>
                </a:lnTo>
                <a:cubicBezTo>
                  <a:pt x="953735" y="229492"/>
                  <a:pt x="951341" y="208967"/>
                  <a:pt x="963935" y="198893"/>
                </a:cubicBezTo>
                <a:cubicBezTo>
                  <a:pt x="980356" y="185757"/>
                  <a:pt x="1004918" y="189371"/>
                  <a:pt x="1025137" y="183594"/>
                </a:cubicBezTo>
                <a:cubicBezTo>
                  <a:pt x="1040645" y="179164"/>
                  <a:pt x="1056613" y="175506"/>
                  <a:pt x="1071039" y="168294"/>
                </a:cubicBezTo>
                <a:cubicBezTo>
                  <a:pt x="1087487" y="160071"/>
                  <a:pt x="1100039" y="144938"/>
                  <a:pt x="1116941" y="137695"/>
                </a:cubicBezTo>
                <a:cubicBezTo>
                  <a:pt x="1136269" y="129412"/>
                  <a:pt x="1158001" y="128438"/>
                  <a:pt x="1178143" y="122396"/>
                </a:cubicBezTo>
                <a:cubicBezTo>
                  <a:pt x="1209039" y="113128"/>
                  <a:pt x="1239345" y="101997"/>
                  <a:pt x="1269946" y="91797"/>
                </a:cubicBezTo>
                <a:cubicBezTo>
                  <a:pt x="1285247" y="86697"/>
                  <a:pt x="1302428" y="85443"/>
                  <a:pt x="1315848" y="76497"/>
                </a:cubicBezTo>
                <a:cubicBezTo>
                  <a:pt x="1361185" y="46274"/>
                  <a:pt x="1392375" y="19668"/>
                  <a:pt x="1453553" y="15299"/>
                </a:cubicBezTo>
                <a:lnTo>
                  <a:pt x="1667761" y="0"/>
                </a:lnTo>
                <a:lnTo>
                  <a:pt x="1989073" y="15299"/>
                </a:lnTo>
                <a:cubicBezTo>
                  <a:pt x="2279102" y="30171"/>
                  <a:pt x="2176741" y="8666"/>
                  <a:pt x="2325685" y="45898"/>
                </a:cubicBezTo>
                <a:cubicBezTo>
                  <a:pt x="2340986" y="56098"/>
                  <a:pt x="2354783" y="69029"/>
                  <a:pt x="2371587" y="76497"/>
                </a:cubicBezTo>
                <a:cubicBezTo>
                  <a:pt x="2401063" y="89597"/>
                  <a:pt x="2463390" y="107096"/>
                  <a:pt x="2463390" y="107096"/>
                </a:cubicBezTo>
                <a:cubicBezTo>
                  <a:pt x="2473591" y="122396"/>
                  <a:pt x="2486523" y="136192"/>
                  <a:pt x="2493992" y="152995"/>
                </a:cubicBezTo>
                <a:cubicBezTo>
                  <a:pt x="2507093" y="182469"/>
                  <a:pt x="2524593" y="244792"/>
                  <a:pt x="2524593" y="244792"/>
                </a:cubicBezTo>
                <a:cubicBezTo>
                  <a:pt x="2529190" y="276972"/>
                  <a:pt x="2554253" y="447932"/>
                  <a:pt x="2555194" y="474284"/>
                </a:cubicBezTo>
                <a:cubicBezTo>
                  <a:pt x="2583340" y="1262310"/>
                  <a:pt x="2492237" y="973910"/>
                  <a:pt x="2585795" y="1254559"/>
                </a:cubicBezTo>
                <a:cubicBezTo>
                  <a:pt x="2589687" y="1305146"/>
                  <a:pt x="2586802" y="1477910"/>
                  <a:pt x="2631697" y="1545249"/>
                </a:cubicBezTo>
                <a:cubicBezTo>
                  <a:pt x="2641897" y="1560549"/>
                  <a:pt x="2649295" y="1578146"/>
                  <a:pt x="2662298" y="1591148"/>
                </a:cubicBezTo>
                <a:cubicBezTo>
                  <a:pt x="2675301" y="1604150"/>
                  <a:pt x="2693488" y="1610714"/>
                  <a:pt x="2708199" y="1621747"/>
                </a:cubicBezTo>
                <a:cubicBezTo>
                  <a:pt x="2713969" y="1626074"/>
                  <a:pt x="2718400" y="1631946"/>
                  <a:pt x="2723500" y="1637046"/>
                </a:cubicBezTo>
              </a:path>
            </a:pathLst>
          </a:cu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071040" y="1835940"/>
            <a:ext cx="45719" cy="849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94590" y="2843748"/>
            <a:ext cx="124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Vacuum flange</a:t>
            </a:r>
            <a:endParaRPr lang="en-US" sz="2000" dirty="0"/>
          </a:p>
        </p:txBody>
      </p:sp>
      <p:cxnSp>
        <p:nvCxnSpPr>
          <p:cNvPr id="94" name="Straight Arrow Connector 93"/>
          <p:cNvCxnSpPr>
            <a:stCxn id="93" idx="0"/>
            <a:endCxn id="92" idx="1"/>
          </p:cNvCxnSpPr>
          <p:nvPr/>
        </p:nvCxnSpPr>
        <p:spPr>
          <a:xfrm flipV="1">
            <a:off x="815291" y="2260447"/>
            <a:ext cx="255749" cy="583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277367" y="3517797"/>
            <a:ext cx="170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Flexible liquid nitrogen hose</a:t>
            </a:r>
          </a:p>
          <a:p>
            <a:r>
              <a:rPr lang="en-US" sz="2000" dirty="0" smtClean="0"/>
              <a:t>(77 K = -196 C)</a:t>
            </a:r>
          </a:p>
        </p:txBody>
      </p:sp>
      <p:cxnSp>
        <p:nvCxnSpPr>
          <p:cNvPr id="98" name="Straight Arrow Connector 97"/>
          <p:cNvCxnSpPr>
            <a:stCxn id="97" idx="0"/>
            <a:endCxn id="91" idx="1"/>
          </p:cNvCxnSpPr>
          <p:nvPr/>
        </p:nvCxnSpPr>
        <p:spPr>
          <a:xfrm flipH="1" flipV="1">
            <a:off x="1575958" y="2279625"/>
            <a:ext cx="552330" cy="1238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2790812" y="1760130"/>
            <a:ext cx="337526" cy="1785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524593" y="2476328"/>
            <a:ext cx="913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clamp</a:t>
            </a:r>
            <a:endParaRPr lang="en-US" sz="2000" dirty="0"/>
          </a:p>
        </p:txBody>
      </p:sp>
      <p:cxnSp>
        <p:nvCxnSpPr>
          <p:cNvPr id="118" name="Straight Arrow Connector 117"/>
          <p:cNvCxnSpPr>
            <a:stCxn id="117" idx="0"/>
            <a:endCxn id="101" idx="2"/>
          </p:cNvCxnSpPr>
          <p:nvPr/>
        </p:nvCxnSpPr>
        <p:spPr>
          <a:xfrm flipH="1" flipV="1">
            <a:off x="2959575" y="1938682"/>
            <a:ext cx="21910" cy="537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741369" y="5902642"/>
            <a:ext cx="221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1560 nm laser rather than 1064 nm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21" idx="0"/>
          </p:cNvCxnSpPr>
          <p:nvPr/>
        </p:nvCxnSpPr>
        <p:spPr>
          <a:xfrm flipV="1">
            <a:off x="1847445" y="5515005"/>
            <a:ext cx="228626" cy="387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1439" y="6583299"/>
            <a:ext cx="2333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See also G1200246-v1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718479" y="4797925"/>
            <a:ext cx="153894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≈ 3 W at 120 K</a:t>
            </a:r>
            <a:endParaRPr lang="en-US" dirty="0"/>
          </a:p>
        </p:txBody>
      </p:sp>
      <p:cxnSp>
        <p:nvCxnSpPr>
          <p:cNvPr id="126" name="Straight Arrow Connector 125"/>
          <p:cNvCxnSpPr>
            <a:stCxn id="125" idx="1"/>
          </p:cNvCxnSpPr>
          <p:nvPr/>
        </p:nvCxnSpPr>
        <p:spPr>
          <a:xfrm flipH="1">
            <a:off x="4617529" y="4982591"/>
            <a:ext cx="2100950" cy="532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1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diationCoolDow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92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Mass Radiation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7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9939" y="1750614"/>
            <a:ext cx="2898461" cy="2031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Ideal radiation shield: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Fully encloses test mass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77 K (liquid 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Shield emissivity = 1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Test mass barrel emissivity = 0.5</a:t>
            </a:r>
          </a:p>
          <a:p>
            <a:pPr marL="285750" indent="-285750">
              <a:buFontTx/>
              <a:buChar char="•"/>
            </a:pPr>
            <a:r>
              <a:rPr lang="en-US" dirty="0"/>
              <a:t>Laser power =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7914" y="5318898"/>
            <a:ext cx="346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α (Temperature)^4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2928846" y="5503564"/>
            <a:ext cx="469068" cy="1029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62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 of Heat to Remove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8</a:t>
            </a:fld>
            <a:r>
              <a:rPr lang="en-US" dirty="0" smtClean="0"/>
              <a:t>/</a:t>
            </a:r>
            <a:r>
              <a:rPr lang="en-US" dirty="0"/>
              <a:t>23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925" y="1444332"/>
            <a:ext cx="1968666" cy="2083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4769" y="2208289"/>
            <a:ext cx="72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60 W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232457" y="2964703"/>
            <a:ext cx="3199761" cy="319976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143 kg Test Mass:</a:t>
            </a:r>
          </a:p>
          <a:p>
            <a:pPr algn="ctr"/>
            <a:r>
              <a:rPr lang="en-US" sz="3200" dirty="0" smtClean="0"/>
              <a:t>14 MJ to get cold (warm)</a:t>
            </a:r>
            <a:endParaRPr lang="en-US" sz="3200" dirty="0"/>
          </a:p>
        </p:txBody>
      </p:sp>
      <p:sp>
        <p:nvSpPr>
          <p:cNvPr id="11" name="Right Arrow 10"/>
          <p:cNvSpPr/>
          <p:nvPr/>
        </p:nvSpPr>
        <p:spPr>
          <a:xfrm rot="19720003">
            <a:off x="3903252" y="3363922"/>
            <a:ext cx="1510175" cy="6865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59598" y="1876605"/>
            <a:ext cx="2972610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2.7 days to 120 K (295 K) at a constant 60 W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6750025" y="3615647"/>
            <a:ext cx="755088" cy="549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66036" y="4507453"/>
            <a:ext cx="3718222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Maybe there is another way to cool the test mass quickly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918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Si Test Mass Prototype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G1300196-v1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248F-67E1-474F-803E-77EDC1F06E08}" type="slidenum">
              <a:rPr lang="en-US" smtClean="0"/>
              <a:t>9</a:t>
            </a:fld>
            <a:r>
              <a:rPr lang="en-US" dirty="0"/>
              <a:t>/23</a:t>
            </a:r>
            <a:endParaRPr lang="en-US" dirty="0"/>
          </a:p>
        </p:txBody>
      </p:sp>
      <p:pic>
        <p:nvPicPr>
          <p:cNvPr id="6" name="Picture 5" descr="2012-10-19 17.10.19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4" y="1323515"/>
            <a:ext cx="8331708" cy="502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7423</TotalTime>
  <Words>1205</Words>
  <Application>Microsoft Macintosh PowerPoint</Application>
  <PresentationFormat>On-screen Show (4:3)</PresentationFormat>
  <Paragraphs>248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Cryogenic Test Masses for LIGO Upgrades</vt:lpstr>
      <vt:lpstr>Summary</vt:lpstr>
      <vt:lpstr>Cyro Test Mass Problem Statement</vt:lpstr>
      <vt:lpstr>Possible LIGO III Mechanical Upgrades</vt:lpstr>
      <vt:lpstr>Why These Test Mass Changes?</vt:lpstr>
      <vt:lpstr>Possible LIGO III Cryogenic Upgrade</vt:lpstr>
      <vt:lpstr>Test Mass Radiation Simulation</vt:lpstr>
      <vt:lpstr>A Lot of Heat to Remove</vt:lpstr>
      <vt:lpstr>First Si Test Mass Prototype</vt:lpstr>
      <vt:lpstr>Preliminary Stanford Tests Last Year</vt:lpstr>
      <vt:lpstr>PowerPoint Presentation</vt:lpstr>
      <vt:lpstr>PowerPoint Presentation</vt:lpstr>
      <vt:lpstr>Heat conduction through Cu wires</vt:lpstr>
      <vt:lpstr>Measurements from Preliminary Setup</vt:lpstr>
      <vt:lpstr>Simulation-Measurement Comparison</vt:lpstr>
      <vt:lpstr>New Experimental Setup – Cold Links and Radiation</vt:lpstr>
      <vt:lpstr>New Experimental Setup</vt:lpstr>
      <vt:lpstr>List of Upcoming Experiments</vt:lpstr>
      <vt:lpstr>LIGO III Movable Cold Link</vt:lpstr>
      <vt:lpstr>Simulation of Test Mass Cool Down</vt:lpstr>
      <vt:lpstr>Other Problems To Solve</vt:lpstr>
      <vt:lpstr>LIGO Cryo Resources</vt:lpstr>
      <vt:lpstr>Conclusions</vt:lpstr>
      <vt:lpstr>Backups</vt:lpstr>
      <vt:lpstr>aLIGO vs LIGO III Quad TF</vt:lpstr>
      <vt:lpstr>aLIGO vs LIGO III Quad TF</vt:lpstr>
      <vt:lpstr>PowerPoint Presentation</vt:lpstr>
      <vt:lpstr>Questions to Answer – G1200803</vt:lpstr>
      <vt:lpstr>Reasons not to have open LN2 in BSC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 Test Masses for LIGO Upgrades</dc:title>
  <dc:creator>Brett Shapiro</dc:creator>
  <cp:lastModifiedBy>Brett Shapiro</cp:lastModifiedBy>
  <cp:revision>221</cp:revision>
  <dcterms:created xsi:type="dcterms:W3CDTF">2013-03-12T22:17:05Z</dcterms:created>
  <dcterms:modified xsi:type="dcterms:W3CDTF">2013-03-18T04:38:34Z</dcterms:modified>
</cp:coreProperties>
</file>