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77" r:id="rId4"/>
    <p:sldId id="280" r:id="rId5"/>
    <p:sldId id="260" r:id="rId6"/>
    <p:sldId id="272" r:id="rId7"/>
    <p:sldId id="281" r:id="rId8"/>
    <p:sldId id="274" r:id="rId9"/>
    <p:sldId id="276" r:id="rId10"/>
    <p:sldId id="262" r:id="rId11"/>
    <p:sldId id="279" r:id="rId12"/>
    <p:sldId id="275" r:id="rId13"/>
    <p:sldId id="266" r:id="rId14"/>
    <p:sldId id="278" r:id="rId15"/>
    <p:sldId id="258" r:id="rId16"/>
    <p:sldId id="259" r:id="rId17"/>
    <p:sldId id="268" r:id="rId18"/>
    <p:sldId id="261" r:id="rId19"/>
    <p:sldId id="26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60093"/>
    <a:srgbClr val="FFFF00"/>
    <a:srgbClr val="00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2" autoAdjust="0"/>
    <p:restoredTop sz="94660"/>
  </p:normalViewPr>
  <p:slideViewPr>
    <p:cSldViewPr>
      <p:cViewPr varScale="1">
        <p:scale>
          <a:sx n="72" d="100"/>
          <a:sy n="72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6A78325-4273-4A10-B56D-B6884238D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80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ACF40-7468-4EF4-99BA-3112721DF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2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D3C9C-B97A-40F2-87EA-94614969D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3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BD63F-8295-4126-8A4F-C4232F782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1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709" y="0"/>
            <a:ext cx="62817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77755-2820-400E-900B-14EDAC2EF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31750"/>
            <a:ext cx="13382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827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709"/>
            <a:ext cx="62817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7F374-2A42-448D-A196-93B3805DC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31750"/>
            <a:ext cx="13382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55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ravwave_wash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"/>
          <p:cNvGraphicFramePr>
            <a:graphicFrameLocks noChangeAspect="1"/>
          </p:cNvGraphicFramePr>
          <p:nvPr userDrawn="1"/>
        </p:nvGraphicFramePr>
        <p:xfrm>
          <a:off x="0" y="0"/>
          <a:ext cx="1524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r:id="rId4" imgW="5875220" imgH="4287526" progId="">
                  <p:embed/>
                </p:oleObj>
              </mc:Choice>
              <mc:Fallback>
                <p:oleObj r:id="rId4" imgW="5875220" imgH="428752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9"/>
          <p:cNvSpPr>
            <a:spLocks noChangeArrowheads="1"/>
          </p:cNvSpPr>
          <p:nvPr userDrawn="1"/>
        </p:nvSpPr>
        <p:spPr bwMode="auto">
          <a:xfrm>
            <a:off x="17463" y="1219200"/>
            <a:ext cx="9126537" cy="31750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D49FFF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8680450" y="6492875"/>
            <a:ext cx="40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8476B27B-9181-4128-94ED-E4B97E16EC1A}" type="slidenum">
              <a:rPr lang="en-GB" b="1">
                <a:latin typeface="Maiandra GD" pitchFamily="34" charset="0"/>
              </a:rPr>
              <a:pPr/>
              <a:t>‹#›</a:t>
            </a:fld>
            <a:endParaRPr lang="en-US" b="1">
              <a:latin typeface="Maiandra GD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31750"/>
            <a:ext cx="13382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709"/>
            <a:ext cx="628113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CA1F99-C2C2-49A1-A747-6975EFD23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0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E664D-DF1B-44C6-8034-70955ECA3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4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873E7-08EB-4E82-A4E0-F1AA159BA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1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704-916A-48E9-B21D-F332B7B70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5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868F5-37B9-49D9-AF72-1B0020844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0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5A604-D310-4B4F-94A0-B7E6490DD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7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4653D-9BED-4052-8493-427ABCF93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7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F0253-78F8-49EE-9EE2-BC105FBCB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2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avwave_wash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" name="Object 8"/>
          <p:cNvGraphicFramePr>
            <a:graphicFrameLocks noChangeAspect="1"/>
          </p:cNvGraphicFramePr>
          <p:nvPr userDrawn="1"/>
        </p:nvGraphicFramePr>
        <p:xfrm>
          <a:off x="0" y="0"/>
          <a:ext cx="1524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r:id="rId17" imgW="5875220" imgH="4287526" progId="">
                  <p:embed/>
                </p:oleObj>
              </mc:Choice>
              <mc:Fallback>
                <p:oleObj r:id="rId17" imgW="5875220" imgH="4287526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664F422-359B-41A4-B6F3-AF90D1A9C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AutoShape 9"/>
          <p:cNvSpPr>
            <a:spLocks noChangeArrowheads="1"/>
          </p:cNvSpPr>
          <p:nvPr userDrawn="1"/>
        </p:nvSpPr>
        <p:spPr bwMode="auto">
          <a:xfrm>
            <a:off x="17463" y="1219200"/>
            <a:ext cx="9126537" cy="31750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D49FFF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8680450" y="6492875"/>
            <a:ext cx="40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5963E45C-0EF0-445C-BB05-9B9E0C41ADCC}" type="slidenum">
              <a:rPr lang="en-GB" b="1">
                <a:latin typeface="Maiandra GD" pitchFamily="34" charset="0"/>
              </a:rPr>
              <a:pPr/>
              <a:t>‹#›</a:t>
            </a:fld>
            <a:endParaRPr lang="en-US" b="1">
              <a:latin typeface="Maiandra GD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7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5.em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grav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914400" y="1752600"/>
            <a:ext cx="72771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Mechanical Loss of </a:t>
            </a:r>
            <a:r>
              <a:rPr lang="en-US" sz="5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TRA-DUCT </a:t>
            </a:r>
            <a:r>
              <a:rPr lang="en-US" sz="5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2902 Epoxy</a:t>
            </a:r>
            <a:endParaRPr lang="en-US" sz="39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Gregory </a:t>
            </a:r>
            <a:r>
              <a:rPr 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Harry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American University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Jonathan 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Newport, </a:t>
            </a:r>
            <a:r>
              <a:rPr lang="en-US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Danika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Balas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, 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David </a:t>
            </a:r>
            <a:r>
              <a:rPr lang="en-US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Belyea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, 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Alexandra France, 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Steve 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Penn, Raymond </a:t>
            </a:r>
            <a:r>
              <a:rPr lang="en-US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Robie</a:t>
            </a:r>
            <a:endParaRPr lang="en-US" sz="2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12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LVC Meeting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Bethesda Maryland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March 18, 2013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705600" y="6553200"/>
            <a:ext cx="259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LIGO-G1300207</a:t>
            </a:r>
            <a:endParaRPr lang="en-US" dirty="0">
              <a:solidFill>
                <a:schemeClr val="bg1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938"/>
            <a:ext cx="6281738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Epoxy Q Measurements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722" y="3484358"/>
            <a:ext cx="6477000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Birefringence readout sensitive to stress in samples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Measurements summer of 2012 limited by environmental coupling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New, larger bell jar and support table installed fall 2012</a:t>
            </a:r>
            <a:endParaRPr lang="en-US" sz="2400" dirty="0" smtClean="0"/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" t="2904" r="8193" b="2781"/>
          <a:stretch/>
        </p:blipFill>
        <p:spPr bwMode="auto">
          <a:xfrm>
            <a:off x="6964227" y="3484358"/>
            <a:ext cx="1822686" cy="329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1" b="185"/>
          <a:stretch/>
        </p:blipFill>
        <p:spPr bwMode="auto">
          <a:xfrm>
            <a:off x="228600" y="1383902"/>
            <a:ext cx="1954036" cy="188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:\gregg\bire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414598"/>
            <a:ext cx="4953000" cy="13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438400" y="1383902"/>
            <a:ext cx="6629400" cy="210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2400" kern="0" dirty="0" smtClean="0"/>
              <a:t>American University Q measuring apparatus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kern="0" dirty="0" smtClean="0"/>
              <a:t>Study epoxy mechanical loss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kern="0" dirty="0" smtClean="0"/>
              <a:t>Silica sample with epoxy spot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kern="0" dirty="0" smtClean="0"/>
              <a:t>Vacuum chamber to reduce air interaction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kern="0" dirty="0" smtClean="0"/>
              <a:t>Capacitive comb excites modes of silica samples with epoxy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Suspension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371600"/>
            <a:ext cx="4114799" cy="4216199"/>
          </a:xfrm>
        </p:spPr>
        <p:txBody>
          <a:bodyPr/>
          <a:lstStyle/>
          <a:p>
            <a:r>
              <a:rPr lang="en-US" sz="2400" dirty="0" smtClean="0"/>
              <a:t>Monolithic silica suspension used to reduce mechanical loss</a:t>
            </a:r>
          </a:p>
          <a:p>
            <a:r>
              <a:rPr lang="en-US" sz="2400" kern="0" dirty="0" smtClean="0"/>
              <a:t>Intermediate bob between collet and sample reduce coupling to environment</a:t>
            </a:r>
          </a:p>
          <a:p>
            <a:r>
              <a:rPr lang="en-US" sz="2400" kern="0" dirty="0" smtClean="0"/>
              <a:t>Silica fibers between clamped bob and intermediate bob and sample</a:t>
            </a:r>
          </a:p>
        </p:txBody>
      </p:sp>
      <p:pic>
        <p:nvPicPr>
          <p:cNvPr id="22531" name="Picture 3" descr="C:\Users\harry\Pictures\Work\AlGaAs\IMG_01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7" t="50590" r="4389" b="20916"/>
          <a:stretch/>
        </p:blipFill>
        <p:spPr bwMode="auto">
          <a:xfrm rot="5400000">
            <a:off x="5660462" y="3247634"/>
            <a:ext cx="5462953" cy="154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" y="1371600"/>
            <a:ext cx="3468847" cy="42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1" y="5587800"/>
            <a:ext cx="7010400" cy="12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Fiber welded to silica sample</a:t>
            </a:r>
            <a:r>
              <a:rPr lang="en-US" sz="2400" dirty="0" smtClean="0"/>
              <a:t> mechanical loss </a:t>
            </a:r>
            <a:endParaRPr lang="en-US" sz="2400" kern="0" dirty="0" smtClean="0"/>
          </a:p>
          <a:p>
            <a:r>
              <a:rPr lang="en-US" sz="2400" kern="0" dirty="0" smtClean="0"/>
              <a:t>Hydrogen torch used to draw fibers and weld sample</a:t>
            </a:r>
          </a:p>
          <a:p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551682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620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Epoxy Sample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2523" y="1338470"/>
                <a:ext cx="6629400" cy="5486400"/>
              </a:xfrm>
            </p:spPr>
            <p:txBody>
              <a:bodyPr/>
              <a:lstStyle/>
              <a:p>
                <a:pPr eaLnBrk="1" hangingPunct="1"/>
                <a:r>
                  <a:rPr lang="en-US" sz="2400" dirty="0" smtClean="0"/>
                  <a:t>TRA-DUCT 2902 conducting epoxy</a:t>
                </a:r>
              </a:p>
              <a:p>
                <a:pPr lvl="1" eaLnBrk="1" hangingPunct="1"/>
                <a:r>
                  <a:rPr lang="en-US" sz="2000" dirty="0" smtClean="0"/>
                  <a:t>Suggestion from S. Gras</a:t>
                </a:r>
              </a:p>
              <a:p>
                <a:pPr eaLnBrk="1" hangingPunct="1"/>
                <a:r>
                  <a:rPr lang="en-US" sz="2400" dirty="0" smtClean="0"/>
                  <a:t>Positioned off center of silica disk</a:t>
                </a:r>
              </a:p>
              <a:p>
                <a:pPr lvl="1" eaLnBrk="1" hangingPunct="1"/>
                <a:r>
                  <a:rPr lang="en-US" sz="1800" dirty="0" smtClean="0"/>
                  <a:t>Silica disk 3 inch diameter, 0.1 inch thick</a:t>
                </a:r>
              </a:p>
              <a:p>
                <a:pPr lvl="1" eaLnBrk="1" hangingPunct="1"/>
                <a:r>
                  <a:rPr lang="en-US" sz="1800" dirty="0" smtClean="0"/>
                  <a:t>Epoxy position chosen to couple elastic energy to epoxy while keeping Q’s in measurable range</a:t>
                </a:r>
              </a:p>
              <a:p>
                <a:pPr eaLnBrk="1" hangingPunct="1"/>
                <a:r>
                  <a:rPr lang="en-US" sz="2400" dirty="0" smtClean="0"/>
                  <a:t>Thin silica top piece keeps epoxy boundary conditions as in damper</a:t>
                </a:r>
              </a:p>
              <a:p>
                <a:pPr lvl="1" eaLnBrk="1" hangingPunct="1"/>
                <a:r>
                  <a:rPr lang="en-US" sz="2000" dirty="0" smtClean="0"/>
                  <a:t>100 </a:t>
                </a:r>
                <a:r>
                  <a:rPr lang="en-US" sz="2000" dirty="0" smtClean="0">
                    <a:latin typeface="Symbol" pitchFamily="18" charset="2"/>
                  </a:rPr>
                  <a:t>m</a:t>
                </a:r>
                <a:r>
                  <a:rPr lang="en-US" sz="2000" dirty="0" smtClean="0"/>
                  <a:t>m thick, 0.5 inch diameter</a:t>
                </a:r>
              </a:p>
              <a:p>
                <a:pPr eaLnBrk="1" hangingPunct="1"/>
                <a:r>
                  <a:rPr lang="en-US" sz="2400" dirty="0" smtClean="0"/>
                  <a:t>Epoxy applied as single drop then pressed by hand with top piece</a:t>
                </a:r>
              </a:p>
              <a:p>
                <a:pPr eaLnBrk="1" hangingPunct="1"/>
                <a:r>
                  <a:rPr lang="en-US" sz="2400" dirty="0"/>
                  <a:t>Epoxy thickness 0.140 </a:t>
                </a:r>
                <a:r>
                  <a:rPr lang="en-US" sz="2400" dirty="0" smtClean="0"/>
                  <a:t>mm</a:t>
                </a:r>
              </a:p>
              <a:p>
                <a:pPr eaLnBrk="1" hangingPunct="1"/>
                <a:r>
                  <a:rPr lang="en-US" sz="2400" dirty="0" smtClean="0"/>
                  <a:t>Epoxy hardened at room temperature 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      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sz="2400" dirty="0" smtClean="0"/>
                  <a:t> 5 days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2523" y="1338470"/>
                <a:ext cx="6629400" cy="5486400"/>
              </a:xfrm>
              <a:blipFill rotWithShape="1">
                <a:blip r:embed="rId2"/>
                <a:stretch>
                  <a:fillRect l="-1288" t="-778" r="-138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923" y="1676400"/>
            <a:ext cx="2195512" cy="425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938"/>
            <a:ext cx="6281738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Finite Element Model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1" y="1189383"/>
            <a:ext cx="6172199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Finite element models of oscillations calculated to determine energy in epoxy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First 94 modes</a:t>
            </a:r>
            <a:r>
              <a:rPr lang="en-US" sz="2400" kern="0" dirty="0" smtClean="0"/>
              <a:t> calculated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Epoxy properties from manufacturers data sheet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Young’s modulus 260 </a:t>
            </a:r>
            <a:r>
              <a:rPr lang="en-US" sz="2000" dirty="0" err="1" smtClean="0"/>
              <a:t>MPa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Density 3193 kg/m</a:t>
            </a:r>
            <a:r>
              <a:rPr lang="en-US" sz="2000" baseline="30000" dirty="0" smtClean="0"/>
              <a:t>3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Poisson ratio 0.4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</p:txBody>
      </p:sp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95400"/>
            <a:ext cx="2819400" cy="259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440725"/>
              </p:ext>
            </p:extLst>
          </p:nvPr>
        </p:nvGraphicFramePr>
        <p:xfrm>
          <a:off x="5867400" y="3840480"/>
          <a:ext cx="3276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787"/>
                <a:gridCol w="1166813"/>
                <a:gridCol w="1143000"/>
              </a:tblGrid>
              <a:tr h="2692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Mode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FEA (Hz)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Exp. (Hz)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n=0, </a:t>
                      </a:r>
                      <a:r>
                        <a:rPr lang="en-US" sz="1600" dirty="0" smtClean="0">
                          <a:latin typeface="Staccato222 BT" pitchFamily="66" charset="0"/>
                        </a:rPr>
                        <a:t>l</a:t>
                      </a:r>
                      <a:r>
                        <a:rPr lang="en-US" sz="1600" dirty="0" smtClean="0"/>
                        <a:t>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2682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2707.5</a:t>
                      </a:r>
                      <a:endParaRPr lang="en-US" sz="16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2683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2981.5</a:t>
                      </a:r>
                      <a:endParaRPr lang="en-US" sz="16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n=1, </a:t>
                      </a:r>
                      <a:r>
                        <a:rPr lang="en-US" sz="1600" dirty="0" smtClean="0">
                          <a:latin typeface="Staccato222 BT" pitchFamily="66" charset="0"/>
                        </a:rPr>
                        <a:t>l</a:t>
                      </a:r>
                      <a:r>
                        <a:rPr lang="en-US" sz="1600" dirty="0" smtClean="0"/>
                        <a:t>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4065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4137.5</a:t>
                      </a:r>
                      <a:endParaRPr lang="en-US" sz="16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n=0, </a:t>
                      </a:r>
                      <a:r>
                        <a:rPr lang="en-US" sz="1600" dirty="0" smtClean="0">
                          <a:latin typeface="Staccato222 BT" pitchFamily="66" charset="0"/>
                        </a:rPr>
                        <a:t>l</a:t>
                      </a:r>
                      <a:r>
                        <a:rPr lang="en-US" sz="1600" dirty="0" smtClean="0"/>
                        <a:t>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6131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6157.6</a:t>
                      </a:r>
                      <a:endParaRPr lang="en-US" sz="16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6133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6312.8</a:t>
                      </a:r>
                      <a:endParaRPr lang="en-US" sz="16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n=1, </a:t>
                      </a:r>
                      <a:r>
                        <a:rPr lang="en-US" sz="1600" dirty="0" smtClean="0">
                          <a:latin typeface="Staccato222 BT" pitchFamily="66" charset="0"/>
                        </a:rPr>
                        <a:t>l</a:t>
                      </a:r>
                      <a:r>
                        <a:rPr lang="en-US" sz="1600" dirty="0" smtClean="0"/>
                        <a:t>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9384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9457.8</a:t>
                      </a:r>
                      <a:endParaRPr lang="en-US" sz="16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Shear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36794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37071.2</a:t>
                      </a:r>
                      <a:endParaRPr lang="en-US" sz="16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36818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37155.1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1415" y="4084983"/>
            <a:ext cx="559738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kern="0" dirty="0" smtClean="0"/>
              <a:t>Shear and bulk elastic energy in epoxy calculated for each mode</a:t>
            </a:r>
            <a:br>
              <a:rPr lang="en-US" sz="2400" kern="0" dirty="0" smtClean="0"/>
            </a:br>
            <a:r>
              <a:rPr lang="en-US" sz="2400" kern="0" dirty="0" smtClean="0"/>
              <a:t>	</a:t>
            </a:r>
            <a:r>
              <a:rPr lang="en-US" sz="2000" kern="0" dirty="0" smtClean="0"/>
              <a:t>&gt;80% of energy in shear for all modes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2000" kern="0" dirty="0" smtClean="0"/>
              <a:t>	&gt;98% in </a:t>
            </a:r>
            <a:r>
              <a:rPr lang="en-US" sz="2000" kern="0" dirty="0"/>
              <a:t>shear for all </a:t>
            </a:r>
            <a:r>
              <a:rPr lang="en-US" sz="2000" kern="0" dirty="0" smtClean="0"/>
              <a:t>measured modes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kern="0" dirty="0" smtClean="0"/>
              <a:t>Frequency predictions compared to experimental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kern="0" dirty="0"/>
              <a:t>D</a:t>
            </a:r>
            <a:r>
              <a:rPr lang="en-US" sz="2000" kern="0" dirty="0" smtClean="0"/>
              <a:t>egenerate mode splitting not predicted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kern="0" dirty="0" smtClean="0"/>
              <a:t>Poor agreement not understood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7938"/>
            <a:ext cx="6281738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Q Measurements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0" y="1447800"/>
            <a:ext cx="5410200" cy="1828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Typical </a:t>
            </a:r>
            <a:r>
              <a:rPr lang="en-US" sz="2400" dirty="0" err="1" smtClean="0"/>
              <a:t>ringdown</a:t>
            </a:r>
            <a:r>
              <a:rPr lang="en-US" sz="2400" dirty="0" smtClean="0"/>
              <a:t> times ~ 2 second</a:t>
            </a:r>
          </a:p>
          <a:p>
            <a:pPr lvl="1" eaLnBrk="1" hangingPunct="1"/>
            <a:r>
              <a:rPr lang="en-US" sz="2000" dirty="0" smtClean="0"/>
              <a:t>Too short for good fits</a:t>
            </a:r>
          </a:p>
          <a:p>
            <a:pPr eaLnBrk="1" hangingPunct="1"/>
            <a:r>
              <a:rPr lang="en-US" sz="2400" dirty="0" smtClean="0"/>
              <a:t>Frequency domain data collected from driving near modal frequencies</a:t>
            </a:r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4648200" cy="322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4"/>
              <p:cNvSpPr txBox="1">
                <a:spLocks noChangeArrowheads="1"/>
              </p:cNvSpPr>
              <p:nvPr/>
            </p:nvSpPr>
            <p:spPr bwMode="auto">
              <a:xfrm>
                <a:off x="152400" y="3733800"/>
                <a:ext cx="4495800" cy="3124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400" kern="0" dirty="0" smtClean="0"/>
                  <a:t>FWHM fit by hand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latin typeface="Cambria Math"/>
                        </a:rPr>
                        <m:t>𝑄</m:t>
                      </m:r>
                      <m:r>
                        <a:rPr lang="en-US" sz="2400" b="0" i="1" kern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kern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kern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kern="0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kern="0" smtClean="0">
                              <a:latin typeface="Cambria Math"/>
                            </a:rPr>
                            <m:t>FWHM</m:t>
                          </m:r>
                        </m:den>
                      </m:f>
                    </m:oMath>
                  </m:oMathPara>
                </a14:m>
                <a:endParaRPr lang="en-US" sz="2400" kern="0" dirty="0" smtClean="0"/>
              </a:p>
              <a:p>
                <a:pPr eaLnBrk="1" hangingPunct="1"/>
                <a:r>
                  <a:rPr lang="en-US" sz="2400" kern="0" dirty="0" smtClean="0"/>
                  <a:t>Working on complete fit of peaks with </a:t>
                </a:r>
                <a:r>
                  <a:rPr lang="en-US" sz="2400" kern="0" dirty="0" err="1" smtClean="0"/>
                  <a:t>Matlab</a:t>
                </a:r>
                <a:endParaRPr lang="en-US" sz="2400" kern="0" dirty="0" smtClean="0"/>
              </a:p>
              <a:p>
                <a:pPr eaLnBrk="1" hangingPunct="1"/>
                <a:r>
                  <a:rPr lang="en-US" sz="2400" kern="0" dirty="0" smtClean="0"/>
                  <a:t>Measured mostly low frequency (&lt; 10 kHz)</a:t>
                </a:r>
              </a:p>
              <a:p>
                <a:pPr lvl="1" eaLnBrk="1" hangingPunct="1"/>
                <a:r>
                  <a:rPr lang="en-US" sz="1800" kern="0" dirty="0" smtClean="0"/>
                  <a:t>Shear modes at 37 kHz measured</a:t>
                </a:r>
              </a:p>
            </p:txBody>
          </p:sp>
        </mc:Choice>
        <mc:Fallback xmlns="">
          <p:sp>
            <p:nvSpPr>
              <p:cNvPr id="15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3733800"/>
                <a:ext cx="4495800" cy="3124200"/>
              </a:xfrm>
              <a:prstGeom prst="rect">
                <a:avLst/>
              </a:prstGeom>
              <a:blipFill rotWithShape="1">
                <a:blip r:embed="rId3"/>
                <a:stretch>
                  <a:fillRect l="-1762" t="-1367" b="-19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3" t="7711" r="29499" b="57207"/>
          <a:stretch/>
        </p:blipFill>
        <p:spPr bwMode="auto">
          <a:xfrm>
            <a:off x="152400" y="1312355"/>
            <a:ext cx="3624470" cy="234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6248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Q Results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219200" y="5715000"/>
            <a:ext cx="7162800" cy="112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Maiandra GD" pitchFamily="34" charset="0"/>
              </a:rPr>
              <a:t>Q of bare silica measured &gt; 10 million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Maiandra GD" pitchFamily="34" charset="0"/>
              </a:rPr>
              <a:t>Not used in fitting for epoxy mechanical loss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Maiandra GD" pitchFamily="34" charset="0"/>
            </a:endParaRPr>
          </a:p>
          <a:p>
            <a:pPr>
              <a:spcBef>
                <a:spcPct val="20000"/>
              </a:spcBef>
            </a:pPr>
            <a:endParaRPr lang="en-US" sz="2400" dirty="0" smtClean="0">
              <a:latin typeface="Maiandra G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7908140"/>
                  </p:ext>
                </p:extLst>
              </p:nvPr>
            </p:nvGraphicFramePr>
            <p:xfrm>
              <a:off x="685800" y="1524000"/>
              <a:ext cx="8001001" cy="41402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0175"/>
                    <a:gridCol w="2333625"/>
                    <a:gridCol w="1966913"/>
                    <a:gridCol w="2300288"/>
                  </a:tblGrid>
                  <a:tr h="734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Mode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Frequency (Hz)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Q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𝟎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𝟒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% of Energy in Epoxy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4256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n=0, </a:t>
                          </a:r>
                          <a:r>
                            <a:rPr lang="en-US" dirty="0" smtClean="0">
                              <a:latin typeface="Staccato222 BT" pitchFamily="66" charset="0"/>
                            </a:rPr>
                            <a:t>l</a:t>
                          </a:r>
                          <a:r>
                            <a:rPr lang="en-US" dirty="0" smtClean="0"/>
                            <a:t>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2707.5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0.11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56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2981.5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2.07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0.09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56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n=1, </a:t>
                          </a:r>
                          <a:r>
                            <a:rPr lang="en-US" dirty="0" smtClean="0">
                              <a:latin typeface="Staccato222 BT" pitchFamily="66" charset="0"/>
                            </a:rPr>
                            <a:t>l</a:t>
                          </a:r>
                          <a:r>
                            <a:rPr lang="en-US" dirty="0" smtClean="0"/>
                            <a:t>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4137.5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1.63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0.11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56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n=0, </a:t>
                          </a:r>
                          <a:r>
                            <a:rPr lang="en-US" dirty="0" smtClean="0">
                              <a:latin typeface="Staccato222 BT" pitchFamily="66" charset="0"/>
                            </a:rPr>
                            <a:t>l</a:t>
                          </a:r>
                          <a:r>
                            <a:rPr lang="en-US" dirty="0" smtClean="0"/>
                            <a:t>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6157.6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4.11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0.09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5683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6312.8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0.08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56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n=1, </a:t>
                          </a:r>
                          <a:r>
                            <a:rPr lang="en-US" dirty="0" smtClean="0">
                              <a:latin typeface="Staccato222 BT" pitchFamily="66" charset="0"/>
                            </a:rPr>
                            <a:t>l</a:t>
                          </a:r>
                          <a:r>
                            <a:rPr lang="en-US" dirty="0" smtClean="0"/>
                            <a:t>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9457.8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2.15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0.07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56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Shear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37071.2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9.51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0.04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56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37155.1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8.64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0.04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7908140"/>
                  </p:ext>
                </p:extLst>
              </p:nvPr>
            </p:nvGraphicFramePr>
            <p:xfrm>
              <a:off x="685800" y="1524000"/>
              <a:ext cx="8001001" cy="41402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0175"/>
                    <a:gridCol w="2333625"/>
                    <a:gridCol w="1966913"/>
                    <a:gridCol w="2300288"/>
                  </a:tblGrid>
                  <a:tr h="734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Mode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Frequency (Hz)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9783" t="-4167" r="-116718" b="-47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% of Energy in Epoxy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4256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n=0, </a:t>
                          </a:r>
                          <a:r>
                            <a:rPr lang="en-US" dirty="0" smtClean="0">
                              <a:latin typeface="Staccato222 BT" pitchFamily="66" charset="0"/>
                            </a:rPr>
                            <a:t>l</a:t>
                          </a:r>
                          <a:r>
                            <a:rPr lang="en-US" dirty="0" smtClean="0"/>
                            <a:t>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2707.5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0.11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56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2981.5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2.07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0.09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56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n=1, </a:t>
                          </a:r>
                          <a:r>
                            <a:rPr lang="en-US" dirty="0" smtClean="0">
                              <a:latin typeface="Staccato222 BT" pitchFamily="66" charset="0"/>
                            </a:rPr>
                            <a:t>l</a:t>
                          </a:r>
                          <a:r>
                            <a:rPr lang="en-US" dirty="0" smtClean="0"/>
                            <a:t>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4137.5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1.63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0.11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56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n=0, </a:t>
                          </a:r>
                          <a:r>
                            <a:rPr lang="en-US" dirty="0" smtClean="0">
                              <a:latin typeface="Staccato222 BT" pitchFamily="66" charset="0"/>
                            </a:rPr>
                            <a:t>l</a:t>
                          </a:r>
                          <a:r>
                            <a:rPr lang="en-US" dirty="0" smtClean="0"/>
                            <a:t>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6157.6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4.11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0.09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5683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6312.8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0.08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56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n=1, </a:t>
                          </a:r>
                          <a:r>
                            <a:rPr lang="en-US" dirty="0" smtClean="0">
                              <a:latin typeface="Staccato222 BT" pitchFamily="66" charset="0"/>
                            </a:rPr>
                            <a:t>l</a:t>
                          </a:r>
                          <a:r>
                            <a:rPr lang="en-US" dirty="0" smtClean="0"/>
                            <a:t>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9457.8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2.15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0.07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56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Shear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37071.2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9.51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0.04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56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37155.1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8.64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0.04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Loss Angle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8854328"/>
                  </p:ext>
                </p:extLst>
              </p:nvPr>
            </p:nvGraphicFramePr>
            <p:xfrm>
              <a:off x="2736574" y="2819400"/>
              <a:ext cx="6026426" cy="37386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981200"/>
                    <a:gridCol w="252122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Mode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Frequency (Hz)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Loss angle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𝟎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n=0, </a:t>
                          </a:r>
                          <a:r>
                            <a:rPr lang="en-US" dirty="0" smtClean="0">
                              <a:latin typeface="Staccato222 BT" pitchFamily="66" charset="0"/>
                            </a:rPr>
                            <a:t>l</a:t>
                          </a:r>
                          <a:r>
                            <a:rPr lang="en-US" dirty="0" smtClean="0"/>
                            <a:t>=1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2707.5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5.2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2981.5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5.4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n=1, </a:t>
                          </a:r>
                          <a:r>
                            <a:rPr lang="en-US" dirty="0" smtClean="0">
                              <a:latin typeface="Staccato222 BT" pitchFamily="66" charset="0"/>
                            </a:rPr>
                            <a:t>l</a:t>
                          </a:r>
                          <a:r>
                            <a:rPr lang="en-US" dirty="0" smtClean="0"/>
                            <a:t>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4137.5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5.6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n=0, </a:t>
                          </a:r>
                          <a:r>
                            <a:rPr lang="en-US" dirty="0" smtClean="0">
                              <a:latin typeface="Staccato222 BT" pitchFamily="66" charset="0"/>
                            </a:rPr>
                            <a:t>l</a:t>
                          </a:r>
                          <a:r>
                            <a:rPr lang="en-US" dirty="0" smtClean="0"/>
                            <a:t>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6157.6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2.7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6312.8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2.3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n=1, </a:t>
                          </a:r>
                          <a:r>
                            <a:rPr lang="en-US" dirty="0" smtClean="0">
                              <a:latin typeface="Staccato222 BT" pitchFamily="66" charset="0"/>
                            </a:rPr>
                            <a:t>l</a:t>
                          </a:r>
                          <a:r>
                            <a:rPr lang="en-US" dirty="0" smtClean="0"/>
                            <a:t>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9457.8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6.6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37071.2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2.6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Shear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37155.1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2.9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Average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 </a:t>
                          </a:r>
                          <a:r>
                            <a:rPr lang="en-US" dirty="0" smtClean="0">
                              <a:latin typeface="Times New Roman"/>
                              <a:cs typeface="Times New Roman"/>
                            </a:rPr>
                            <a:t>± 1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8854328"/>
                  </p:ext>
                </p:extLst>
              </p:nvPr>
            </p:nvGraphicFramePr>
            <p:xfrm>
              <a:off x="2736574" y="2819400"/>
              <a:ext cx="6026426" cy="37506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981200"/>
                    <a:gridCol w="2521226"/>
                  </a:tblGrid>
                  <a:tr h="413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Mode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Frequency (Hz)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9130" t="-7353" b="-82647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n=0, </a:t>
                          </a:r>
                          <a:r>
                            <a:rPr lang="en-US" dirty="0" smtClean="0">
                              <a:latin typeface="Staccato222 BT" pitchFamily="66" charset="0"/>
                            </a:rPr>
                            <a:t>l</a:t>
                          </a:r>
                          <a:r>
                            <a:rPr lang="en-US" dirty="0" smtClean="0"/>
                            <a:t>=1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2707.5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5.2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2981.5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5.4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n=1, </a:t>
                          </a:r>
                          <a:r>
                            <a:rPr lang="en-US" dirty="0" smtClean="0">
                              <a:latin typeface="Staccato222 BT" pitchFamily="66" charset="0"/>
                            </a:rPr>
                            <a:t>l</a:t>
                          </a:r>
                          <a:r>
                            <a:rPr lang="en-US" dirty="0" smtClean="0"/>
                            <a:t>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4137.5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5.6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n=0, </a:t>
                          </a:r>
                          <a:r>
                            <a:rPr lang="en-US" dirty="0" smtClean="0">
                              <a:latin typeface="Staccato222 BT" pitchFamily="66" charset="0"/>
                            </a:rPr>
                            <a:t>l</a:t>
                          </a:r>
                          <a:r>
                            <a:rPr lang="en-US" dirty="0" smtClean="0"/>
                            <a:t>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6157.6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2.7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6312.8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2.3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n=1, </a:t>
                          </a:r>
                          <a:r>
                            <a:rPr lang="en-US" dirty="0" smtClean="0">
                              <a:latin typeface="Staccato222 BT" pitchFamily="66" charset="0"/>
                            </a:rPr>
                            <a:t>l</a:t>
                          </a:r>
                          <a:r>
                            <a:rPr lang="en-US" dirty="0" smtClean="0"/>
                            <a:t>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9457.8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6.6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37071.2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2.6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Shear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37155.1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2.9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Average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 </a:t>
                          </a:r>
                          <a:r>
                            <a:rPr lang="en-US" dirty="0" smtClean="0">
                              <a:latin typeface="Times New Roman"/>
                              <a:cs typeface="Times New Roman"/>
                            </a:rPr>
                            <a:t>± 1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228600" y="1295400"/>
                <a:ext cx="8686800" cy="1905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  <m:sub>
                          <m:r>
                            <a:rPr lang="en-US" sz="4400" b="1" i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𝐞𝐩𝐨𝐱𝐲</m:t>
                          </m:r>
                        </m:sub>
                      </m:sSub>
                      <m:r>
                        <a:rPr lang="en-US" sz="4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  <m:r>
                            <a:rPr lang="en-US" sz="44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44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en-US" sz="4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andra GD" pitchFamily="34" charset="0"/>
                </a:endParaRPr>
              </a:p>
            </p:txBody>
          </p:sp>
        </mc:Choice>
        <mc:Fallback xmlns="">
          <p:sp>
            <p:nvSpPr>
              <p:cNvPr id="1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95400"/>
                <a:ext cx="8686800" cy="1905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26504" y="2667000"/>
                <a:ext cx="2792896" cy="419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457200" indent="-457200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2"/>
                    </a:solidFill>
                    <a:latin typeface="Maiandra GD" pitchFamily="34" charset="0"/>
                  </a:rPr>
                  <a:t>Energy </a:t>
                </a:r>
                <a:r>
                  <a:rPr lang="en-US" sz="2400" i="1" dirty="0" smtClean="0">
                    <a:solidFill>
                      <a:schemeClr val="tx2"/>
                    </a:solidFill>
                    <a:latin typeface="Maiandra GD" pitchFamily="34" charset="0"/>
                  </a:rPr>
                  <a:t>a</a:t>
                </a:r>
                <a:r>
                  <a:rPr lang="en-US" sz="2400" dirty="0" smtClean="0">
                    <a:solidFill>
                      <a:schemeClr val="tx2"/>
                    </a:solidFill>
                    <a:latin typeface="Maiandra GD" pitchFamily="34" charset="0"/>
                  </a:rPr>
                  <a:t> in epoxy from FEA model</a:t>
                </a:r>
              </a:p>
              <a:p>
                <a:pPr marL="457200" indent="-457200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2"/>
                    </a:solidFill>
                    <a:latin typeface="Maiandra GD" pitchFamily="34" charset="0"/>
                  </a:rPr>
                  <a:t>Q from FWHM</a:t>
                </a:r>
              </a:p>
              <a:p>
                <a:pPr marL="457200" indent="-457200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2"/>
                    </a:solidFill>
                    <a:latin typeface="Maiandra GD" pitchFamily="34" charset="0"/>
                  </a:rPr>
                  <a:t>Scale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≈1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tx2"/>
                  </a:solidFill>
                  <a:latin typeface="Maiandra GD" pitchFamily="34" charset="0"/>
                </a:endParaRPr>
              </a:p>
              <a:p>
                <a:pPr marL="457200" indent="-457200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2"/>
                    </a:solidFill>
                    <a:latin typeface="Maiandra GD" pitchFamily="34" charset="0"/>
                  </a:rPr>
                  <a:t>Two typical values</a:t>
                </a:r>
              </a:p>
              <a:p>
                <a:pPr lvl="1">
                  <a:spcBef>
                    <a:spcPct val="20000"/>
                  </a:spcBef>
                </a:pPr>
                <a:r>
                  <a:rPr lang="en-US" sz="2400" dirty="0" smtClean="0">
                    <a:solidFill>
                      <a:schemeClr val="tx2"/>
                    </a:solidFill>
                    <a:latin typeface="Maiandra GD" pitchFamily="34" charset="0"/>
                  </a:rPr>
                  <a:t>~2.5, ~5.5</a:t>
                </a:r>
              </a:p>
              <a:p>
                <a:pPr marL="457200" indent="-457200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2"/>
                    </a:solidFill>
                    <a:latin typeface="Maiandra GD" pitchFamily="34" charset="0"/>
                  </a:rPr>
                  <a:t>Unknown why separation</a:t>
                </a:r>
              </a:p>
            </p:txBody>
          </p:sp>
        </mc:Choice>
        <mc:Fallback xmlns=""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04" y="2667000"/>
                <a:ext cx="2792896" cy="4191000"/>
              </a:xfrm>
              <a:prstGeom prst="rect">
                <a:avLst/>
              </a:prstGeom>
              <a:blipFill rotWithShape="1">
                <a:blip r:embed="rId4"/>
                <a:stretch>
                  <a:fillRect l="-2832" t="-1019" b="-16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Thermal Noise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103"/>
              <p:cNvSpPr>
                <a:spLocks noChangeArrowheads="1"/>
              </p:cNvSpPr>
              <p:nvPr/>
            </p:nvSpPr>
            <p:spPr bwMode="auto">
              <a:xfrm>
                <a:off x="304800" y="1295400"/>
                <a:ext cx="8610600" cy="2133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2400" dirty="0" smtClean="0">
                    <a:latin typeface="Maiandra GD" pitchFamily="34" charset="0"/>
                  </a:rPr>
                  <a:t>Measured mechanical loss about a factor of 2 better than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2400" dirty="0" smtClean="0">
                    <a:latin typeface="Maiandra GD" pitchFamily="34" charset="0"/>
                  </a:rPr>
                  <a:t> used in G1001023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2400" dirty="0" smtClean="0">
                    <a:latin typeface="Maiandra GD" pitchFamily="34" charset="0"/>
                  </a:rPr>
                  <a:t>Thermal noise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~9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×1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−21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m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Hz</m:t>
                        </m:r>
                      </m:e>
                    </m:rad>
                  </m:oMath>
                </a14:m>
                <a:endParaRPr lang="en-US" sz="2400" dirty="0" smtClean="0">
                  <a:latin typeface="Maiandra GD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2400" dirty="0" smtClean="0">
                    <a:latin typeface="Maiandra GD" pitchFamily="34" charset="0"/>
                  </a:rPr>
                  <a:t>Predicted thermal noise still about a factor of 2 worse than Advanced LIGO requirement</a:t>
                </a:r>
                <a:endParaRPr lang="en-US" sz="2400" dirty="0">
                  <a:latin typeface="Maiandra GD" pitchFamily="34" charset="0"/>
                </a:endParaRPr>
              </a:p>
            </p:txBody>
          </p:sp>
        </mc:Choice>
        <mc:Fallback xmlns="">
          <p:sp>
            <p:nvSpPr>
              <p:cNvPr id="16387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95400"/>
                <a:ext cx="8610600" cy="2133600"/>
              </a:xfrm>
              <a:prstGeom prst="rect">
                <a:avLst/>
              </a:prstGeom>
              <a:blipFill rotWithShape="1">
                <a:blip r:embed="rId2"/>
                <a:stretch>
                  <a:fillRect l="-920" t="-3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34747"/>
            <a:ext cx="6172200" cy="3509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Future Plans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71178"/>
            <a:ext cx="5181600" cy="304317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2400" dirty="0" smtClean="0"/>
              <a:t>Epoxies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HYSOL TRA-BOND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U</a:t>
            </a:r>
            <a:r>
              <a:rPr lang="en-US" sz="2000" dirty="0" smtClean="0"/>
              <a:t>sed in LISA pathfinder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EPOTEK 353ND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G</a:t>
            </a:r>
            <a:r>
              <a:rPr lang="en-US" sz="2000" dirty="0" smtClean="0"/>
              <a:t>lass transition, may be harder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MasterBond</a:t>
            </a:r>
            <a:r>
              <a:rPr lang="en-US" sz="2400" dirty="0" smtClean="0"/>
              <a:t> EP30-2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Natural </a:t>
            </a:r>
            <a:r>
              <a:rPr lang="en-US" sz="2400" dirty="0" err="1" smtClean="0"/>
              <a:t>Yacca</a:t>
            </a:r>
            <a:r>
              <a:rPr lang="en-US" sz="2400" dirty="0" smtClean="0"/>
              <a:t> gum from Australia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Shown to have low mechanical loss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Concerns about vacuum performance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17414" name="Rectangle 15"/>
          <p:cNvSpPr>
            <a:spLocks noChangeArrowheads="1"/>
          </p:cNvSpPr>
          <p:nvPr/>
        </p:nvSpPr>
        <p:spPr bwMode="auto">
          <a:xfrm>
            <a:off x="4495800" y="4414778"/>
            <a:ext cx="4648200" cy="244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err="1" smtClean="0">
                <a:latin typeface="Maiandra GD" pitchFamily="34" charset="0"/>
              </a:rPr>
              <a:t>Matlab</a:t>
            </a:r>
            <a:r>
              <a:rPr lang="en-US" sz="2400" dirty="0" smtClean="0">
                <a:latin typeface="Maiandra GD" pitchFamily="34" charset="0"/>
              </a:rPr>
              <a:t> fitting of complete peaks for Q’s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Maiandra GD" pitchFamily="34" charset="0"/>
              </a:rPr>
              <a:t>Higher frequency modes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Maiandra GD" pitchFamily="34" charset="0"/>
              </a:rPr>
              <a:t>Determine frequency dependence of loss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Maiandra GD" pitchFamily="34" charset="0"/>
              </a:rPr>
              <a:t>Bulk loss in addition to shear</a:t>
            </a:r>
            <a:endParaRPr lang="en-US" sz="2000" dirty="0">
              <a:latin typeface="Maiandra GD" pitchFamily="34" charset="0"/>
            </a:endParaRPr>
          </a:p>
        </p:txBody>
      </p:sp>
      <p:pic>
        <p:nvPicPr>
          <p:cNvPr id="17423" name="Picture 15" descr="http://www.okfiber.com/uploadfile/Product_big/201072315335075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054948" cy="250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1123950" y="5344319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baseline="-25000"/>
          </a:p>
        </p:txBody>
      </p:sp>
      <p:grpSp>
        <p:nvGrpSpPr>
          <p:cNvPr id="2" name="Group 1"/>
          <p:cNvGrpSpPr/>
          <p:nvPr/>
        </p:nvGrpSpPr>
        <p:grpSpPr>
          <a:xfrm>
            <a:off x="222359" y="4324747"/>
            <a:ext cx="4138613" cy="2039144"/>
            <a:chOff x="585787" y="1239044"/>
            <a:chExt cx="7972425" cy="4152900"/>
          </a:xfrm>
        </p:grpSpPr>
        <p:pic>
          <p:nvPicPr>
            <p:cNvPr id="16" name="Picture 15" descr="Gaussian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7" y="1794669"/>
              <a:ext cx="7972425" cy="3597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681412" y="2299494"/>
              <a:ext cx="360363" cy="36036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4402137" y="2443956"/>
              <a:ext cx="144463" cy="2159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 flipH="1">
              <a:off x="3897312" y="1723231"/>
              <a:ext cx="649288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 flipH="1">
              <a:off x="4473575" y="1723231"/>
              <a:ext cx="73025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Text Box 35"/>
            <p:cNvSpPr txBox="1">
              <a:spLocks noChangeArrowheads="1"/>
            </p:cNvSpPr>
            <p:nvPr/>
          </p:nvSpPr>
          <p:spPr bwMode="auto">
            <a:xfrm>
              <a:off x="4165600" y="1239044"/>
              <a:ext cx="17970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unstable modes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1430105"/>
            <a:ext cx="6629400" cy="306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Maiandra GD" pitchFamily="34" charset="0"/>
              </a:rPr>
              <a:t>Parametric </a:t>
            </a:r>
            <a:r>
              <a:rPr lang="en-US" sz="2400" dirty="0" smtClean="0">
                <a:latin typeface="Maiandra GD" pitchFamily="34" charset="0"/>
              </a:rPr>
              <a:t>instability potentially problematic for Advanced LIGO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Maiandra GD" pitchFamily="34" charset="0"/>
              </a:rPr>
              <a:t>Mechanical mode dampers attached to test masses one possible solution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Maiandra GD" pitchFamily="34" charset="0"/>
              </a:rPr>
              <a:t>Epoxy to construct and attach dampers can increase thermal noise and reduce sensitivity</a:t>
            </a: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1752600" y="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chemeClr val="tx2"/>
                </a:solidFill>
                <a:latin typeface="Maiandra GD" pitchFamily="34" charset="0"/>
              </a:rPr>
              <a:t>Conclusions</a:t>
            </a:r>
            <a:endParaRPr lang="en-US" sz="4400" dirty="0">
              <a:solidFill>
                <a:schemeClr val="tx2"/>
              </a:solidFill>
              <a:latin typeface="Maiandra GD" pitchFamily="34" charset="0"/>
            </a:endParaRPr>
          </a:p>
        </p:txBody>
      </p: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6477000" y="1437032"/>
            <a:ext cx="2653748" cy="1235520"/>
            <a:chOff x="336" y="2976"/>
            <a:chExt cx="1968" cy="989"/>
          </a:xfrm>
        </p:grpSpPr>
        <p:pic>
          <p:nvPicPr>
            <p:cNvPr id="16" name="Picture 26"/>
            <p:cNvPicPr>
              <a:picLocks noChangeAspect="1" noChangeArrowheads="1"/>
            </p:cNvPicPr>
            <p:nvPr/>
          </p:nvPicPr>
          <p:blipFill>
            <a:blip r:embed="rId2">
              <a:lum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976"/>
              <a:ext cx="960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976"/>
              <a:ext cx="1008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336" y="2976"/>
              <a:ext cx="10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600" b="1" dirty="0"/>
                <a:t>Optical</a:t>
              </a:r>
            </a:p>
          </p:txBody>
        </p:sp>
        <p:sp>
          <p:nvSpPr>
            <p:cNvPr id="19" name="Text Box 29"/>
            <p:cNvSpPr txBox="1">
              <a:spLocks noChangeArrowheads="1"/>
            </p:cNvSpPr>
            <p:nvPr/>
          </p:nvSpPr>
          <p:spPr bwMode="auto">
            <a:xfrm>
              <a:off x="1344" y="2976"/>
              <a:ext cx="9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600" b="1"/>
                <a:t>Mechanical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4"/>
              <p:cNvSpPr>
                <a:spLocks noChangeArrowheads="1"/>
              </p:cNvSpPr>
              <p:nvPr/>
            </p:nvSpPr>
            <p:spPr bwMode="auto">
              <a:xfrm>
                <a:off x="2395870" y="4023496"/>
                <a:ext cx="6858000" cy="2834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sz="2400" dirty="0" smtClean="0">
                    <a:latin typeface="Maiandra GD" pitchFamily="34" charset="0"/>
                  </a:rPr>
                  <a:t>Tested </a:t>
                </a:r>
                <a:r>
                  <a:rPr lang="en-US" sz="2400" dirty="0" smtClean="0"/>
                  <a:t>TRA-DUCT 2902 epoxy for mechanical loss to determine thermal noise properties</a:t>
                </a:r>
              </a:p>
              <a:p>
                <a:pPr marL="342900" indent="-342900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sz="2400" dirty="0" smtClean="0">
                    <a:latin typeface="Maiandra GD" pitchFamily="34" charset="0"/>
                  </a:rPr>
                  <a:t>Better than modeled, but still not good enough </a:t>
                </a:r>
              </a:p>
              <a:p>
                <a:pPr lvl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4±1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  <a:sym typeface="Symbol"/>
                        </a:rPr>
                        <m:t></m:t>
                      </m:r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b="0" i="1" dirty="0" smtClean="0">
                  <a:solidFill>
                    <a:schemeClr val="tx2"/>
                  </a:solidFill>
                  <a:latin typeface="Cambria Math"/>
                  <a:ea typeface="Cambria Math"/>
                </a:endParaRPr>
              </a:p>
              <a:p>
                <a:pPr lvl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Hz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9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×1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−21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m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Hz</m:t>
                          </m:r>
                        </m:e>
                      </m:rad>
                    </m:oMath>
                  </m:oMathPara>
                </a14:m>
                <a:endParaRPr lang="en-US" sz="2400" dirty="0" smtClean="0">
                  <a:latin typeface="Maiandra GD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sz="2400" dirty="0" smtClean="0">
                    <a:latin typeface="Maiandra GD" pitchFamily="34" charset="0"/>
                  </a:rPr>
                  <a:t>Other epoxies to be measured in near future</a:t>
                </a:r>
              </a:p>
              <a:p>
                <a:pPr marL="342900" indent="-342900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sz="2400" dirty="0" smtClean="0">
                    <a:latin typeface="Maiandra GD" pitchFamily="34" charset="0"/>
                  </a:rPr>
                  <a:t>Hopefully one will work out</a:t>
                </a:r>
                <a:endParaRPr lang="en-US" sz="2400" dirty="0">
                  <a:latin typeface="Maiandra GD" pitchFamily="34" charset="0"/>
                </a:endParaRPr>
              </a:p>
            </p:txBody>
          </p:sp>
        </mc:Choice>
        <mc:Fallback xmlns="">
          <p:sp>
            <p:nvSpPr>
              <p:cNvPr id="2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5870" y="4023496"/>
                <a:ext cx="6858000" cy="2834504"/>
              </a:xfrm>
              <a:prstGeom prst="rect">
                <a:avLst/>
              </a:prstGeom>
              <a:blipFill rotWithShape="1">
                <a:blip r:embed="rId4"/>
                <a:stretch>
                  <a:fillRect l="-1156" t="-1505" r="-1689" b="-77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6" descr="AMDsizev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191" y="2758786"/>
            <a:ext cx="1136818" cy="126471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1" b="185"/>
          <a:stretch/>
        </p:blipFill>
        <p:spPr bwMode="auto">
          <a:xfrm>
            <a:off x="685800" y="4267200"/>
            <a:ext cx="1258565" cy="121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89322"/>
            <a:ext cx="1828800" cy="126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/>
          <p:cNvSpPr>
            <a:spLocks noChangeArrowheads="1"/>
          </p:cNvSpPr>
          <p:nvPr/>
        </p:nvSpPr>
        <p:spPr bwMode="auto">
          <a:xfrm>
            <a:off x="17463" y="1219200"/>
            <a:ext cx="9126537" cy="31750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D49FFF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0" y="0"/>
          <a:ext cx="1524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r:id="rId3" imgW="5875220" imgH="4287526" progId="">
                  <p:embed/>
                </p:oleObj>
              </mc:Choice>
              <mc:Fallback>
                <p:oleObj r:id="rId3" imgW="5875220" imgH="4287526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>
          <a:xfrm>
            <a:off x="1608138" y="0"/>
            <a:ext cx="5943600" cy="1219200"/>
          </a:xfrm>
          <a:noFill/>
        </p:spPr>
        <p:txBody>
          <a:bodyPr lIns="92160" tIns="46080" rIns="92160" bIns="46080" anchor="b"/>
          <a:lstStyle/>
          <a:p>
            <a:pPr eaLnBrk="1" hangingPunct="1"/>
            <a:r>
              <a:rPr lang="en-GB" sz="3600" smtClean="0"/>
              <a:t>Advanced LIGO Core Optics</a:t>
            </a:r>
          </a:p>
        </p:txBody>
      </p:sp>
      <p:sp>
        <p:nvSpPr>
          <p:cNvPr id="4101" name="Rectangle 11"/>
          <p:cNvSpPr>
            <a:spLocks noChangeArrowheads="1"/>
          </p:cNvSpPr>
          <p:nvPr/>
        </p:nvSpPr>
        <p:spPr bwMode="auto">
          <a:xfrm>
            <a:off x="17463" y="1343025"/>
            <a:ext cx="90503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Maiandra GD" pitchFamily="34" charset="0"/>
              </a:rPr>
              <a:t>Advanced LIGO test mass properties are expected to be major contributors to sensitivity across most frequency bands</a:t>
            </a:r>
            <a:endParaRPr lang="en-US" sz="2400" dirty="0">
              <a:latin typeface="Maiandra GD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Maiandra GD" pitchFamily="34" charset="0"/>
              </a:rPr>
              <a:t>High optical power </a:t>
            </a:r>
            <a:r>
              <a:rPr lang="en-US" sz="2400" dirty="0" smtClean="0">
                <a:latin typeface="Maiandra GD" pitchFamily="34" charset="0"/>
              </a:rPr>
              <a:t>is necessary for low </a:t>
            </a:r>
            <a:r>
              <a:rPr lang="en-US" sz="2400" dirty="0">
                <a:latin typeface="Maiandra GD" pitchFamily="34" charset="0"/>
              </a:rPr>
              <a:t>quantum </a:t>
            </a:r>
            <a:r>
              <a:rPr lang="en-US" sz="2400" dirty="0" smtClean="0">
                <a:latin typeface="Maiandra GD" pitchFamily="34" charset="0"/>
              </a:rPr>
              <a:t>noise at mid and high frequencies</a:t>
            </a:r>
            <a:endParaRPr lang="en-US" sz="2400" dirty="0">
              <a:latin typeface="Maiandra GD" pitchFamily="34" charset="0"/>
            </a:endParaRPr>
          </a:p>
        </p:txBody>
      </p:sp>
      <p:pic>
        <p:nvPicPr>
          <p:cNvPr id="4102" name="Picture 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43250"/>
            <a:ext cx="5862638" cy="332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-31750"/>
            <a:ext cx="1411287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2971800"/>
            <a:ext cx="304799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Maiandra GD" pitchFamily="34" charset="0"/>
              </a:rPr>
              <a:t>Thermal noise from mechanical loss in the test masses important at mid frequencies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Maiandra GD" pitchFamily="34" charset="0"/>
              </a:rPr>
              <a:t>Any changes to the test masses must be made carefully</a:t>
            </a:r>
            <a:endParaRPr lang="en-US" sz="24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7938"/>
            <a:ext cx="6281738" cy="1143000"/>
          </a:xfrm>
          <a:noFill/>
        </p:spPr>
        <p:txBody>
          <a:bodyPr/>
          <a:lstStyle/>
          <a:p>
            <a:pPr eaLnBrk="1" hangingPunct="1"/>
            <a:r>
              <a:rPr lang="en-US" sz="3600" smtClean="0"/>
              <a:t>Test Mass Thermal Noise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71599"/>
            <a:ext cx="5257800" cy="2895601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P</a:t>
            </a:r>
            <a:r>
              <a:rPr lang="en-US" sz="2400" dirty="0" smtClean="0"/>
              <a:t>rimary contributor to test mass thermal noise is mechanical loss in optical coatings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Large beam spot sizes reduce this thermal noise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</a:t>
            </a:r>
            <a:r>
              <a:rPr lang="en-US" sz="2000" dirty="0" smtClean="0"/>
              <a:t>mployed in Advanced LIGO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ETM 6.2 cm, ITM 5.5 cm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Test mass radius 17 cm</a:t>
            </a: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89088"/>
            <a:ext cx="310832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 bwMode="auto">
          <a:xfrm flipV="1">
            <a:off x="7467600" y="2884488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>
            <a:off x="7481888" y="1679575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581400" y="4144962"/>
            <a:ext cx="5257800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kern="0" dirty="0"/>
              <a:t>S</a:t>
            </a:r>
            <a:r>
              <a:rPr lang="en-US" sz="2400" kern="0" dirty="0" smtClean="0"/>
              <a:t>uspension must be connected to test masses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kern="0" dirty="0"/>
              <a:t>S</a:t>
            </a:r>
            <a:r>
              <a:rPr lang="en-US" sz="2400" kern="0" dirty="0" smtClean="0"/>
              <a:t>ilicate bonding used to reduce thermal noise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kern="0" dirty="0" smtClean="0"/>
              <a:t>Silicate bond still has high mechanical loss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kern="0" dirty="0" smtClean="0"/>
              <a:t>Keep area of bond small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kern="0" dirty="0" smtClean="0"/>
              <a:t>Bonding region far from readout beam location</a:t>
            </a:r>
          </a:p>
          <a:p>
            <a:pPr lvl="1" eaLnBrk="1" hangingPunct="1">
              <a:lnSpc>
                <a:spcPct val="90000"/>
              </a:lnSpc>
            </a:pPr>
            <a:endParaRPr lang="en-US" sz="1200" kern="0" dirty="0" smtClean="0"/>
          </a:p>
        </p:txBody>
      </p:sp>
      <p:pic>
        <p:nvPicPr>
          <p:cNvPr id="5130" name="Picture 10" descr="https://ligoimages.mit.edu/filestore/1/8/2/2/7_1089becfa0dd61f/18227scr_219444a842f2337.jpg?v=2012-03-07+22%3A11%3A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1" t="51158" r="10657" b="684"/>
          <a:stretch/>
        </p:blipFill>
        <p:spPr bwMode="auto">
          <a:xfrm>
            <a:off x="142009" y="4724400"/>
            <a:ext cx="3439391" cy="16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Instability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3" y="1524000"/>
            <a:ext cx="5334000" cy="5334000"/>
          </a:xfrm>
        </p:spPr>
        <p:txBody>
          <a:bodyPr/>
          <a:lstStyle/>
          <a:p>
            <a:r>
              <a:rPr lang="en-US" sz="2400" dirty="0" smtClean="0"/>
              <a:t>Exchange of energy between optical cavity modes and acoustic test mass modes</a:t>
            </a:r>
          </a:p>
          <a:p>
            <a:r>
              <a:rPr lang="en-US" sz="2400" dirty="0" smtClean="0"/>
              <a:t>Radiation pressure from stored light can ring up acoustic modes to high amplitudes</a:t>
            </a:r>
          </a:p>
          <a:p>
            <a:r>
              <a:rPr lang="en-US" sz="2400" dirty="0" smtClean="0"/>
              <a:t>High modal amplitudes can cause lock loss </a:t>
            </a:r>
          </a:p>
          <a:p>
            <a:r>
              <a:rPr lang="en-US" sz="2400" dirty="0" smtClean="0"/>
              <a:t>Mitigation not part of Advanced LIGO project but considered for post-project upgrade</a:t>
            </a:r>
          </a:p>
          <a:p>
            <a:pPr lvl="1"/>
            <a:r>
              <a:rPr lang="en-US" sz="2000" dirty="0" smtClean="0"/>
              <a:t>See T1300176</a:t>
            </a:r>
            <a:endParaRPr lang="en-US" sz="2000" dirty="0"/>
          </a:p>
        </p:txBody>
      </p:sp>
      <p:pic>
        <p:nvPicPr>
          <p:cNvPr id="36866" name="Picture 2" descr="http://3.bp.blogspot.com/_ISqKGSvA_2s/TReY3y42NvI/AAAAAAAABnQ/k7ubQckNs40/s400/Fig%2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937" y="1600200"/>
            <a:ext cx="36170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95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68580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Instability Criteria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13"/>
              <p:cNvSpPr>
                <a:spLocks noChangeArrowheads="1"/>
              </p:cNvSpPr>
              <p:nvPr/>
            </p:nvSpPr>
            <p:spPr bwMode="auto">
              <a:xfrm>
                <a:off x="180560" y="4323797"/>
                <a:ext cx="8950188" cy="2438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2400" dirty="0" smtClean="0">
                    <a:latin typeface="Maiandra GD" pitchFamily="34" charset="0"/>
                  </a:rPr>
                  <a:t>Low thermal noise requires low mechanical loss</a:t>
                </a:r>
              </a:p>
              <a:p>
                <a:pPr marL="800100" lvl="1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2400" dirty="0" smtClean="0">
                    <a:latin typeface="Maiandra GD" pitchFamily="34" charset="0"/>
                  </a:rPr>
                  <a:t>High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Maiandra GD" pitchFamily="34" charset="0"/>
                  </a:rPr>
                  <a:t>, the modal quality factors</a:t>
                </a:r>
                <a:endParaRPr lang="en-US" sz="2400" dirty="0">
                  <a:latin typeface="Maiandra GD" pitchFamily="34" charset="0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2400" dirty="0" smtClean="0">
                    <a:latin typeface="Maiandra GD" pitchFamily="34" charset="0"/>
                  </a:rPr>
                  <a:t>Low thermal noise requires large spot sizes</a:t>
                </a:r>
              </a:p>
              <a:p>
                <a:pPr marL="800100" lvl="1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2400" dirty="0">
                    <a:latin typeface="Maiandra GD" pitchFamily="34" charset="0"/>
                  </a:rPr>
                  <a:t>H</a:t>
                </a:r>
                <a:r>
                  <a:rPr lang="en-US" sz="2400" dirty="0" smtClean="0">
                    <a:latin typeface="Maiandra GD" pitchFamily="34" charset="0"/>
                  </a:rPr>
                  <a:t>igh overlap,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en-US" sz="2400" dirty="0" smtClean="0">
                    <a:latin typeface="Maiandra GD" pitchFamily="34" charset="0"/>
                  </a:rPr>
                  <a:t>, between optical and mechanical modes</a:t>
                </a: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2400" dirty="0" smtClean="0">
                    <a:latin typeface="Maiandra GD" pitchFamily="34" charset="0"/>
                  </a:rPr>
                  <a:t>High power,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 smtClean="0">
                    <a:latin typeface="Maiandra GD" pitchFamily="34" charset="0"/>
                  </a:rPr>
                  <a:t>, needed to reduce quantum noise</a:t>
                </a: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2400" dirty="0" smtClean="0">
                    <a:latin typeface="Maiandra GD" pitchFamily="34" charset="0"/>
                  </a:rPr>
                  <a:t>Modes must be close in frequency,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/>
                            <a:ea typeface="Cambria Math"/>
                          </a:rPr>
                          <m:t>Δ</m:t>
                        </m:r>
                        <m:sSup>
                          <m:sSupPr>
                            <m:ctrlPr>
                              <a:rPr lang="el-GR" sz="24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l-GR" sz="240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Maiandra GD" pitchFamily="34" charset="0"/>
                  </a:rPr>
                  <a:t> , as well as shape</a:t>
                </a:r>
              </a:p>
            </p:txBody>
          </p:sp>
        </mc:Choice>
        <mc:Fallback xmlns="">
          <p:sp>
            <p:nvSpPr>
              <p:cNvPr id="6147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560" y="4323797"/>
                <a:ext cx="8950188" cy="2438400"/>
              </a:xfrm>
              <a:prstGeom prst="rect">
                <a:avLst/>
              </a:prstGeom>
              <a:blipFill rotWithShape="1">
                <a:blip r:embed="rId2"/>
                <a:stretch>
                  <a:fillRect l="-954" t="-4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50" name="Group 25"/>
          <p:cNvGrpSpPr>
            <a:grpSpLocks/>
          </p:cNvGrpSpPr>
          <p:nvPr/>
        </p:nvGrpSpPr>
        <p:grpSpPr bwMode="auto">
          <a:xfrm>
            <a:off x="4482548" y="1437032"/>
            <a:ext cx="4648200" cy="2553666"/>
            <a:chOff x="336" y="2976"/>
            <a:chExt cx="1968" cy="989"/>
          </a:xfrm>
        </p:grpSpPr>
        <p:pic>
          <p:nvPicPr>
            <p:cNvPr id="6151" name="Picture 26"/>
            <p:cNvPicPr>
              <a:picLocks noChangeAspect="1" noChangeArrowheads="1"/>
            </p:cNvPicPr>
            <p:nvPr/>
          </p:nvPicPr>
          <p:blipFill>
            <a:blip r:embed="rId3">
              <a:lum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976"/>
              <a:ext cx="960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976"/>
              <a:ext cx="1008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28"/>
            <p:cNvSpPr txBox="1">
              <a:spLocks noChangeArrowheads="1"/>
            </p:cNvSpPr>
            <p:nvPr/>
          </p:nvSpPr>
          <p:spPr bwMode="auto">
            <a:xfrm>
              <a:off x="336" y="2976"/>
              <a:ext cx="10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600" b="1" dirty="0"/>
                <a:t>Optical</a:t>
              </a:r>
            </a:p>
          </p:txBody>
        </p:sp>
        <p:sp>
          <p:nvSpPr>
            <p:cNvPr id="6154" name="Text Box 29"/>
            <p:cNvSpPr txBox="1">
              <a:spLocks noChangeArrowheads="1"/>
            </p:cNvSpPr>
            <p:nvPr/>
          </p:nvSpPr>
          <p:spPr bwMode="auto">
            <a:xfrm>
              <a:off x="1344" y="2976"/>
              <a:ext cx="9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600" b="1"/>
                <a:t>Mechanical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3"/>
              <p:cNvSpPr>
                <a:spLocks noChangeArrowheads="1"/>
              </p:cNvSpPr>
              <p:nvPr/>
            </p:nvSpPr>
            <p:spPr bwMode="auto">
              <a:xfrm>
                <a:off x="9939" y="1447800"/>
                <a:ext cx="4495800" cy="1827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𝑅</m:t>
                      </m:r>
                      <m:r>
                        <a:rPr lang="en-US" sz="48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en-US" sz="4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𝑃𝑄</m:t>
                          </m:r>
                          <m:r>
                            <m:rPr>
                              <m:sty m:val="p"/>
                            </m:rPr>
                            <a:rPr lang="el-GR" sz="4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Λ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1+</m:t>
                          </m:r>
                          <m:f>
                            <m:fPr>
                              <m:type m:val="skw"/>
                              <m:ctrlP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48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l-GR" sz="48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48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48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48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sz="48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sz="6000" dirty="0" smtClean="0">
                  <a:solidFill>
                    <a:srgbClr val="FFFF00"/>
                  </a:solidFill>
                  <a:latin typeface="Maiandra GD" pitchFamily="34" charset="0"/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endParaRPr lang="en-US" sz="6000" dirty="0" smtClean="0">
                  <a:solidFill>
                    <a:srgbClr val="FFFF00"/>
                  </a:solidFill>
                  <a:latin typeface="Maiandra GD" pitchFamily="34" charset="0"/>
                </a:endParaRPr>
              </a:p>
            </p:txBody>
          </p:sp>
        </mc:Choice>
        <mc:Fallback xmlns="">
          <p:sp>
            <p:nvSpPr>
              <p:cNvPr id="12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39" y="1447800"/>
                <a:ext cx="4495800" cy="1827143"/>
              </a:xfrm>
              <a:prstGeom prst="rect">
                <a:avLst/>
              </a:prstGeom>
              <a:blipFill rotWithShape="1">
                <a:blip r:embed="rId5"/>
                <a:stretch>
                  <a:fillRect t="-9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255104" y="3198743"/>
                <a:ext cx="3985591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 smtClean="0">
                    <a:latin typeface="Maiandra GD" pitchFamily="34" charset="0"/>
                  </a:rPr>
                  <a:t> characterizes stability</a:t>
                </a: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𝑅</m:t>
                    </m:r>
                    <m:r>
                      <a:rPr lang="en-US" sz="2400" b="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sz="2400" dirty="0" smtClean="0">
                    <a:latin typeface="Maiandra GD" pitchFamily="34" charset="0"/>
                  </a:rPr>
                  <a:t> means parametric instability occurs</a:t>
                </a:r>
              </a:p>
            </p:txBody>
          </p:sp>
        </mc:Choice>
        <mc:Fallback xmlns="">
          <p:sp>
            <p:nvSpPr>
              <p:cNvPr id="13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104" y="3198743"/>
                <a:ext cx="3985591" cy="1143000"/>
              </a:xfrm>
              <a:prstGeom prst="rect">
                <a:avLst/>
              </a:prstGeom>
              <a:blipFill rotWithShape="1">
                <a:blip r:embed="rId6"/>
                <a:stretch>
                  <a:fillRect l="-2294" t="-10160" r="-153" b="-42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6248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Mitigation of Parametric Instability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733800" y="1295400"/>
            <a:ext cx="5441534" cy="298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Maiandra GD" pitchFamily="34" charset="0"/>
              </a:rPr>
              <a:t>Mirror radius of curvature can be tuned using ring heaters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Maiandra GD" pitchFamily="34" charset="0"/>
              </a:rPr>
              <a:t>Changes frequency of optical modes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Maiandra GD" pitchFamily="34" charset="0"/>
              </a:rPr>
              <a:t>Ring heaters already in place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Maiandra GD" pitchFamily="34" charset="0"/>
              </a:rPr>
              <a:t>Electrostatic drive can be used to actuate on mechanical modes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Maiandra GD" pitchFamily="34" charset="0"/>
              </a:rPr>
              <a:t>Damp out modes as they excite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Maiandra GD" pitchFamily="34" charset="0"/>
              </a:rPr>
              <a:t>Electrostatic drive already in place</a:t>
            </a:r>
            <a:endParaRPr lang="en-US" dirty="0">
              <a:latin typeface="Maiandra GD" pitchFamily="34" charset="0"/>
            </a:endParaRPr>
          </a:p>
        </p:txBody>
      </p:sp>
      <p:pic>
        <p:nvPicPr>
          <p:cNvPr id="7" name="Picture 7" descr="ESD 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82336"/>
            <a:ext cx="3129195" cy="242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2096" y="3886200"/>
            <a:ext cx="505570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Maiandra GD" pitchFamily="34" charset="0"/>
              </a:rPr>
              <a:t>Attach mechanical mode         dampers to test masses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Reduce mechanical Q’s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Dampers would need to be installed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T1300176 </a:t>
            </a:r>
            <a:r>
              <a:rPr lang="en-US" sz="2400" dirty="0" smtClean="0">
                <a:latin typeface="Maiandra GD" pitchFamily="34" charset="0"/>
              </a:rPr>
              <a:t>prioritizes these for post project </a:t>
            </a:r>
            <a:r>
              <a:rPr lang="en-US" sz="2400" dirty="0" smtClean="0">
                <a:latin typeface="+mn-lt"/>
              </a:rPr>
              <a:t>upgrades as</a:t>
            </a:r>
            <a:endParaRPr lang="en-US" sz="240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Maiandra GD" pitchFamily="34" charset="0"/>
              </a:rPr>
              <a:t>1- ring heater, 2- electrostatic drive,       3- dampers</a:t>
            </a:r>
            <a:endParaRPr lang="en-US" sz="1400" dirty="0">
              <a:latin typeface="Maiandra GD" pitchFamily="34" charset="0"/>
            </a:endParaRPr>
          </a:p>
        </p:txBody>
      </p:sp>
      <p:pic>
        <p:nvPicPr>
          <p:cNvPr id="7176" name="Picture 8" descr="[aos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25597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Mode Damping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5144212"/>
            <a:ext cx="7429500" cy="1637934"/>
          </a:xfrm>
        </p:spPr>
        <p:txBody>
          <a:bodyPr/>
          <a:lstStyle/>
          <a:p>
            <a:r>
              <a:rPr lang="en-US" sz="2400" dirty="0" smtClean="0"/>
              <a:t>Dampers at specific frequencies attached at small number of places on test mass</a:t>
            </a:r>
          </a:p>
          <a:p>
            <a:r>
              <a:rPr lang="en-US" sz="2400" dirty="0" smtClean="0"/>
              <a:t>Small number of dampers can lower Q on most problematic modes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599"/>
            <a:ext cx="6629400" cy="377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47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938"/>
            <a:ext cx="6281738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Mechanical Mode Damper Design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1295400"/>
            <a:ext cx="5410200" cy="275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Maiandra GD" pitchFamily="34" charset="0"/>
              </a:rPr>
              <a:t>Reaction mass attached to piezoelectric crystals (PZTs)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Maiandra GD" pitchFamily="34" charset="0"/>
              </a:rPr>
              <a:t>Resonant frequency tuned to test mass mode frequency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Maiandra GD" pitchFamily="34" charset="0"/>
              </a:rPr>
              <a:t>PZTs connected to silica base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Maiandra GD" pitchFamily="34" charset="0"/>
              </a:rPr>
              <a:t>PZTs stressed in shear during resonant motion</a:t>
            </a:r>
          </a:p>
        </p:txBody>
      </p:sp>
      <p:pic>
        <p:nvPicPr>
          <p:cNvPr id="8196" name="Picture 6" descr="AMDsize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52887"/>
            <a:ext cx="2286000" cy="2543175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05100" y="4052887"/>
            <a:ext cx="6438900" cy="27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Maiandra GD" pitchFamily="34" charset="0"/>
              </a:rPr>
              <a:t>PZTs generate voltage when stressed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Maiandra GD" pitchFamily="34" charset="0"/>
              </a:rPr>
              <a:t>Resistor shunted across PZT to dissipate energy into heat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Maiandra GD" pitchFamily="34" charset="0"/>
              </a:rPr>
              <a:t>Epoxy used to connect PZT to base and reaction mass as well as base to test mass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Maiandra GD" pitchFamily="34" charset="0"/>
              </a:rPr>
              <a:t>Silicate bonding not practical in a retrofit</a:t>
            </a:r>
            <a:endParaRPr lang="en-US" sz="2000" dirty="0">
              <a:latin typeface="Maiandra GD" pitchFamily="34" charset="0"/>
            </a:endParaRPr>
          </a:p>
        </p:txBody>
      </p:sp>
      <p:pic>
        <p:nvPicPr>
          <p:cNvPr id="6" name="Picture 5" descr="PZTdampin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4038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8"/>
          <p:cNvSpPr>
            <a:spLocks noChangeArrowheads="1"/>
          </p:cNvSpPr>
          <p:nvPr/>
        </p:nvSpPr>
        <p:spPr bwMode="auto">
          <a:xfrm>
            <a:off x="1508125" y="12700"/>
            <a:ext cx="63404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Maiandra GD" pitchFamily="34" charset="0"/>
              </a:rPr>
              <a:t>LASTI Results</a:t>
            </a:r>
          </a:p>
        </p:txBody>
      </p:sp>
      <p:sp>
        <p:nvSpPr>
          <p:cNvPr id="9219" name="Rectangle 30"/>
          <p:cNvSpPr>
            <a:spLocks noGrp="1" noChangeArrowheads="1"/>
          </p:cNvSpPr>
          <p:nvPr>
            <p:ph type="body" sz="half" idx="1"/>
          </p:nvPr>
        </p:nvSpPr>
        <p:spPr>
          <a:xfrm>
            <a:off x="-9526" y="1358900"/>
            <a:ext cx="8696325" cy="12319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Tests done at LASTI in 2010 by S. Gras and LASTI team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Two dampers connected to LASTI test mass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Used EP30 epoxy</a:t>
            </a:r>
          </a:p>
        </p:txBody>
      </p:sp>
      <p:pic>
        <p:nvPicPr>
          <p:cNvPr id="5" name="Picture 4" descr="pzt1"/>
          <p:cNvPicPr>
            <a:picLocks noChangeAspect="1" noChangeArrowheads="1"/>
          </p:cNvPicPr>
          <p:nvPr/>
        </p:nvPicPr>
        <p:blipFill rotWithShape="1">
          <a:blip r:embed="rId2" cstate="print"/>
          <a:srcRect l="2666" r="1333"/>
          <a:stretch/>
        </p:blipFill>
        <p:spPr bwMode="auto">
          <a:xfrm>
            <a:off x="91440" y="2860366"/>
            <a:ext cx="3291840" cy="3588853"/>
          </a:xfrm>
          <a:prstGeom prst="rect">
            <a:avLst/>
          </a:prstGeom>
          <a:noFill/>
          <a:ln w="0">
            <a:solidFill>
              <a:srgbClr val="FF0000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0"/>
              <p:cNvSpPr txBox="1">
                <a:spLocks noChangeArrowheads="1"/>
              </p:cNvSpPr>
              <p:nvPr/>
            </p:nvSpPr>
            <p:spPr bwMode="auto">
              <a:xfrm>
                <a:off x="3429000" y="2212330"/>
                <a:ext cx="5714999" cy="46456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sz="2400" kern="0" dirty="0" smtClean="0"/>
                  <a:t>Even without shunting PZTs, dampers reduce most mode Q’s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400" kern="0" dirty="0" smtClean="0"/>
                  <a:t>Epoxy mechanical loss largest contributor to damper loss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400" kern="0" dirty="0" smtClean="0"/>
                  <a:t>Thermal noise from dampers (100 Hz)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latin typeface="Cambria Math"/>
                        </a:rPr>
                        <m:t>1.3</m:t>
                      </m:r>
                      <m:r>
                        <a:rPr lang="en-US" sz="2400" b="0" i="1" kern="0" smtClean="0">
                          <a:latin typeface="Cambria Math"/>
                          <a:ea typeface="Cambria Math"/>
                        </a:rPr>
                        <m:t>×1</m:t>
                      </m:r>
                      <m:sSup>
                        <m:sSupPr>
                          <m:ctrlPr>
                            <a:rPr lang="en-US" sz="2400" b="0" i="1" kern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kern="0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2400" b="0" i="1" kern="0" smtClean="0">
                              <a:latin typeface="Cambria Math"/>
                              <a:ea typeface="Cambria Math"/>
                            </a:rPr>
                            <m:t>−20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b="0" i="0" kern="0" smtClean="0">
                          <a:latin typeface="Cambria Math"/>
                          <a:ea typeface="Cambria Math"/>
                        </a:rPr>
                        <m:t>m</m:t>
                      </m:r>
                      <m:r>
                        <a:rPr lang="en-US" sz="2400" b="0" i="1" kern="0" smtClean="0">
                          <a:latin typeface="Cambria Math"/>
                          <a:ea typeface="Cambria Math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2400" b="0" i="1" kern="0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2400" b="0" i="0" kern="0" smtClean="0">
                              <a:latin typeface="Cambria Math"/>
                              <a:ea typeface="Cambria Math"/>
                            </a:rPr>
                            <m:t>Hz</m:t>
                          </m:r>
                        </m:e>
                      </m:rad>
                    </m:oMath>
                  </m:oMathPara>
                </a14:m>
                <a:endParaRPr lang="en-US" sz="2000" kern="0" dirty="0" smtClean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400" kern="0" dirty="0" smtClean="0"/>
                  <a:t>Advanced LIGO thermal noise limit (100 Hz)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latin typeface="Cambria Math"/>
                        </a:rPr>
                        <m:t>5.2</m:t>
                      </m:r>
                      <m:r>
                        <a:rPr lang="en-US" sz="2400" b="0" i="1" kern="0" smtClean="0">
                          <a:latin typeface="Cambria Math"/>
                          <a:ea typeface="Cambria Math"/>
                        </a:rPr>
                        <m:t>×1</m:t>
                      </m:r>
                      <m:sSup>
                        <m:sSupPr>
                          <m:ctrlPr>
                            <a:rPr lang="en-US" sz="2400" b="0" i="1" kern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kern="0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2400" b="0" i="1" kern="0" smtClean="0">
                              <a:latin typeface="Cambria Math"/>
                              <a:ea typeface="Cambria Math"/>
                            </a:rPr>
                            <m:t>−21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b="0" i="0" kern="0" smtClean="0">
                          <a:latin typeface="Cambria Math"/>
                          <a:ea typeface="Cambria Math"/>
                        </a:rPr>
                        <m:t>m</m:t>
                      </m:r>
                      <m:r>
                        <a:rPr lang="en-US" sz="2400" b="0" i="1" kern="0" smtClean="0">
                          <a:latin typeface="Cambria Math"/>
                          <a:ea typeface="Cambria Math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2400" b="0" i="1" kern="0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2400" b="0" i="0" kern="0" smtClean="0">
                              <a:latin typeface="Cambria Math"/>
                              <a:ea typeface="Cambria Math"/>
                            </a:rPr>
                            <m:t>Hz</m:t>
                          </m:r>
                        </m:e>
                      </m:rad>
                    </m:oMath>
                  </m:oMathPara>
                </a14:m>
                <a:endParaRPr lang="en-US" sz="2400" kern="0" dirty="0" smtClean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400" kern="0" dirty="0" smtClean="0"/>
                  <a:t>Unacceptable thermal noise increase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400" kern="0" dirty="0"/>
                  <a:t>N</a:t>
                </a:r>
                <a:r>
                  <a:rPr lang="en-US" sz="2400" kern="0" dirty="0" smtClean="0"/>
                  <a:t>eed lower mechanical loss epoxy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400" kern="0" dirty="0" smtClean="0"/>
                  <a:t>All results from G1001023</a:t>
                </a:r>
              </a:p>
            </p:txBody>
          </p:sp>
        </mc:Choice>
        <mc:Fallback xmlns="">
          <p:sp>
            <p:nvSpPr>
              <p:cNvPr id="11" name="Rectang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2212330"/>
                <a:ext cx="5714999" cy="4645670"/>
              </a:xfrm>
              <a:prstGeom prst="rect">
                <a:avLst/>
              </a:prstGeom>
              <a:blipFill rotWithShape="1">
                <a:blip r:embed="rId3"/>
                <a:stretch>
                  <a:fillRect l="-1494" t="-2493" r="-24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aiandra GD"/>
        <a:ea typeface=""/>
        <a:cs typeface=""/>
      </a:majorFont>
      <a:minorFont>
        <a:latin typeface="Maiandra G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4410</TotalTime>
  <Words>1278</Words>
  <Application>Microsoft Office PowerPoint</Application>
  <PresentationFormat>On-screen Show (4:3)</PresentationFormat>
  <Paragraphs>253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Advanced LIGO Core Optics</vt:lpstr>
      <vt:lpstr>Test Mass Thermal Noise</vt:lpstr>
      <vt:lpstr>Parametric Instability</vt:lpstr>
      <vt:lpstr>Instability Criteria</vt:lpstr>
      <vt:lpstr>Mitigation of Parametric Instability</vt:lpstr>
      <vt:lpstr>Mechanical Mode Damping</vt:lpstr>
      <vt:lpstr>Mechanical Mode Damper Design</vt:lpstr>
      <vt:lpstr>PowerPoint Presentation</vt:lpstr>
      <vt:lpstr>Epoxy Q Measurements</vt:lpstr>
      <vt:lpstr>Sample Suspension</vt:lpstr>
      <vt:lpstr>Epoxy Sample</vt:lpstr>
      <vt:lpstr>Finite Element Model</vt:lpstr>
      <vt:lpstr>Q Measurements</vt:lpstr>
      <vt:lpstr>Q Results</vt:lpstr>
      <vt:lpstr>Loss Angle Calculation</vt:lpstr>
      <vt:lpstr>Thermal Noise Prediction</vt:lpstr>
      <vt:lpstr>Future Plans</vt:lpstr>
      <vt:lpstr>PowerPoint Presentation</vt:lpstr>
    </vt:vector>
  </TitlesOfParts>
  <Company>LIGO/MIT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Harry</dc:creator>
  <cp:lastModifiedBy>Gregory Harry</cp:lastModifiedBy>
  <cp:revision>99</cp:revision>
  <dcterms:created xsi:type="dcterms:W3CDTF">2008-03-10T17:37:33Z</dcterms:created>
  <dcterms:modified xsi:type="dcterms:W3CDTF">2013-03-18T11:08:23Z</dcterms:modified>
</cp:coreProperties>
</file>