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90" r:id="rId2"/>
  </p:sldMasterIdLst>
  <p:notesMasterIdLst>
    <p:notesMasterId r:id="rId14"/>
  </p:notesMasterIdLst>
  <p:handoutMasterIdLst>
    <p:handoutMasterId r:id="rId15"/>
  </p:handoutMasterIdLst>
  <p:sldIdLst>
    <p:sldId id="257" r:id="rId3"/>
    <p:sldId id="289" r:id="rId4"/>
    <p:sldId id="290" r:id="rId5"/>
    <p:sldId id="291" r:id="rId6"/>
    <p:sldId id="293" r:id="rId7"/>
    <p:sldId id="295" r:id="rId8"/>
    <p:sldId id="296" r:id="rId9"/>
    <p:sldId id="297" r:id="rId10"/>
    <p:sldId id="294" r:id="rId11"/>
    <p:sldId id="292" r:id="rId12"/>
    <p:sldId id="288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373"/>
    <a:srgbClr val="326464"/>
    <a:srgbClr val="E20613"/>
    <a:srgbClr val="FC950C"/>
    <a:srgbClr val="E4EBFC"/>
    <a:srgbClr val="E4EBFF"/>
    <a:srgbClr val="CC6600"/>
    <a:srgbClr val="FFB7B7"/>
    <a:srgbClr val="E8EEFC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00" autoAdjust="0"/>
  </p:normalViewPr>
  <p:slideViewPr>
    <p:cSldViewPr>
      <p:cViewPr>
        <p:scale>
          <a:sx n="100" d="100"/>
          <a:sy n="100" d="100"/>
        </p:scale>
        <p:origin x="-112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28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9250" y="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9250" y="911225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ADB36573-810E-4163-9A1E-EE3C2B70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176FA1F7-3E0A-4549-A19A-F1A1F9D6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8B73E-4781-4FBE-960F-3AB30D0B80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-2"/>
          <a:ext cx="1371600" cy="1005840"/>
        </p:xfrm>
        <a:graphic>
          <a:graphicData uri="http://schemas.openxmlformats.org/presentationml/2006/ole">
            <p:oleObj spid="_x0000_s1026" name="Photo Editor Photo" r:id="rId8" imgW="4409524" imgH="3219899" progId="">
              <p:embed/>
            </p:oleObj>
          </a:graphicData>
        </a:graphic>
      </p:graphicFrame>
      <p:sp>
        <p:nvSpPr>
          <p:cNvPr id="14" name="Rectangle 13"/>
          <p:cNvSpPr/>
          <p:nvPr userDrawn="1"/>
        </p:nvSpPr>
        <p:spPr bwMode="auto">
          <a:xfrm>
            <a:off x="0" y="0"/>
            <a:ext cx="1371600" cy="1005840"/>
          </a:xfrm>
          <a:prstGeom prst="rect">
            <a:avLst/>
          </a:prstGeom>
          <a:solidFill>
            <a:schemeClr val="tx1">
              <a:lumMod val="60000"/>
              <a:lumOff val="40000"/>
              <a:alpha val="28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62000" y="6322791"/>
            <a:ext cx="76962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3749040" algn="ctr"/>
                <a:tab pos="7498080" algn="r"/>
              </a:tabLst>
              <a:defRPr/>
            </a:pP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G1300258-v1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	</a:t>
            </a:r>
            <a:r>
              <a:rPr lang="en-US" sz="1400" b="1" i="1" baseline="0" dirty="0" smtClean="0">
                <a:solidFill>
                  <a:srgbClr val="326464"/>
                </a:solidFill>
                <a:latin typeface="Helvetica" pitchFamily="34" charset="0"/>
              </a:rPr>
              <a:t>Advanced LIGO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	</a:t>
            </a:r>
            <a:fld id="{3D9BAE43-33BA-4F3B-AB00-8B9E3616B805}" type="slidenum">
              <a:rPr lang="en-US" sz="1400" b="0" i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pPr>
                <a:tabLst>
                  <a:tab pos="3749040" algn="ctr"/>
                  <a:tab pos="7498080" algn="r"/>
                </a:tabLst>
                <a:defRPr/>
              </a:pPr>
              <a:t>‹#›</a:t>
            </a:fld>
            <a:r>
              <a:rPr lang="en-US" sz="1400" b="0" i="0" dirty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US" sz="1400" b="0" i="0" baseline="0" dirty="0">
              <a:solidFill>
                <a:srgbClr val="377373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89" r:id="rId3"/>
    <p:sldLayoutId id="2147483681" r:id="rId4"/>
    <p:sldLayoutId id="2147483678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cc.ligo.org/LIGO-T1200437" TargetMode="External"/><Relationship Id="rId2" Type="http://schemas.openxmlformats.org/officeDocument/2006/relationships/hyperlink" Target="https://dcc.ligo.org/LIGO-T09001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LIGO-T1300174-v1" TargetMode="External"/><Relationship Id="rId5" Type="http://schemas.openxmlformats.org/officeDocument/2006/relationships/hyperlink" Target="https://dcc.ligo.org/LIGO-L1200261" TargetMode="External"/><Relationship Id="rId4" Type="http://schemas.openxmlformats.org/officeDocument/2006/relationships/hyperlink" Target="https://dcc.ligo.org/LIGO-T110008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Arm Length Stabilization at </a:t>
            </a:r>
            <a:r>
              <a:rPr lang="en-US" dirty="0" smtClean="0"/>
              <a:t>LHO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962400"/>
            <a:ext cx="6858000" cy="2133600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 smtClean="0"/>
          </a:p>
          <a:p>
            <a:r>
              <a:rPr lang="en-US" dirty="0" smtClean="0"/>
              <a:t>Daniel Sigg</a:t>
            </a:r>
          </a:p>
          <a:p>
            <a:r>
              <a:rPr lang="en-US" dirty="0" smtClean="0"/>
              <a:t>LIGO Hanford Observatory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Design: </a:t>
            </a:r>
            <a:r>
              <a:rPr lang="en-US" dirty="0" smtClean="0">
                <a:hlinkClick r:id="rId2"/>
              </a:rPr>
              <a:t>T0900144</a:t>
            </a:r>
            <a:endParaRPr lang="en-US" dirty="0" smtClean="0"/>
          </a:p>
          <a:p>
            <a:r>
              <a:rPr lang="en-US" dirty="0" smtClean="0"/>
              <a:t>Part of Full Interferometer Integration</a:t>
            </a:r>
          </a:p>
          <a:p>
            <a:pPr lvl="1"/>
            <a:r>
              <a:rPr lang="en-US" dirty="0" smtClean="0"/>
              <a:t>Plan: </a:t>
            </a:r>
            <a:r>
              <a:rPr lang="en-US" dirty="0" smtClean="0">
                <a:hlinkClick r:id="rId3"/>
              </a:rPr>
              <a:t>T1200437</a:t>
            </a:r>
            <a:endParaRPr lang="en-US" dirty="0" smtClean="0"/>
          </a:p>
          <a:p>
            <a:r>
              <a:rPr lang="en-US" dirty="0" smtClean="0"/>
              <a:t>OAT (One arm test)</a:t>
            </a:r>
          </a:p>
          <a:p>
            <a:pPr lvl="1"/>
            <a:r>
              <a:rPr lang="en-US" dirty="0" smtClean="0"/>
              <a:t>Plan: </a:t>
            </a:r>
            <a:r>
              <a:rPr lang="en-US" dirty="0" smtClean="0">
                <a:hlinkClick r:id="rId4"/>
              </a:rPr>
              <a:t>T1100080</a:t>
            </a:r>
            <a:endParaRPr lang="en-US" dirty="0" smtClean="0"/>
          </a:p>
          <a:p>
            <a:pPr lvl="1"/>
            <a:r>
              <a:rPr lang="en-US" dirty="0" smtClean="0"/>
              <a:t>Result: </a:t>
            </a:r>
            <a:r>
              <a:rPr lang="en-US" dirty="0" smtClean="0">
                <a:hlinkClick r:id="rId5"/>
              </a:rPr>
              <a:t>L1200261</a:t>
            </a:r>
            <a:endParaRPr lang="en-US" dirty="0" smtClean="0"/>
          </a:p>
          <a:p>
            <a:r>
              <a:rPr lang="en-US" dirty="0" smtClean="0"/>
              <a:t>HIFO-Y (Half Interferometer Y-arm)</a:t>
            </a:r>
          </a:p>
          <a:p>
            <a:pPr lvl="1"/>
            <a:r>
              <a:rPr lang="en-US" dirty="0" smtClean="0"/>
              <a:t>Plan: </a:t>
            </a:r>
            <a:r>
              <a:rPr lang="en-US" dirty="0" smtClean="0">
                <a:hlinkClick r:id="rId6"/>
              </a:rPr>
              <a:t>T1300174</a:t>
            </a:r>
            <a:endParaRPr lang="en-US" dirty="0" smtClean="0"/>
          </a:p>
          <a:p>
            <a:pPr lvl="1"/>
            <a:r>
              <a:rPr lang="en-US" dirty="0" smtClean="0"/>
              <a:t>Starts now</a:t>
            </a:r>
          </a:p>
          <a:p>
            <a:r>
              <a:rPr lang="en-US" dirty="0" smtClean="0"/>
              <a:t>HIFO-X(Y) (Both arm cavities)</a:t>
            </a:r>
          </a:p>
          <a:p>
            <a:pPr lvl="1"/>
            <a:r>
              <a:rPr lang="en-US" dirty="0" smtClean="0"/>
              <a:t>Starts this summer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fig08-hanford aer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143000"/>
            <a:ext cx="9437493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638800" cy="1143000"/>
          </a:xfrm>
        </p:spPr>
        <p:txBody>
          <a:bodyPr/>
          <a:lstStyle/>
          <a:p>
            <a:r>
              <a:rPr lang="en-US" dirty="0" smtClean="0"/>
              <a:t>Setting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operating region of detector very small</a:t>
            </a:r>
          </a:p>
          <a:p>
            <a:pPr lvl="1"/>
            <a:r>
              <a:rPr lang="en-US" dirty="0" smtClean="0"/>
              <a:t>Each coupled degree-of-freedom makes it harder</a:t>
            </a:r>
          </a:p>
          <a:p>
            <a:pPr lvl="1"/>
            <a:r>
              <a:rPr lang="en-US" dirty="0" smtClean="0"/>
              <a:t>Slow response due to long arm cavity storage time</a:t>
            </a:r>
          </a:p>
          <a:p>
            <a:r>
              <a:rPr lang="en-US" dirty="0" smtClean="0"/>
              <a:t>Initial LIGO: Wait and catch</a:t>
            </a:r>
          </a:p>
          <a:p>
            <a:pPr lvl="1"/>
            <a:r>
              <a:rPr lang="en-US" dirty="0" smtClean="0"/>
              <a:t>But: no or misleading information away from resonance</a:t>
            </a:r>
          </a:p>
          <a:p>
            <a:pPr lvl="1"/>
            <a:r>
              <a:rPr lang="en-US" dirty="0" smtClean="0"/>
              <a:t>Critically depending on mirror velocity</a:t>
            </a:r>
          </a:p>
          <a:p>
            <a:r>
              <a:rPr lang="en-US" dirty="0" smtClean="0"/>
              <a:t>Advanced LIGO: Arm length stabilization</a:t>
            </a:r>
          </a:p>
          <a:p>
            <a:pPr lvl="1"/>
            <a:r>
              <a:rPr lang="en-US" dirty="0" smtClean="0"/>
              <a:t>Decouple arm cavities by locking from the end</a:t>
            </a:r>
          </a:p>
          <a:p>
            <a:pPr lvl="1"/>
            <a:r>
              <a:rPr lang="en-US" dirty="0" smtClean="0"/>
              <a:t>Use a separate wavelength: doubled </a:t>
            </a:r>
            <a:r>
              <a:rPr lang="en-US" dirty="0" err="1" smtClean="0"/>
              <a:t>Nd:YAG</a:t>
            </a:r>
            <a:r>
              <a:rPr lang="en-US" dirty="0" smtClean="0"/>
              <a:t> at 532 nm</a:t>
            </a:r>
          </a:p>
          <a:p>
            <a:pPr lvl="1"/>
            <a:r>
              <a:rPr lang="en-US" dirty="0" smtClean="0"/>
              <a:t>Recombined green light in the corner not depending on the recycling cavities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sEn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7056613"/>
          </a:xfrm>
        </p:spPr>
      </p:pic>
      <p:sp>
        <p:nvSpPr>
          <p:cNvPr id="6" name="Rectangle 5"/>
          <p:cNvSpPr/>
          <p:nvPr/>
        </p:nvSpPr>
        <p:spPr bwMode="auto">
          <a:xfrm>
            <a:off x="2286000" y="6248400"/>
            <a:ext cx="6248400" cy="1600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sCor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889"/>
            <a:ext cx="9144000" cy="57142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 Integration Plans at LHO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dirty="0" smtClean="0"/>
              <a:t>OAT (One arm test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Subsystem readiness, in particular BSC SEI and SUS</a:t>
            </a:r>
          </a:p>
          <a:p>
            <a:pPr lvl="1"/>
            <a:r>
              <a:rPr lang="en-US" dirty="0" smtClean="0"/>
              <a:t>Early experience with a long cavity</a:t>
            </a:r>
          </a:p>
          <a:p>
            <a:pPr lvl="2"/>
            <a:r>
              <a:rPr lang="en-US" dirty="0" smtClean="0"/>
              <a:t>Basic functionality validated</a:t>
            </a:r>
          </a:p>
          <a:p>
            <a:pPr lvl="2"/>
            <a:r>
              <a:rPr lang="en-US" dirty="0" smtClean="0"/>
              <a:t>No information on noise (not surprisingly)</a:t>
            </a:r>
          </a:p>
          <a:p>
            <a:pPr lvl="1"/>
            <a:r>
              <a:rPr lang="en-US" dirty="0" smtClean="0"/>
              <a:t>Successfully completed in Fall 2012</a:t>
            </a:r>
            <a:endParaRPr lang="en-US" dirty="0" smtClean="0"/>
          </a:p>
          <a:p>
            <a:r>
              <a:rPr lang="en-US" dirty="0" smtClean="0"/>
              <a:t>HIFO-Y </a:t>
            </a:r>
            <a:r>
              <a:rPr lang="en-US" dirty="0" smtClean="0"/>
              <a:t>(Half Interferometer Y-arm)</a:t>
            </a:r>
          </a:p>
          <a:p>
            <a:pPr lvl="1"/>
            <a:r>
              <a:rPr lang="en-US" dirty="0" smtClean="0"/>
              <a:t>Learn about stability between red and green locking</a:t>
            </a:r>
            <a:endParaRPr lang="en-US" dirty="0" smtClean="0"/>
          </a:p>
          <a:p>
            <a:pPr lvl="1"/>
            <a:r>
              <a:rPr lang="en-US" dirty="0" smtClean="0"/>
              <a:t>Starts now</a:t>
            </a:r>
          </a:p>
          <a:p>
            <a:r>
              <a:rPr lang="en-US" dirty="0" smtClean="0"/>
              <a:t>HIFO-X(Y) (Both arm cavities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Learn about relative stability of arm cavities</a:t>
            </a:r>
          </a:p>
          <a:p>
            <a:pPr lvl="1"/>
            <a:r>
              <a:rPr lang="en-US" dirty="0" smtClean="0"/>
              <a:t>Starts this summer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553200" cy="1143000"/>
          </a:xfrm>
        </p:spPr>
        <p:txBody>
          <a:bodyPr/>
          <a:lstStyle/>
          <a:p>
            <a:r>
              <a:rPr lang="en-US" dirty="0" smtClean="0"/>
              <a:t>Recommendations from 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sensing not required for green beams</a:t>
            </a:r>
          </a:p>
          <a:p>
            <a:r>
              <a:rPr lang="en-US" dirty="0" smtClean="0"/>
              <a:t>But, need automatic input steering for green beam</a:t>
            </a:r>
          </a:p>
          <a:p>
            <a:r>
              <a:rPr lang="en-US" dirty="0" smtClean="0"/>
              <a:t>Additional hardware was required to support automation</a:t>
            </a:r>
          </a:p>
          <a:p>
            <a:pPr lvl="1"/>
            <a:r>
              <a:rPr lang="en-US" dirty="0" smtClean="0"/>
              <a:t>Fiber polarization correction</a:t>
            </a:r>
          </a:p>
          <a:p>
            <a:pPr lvl="1"/>
            <a:r>
              <a:rPr lang="en-US" dirty="0" smtClean="0"/>
              <a:t>Some additional photodiodes</a:t>
            </a:r>
          </a:p>
          <a:p>
            <a:pPr lvl="1"/>
            <a:r>
              <a:rPr lang="en-US" dirty="0" smtClean="0"/>
              <a:t>Measure the PLL beat note</a:t>
            </a:r>
          </a:p>
          <a:p>
            <a:r>
              <a:rPr lang="en-US" dirty="0" smtClean="0"/>
              <a:t>Automation requires more attention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228600"/>
            <a:ext cx="3657600" cy="1143000"/>
          </a:xfrm>
        </p:spPr>
        <p:txBody>
          <a:bodyPr/>
          <a:lstStyle/>
          <a:p>
            <a:r>
              <a:rPr lang="en-US" dirty="0" smtClean="0"/>
              <a:t>HIFO-Y Locking</a:t>
            </a:r>
            <a:endParaRPr lang="en-US" dirty="0"/>
          </a:p>
        </p:txBody>
      </p:sp>
      <p:pic>
        <p:nvPicPr>
          <p:cNvPr id="4" name="Content Placeholder 3" descr="AlsLockingPs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5241471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AlsLockingE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99122" y="2667000"/>
            <a:ext cx="5744878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914400"/>
          </a:xfrm>
        </p:spPr>
        <p:txBody>
          <a:bodyPr/>
          <a:lstStyle/>
          <a:p>
            <a:r>
              <a:rPr lang="en-US" dirty="0" smtClean="0"/>
              <a:t>Corner ALS</a:t>
            </a:r>
            <a:endParaRPr lang="en-US" dirty="0"/>
          </a:p>
        </p:txBody>
      </p:sp>
      <p:pic>
        <p:nvPicPr>
          <p:cNvPr id="4" name="Content Placeholder 3" descr="AlsLockingCorn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7749528" cy="51467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ounded Rectangle 4"/>
          <p:cNvSpPr/>
          <p:nvPr/>
        </p:nvSpPr>
        <p:spPr bwMode="auto">
          <a:xfrm>
            <a:off x="1066800" y="4495800"/>
            <a:ext cx="7467600" cy="2133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HIFO-Y</a:t>
            </a:r>
            <a:endParaRPr lang="en-US" sz="1800" i="0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One arm test has been successfully completed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HIFO-Y is underway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Establishing the basic functionality between different subsystems was straight forward with only small problems—a significant and refreshing improvement compared to the first steps of initial LIGO commissioning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20000"/>
            <a:lumOff val="80000"/>
          </a:schemeClr>
        </a:solidFill>
        <a:ln w="12700" cap="flat" cmpd="sng" algn="ctr">
          <a:solidFill>
            <a:srgbClr val="326464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b="0" i="0" dirty="0" smtClean="0">
            <a:solidFill>
              <a:srgbClr val="326464"/>
            </a:solidFill>
            <a:latin typeface="Helvetica" pitchFamily="34" charset="0"/>
            <a:cs typeface="Helvetica" pitchFamily="34" charset="0"/>
          </a:defRPr>
        </a:defPPr>
      </a:lstStyle>
    </a:tx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files\qualcomm\eudora mail\attach\LIGO_II.pot</Template>
  <TotalTime>15713</TotalTime>
  <Words>263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aLIGO</vt:lpstr>
      <vt:lpstr>1_aLIGO</vt:lpstr>
      <vt:lpstr>Photo Editor Photo</vt:lpstr>
      <vt:lpstr>Arm Length Stabilization at LHO</vt:lpstr>
      <vt:lpstr>Setting it up</vt:lpstr>
      <vt:lpstr>Slide 3</vt:lpstr>
      <vt:lpstr>Slide 4</vt:lpstr>
      <vt:lpstr>ALS Integration Plans at LHO</vt:lpstr>
      <vt:lpstr>Recommendations from OAT</vt:lpstr>
      <vt:lpstr>HIFO-Y Locking</vt:lpstr>
      <vt:lpstr>Corner ALS</vt:lpstr>
      <vt:lpstr>Summary</vt:lpstr>
      <vt:lpstr>Documents</vt:lpstr>
      <vt:lpstr>Slide 11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Ground-Based Gravitational-wave Interferometers</dc:title>
  <dc:subject>Astrod 5, Bangalore, India</dc:subject>
  <dc:creator>Daniel Sigg</dc:creator>
  <cp:keywords/>
  <dc:description>LIGO-G1200687</dc:description>
  <cp:lastModifiedBy>Daniel Sigg</cp:lastModifiedBy>
  <cp:revision>3439</cp:revision>
  <cp:lastPrinted>1999-10-01T21:59:04Z</cp:lastPrinted>
  <dcterms:created xsi:type="dcterms:W3CDTF">2011-04-14T01:12:27Z</dcterms:created>
  <dcterms:modified xsi:type="dcterms:W3CDTF">2013-03-17T22:07:54Z</dcterms:modified>
</cp:coreProperties>
</file>