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  <p:sldMasterId id="2147483674" r:id="rId2"/>
  </p:sldMasterIdLst>
  <p:notesMasterIdLst>
    <p:notesMasterId r:id="rId5"/>
  </p:notesMasterIdLst>
  <p:handoutMasterIdLst>
    <p:handoutMasterId r:id="rId6"/>
  </p:handoutMasterIdLst>
  <p:sldIdLst>
    <p:sldId id="347" r:id="rId3"/>
    <p:sldId id="34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234CF"/>
    <a:srgbClr val="A50009"/>
    <a:srgbClr val="950000"/>
    <a:srgbClr val="A2010A"/>
    <a:srgbClr val="C30008"/>
    <a:srgbClr val="C40017"/>
    <a:srgbClr val="B5001B"/>
    <a:srgbClr val="07FDD4"/>
    <a:srgbClr val="35FD22"/>
    <a:srgbClr val="47E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0" autoAdjust="0"/>
    <p:restoredTop sz="88021" autoAdjust="0"/>
  </p:normalViewPr>
  <p:slideViewPr>
    <p:cSldViewPr>
      <p:cViewPr>
        <p:scale>
          <a:sx n="103" d="100"/>
          <a:sy n="103" d="100"/>
        </p:scale>
        <p:origin x="-72" y="306"/>
      </p:cViewPr>
      <p:guideLst>
        <p:guide orient="horz" pos="18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415C-3C8E-0048-A4C2-A831C2C8C4EE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40661-5FC7-E44E-976D-9EBB932E0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65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FDA743-A4F3-EC46-9583-174AF393DD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32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8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6EB392-6AEE-4674-9395-14CBA4B5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7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CFA4C4-B5B8-4B0F-B185-E79C2CD99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03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6F43D4F-D8C0-4628-B577-F3C41B1E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37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30432-0510-47D6-B32E-0E927155D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10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07617F9-27FA-4CD3-B826-2E9872FE7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44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AE32A5-62F0-4759-BECA-31B3BCAF5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96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05D42C-B94E-41F2-A75D-4BFD82BD8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38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791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C5B217-EFD8-441E-8C15-4884FCD58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9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791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380357-9FDE-4CB0-A3AF-250923F5F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0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7620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5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65129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712CF-EA09-2746-9EDF-ED939790B402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3C43-ECA0-AE4B-A496-BA751021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2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7620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40398-8ED8-D146-8DC3-8DB66C841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5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DFD3A84-F542-461D-A5C0-5D6E17B3A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3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C94F72-FF81-47D5-80DD-B03C493F5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086B6F-F40A-43DB-A456-828A78E73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3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LIGO Scientific Collaboration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E041204-03A7-4707-991C-2E8C22AF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9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56700" cy="838200"/>
          </a:xfrm>
          <a:prstGeom prst="rect">
            <a:avLst/>
          </a:prstGeom>
          <a:solidFill>
            <a:srgbClr val="0009FF">
              <a:alpha val="75999"/>
            </a:srgbClr>
          </a:solidFill>
          <a:ln>
            <a:noFill/>
          </a:ln>
        </p:spPr>
        <p:txBody>
          <a:bodyPr wrap="none" anchor="ctr"/>
          <a:lstStyle/>
          <a:p>
            <a:pPr algn="ctr"/>
            <a:endParaRPr lang="en-US" sz="3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0080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40398-8ED8-D146-8DC3-8DB66C8411F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56700" cy="838200"/>
          </a:xfrm>
          <a:prstGeom prst="rect">
            <a:avLst/>
          </a:prstGeom>
          <a:solidFill>
            <a:srgbClr val="0234CF">
              <a:alpha val="75999"/>
            </a:srgbClr>
          </a:solidFill>
          <a:ln>
            <a:noFill/>
          </a:ln>
        </p:spPr>
        <p:txBody>
          <a:bodyPr wrap="none" anchor="ctr"/>
          <a:lstStyle/>
          <a:p>
            <a:pPr algn="ctr"/>
            <a:endParaRPr lang="en-US" sz="3600">
              <a:solidFill>
                <a:srgbClr val="0000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52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-96" charset="0"/>
          <a:ea typeface="ＭＳ Ｐゴシック" pitchFamily="-96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-96" charset="0"/>
          <a:ea typeface="ＭＳ Ｐゴシック" pitchFamily="-96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-96" charset="0"/>
          <a:ea typeface="ＭＳ Ｐゴシック" pitchFamily="-96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-96" charset="0"/>
          <a:ea typeface="ＭＳ Ｐゴシック" pitchFamily="-96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-96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-96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-96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-96" charset="0"/>
          <a:ea typeface="ＭＳ Ｐゴシック" pitchFamily="-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7543800" y="6400800"/>
            <a:ext cx="1524000" cy="3810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114FFB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114FFB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 i="1">
                <a:solidFill>
                  <a:srgbClr val="114FF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ea typeface="+mn-ea"/>
              </a:rPr>
              <a:t>LIGO Scientific Collaboration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114FF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1950E3-E490-46A3-9AFF-C6C5388E58F4}" type="slidenum">
              <a:rPr lang="en-US">
                <a:ea typeface="+mn-ea"/>
              </a:rPr>
              <a:pPr>
                <a:defRPr/>
              </a:pPr>
              <a:t>‹#›</a:t>
            </a:fld>
            <a:endParaRPr lang="en-US">
              <a:ea typeface="+mn-ea"/>
            </a:endParaRP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28600"/>
            <a:ext cx="5791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762000" y="6107113"/>
            <a:ext cx="13112750" cy="7397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 anchor="ctr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/>
                <a:ea typeface="+mn-ea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/>
                <a:ea typeface="+mn-ea"/>
                <a:cs typeface="Arial" pitchFamily="34" charset="0"/>
              </a:rPr>
              <a:t>                                                                                                                                               </a:t>
            </a:r>
          </a:p>
          <a:p>
            <a:pPr>
              <a:defRPr/>
            </a:pPr>
            <a:r>
              <a:rPr lang="en-US" sz="1400">
                <a:solidFill>
                  <a:srgbClr val="000000"/>
                </a:solidFill>
                <a:latin typeface="Helvetica"/>
                <a:ea typeface="+mn-ea"/>
                <a:cs typeface="Arial" pitchFamily="34" charset="0"/>
              </a:rPr>
              <a:t>                                                                                                                                                    			 				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114FFB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114FFB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114FFB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0" y="1028700"/>
            <a:ext cx="9132888" cy="38100"/>
          </a:xfrm>
          <a:prstGeom prst="rect">
            <a:avLst/>
          </a:prstGeom>
          <a:solidFill>
            <a:srgbClr val="11378D"/>
          </a:solidFill>
          <a:ln w="9525">
            <a:solidFill>
              <a:srgbClr val="11378D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114FFB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pic>
        <p:nvPicPr>
          <p:cNvPr id="1037" name="Picture 3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732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6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038" y="228600"/>
            <a:ext cx="10969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83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sz="2400">
          <a:solidFill>
            <a:schemeClr val="tx2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chemeClr val="tx2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Arial" pitchFamily="34" charset="0"/>
        <a:buChar char="–"/>
        <a:defRPr sz="1600">
          <a:solidFill>
            <a:schemeClr val="tx2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/>
        <a:buChar char="l"/>
        <a:defRPr sz="1600">
          <a:solidFill>
            <a:schemeClr val="tx2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2"/>
          </a:solidFill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AlGaP</a:t>
            </a:r>
            <a:r>
              <a:rPr lang="en-US" dirty="0" smtClean="0">
                <a:latin typeface="Calibri"/>
                <a:cs typeface="Calibri"/>
              </a:rPr>
              <a:t> coatings plans: growth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524000"/>
            <a:ext cx="992917" cy="1005263"/>
            <a:chOff x="6302214" y="3264419"/>
            <a:chExt cx="2723994" cy="2757864"/>
          </a:xfrm>
          <a:effectLst/>
        </p:grpSpPr>
        <p:sp>
          <p:nvSpPr>
            <p:cNvPr id="9" name="Rectangle 8"/>
            <p:cNvSpPr/>
            <p:nvPr/>
          </p:nvSpPr>
          <p:spPr bwMode="auto">
            <a:xfrm>
              <a:off x="6302214" y="5411065"/>
              <a:ext cx="2720316" cy="61121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Si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305892" y="4936563"/>
              <a:ext cx="2720316" cy="2306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AlGaP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305892" y="4688174"/>
              <a:ext cx="2720316" cy="248389"/>
            </a:xfrm>
            <a:prstGeom prst="rect">
              <a:avLst/>
            </a:prstGeom>
            <a:solidFill>
              <a:srgbClr val="FA871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endParaRPr lang="en-US" sz="18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305892" y="4465564"/>
              <a:ext cx="2720316" cy="2306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305892" y="4226305"/>
              <a:ext cx="2720316" cy="248390"/>
            </a:xfrm>
            <a:prstGeom prst="rect">
              <a:avLst/>
            </a:prstGeom>
            <a:solidFill>
              <a:srgbClr val="FA871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305892" y="3988413"/>
              <a:ext cx="2720316" cy="2306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305892" y="3740023"/>
              <a:ext cx="2720316" cy="248390"/>
            </a:xfrm>
            <a:prstGeom prst="rect">
              <a:avLst/>
            </a:prstGeom>
            <a:solidFill>
              <a:srgbClr val="FA871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endParaRPr lang="en-US" sz="18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7677492" y="3578605"/>
              <a:ext cx="0" cy="381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noFill/>
              <a:prstDash val="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ectangle 16"/>
            <p:cNvSpPr/>
            <p:nvPr/>
          </p:nvSpPr>
          <p:spPr bwMode="auto">
            <a:xfrm>
              <a:off x="6302214" y="5162675"/>
              <a:ext cx="2720316" cy="248390"/>
            </a:xfrm>
            <a:prstGeom prst="rect">
              <a:avLst/>
            </a:prstGeom>
            <a:solidFill>
              <a:srgbClr val="FA871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prstClr val="white"/>
                  </a:solidFill>
                  <a:latin typeface="Calibri"/>
                  <a:cs typeface="Calibri"/>
                </a:rPr>
                <a:t>GaP</a:t>
              </a:r>
              <a:endParaRPr lang="en-US" sz="12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305892" y="3512809"/>
              <a:ext cx="2720316" cy="2306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305892" y="3264419"/>
              <a:ext cx="2720316" cy="248390"/>
            </a:xfrm>
            <a:prstGeom prst="rect">
              <a:avLst/>
            </a:prstGeom>
            <a:solidFill>
              <a:srgbClr val="FA871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 smtClean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endParaRPr lang="en-US" sz="18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52400" y="2971800"/>
            <a:ext cx="992917" cy="312778"/>
            <a:chOff x="685800" y="3740485"/>
            <a:chExt cx="992917" cy="312778"/>
          </a:xfrm>
          <a:effectLst/>
        </p:grpSpPr>
        <p:sp>
          <p:nvSpPr>
            <p:cNvPr id="21" name="Rectangle 20"/>
            <p:cNvSpPr/>
            <p:nvPr/>
          </p:nvSpPr>
          <p:spPr bwMode="auto">
            <a:xfrm>
              <a:off x="685800" y="3830469"/>
              <a:ext cx="991576" cy="22279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Si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87141" y="3740485"/>
              <a:ext cx="991576" cy="840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AlGaP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52400" y="3886200"/>
            <a:ext cx="991576" cy="313334"/>
            <a:chOff x="685800" y="3968529"/>
            <a:chExt cx="991576" cy="313334"/>
          </a:xfrm>
          <a:effectLst/>
        </p:grpSpPr>
        <p:sp>
          <p:nvSpPr>
            <p:cNvPr id="33" name="Rectangle 32"/>
            <p:cNvSpPr/>
            <p:nvPr/>
          </p:nvSpPr>
          <p:spPr bwMode="auto">
            <a:xfrm>
              <a:off x="685800" y="4059069"/>
              <a:ext cx="991576" cy="22279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Si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85800" y="3968529"/>
              <a:ext cx="991576" cy="90540"/>
            </a:xfrm>
            <a:prstGeom prst="rect">
              <a:avLst/>
            </a:prstGeom>
            <a:solidFill>
              <a:srgbClr val="FA871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prstClr val="white"/>
                  </a:solidFill>
                  <a:latin typeface="Calibri"/>
                  <a:cs typeface="Calibri"/>
                </a:rPr>
                <a:t>GaP</a:t>
              </a:r>
              <a:endParaRPr lang="en-US" sz="12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52400" y="5029200"/>
            <a:ext cx="991576" cy="313334"/>
            <a:chOff x="685800" y="3968529"/>
            <a:chExt cx="991576" cy="313334"/>
          </a:xfrm>
          <a:effectLst/>
        </p:grpSpPr>
        <p:sp>
          <p:nvSpPr>
            <p:cNvPr id="46" name="Rectangle 45"/>
            <p:cNvSpPr/>
            <p:nvPr/>
          </p:nvSpPr>
          <p:spPr bwMode="auto">
            <a:xfrm>
              <a:off x="685800" y="4059069"/>
              <a:ext cx="991576" cy="22279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Si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85800" y="3968529"/>
              <a:ext cx="991576" cy="90540"/>
            </a:xfrm>
            <a:prstGeom prst="rect">
              <a:avLst/>
            </a:prstGeom>
            <a:solidFill>
              <a:srgbClr val="FA871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prstClr val="white"/>
                  </a:solidFill>
                  <a:latin typeface="Calibri"/>
                  <a:cs typeface="Calibri"/>
                </a:rPr>
                <a:t>Nucleation</a:t>
              </a:r>
              <a:endParaRPr lang="en-US" sz="12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547214"/>
              </p:ext>
            </p:extLst>
          </p:nvPr>
        </p:nvGraphicFramePr>
        <p:xfrm>
          <a:off x="1295400" y="990600"/>
          <a:ext cx="7696200" cy="567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667000"/>
                <a:gridCol w="3581400"/>
              </a:tblGrid>
              <a:tr h="57806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Calibri"/>
                          <a:cs typeface="Calibri"/>
                        </a:rPr>
                        <a:t>Structure</a:t>
                      </a:r>
                      <a:endParaRPr lang="en-US" sz="2400" b="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Calibri"/>
                          <a:cs typeface="Calibri"/>
                        </a:rPr>
                        <a:t>Purpose</a:t>
                      </a:r>
                      <a:endParaRPr lang="en-US" sz="2400" b="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Calibri"/>
                          <a:cs typeface="Calibri"/>
                        </a:rPr>
                        <a:t>Characterization</a:t>
                      </a:r>
                      <a:endParaRPr lang="en-US" sz="2400" b="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97720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/>
                          <a:cs typeface="Calibri"/>
                        </a:rPr>
                        <a:t>AlGaP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/GaP mirrors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on Si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Study i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nterface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effects: vary # of mirror pairs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Mechanical loss 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(disk, cantilever)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RT and low T absorption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XRD, TEM, AFM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97720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/>
                          <a:cs typeface="Calibri"/>
                        </a:rPr>
                        <a:t>AlGaP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on Si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Study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b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ulk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aseline="0" dirty="0" err="1" smtClean="0">
                          <a:latin typeface="Calibri"/>
                          <a:cs typeface="Calibri"/>
                        </a:rPr>
                        <a:t>AlGaP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properties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Mechanical loss 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(cantilever)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XRD, TEM, AFM,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aseline="0" dirty="0" err="1" smtClean="0">
                          <a:latin typeface="Calibri"/>
                          <a:cs typeface="Calibri"/>
                        </a:rPr>
                        <a:t>nanoindentation</a:t>
                      </a:r>
                      <a:endParaRPr lang="en-US" dirty="0" smtClean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11518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GaP on Si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Study bulk GaP properties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Control defect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annihilation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Mechanical loss 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(cantilever)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RT and low T absorption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XRD, TEM, AFM, </a:t>
                      </a:r>
                      <a:r>
                        <a:rPr lang="en-US" dirty="0" err="1" smtClean="0">
                          <a:latin typeface="Calibri"/>
                          <a:cs typeface="Calibri"/>
                        </a:rPr>
                        <a:t>nanoindentation</a:t>
                      </a:r>
                      <a:endParaRPr lang="en-US" dirty="0" smtClean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97720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Nucleation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layer (10 ML) on Si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Reduce atomic-scale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d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efect 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AFM, TEM (EELS, HAADF), RDS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97720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/>
                          <a:cs typeface="Calibri"/>
                        </a:rPr>
                        <a:t>AlGaAs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/GaAs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on </a:t>
                      </a:r>
                      <a:r>
                        <a:rPr lang="en-US" baseline="0" dirty="0" err="1" smtClean="0">
                          <a:latin typeface="Calibri"/>
                          <a:cs typeface="Calibri"/>
                        </a:rPr>
                        <a:t>GaAsP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</a:p>
                    <a:p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on Si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Study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effect of dislocations on </a:t>
                      </a:r>
                      <a:r>
                        <a:rPr lang="en-US" baseline="0" dirty="0" err="1" smtClean="0">
                          <a:latin typeface="Calibri"/>
                          <a:cs typeface="Calibri"/>
                        </a:rPr>
                        <a:t>mech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loss and absorption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Mechanical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loss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Absorption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XRD, TEM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152400" y="5659622"/>
            <a:ext cx="985220" cy="1045978"/>
            <a:chOff x="3429000" y="2533217"/>
            <a:chExt cx="2272875" cy="2413042"/>
          </a:xfrm>
          <a:effectLst/>
        </p:grpSpPr>
        <p:sp>
          <p:nvSpPr>
            <p:cNvPr id="53" name="Rectangle 52"/>
            <p:cNvSpPr/>
            <p:nvPr/>
          </p:nvSpPr>
          <p:spPr bwMode="auto">
            <a:xfrm>
              <a:off x="3432534" y="4436369"/>
              <a:ext cx="2269341" cy="50989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Si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432534" y="3926924"/>
              <a:ext cx="2269341" cy="50989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GaAsP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5246223" y="3926924"/>
              <a:ext cx="277501" cy="542313"/>
            </a:xfrm>
            <a:custGeom>
              <a:avLst/>
              <a:gdLst>
                <a:gd name="connsiteX0" fmla="*/ 0 w 332647"/>
                <a:gd name="connsiteY0" fmla="*/ 650084 h 650084"/>
                <a:gd name="connsiteX1" fmla="*/ 181444 w 332647"/>
                <a:gd name="connsiteY1" fmla="*/ 544256 h 650084"/>
                <a:gd name="connsiteX2" fmla="*/ 241925 w 332647"/>
                <a:gd name="connsiteY2" fmla="*/ 287246 h 650084"/>
                <a:gd name="connsiteX3" fmla="*/ 302406 w 332647"/>
                <a:gd name="connsiteY3" fmla="*/ 75591 h 650084"/>
                <a:gd name="connsiteX4" fmla="*/ 332647 w 332647"/>
                <a:gd name="connsiteY4" fmla="*/ 0 h 650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647" h="650084">
                  <a:moveTo>
                    <a:pt x="0" y="650084"/>
                  </a:moveTo>
                  <a:cubicBezTo>
                    <a:pt x="70561" y="627406"/>
                    <a:pt x="141123" y="604729"/>
                    <a:pt x="181444" y="544256"/>
                  </a:cubicBezTo>
                  <a:cubicBezTo>
                    <a:pt x="221765" y="483783"/>
                    <a:pt x="221765" y="365357"/>
                    <a:pt x="241925" y="287246"/>
                  </a:cubicBezTo>
                  <a:cubicBezTo>
                    <a:pt x="262085" y="209135"/>
                    <a:pt x="287286" y="123465"/>
                    <a:pt x="302406" y="75591"/>
                  </a:cubicBezTo>
                  <a:cubicBezTo>
                    <a:pt x="317526" y="27717"/>
                    <a:pt x="325086" y="13858"/>
                    <a:pt x="332647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795444" y="3940004"/>
              <a:ext cx="315548" cy="542313"/>
            </a:xfrm>
            <a:custGeom>
              <a:avLst/>
              <a:gdLst>
                <a:gd name="connsiteX0" fmla="*/ 378255 w 378255"/>
                <a:gd name="connsiteY0" fmla="*/ 751193 h 751193"/>
                <a:gd name="connsiteX1" fmla="*/ 211932 w 378255"/>
                <a:gd name="connsiteY1" fmla="*/ 539538 h 751193"/>
                <a:gd name="connsiteX2" fmla="*/ 30489 w 378255"/>
                <a:gd name="connsiteY2" fmla="*/ 55755 h 751193"/>
                <a:gd name="connsiteX3" fmla="*/ 248 w 378255"/>
                <a:gd name="connsiteY3" fmla="*/ 10400 h 75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255" h="751193">
                  <a:moveTo>
                    <a:pt x="378255" y="751193"/>
                  </a:moveTo>
                  <a:cubicBezTo>
                    <a:pt x="324074" y="703318"/>
                    <a:pt x="269893" y="655444"/>
                    <a:pt x="211932" y="539538"/>
                  </a:cubicBezTo>
                  <a:cubicBezTo>
                    <a:pt x="153971" y="423632"/>
                    <a:pt x="65770" y="143945"/>
                    <a:pt x="30489" y="55755"/>
                  </a:cubicBezTo>
                  <a:cubicBezTo>
                    <a:pt x="-4792" y="-32435"/>
                    <a:pt x="248" y="10400"/>
                    <a:pt x="248" y="1040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505129" y="3907137"/>
              <a:ext cx="277501" cy="542313"/>
            </a:xfrm>
            <a:custGeom>
              <a:avLst/>
              <a:gdLst>
                <a:gd name="connsiteX0" fmla="*/ 0 w 332647"/>
                <a:gd name="connsiteY0" fmla="*/ 650084 h 650084"/>
                <a:gd name="connsiteX1" fmla="*/ 181444 w 332647"/>
                <a:gd name="connsiteY1" fmla="*/ 544256 h 650084"/>
                <a:gd name="connsiteX2" fmla="*/ 241925 w 332647"/>
                <a:gd name="connsiteY2" fmla="*/ 287246 h 650084"/>
                <a:gd name="connsiteX3" fmla="*/ 302406 w 332647"/>
                <a:gd name="connsiteY3" fmla="*/ 75591 h 650084"/>
                <a:gd name="connsiteX4" fmla="*/ 332647 w 332647"/>
                <a:gd name="connsiteY4" fmla="*/ 0 h 650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647" h="650084">
                  <a:moveTo>
                    <a:pt x="0" y="650084"/>
                  </a:moveTo>
                  <a:cubicBezTo>
                    <a:pt x="70561" y="627406"/>
                    <a:pt x="141123" y="604729"/>
                    <a:pt x="181444" y="544256"/>
                  </a:cubicBezTo>
                  <a:cubicBezTo>
                    <a:pt x="221765" y="483783"/>
                    <a:pt x="221765" y="365357"/>
                    <a:pt x="241925" y="287246"/>
                  </a:cubicBezTo>
                  <a:cubicBezTo>
                    <a:pt x="262085" y="209135"/>
                    <a:pt x="287286" y="123465"/>
                    <a:pt x="302406" y="75591"/>
                  </a:cubicBezTo>
                  <a:cubicBezTo>
                    <a:pt x="317526" y="27717"/>
                    <a:pt x="325086" y="13858"/>
                    <a:pt x="332647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032789" y="3913843"/>
              <a:ext cx="277501" cy="542313"/>
            </a:xfrm>
            <a:custGeom>
              <a:avLst/>
              <a:gdLst>
                <a:gd name="connsiteX0" fmla="*/ 0 w 332647"/>
                <a:gd name="connsiteY0" fmla="*/ 650084 h 650084"/>
                <a:gd name="connsiteX1" fmla="*/ 181444 w 332647"/>
                <a:gd name="connsiteY1" fmla="*/ 544256 h 650084"/>
                <a:gd name="connsiteX2" fmla="*/ 241925 w 332647"/>
                <a:gd name="connsiteY2" fmla="*/ 287246 h 650084"/>
                <a:gd name="connsiteX3" fmla="*/ 302406 w 332647"/>
                <a:gd name="connsiteY3" fmla="*/ 75591 h 650084"/>
                <a:gd name="connsiteX4" fmla="*/ 332647 w 332647"/>
                <a:gd name="connsiteY4" fmla="*/ 0 h 650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647" h="650084">
                  <a:moveTo>
                    <a:pt x="0" y="650084"/>
                  </a:moveTo>
                  <a:cubicBezTo>
                    <a:pt x="70561" y="627406"/>
                    <a:pt x="141123" y="604729"/>
                    <a:pt x="181444" y="544256"/>
                  </a:cubicBezTo>
                  <a:cubicBezTo>
                    <a:pt x="221765" y="483783"/>
                    <a:pt x="221765" y="365357"/>
                    <a:pt x="241925" y="287246"/>
                  </a:cubicBezTo>
                  <a:cubicBezTo>
                    <a:pt x="262085" y="209135"/>
                    <a:pt x="287286" y="123465"/>
                    <a:pt x="302406" y="75591"/>
                  </a:cubicBezTo>
                  <a:cubicBezTo>
                    <a:pt x="317526" y="27717"/>
                    <a:pt x="325086" y="13858"/>
                    <a:pt x="332647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429000" y="2533217"/>
              <a:ext cx="2272410" cy="1389140"/>
              <a:chOff x="3429465" y="2380817"/>
              <a:chExt cx="2272410" cy="1389140"/>
            </a:xfrm>
          </p:grpSpPr>
          <p:sp>
            <p:nvSpPr>
              <p:cNvPr id="61" name="Rectangle 60"/>
              <p:cNvSpPr/>
              <p:nvPr/>
            </p:nvSpPr>
            <p:spPr bwMode="auto">
              <a:xfrm>
                <a:off x="3432534" y="3370341"/>
                <a:ext cx="2269341" cy="192404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 err="1" smtClean="0">
                    <a:solidFill>
                      <a:srgbClr val="000000"/>
                    </a:solidFill>
                    <a:latin typeface="Calibri"/>
                    <a:cs typeface="Calibri"/>
                  </a:rPr>
                  <a:t>AlGaAs</a:t>
                </a:r>
                <a:endParaRPr lang="en-US" sz="12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32534" y="3163130"/>
                <a:ext cx="2269341" cy="207211"/>
              </a:xfrm>
              <a:prstGeom prst="rect">
                <a:avLst/>
              </a:prstGeom>
              <a:solidFill>
                <a:srgbClr val="1737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white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432534" y="2977424"/>
                <a:ext cx="2269341" cy="192405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white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3432534" y="2777830"/>
                <a:ext cx="2269341" cy="207212"/>
              </a:xfrm>
              <a:prstGeom prst="rect">
                <a:avLst/>
              </a:prstGeom>
              <a:solidFill>
                <a:srgbClr val="1737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white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3429465" y="3562745"/>
                <a:ext cx="2269341" cy="207212"/>
              </a:xfrm>
              <a:prstGeom prst="rect">
                <a:avLst/>
              </a:prstGeom>
              <a:solidFill>
                <a:srgbClr val="1737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 smtClean="0">
                    <a:solidFill>
                      <a:prstClr val="white"/>
                    </a:solidFill>
                    <a:latin typeface="Calibri"/>
                    <a:cs typeface="Calibri"/>
                  </a:rPr>
                  <a:t>GaAs </a:t>
                </a:r>
                <a:endParaRPr lang="en-US" sz="1200" dirty="0">
                  <a:solidFill>
                    <a:prstClr val="white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3429465" y="2588029"/>
                <a:ext cx="2269341" cy="192405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white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3429465" y="2380817"/>
                <a:ext cx="2269341" cy="207212"/>
              </a:xfrm>
              <a:prstGeom prst="rect">
                <a:avLst/>
              </a:prstGeom>
              <a:solidFill>
                <a:srgbClr val="1737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800" dirty="0" smtClean="0">
                    <a:solidFill>
                      <a:prstClr val="white"/>
                    </a:solidFill>
                    <a:latin typeface="Calibri"/>
                    <a:cs typeface="Calibri"/>
                  </a:rPr>
                  <a:t> </a:t>
                </a:r>
                <a:endParaRPr lang="en-US" sz="1800" dirty="0">
                  <a:solidFill>
                    <a:prstClr val="white"/>
                  </a:solidFill>
                  <a:latin typeface="Calibri"/>
                  <a:cs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06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0"/>
          <p:cNvSpPr>
            <a:spLocks noGrp="1" noChangeArrowheads="1"/>
          </p:cNvSpPr>
          <p:nvPr>
            <p:ph type="title"/>
          </p:nvPr>
        </p:nvSpPr>
        <p:spPr>
          <a:xfrm>
            <a:off x="1908175" y="404813"/>
            <a:ext cx="5902325" cy="679450"/>
          </a:xfrm>
        </p:spPr>
        <p:txBody>
          <a:bodyPr/>
          <a:lstStyle/>
          <a:p>
            <a:r>
              <a:rPr lang="en-GB" sz="2700" smtClean="0"/>
              <a:t>Crystalline coating loss measurements at Glasgow</a:t>
            </a:r>
          </a:p>
        </p:txBody>
      </p:sp>
      <p:sp>
        <p:nvSpPr>
          <p:cNvPr id="15362" name="Content Placeholder 1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8208962" cy="5111750"/>
          </a:xfrm>
        </p:spPr>
        <p:txBody>
          <a:bodyPr/>
          <a:lstStyle/>
          <a:p>
            <a:r>
              <a:rPr lang="en-GB" smtClean="0"/>
              <a:t>Glasgow measurements of initial MBE GaP/AlGaP coating on going</a:t>
            </a:r>
          </a:p>
          <a:p>
            <a:pPr lvl="1"/>
            <a:r>
              <a:rPr lang="en-GB" smtClean="0"/>
              <a:t>Collaboration with Stanford ongoing – hopefully a second MBE GaP/AlGaP coating for further studies of this material</a:t>
            </a:r>
          </a:p>
          <a:p>
            <a:pPr lvl="1"/>
            <a:r>
              <a:rPr lang="en-GB" smtClean="0"/>
              <a:t>GaP single layer coatings on silicon cantilevers to be made by Kelvin Nanotechology (KNT) and measured at Glasgow</a:t>
            </a:r>
          </a:p>
          <a:p>
            <a:pPr lvl="1"/>
            <a:r>
              <a:rPr lang="en-GB" smtClean="0"/>
              <a:t>Study multilayer physics from single layer measurements</a:t>
            </a:r>
          </a:p>
          <a:p>
            <a:pPr lvl="1"/>
            <a:endParaRPr lang="en-GB" smtClean="0"/>
          </a:p>
          <a:p>
            <a:r>
              <a:rPr lang="en-GB" smtClean="0"/>
              <a:t>Silicon disk to be sent to Garrett Cole to have AlGaAs coating transferred on to it</a:t>
            </a:r>
          </a:p>
          <a:p>
            <a:pPr lvl="1"/>
            <a:r>
              <a:rPr lang="en-GB" smtClean="0"/>
              <a:t>Disk will be measured at Glasgow throughout the temperature range 12-300K</a:t>
            </a:r>
          </a:p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536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ris_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96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96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29031</TotalTime>
  <Words>228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harris_group</vt:lpstr>
      <vt:lpstr>Default Design</vt:lpstr>
      <vt:lpstr>AlGaP coatings plans: growth</vt:lpstr>
      <vt:lpstr>Crystalline coating loss measurements at Glasgow</vt:lpstr>
    </vt:vector>
  </TitlesOfParts>
  <Company>Angie 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in OP-GaAs and GaP MBE growth</dc:title>
  <dc:creator>Angie Lin</dc:creator>
  <cp:lastModifiedBy>Gregory Harry</cp:lastModifiedBy>
  <cp:revision>1138</cp:revision>
  <cp:lastPrinted>2011-11-08T06:37:46Z</cp:lastPrinted>
  <dcterms:created xsi:type="dcterms:W3CDTF">2008-01-31T23:26:42Z</dcterms:created>
  <dcterms:modified xsi:type="dcterms:W3CDTF">2013-03-18T19:37:51Z</dcterms:modified>
</cp:coreProperties>
</file>