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s/slide33.xml" ContentType="application/vnd.openxmlformats-officedocument.presentationml.slide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Default Extension="bin" ContentType="application/vnd.openxmlformats-officedocument.presentationml.printerSettings"/>
  <Override PartName="/ppt/embeddings/Microsoft_Equation5.bin" ContentType="application/vnd.openxmlformats-officedocument.oleObject"/>
  <Default Extension="wmf" ContentType="image/x-wmf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embeddings/Microsoft_Equation9.bin" ContentType="application/vnd.openxmlformats-officedocument.oleObject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theme/theme1.xml" ContentType="application/vnd.openxmlformats-officedocument.theme+xml"/>
  <Override PartName="/ppt/embeddings/Microsoft_Equation13.bin" ContentType="application/vnd.openxmlformats-officedocument.oleObject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46.xml" ContentType="application/vnd.openxmlformats-officedocument.presentationml.slide+xml"/>
  <Override PartName="/ppt/slides/slide65.xml" ContentType="application/vnd.openxmlformats-officedocument.presentationml.slide+xml"/>
  <Default Extension="gif" ContentType="image/gif"/>
  <Override PartName="/ppt/embeddings/Microsoft_Equation2.bin" ContentType="application/vnd.openxmlformats-officedocument.oleObject"/>
  <Override PartName="/ppt/notesSlides/notesSlide8.xml" ContentType="application/vnd.openxmlformats-officedocument.presentationml.notesSlide+xml"/>
  <Override PartName="/ppt/embeddings/Microsoft_Equation17.bin" ContentType="application/vnd.openxmlformats-officedocument.oleObject"/>
  <Override PartName="/ppt/slides/slide15.xml" ContentType="application/vnd.openxmlformats-officedocument.presentationml.slide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69.xml" ContentType="application/vnd.openxmlformats-officedocument.presentationml.slide+xml"/>
  <Override PartName="/ppt/embeddings/Microsoft_Equation6.bin" ContentType="application/vnd.openxmlformats-officedocument.oleObject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embeddings/Microsoft_Equation10.bin" ContentType="application/vnd.openxmlformats-officedocument.oleObject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embeddings/Microsoft_Equation14.bin" ContentType="application/vnd.openxmlformats-officedocument.oleObject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Default Extension="vml" ContentType="application/vnd.openxmlformats-officedocument.vmlDrawing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31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47.xml" ContentType="application/vnd.openxmlformats-officedocument.presentationml.slide+xml"/>
  <Override PartName="/ppt/embeddings/Microsoft_Equation3.bin" ContentType="application/vnd.openxmlformats-officedocument.oleObject"/>
  <Override PartName="/ppt/notesSlides/notesSlide9.xml" ContentType="application/vnd.openxmlformats-officedocument.presentationml.notesSlide+xml"/>
  <Override PartName="/ppt/embeddings/Microsoft_Equation18.bin" ContentType="application/vnd.openxmlformats-officedocument.oleObject"/>
  <Default Extension="emf" ContentType="image/x-emf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embeddings/Microsoft_Equation7.bin" ContentType="application/vnd.openxmlformats-officedocument.oleObject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embeddings/Microsoft_Equation11.bin" ContentType="application/vnd.openxmlformats-officedocument.oleObject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s/slide63.xml" ContentType="application/vnd.openxmlformats-officedocument.presentationml.slide+xml"/>
  <Override PartName="/ppt/embeddings/Microsoft_Equation15.bin" ContentType="application/vnd.openxmlformats-officedocument.oleObject"/>
  <Override PartName="/ppt/embeddings/Microsoft_Equation20.bin" ContentType="application/vnd.openxmlformats-officedocument.oleObject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embeddings/Microsoft_Equation4.bin" ContentType="application/vnd.openxmlformats-officedocument.oleObject"/>
  <Override PartName="/ppt/slides/slide32.xml" ContentType="application/vnd.openxmlformats-officedocument.presentationml.slide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ppt/embeddings/Microsoft_Equation19.bin" ContentType="application/vnd.openxmlformats-officedocument.oleObject"/>
  <Override PartName="/ppt/notesSlides/notesSlide10.xml" ContentType="application/vnd.openxmlformats-officedocument.presentationml.notes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embeddings/Microsoft_Equation8.bin" ContentType="application/vnd.openxmlformats-officedocument.oleObject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embeddings/Microsoft_Equation12.bin" ContentType="application/vnd.openxmlformats-officedocument.oleObject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Default Extension="pict" ContentType="image/pict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embeddings/Microsoft_Equation1.bin" ContentType="application/vnd.openxmlformats-officedocument.oleObject"/>
  <Override PartName="/ppt/embeddings/Microsoft_Equation16.bin" ContentType="application/vnd.openxmlformats-officedocument.oleObject"/>
  <Default Extension="pdf" ContentType="application/pdf"/>
  <Default Extension="png" ContentType="image/png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71"/>
  </p:notesMasterIdLst>
  <p:handoutMasterIdLst>
    <p:handoutMasterId r:id="rId72"/>
  </p:handoutMasterIdLst>
  <p:sldIdLst>
    <p:sldId id="387" r:id="rId2"/>
    <p:sldId id="414" r:id="rId3"/>
    <p:sldId id="416" r:id="rId4"/>
    <p:sldId id="427" r:id="rId5"/>
    <p:sldId id="417" r:id="rId6"/>
    <p:sldId id="423" r:id="rId7"/>
    <p:sldId id="426" r:id="rId8"/>
    <p:sldId id="415" r:id="rId9"/>
    <p:sldId id="435" r:id="rId10"/>
    <p:sldId id="431" r:id="rId11"/>
    <p:sldId id="432" r:id="rId12"/>
    <p:sldId id="434" r:id="rId13"/>
    <p:sldId id="428" r:id="rId14"/>
    <p:sldId id="389" r:id="rId15"/>
    <p:sldId id="391" r:id="rId16"/>
    <p:sldId id="392" r:id="rId17"/>
    <p:sldId id="393" r:id="rId18"/>
    <p:sldId id="394" r:id="rId19"/>
    <p:sldId id="395" r:id="rId20"/>
    <p:sldId id="396" r:id="rId21"/>
    <p:sldId id="397" r:id="rId22"/>
    <p:sldId id="361" r:id="rId23"/>
    <p:sldId id="398" r:id="rId24"/>
    <p:sldId id="311" r:id="rId25"/>
    <p:sldId id="277" r:id="rId26"/>
    <p:sldId id="260" r:id="rId27"/>
    <p:sldId id="324" r:id="rId28"/>
    <p:sldId id="369" r:id="rId29"/>
    <p:sldId id="403" r:id="rId30"/>
    <p:sldId id="399" r:id="rId31"/>
    <p:sldId id="409" r:id="rId32"/>
    <p:sldId id="364" r:id="rId33"/>
    <p:sldId id="367" r:id="rId34"/>
    <p:sldId id="378" r:id="rId35"/>
    <p:sldId id="373" r:id="rId36"/>
    <p:sldId id="338" r:id="rId37"/>
    <p:sldId id="382" r:id="rId38"/>
    <p:sldId id="385" r:id="rId39"/>
    <p:sldId id="386" r:id="rId40"/>
    <p:sldId id="407" r:id="rId41"/>
    <p:sldId id="443" r:id="rId42"/>
    <p:sldId id="438" r:id="rId43"/>
    <p:sldId id="436" r:id="rId44"/>
    <p:sldId id="440" r:id="rId45"/>
    <p:sldId id="437" r:id="rId46"/>
    <p:sldId id="439" r:id="rId47"/>
    <p:sldId id="441" r:id="rId48"/>
    <p:sldId id="408" r:id="rId49"/>
    <p:sldId id="442" r:id="rId50"/>
    <p:sldId id="412" r:id="rId51"/>
    <p:sldId id="429" r:id="rId52"/>
    <p:sldId id="306" r:id="rId53"/>
    <p:sldId id="430" r:id="rId54"/>
    <p:sldId id="421" r:id="rId55"/>
    <p:sldId id="377" r:id="rId56"/>
    <p:sldId id="381" r:id="rId57"/>
    <p:sldId id="375" r:id="rId58"/>
    <p:sldId id="383" r:id="rId59"/>
    <p:sldId id="335" r:id="rId60"/>
    <p:sldId id="411" r:id="rId61"/>
    <p:sldId id="341" r:id="rId62"/>
    <p:sldId id="343" r:id="rId63"/>
    <p:sldId id="340" r:id="rId64"/>
    <p:sldId id="372" r:id="rId65"/>
    <p:sldId id="342" r:id="rId66"/>
    <p:sldId id="368" r:id="rId67"/>
    <p:sldId id="328" r:id="rId68"/>
    <p:sldId id="405" r:id="rId69"/>
    <p:sldId id="406" r:id="rId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CFFC0"/>
    <a:srgbClr val="FCF9C4"/>
    <a:srgbClr val="E7B8F4"/>
    <a:srgbClr val="D3A7DE"/>
    <a:srgbClr val="683104"/>
    <a:srgbClr val="86337F"/>
    <a:srgbClr val="DC45DC"/>
    <a:srgbClr val="B279DC"/>
    <a:srgbClr val="A6062E"/>
    <a:srgbClr val="F1FFA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vertBarState="maximized">
    <p:restoredLeft sz="15640" autoAdjust="0"/>
    <p:restoredTop sz="97797" autoAdjust="0"/>
  </p:normalViewPr>
  <p:slideViewPr>
    <p:cSldViewPr snapToGrid="0" snapToObjects="1">
      <p:cViewPr>
        <p:scale>
          <a:sx n="150" d="100"/>
          <a:sy n="150" d="100"/>
        </p:scale>
        <p:origin x="-880" y="1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notesMaster" Target="notesMasters/notesMaster1.xml"/><Relationship Id="rId72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interSettings" Target="printerSettings/printerSettings1.bin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ict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ict"/><Relationship Id="rId4" Type="http://schemas.openxmlformats.org/officeDocument/2006/relationships/image" Target="../media/image50.pict"/><Relationship Id="rId5" Type="http://schemas.openxmlformats.org/officeDocument/2006/relationships/image" Target="../media/image51.pict"/><Relationship Id="rId6" Type="http://schemas.openxmlformats.org/officeDocument/2006/relationships/image" Target="../media/image52.pict"/><Relationship Id="rId1" Type="http://schemas.openxmlformats.org/officeDocument/2006/relationships/image" Target="../media/image47.pict"/><Relationship Id="rId2" Type="http://schemas.openxmlformats.org/officeDocument/2006/relationships/image" Target="../media/image48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ict"/><Relationship Id="rId2" Type="http://schemas.openxmlformats.org/officeDocument/2006/relationships/image" Target="../media/image54.pict"/><Relationship Id="rId3" Type="http://schemas.openxmlformats.org/officeDocument/2006/relationships/image" Target="../media/image55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ict"/><Relationship Id="rId2" Type="http://schemas.openxmlformats.org/officeDocument/2006/relationships/image" Target="../media/image52.pict"/><Relationship Id="rId3" Type="http://schemas.openxmlformats.org/officeDocument/2006/relationships/image" Target="../media/image50.pict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ict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ict"/><Relationship Id="rId4" Type="http://schemas.openxmlformats.org/officeDocument/2006/relationships/image" Target="../media/image66.pict"/><Relationship Id="rId1" Type="http://schemas.openxmlformats.org/officeDocument/2006/relationships/image" Target="../media/image63.pict"/><Relationship Id="rId2" Type="http://schemas.openxmlformats.org/officeDocument/2006/relationships/image" Target="../media/image64.pict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ict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DB54E-9736-C641-8E78-3C3C24F282F3}" type="datetime1">
              <a:rPr lang="en-US" smtClean="0"/>
              <a:t>4/25/13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D1BE2-9164-594B-A8C9-2AB891E58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AB31A-A17C-4849-AD2E-6F523F7C4E92}" type="datetime1">
              <a:rPr lang="en-US" smtClean="0"/>
              <a:t>4/25/13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1E548-59AE-8A41-BF8B-6252D3C41C6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Relationship Id="rId3" Type="http://schemas.openxmlformats.org/officeDocument/2006/relationships/hyperlink" Target="https://dcc.ligo.org/cgi-bin/private/DocDB/ShowDocument?docid=6183" TargetMode="Externa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1E548-59AE-8A41-BF8B-6252D3C41C6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09E08-362F-9A4F-B70F-C878517F0A2D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B603BF-89BA-D549-A67B-6C63722EE493}" type="slidenum">
              <a:rPr lang="en-US">
                <a:latin typeface="Times" charset="0"/>
              </a:rPr>
              <a:pPr/>
              <a:t>13</a:t>
            </a:fld>
            <a:endParaRPr lang="en-US">
              <a:latin typeface="Times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hlinkClick r:id="rId3" tooltip="LIGO-P0900125-v8"/>
              </a:rPr>
              <a:t>P0900125-v8</a:t>
            </a:r>
            <a:endParaRPr lang="en-US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h_shot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h_rad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1E548-59AE-8A41-BF8B-6252D3C41C6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1E548-59AE-8A41-BF8B-6252D3C41C6F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Simplify equation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1E548-59AE-8A41-BF8B-6252D3C41C6F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1E548-59AE-8A41-BF8B-6252D3C41C6F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1E548-59AE-8A41-BF8B-6252D3C41C6F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1E548-59AE-8A41-BF8B-6252D3C41C6F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1E548-59AE-8A41-BF8B-6252D3C41C6F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itle and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rgbClr val="B279DC"/>
            </a:gs>
            <a:gs pos="83000">
              <a:srgbClr val="FFFFFF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437DF5D6-C896-754B-9D25-374D02289934}" type="datetime1">
              <a:rPr lang="en-US" smtClean="0"/>
              <a:t>4/25/13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3C8B7254-8BB7-644C-A757-37435CCFA7B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gif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df"/><Relationship Id="rId3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df"/><Relationship Id="rId3" Type="http://schemas.openxmlformats.org/officeDocument/2006/relationships/image" Target="../media/image9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Microsoft_Equation2.bin"/><Relationship Id="rId5" Type="http://schemas.openxmlformats.org/officeDocument/2006/relationships/oleObject" Target="../embeddings/Microsoft_Equation3.bin"/><Relationship Id="rId6" Type="http://schemas.openxmlformats.org/officeDocument/2006/relationships/oleObject" Target="../embeddings/Microsoft_Equation4.bin"/><Relationship Id="rId7" Type="http://schemas.openxmlformats.org/officeDocument/2006/relationships/oleObject" Target="../embeddings/Microsoft_Equation5.bin"/><Relationship Id="rId8" Type="http://schemas.openxmlformats.org/officeDocument/2006/relationships/oleObject" Target="../embeddings/Microsoft_Equation6.bin"/><Relationship Id="rId9" Type="http://schemas.openxmlformats.org/officeDocument/2006/relationships/oleObject" Target="../embeddings/Microsoft_Equation7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8.bin"/><Relationship Id="rId4" Type="http://schemas.openxmlformats.org/officeDocument/2006/relationships/oleObject" Target="../embeddings/Microsoft_Equation9.bin"/><Relationship Id="rId5" Type="http://schemas.openxmlformats.org/officeDocument/2006/relationships/oleObject" Target="../embeddings/Microsoft_Equation10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df"/><Relationship Id="rId3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df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1.bin"/><Relationship Id="rId4" Type="http://schemas.openxmlformats.org/officeDocument/2006/relationships/oleObject" Target="../embeddings/Microsoft_Equation12.bin"/><Relationship Id="rId5" Type="http://schemas.openxmlformats.org/officeDocument/2006/relationships/oleObject" Target="../embeddings/Microsoft_Equation13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Microsoft_Equation14.bin"/><Relationship Id="rId5" Type="http://schemas.openxmlformats.org/officeDocument/2006/relationships/image" Target="../media/image61.pdf"/><Relationship Id="rId6" Type="http://schemas.openxmlformats.org/officeDocument/2006/relationships/image" Target="../media/image26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oleObject" Target="../embeddings/Microsoft_Equation15.bin"/><Relationship Id="rId5" Type="http://schemas.openxmlformats.org/officeDocument/2006/relationships/oleObject" Target="../embeddings/Microsoft_Equation16.bin"/><Relationship Id="rId6" Type="http://schemas.openxmlformats.org/officeDocument/2006/relationships/oleObject" Target="../embeddings/Microsoft_Equation17.bin"/><Relationship Id="rId7" Type="http://schemas.openxmlformats.org/officeDocument/2006/relationships/oleObject" Target="../embeddings/Microsoft_Equation18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df"/><Relationship Id="rId3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73.jpeg"/><Relationship Id="rId5" Type="http://schemas.openxmlformats.org/officeDocument/2006/relationships/image" Target="../media/image74.jpeg"/><Relationship Id="rId6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d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4" Type="http://schemas.openxmlformats.org/officeDocument/2006/relationships/image" Target="../media/image21.gif"/><Relationship Id="rId5" Type="http://schemas.openxmlformats.org/officeDocument/2006/relationships/image" Target="../media/image8.png"/><Relationship Id="rId6" Type="http://schemas.openxmlformats.org/officeDocument/2006/relationships/oleObject" Target="../embeddings/Microsoft_Equation1.bin"/><Relationship Id="rId7" Type="http://schemas.openxmlformats.org/officeDocument/2006/relationships/image" Target="../media/image22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df"/><Relationship Id="rId4" Type="http://schemas.openxmlformats.org/officeDocument/2006/relationships/image" Target="../media/image54.png"/><Relationship Id="rId5" Type="http://schemas.openxmlformats.org/officeDocument/2006/relationships/oleObject" Target="../embeddings/Microsoft_Equation19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78.jpeg"/><Relationship Id="rId5" Type="http://schemas.openxmlformats.org/officeDocument/2006/relationships/image" Target="../media/image79.jpeg"/><Relationship Id="rId6" Type="http://schemas.openxmlformats.org/officeDocument/2006/relationships/image" Target="../media/image80.jpeg"/><Relationship Id="rId7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83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d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df"/><Relationship Id="rId3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87.pdf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d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df"/><Relationship Id="rId4" Type="http://schemas.openxmlformats.org/officeDocument/2006/relationships/image" Target="../media/image74.pn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7" Type="http://schemas.openxmlformats.org/officeDocument/2006/relationships/image" Target="../media/image92.png"/><Relationship Id="rId8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d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df"/><Relationship Id="rId3" Type="http://schemas.openxmlformats.org/officeDocument/2006/relationships/image" Target="../media/image90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df"/><Relationship Id="rId3" Type="http://schemas.openxmlformats.org/officeDocument/2006/relationships/image" Target="../media/image9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Relationship Id="rId3" Type="http://schemas.openxmlformats.org/officeDocument/2006/relationships/image" Target="../media/image10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Relationship Id="rId3" Type="http://schemas.openxmlformats.org/officeDocument/2006/relationships/image" Target="../media/image10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Relationship Id="rId3" Type="http://schemas.openxmlformats.org/officeDocument/2006/relationships/image" Target="../media/image10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Relationship Id="rId3" Type="http://schemas.openxmlformats.org/officeDocument/2006/relationships/image" Target="../media/image11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jpeg"/><Relationship Id="rId8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df"/><Relationship Id="rId4" Type="http://schemas.openxmlformats.org/officeDocument/2006/relationships/image" Target="../media/image2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jpeg"/><Relationship Id="rId3" Type="http://schemas.openxmlformats.org/officeDocument/2006/relationships/image" Target="../media/image115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6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20.bin"/><Relationship Id="rId4" Type="http://schemas.openxmlformats.org/officeDocument/2006/relationships/image" Target="../media/image118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df"/><Relationship Id="rId3" Type="http://schemas.openxmlformats.org/officeDocument/2006/relationships/image" Target="../media/image80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121.pdf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d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123.pdf"/><Relationship Id="rId5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d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4" Type="http://schemas.openxmlformats.org/officeDocument/2006/relationships/image" Target="../media/image68.jpeg"/><Relationship Id="rId5" Type="http://schemas.openxmlformats.org/officeDocument/2006/relationships/image" Target="../media/image79.jpeg"/><Relationship Id="rId6" Type="http://schemas.openxmlformats.org/officeDocument/2006/relationships/image" Target="../media/image78.jpeg"/><Relationship Id="rId7" Type="http://schemas.openxmlformats.org/officeDocument/2006/relationships/image" Target="../media/image73.jpeg"/><Relationship Id="rId8" Type="http://schemas.openxmlformats.org/officeDocument/2006/relationships/image" Target="../media/image126.jpeg"/><Relationship Id="rId9" Type="http://schemas.openxmlformats.org/officeDocument/2006/relationships/image" Target="../media/image127.pdf"/><Relationship Id="rId10" Type="http://schemas.openxmlformats.org/officeDocument/2006/relationships/image" Target="../media/image43.png"/><Relationship Id="rId11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png"/><Relationship Id="rId6" Type="http://schemas.openxmlformats.org/officeDocument/2006/relationships/image" Target="../media/image35.jpeg"/><Relationship Id="rId7" Type="http://schemas.openxmlformats.org/officeDocument/2006/relationships/image" Target="../media/image36.jpeg"/><Relationship Id="rId8" Type="http://schemas.openxmlformats.org/officeDocument/2006/relationships/image" Target="../media/image37.jpeg"/><Relationship Id="rId9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df"/><Relationship Id="rId3" Type="http://schemas.openxmlformats.org/officeDocument/2006/relationships/image" Target="../media/image9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1.png"/><Relationship Id="rId4" Type="http://schemas.openxmlformats.org/officeDocument/2006/relationships/image" Target="../media/image130.pdf"/><Relationship Id="rId5" Type="http://schemas.openxmlformats.org/officeDocument/2006/relationships/image" Target="../media/image10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pd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pdf"/><Relationship Id="rId3" Type="http://schemas.openxmlformats.org/officeDocument/2006/relationships/image" Target="../media/image10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pdf"/><Relationship Id="rId3" Type="http://schemas.openxmlformats.org/officeDocument/2006/relationships/image" Target="../media/image105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df"/><Relationship Id="rId4" Type="http://schemas.openxmlformats.org/officeDocument/2006/relationships/image" Target="../media/image6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png"/><Relationship Id="rId3" Type="http://schemas.openxmlformats.org/officeDocument/2006/relationships/image" Target="../media/image9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pdf"/><Relationship Id="rId3" Type="http://schemas.openxmlformats.org/officeDocument/2006/relationships/image" Target="../media/image11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df"/><Relationship Id="rId4" Type="http://schemas.openxmlformats.org/officeDocument/2006/relationships/image" Target="../media/image118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pdf"/><Relationship Id="rId3" Type="http://schemas.openxmlformats.org/officeDocument/2006/relationships/image" Target="../media/image1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2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rgbClr val="E7B8F4"/>
            </a:gs>
            <a:gs pos="83000">
              <a:srgbClr val="FFFFFF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1320798" y="4792133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Lisa Barsotti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MIT-LIGO Laboratory</a:t>
            </a:r>
          </a:p>
          <a:p>
            <a:r>
              <a:rPr lang="en-US" sz="2000" b="1" dirty="0" smtClean="0"/>
              <a:t>LIGO-G1300500-v1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260457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Detecting gravitational waves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with </a:t>
            </a:r>
            <a:r>
              <a:rPr lang="en-US" dirty="0" smtClean="0"/>
              <a:t>Advanced LIGO: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how</a:t>
            </a:r>
            <a:r>
              <a:rPr lang="en-US" dirty="0" smtClean="0"/>
              <a:t>, when, and what will come next</a:t>
            </a:r>
            <a:endParaRPr lang="en-US" dirty="0"/>
          </a:p>
        </p:txBody>
      </p:sp>
      <p:pic>
        <p:nvPicPr>
          <p:cNvPr id="11" name="Picture 10" descr="MIT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509" y="0"/>
            <a:ext cx="1544491" cy="914400"/>
          </a:xfrm>
          <a:prstGeom prst="rect">
            <a:avLst/>
          </a:prstGeom>
        </p:spPr>
      </p:pic>
      <p:pic>
        <p:nvPicPr>
          <p:cNvPr id="12" name="Picture 11" descr="ligologo_t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92" y="65612"/>
            <a:ext cx="1435100" cy="1003300"/>
          </a:xfrm>
          <a:prstGeom prst="rect">
            <a:avLst/>
          </a:prstGeom>
        </p:spPr>
      </p:pic>
      <p:pic>
        <p:nvPicPr>
          <p:cNvPr id="16" name="Picture 15" descr="squeezing_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9509" y="5543920"/>
            <a:ext cx="1527999" cy="1314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1693333" y="6390844"/>
            <a:ext cx="553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University of Massachusetts Amherst</a:t>
            </a:r>
            <a:r>
              <a:rPr lang="en-US" sz="1400" dirty="0" smtClean="0"/>
              <a:t> - </a:t>
            </a:r>
            <a:r>
              <a:rPr lang="en-US" sz="1400" dirty="0" smtClean="0"/>
              <a:t>Apr</a:t>
            </a:r>
            <a:r>
              <a:rPr lang="en-US" sz="1400" dirty="0" smtClean="0"/>
              <a:t> </a:t>
            </a:r>
            <a:r>
              <a:rPr lang="en-US" sz="1400" dirty="0" smtClean="0"/>
              <a:t>26</a:t>
            </a:r>
            <a:r>
              <a:rPr lang="en-US" sz="1400" dirty="0" smtClean="0"/>
              <a:t>, </a:t>
            </a:r>
            <a:r>
              <a:rPr lang="en-US" sz="1400" dirty="0" smtClean="0"/>
              <a:t>2013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7230533" y="465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IFO_SYSdiagram"/>
          <p:cNvPicPr>
            <a:picLocks noChangeAspect="1" noChangeArrowheads="1"/>
          </p:cNvPicPr>
          <p:nvPr/>
        </p:nvPicPr>
        <p:blipFill rotWithShape="1">
          <a:blip r:embed="rId2"/>
          <a:srcRect l="5288" t="6192" r="4788" b="6199"/>
          <a:stretch/>
        </p:blipFill>
        <p:spPr bwMode="auto">
          <a:xfrm>
            <a:off x="337523" y="1346343"/>
            <a:ext cx="7400325" cy="5520124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 rot="16200000">
            <a:off x="888429" y="1912893"/>
            <a:ext cx="4360334" cy="5529880"/>
          </a:xfrm>
          <a:prstGeom prst="rect">
            <a:avLst/>
          </a:prstGeom>
          <a:solidFill>
            <a:schemeClr val="accent1">
              <a:lumMod val="40000"/>
              <a:lumOff val="60000"/>
              <a:alpha val="23000"/>
            </a:scheme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655" y="274638"/>
            <a:ext cx="8229600" cy="1143000"/>
          </a:xfrm>
        </p:spPr>
        <p:txBody>
          <a:bodyPr/>
          <a:lstStyle/>
          <a:p>
            <a:r>
              <a:rPr lang="en-US" dirty="0" smtClean="0"/>
              <a:t>Advanced LIGO Livingston: Coming next</a:t>
            </a:r>
            <a:endParaRPr lang="en-US" dirty="0"/>
          </a:p>
        </p:txBody>
      </p:sp>
      <p:pic>
        <p:nvPicPr>
          <p:cNvPr id="12" name="Picture 11" descr="advancedLIGO_logo.jpg"/>
          <p:cNvPicPr>
            <a:picLocks noChangeAspect="1"/>
          </p:cNvPicPr>
          <p:nvPr/>
        </p:nvPicPr>
        <p:blipFill>
          <a:blip r:embed="rId3">
            <a:alphaModFix/>
          </a:blip>
          <a:srcRect r="45508" b="38428"/>
          <a:stretch>
            <a:fillRect/>
          </a:stretch>
        </p:blipFill>
        <p:spPr>
          <a:xfrm>
            <a:off x="6083301" y="-5331"/>
            <a:ext cx="3071267" cy="64008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24133" y="6492875"/>
            <a:ext cx="2133600" cy="365125"/>
          </a:xfrm>
        </p:spPr>
        <p:txBody>
          <a:bodyPr/>
          <a:lstStyle/>
          <a:p>
            <a:fld id="{3C8B7254-8BB7-644C-A757-37435CCFA7BB}" type="slidenum">
              <a:rPr lang="en-US" smtClean="0">
                <a:solidFill>
                  <a:schemeClr val="bg1"/>
                </a:solidFill>
              </a:rPr>
              <a:pPr/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6" name="Group 21"/>
          <p:cNvGrpSpPr/>
          <p:nvPr/>
        </p:nvGrpSpPr>
        <p:grpSpPr>
          <a:xfrm>
            <a:off x="694276" y="4184810"/>
            <a:ext cx="1580910" cy="1061428"/>
            <a:chOff x="925471" y="5246238"/>
            <a:chExt cx="1580910" cy="1061428"/>
          </a:xfrm>
        </p:grpSpPr>
        <p:pic>
          <p:nvPicPr>
            <p:cNvPr id="18" name="Picture 2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25471" y="5246238"/>
              <a:ext cx="1580910" cy="1061428"/>
            </a:xfrm>
            <a:prstGeom prst="rect">
              <a:avLst/>
            </a:prstGeom>
            <a:ln w="28575">
              <a:solidFill>
                <a:srgbClr val="0000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0" name="TextBox 19"/>
            <p:cNvSpPr txBox="1"/>
            <p:nvPr/>
          </p:nvSpPr>
          <p:spPr>
            <a:xfrm>
              <a:off x="1879847" y="5246238"/>
              <a:ext cx="6265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LLO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0" y="5288340"/>
            <a:ext cx="28882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“Short” Interferometer</a:t>
            </a:r>
          </a:p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(everything except the arm cavities)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08140" y="1549400"/>
            <a:ext cx="3225115" cy="13849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First look at noise performance with decent sensitivity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IFO_SYSdiagram"/>
          <p:cNvPicPr>
            <a:picLocks noChangeAspect="1" noChangeArrowheads="1"/>
          </p:cNvPicPr>
          <p:nvPr/>
        </p:nvPicPr>
        <p:blipFill rotWithShape="1">
          <a:blip r:embed="rId2"/>
          <a:srcRect l="5288" t="6192" r="4788" b="6199"/>
          <a:stretch/>
        </p:blipFill>
        <p:spPr bwMode="auto">
          <a:xfrm>
            <a:off x="337523" y="1346343"/>
            <a:ext cx="7400325" cy="552012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655" y="274638"/>
            <a:ext cx="8229600" cy="1143000"/>
          </a:xfrm>
        </p:spPr>
        <p:txBody>
          <a:bodyPr/>
          <a:lstStyle/>
          <a:p>
            <a:r>
              <a:rPr lang="en-US" dirty="0" smtClean="0"/>
              <a:t>Advanced </a:t>
            </a:r>
            <a:r>
              <a:rPr lang="en-US" dirty="0" smtClean="0"/>
              <a:t>LIGO Hanford: Coming next</a:t>
            </a:r>
            <a:endParaRPr lang="en-US" dirty="0"/>
          </a:p>
        </p:txBody>
      </p:sp>
      <p:pic>
        <p:nvPicPr>
          <p:cNvPr id="12" name="Picture 11" descr="advancedLIGO_logo.jpg"/>
          <p:cNvPicPr>
            <a:picLocks noChangeAspect="1"/>
          </p:cNvPicPr>
          <p:nvPr/>
        </p:nvPicPr>
        <p:blipFill>
          <a:blip r:embed="rId3">
            <a:alphaModFix/>
          </a:blip>
          <a:srcRect r="45508" b="38428"/>
          <a:stretch>
            <a:fillRect/>
          </a:stretch>
        </p:blipFill>
        <p:spPr>
          <a:xfrm>
            <a:off x="6083301" y="-5331"/>
            <a:ext cx="3071267" cy="64008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24133" y="6492875"/>
            <a:ext cx="2133600" cy="365125"/>
          </a:xfrm>
        </p:spPr>
        <p:txBody>
          <a:bodyPr/>
          <a:lstStyle/>
          <a:p>
            <a:fld id="{3C8B7254-8BB7-644C-A757-37435CCFA7BB}" type="slidenum">
              <a:rPr lang="en-US" smtClean="0">
                <a:solidFill>
                  <a:schemeClr val="bg1"/>
                </a:solidFill>
              </a:rPr>
              <a:pPr/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3655" y="1185332"/>
            <a:ext cx="4954145" cy="3368809"/>
          </a:xfrm>
          <a:prstGeom prst="rect">
            <a:avLst/>
          </a:prstGeom>
          <a:solidFill>
            <a:srgbClr val="FCF9C4">
              <a:alpha val="23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2"/>
          <p:cNvGrpSpPr/>
          <p:nvPr/>
        </p:nvGrpSpPr>
        <p:grpSpPr>
          <a:xfrm>
            <a:off x="5724584" y="1723203"/>
            <a:ext cx="1717617" cy="1149802"/>
            <a:chOff x="2270192" y="1148302"/>
            <a:chExt cx="1717617" cy="1149802"/>
          </a:xfrm>
        </p:grpSpPr>
        <p:pic>
          <p:nvPicPr>
            <p:cNvPr id="17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0192" y="1185333"/>
              <a:ext cx="1635847" cy="1112771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3361275" y="1148302"/>
              <a:ext cx="6265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LHO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37523" y="4783667"/>
            <a:ext cx="3225115" cy="1815882"/>
          </a:xfrm>
          <a:prstGeom prst="rect">
            <a:avLst/>
          </a:prstGeom>
          <a:solidFill>
            <a:srgbClr val="FCFFC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“Half” Interferometer</a:t>
            </a:r>
          </a:p>
          <a:p>
            <a:pPr algn="ctr"/>
            <a:r>
              <a:rPr lang="en-US" sz="2800" dirty="0" smtClean="0"/>
              <a:t>(first one arm, then the other)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Goal: Reach </a:t>
            </a:r>
            <a:r>
              <a:rPr lang="en-US" dirty="0" smtClean="0"/>
              <a:t>a scientifically interesting  sensitivity</a:t>
            </a:r>
            <a:r>
              <a:rPr lang="en-US" dirty="0" smtClean="0"/>
              <a:t> as soon as possible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4" descr="fig1_aligo_sensitivity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0120" y="1600075"/>
            <a:ext cx="6199307" cy="5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76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Advanced LIGO Detection Rates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1445" y="4217987"/>
            <a:ext cx="4381488" cy="203041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lnSpc>
                <a:spcPct val="80000"/>
              </a:lnSpc>
              <a:buClr>
                <a:srgbClr val="CC0000"/>
              </a:buClr>
              <a:buFont typeface="Monotype Sorts" charset="2"/>
              <a:buNone/>
            </a:pPr>
            <a:r>
              <a:rPr lang="en-US" sz="2000" b="1" dirty="0"/>
              <a:t>Neutron Star Binaries:</a:t>
            </a:r>
          </a:p>
          <a:p>
            <a:pPr lvl="1" indent="-628650">
              <a:lnSpc>
                <a:spcPct val="80000"/>
              </a:lnSpc>
              <a:buClr>
                <a:srgbClr val="CC0000"/>
              </a:buClr>
              <a:buFontTx/>
              <a:buNone/>
            </a:pPr>
            <a:r>
              <a:rPr lang="en-US" sz="2000" dirty="0">
                <a:ea typeface="ＭＳ Ｐゴシック" charset="-128"/>
              </a:rPr>
              <a:t>Initial LIGO: ~15 </a:t>
            </a:r>
            <a:r>
              <a:rPr lang="en-US" sz="2000" dirty="0" err="1">
                <a:ea typeface="ＭＳ Ｐゴシック" charset="-128"/>
              </a:rPr>
              <a:t>Mpc</a:t>
            </a:r>
            <a:r>
              <a:rPr lang="en-US" sz="2000" dirty="0">
                <a:ea typeface="ＭＳ Ｐゴシック" charset="-128"/>
              </a:rPr>
              <a:t> </a:t>
            </a:r>
            <a:r>
              <a:rPr lang="en-US" sz="2000" dirty="0" err="1">
                <a:ea typeface="ＭＳ Ｐゴシック" charset="-128"/>
                <a:sym typeface="Symbol" charset="2"/>
              </a:rPr>
              <a:t></a:t>
            </a:r>
            <a:r>
              <a:rPr lang="en-US" sz="2000" dirty="0">
                <a:ea typeface="ＭＳ Ｐゴシック" charset="-128"/>
                <a:sym typeface="Symbol" charset="2"/>
              </a:rPr>
              <a:t>  rate ~1</a:t>
            </a:r>
            <a:r>
              <a:rPr lang="en-US" sz="2000" dirty="0" smtClean="0">
                <a:ea typeface="ＭＳ Ｐゴシック" charset="-128"/>
                <a:sym typeface="Symbol" charset="2"/>
              </a:rPr>
              <a:t>/50yrs</a:t>
            </a:r>
            <a:endParaRPr lang="en-US" sz="2000" dirty="0">
              <a:ea typeface="ＭＳ Ｐゴシック" charset="-128"/>
              <a:sym typeface="Symbol" charset="2"/>
            </a:endParaRPr>
          </a:p>
          <a:p>
            <a:pPr lvl="1" indent="-628650">
              <a:lnSpc>
                <a:spcPct val="80000"/>
              </a:lnSpc>
              <a:buClr>
                <a:srgbClr val="CC0000"/>
              </a:buClr>
              <a:buFontTx/>
              <a:buNone/>
            </a:pPr>
            <a:r>
              <a:rPr lang="en-US" sz="2000" dirty="0">
                <a:ea typeface="ＭＳ Ｐゴシック" charset="-128"/>
                <a:sym typeface="Symbol" charset="2"/>
              </a:rPr>
              <a:t>Advanced LIGO: </a:t>
            </a:r>
            <a:r>
              <a:rPr lang="en-US" sz="2000" dirty="0">
                <a:ea typeface="ＭＳ Ｐゴシック" charset="-128"/>
              </a:rPr>
              <a:t>~ </a:t>
            </a:r>
            <a:r>
              <a:rPr lang="en-US" sz="2000" dirty="0" smtClean="0">
                <a:ea typeface="ＭＳ Ｐゴシック" charset="-128"/>
              </a:rPr>
              <a:t>200 </a:t>
            </a:r>
            <a:r>
              <a:rPr lang="en-US" sz="2000" dirty="0" err="1">
                <a:ea typeface="ＭＳ Ｐゴシック" charset="-128"/>
              </a:rPr>
              <a:t>Mpc</a:t>
            </a:r>
            <a:r>
              <a:rPr lang="en-US" sz="2000" dirty="0">
                <a:ea typeface="ＭＳ Ｐゴシック" charset="-128"/>
              </a:rPr>
              <a:t> </a:t>
            </a:r>
            <a:endParaRPr lang="en-US" sz="2000" dirty="0" smtClean="0">
              <a:ea typeface="ＭＳ Ｐゴシック" charset="-128"/>
            </a:endParaRPr>
          </a:p>
          <a:p>
            <a:pPr lvl="1" indent="-628650">
              <a:lnSpc>
                <a:spcPct val="80000"/>
              </a:lnSpc>
              <a:buClr>
                <a:srgbClr val="CC0000"/>
              </a:buClr>
              <a:buFontTx/>
              <a:buNone/>
            </a:pPr>
            <a:r>
              <a:rPr lang="en-US" sz="2000" i="1" dirty="0" smtClean="0">
                <a:ea typeface="ＭＳ Ｐゴシック" charset="-128"/>
              </a:rPr>
              <a:t>“Realistic rate” </a:t>
            </a:r>
            <a:r>
              <a:rPr lang="en-US" sz="2000" i="1" dirty="0">
                <a:ea typeface="ＭＳ Ｐゴシック" charset="-128"/>
              </a:rPr>
              <a:t>~</a:t>
            </a:r>
            <a:r>
              <a:rPr lang="en-US" sz="2000" i="1" dirty="0" smtClean="0">
                <a:ea typeface="ＭＳ Ｐゴシック" charset="-128"/>
              </a:rPr>
              <a:t> 40</a:t>
            </a:r>
            <a:r>
              <a:rPr lang="en-US" sz="2000" i="1" dirty="0">
                <a:ea typeface="ＭＳ Ｐゴシック" charset="-128"/>
              </a:rPr>
              <a:t>/year</a:t>
            </a:r>
            <a:r>
              <a:rPr lang="en-US" sz="2000" i="1" dirty="0" smtClean="0">
                <a:ea typeface="ＭＳ Ｐゴシック" charset="-128"/>
              </a:rPr>
              <a:t> </a:t>
            </a:r>
            <a:endParaRPr lang="en-US" sz="2000" i="1" dirty="0">
              <a:ea typeface="ＭＳ Ｐゴシック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6991" y="5527940"/>
            <a:ext cx="3485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 Class. Quant. </a:t>
            </a:r>
            <a:r>
              <a:rPr lang="en-US" sz="1800" dirty="0" err="1" smtClean="0"/>
              <a:t>Grav</a:t>
            </a:r>
            <a:r>
              <a:rPr lang="en-US" sz="1800" dirty="0" smtClean="0"/>
              <a:t>. </a:t>
            </a:r>
            <a:r>
              <a:rPr lang="en-US" sz="1800" b="1" dirty="0" smtClean="0"/>
              <a:t>27</a:t>
            </a:r>
            <a:r>
              <a:rPr lang="en-US" sz="1800" dirty="0" smtClean="0"/>
              <a:t>, 173001 (2010)</a:t>
            </a:r>
            <a:endParaRPr lang="en-US" sz="18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F86BE5F-03E8-704E-A078-D33680425B3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11" name="Picture 10" descr="Screen Shot 2013-04-11 at 12.24.06 PM.png"/>
          <p:cNvPicPr>
            <a:picLocks noChangeAspect="1"/>
          </p:cNvPicPr>
          <p:nvPr/>
        </p:nvPicPr>
        <p:blipFill>
          <a:blip r:embed="rId3"/>
          <a:srcRect b="52811"/>
          <a:stretch>
            <a:fillRect/>
          </a:stretch>
        </p:blipFill>
        <p:spPr>
          <a:xfrm>
            <a:off x="198251" y="1540934"/>
            <a:ext cx="8629828" cy="19896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52134" y="1130071"/>
            <a:ext cx="3365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http://arxiv.org/abs/1304.067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019800" y="1591736"/>
            <a:ext cx="999067" cy="1989667"/>
          </a:xfrm>
          <a:prstGeom prst="rect">
            <a:avLst/>
          </a:prstGeom>
          <a:noFill/>
          <a:ln w="38100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75733" y="1540934"/>
            <a:ext cx="2108200" cy="1989667"/>
          </a:xfrm>
          <a:prstGeom prst="rect">
            <a:avLst/>
          </a:prstGeom>
          <a:noFill/>
          <a:ln w="38100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031853" y="4351867"/>
            <a:ext cx="3669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In 2016 we should see something!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144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“More” and “New” science </a:t>
            </a:r>
            <a:br>
              <a:rPr lang="en-US" dirty="0" smtClean="0"/>
            </a:br>
            <a:r>
              <a:rPr lang="en-US" dirty="0" smtClean="0"/>
              <a:t>beyond Advanced LIGO</a:t>
            </a:r>
            <a:endParaRPr lang="en-US" dirty="0"/>
          </a:p>
        </p:txBody>
      </p:sp>
      <p:pic>
        <p:nvPicPr>
          <p:cNvPr id="5" name="Picture 4" descr="aligowithsources-andpics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95987" y="1417638"/>
            <a:ext cx="8290813" cy="484632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793067" y="3291401"/>
            <a:ext cx="26585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aLIGO</a:t>
            </a:r>
            <a:r>
              <a:rPr lang="en-US" sz="3600" dirty="0" smtClean="0"/>
              <a:t> design sensitivity</a:t>
            </a:r>
            <a:endParaRPr lang="en-US" sz="36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1590763" y="3246967"/>
            <a:ext cx="6571104" cy="3102527"/>
            <a:chOff x="1590763" y="3246967"/>
            <a:chExt cx="6571104" cy="3102527"/>
          </a:xfrm>
        </p:grpSpPr>
        <p:sp>
          <p:nvSpPr>
            <p:cNvPr id="12" name="TextBox 11"/>
            <p:cNvSpPr txBox="1"/>
            <p:nvPr/>
          </p:nvSpPr>
          <p:spPr>
            <a:xfrm>
              <a:off x="1693333" y="5764718"/>
              <a:ext cx="6468534" cy="584776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FF0000"/>
                  </a:solidFill>
                </a:rPr>
                <a:t>How can we push this curve down?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3" name="Down Arrow 12"/>
            <p:cNvSpPr/>
            <p:nvPr/>
          </p:nvSpPr>
          <p:spPr>
            <a:xfrm rot="20500521">
              <a:off x="6866467" y="4544662"/>
              <a:ext cx="414867" cy="484538"/>
            </a:xfrm>
            <a:prstGeom prst="down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Down Arrow 13"/>
            <p:cNvSpPr/>
            <p:nvPr/>
          </p:nvSpPr>
          <p:spPr>
            <a:xfrm rot="1805890">
              <a:off x="2573866" y="4412460"/>
              <a:ext cx="414867" cy="484538"/>
            </a:xfrm>
            <a:prstGeom prst="down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Down Arrow 14"/>
            <p:cNvSpPr/>
            <p:nvPr/>
          </p:nvSpPr>
          <p:spPr>
            <a:xfrm>
              <a:off x="4639733" y="4786931"/>
              <a:ext cx="414867" cy="484538"/>
            </a:xfrm>
            <a:prstGeom prst="down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Down Arrow 15"/>
            <p:cNvSpPr/>
            <p:nvPr/>
          </p:nvSpPr>
          <p:spPr>
            <a:xfrm rot="3184823">
              <a:off x="1625598" y="3212132"/>
              <a:ext cx="414867" cy="484538"/>
            </a:xfrm>
            <a:prstGeom prst="down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can we go beyond </a:t>
            </a:r>
            <a:r>
              <a:rPr lang="en-US" dirty="0" err="1" smtClean="0"/>
              <a:t>aLIGO</a:t>
            </a:r>
            <a:r>
              <a:rPr lang="en-US" dirty="0" smtClean="0"/>
              <a:t>?</a:t>
            </a:r>
            <a:br>
              <a:rPr lang="en-US" dirty="0" smtClean="0"/>
            </a:br>
            <a:r>
              <a:rPr lang="en-US" dirty="0" smtClean="0"/>
              <a:t>Reduce the noises!</a:t>
            </a:r>
            <a:endParaRPr lang="en-US" dirty="0" smtClean="0"/>
          </a:p>
        </p:txBody>
      </p:sp>
      <p:pic>
        <p:nvPicPr>
          <p:cNvPr id="5" name="Content Placeholder 4" descr="aligowithnoise.pdf"/>
          <p:cNvPicPr>
            <a:picLocks noGrp="1" noChangeAspect="1"/>
          </p:cNvPicPr>
          <p:nvPr>
            <p:ph idx="1"/>
          </p:nvPr>
        </p:nvPicPr>
        <mc:AlternateContent xmlns:ma="http://schemas.microsoft.com/office/mac/drawingml/2008/main">
          <mc:Choice Requires="ma">
            <p:blipFill>
              <a:blip r:embed="rId2"/>
              <a:srcRect l="-3144" r="-314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l="-3144" r="-3144"/>
              <a:stretch>
                <a:fillRect/>
              </a:stretch>
            </p:blipFill>
          </mc:Fallback>
        </mc:AlternateContent>
        <p:spPr>
          <a:xfrm>
            <a:off x="137151" y="1417638"/>
            <a:ext cx="8812108" cy="4846320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473199" y="2641600"/>
            <a:ext cx="2878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683104"/>
                </a:solidFill>
              </a:rPr>
              <a:t>SEISMIC</a:t>
            </a:r>
          </a:p>
          <a:p>
            <a:pPr algn="ctr"/>
            <a:r>
              <a:rPr lang="en-US" sz="1400" b="1" dirty="0" smtClean="0">
                <a:solidFill>
                  <a:srgbClr val="683104"/>
                </a:solidFill>
              </a:rPr>
              <a:t> WALL</a:t>
            </a:r>
            <a:endParaRPr lang="en-US" sz="1400" b="1" dirty="0">
              <a:solidFill>
                <a:srgbClr val="68310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93067" y="3454400"/>
            <a:ext cx="26585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aLIGO</a:t>
            </a:r>
            <a:r>
              <a:rPr lang="en-US" sz="3600" dirty="0" smtClean="0"/>
              <a:t> design sensitivity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quantum noise?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4076700" y="1303867"/>
            <a:ext cx="4906433" cy="464742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91440" indent="91440">
              <a:buFont typeface="Wingdings" charset="2"/>
              <a:buChar char="²"/>
            </a:pPr>
            <a:r>
              <a:rPr lang="en-US" sz="2800" dirty="0" smtClean="0"/>
              <a:t> 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SHOT NOISE</a:t>
            </a:r>
            <a:r>
              <a:rPr lang="en-US" sz="2400" dirty="0" smtClean="0"/>
              <a:t>: </a:t>
            </a:r>
          </a:p>
          <a:p>
            <a:pPr marL="91440" indent="91440"/>
            <a:r>
              <a:rPr lang="en-US" sz="2400" dirty="0" smtClean="0"/>
              <a:t>     </a:t>
            </a:r>
            <a:r>
              <a:rPr lang="en-US" sz="2400" dirty="0" smtClean="0"/>
              <a:t>Photon </a:t>
            </a:r>
            <a:r>
              <a:rPr lang="en-US" sz="2400" dirty="0" smtClean="0"/>
              <a:t>counting </a:t>
            </a:r>
            <a:r>
              <a:rPr lang="en-US" sz="2400" dirty="0" smtClean="0"/>
              <a:t>noise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91440" indent="182880"/>
            <a:endParaRPr lang="en-US" sz="2800" dirty="0" smtClean="0"/>
          </a:p>
          <a:p>
            <a:pPr marL="91440" indent="182880"/>
            <a:endParaRPr lang="en-US" sz="2800" dirty="0" smtClean="0"/>
          </a:p>
          <a:p>
            <a:pPr marL="91440" indent="182880"/>
            <a:endParaRPr lang="en-US" sz="2800" dirty="0" smtClean="0"/>
          </a:p>
          <a:p>
            <a:pPr marL="91440" indent="91440">
              <a:buFont typeface="Wingdings" charset="2"/>
              <a:buChar char="²"/>
            </a:pPr>
            <a:r>
              <a:rPr lang="en-US" sz="2800" dirty="0" smtClean="0"/>
              <a:t> </a:t>
            </a:r>
            <a:r>
              <a:rPr lang="en-US" sz="2400" dirty="0" smtClean="0">
                <a:solidFill>
                  <a:srgbClr val="E46C0A"/>
                </a:solidFill>
              </a:rPr>
              <a:t>RADIATION </a:t>
            </a:r>
            <a:r>
              <a:rPr lang="en-US" sz="2400" dirty="0" smtClean="0">
                <a:solidFill>
                  <a:srgbClr val="E46C0A"/>
                </a:solidFill>
              </a:rPr>
              <a:t>PRESSURE NOISE</a:t>
            </a:r>
            <a:r>
              <a:rPr lang="en-US" sz="2400" dirty="0" smtClean="0"/>
              <a:t>:</a:t>
            </a:r>
            <a:r>
              <a:rPr lang="en-US" sz="2400" dirty="0" smtClean="0"/>
              <a:t> 	  	</a:t>
            </a:r>
            <a:r>
              <a:rPr lang="en-US" sz="2400" dirty="0" smtClean="0">
                <a:solidFill>
                  <a:srgbClr val="000000"/>
                </a:solidFill>
              </a:rPr>
              <a:t>Back</a:t>
            </a:r>
            <a:r>
              <a:rPr lang="en-US" sz="2400" dirty="0" smtClean="0">
                <a:solidFill>
                  <a:srgbClr val="000000"/>
                </a:solidFill>
              </a:rPr>
              <a:t>-action noise caused by</a:t>
            </a:r>
            <a:r>
              <a:rPr lang="en-US" sz="2400" dirty="0" smtClean="0">
                <a:solidFill>
                  <a:srgbClr val="000000"/>
                </a:solidFill>
              </a:rPr>
              <a:t> 	random </a:t>
            </a:r>
            <a:r>
              <a:rPr lang="en-US" sz="2400" dirty="0" smtClean="0">
                <a:solidFill>
                  <a:srgbClr val="000000"/>
                </a:solidFill>
              </a:rPr>
              <a:t>motion of the </a:t>
            </a:r>
            <a:r>
              <a:rPr lang="en-US" sz="2400" dirty="0" smtClean="0">
                <a:solidFill>
                  <a:srgbClr val="000000"/>
                </a:solidFill>
              </a:rPr>
              <a:t>mirrors</a:t>
            </a:r>
          </a:p>
          <a:p>
            <a:pPr marL="91440" indent="91440">
              <a:buFont typeface="Wingdings" charset="2"/>
              <a:buChar char="²"/>
            </a:pPr>
            <a:endParaRPr lang="en-US" sz="2800" dirty="0" smtClean="0">
              <a:solidFill>
                <a:srgbClr val="000000"/>
              </a:solidFill>
            </a:endParaRPr>
          </a:p>
          <a:p>
            <a:pPr marL="91440" indent="91440"/>
            <a:endParaRPr lang="en-US" sz="2800" dirty="0" smtClean="0">
              <a:solidFill>
                <a:srgbClr val="000000"/>
              </a:solidFill>
            </a:endParaRPr>
          </a:p>
          <a:p>
            <a:pPr marL="91440" indent="91440"/>
            <a:endParaRPr lang="en-US" sz="2800" dirty="0" smtClean="0">
              <a:solidFill>
                <a:srgbClr val="000000"/>
              </a:solidFill>
            </a:endParaRPr>
          </a:p>
        </p:txBody>
      </p:sp>
      <p:grpSp>
        <p:nvGrpSpPr>
          <p:cNvPr id="3" name="Group 79"/>
          <p:cNvGrpSpPr/>
          <p:nvPr/>
        </p:nvGrpSpPr>
        <p:grpSpPr>
          <a:xfrm>
            <a:off x="253281" y="1417638"/>
            <a:ext cx="3403909" cy="3425547"/>
            <a:chOff x="389158" y="1366836"/>
            <a:chExt cx="3403909" cy="3425547"/>
          </a:xfrm>
        </p:grpSpPr>
        <p:grpSp>
          <p:nvGrpSpPr>
            <p:cNvPr id="4" name="Group 41"/>
            <p:cNvGrpSpPr/>
            <p:nvPr/>
          </p:nvGrpSpPr>
          <p:grpSpPr>
            <a:xfrm>
              <a:off x="389158" y="1490370"/>
              <a:ext cx="3403909" cy="3302013"/>
              <a:chOff x="389158" y="1303866"/>
              <a:chExt cx="3403909" cy="3302013"/>
            </a:xfrm>
          </p:grpSpPr>
          <p:grpSp>
            <p:nvGrpSpPr>
              <p:cNvPr id="5" name="Group 95"/>
              <p:cNvGrpSpPr/>
              <p:nvPr/>
            </p:nvGrpSpPr>
            <p:grpSpPr>
              <a:xfrm>
                <a:off x="389158" y="1303866"/>
                <a:ext cx="3403909" cy="3302013"/>
                <a:chOff x="389158" y="1303866"/>
                <a:chExt cx="3403909" cy="3302013"/>
              </a:xfrm>
            </p:grpSpPr>
            <p:sp>
              <p:nvSpPr>
                <p:cNvPr id="45" name="Chord 44"/>
                <p:cNvSpPr/>
                <p:nvPr/>
              </p:nvSpPr>
              <p:spPr>
                <a:xfrm rot="17548775">
                  <a:off x="1761066" y="4097879"/>
                  <a:ext cx="499534" cy="516466"/>
                </a:xfrm>
                <a:prstGeom prst="chord">
                  <a:avLst/>
                </a:prstGeom>
                <a:solidFill>
                  <a:srgbClr val="FFFF00"/>
                </a:solidFill>
                <a:ln>
                  <a:solidFill>
                    <a:srgbClr val="3366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6" name="Straight Connector 45"/>
                <p:cNvCxnSpPr/>
                <p:nvPr/>
              </p:nvCxnSpPr>
              <p:spPr>
                <a:xfrm rot="10800000">
                  <a:off x="2011209" y="2826618"/>
                  <a:ext cx="1616469" cy="1"/>
                </a:xfrm>
                <a:prstGeom prst="line">
                  <a:avLst/>
                </a:prstGeom>
                <a:ln>
                  <a:solidFill>
                    <a:srgbClr val="675DD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>
                  <a:stCxn id="68" idx="2"/>
                  <a:endCxn id="45" idx="2"/>
                </p:cNvCxnSpPr>
                <p:nvPr/>
              </p:nvCxnSpPr>
              <p:spPr>
                <a:xfrm rot="16200000" flipH="1">
                  <a:off x="635605" y="2884933"/>
                  <a:ext cx="2735332" cy="11046"/>
                </a:xfrm>
                <a:prstGeom prst="line">
                  <a:avLst/>
                </a:prstGeom>
                <a:ln>
                  <a:solidFill>
                    <a:srgbClr val="675DD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Oval 47"/>
                <p:cNvSpPr/>
                <p:nvPr/>
              </p:nvSpPr>
              <p:spPr>
                <a:xfrm rot="16200000" flipH="1" flipV="1">
                  <a:off x="1957905" y="2230109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389158" y="2650881"/>
                  <a:ext cx="695506" cy="302065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 rot="13391863">
                  <a:off x="2008305" y="2423535"/>
                  <a:ext cx="186520" cy="963963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20000">
                      <a:srgbClr val="FFFFFF"/>
                    </a:gs>
                    <a:gs pos="88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 rot="10800000">
                  <a:off x="3606547" y="2452351"/>
                  <a:ext cx="186520" cy="795967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20000">
                      <a:srgbClr val="FFFFFF"/>
                    </a:gs>
                    <a:gs pos="88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 rot="5400000">
                  <a:off x="1909214" y="1046718"/>
                  <a:ext cx="206089" cy="720385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20000">
                      <a:srgbClr val="FFFFFF"/>
                    </a:gs>
                    <a:gs pos="88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" name="Oval 52"/>
                <p:cNvSpPr/>
                <p:nvPr/>
              </p:nvSpPr>
              <p:spPr>
                <a:xfrm>
                  <a:off x="1116765" y="2761127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Oval 53"/>
                <p:cNvSpPr/>
                <p:nvPr/>
              </p:nvSpPr>
              <p:spPr>
                <a:xfrm>
                  <a:off x="1262246" y="2761127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1547827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" name="Oval 55"/>
                <p:cNvSpPr/>
                <p:nvPr/>
              </p:nvSpPr>
              <p:spPr>
                <a:xfrm>
                  <a:off x="1828020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Oval 56"/>
                <p:cNvSpPr/>
                <p:nvPr/>
              </p:nvSpPr>
              <p:spPr>
                <a:xfrm>
                  <a:off x="1402342" y="2761123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Oval 57"/>
                <p:cNvSpPr/>
                <p:nvPr/>
              </p:nvSpPr>
              <p:spPr>
                <a:xfrm>
                  <a:off x="2280621" y="2773033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Oval 58"/>
                <p:cNvSpPr/>
                <p:nvPr/>
              </p:nvSpPr>
              <p:spPr>
                <a:xfrm>
                  <a:off x="2453045" y="2773033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Oval 59"/>
                <p:cNvSpPr/>
                <p:nvPr/>
              </p:nvSpPr>
              <p:spPr>
                <a:xfrm>
                  <a:off x="2679352" y="2773034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1" name="Oval 60"/>
                <p:cNvSpPr/>
                <p:nvPr/>
              </p:nvSpPr>
              <p:spPr>
                <a:xfrm>
                  <a:off x="2943380" y="2773034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Oval 61"/>
                <p:cNvSpPr/>
                <p:nvPr/>
              </p:nvSpPr>
              <p:spPr>
                <a:xfrm>
                  <a:off x="2566198" y="27730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Oval 62"/>
                <p:cNvSpPr/>
                <p:nvPr/>
              </p:nvSpPr>
              <p:spPr>
                <a:xfrm>
                  <a:off x="3121191" y="2773034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Oval 63"/>
                <p:cNvSpPr/>
                <p:nvPr/>
              </p:nvSpPr>
              <p:spPr>
                <a:xfrm rot="16200000" flipH="1" flipV="1">
                  <a:off x="1957909" y="2605182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 rot="16200000" flipH="1" flipV="1">
                  <a:off x="1957911" y="2408718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 rot="16200000" flipH="1" flipV="1">
                  <a:off x="1952526" y="1968157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7" name="Oval 66"/>
                <p:cNvSpPr/>
                <p:nvPr/>
              </p:nvSpPr>
              <p:spPr>
                <a:xfrm rot="16200000" flipH="1" flipV="1">
                  <a:off x="1947143" y="1747878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 rot="16200000" flipH="1" flipV="1">
                  <a:off x="1947143" y="1527595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Oval 73"/>
                <p:cNvSpPr/>
                <p:nvPr/>
              </p:nvSpPr>
              <p:spPr>
                <a:xfrm>
                  <a:off x="3309779" y="2778987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3509143" y="277898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Oval 87"/>
                <p:cNvSpPr/>
                <p:nvPr/>
              </p:nvSpPr>
              <p:spPr>
                <a:xfrm>
                  <a:off x="1687926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Oval 91"/>
                <p:cNvSpPr/>
                <p:nvPr/>
              </p:nvSpPr>
              <p:spPr>
                <a:xfrm>
                  <a:off x="1962726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TextBox 92"/>
                <p:cNvSpPr txBox="1"/>
                <p:nvPr/>
              </p:nvSpPr>
              <p:spPr>
                <a:xfrm>
                  <a:off x="427077" y="2671825"/>
                  <a:ext cx="63125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bg1"/>
                      </a:solidFill>
                    </a:rPr>
                    <a:t>LASER</a:t>
                  </a:r>
                  <a:endParaRPr lang="en-US" sz="1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" name="Oval 93"/>
                <p:cNvSpPr/>
                <p:nvPr/>
              </p:nvSpPr>
              <p:spPr>
                <a:xfrm flipV="1">
                  <a:off x="1947333" y="3201003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5" name="Oval 94"/>
                <p:cNvSpPr/>
                <p:nvPr/>
              </p:nvSpPr>
              <p:spPr>
                <a:xfrm flipV="1">
                  <a:off x="1955800" y="3378803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6" name="Oval 95"/>
                <p:cNvSpPr/>
                <p:nvPr/>
              </p:nvSpPr>
              <p:spPr>
                <a:xfrm flipV="1">
                  <a:off x="1947333" y="3675137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7" name="Oval 96"/>
                <p:cNvSpPr/>
                <p:nvPr/>
              </p:nvSpPr>
              <p:spPr>
                <a:xfrm flipV="1">
                  <a:off x="1955800" y="3819071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44" name="Oval 43"/>
              <p:cNvSpPr/>
              <p:nvPr/>
            </p:nvSpPr>
            <p:spPr>
              <a:xfrm flipV="1">
                <a:off x="1955794" y="4047690"/>
                <a:ext cx="106993" cy="10099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aphicFrame>
          <p:nvGraphicFramePr>
            <p:cNvPr id="103427" name="Object 3"/>
            <p:cNvGraphicFramePr>
              <a:graphicFrameLocks noChangeAspect="1"/>
            </p:cNvGraphicFramePr>
            <p:nvPr/>
          </p:nvGraphicFramePr>
          <p:xfrm>
            <a:off x="394640" y="2417761"/>
            <a:ext cx="642937" cy="346075"/>
          </p:xfrm>
          <a:graphic>
            <a:graphicData uri="http://schemas.openxmlformats.org/presentationml/2006/ole">
              <p:oleObj spid="_x0000_s232450" name="Equation" r:id="rId4" imgW="330200" imgH="177800" progId="Equation.3">
                <p:embed/>
              </p:oleObj>
            </a:graphicData>
          </a:graphic>
        </p:graphicFrame>
        <p:cxnSp>
          <p:nvCxnSpPr>
            <p:cNvPr id="81" name="Straight Arrow Connector 80"/>
            <p:cNvCxnSpPr/>
            <p:nvPr/>
          </p:nvCxnSpPr>
          <p:spPr>
            <a:xfrm rot="5400000">
              <a:off x="1188937" y="2315230"/>
              <a:ext cx="1179590" cy="158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03428" name="Object 4"/>
            <p:cNvGraphicFramePr>
              <a:graphicFrameLocks noChangeAspect="1"/>
            </p:cNvGraphicFramePr>
            <p:nvPr/>
          </p:nvGraphicFramePr>
          <p:xfrm>
            <a:off x="1404416" y="2066925"/>
            <a:ext cx="247650" cy="246063"/>
          </p:xfrm>
          <a:graphic>
            <a:graphicData uri="http://schemas.openxmlformats.org/presentationml/2006/ole">
              <p:oleObj spid="_x0000_s232451" name="Equation" r:id="rId5" imgW="127000" imgH="127000" progId="Equation.3">
                <p:embed/>
              </p:oleObj>
            </a:graphicData>
          </a:graphic>
        </p:graphicFrame>
        <p:sp>
          <p:nvSpPr>
            <p:cNvPr id="84" name="TextBox 83"/>
            <p:cNvSpPr txBox="1"/>
            <p:nvPr/>
          </p:nvSpPr>
          <p:spPr>
            <a:xfrm>
              <a:off x="552365" y="4106570"/>
              <a:ext cx="14588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Photo-Detector</a:t>
              </a:r>
              <a:endParaRPr lang="en-US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372221" y="1366836"/>
              <a:ext cx="3771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m</a:t>
              </a:r>
              <a:endParaRPr lang="en-US" dirty="0"/>
            </a:p>
          </p:txBody>
        </p:sp>
      </p:grpSp>
      <p:graphicFrame>
        <p:nvGraphicFramePr>
          <p:cNvPr id="103433" name="Object 9"/>
          <p:cNvGraphicFramePr>
            <a:graphicFrameLocks noChangeAspect="1"/>
          </p:cNvGraphicFramePr>
          <p:nvPr/>
        </p:nvGraphicFramePr>
        <p:xfrm>
          <a:off x="3646488" y="5322888"/>
          <a:ext cx="1279525" cy="638175"/>
        </p:xfrm>
        <a:graphic>
          <a:graphicData uri="http://schemas.openxmlformats.org/presentationml/2006/ole">
            <p:oleObj spid="_x0000_s232452" name="Equation" r:id="rId6" imgW="685800" imgH="342900" progId="Equation.3">
              <p:embed/>
            </p:oleObj>
          </a:graphicData>
        </a:graphic>
      </p:graphicFrame>
      <p:cxnSp>
        <p:nvCxnSpPr>
          <p:cNvPr id="76" name="Straight Arrow Connector 75"/>
          <p:cNvCxnSpPr/>
          <p:nvPr/>
        </p:nvCxnSpPr>
        <p:spPr>
          <a:xfrm rot="16200000" flipV="1">
            <a:off x="6308282" y="5863716"/>
            <a:ext cx="464437" cy="84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5516638" y="5961063"/>
            <a:ext cx="2093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Measurement frequency</a:t>
            </a:r>
            <a:endParaRPr lang="en-US" sz="2400" dirty="0"/>
          </a:p>
        </p:txBody>
      </p:sp>
      <p:sp>
        <p:nvSpPr>
          <p:cNvPr id="79" name="Slide Number Placeholder 78"/>
          <p:cNvSpPr>
            <a:spLocks noGrp="1"/>
          </p:cNvSpPr>
          <p:nvPr>
            <p:ph type="sldNum" sz="quarter" idx="12"/>
          </p:nvPr>
        </p:nvSpPr>
        <p:spPr>
          <a:xfrm>
            <a:off x="6561667" y="6356350"/>
            <a:ext cx="2133600" cy="365125"/>
          </a:xfrm>
        </p:spPr>
        <p:txBody>
          <a:bodyPr/>
          <a:lstStyle/>
          <a:p>
            <a:fld id="{3C8B7254-8BB7-644C-A757-37435CCFA7BB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232456" name="Object 8"/>
          <p:cNvGraphicFramePr>
            <a:graphicFrameLocks noChangeAspect="1"/>
          </p:cNvGraphicFramePr>
          <p:nvPr/>
        </p:nvGraphicFramePr>
        <p:xfrm>
          <a:off x="202404" y="5635731"/>
          <a:ext cx="3318934" cy="616793"/>
        </p:xfrm>
        <a:graphic>
          <a:graphicData uri="http://schemas.openxmlformats.org/presentationml/2006/ole">
            <p:oleObj spid="_x0000_s232456" name="Equation" r:id="rId7" imgW="1435100" imgH="266700" progId="Equation.3">
              <p:embed/>
            </p:oleObj>
          </a:graphicData>
        </a:graphic>
      </p:graphicFrame>
      <p:graphicFrame>
        <p:nvGraphicFramePr>
          <p:cNvPr id="232457" name="Object 9"/>
          <p:cNvGraphicFramePr>
            <a:graphicFrameLocks noChangeAspect="1"/>
          </p:cNvGraphicFramePr>
          <p:nvPr/>
        </p:nvGraphicFramePr>
        <p:xfrm>
          <a:off x="5502011" y="4699532"/>
          <a:ext cx="2071687" cy="914400"/>
        </p:xfrm>
        <a:graphic>
          <a:graphicData uri="http://schemas.openxmlformats.org/presentationml/2006/ole">
            <p:oleObj spid="_x0000_s232457" name="Equation" r:id="rId8" imgW="977900" imgH="431800" progId="Equation.3">
              <p:embed/>
            </p:oleObj>
          </a:graphicData>
        </a:graphic>
      </p:graphicFrame>
      <p:graphicFrame>
        <p:nvGraphicFramePr>
          <p:cNvPr id="232458" name="Object 10"/>
          <p:cNvGraphicFramePr>
            <a:graphicFrameLocks noChangeAspect="1"/>
          </p:cNvGraphicFramePr>
          <p:nvPr/>
        </p:nvGraphicFramePr>
        <p:xfrm>
          <a:off x="5605338" y="2325707"/>
          <a:ext cx="1657893" cy="803827"/>
        </p:xfrm>
        <a:graphic>
          <a:graphicData uri="http://schemas.openxmlformats.org/presentationml/2006/ole">
            <p:oleObj spid="_x0000_s232458" name="Equation" r:id="rId9" imgW="838200" imgH="406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4275663" y="2858560"/>
            <a:ext cx="1432455" cy="14891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“Standard Quantum Limit”</a:t>
            </a:r>
            <a:endParaRPr lang="en-US" dirty="0"/>
          </a:p>
        </p:txBody>
      </p:sp>
      <p:graphicFrame>
        <p:nvGraphicFramePr>
          <p:cNvPr id="172034" name="Object 2"/>
          <p:cNvGraphicFramePr>
            <a:graphicFrameLocks noChangeAspect="1"/>
          </p:cNvGraphicFramePr>
          <p:nvPr/>
        </p:nvGraphicFramePr>
        <p:xfrm>
          <a:off x="1422400" y="1435100"/>
          <a:ext cx="6901392" cy="1225550"/>
        </p:xfrm>
        <a:graphic>
          <a:graphicData uri="http://schemas.openxmlformats.org/presentationml/2006/ole">
            <p:oleObj spid="_x0000_s234498" name="Equation" r:id="rId3" imgW="2908300" imgH="444500" progId="Equation.3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573051" y="4483173"/>
            <a:ext cx="42100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It doesn’t depend on the optical parameters of the interferometer,</a:t>
            </a:r>
            <a:r>
              <a:rPr lang="en-US" sz="2800" dirty="0" smtClean="0"/>
              <a:t> just </a:t>
            </a:r>
            <a:r>
              <a:rPr lang="en-US" sz="2800" dirty="0" smtClean="0"/>
              <a:t>on the quantum mechanics of a </a:t>
            </a:r>
            <a:r>
              <a:rPr lang="en-US" sz="2800" b="1" dirty="0" smtClean="0"/>
              <a:t>harmonic oscillator </a:t>
            </a:r>
            <a:r>
              <a:rPr lang="en-US" sz="2800" dirty="0" smtClean="0"/>
              <a:t>mass</a:t>
            </a:r>
            <a:endParaRPr lang="en-US" sz="28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234505" name="Object 9"/>
          <p:cNvGraphicFramePr>
            <a:graphicFrameLocks noChangeAspect="1"/>
          </p:cNvGraphicFramePr>
          <p:nvPr/>
        </p:nvGraphicFramePr>
        <p:xfrm>
          <a:off x="2993497" y="2985558"/>
          <a:ext cx="2587625" cy="1120775"/>
        </p:xfrm>
        <a:graphic>
          <a:graphicData uri="http://schemas.openxmlformats.org/presentationml/2006/ole">
            <p:oleObj spid="_x0000_s234505" name="Equation" r:id="rId4" imgW="1155700" imgH="406400" progId="Equation.3">
              <p:embed/>
            </p:oleObj>
          </a:graphicData>
        </a:graphic>
      </p:graphicFrame>
      <p:graphicFrame>
        <p:nvGraphicFramePr>
          <p:cNvPr id="234506" name="Object 10"/>
          <p:cNvGraphicFramePr>
            <a:graphicFrameLocks noChangeAspect="1"/>
          </p:cNvGraphicFramePr>
          <p:nvPr/>
        </p:nvGraphicFramePr>
        <p:xfrm>
          <a:off x="5927725" y="3276600"/>
          <a:ext cx="625475" cy="560387"/>
        </p:xfrm>
        <a:graphic>
          <a:graphicData uri="http://schemas.openxmlformats.org/presentationml/2006/ole">
            <p:oleObj spid="_x0000_s234506" name="Equation" r:id="rId5" imgW="279400" imgH="203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Simple Michelson, P = 10 W</a:t>
            </a:r>
            <a:endParaRPr lang="en-US" dirty="0"/>
          </a:p>
        </p:txBody>
      </p:sp>
      <p:pic>
        <p:nvPicPr>
          <p:cNvPr id="10" name="Picture 9" descr="QuantumExpl_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4829" t="4156" r="8142" b="4503"/>
              <a:stretch>
                <a:fillRect/>
              </a:stretch>
            </p:blipFill>
          </mc:Choice>
          <mc:Fallback>
            <p:blipFill>
              <a:blip r:embed="rId3"/>
              <a:srcRect l="4829" t="4156" r="8142" b="4503"/>
              <a:stretch>
                <a:fillRect/>
              </a:stretch>
            </p:blipFill>
          </mc:Fallback>
        </mc:AlternateContent>
        <p:spPr>
          <a:xfrm>
            <a:off x="880529" y="1144622"/>
            <a:ext cx="7002980" cy="567951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QuantumExpl_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5249" t="4114" r="8632" b="4545"/>
              <a:stretch>
                <a:fillRect/>
              </a:stretch>
            </p:blipFill>
          </mc:Choice>
          <mc:Fallback>
            <p:blipFill>
              <a:blip r:embed="rId4"/>
              <a:srcRect l="5249" t="4114" r="8632" b="4545"/>
              <a:stretch>
                <a:fillRect/>
              </a:stretch>
            </p:blipFill>
          </mc:Fallback>
        </mc:AlternateContent>
        <p:spPr>
          <a:xfrm>
            <a:off x="914399" y="1133176"/>
            <a:ext cx="6929754" cy="56795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Simple Michelson, P = 1 MW</a:t>
            </a:r>
            <a:endParaRPr lang="en-US" dirty="0"/>
          </a:p>
        </p:txBody>
      </p:sp>
      <p:sp>
        <p:nvSpPr>
          <p:cNvPr id="9" name="Down Arrow 8"/>
          <p:cNvSpPr/>
          <p:nvPr/>
        </p:nvSpPr>
        <p:spPr>
          <a:xfrm>
            <a:off x="5511806" y="3361265"/>
            <a:ext cx="321733" cy="784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33539" y="3603599"/>
            <a:ext cx="1185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 = 1 MW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071535" y="1150110"/>
            <a:ext cx="804339" cy="284462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324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Gravitational Waves </a:t>
            </a:r>
            <a:endParaRPr lang="en-US" dirty="0"/>
          </a:p>
        </p:txBody>
      </p:sp>
      <p:pic>
        <p:nvPicPr>
          <p:cNvPr id="3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4315" y="4567425"/>
            <a:ext cx="2840355" cy="135255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048000" y="3581400"/>
            <a:ext cx="685800" cy="4572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77373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kumimoji="0" lang="en-US" sz="1600" b="0" i="1" u="none" strike="noStrike" kern="1200" cap="none" spc="0" normalizeH="0" baseline="30000" noProof="0" dirty="0" smtClean="0">
                <a:ln>
                  <a:noFill/>
                </a:ln>
                <a:solidFill>
                  <a:srgbClr val="377373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-9</a:t>
            </a:r>
            <a:r>
              <a:rPr lang="en-US" sz="1600" i="1" dirty="0" smtClean="0">
                <a:solidFill>
                  <a:srgbClr val="377373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kumimoji="0" lang="en-US" sz="1600" b="0" i="1" u="none" strike="noStrike" kern="1200" cap="none" spc="0" normalizeH="0" baseline="30000" noProof="0" dirty="0" smtClean="0">
              <a:ln>
                <a:noFill/>
              </a:ln>
              <a:solidFill>
                <a:srgbClr val="377373"/>
              </a:solidFill>
              <a:effectLst/>
              <a:uLnTx/>
              <a:uFillTx/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5400" y="3581400"/>
            <a:ext cx="685800" cy="4572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kumimoji="0" lang="en-US" sz="1600" b="0" i="1" u="none" strike="noStrike" kern="1200" cap="none" normalizeH="0" baseline="0" noProof="0" dirty="0" smtClean="0">
                <a:ln>
                  <a:noFill/>
                </a:ln>
                <a:solidFill>
                  <a:srgbClr val="377373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kumimoji="0" lang="en-US" sz="1600" b="0" i="1" u="none" strike="noStrike" kern="1200" cap="none" normalizeH="0" baseline="30000" noProof="0" dirty="0" smtClean="0">
                <a:ln>
                  <a:noFill/>
                </a:ln>
                <a:solidFill>
                  <a:srgbClr val="377373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-4</a:t>
            </a:r>
            <a:r>
              <a:rPr lang="en-US" sz="1600" i="1" dirty="0" smtClean="0">
                <a:solidFill>
                  <a:srgbClr val="377373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kumimoji="0" lang="en-US" sz="1600" b="0" i="1" u="none" strike="noStrike" kern="1200" cap="none" spc="0" normalizeH="0" baseline="30000" noProof="0" dirty="0" smtClean="0">
              <a:ln>
                <a:noFill/>
              </a:ln>
              <a:solidFill>
                <a:srgbClr val="377373"/>
              </a:solidFill>
              <a:effectLst/>
              <a:uLnTx/>
              <a:uFillTx/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05600" y="3581400"/>
            <a:ext cx="685800" cy="4572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77373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kumimoji="0" lang="en-US" sz="1600" b="0" i="1" u="none" strike="noStrike" kern="1200" cap="none" spc="0" normalizeH="0" baseline="30000" noProof="0" dirty="0" smtClean="0">
                <a:ln>
                  <a:noFill/>
                </a:ln>
                <a:solidFill>
                  <a:srgbClr val="377373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0</a:t>
            </a:r>
            <a:r>
              <a:rPr lang="en-US" sz="1600" i="1" dirty="0" smtClean="0">
                <a:solidFill>
                  <a:srgbClr val="377373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kumimoji="0" lang="en-US" sz="1600" b="0" i="1" u="none" strike="noStrike" kern="1200" cap="none" spc="0" normalizeH="0" baseline="30000" noProof="0" dirty="0" smtClean="0">
              <a:ln>
                <a:noFill/>
              </a:ln>
              <a:solidFill>
                <a:srgbClr val="377373"/>
              </a:solidFill>
              <a:effectLst/>
              <a:uLnTx/>
              <a:uFillTx/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01000" y="3581400"/>
            <a:ext cx="685800" cy="4572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77373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kumimoji="0" lang="en-US" sz="1600" b="0" i="1" u="none" strike="noStrike" kern="1200" cap="none" spc="0" normalizeH="0" baseline="30000" noProof="0" dirty="0" smtClean="0">
                <a:ln>
                  <a:noFill/>
                </a:ln>
                <a:solidFill>
                  <a:srgbClr val="377373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3</a:t>
            </a:r>
            <a:r>
              <a:rPr lang="en-US" sz="1600" i="1" dirty="0" smtClean="0">
                <a:solidFill>
                  <a:srgbClr val="377373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kumimoji="0" lang="en-US" sz="1600" b="0" i="1" u="none" strike="noStrike" kern="1200" cap="none" spc="0" normalizeH="0" baseline="30000" noProof="0" dirty="0" smtClean="0">
              <a:ln>
                <a:noFill/>
              </a:ln>
              <a:solidFill>
                <a:srgbClr val="377373"/>
              </a:solidFill>
              <a:effectLst/>
              <a:uLnTx/>
              <a:uFillTx/>
              <a:latin typeface="Helvetica" pitchFamily="34" charset="0"/>
              <a:ea typeface="+mj-ea"/>
              <a:cs typeface="Helvetica" pitchFamily="34" charset="0"/>
            </a:endParaRPr>
          </a:p>
        </p:txBody>
      </p:sp>
      <p:grpSp>
        <p:nvGrpSpPr>
          <p:cNvPr id="4" name="Group 11"/>
          <p:cNvGrpSpPr/>
          <p:nvPr/>
        </p:nvGrpSpPr>
        <p:grpSpPr>
          <a:xfrm>
            <a:off x="170090" y="1253837"/>
            <a:ext cx="2454233" cy="1717963"/>
            <a:chOff x="288967" y="1253837"/>
            <a:chExt cx="2454233" cy="1717963"/>
          </a:xfrm>
        </p:grpSpPr>
        <p:pic>
          <p:nvPicPr>
            <p:cNvPr id="13" name="Picture 1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8967" y="1253837"/>
              <a:ext cx="2454233" cy="1717963"/>
            </a:xfrm>
            <a:prstGeom prst="rect">
              <a:avLst/>
            </a:prstGeom>
            <a:ln w="28575"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460076" y="1348499"/>
              <a:ext cx="1319592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Relic radiation</a:t>
              </a:r>
            </a:p>
          </p:txBody>
        </p:sp>
      </p:grpSp>
      <p:grpSp>
        <p:nvGrpSpPr>
          <p:cNvPr id="5" name="Group 14"/>
          <p:cNvGrpSpPr/>
          <p:nvPr/>
        </p:nvGrpSpPr>
        <p:grpSpPr>
          <a:xfrm>
            <a:off x="2124995" y="1079808"/>
            <a:ext cx="1913056" cy="1434792"/>
            <a:chOff x="2243872" y="1079808"/>
            <a:chExt cx="1913056" cy="1434792"/>
          </a:xfrm>
        </p:grpSpPr>
        <p:pic>
          <p:nvPicPr>
            <p:cNvPr id="16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43872" y="1079808"/>
              <a:ext cx="1913056" cy="1434792"/>
            </a:xfrm>
            <a:prstGeom prst="rect">
              <a:avLst/>
            </a:prstGeom>
            <a:ln w="19050"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2244675" y="1099948"/>
              <a:ext cx="1390124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Cosmic Strings</a:t>
              </a:r>
            </a:p>
          </p:txBody>
        </p:sp>
      </p:grpSp>
      <p:grpSp>
        <p:nvGrpSpPr>
          <p:cNvPr id="6" name="Group 17"/>
          <p:cNvGrpSpPr/>
          <p:nvPr/>
        </p:nvGrpSpPr>
        <p:grpSpPr>
          <a:xfrm>
            <a:off x="2920789" y="1808367"/>
            <a:ext cx="2599134" cy="1412465"/>
            <a:chOff x="3039666" y="1808367"/>
            <a:chExt cx="2599134" cy="1412465"/>
          </a:xfrm>
        </p:grpSpPr>
        <p:pic>
          <p:nvPicPr>
            <p:cNvPr id="19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48000" y="1808367"/>
              <a:ext cx="2590800" cy="1412465"/>
            </a:xfrm>
            <a:prstGeom prst="rect">
              <a:avLst/>
            </a:prstGeom>
            <a:ln w="19050"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0" name="TextBox 19"/>
            <p:cNvSpPr txBox="1"/>
            <p:nvPr/>
          </p:nvSpPr>
          <p:spPr>
            <a:xfrm>
              <a:off x="3039666" y="2878149"/>
              <a:ext cx="2316660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Supermassive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 BH Binaries</a:t>
              </a:r>
            </a:p>
          </p:txBody>
        </p:sp>
      </p:grpSp>
      <p:grpSp>
        <p:nvGrpSpPr>
          <p:cNvPr id="7" name="Group 20"/>
          <p:cNvGrpSpPr/>
          <p:nvPr/>
        </p:nvGrpSpPr>
        <p:grpSpPr>
          <a:xfrm>
            <a:off x="4196178" y="990600"/>
            <a:ext cx="1857145" cy="1219200"/>
            <a:chOff x="4315055" y="990600"/>
            <a:chExt cx="1857145" cy="1219200"/>
          </a:xfrm>
        </p:grpSpPr>
        <p:pic>
          <p:nvPicPr>
            <p:cNvPr id="22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43400" y="990600"/>
              <a:ext cx="1828800" cy="1219200"/>
            </a:xfrm>
            <a:prstGeom prst="rect">
              <a:avLst/>
            </a:prstGeom>
            <a:ln w="19050"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TextBox 22"/>
            <p:cNvSpPr txBox="1"/>
            <p:nvPr/>
          </p:nvSpPr>
          <p:spPr>
            <a:xfrm>
              <a:off x="4315055" y="1009945"/>
              <a:ext cx="1779654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BH and NS Binaries</a:t>
              </a:r>
            </a:p>
          </p:txBody>
        </p:sp>
      </p:grpSp>
      <p:grpSp>
        <p:nvGrpSpPr>
          <p:cNvPr id="12" name="Group 23"/>
          <p:cNvGrpSpPr/>
          <p:nvPr/>
        </p:nvGrpSpPr>
        <p:grpSpPr>
          <a:xfrm>
            <a:off x="5220024" y="2133981"/>
            <a:ext cx="1967205" cy="1238709"/>
            <a:chOff x="5338901" y="2133981"/>
            <a:chExt cx="1967205" cy="1238709"/>
          </a:xfrm>
        </p:grpSpPr>
        <p:pic>
          <p:nvPicPr>
            <p:cNvPr id="25" name="Picture 1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410200" y="2133981"/>
              <a:ext cx="1828800" cy="1218819"/>
            </a:xfrm>
            <a:prstGeom prst="rect">
              <a:avLst/>
            </a:prstGeom>
            <a:ln w="28575"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5338901" y="3064913"/>
              <a:ext cx="1967205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Binaries coalescences</a:t>
              </a:r>
            </a:p>
          </p:txBody>
        </p:sp>
      </p:grpSp>
      <p:grpSp>
        <p:nvGrpSpPr>
          <p:cNvPr id="15" name="Group 26"/>
          <p:cNvGrpSpPr/>
          <p:nvPr/>
        </p:nvGrpSpPr>
        <p:grpSpPr>
          <a:xfrm>
            <a:off x="5898098" y="1049741"/>
            <a:ext cx="1920025" cy="1388659"/>
            <a:chOff x="6016975" y="1049741"/>
            <a:chExt cx="1920025" cy="1388659"/>
          </a:xfrm>
        </p:grpSpPr>
        <p:pic>
          <p:nvPicPr>
            <p:cNvPr id="28" name="Picture 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083799" y="1049741"/>
              <a:ext cx="1853201" cy="1388659"/>
            </a:xfrm>
            <a:prstGeom prst="rect">
              <a:avLst/>
            </a:prstGeom>
            <a:ln w="19050"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9" name="TextBox 28"/>
            <p:cNvSpPr txBox="1"/>
            <p:nvPr/>
          </p:nvSpPr>
          <p:spPr>
            <a:xfrm>
              <a:off x="6016975" y="1855704"/>
              <a:ext cx="1797287" cy="52322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Extreme Mass Ratio</a:t>
              </a:r>
            </a:p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Inspirals</a:t>
              </a:r>
              <a:endPara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endParaRPr>
            </a:p>
          </p:txBody>
        </p:sp>
      </p:grpSp>
      <p:grpSp>
        <p:nvGrpSpPr>
          <p:cNvPr id="18" name="Group 29"/>
          <p:cNvGrpSpPr/>
          <p:nvPr/>
        </p:nvGrpSpPr>
        <p:grpSpPr>
          <a:xfrm>
            <a:off x="7544625" y="838200"/>
            <a:ext cx="1436996" cy="1436996"/>
            <a:chOff x="7663502" y="838200"/>
            <a:chExt cx="1436996" cy="1436996"/>
          </a:xfrm>
        </p:grpSpPr>
        <p:pic>
          <p:nvPicPr>
            <p:cNvPr id="31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663502" y="838200"/>
              <a:ext cx="1436996" cy="1436996"/>
            </a:xfrm>
            <a:prstGeom prst="rect">
              <a:avLst/>
            </a:prstGeom>
            <a:ln w="19050"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2" name="TextBox 31"/>
            <p:cNvSpPr txBox="1"/>
            <p:nvPr/>
          </p:nvSpPr>
          <p:spPr>
            <a:xfrm>
              <a:off x="7847956" y="930671"/>
              <a:ext cx="1149674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Supernovae</a:t>
              </a:r>
            </a:p>
          </p:txBody>
        </p:sp>
      </p:grpSp>
      <p:grpSp>
        <p:nvGrpSpPr>
          <p:cNvPr id="21" name="Group 32"/>
          <p:cNvGrpSpPr/>
          <p:nvPr/>
        </p:nvGrpSpPr>
        <p:grpSpPr>
          <a:xfrm>
            <a:off x="7332324" y="2117315"/>
            <a:ext cx="1235599" cy="1230004"/>
            <a:chOff x="7451201" y="2117315"/>
            <a:chExt cx="1235599" cy="1230004"/>
          </a:xfrm>
        </p:grpSpPr>
        <p:pic>
          <p:nvPicPr>
            <p:cNvPr id="34" name="Picture 1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452241" y="2117315"/>
              <a:ext cx="1234559" cy="1230004"/>
            </a:xfrm>
            <a:prstGeom prst="rect">
              <a:avLst/>
            </a:prstGeom>
            <a:ln w="19050"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5" name="TextBox 34"/>
            <p:cNvSpPr txBox="1"/>
            <p:nvPr/>
          </p:nvSpPr>
          <p:spPr>
            <a:xfrm>
              <a:off x="7451201" y="3024153"/>
              <a:ext cx="1181734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Spinning NS</a:t>
              </a:r>
            </a:p>
          </p:txBody>
        </p:sp>
      </p:grpSp>
      <p:grpSp>
        <p:nvGrpSpPr>
          <p:cNvPr id="24" name="Group 41"/>
          <p:cNvGrpSpPr/>
          <p:nvPr/>
        </p:nvGrpSpPr>
        <p:grpSpPr>
          <a:xfrm>
            <a:off x="18300" y="3581400"/>
            <a:ext cx="2488776" cy="2404426"/>
            <a:chOff x="18300" y="3581400"/>
            <a:chExt cx="2488776" cy="2404426"/>
          </a:xfrm>
        </p:grpSpPr>
        <p:sp>
          <p:nvSpPr>
            <p:cNvPr id="43" name="TextBox 42"/>
            <p:cNvSpPr txBox="1"/>
            <p:nvPr/>
          </p:nvSpPr>
          <p:spPr>
            <a:xfrm>
              <a:off x="152400" y="3581400"/>
              <a:ext cx="685800" cy="45720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rmAutofit/>
            </a:bodyPr>
            <a:lstStyle/>
            <a:p>
              <a:pPr algn="ctr">
                <a:spcBef>
                  <a:spcPct val="0"/>
                </a:spcBef>
              </a:pPr>
              <a:r>
                <a:rPr kumimoji="0" lang="en-US" sz="16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377373"/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10</a:t>
              </a:r>
              <a:r>
                <a:rPr kumimoji="0" lang="en-US" sz="1600" b="0" i="1" u="none" strike="noStrike" kern="1200" cap="none" spc="0" normalizeH="0" baseline="30000" noProof="0" dirty="0" smtClean="0">
                  <a:ln>
                    <a:noFill/>
                  </a:ln>
                  <a:solidFill>
                    <a:srgbClr val="377373"/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-16</a:t>
              </a:r>
              <a:r>
                <a:rPr lang="en-US" sz="1600" i="1" dirty="0" smtClean="0">
                  <a:solidFill>
                    <a:srgbClr val="377373"/>
                  </a:solidFill>
                  <a:latin typeface="Helvetica" pitchFamily="34" charset="0"/>
                  <a:cs typeface="Helvetica" pitchFamily="34" charset="0"/>
                </a:rPr>
                <a:t> Hz</a:t>
              </a:r>
              <a:endParaRPr kumimoji="0" lang="en-US" sz="1600" b="0" i="1" u="none" strike="noStrike" kern="1200" cap="none" spc="0" normalizeH="0" baseline="30000" noProof="0" dirty="0" smtClean="0">
                <a:ln>
                  <a:noFill/>
                </a:ln>
                <a:solidFill>
                  <a:srgbClr val="377373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endParaRPr>
            </a:p>
          </p:txBody>
        </p:sp>
        <p:pic>
          <p:nvPicPr>
            <p:cNvPr id="44" name="Picture 18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52400" y="4952999"/>
              <a:ext cx="1455347" cy="1032827"/>
            </a:xfrm>
            <a:prstGeom prst="rect">
              <a:avLst/>
            </a:prstGeom>
            <a:ln w="28575"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5" name="Picture 19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55789" y="4258965"/>
              <a:ext cx="1744523" cy="1219200"/>
            </a:xfrm>
            <a:prstGeom prst="rect">
              <a:avLst/>
            </a:prstGeom>
            <a:ln w="28575"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6" name="Rectangle 45"/>
            <p:cNvSpPr/>
            <p:nvPr/>
          </p:nvSpPr>
          <p:spPr>
            <a:xfrm>
              <a:off x="18300" y="3954147"/>
              <a:ext cx="2488776" cy="233803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alpha val="0"/>
                  </a:srgbClr>
                </a:gs>
                <a:gs pos="20000">
                  <a:srgbClr val="C00000"/>
                </a:gs>
                <a:gs pos="80000">
                  <a:srgbClr val="C00000"/>
                </a:gs>
                <a:gs pos="100000">
                  <a:srgbClr val="C00000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0" i="0" dirty="0" smtClean="0">
                  <a:latin typeface="Helvetica" pitchFamily="34" charset="0"/>
                  <a:cs typeface="Helvetica" pitchFamily="34" charset="0"/>
                </a:rPr>
                <a:t>Inflation Probe</a:t>
              </a:r>
              <a:endParaRPr lang="en-US" sz="1600" b="0" i="0" dirty="0">
                <a:latin typeface="Helvetica" pitchFamily="34" charset="0"/>
                <a:cs typeface="Helvetica" pitchFamily="34" charset="0"/>
              </a:endParaRPr>
            </a:p>
          </p:txBody>
        </p:sp>
      </p:grpSp>
      <p:grpSp>
        <p:nvGrpSpPr>
          <p:cNvPr id="27" name="Group 46"/>
          <p:cNvGrpSpPr/>
          <p:nvPr/>
        </p:nvGrpSpPr>
        <p:grpSpPr>
          <a:xfrm>
            <a:off x="1991570" y="3954147"/>
            <a:ext cx="3073871" cy="2434758"/>
            <a:chOff x="1991570" y="3954147"/>
            <a:chExt cx="3073871" cy="2434758"/>
          </a:xfrm>
        </p:grpSpPr>
        <p:pic>
          <p:nvPicPr>
            <p:cNvPr id="48" name="Picture 15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433575" y="3954147"/>
              <a:ext cx="1631866" cy="2065653"/>
            </a:xfrm>
            <a:prstGeom prst="rect">
              <a:avLst/>
            </a:prstGeom>
            <a:ln w="28575"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9" name="Picture 14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991570" y="5036355"/>
              <a:ext cx="2032000" cy="1352550"/>
            </a:xfrm>
            <a:prstGeom prst="rect">
              <a:avLst/>
            </a:prstGeom>
            <a:ln w="28575"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0" name="Rectangle 49"/>
            <p:cNvSpPr/>
            <p:nvPr/>
          </p:nvSpPr>
          <p:spPr>
            <a:xfrm>
              <a:off x="2219255" y="3960265"/>
              <a:ext cx="2488776" cy="233803"/>
            </a:xfrm>
            <a:prstGeom prst="rect">
              <a:avLst/>
            </a:prstGeom>
            <a:gradFill flip="none" rotWithShape="1">
              <a:gsLst>
                <a:gs pos="0">
                  <a:srgbClr val="326464">
                    <a:alpha val="0"/>
                  </a:srgbClr>
                </a:gs>
                <a:gs pos="20000">
                  <a:srgbClr val="326464"/>
                </a:gs>
                <a:gs pos="80000">
                  <a:srgbClr val="326464"/>
                </a:gs>
                <a:gs pos="100000">
                  <a:srgbClr val="326464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0" i="0" dirty="0" smtClean="0">
                  <a:latin typeface="Helvetica" pitchFamily="34" charset="0"/>
                  <a:cs typeface="Helvetica" pitchFamily="34" charset="0"/>
                </a:rPr>
                <a:t>Pulsar timing</a:t>
              </a:r>
              <a:endParaRPr lang="en-US" sz="1600" b="0" i="0" dirty="0">
                <a:latin typeface="Helvetica" pitchFamily="34" charset="0"/>
                <a:cs typeface="Helvetica" pitchFamily="34" charset="0"/>
              </a:endParaRPr>
            </a:p>
          </p:txBody>
        </p:sp>
      </p:grpSp>
      <p:sp>
        <p:nvSpPr>
          <p:cNvPr id="51" name="Rectangle 50"/>
          <p:cNvSpPr/>
          <p:nvPr/>
        </p:nvSpPr>
        <p:spPr>
          <a:xfrm>
            <a:off x="4511864" y="3960265"/>
            <a:ext cx="2488776" cy="23380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alpha val="0"/>
                </a:schemeClr>
              </a:gs>
              <a:gs pos="20000">
                <a:schemeClr val="tx1">
                  <a:lumMod val="50000"/>
                </a:schemeClr>
              </a:gs>
              <a:gs pos="80000">
                <a:schemeClr val="tx1">
                  <a:lumMod val="50000"/>
                </a:schemeClr>
              </a:gs>
              <a:gs pos="100000">
                <a:schemeClr val="tx1">
                  <a:lumMod val="5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0" i="0" dirty="0" smtClean="0">
                <a:latin typeface="Helvetica" pitchFamily="34" charset="0"/>
                <a:cs typeface="Helvetica" pitchFamily="34" charset="0"/>
              </a:rPr>
              <a:t>Space detectors</a:t>
            </a:r>
            <a:endParaRPr lang="en-US" sz="1600" b="0" i="0" dirty="0">
              <a:latin typeface="Helvetica" pitchFamily="34" charset="0"/>
              <a:cs typeface="Helvetica" pitchFamily="34" charset="0"/>
            </a:endParaRPr>
          </a:p>
        </p:txBody>
      </p:sp>
      <p:grpSp>
        <p:nvGrpSpPr>
          <p:cNvPr id="30" name="Group 51"/>
          <p:cNvGrpSpPr/>
          <p:nvPr/>
        </p:nvGrpSpPr>
        <p:grpSpPr>
          <a:xfrm>
            <a:off x="6636924" y="3960265"/>
            <a:ext cx="2488776" cy="2352745"/>
            <a:chOff x="6636924" y="3960265"/>
            <a:chExt cx="2488776" cy="2352745"/>
          </a:xfrm>
        </p:grpSpPr>
        <p:pic>
          <p:nvPicPr>
            <p:cNvPr id="53" name="Picture 20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7000640" y="4983636"/>
              <a:ext cx="1820965" cy="1329374"/>
            </a:xfrm>
            <a:prstGeom prst="rect">
              <a:avLst/>
            </a:prstGeom>
            <a:ln w="28575"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4" name="Picture 21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7315200" y="4114800"/>
              <a:ext cx="1588911" cy="1066800"/>
            </a:xfrm>
            <a:prstGeom prst="rect">
              <a:avLst/>
            </a:prstGeom>
            <a:ln w="28575"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5" name="Rectangle 54"/>
            <p:cNvSpPr/>
            <p:nvPr/>
          </p:nvSpPr>
          <p:spPr>
            <a:xfrm>
              <a:off x="6636924" y="3960265"/>
              <a:ext cx="2488776" cy="233803"/>
            </a:xfrm>
            <a:prstGeom prst="rect">
              <a:avLst/>
            </a:prstGeom>
            <a:gradFill flip="none" rotWithShape="1">
              <a:gsLst>
                <a:gs pos="0">
                  <a:srgbClr val="FC950C">
                    <a:alpha val="0"/>
                  </a:srgbClr>
                </a:gs>
                <a:gs pos="20000">
                  <a:srgbClr val="FC950C"/>
                </a:gs>
                <a:gs pos="79000">
                  <a:srgbClr val="FC950C"/>
                </a:gs>
                <a:gs pos="100000">
                  <a:srgbClr val="FC950C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0" i="0" dirty="0" smtClean="0">
                  <a:latin typeface="Helvetica" pitchFamily="34" charset="0"/>
                  <a:cs typeface="Helvetica" pitchFamily="34" charset="0"/>
                </a:rPr>
                <a:t>Ground interferometers</a:t>
              </a:r>
              <a:endParaRPr lang="en-US" sz="1600" b="0" i="0" dirty="0">
                <a:latin typeface="Helvetica" pitchFamily="34" charset="0"/>
                <a:cs typeface="Helvetica" pitchFamily="34" charset="0"/>
              </a:endParaRPr>
            </a:p>
          </p:txBody>
        </p:sp>
      </p:grpSp>
      <p:sp>
        <p:nvSpPr>
          <p:cNvPr id="56" name="Rectangle 55"/>
          <p:cNvSpPr/>
          <p:nvPr/>
        </p:nvSpPr>
        <p:spPr>
          <a:xfrm>
            <a:off x="5621782" y="4693335"/>
            <a:ext cx="78603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i="0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?</a:t>
            </a:r>
            <a:endParaRPr lang="en-US" sz="9600" b="1" i="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3" name="Group 53"/>
          <p:cNvGrpSpPr>
            <a:grpSpLocks noChangeAspect="1"/>
          </p:cNvGrpSpPr>
          <p:nvPr/>
        </p:nvGrpSpPr>
        <p:grpSpPr bwMode="auto">
          <a:xfrm>
            <a:off x="-228600" y="3465513"/>
            <a:ext cx="9601200" cy="192087"/>
            <a:chOff x="-144" y="2183"/>
            <a:chExt cx="6048" cy="121"/>
          </a:xfrm>
          <a:noFill/>
        </p:grpSpPr>
        <p:sp>
          <p:nvSpPr>
            <p:cNvPr id="2100" name="AutoShape 52"/>
            <p:cNvSpPr>
              <a:spLocks noChangeAspect="1" noChangeArrowheads="1" noTextEdit="1"/>
            </p:cNvSpPr>
            <p:nvPr/>
          </p:nvSpPr>
          <p:spPr bwMode="auto">
            <a:xfrm>
              <a:off x="-144" y="2183"/>
              <a:ext cx="6048" cy="12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2" name="Rectangle 54"/>
            <p:cNvSpPr>
              <a:spLocks noChangeArrowheads="1"/>
            </p:cNvSpPr>
            <p:nvPr/>
          </p:nvSpPr>
          <p:spPr bwMode="auto">
            <a:xfrm>
              <a:off x="-144" y="2183"/>
              <a:ext cx="6048" cy="12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3" name="Freeform 55"/>
            <p:cNvSpPr>
              <a:spLocks/>
            </p:cNvSpPr>
            <p:nvPr/>
          </p:nvSpPr>
          <p:spPr bwMode="auto">
            <a:xfrm>
              <a:off x="-23" y="2186"/>
              <a:ext cx="796" cy="58"/>
            </a:xfrm>
            <a:custGeom>
              <a:avLst/>
              <a:gdLst/>
              <a:ahLst/>
              <a:cxnLst>
                <a:cxn ang="0">
                  <a:pos x="1" y="58"/>
                </a:cxn>
                <a:cxn ang="0">
                  <a:pos x="1" y="58"/>
                </a:cxn>
                <a:cxn ang="0">
                  <a:pos x="2" y="58"/>
                </a:cxn>
                <a:cxn ang="0">
                  <a:pos x="3" y="58"/>
                </a:cxn>
                <a:cxn ang="0">
                  <a:pos x="4" y="58"/>
                </a:cxn>
                <a:cxn ang="0">
                  <a:pos x="5" y="58"/>
                </a:cxn>
                <a:cxn ang="0">
                  <a:pos x="6" y="58"/>
                </a:cxn>
                <a:cxn ang="0">
                  <a:pos x="7" y="58"/>
                </a:cxn>
                <a:cxn ang="0">
                  <a:pos x="9" y="58"/>
                </a:cxn>
                <a:cxn ang="0">
                  <a:pos x="10" y="58"/>
                </a:cxn>
                <a:cxn ang="0">
                  <a:pos x="12" y="58"/>
                </a:cxn>
                <a:cxn ang="0">
                  <a:pos x="15" y="58"/>
                </a:cxn>
                <a:cxn ang="0">
                  <a:pos x="17" y="58"/>
                </a:cxn>
                <a:cxn ang="0">
                  <a:pos x="19" y="58"/>
                </a:cxn>
                <a:cxn ang="0">
                  <a:pos x="22" y="58"/>
                </a:cxn>
                <a:cxn ang="0">
                  <a:pos x="26" y="58"/>
                </a:cxn>
                <a:cxn ang="0">
                  <a:pos x="29" y="58"/>
                </a:cxn>
                <a:cxn ang="0">
                  <a:pos x="33" y="58"/>
                </a:cxn>
                <a:cxn ang="0">
                  <a:pos x="38" y="58"/>
                </a:cxn>
                <a:cxn ang="0">
                  <a:pos x="41" y="58"/>
                </a:cxn>
                <a:cxn ang="0">
                  <a:pos x="45" y="58"/>
                </a:cxn>
                <a:cxn ang="0">
                  <a:pos x="52" y="58"/>
                </a:cxn>
                <a:cxn ang="0">
                  <a:pos x="58" y="58"/>
                </a:cxn>
                <a:cxn ang="0">
                  <a:pos x="75" y="58"/>
                </a:cxn>
                <a:cxn ang="0">
                  <a:pos x="122" y="57"/>
                </a:cxn>
                <a:cxn ang="0">
                  <a:pos x="169" y="56"/>
                </a:cxn>
                <a:cxn ang="0">
                  <a:pos x="215" y="55"/>
                </a:cxn>
                <a:cxn ang="0">
                  <a:pos x="261" y="53"/>
                </a:cxn>
                <a:cxn ang="0">
                  <a:pos x="308" y="51"/>
                </a:cxn>
                <a:cxn ang="0">
                  <a:pos x="355" y="47"/>
                </a:cxn>
                <a:cxn ang="0">
                  <a:pos x="401" y="42"/>
                </a:cxn>
                <a:cxn ang="0">
                  <a:pos x="448" y="37"/>
                </a:cxn>
                <a:cxn ang="0">
                  <a:pos x="494" y="30"/>
                </a:cxn>
                <a:cxn ang="0">
                  <a:pos x="540" y="23"/>
                </a:cxn>
                <a:cxn ang="0">
                  <a:pos x="587" y="15"/>
                </a:cxn>
                <a:cxn ang="0">
                  <a:pos x="633" y="8"/>
                </a:cxn>
                <a:cxn ang="0">
                  <a:pos x="680" y="2"/>
                </a:cxn>
                <a:cxn ang="0">
                  <a:pos x="699" y="0"/>
                </a:cxn>
                <a:cxn ang="0">
                  <a:pos x="706" y="0"/>
                </a:cxn>
                <a:cxn ang="0">
                  <a:pos x="709" y="0"/>
                </a:cxn>
                <a:cxn ang="0">
                  <a:pos x="713" y="0"/>
                </a:cxn>
                <a:cxn ang="0">
                  <a:pos x="716" y="0"/>
                </a:cxn>
                <a:cxn ang="0">
                  <a:pos x="718" y="0"/>
                </a:cxn>
                <a:cxn ang="0">
                  <a:pos x="721" y="0"/>
                </a:cxn>
                <a:cxn ang="0">
                  <a:pos x="722" y="0"/>
                </a:cxn>
                <a:cxn ang="0">
                  <a:pos x="724" y="0"/>
                </a:cxn>
                <a:cxn ang="0">
                  <a:pos x="725" y="0"/>
                </a:cxn>
                <a:cxn ang="0">
                  <a:pos x="726" y="0"/>
                </a:cxn>
                <a:cxn ang="0">
                  <a:pos x="727" y="0"/>
                </a:cxn>
                <a:cxn ang="0">
                  <a:pos x="727" y="0"/>
                </a:cxn>
                <a:cxn ang="0">
                  <a:pos x="728" y="0"/>
                </a:cxn>
                <a:cxn ang="0">
                  <a:pos x="729" y="0"/>
                </a:cxn>
                <a:cxn ang="0">
                  <a:pos x="730" y="0"/>
                </a:cxn>
                <a:cxn ang="0">
                  <a:pos x="731" y="0"/>
                </a:cxn>
                <a:cxn ang="0">
                  <a:pos x="733" y="0"/>
                </a:cxn>
                <a:cxn ang="0">
                  <a:pos x="735" y="0"/>
                </a:cxn>
                <a:cxn ang="0">
                  <a:pos x="741" y="0"/>
                </a:cxn>
                <a:cxn ang="0">
                  <a:pos x="744" y="0"/>
                </a:cxn>
                <a:cxn ang="0">
                  <a:pos x="747" y="0"/>
                </a:cxn>
                <a:cxn ang="0">
                  <a:pos x="752" y="0"/>
                </a:cxn>
                <a:cxn ang="0">
                  <a:pos x="761" y="1"/>
                </a:cxn>
                <a:cxn ang="0">
                  <a:pos x="773" y="2"/>
                </a:cxn>
              </a:cxnLst>
              <a:rect l="0" t="0" r="r" b="b"/>
              <a:pathLst>
                <a:path w="796" h="58">
                  <a:moveTo>
                    <a:pt x="0" y="58"/>
                  </a:move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1" y="58"/>
                  </a:lnTo>
                  <a:lnTo>
                    <a:pt x="11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4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7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1" y="58"/>
                  </a:lnTo>
                  <a:lnTo>
                    <a:pt x="21" y="58"/>
                  </a:lnTo>
                  <a:lnTo>
                    <a:pt x="22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4" y="58"/>
                  </a:lnTo>
                  <a:lnTo>
                    <a:pt x="24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7" y="58"/>
                  </a:lnTo>
                  <a:lnTo>
                    <a:pt x="28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30" y="58"/>
                  </a:lnTo>
                  <a:lnTo>
                    <a:pt x="30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3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6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9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2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5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8" y="58"/>
                  </a:lnTo>
                  <a:lnTo>
                    <a:pt x="49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9" y="58"/>
                  </a:lnTo>
                  <a:lnTo>
                    <a:pt x="59" y="58"/>
                  </a:lnTo>
                  <a:lnTo>
                    <a:pt x="60" y="58"/>
                  </a:lnTo>
                  <a:lnTo>
                    <a:pt x="61" y="58"/>
                  </a:lnTo>
                  <a:lnTo>
                    <a:pt x="64" y="58"/>
                  </a:lnTo>
                  <a:lnTo>
                    <a:pt x="69" y="58"/>
                  </a:lnTo>
                  <a:lnTo>
                    <a:pt x="75" y="58"/>
                  </a:lnTo>
                  <a:lnTo>
                    <a:pt x="81" y="58"/>
                  </a:lnTo>
                  <a:lnTo>
                    <a:pt x="87" y="57"/>
                  </a:lnTo>
                  <a:lnTo>
                    <a:pt x="93" y="57"/>
                  </a:lnTo>
                  <a:lnTo>
                    <a:pt x="99" y="57"/>
                  </a:lnTo>
                  <a:lnTo>
                    <a:pt x="105" y="57"/>
                  </a:lnTo>
                  <a:lnTo>
                    <a:pt x="110" y="57"/>
                  </a:lnTo>
                  <a:lnTo>
                    <a:pt x="116" y="57"/>
                  </a:lnTo>
                  <a:lnTo>
                    <a:pt x="122" y="57"/>
                  </a:lnTo>
                  <a:lnTo>
                    <a:pt x="128" y="57"/>
                  </a:lnTo>
                  <a:lnTo>
                    <a:pt x="134" y="57"/>
                  </a:lnTo>
                  <a:lnTo>
                    <a:pt x="140" y="57"/>
                  </a:lnTo>
                  <a:lnTo>
                    <a:pt x="145" y="57"/>
                  </a:lnTo>
                  <a:lnTo>
                    <a:pt x="151" y="57"/>
                  </a:lnTo>
                  <a:lnTo>
                    <a:pt x="157" y="57"/>
                  </a:lnTo>
                  <a:lnTo>
                    <a:pt x="163" y="57"/>
                  </a:lnTo>
                  <a:lnTo>
                    <a:pt x="169" y="56"/>
                  </a:lnTo>
                  <a:lnTo>
                    <a:pt x="174" y="56"/>
                  </a:lnTo>
                  <a:lnTo>
                    <a:pt x="180" y="56"/>
                  </a:lnTo>
                  <a:lnTo>
                    <a:pt x="186" y="56"/>
                  </a:lnTo>
                  <a:lnTo>
                    <a:pt x="192" y="56"/>
                  </a:lnTo>
                  <a:lnTo>
                    <a:pt x="198" y="56"/>
                  </a:lnTo>
                  <a:lnTo>
                    <a:pt x="203" y="56"/>
                  </a:lnTo>
                  <a:lnTo>
                    <a:pt x="209" y="55"/>
                  </a:lnTo>
                  <a:lnTo>
                    <a:pt x="215" y="55"/>
                  </a:lnTo>
                  <a:lnTo>
                    <a:pt x="221" y="55"/>
                  </a:lnTo>
                  <a:lnTo>
                    <a:pt x="227" y="55"/>
                  </a:lnTo>
                  <a:lnTo>
                    <a:pt x="232" y="55"/>
                  </a:lnTo>
                  <a:lnTo>
                    <a:pt x="238" y="54"/>
                  </a:lnTo>
                  <a:lnTo>
                    <a:pt x="244" y="54"/>
                  </a:lnTo>
                  <a:lnTo>
                    <a:pt x="250" y="54"/>
                  </a:lnTo>
                  <a:lnTo>
                    <a:pt x="256" y="54"/>
                  </a:lnTo>
                  <a:lnTo>
                    <a:pt x="261" y="53"/>
                  </a:lnTo>
                  <a:lnTo>
                    <a:pt x="267" y="53"/>
                  </a:lnTo>
                  <a:lnTo>
                    <a:pt x="273" y="53"/>
                  </a:lnTo>
                  <a:lnTo>
                    <a:pt x="279" y="52"/>
                  </a:lnTo>
                  <a:lnTo>
                    <a:pt x="285" y="52"/>
                  </a:lnTo>
                  <a:lnTo>
                    <a:pt x="291" y="52"/>
                  </a:lnTo>
                  <a:lnTo>
                    <a:pt x="296" y="52"/>
                  </a:lnTo>
                  <a:lnTo>
                    <a:pt x="302" y="51"/>
                  </a:lnTo>
                  <a:lnTo>
                    <a:pt x="308" y="51"/>
                  </a:lnTo>
                  <a:lnTo>
                    <a:pt x="314" y="50"/>
                  </a:lnTo>
                  <a:lnTo>
                    <a:pt x="320" y="50"/>
                  </a:lnTo>
                  <a:lnTo>
                    <a:pt x="326" y="50"/>
                  </a:lnTo>
                  <a:lnTo>
                    <a:pt x="332" y="49"/>
                  </a:lnTo>
                  <a:lnTo>
                    <a:pt x="337" y="48"/>
                  </a:lnTo>
                  <a:lnTo>
                    <a:pt x="343" y="48"/>
                  </a:lnTo>
                  <a:lnTo>
                    <a:pt x="349" y="48"/>
                  </a:lnTo>
                  <a:lnTo>
                    <a:pt x="355" y="47"/>
                  </a:lnTo>
                  <a:lnTo>
                    <a:pt x="361" y="47"/>
                  </a:lnTo>
                  <a:lnTo>
                    <a:pt x="367" y="46"/>
                  </a:lnTo>
                  <a:lnTo>
                    <a:pt x="372" y="46"/>
                  </a:lnTo>
                  <a:lnTo>
                    <a:pt x="378" y="45"/>
                  </a:lnTo>
                  <a:lnTo>
                    <a:pt x="384" y="44"/>
                  </a:lnTo>
                  <a:lnTo>
                    <a:pt x="389" y="44"/>
                  </a:lnTo>
                  <a:lnTo>
                    <a:pt x="395" y="43"/>
                  </a:lnTo>
                  <a:lnTo>
                    <a:pt x="401" y="42"/>
                  </a:lnTo>
                  <a:lnTo>
                    <a:pt x="407" y="42"/>
                  </a:lnTo>
                  <a:lnTo>
                    <a:pt x="413" y="41"/>
                  </a:lnTo>
                  <a:lnTo>
                    <a:pt x="418" y="40"/>
                  </a:lnTo>
                  <a:lnTo>
                    <a:pt x="424" y="40"/>
                  </a:lnTo>
                  <a:lnTo>
                    <a:pt x="430" y="39"/>
                  </a:lnTo>
                  <a:lnTo>
                    <a:pt x="436" y="38"/>
                  </a:lnTo>
                  <a:lnTo>
                    <a:pt x="442" y="38"/>
                  </a:lnTo>
                  <a:lnTo>
                    <a:pt x="448" y="37"/>
                  </a:lnTo>
                  <a:lnTo>
                    <a:pt x="454" y="36"/>
                  </a:lnTo>
                  <a:lnTo>
                    <a:pt x="459" y="35"/>
                  </a:lnTo>
                  <a:lnTo>
                    <a:pt x="465" y="34"/>
                  </a:lnTo>
                  <a:lnTo>
                    <a:pt x="471" y="34"/>
                  </a:lnTo>
                  <a:lnTo>
                    <a:pt x="476" y="33"/>
                  </a:lnTo>
                  <a:lnTo>
                    <a:pt x="482" y="32"/>
                  </a:lnTo>
                  <a:lnTo>
                    <a:pt x="488" y="31"/>
                  </a:lnTo>
                  <a:lnTo>
                    <a:pt x="494" y="30"/>
                  </a:lnTo>
                  <a:lnTo>
                    <a:pt x="500" y="29"/>
                  </a:lnTo>
                  <a:lnTo>
                    <a:pt x="506" y="28"/>
                  </a:lnTo>
                  <a:lnTo>
                    <a:pt x="511" y="28"/>
                  </a:lnTo>
                  <a:lnTo>
                    <a:pt x="517" y="27"/>
                  </a:lnTo>
                  <a:lnTo>
                    <a:pt x="523" y="26"/>
                  </a:lnTo>
                  <a:lnTo>
                    <a:pt x="529" y="25"/>
                  </a:lnTo>
                  <a:lnTo>
                    <a:pt x="534" y="24"/>
                  </a:lnTo>
                  <a:lnTo>
                    <a:pt x="540" y="23"/>
                  </a:lnTo>
                  <a:lnTo>
                    <a:pt x="546" y="22"/>
                  </a:lnTo>
                  <a:lnTo>
                    <a:pt x="552" y="21"/>
                  </a:lnTo>
                  <a:lnTo>
                    <a:pt x="558" y="20"/>
                  </a:lnTo>
                  <a:lnTo>
                    <a:pt x="564" y="19"/>
                  </a:lnTo>
                  <a:lnTo>
                    <a:pt x="569" y="18"/>
                  </a:lnTo>
                  <a:lnTo>
                    <a:pt x="575" y="17"/>
                  </a:lnTo>
                  <a:lnTo>
                    <a:pt x="581" y="16"/>
                  </a:lnTo>
                  <a:lnTo>
                    <a:pt x="587" y="15"/>
                  </a:lnTo>
                  <a:lnTo>
                    <a:pt x="593" y="14"/>
                  </a:lnTo>
                  <a:lnTo>
                    <a:pt x="598" y="13"/>
                  </a:lnTo>
                  <a:lnTo>
                    <a:pt x="604" y="12"/>
                  </a:lnTo>
                  <a:lnTo>
                    <a:pt x="610" y="11"/>
                  </a:lnTo>
                  <a:lnTo>
                    <a:pt x="616" y="10"/>
                  </a:lnTo>
                  <a:lnTo>
                    <a:pt x="622" y="9"/>
                  </a:lnTo>
                  <a:lnTo>
                    <a:pt x="627" y="8"/>
                  </a:lnTo>
                  <a:lnTo>
                    <a:pt x="633" y="8"/>
                  </a:lnTo>
                  <a:lnTo>
                    <a:pt x="639" y="7"/>
                  </a:lnTo>
                  <a:lnTo>
                    <a:pt x="645" y="6"/>
                  </a:lnTo>
                  <a:lnTo>
                    <a:pt x="651" y="5"/>
                  </a:lnTo>
                  <a:lnTo>
                    <a:pt x="657" y="4"/>
                  </a:lnTo>
                  <a:lnTo>
                    <a:pt x="662" y="4"/>
                  </a:lnTo>
                  <a:lnTo>
                    <a:pt x="668" y="3"/>
                  </a:lnTo>
                  <a:lnTo>
                    <a:pt x="674" y="3"/>
                  </a:lnTo>
                  <a:lnTo>
                    <a:pt x="680" y="2"/>
                  </a:lnTo>
                  <a:lnTo>
                    <a:pt x="686" y="2"/>
                  </a:lnTo>
                  <a:lnTo>
                    <a:pt x="692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9" y="0"/>
                  </a:lnTo>
                  <a:lnTo>
                    <a:pt x="700" y="0"/>
                  </a:lnTo>
                  <a:lnTo>
                    <a:pt x="703" y="0"/>
                  </a:lnTo>
                  <a:lnTo>
                    <a:pt x="703" y="0"/>
                  </a:lnTo>
                  <a:lnTo>
                    <a:pt x="703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7" y="0"/>
                  </a:lnTo>
                  <a:lnTo>
                    <a:pt x="707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10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17" y="0"/>
                  </a:lnTo>
                  <a:lnTo>
                    <a:pt x="717" y="0"/>
                  </a:lnTo>
                  <a:lnTo>
                    <a:pt x="717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6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9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2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5" y="0"/>
                  </a:lnTo>
                  <a:lnTo>
                    <a:pt x="746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8" y="0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750" y="0"/>
                  </a:lnTo>
                  <a:lnTo>
                    <a:pt x="750" y="0"/>
                  </a:lnTo>
                  <a:lnTo>
                    <a:pt x="751" y="0"/>
                  </a:lnTo>
                  <a:lnTo>
                    <a:pt x="752" y="0"/>
                  </a:lnTo>
                  <a:lnTo>
                    <a:pt x="755" y="1"/>
                  </a:lnTo>
                  <a:lnTo>
                    <a:pt x="755" y="1"/>
                  </a:lnTo>
                  <a:lnTo>
                    <a:pt x="755" y="1"/>
                  </a:lnTo>
                  <a:lnTo>
                    <a:pt x="756" y="1"/>
                  </a:lnTo>
                  <a:lnTo>
                    <a:pt x="756" y="1"/>
                  </a:lnTo>
                  <a:lnTo>
                    <a:pt x="757" y="1"/>
                  </a:lnTo>
                  <a:lnTo>
                    <a:pt x="758" y="1"/>
                  </a:lnTo>
                  <a:lnTo>
                    <a:pt x="761" y="1"/>
                  </a:lnTo>
                  <a:lnTo>
                    <a:pt x="761" y="1"/>
                  </a:lnTo>
                  <a:lnTo>
                    <a:pt x="761" y="1"/>
                  </a:lnTo>
                  <a:lnTo>
                    <a:pt x="762" y="1"/>
                  </a:lnTo>
                  <a:lnTo>
                    <a:pt x="762" y="1"/>
                  </a:lnTo>
                  <a:lnTo>
                    <a:pt x="763" y="1"/>
                  </a:lnTo>
                  <a:lnTo>
                    <a:pt x="764" y="2"/>
                  </a:lnTo>
                  <a:lnTo>
                    <a:pt x="767" y="2"/>
                  </a:lnTo>
                  <a:lnTo>
                    <a:pt x="773" y="2"/>
                  </a:lnTo>
                  <a:lnTo>
                    <a:pt x="779" y="3"/>
                  </a:lnTo>
                  <a:lnTo>
                    <a:pt x="784" y="4"/>
                  </a:lnTo>
                  <a:lnTo>
                    <a:pt x="790" y="5"/>
                  </a:lnTo>
                  <a:lnTo>
                    <a:pt x="796" y="6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4" name="Freeform 56"/>
            <p:cNvSpPr>
              <a:spLocks/>
            </p:cNvSpPr>
            <p:nvPr/>
          </p:nvSpPr>
          <p:spPr bwMode="auto">
            <a:xfrm>
              <a:off x="773" y="2186"/>
              <a:ext cx="582" cy="116"/>
            </a:xfrm>
            <a:custGeom>
              <a:avLst/>
              <a:gdLst/>
              <a:ahLst/>
              <a:cxnLst>
                <a:cxn ang="0">
                  <a:pos x="41" y="18"/>
                </a:cxn>
                <a:cxn ang="0">
                  <a:pos x="88" y="39"/>
                </a:cxn>
                <a:cxn ang="0">
                  <a:pos x="134" y="66"/>
                </a:cxn>
                <a:cxn ang="0">
                  <a:pos x="181" y="93"/>
                </a:cxn>
                <a:cxn ang="0">
                  <a:pos x="221" y="111"/>
                </a:cxn>
                <a:cxn ang="0">
                  <a:pos x="227" y="112"/>
                </a:cxn>
                <a:cxn ang="0">
                  <a:pos x="231" y="113"/>
                </a:cxn>
                <a:cxn ang="0">
                  <a:pos x="236" y="114"/>
                </a:cxn>
                <a:cxn ang="0">
                  <a:pos x="239" y="115"/>
                </a:cxn>
                <a:cxn ang="0">
                  <a:pos x="241" y="115"/>
                </a:cxn>
                <a:cxn ang="0">
                  <a:pos x="244" y="115"/>
                </a:cxn>
                <a:cxn ang="0">
                  <a:pos x="247" y="115"/>
                </a:cxn>
                <a:cxn ang="0">
                  <a:pos x="249" y="116"/>
                </a:cxn>
                <a:cxn ang="0">
                  <a:pos x="250" y="116"/>
                </a:cxn>
                <a:cxn ang="0">
                  <a:pos x="251" y="116"/>
                </a:cxn>
                <a:cxn ang="0">
                  <a:pos x="252" y="116"/>
                </a:cxn>
                <a:cxn ang="0">
                  <a:pos x="252" y="116"/>
                </a:cxn>
                <a:cxn ang="0">
                  <a:pos x="253" y="116"/>
                </a:cxn>
                <a:cxn ang="0">
                  <a:pos x="254" y="116"/>
                </a:cxn>
                <a:cxn ang="0">
                  <a:pos x="255" y="116"/>
                </a:cxn>
                <a:cxn ang="0">
                  <a:pos x="256" y="116"/>
                </a:cxn>
                <a:cxn ang="0">
                  <a:pos x="257" y="115"/>
                </a:cxn>
                <a:cxn ang="0">
                  <a:pos x="259" y="115"/>
                </a:cxn>
                <a:cxn ang="0">
                  <a:pos x="262" y="115"/>
                </a:cxn>
                <a:cxn ang="0">
                  <a:pos x="264" y="115"/>
                </a:cxn>
                <a:cxn ang="0">
                  <a:pos x="268" y="114"/>
                </a:cxn>
                <a:cxn ang="0">
                  <a:pos x="271" y="114"/>
                </a:cxn>
                <a:cxn ang="0">
                  <a:pos x="275" y="113"/>
                </a:cxn>
                <a:cxn ang="0">
                  <a:pos x="282" y="111"/>
                </a:cxn>
                <a:cxn ang="0">
                  <a:pos x="291" y="108"/>
                </a:cxn>
                <a:cxn ang="0">
                  <a:pos x="337" y="77"/>
                </a:cxn>
                <a:cxn ang="0">
                  <a:pos x="384" y="34"/>
                </a:cxn>
                <a:cxn ang="0">
                  <a:pos x="419" y="7"/>
                </a:cxn>
                <a:cxn ang="0">
                  <a:pos x="425" y="4"/>
                </a:cxn>
                <a:cxn ang="0">
                  <a:pos x="429" y="3"/>
                </a:cxn>
                <a:cxn ang="0">
                  <a:pos x="433" y="2"/>
                </a:cxn>
                <a:cxn ang="0">
                  <a:pos x="437" y="1"/>
                </a:cxn>
                <a:cxn ang="0">
                  <a:pos x="439" y="0"/>
                </a:cxn>
                <a:cxn ang="0">
                  <a:pos x="441" y="0"/>
                </a:cxn>
                <a:cxn ang="0">
                  <a:pos x="443" y="0"/>
                </a:cxn>
                <a:cxn ang="0">
                  <a:pos x="444" y="0"/>
                </a:cxn>
                <a:cxn ang="0">
                  <a:pos x="445" y="0"/>
                </a:cxn>
                <a:cxn ang="0">
                  <a:pos x="446" y="0"/>
                </a:cxn>
                <a:cxn ang="0">
                  <a:pos x="447" y="0"/>
                </a:cxn>
                <a:cxn ang="0">
                  <a:pos x="448" y="0"/>
                </a:cxn>
                <a:cxn ang="0">
                  <a:pos x="449" y="0"/>
                </a:cxn>
                <a:cxn ang="0">
                  <a:pos x="449" y="0"/>
                </a:cxn>
                <a:cxn ang="0">
                  <a:pos x="451" y="0"/>
                </a:cxn>
                <a:cxn ang="0">
                  <a:pos x="452" y="0"/>
                </a:cxn>
                <a:cxn ang="0">
                  <a:pos x="454" y="0"/>
                </a:cxn>
                <a:cxn ang="0">
                  <a:pos x="456" y="0"/>
                </a:cxn>
                <a:cxn ang="0">
                  <a:pos x="459" y="1"/>
                </a:cxn>
                <a:cxn ang="0">
                  <a:pos x="464" y="2"/>
                </a:cxn>
                <a:cxn ang="0">
                  <a:pos x="468" y="4"/>
                </a:cxn>
                <a:cxn ang="0">
                  <a:pos x="471" y="6"/>
                </a:cxn>
                <a:cxn ang="0">
                  <a:pos x="478" y="9"/>
                </a:cxn>
                <a:cxn ang="0">
                  <a:pos x="512" y="41"/>
                </a:cxn>
                <a:cxn ang="0">
                  <a:pos x="558" y="96"/>
                </a:cxn>
                <a:cxn ang="0">
                  <a:pos x="570" y="106"/>
                </a:cxn>
                <a:cxn ang="0">
                  <a:pos x="573" y="108"/>
                </a:cxn>
                <a:cxn ang="0">
                  <a:pos x="576" y="110"/>
                </a:cxn>
                <a:cxn ang="0">
                  <a:pos x="581" y="112"/>
                </a:cxn>
              </a:cxnLst>
              <a:rect l="0" t="0" r="r" b="b"/>
              <a:pathLst>
                <a:path w="582" h="116">
                  <a:moveTo>
                    <a:pt x="0" y="6"/>
                  </a:moveTo>
                  <a:lnTo>
                    <a:pt x="6" y="8"/>
                  </a:lnTo>
                  <a:lnTo>
                    <a:pt x="12" y="9"/>
                  </a:lnTo>
                  <a:lnTo>
                    <a:pt x="17" y="11"/>
                  </a:lnTo>
                  <a:lnTo>
                    <a:pt x="23" y="12"/>
                  </a:lnTo>
                  <a:lnTo>
                    <a:pt x="29" y="14"/>
                  </a:lnTo>
                  <a:lnTo>
                    <a:pt x="35" y="16"/>
                  </a:lnTo>
                  <a:lnTo>
                    <a:pt x="41" y="18"/>
                  </a:lnTo>
                  <a:lnTo>
                    <a:pt x="47" y="20"/>
                  </a:lnTo>
                  <a:lnTo>
                    <a:pt x="53" y="23"/>
                  </a:lnTo>
                  <a:lnTo>
                    <a:pt x="58" y="25"/>
                  </a:lnTo>
                  <a:lnTo>
                    <a:pt x="64" y="28"/>
                  </a:lnTo>
                  <a:lnTo>
                    <a:pt x="70" y="30"/>
                  </a:lnTo>
                  <a:lnTo>
                    <a:pt x="76" y="33"/>
                  </a:lnTo>
                  <a:lnTo>
                    <a:pt x="82" y="36"/>
                  </a:lnTo>
                  <a:lnTo>
                    <a:pt x="88" y="39"/>
                  </a:lnTo>
                  <a:lnTo>
                    <a:pt x="93" y="42"/>
                  </a:lnTo>
                  <a:lnTo>
                    <a:pt x="99" y="46"/>
                  </a:lnTo>
                  <a:lnTo>
                    <a:pt x="105" y="49"/>
                  </a:lnTo>
                  <a:lnTo>
                    <a:pt x="110" y="52"/>
                  </a:lnTo>
                  <a:lnTo>
                    <a:pt x="116" y="55"/>
                  </a:lnTo>
                  <a:lnTo>
                    <a:pt x="122" y="59"/>
                  </a:lnTo>
                  <a:lnTo>
                    <a:pt x="128" y="62"/>
                  </a:lnTo>
                  <a:lnTo>
                    <a:pt x="134" y="66"/>
                  </a:lnTo>
                  <a:lnTo>
                    <a:pt x="140" y="69"/>
                  </a:lnTo>
                  <a:lnTo>
                    <a:pt x="146" y="73"/>
                  </a:lnTo>
                  <a:lnTo>
                    <a:pt x="151" y="76"/>
                  </a:lnTo>
                  <a:lnTo>
                    <a:pt x="157" y="80"/>
                  </a:lnTo>
                  <a:lnTo>
                    <a:pt x="163" y="84"/>
                  </a:lnTo>
                  <a:lnTo>
                    <a:pt x="169" y="87"/>
                  </a:lnTo>
                  <a:lnTo>
                    <a:pt x="175" y="90"/>
                  </a:lnTo>
                  <a:lnTo>
                    <a:pt x="181" y="93"/>
                  </a:lnTo>
                  <a:lnTo>
                    <a:pt x="186" y="96"/>
                  </a:lnTo>
                  <a:lnTo>
                    <a:pt x="192" y="99"/>
                  </a:lnTo>
                  <a:lnTo>
                    <a:pt x="198" y="102"/>
                  </a:lnTo>
                  <a:lnTo>
                    <a:pt x="204" y="104"/>
                  </a:lnTo>
                  <a:lnTo>
                    <a:pt x="210" y="107"/>
                  </a:lnTo>
                  <a:lnTo>
                    <a:pt x="215" y="109"/>
                  </a:lnTo>
                  <a:lnTo>
                    <a:pt x="221" y="111"/>
                  </a:lnTo>
                  <a:lnTo>
                    <a:pt x="221" y="111"/>
                  </a:lnTo>
                  <a:lnTo>
                    <a:pt x="222" y="111"/>
                  </a:lnTo>
                  <a:lnTo>
                    <a:pt x="222" y="111"/>
                  </a:lnTo>
                  <a:lnTo>
                    <a:pt x="222" y="111"/>
                  </a:lnTo>
                  <a:lnTo>
                    <a:pt x="223" y="111"/>
                  </a:lnTo>
                  <a:lnTo>
                    <a:pt x="224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8" y="112"/>
                  </a:lnTo>
                  <a:lnTo>
                    <a:pt x="228" y="112"/>
                  </a:lnTo>
                  <a:lnTo>
                    <a:pt x="228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1" y="113"/>
                  </a:lnTo>
                  <a:lnTo>
                    <a:pt x="231" y="113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4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7" y="114"/>
                  </a:lnTo>
                  <a:lnTo>
                    <a:pt x="239" y="114"/>
                  </a:lnTo>
                  <a:lnTo>
                    <a:pt x="239" y="114"/>
                  </a:lnTo>
                  <a:lnTo>
                    <a:pt x="239" y="115"/>
                  </a:lnTo>
                  <a:lnTo>
                    <a:pt x="239" y="115"/>
                  </a:lnTo>
                  <a:lnTo>
                    <a:pt x="239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3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7" y="115"/>
                  </a:lnTo>
                  <a:lnTo>
                    <a:pt x="247" y="115"/>
                  </a:lnTo>
                  <a:lnTo>
                    <a:pt x="247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5"/>
                  </a:lnTo>
                  <a:lnTo>
                    <a:pt x="257" y="115"/>
                  </a:lnTo>
                  <a:lnTo>
                    <a:pt x="258" y="115"/>
                  </a:lnTo>
                  <a:lnTo>
                    <a:pt x="258" y="115"/>
                  </a:lnTo>
                  <a:lnTo>
                    <a:pt x="258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1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4" y="115"/>
                  </a:lnTo>
                  <a:lnTo>
                    <a:pt x="264" y="115"/>
                  </a:lnTo>
                  <a:lnTo>
                    <a:pt x="264" y="115"/>
                  </a:lnTo>
                  <a:lnTo>
                    <a:pt x="265" y="115"/>
                  </a:lnTo>
                  <a:lnTo>
                    <a:pt x="265" y="115"/>
                  </a:lnTo>
                  <a:lnTo>
                    <a:pt x="265" y="115"/>
                  </a:lnTo>
                  <a:lnTo>
                    <a:pt x="266" y="115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9" y="114"/>
                  </a:lnTo>
                  <a:lnTo>
                    <a:pt x="270" y="114"/>
                  </a:lnTo>
                  <a:lnTo>
                    <a:pt x="270" y="114"/>
                  </a:lnTo>
                  <a:lnTo>
                    <a:pt x="270" y="114"/>
                  </a:lnTo>
                  <a:lnTo>
                    <a:pt x="271" y="114"/>
                  </a:lnTo>
                  <a:lnTo>
                    <a:pt x="271" y="114"/>
                  </a:lnTo>
                  <a:lnTo>
                    <a:pt x="272" y="114"/>
                  </a:lnTo>
                  <a:lnTo>
                    <a:pt x="273" y="113"/>
                  </a:lnTo>
                  <a:lnTo>
                    <a:pt x="273" y="113"/>
                  </a:lnTo>
                  <a:lnTo>
                    <a:pt x="273" y="113"/>
                  </a:lnTo>
                  <a:lnTo>
                    <a:pt x="274" y="113"/>
                  </a:lnTo>
                  <a:lnTo>
                    <a:pt x="274" y="113"/>
                  </a:lnTo>
                  <a:lnTo>
                    <a:pt x="275" y="113"/>
                  </a:lnTo>
                  <a:lnTo>
                    <a:pt x="276" y="112"/>
                  </a:lnTo>
                  <a:lnTo>
                    <a:pt x="279" y="112"/>
                  </a:lnTo>
                  <a:lnTo>
                    <a:pt x="279" y="112"/>
                  </a:lnTo>
                  <a:lnTo>
                    <a:pt x="279" y="112"/>
                  </a:lnTo>
                  <a:lnTo>
                    <a:pt x="280" y="112"/>
                  </a:lnTo>
                  <a:lnTo>
                    <a:pt x="280" y="112"/>
                  </a:lnTo>
                  <a:lnTo>
                    <a:pt x="281" y="111"/>
                  </a:lnTo>
                  <a:lnTo>
                    <a:pt x="282" y="111"/>
                  </a:lnTo>
                  <a:lnTo>
                    <a:pt x="285" y="110"/>
                  </a:lnTo>
                  <a:lnTo>
                    <a:pt x="285" y="110"/>
                  </a:lnTo>
                  <a:lnTo>
                    <a:pt x="285" y="110"/>
                  </a:lnTo>
                  <a:lnTo>
                    <a:pt x="286" y="110"/>
                  </a:lnTo>
                  <a:lnTo>
                    <a:pt x="286" y="110"/>
                  </a:lnTo>
                  <a:lnTo>
                    <a:pt x="286" y="109"/>
                  </a:lnTo>
                  <a:lnTo>
                    <a:pt x="288" y="109"/>
                  </a:lnTo>
                  <a:lnTo>
                    <a:pt x="291" y="108"/>
                  </a:lnTo>
                  <a:lnTo>
                    <a:pt x="297" y="105"/>
                  </a:lnTo>
                  <a:lnTo>
                    <a:pt x="303" y="102"/>
                  </a:lnTo>
                  <a:lnTo>
                    <a:pt x="308" y="99"/>
                  </a:lnTo>
                  <a:lnTo>
                    <a:pt x="314" y="95"/>
                  </a:lnTo>
                  <a:lnTo>
                    <a:pt x="320" y="91"/>
                  </a:lnTo>
                  <a:lnTo>
                    <a:pt x="326" y="86"/>
                  </a:lnTo>
                  <a:lnTo>
                    <a:pt x="332" y="82"/>
                  </a:lnTo>
                  <a:lnTo>
                    <a:pt x="337" y="77"/>
                  </a:lnTo>
                  <a:lnTo>
                    <a:pt x="343" y="72"/>
                  </a:lnTo>
                  <a:lnTo>
                    <a:pt x="349" y="66"/>
                  </a:lnTo>
                  <a:lnTo>
                    <a:pt x="355" y="61"/>
                  </a:lnTo>
                  <a:lnTo>
                    <a:pt x="361" y="55"/>
                  </a:lnTo>
                  <a:lnTo>
                    <a:pt x="366" y="50"/>
                  </a:lnTo>
                  <a:lnTo>
                    <a:pt x="373" y="44"/>
                  </a:lnTo>
                  <a:lnTo>
                    <a:pt x="378" y="39"/>
                  </a:lnTo>
                  <a:lnTo>
                    <a:pt x="384" y="34"/>
                  </a:lnTo>
                  <a:lnTo>
                    <a:pt x="390" y="28"/>
                  </a:lnTo>
                  <a:lnTo>
                    <a:pt x="395" y="24"/>
                  </a:lnTo>
                  <a:lnTo>
                    <a:pt x="401" y="19"/>
                  </a:lnTo>
                  <a:lnTo>
                    <a:pt x="407" y="14"/>
                  </a:lnTo>
                  <a:lnTo>
                    <a:pt x="413" y="11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20" y="7"/>
                  </a:lnTo>
                  <a:lnTo>
                    <a:pt x="421" y="7"/>
                  </a:lnTo>
                  <a:lnTo>
                    <a:pt x="422" y="6"/>
                  </a:lnTo>
                  <a:lnTo>
                    <a:pt x="425" y="5"/>
                  </a:lnTo>
                  <a:lnTo>
                    <a:pt x="425" y="5"/>
                  </a:lnTo>
                  <a:lnTo>
                    <a:pt x="425" y="5"/>
                  </a:lnTo>
                  <a:lnTo>
                    <a:pt x="425" y="4"/>
                  </a:lnTo>
                  <a:lnTo>
                    <a:pt x="425" y="4"/>
                  </a:lnTo>
                  <a:lnTo>
                    <a:pt x="426" y="4"/>
                  </a:lnTo>
                  <a:lnTo>
                    <a:pt x="427" y="4"/>
                  </a:lnTo>
                  <a:lnTo>
                    <a:pt x="428" y="4"/>
                  </a:lnTo>
                  <a:lnTo>
                    <a:pt x="428" y="4"/>
                  </a:lnTo>
                  <a:lnTo>
                    <a:pt x="428" y="3"/>
                  </a:lnTo>
                  <a:lnTo>
                    <a:pt x="428" y="3"/>
                  </a:lnTo>
                  <a:lnTo>
                    <a:pt x="429" y="3"/>
                  </a:lnTo>
                  <a:lnTo>
                    <a:pt x="430" y="3"/>
                  </a:lnTo>
                  <a:lnTo>
                    <a:pt x="430" y="2"/>
                  </a:lnTo>
                  <a:lnTo>
                    <a:pt x="430" y="2"/>
                  </a:lnTo>
                  <a:lnTo>
                    <a:pt x="431" y="2"/>
                  </a:lnTo>
                  <a:lnTo>
                    <a:pt x="431" y="2"/>
                  </a:lnTo>
                  <a:lnTo>
                    <a:pt x="432" y="2"/>
                  </a:lnTo>
                  <a:lnTo>
                    <a:pt x="433" y="2"/>
                  </a:lnTo>
                  <a:lnTo>
                    <a:pt x="433" y="2"/>
                  </a:lnTo>
                  <a:lnTo>
                    <a:pt x="433" y="2"/>
                  </a:lnTo>
                  <a:lnTo>
                    <a:pt x="434" y="2"/>
                  </a:lnTo>
                  <a:lnTo>
                    <a:pt x="434" y="1"/>
                  </a:lnTo>
                  <a:lnTo>
                    <a:pt x="435" y="1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7" y="1"/>
                  </a:lnTo>
                  <a:lnTo>
                    <a:pt x="437" y="1"/>
                  </a:lnTo>
                  <a:lnTo>
                    <a:pt x="438" y="1"/>
                  </a:lnTo>
                  <a:lnTo>
                    <a:pt x="438" y="1"/>
                  </a:lnTo>
                  <a:lnTo>
                    <a:pt x="438" y="1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7" y="0"/>
                  </a:lnTo>
                  <a:lnTo>
                    <a:pt x="457" y="0"/>
                  </a:lnTo>
                  <a:lnTo>
                    <a:pt x="457" y="1"/>
                  </a:lnTo>
                  <a:lnTo>
                    <a:pt x="458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60" y="1"/>
                  </a:lnTo>
                  <a:lnTo>
                    <a:pt x="461" y="2"/>
                  </a:lnTo>
                  <a:lnTo>
                    <a:pt x="462" y="2"/>
                  </a:lnTo>
                  <a:lnTo>
                    <a:pt x="462" y="2"/>
                  </a:lnTo>
                  <a:lnTo>
                    <a:pt x="462" y="2"/>
                  </a:lnTo>
                  <a:lnTo>
                    <a:pt x="463" y="2"/>
                  </a:lnTo>
                  <a:lnTo>
                    <a:pt x="463" y="2"/>
                  </a:lnTo>
                  <a:lnTo>
                    <a:pt x="464" y="2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6" y="3"/>
                  </a:lnTo>
                  <a:lnTo>
                    <a:pt x="467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9" y="4"/>
                  </a:lnTo>
                  <a:lnTo>
                    <a:pt x="469" y="5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2" y="6"/>
                  </a:lnTo>
                  <a:lnTo>
                    <a:pt x="474" y="7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8" y="9"/>
                  </a:lnTo>
                  <a:lnTo>
                    <a:pt x="478" y="10"/>
                  </a:lnTo>
                  <a:lnTo>
                    <a:pt x="480" y="11"/>
                  </a:lnTo>
                  <a:lnTo>
                    <a:pt x="483" y="13"/>
                  </a:lnTo>
                  <a:lnTo>
                    <a:pt x="488" y="17"/>
                  </a:lnTo>
                  <a:lnTo>
                    <a:pt x="494" y="23"/>
                  </a:lnTo>
                  <a:lnTo>
                    <a:pt x="500" y="28"/>
                  </a:lnTo>
                  <a:lnTo>
                    <a:pt x="506" y="34"/>
                  </a:lnTo>
                  <a:lnTo>
                    <a:pt x="512" y="41"/>
                  </a:lnTo>
                  <a:lnTo>
                    <a:pt x="517" y="48"/>
                  </a:lnTo>
                  <a:lnTo>
                    <a:pt x="523" y="55"/>
                  </a:lnTo>
                  <a:lnTo>
                    <a:pt x="529" y="63"/>
                  </a:lnTo>
                  <a:lnTo>
                    <a:pt x="535" y="70"/>
                  </a:lnTo>
                  <a:lnTo>
                    <a:pt x="541" y="77"/>
                  </a:lnTo>
                  <a:lnTo>
                    <a:pt x="547" y="84"/>
                  </a:lnTo>
                  <a:lnTo>
                    <a:pt x="552" y="90"/>
                  </a:lnTo>
                  <a:lnTo>
                    <a:pt x="558" y="96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2"/>
                  </a:lnTo>
                  <a:lnTo>
                    <a:pt x="565" y="102"/>
                  </a:lnTo>
                  <a:lnTo>
                    <a:pt x="567" y="104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1" y="107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4" y="109"/>
                  </a:lnTo>
                  <a:lnTo>
                    <a:pt x="575" y="110"/>
                  </a:lnTo>
                  <a:lnTo>
                    <a:pt x="575" y="110"/>
                  </a:lnTo>
                  <a:lnTo>
                    <a:pt x="575" y="110"/>
                  </a:lnTo>
                  <a:lnTo>
                    <a:pt x="576" y="110"/>
                  </a:lnTo>
                  <a:lnTo>
                    <a:pt x="576" y="110"/>
                  </a:lnTo>
                  <a:lnTo>
                    <a:pt x="577" y="110"/>
                  </a:lnTo>
                  <a:lnTo>
                    <a:pt x="578" y="111"/>
                  </a:lnTo>
                  <a:lnTo>
                    <a:pt x="578" y="111"/>
                  </a:lnTo>
                  <a:lnTo>
                    <a:pt x="578" y="111"/>
                  </a:lnTo>
                  <a:lnTo>
                    <a:pt x="579" y="111"/>
                  </a:lnTo>
                  <a:lnTo>
                    <a:pt x="579" y="112"/>
                  </a:lnTo>
                  <a:lnTo>
                    <a:pt x="579" y="112"/>
                  </a:lnTo>
                  <a:lnTo>
                    <a:pt x="581" y="112"/>
                  </a:lnTo>
                  <a:lnTo>
                    <a:pt x="581" y="112"/>
                  </a:lnTo>
                  <a:lnTo>
                    <a:pt x="581" y="112"/>
                  </a:lnTo>
                  <a:lnTo>
                    <a:pt x="581" y="113"/>
                  </a:lnTo>
                  <a:lnTo>
                    <a:pt x="582" y="113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5" name="Freeform 57"/>
            <p:cNvSpPr>
              <a:spLocks/>
            </p:cNvSpPr>
            <p:nvPr/>
          </p:nvSpPr>
          <p:spPr bwMode="auto">
            <a:xfrm>
              <a:off x="1355" y="2186"/>
              <a:ext cx="245" cy="116"/>
            </a:xfrm>
            <a:custGeom>
              <a:avLst/>
              <a:gdLst/>
              <a:ahLst/>
              <a:cxnLst>
                <a:cxn ang="0">
                  <a:pos x="2" y="114"/>
                </a:cxn>
                <a:cxn ang="0">
                  <a:pos x="4" y="114"/>
                </a:cxn>
                <a:cxn ang="0">
                  <a:pos x="7" y="115"/>
                </a:cxn>
                <a:cxn ang="0">
                  <a:pos x="9" y="115"/>
                </a:cxn>
                <a:cxn ang="0">
                  <a:pos x="10" y="115"/>
                </a:cxn>
                <a:cxn ang="0">
                  <a:pos x="11" y="116"/>
                </a:cxn>
                <a:cxn ang="0">
                  <a:pos x="12" y="116"/>
                </a:cxn>
                <a:cxn ang="0">
                  <a:pos x="13" y="116"/>
                </a:cxn>
                <a:cxn ang="0">
                  <a:pos x="13" y="116"/>
                </a:cxn>
                <a:cxn ang="0">
                  <a:pos x="14" y="116"/>
                </a:cxn>
                <a:cxn ang="0">
                  <a:pos x="15" y="116"/>
                </a:cxn>
                <a:cxn ang="0">
                  <a:pos x="16" y="115"/>
                </a:cxn>
                <a:cxn ang="0">
                  <a:pos x="17" y="115"/>
                </a:cxn>
                <a:cxn ang="0">
                  <a:pos x="20" y="115"/>
                </a:cxn>
                <a:cxn ang="0">
                  <a:pos x="22" y="114"/>
                </a:cxn>
                <a:cxn ang="0">
                  <a:pos x="26" y="113"/>
                </a:cxn>
                <a:cxn ang="0">
                  <a:pos x="29" y="112"/>
                </a:cxn>
                <a:cxn ang="0">
                  <a:pos x="33" y="109"/>
                </a:cxn>
                <a:cxn ang="0">
                  <a:pos x="40" y="104"/>
                </a:cxn>
                <a:cxn ang="0">
                  <a:pos x="51" y="92"/>
                </a:cxn>
                <a:cxn ang="0">
                  <a:pos x="98" y="26"/>
                </a:cxn>
                <a:cxn ang="0">
                  <a:pos x="110" y="12"/>
                </a:cxn>
                <a:cxn ang="0">
                  <a:pos x="113" y="10"/>
                </a:cxn>
                <a:cxn ang="0">
                  <a:pos x="116" y="7"/>
                </a:cxn>
                <a:cxn ang="0">
                  <a:pos x="121" y="4"/>
                </a:cxn>
                <a:cxn ang="0">
                  <a:pos x="123" y="2"/>
                </a:cxn>
                <a:cxn ang="0">
                  <a:pos x="126" y="1"/>
                </a:cxn>
                <a:cxn ang="0">
                  <a:pos x="128" y="1"/>
                </a:cxn>
                <a:cxn ang="0">
                  <a:pos x="129" y="0"/>
                </a:cxn>
                <a:cxn ang="0">
                  <a:pos x="131" y="0"/>
                </a:cxn>
                <a:cxn ang="0">
                  <a:pos x="132" y="0"/>
                </a:cxn>
                <a:cxn ang="0">
                  <a:pos x="133" y="0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5" y="0"/>
                </a:cxn>
                <a:cxn ang="0">
                  <a:pos x="136" y="0"/>
                </a:cxn>
                <a:cxn ang="0">
                  <a:pos x="137" y="0"/>
                </a:cxn>
                <a:cxn ang="0">
                  <a:pos x="139" y="0"/>
                </a:cxn>
                <a:cxn ang="0">
                  <a:pos x="141" y="0"/>
                </a:cxn>
                <a:cxn ang="0">
                  <a:pos x="143" y="2"/>
                </a:cxn>
                <a:cxn ang="0">
                  <a:pos x="148" y="4"/>
                </a:cxn>
                <a:cxn ang="0">
                  <a:pos x="151" y="6"/>
                </a:cxn>
                <a:cxn ang="0">
                  <a:pos x="157" y="11"/>
                </a:cxn>
                <a:cxn ang="0">
                  <a:pos x="191" y="62"/>
                </a:cxn>
                <a:cxn ang="0">
                  <a:pos x="210" y="92"/>
                </a:cxn>
                <a:cxn ang="0">
                  <a:pos x="217" y="102"/>
                </a:cxn>
                <a:cxn ang="0">
                  <a:pos x="220" y="106"/>
                </a:cxn>
                <a:cxn ang="0">
                  <a:pos x="224" y="109"/>
                </a:cxn>
                <a:cxn ang="0">
                  <a:pos x="227" y="112"/>
                </a:cxn>
                <a:cxn ang="0">
                  <a:pos x="230" y="113"/>
                </a:cxn>
                <a:cxn ang="0">
                  <a:pos x="232" y="114"/>
                </a:cxn>
                <a:cxn ang="0">
                  <a:pos x="233" y="115"/>
                </a:cxn>
                <a:cxn ang="0">
                  <a:pos x="235" y="115"/>
                </a:cxn>
                <a:cxn ang="0">
                  <a:pos x="237" y="115"/>
                </a:cxn>
                <a:cxn ang="0">
                  <a:pos x="237" y="116"/>
                </a:cxn>
                <a:cxn ang="0">
                  <a:pos x="238" y="116"/>
                </a:cxn>
                <a:cxn ang="0">
                  <a:pos x="239" y="116"/>
                </a:cxn>
                <a:cxn ang="0">
                  <a:pos x="240" y="116"/>
                </a:cxn>
                <a:cxn ang="0">
                  <a:pos x="240" y="116"/>
                </a:cxn>
                <a:cxn ang="0">
                  <a:pos x="242" y="115"/>
                </a:cxn>
                <a:cxn ang="0">
                  <a:pos x="243" y="115"/>
                </a:cxn>
                <a:cxn ang="0">
                  <a:pos x="245" y="115"/>
                </a:cxn>
              </a:cxnLst>
              <a:rect l="0" t="0" r="r" b="b"/>
              <a:pathLst>
                <a:path w="245" h="116">
                  <a:moveTo>
                    <a:pt x="0" y="113"/>
                  </a:moveTo>
                  <a:lnTo>
                    <a:pt x="0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5" y="114"/>
                  </a:lnTo>
                  <a:lnTo>
                    <a:pt x="5" y="114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4" y="114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7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29" y="111"/>
                  </a:lnTo>
                  <a:lnTo>
                    <a:pt x="30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3" y="109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5" y="108"/>
                  </a:lnTo>
                  <a:lnTo>
                    <a:pt x="35" y="108"/>
                  </a:lnTo>
                  <a:lnTo>
                    <a:pt x="36" y="107"/>
                  </a:lnTo>
                  <a:lnTo>
                    <a:pt x="37" y="106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3"/>
                  </a:lnTo>
                  <a:lnTo>
                    <a:pt x="41" y="103"/>
                  </a:lnTo>
                  <a:lnTo>
                    <a:pt x="41" y="102"/>
                  </a:lnTo>
                  <a:lnTo>
                    <a:pt x="43" y="101"/>
                  </a:lnTo>
                  <a:lnTo>
                    <a:pt x="45" y="98"/>
                  </a:lnTo>
                  <a:lnTo>
                    <a:pt x="51" y="92"/>
                  </a:lnTo>
                  <a:lnTo>
                    <a:pt x="57" y="85"/>
                  </a:lnTo>
                  <a:lnTo>
                    <a:pt x="63" y="77"/>
                  </a:lnTo>
                  <a:lnTo>
                    <a:pt x="69" y="68"/>
                  </a:lnTo>
                  <a:lnTo>
                    <a:pt x="74" y="60"/>
                  </a:lnTo>
                  <a:lnTo>
                    <a:pt x="81" y="51"/>
                  </a:lnTo>
                  <a:lnTo>
                    <a:pt x="86" y="42"/>
                  </a:lnTo>
                  <a:lnTo>
                    <a:pt x="92" y="34"/>
                  </a:lnTo>
                  <a:lnTo>
                    <a:pt x="98" y="26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18"/>
                  </a:lnTo>
                  <a:lnTo>
                    <a:pt x="105" y="18"/>
                  </a:lnTo>
                  <a:lnTo>
                    <a:pt x="105" y="17"/>
                  </a:lnTo>
                  <a:lnTo>
                    <a:pt x="107" y="15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1" y="12"/>
                  </a:lnTo>
                  <a:lnTo>
                    <a:pt x="111" y="11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9"/>
                  </a:lnTo>
                  <a:lnTo>
                    <a:pt x="113" y="9"/>
                  </a:lnTo>
                  <a:lnTo>
                    <a:pt x="114" y="8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7" y="6"/>
                  </a:lnTo>
                  <a:lnTo>
                    <a:pt x="118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20" y="4"/>
                  </a:lnTo>
                  <a:lnTo>
                    <a:pt x="121" y="4"/>
                  </a:lnTo>
                  <a:lnTo>
                    <a:pt x="121" y="4"/>
                  </a:lnTo>
                  <a:lnTo>
                    <a:pt x="121" y="3"/>
                  </a:lnTo>
                  <a:lnTo>
                    <a:pt x="121" y="3"/>
                  </a:lnTo>
                  <a:lnTo>
                    <a:pt x="122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2"/>
                  </a:lnTo>
                  <a:lnTo>
                    <a:pt x="123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5" y="2"/>
                  </a:lnTo>
                  <a:lnTo>
                    <a:pt x="125" y="2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41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3" y="1"/>
                  </a:lnTo>
                  <a:lnTo>
                    <a:pt x="143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6" y="2"/>
                  </a:lnTo>
                  <a:lnTo>
                    <a:pt x="146" y="3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9" y="4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2" y="7"/>
                  </a:lnTo>
                  <a:lnTo>
                    <a:pt x="154" y="8"/>
                  </a:lnTo>
                  <a:lnTo>
                    <a:pt x="156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8" y="12"/>
                  </a:lnTo>
                  <a:lnTo>
                    <a:pt x="159" y="14"/>
                  </a:lnTo>
                  <a:lnTo>
                    <a:pt x="162" y="17"/>
                  </a:lnTo>
                  <a:lnTo>
                    <a:pt x="168" y="24"/>
                  </a:lnTo>
                  <a:lnTo>
                    <a:pt x="174" y="33"/>
                  </a:lnTo>
                  <a:lnTo>
                    <a:pt x="179" y="42"/>
                  </a:lnTo>
                  <a:lnTo>
                    <a:pt x="185" y="52"/>
                  </a:lnTo>
                  <a:lnTo>
                    <a:pt x="191" y="62"/>
                  </a:lnTo>
                  <a:lnTo>
                    <a:pt x="196" y="72"/>
                  </a:lnTo>
                  <a:lnTo>
                    <a:pt x="202" y="82"/>
                  </a:lnTo>
                  <a:lnTo>
                    <a:pt x="208" y="90"/>
                  </a:lnTo>
                  <a:lnTo>
                    <a:pt x="208" y="90"/>
                  </a:lnTo>
                  <a:lnTo>
                    <a:pt x="208" y="90"/>
                  </a:lnTo>
                  <a:lnTo>
                    <a:pt x="209" y="91"/>
                  </a:lnTo>
                  <a:lnTo>
                    <a:pt x="209" y="91"/>
                  </a:lnTo>
                  <a:lnTo>
                    <a:pt x="210" y="92"/>
                  </a:lnTo>
                  <a:lnTo>
                    <a:pt x="211" y="95"/>
                  </a:lnTo>
                  <a:lnTo>
                    <a:pt x="214" y="99"/>
                  </a:lnTo>
                  <a:lnTo>
                    <a:pt x="214" y="99"/>
                  </a:lnTo>
                  <a:lnTo>
                    <a:pt x="214" y="99"/>
                  </a:lnTo>
                  <a:lnTo>
                    <a:pt x="215" y="99"/>
                  </a:lnTo>
                  <a:lnTo>
                    <a:pt x="215" y="100"/>
                  </a:lnTo>
                  <a:lnTo>
                    <a:pt x="216" y="100"/>
                  </a:lnTo>
                  <a:lnTo>
                    <a:pt x="217" y="102"/>
                  </a:lnTo>
                  <a:lnTo>
                    <a:pt x="217" y="102"/>
                  </a:lnTo>
                  <a:lnTo>
                    <a:pt x="217" y="102"/>
                  </a:lnTo>
                  <a:lnTo>
                    <a:pt x="218" y="103"/>
                  </a:lnTo>
                  <a:lnTo>
                    <a:pt x="218" y="103"/>
                  </a:lnTo>
                  <a:lnTo>
                    <a:pt x="219" y="104"/>
                  </a:lnTo>
                  <a:lnTo>
                    <a:pt x="220" y="106"/>
                  </a:lnTo>
                  <a:lnTo>
                    <a:pt x="220" y="106"/>
                  </a:lnTo>
                  <a:lnTo>
                    <a:pt x="220" y="106"/>
                  </a:lnTo>
                  <a:lnTo>
                    <a:pt x="221" y="106"/>
                  </a:lnTo>
                  <a:lnTo>
                    <a:pt x="221" y="106"/>
                  </a:lnTo>
                  <a:lnTo>
                    <a:pt x="222" y="107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4" y="109"/>
                  </a:lnTo>
                  <a:lnTo>
                    <a:pt x="224" y="109"/>
                  </a:lnTo>
                  <a:lnTo>
                    <a:pt x="226" y="110"/>
                  </a:lnTo>
                  <a:lnTo>
                    <a:pt x="226" y="110"/>
                  </a:lnTo>
                  <a:lnTo>
                    <a:pt x="226" y="111"/>
                  </a:lnTo>
                  <a:lnTo>
                    <a:pt x="226" y="111"/>
                  </a:lnTo>
                  <a:lnTo>
                    <a:pt x="227" y="111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8" y="112"/>
                  </a:lnTo>
                  <a:lnTo>
                    <a:pt x="228" y="112"/>
                  </a:lnTo>
                  <a:lnTo>
                    <a:pt x="229" y="112"/>
                  </a:lnTo>
                  <a:lnTo>
                    <a:pt x="229" y="112"/>
                  </a:lnTo>
                  <a:lnTo>
                    <a:pt x="229" y="113"/>
                  </a:lnTo>
                  <a:lnTo>
                    <a:pt x="229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1" y="113"/>
                  </a:lnTo>
                  <a:lnTo>
                    <a:pt x="231" y="114"/>
                  </a:lnTo>
                  <a:lnTo>
                    <a:pt x="231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5"/>
                  </a:lnTo>
                  <a:lnTo>
                    <a:pt x="233" y="115"/>
                  </a:lnTo>
                  <a:lnTo>
                    <a:pt x="234" y="115"/>
                  </a:lnTo>
                  <a:lnTo>
                    <a:pt x="234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1" y="116"/>
                  </a:lnTo>
                  <a:lnTo>
                    <a:pt x="241" y="116"/>
                  </a:lnTo>
                  <a:lnTo>
                    <a:pt x="241" y="116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5" y="114"/>
                  </a:lnTo>
                  <a:lnTo>
                    <a:pt x="245" y="114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6" name="Freeform 58"/>
            <p:cNvSpPr>
              <a:spLocks/>
            </p:cNvSpPr>
            <p:nvPr/>
          </p:nvSpPr>
          <p:spPr bwMode="auto">
            <a:xfrm>
              <a:off x="1600" y="2186"/>
              <a:ext cx="250" cy="116"/>
            </a:xfrm>
            <a:custGeom>
              <a:avLst/>
              <a:gdLst/>
              <a:ahLst/>
              <a:cxnLst>
                <a:cxn ang="0">
                  <a:pos x="3" y="113"/>
                </a:cxn>
                <a:cxn ang="0">
                  <a:pos x="5" y="112"/>
                </a:cxn>
                <a:cxn ang="0">
                  <a:pos x="10" y="108"/>
                </a:cxn>
                <a:cxn ang="0">
                  <a:pos x="16" y="102"/>
                </a:cxn>
                <a:cxn ang="0">
                  <a:pos x="33" y="74"/>
                </a:cxn>
                <a:cxn ang="0">
                  <a:pos x="63" y="19"/>
                </a:cxn>
                <a:cxn ang="0">
                  <a:pos x="67" y="13"/>
                </a:cxn>
                <a:cxn ang="0">
                  <a:pos x="71" y="8"/>
                </a:cxn>
                <a:cxn ang="0">
                  <a:pos x="74" y="5"/>
                </a:cxn>
                <a:cxn ang="0">
                  <a:pos x="77" y="3"/>
                </a:cxn>
                <a:cxn ang="0">
                  <a:pos x="79" y="2"/>
                </a:cxn>
                <a:cxn ang="0">
                  <a:pos x="81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7" y="0"/>
                </a:cxn>
                <a:cxn ang="0">
                  <a:pos x="88" y="0"/>
                </a:cxn>
                <a:cxn ang="0">
                  <a:pos x="89" y="0"/>
                </a:cxn>
                <a:cxn ang="0">
                  <a:pos x="91" y="0"/>
                </a:cxn>
                <a:cxn ang="0">
                  <a:pos x="93" y="1"/>
                </a:cxn>
                <a:cxn ang="0">
                  <a:pos x="95" y="2"/>
                </a:cxn>
                <a:cxn ang="0">
                  <a:pos x="99" y="5"/>
                </a:cxn>
                <a:cxn ang="0">
                  <a:pos x="103" y="10"/>
                </a:cxn>
                <a:cxn ang="0">
                  <a:pos x="109" y="18"/>
                </a:cxn>
                <a:cxn ang="0">
                  <a:pos x="132" y="63"/>
                </a:cxn>
                <a:cxn ang="0">
                  <a:pos x="147" y="93"/>
                </a:cxn>
                <a:cxn ang="0">
                  <a:pos x="153" y="102"/>
                </a:cxn>
                <a:cxn ang="0">
                  <a:pos x="156" y="107"/>
                </a:cxn>
                <a:cxn ang="0">
                  <a:pos x="160" y="111"/>
                </a:cxn>
                <a:cxn ang="0">
                  <a:pos x="163" y="113"/>
                </a:cxn>
                <a:cxn ang="0">
                  <a:pos x="165" y="114"/>
                </a:cxn>
                <a:cxn ang="0">
                  <a:pos x="167" y="115"/>
                </a:cxn>
                <a:cxn ang="0">
                  <a:pos x="168" y="115"/>
                </a:cxn>
                <a:cxn ang="0">
                  <a:pos x="169" y="116"/>
                </a:cxn>
                <a:cxn ang="0">
                  <a:pos x="170" y="116"/>
                </a:cxn>
                <a:cxn ang="0">
                  <a:pos x="170" y="116"/>
                </a:cxn>
                <a:cxn ang="0">
                  <a:pos x="171" y="116"/>
                </a:cxn>
                <a:cxn ang="0">
                  <a:pos x="172" y="115"/>
                </a:cxn>
                <a:cxn ang="0">
                  <a:pos x="173" y="115"/>
                </a:cxn>
                <a:cxn ang="0">
                  <a:pos x="175" y="115"/>
                </a:cxn>
                <a:cxn ang="0">
                  <a:pos x="176" y="114"/>
                </a:cxn>
                <a:cxn ang="0">
                  <a:pos x="179" y="112"/>
                </a:cxn>
                <a:cxn ang="0">
                  <a:pos x="181" y="110"/>
                </a:cxn>
                <a:cxn ang="0">
                  <a:pos x="185" y="106"/>
                </a:cxn>
                <a:cxn ang="0">
                  <a:pos x="191" y="97"/>
                </a:cxn>
                <a:cxn ang="0">
                  <a:pos x="214" y="47"/>
                </a:cxn>
                <a:cxn ang="0">
                  <a:pos x="225" y="22"/>
                </a:cxn>
                <a:cxn ang="0">
                  <a:pos x="228" y="16"/>
                </a:cxn>
                <a:cxn ang="0">
                  <a:pos x="232" y="10"/>
                </a:cxn>
                <a:cxn ang="0">
                  <a:pos x="237" y="4"/>
                </a:cxn>
                <a:cxn ang="0">
                  <a:pos x="239" y="3"/>
                </a:cxn>
                <a:cxn ang="0">
                  <a:pos x="240" y="2"/>
                </a:cxn>
                <a:cxn ang="0">
                  <a:pos x="242" y="0"/>
                </a:cxn>
                <a:cxn ang="0">
                  <a:pos x="244" y="0"/>
                </a:cxn>
                <a:cxn ang="0">
                  <a:pos x="245" y="0"/>
                </a:cxn>
                <a:cxn ang="0">
                  <a:pos x="246" y="0"/>
                </a:cxn>
                <a:cxn ang="0">
                  <a:pos x="247" y="0"/>
                </a:cxn>
                <a:cxn ang="0">
                  <a:pos x="247" y="0"/>
                </a:cxn>
                <a:cxn ang="0">
                  <a:pos x="248" y="0"/>
                </a:cxn>
                <a:cxn ang="0">
                  <a:pos x="249" y="0"/>
                </a:cxn>
              </a:cxnLst>
              <a:rect l="0" t="0" r="r" b="b"/>
              <a:pathLst>
                <a:path w="250" h="116">
                  <a:moveTo>
                    <a:pt x="0" y="114"/>
                  </a:move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7" y="110"/>
                  </a:lnTo>
                  <a:lnTo>
                    <a:pt x="7" y="110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1" y="107"/>
                  </a:lnTo>
                  <a:lnTo>
                    <a:pt x="13" y="105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6" y="101"/>
                  </a:lnTo>
                  <a:lnTo>
                    <a:pt x="16" y="101"/>
                  </a:lnTo>
                  <a:lnTo>
                    <a:pt x="17" y="100"/>
                  </a:lnTo>
                  <a:lnTo>
                    <a:pt x="19" y="98"/>
                  </a:lnTo>
                  <a:lnTo>
                    <a:pt x="22" y="94"/>
                  </a:lnTo>
                  <a:lnTo>
                    <a:pt x="27" y="85"/>
                  </a:lnTo>
                  <a:lnTo>
                    <a:pt x="33" y="74"/>
                  </a:lnTo>
                  <a:lnTo>
                    <a:pt x="39" y="63"/>
                  </a:lnTo>
                  <a:lnTo>
                    <a:pt x="45" y="51"/>
                  </a:lnTo>
                  <a:lnTo>
                    <a:pt x="51" y="39"/>
                  </a:lnTo>
                  <a:lnTo>
                    <a:pt x="57" y="2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8"/>
                  </a:lnTo>
                  <a:lnTo>
                    <a:pt x="64" y="17"/>
                  </a:lnTo>
                  <a:lnTo>
                    <a:pt x="65" y="15"/>
                  </a:lnTo>
                  <a:lnTo>
                    <a:pt x="65" y="15"/>
                  </a:lnTo>
                  <a:lnTo>
                    <a:pt x="66" y="15"/>
                  </a:lnTo>
                  <a:lnTo>
                    <a:pt x="66" y="15"/>
                  </a:lnTo>
                  <a:lnTo>
                    <a:pt x="66" y="14"/>
                  </a:lnTo>
                  <a:lnTo>
                    <a:pt x="67" y="13"/>
                  </a:lnTo>
                  <a:lnTo>
                    <a:pt x="68" y="12"/>
                  </a:lnTo>
                  <a:lnTo>
                    <a:pt x="68" y="11"/>
                  </a:lnTo>
                  <a:lnTo>
                    <a:pt x="68" y="11"/>
                  </a:lnTo>
                  <a:lnTo>
                    <a:pt x="69" y="11"/>
                  </a:lnTo>
                  <a:lnTo>
                    <a:pt x="69" y="11"/>
                  </a:lnTo>
                  <a:lnTo>
                    <a:pt x="70" y="10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2" y="8"/>
                  </a:lnTo>
                  <a:lnTo>
                    <a:pt x="72" y="7"/>
                  </a:lnTo>
                  <a:lnTo>
                    <a:pt x="74" y="6"/>
                  </a:lnTo>
                  <a:lnTo>
                    <a:pt x="74" y="6"/>
                  </a:lnTo>
                  <a:lnTo>
                    <a:pt x="74" y="5"/>
                  </a:lnTo>
                  <a:lnTo>
                    <a:pt x="74" y="5"/>
                  </a:lnTo>
                  <a:lnTo>
                    <a:pt x="75" y="5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2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4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6" y="3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5"/>
                  </a:lnTo>
                  <a:lnTo>
                    <a:pt x="99" y="5"/>
                  </a:lnTo>
                  <a:lnTo>
                    <a:pt x="100" y="6"/>
                  </a:lnTo>
                  <a:lnTo>
                    <a:pt x="100" y="7"/>
                  </a:lnTo>
                  <a:lnTo>
                    <a:pt x="100" y="7"/>
                  </a:lnTo>
                  <a:lnTo>
                    <a:pt x="101" y="7"/>
                  </a:lnTo>
                  <a:lnTo>
                    <a:pt x="101" y="7"/>
                  </a:lnTo>
                  <a:lnTo>
                    <a:pt x="102" y="8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4" y="10"/>
                  </a:lnTo>
                  <a:lnTo>
                    <a:pt x="104" y="10"/>
                  </a:lnTo>
                  <a:lnTo>
                    <a:pt x="105" y="12"/>
                  </a:lnTo>
                  <a:lnTo>
                    <a:pt x="106" y="14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10" y="18"/>
                  </a:lnTo>
                  <a:lnTo>
                    <a:pt x="110" y="19"/>
                  </a:lnTo>
                  <a:lnTo>
                    <a:pt x="110" y="20"/>
                  </a:lnTo>
                  <a:lnTo>
                    <a:pt x="112" y="22"/>
                  </a:lnTo>
                  <a:lnTo>
                    <a:pt x="115" y="28"/>
                  </a:lnTo>
                  <a:lnTo>
                    <a:pt x="120" y="38"/>
                  </a:lnTo>
                  <a:lnTo>
                    <a:pt x="126" y="51"/>
                  </a:lnTo>
                  <a:lnTo>
                    <a:pt x="132" y="63"/>
                  </a:lnTo>
                  <a:lnTo>
                    <a:pt x="138" y="76"/>
                  </a:lnTo>
                  <a:lnTo>
                    <a:pt x="144" y="88"/>
                  </a:lnTo>
                  <a:lnTo>
                    <a:pt x="144" y="88"/>
                  </a:lnTo>
                  <a:lnTo>
                    <a:pt x="144" y="88"/>
                  </a:lnTo>
                  <a:lnTo>
                    <a:pt x="144" y="89"/>
                  </a:lnTo>
                  <a:lnTo>
                    <a:pt x="145" y="89"/>
                  </a:lnTo>
                  <a:lnTo>
                    <a:pt x="145" y="90"/>
                  </a:lnTo>
                  <a:lnTo>
                    <a:pt x="147" y="93"/>
                  </a:lnTo>
                  <a:lnTo>
                    <a:pt x="149" y="98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0" y="99"/>
                  </a:lnTo>
                  <a:lnTo>
                    <a:pt x="151" y="100"/>
                  </a:lnTo>
                  <a:lnTo>
                    <a:pt x="153" y="102"/>
                  </a:lnTo>
                  <a:lnTo>
                    <a:pt x="153" y="102"/>
                  </a:lnTo>
                  <a:lnTo>
                    <a:pt x="153" y="103"/>
                  </a:lnTo>
                  <a:lnTo>
                    <a:pt x="153" y="103"/>
                  </a:lnTo>
                  <a:lnTo>
                    <a:pt x="153" y="103"/>
                  </a:lnTo>
                  <a:lnTo>
                    <a:pt x="154" y="104"/>
                  </a:lnTo>
                  <a:lnTo>
                    <a:pt x="155" y="106"/>
                  </a:lnTo>
                  <a:lnTo>
                    <a:pt x="156" y="106"/>
                  </a:lnTo>
                  <a:lnTo>
                    <a:pt x="156" y="106"/>
                  </a:lnTo>
                  <a:lnTo>
                    <a:pt x="156" y="107"/>
                  </a:lnTo>
                  <a:lnTo>
                    <a:pt x="156" y="107"/>
                  </a:lnTo>
                  <a:lnTo>
                    <a:pt x="157" y="108"/>
                  </a:lnTo>
                  <a:lnTo>
                    <a:pt x="158" y="109"/>
                  </a:lnTo>
                  <a:lnTo>
                    <a:pt x="158" y="110"/>
                  </a:lnTo>
                  <a:lnTo>
                    <a:pt x="159" y="110"/>
                  </a:lnTo>
                  <a:lnTo>
                    <a:pt x="159" y="110"/>
                  </a:lnTo>
                  <a:lnTo>
                    <a:pt x="159" y="110"/>
                  </a:lnTo>
                  <a:lnTo>
                    <a:pt x="160" y="111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2" y="112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4"/>
                  </a:lnTo>
                  <a:lnTo>
                    <a:pt x="164" y="114"/>
                  </a:lnTo>
                  <a:lnTo>
                    <a:pt x="164" y="114"/>
                  </a:lnTo>
                  <a:lnTo>
                    <a:pt x="164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9" y="115"/>
                  </a:lnTo>
                  <a:lnTo>
                    <a:pt x="169" y="115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5" y="115"/>
                  </a:lnTo>
                  <a:lnTo>
                    <a:pt x="175" y="115"/>
                  </a:lnTo>
                  <a:lnTo>
                    <a:pt x="175" y="115"/>
                  </a:lnTo>
                  <a:lnTo>
                    <a:pt x="175" y="114"/>
                  </a:lnTo>
                  <a:lnTo>
                    <a:pt x="175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7" y="114"/>
                  </a:lnTo>
                  <a:lnTo>
                    <a:pt x="177" y="113"/>
                  </a:lnTo>
                  <a:lnTo>
                    <a:pt x="177" y="113"/>
                  </a:lnTo>
                  <a:lnTo>
                    <a:pt x="178" y="113"/>
                  </a:lnTo>
                  <a:lnTo>
                    <a:pt x="178" y="113"/>
                  </a:lnTo>
                  <a:lnTo>
                    <a:pt x="178" y="113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80" y="111"/>
                  </a:lnTo>
                  <a:lnTo>
                    <a:pt x="180" y="111"/>
                  </a:lnTo>
                  <a:lnTo>
                    <a:pt x="181" y="111"/>
                  </a:lnTo>
                  <a:lnTo>
                    <a:pt x="181" y="111"/>
                  </a:lnTo>
                  <a:lnTo>
                    <a:pt x="181" y="110"/>
                  </a:lnTo>
                  <a:lnTo>
                    <a:pt x="182" y="110"/>
                  </a:lnTo>
                  <a:lnTo>
                    <a:pt x="182" y="109"/>
                  </a:lnTo>
                  <a:lnTo>
                    <a:pt x="182" y="109"/>
                  </a:lnTo>
                  <a:lnTo>
                    <a:pt x="182" y="109"/>
                  </a:lnTo>
                  <a:lnTo>
                    <a:pt x="183" y="109"/>
                  </a:lnTo>
                  <a:lnTo>
                    <a:pt x="183" y="108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5"/>
                  </a:lnTo>
                  <a:lnTo>
                    <a:pt x="186" y="104"/>
                  </a:lnTo>
                  <a:lnTo>
                    <a:pt x="188" y="102"/>
                  </a:lnTo>
                  <a:lnTo>
                    <a:pt x="191" y="98"/>
                  </a:lnTo>
                  <a:lnTo>
                    <a:pt x="191" y="97"/>
                  </a:lnTo>
                  <a:lnTo>
                    <a:pt x="191" y="97"/>
                  </a:lnTo>
                  <a:lnTo>
                    <a:pt x="191" y="97"/>
                  </a:lnTo>
                  <a:lnTo>
                    <a:pt x="191" y="96"/>
                  </a:lnTo>
                  <a:lnTo>
                    <a:pt x="192" y="95"/>
                  </a:lnTo>
                  <a:lnTo>
                    <a:pt x="193" y="93"/>
                  </a:lnTo>
                  <a:lnTo>
                    <a:pt x="196" y="87"/>
                  </a:lnTo>
                  <a:lnTo>
                    <a:pt x="202" y="74"/>
                  </a:lnTo>
                  <a:lnTo>
                    <a:pt x="208" y="61"/>
                  </a:lnTo>
                  <a:lnTo>
                    <a:pt x="214" y="47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20" y="32"/>
                  </a:lnTo>
                  <a:lnTo>
                    <a:pt x="220" y="32"/>
                  </a:lnTo>
                  <a:lnTo>
                    <a:pt x="221" y="30"/>
                  </a:lnTo>
                  <a:lnTo>
                    <a:pt x="222" y="27"/>
                  </a:lnTo>
                  <a:lnTo>
                    <a:pt x="225" y="22"/>
                  </a:lnTo>
                  <a:lnTo>
                    <a:pt x="225" y="22"/>
                  </a:lnTo>
                  <a:lnTo>
                    <a:pt x="226" y="21"/>
                  </a:lnTo>
                  <a:lnTo>
                    <a:pt x="226" y="21"/>
                  </a:lnTo>
                  <a:lnTo>
                    <a:pt x="226" y="20"/>
                  </a:lnTo>
                  <a:lnTo>
                    <a:pt x="227" y="19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29" y="16"/>
                  </a:lnTo>
                  <a:lnTo>
                    <a:pt x="229" y="15"/>
                  </a:lnTo>
                  <a:lnTo>
                    <a:pt x="230" y="14"/>
                  </a:lnTo>
                  <a:lnTo>
                    <a:pt x="231" y="11"/>
                  </a:lnTo>
                  <a:lnTo>
                    <a:pt x="231" y="11"/>
                  </a:lnTo>
                  <a:lnTo>
                    <a:pt x="232" y="11"/>
                  </a:lnTo>
                  <a:lnTo>
                    <a:pt x="232" y="11"/>
                  </a:lnTo>
                  <a:lnTo>
                    <a:pt x="232" y="10"/>
                  </a:lnTo>
                  <a:lnTo>
                    <a:pt x="233" y="9"/>
                  </a:lnTo>
                  <a:lnTo>
                    <a:pt x="234" y="8"/>
                  </a:lnTo>
                  <a:lnTo>
                    <a:pt x="234" y="8"/>
                  </a:lnTo>
                  <a:lnTo>
                    <a:pt x="234" y="7"/>
                  </a:lnTo>
                  <a:lnTo>
                    <a:pt x="234" y="7"/>
                  </a:lnTo>
                  <a:lnTo>
                    <a:pt x="235" y="7"/>
                  </a:lnTo>
                  <a:lnTo>
                    <a:pt x="236" y="6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8" y="4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39" y="3"/>
                  </a:lnTo>
                  <a:lnTo>
                    <a:pt x="239" y="3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2" y="1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50" y="0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7" name="Freeform 59"/>
            <p:cNvSpPr>
              <a:spLocks/>
            </p:cNvSpPr>
            <p:nvPr/>
          </p:nvSpPr>
          <p:spPr bwMode="auto">
            <a:xfrm>
              <a:off x="1850" y="2186"/>
              <a:ext cx="200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3" y="2"/>
                </a:cxn>
                <a:cxn ang="0">
                  <a:pos x="5" y="3"/>
                </a:cxn>
                <a:cxn ang="0">
                  <a:pos x="7" y="6"/>
                </a:cxn>
                <a:cxn ang="0">
                  <a:pos x="11" y="10"/>
                </a:cxn>
                <a:cxn ang="0">
                  <a:pos x="17" y="21"/>
                </a:cxn>
                <a:cxn ang="0">
                  <a:pos x="45" y="89"/>
                </a:cxn>
                <a:cxn ang="0">
                  <a:pos x="49" y="96"/>
                </a:cxn>
                <a:cxn ang="0">
                  <a:pos x="54" y="105"/>
                </a:cxn>
                <a:cxn ang="0">
                  <a:pos x="57" y="109"/>
                </a:cxn>
                <a:cxn ang="0">
                  <a:pos x="59" y="112"/>
                </a:cxn>
                <a:cxn ang="0">
                  <a:pos x="61" y="113"/>
                </a:cxn>
                <a:cxn ang="0">
                  <a:pos x="63" y="115"/>
                </a:cxn>
                <a:cxn ang="0">
                  <a:pos x="64" y="115"/>
                </a:cxn>
                <a:cxn ang="0">
                  <a:pos x="65" y="115"/>
                </a:cxn>
                <a:cxn ang="0">
                  <a:pos x="66" y="116"/>
                </a:cxn>
                <a:cxn ang="0">
                  <a:pos x="67" y="116"/>
                </a:cxn>
                <a:cxn ang="0">
                  <a:pos x="68" y="116"/>
                </a:cxn>
                <a:cxn ang="0">
                  <a:pos x="68" y="116"/>
                </a:cxn>
                <a:cxn ang="0">
                  <a:pos x="69" y="115"/>
                </a:cxn>
                <a:cxn ang="0">
                  <a:pos x="70" y="115"/>
                </a:cxn>
                <a:cxn ang="0">
                  <a:pos x="72" y="114"/>
                </a:cxn>
                <a:cxn ang="0">
                  <a:pos x="74" y="113"/>
                </a:cxn>
                <a:cxn ang="0">
                  <a:pos x="77" y="110"/>
                </a:cxn>
                <a:cxn ang="0">
                  <a:pos x="80" y="106"/>
                </a:cxn>
                <a:cxn ang="0">
                  <a:pos x="86" y="95"/>
                </a:cxn>
                <a:cxn ang="0">
                  <a:pos x="109" y="36"/>
                </a:cxn>
                <a:cxn ang="0">
                  <a:pos x="112" y="27"/>
                </a:cxn>
                <a:cxn ang="0">
                  <a:pos x="116" y="18"/>
                </a:cxn>
                <a:cxn ang="0">
                  <a:pos x="121" y="10"/>
                </a:cxn>
                <a:cxn ang="0">
                  <a:pos x="123" y="7"/>
                </a:cxn>
                <a:cxn ang="0">
                  <a:pos x="125" y="4"/>
                </a:cxn>
                <a:cxn ang="0">
                  <a:pos x="127" y="2"/>
                </a:cxn>
                <a:cxn ang="0">
                  <a:pos x="129" y="1"/>
                </a:cxn>
                <a:cxn ang="0">
                  <a:pos x="130" y="0"/>
                </a:cxn>
                <a:cxn ang="0">
                  <a:pos x="131" y="0"/>
                </a:cxn>
                <a:cxn ang="0">
                  <a:pos x="132" y="0"/>
                </a:cxn>
                <a:cxn ang="0">
                  <a:pos x="133" y="0"/>
                </a:cxn>
                <a:cxn ang="0">
                  <a:pos x="133" y="0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6" y="0"/>
                </a:cxn>
                <a:cxn ang="0">
                  <a:pos x="138" y="2"/>
                </a:cxn>
                <a:cxn ang="0">
                  <a:pos x="140" y="3"/>
                </a:cxn>
                <a:cxn ang="0">
                  <a:pos x="144" y="8"/>
                </a:cxn>
                <a:cxn ang="0">
                  <a:pos x="147" y="13"/>
                </a:cxn>
                <a:cxn ang="0">
                  <a:pos x="151" y="22"/>
                </a:cxn>
                <a:cxn ang="0">
                  <a:pos x="173" y="83"/>
                </a:cxn>
                <a:cxn ang="0">
                  <a:pos x="177" y="94"/>
                </a:cxn>
                <a:cxn ang="0">
                  <a:pos x="182" y="103"/>
                </a:cxn>
                <a:cxn ang="0">
                  <a:pos x="185" y="108"/>
                </a:cxn>
                <a:cxn ang="0">
                  <a:pos x="187" y="111"/>
                </a:cxn>
                <a:cxn ang="0">
                  <a:pos x="189" y="113"/>
                </a:cxn>
                <a:cxn ang="0">
                  <a:pos x="191" y="114"/>
                </a:cxn>
                <a:cxn ang="0">
                  <a:pos x="192" y="115"/>
                </a:cxn>
                <a:cxn ang="0">
                  <a:pos x="193" y="115"/>
                </a:cxn>
                <a:cxn ang="0">
                  <a:pos x="194" y="116"/>
                </a:cxn>
                <a:cxn ang="0">
                  <a:pos x="195" y="116"/>
                </a:cxn>
                <a:cxn ang="0">
                  <a:pos x="195" y="116"/>
                </a:cxn>
                <a:cxn ang="0">
                  <a:pos x="197" y="115"/>
                </a:cxn>
                <a:cxn ang="0">
                  <a:pos x="198" y="115"/>
                </a:cxn>
                <a:cxn ang="0">
                  <a:pos x="199" y="114"/>
                </a:cxn>
              </a:cxnLst>
              <a:rect l="0" t="0" r="r" b="b"/>
              <a:pathLst>
                <a:path w="200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2" y="11"/>
                  </a:lnTo>
                  <a:lnTo>
                    <a:pt x="13" y="14"/>
                  </a:lnTo>
                  <a:lnTo>
                    <a:pt x="16" y="18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20"/>
                  </a:lnTo>
                  <a:lnTo>
                    <a:pt x="17" y="21"/>
                  </a:lnTo>
                  <a:lnTo>
                    <a:pt x="18" y="24"/>
                  </a:lnTo>
                  <a:lnTo>
                    <a:pt x="21" y="30"/>
                  </a:lnTo>
                  <a:lnTo>
                    <a:pt x="27" y="44"/>
                  </a:lnTo>
                  <a:lnTo>
                    <a:pt x="33" y="59"/>
                  </a:lnTo>
                  <a:lnTo>
                    <a:pt x="39" y="74"/>
                  </a:lnTo>
                  <a:lnTo>
                    <a:pt x="45" y="88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6" y="90"/>
                  </a:lnTo>
                  <a:lnTo>
                    <a:pt x="46" y="91"/>
                  </a:lnTo>
                  <a:lnTo>
                    <a:pt x="48" y="94"/>
                  </a:lnTo>
                  <a:lnTo>
                    <a:pt x="48" y="94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49" y="96"/>
                  </a:lnTo>
                  <a:lnTo>
                    <a:pt x="49" y="97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2" y="102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6"/>
                  </a:lnTo>
                  <a:lnTo>
                    <a:pt x="55" y="107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10"/>
                  </a:lnTo>
                  <a:lnTo>
                    <a:pt x="58" y="110"/>
                  </a:lnTo>
                  <a:lnTo>
                    <a:pt x="58" y="111"/>
                  </a:lnTo>
                  <a:lnTo>
                    <a:pt x="58" y="111"/>
                  </a:lnTo>
                  <a:lnTo>
                    <a:pt x="58" y="111"/>
                  </a:lnTo>
                  <a:lnTo>
                    <a:pt x="59" y="111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3" y="114"/>
                  </a:lnTo>
                  <a:lnTo>
                    <a:pt x="73" y="114"/>
                  </a:lnTo>
                  <a:lnTo>
                    <a:pt x="73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2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6" y="111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09"/>
                  </a:lnTo>
                  <a:lnTo>
                    <a:pt x="78" y="108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80" y="106"/>
                  </a:lnTo>
                  <a:lnTo>
                    <a:pt x="80" y="106"/>
                  </a:lnTo>
                  <a:lnTo>
                    <a:pt x="80" y="105"/>
                  </a:lnTo>
                  <a:lnTo>
                    <a:pt x="81" y="104"/>
                  </a:lnTo>
                  <a:lnTo>
                    <a:pt x="82" y="102"/>
                  </a:lnTo>
                  <a:lnTo>
                    <a:pt x="85" y="96"/>
                  </a:lnTo>
                  <a:lnTo>
                    <a:pt x="85" y="96"/>
                  </a:lnTo>
                  <a:lnTo>
                    <a:pt x="86" y="95"/>
                  </a:lnTo>
                  <a:lnTo>
                    <a:pt x="86" y="95"/>
                  </a:lnTo>
                  <a:lnTo>
                    <a:pt x="86" y="94"/>
                  </a:lnTo>
                  <a:lnTo>
                    <a:pt x="87" y="92"/>
                  </a:lnTo>
                  <a:lnTo>
                    <a:pt x="88" y="89"/>
                  </a:lnTo>
                  <a:lnTo>
                    <a:pt x="92" y="82"/>
                  </a:lnTo>
                  <a:lnTo>
                    <a:pt x="97" y="68"/>
                  </a:lnTo>
                  <a:lnTo>
                    <a:pt x="103" y="51"/>
                  </a:lnTo>
                  <a:lnTo>
                    <a:pt x="109" y="36"/>
                  </a:lnTo>
                  <a:lnTo>
                    <a:pt x="109" y="36"/>
                  </a:lnTo>
                  <a:lnTo>
                    <a:pt x="109" y="35"/>
                  </a:lnTo>
                  <a:lnTo>
                    <a:pt x="109" y="35"/>
                  </a:lnTo>
                  <a:lnTo>
                    <a:pt x="109" y="34"/>
                  </a:lnTo>
                  <a:lnTo>
                    <a:pt x="110" y="32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7"/>
                  </a:lnTo>
                  <a:lnTo>
                    <a:pt x="112" y="26"/>
                  </a:lnTo>
                  <a:lnTo>
                    <a:pt x="113" y="24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0"/>
                  </a:lnTo>
                  <a:lnTo>
                    <a:pt x="116" y="20"/>
                  </a:lnTo>
                  <a:lnTo>
                    <a:pt x="116" y="18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4"/>
                  </a:lnTo>
                  <a:lnTo>
                    <a:pt x="118" y="14"/>
                  </a:lnTo>
                  <a:lnTo>
                    <a:pt x="119" y="12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9"/>
                  </a:lnTo>
                  <a:lnTo>
                    <a:pt x="121" y="9"/>
                  </a:lnTo>
                  <a:lnTo>
                    <a:pt x="122" y="8"/>
                  </a:lnTo>
                  <a:lnTo>
                    <a:pt x="122" y="8"/>
                  </a:lnTo>
                  <a:lnTo>
                    <a:pt x="122" y="7"/>
                  </a:lnTo>
                  <a:lnTo>
                    <a:pt x="122" y="7"/>
                  </a:lnTo>
                  <a:lnTo>
                    <a:pt x="123" y="7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4" y="5"/>
                  </a:lnTo>
                  <a:lnTo>
                    <a:pt x="124" y="5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8" y="2"/>
                  </a:lnTo>
                  <a:lnTo>
                    <a:pt x="128" y="2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8" y="1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9" y="2"/>
                  </a:lnTo>
                  <a:lnTo>
                    <a:pt x="139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2" y="5"/>
                  </a:lnTo>
                  <a:lnTo>
                    <a:pt x="142" y="6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9"/>
                  </a:lnTo>
                  <a:lnTo>
                    <a:pt x="145" y="10"/>
                  </a:lnTo>
                  <a:lnTo>
                    <a:pt x="146" y="12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7" y="14"/>
                  </a:lnTo>
                  <a:lnTo>
                    <a:pt x="148" y="15"/>
                  </a:lnTo>
                  <a:lnTo>
                    <a:pt x="150" y="18"/>
                  </a:lnTo>
                  <a:lnTo>
                    <a:pt x="150" y="18"/>
                  </a:lnTo>
                  <a:lnTo>
                    <a:pt x="150" y="19"/>
                  </a:lnTo>
                  <a:lnTo>
                    <a:pt x="150" y="19"/>
                  </a:lnTo>
                  <a:lnTo>
                    <a:pt x="150" y="20"/>
                  </a:lnTo>
                  <a:lnTo>
                    <a:pt x="151" y="22"/>
                  </a:lnTo>
                  <a:lnTo>
                    <a:pt x="152" y="25"/>
                  </a:lnTo>
                  <a:lnTo>
                    <a:pt x="155" y="32"/>
                  </a:lnTo>
                  <a:lnTo>
                    <a:pt x="161" y="49"/>
                  </a:lnTo>
                  <a:lnTo>
                    <a:pt x="167" y="66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3" y="83"/>
                  </a:lnTo>
                  <a:lnTo>
                    <a:pt x="174" y="84"/>
                  </a:lnTo>
                  <a:lnTo>
                    <a:pt x="174" y="86"/>
                  </a:lnTo>
                  <a:lnTo>
                    <a:pt x="176" y="90"/>
                  </a:lnTo>
                  <a:lnTo>
                    <a:pt x="176" y="90"/>
                  </a:lnTo>
                  <a:lnTo>
                    <a:pt x="176" y="90"/>
                  </a:lnTo>
                  <a:lnTo>
                    <a:pt x="176" y="91"/>
                  </a:lnTo>
                  <a:lnTo>
                    <a:pt x="177" y="92"/>
                  </a:lnTo>
                  <a:lnTo>
                    <a:pt x="177" y="94"/>
                  </a:lnTo>
                  <a:lnTo>
                    <a:pt x="179" y="97"/>
                  </a:lnTo>
                  <a:lnTo>
                    <a:pt x="179" y="97"/>
                  </a:lnTo>
                  <a:lnTo>
                    <a:pt x="179" y="97"/>
                  </a:lnTo>
                  <a:lnTo>
                    <a:pt x="179" y="98"/>
                  </a:lnTo>
                  <a:lnTo>
                    <a:pt x="180" y="98"/>
                  </a:lnTo>
                  <a:lnTo>
                    <a:pt x="180" y="100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4"/>
                  </a:lnTo>
                  <a:lnTo>
                    <a:pt x="183" y="105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7" y="11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8" y="112"/>
                  </a:lnTo>
                  <a:lnTo>
                    <a:pt x="188" y="112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6" y="116"/>
                  </a:lnTo>
                  <a:lnTo>
                    <a:pt x="196" y="116"/>
                  </a:lnTo>
                  <a:lnTo>
                    <a:pt x="196" y="116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200" y="114"/>
                  </a:lnTo>
                  <a:lnTo>
                    <a:pt x="200" y="114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8" name="Freeform 60"/>
            <p:cNvSpPr>
              <a:spLocks/>
            </p:cNvSpPr>
            <p:nvPr/>
          </p:nvSpPr>
          <p:spPr bwMode="auto">
            <a:xfrm>
              <a:off x="2050" y="2186"/>
              <a:ext cx="194" cy="116"/>
            </a:xfrm>
            <a:custGeom>
              <a:avLst/>
              <a:gdLst/>
              <a:ahLst/>
              <a:cxnLst>
                <a:cxn ang="0">
                  <a:pos x="2" y="112"/>
                </a:cxn>
                <a:cxn ang="0">
                  <a:pos x="3" y="109"/>
                </a:cxn>
                <a:cxn ang="0">
                  <a:pos x="8" y="102"/>
                </a:cxn>
                <a:cxn ang="0">
                  <a:pos x="13" y="89"/>
                </a:cxn>
                <a:cxn ang="0">
                  <a:pos x="31" y="38"/>
                </a:cxn>
                <a:cxn ang="0">
                  <a:pos x="34" y="29"/>
                </a:cxn>
                <a:cxn ang="0">
                  <a:pos x="37" y="20"/>
                </a:cxn>
                <a:cxn ang="0">
                  <a:pos x="43" y="9"/>
                </a:cxn>
                <a:cxn ang="0">
                  <a:pos x="44" y="6"/>
                </a:cxn>
                <a:cxn ang="0">
                  <a:pos x="47" y="3"/>
                </a:cxn>
                <a:cxn ang="0">
                  <a:pos x="49" y="1"/>
                </a:cxn>
                <a:cxn ang="0">
                  <a:pos x="50" y="0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5" y="0"/>
                </a:cxn>
                <a:cxn ang="0">
                  <a:pos x="56" y="1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7"/>
                </a:cxn>
                <a:cxn ang="0">
                  <a:pos x="66" y="13"/>
                </a:cxn>
                <a:cxn ang="0">
                  <a:pos x="72" y="28"/>
                </a:cxn>
                <a:cxn ang="0">
                  <a:pos x="89" y="84"/>
                </a:cxn>
                <a:cxn ang="0">
                  <a:pos x="92" y="92"/>
                </a:cxn>
                <a:cxn ang="0">
                  <a:pos x="96" y="102"/>
                </a:cxn>
                <a:cxn ang="0">
                  <a:pos x="98" y="106"/>
                </a:cxn>
                <a:cxn ang="0">
                  <a:pos x="101" y="110"/>
                </a:cxn>
                <a:cxn ang="0">
                  <a:pos x="103" y="113"/>
                </a:cxn>
                <a:cxn ang="0">
                  <a:pos x="105" y="114"/>
                </a:cxn>
                <a:cxn ang="0">
                  <a:pos x="106" y="115"/>
                </a:cxn>
                <a:cxn ang="0">
                  <a:pos x="107" y="115"/>
                </a:cxn>
                <a:cxn ang="0">
                  <a:pos x="107" y="116"/>
                </a:cxn>
                <a:cxn ang="0">
                  <a:pos x="108" y="116"/>
                </a:cxn>
                <a:cxn ang="0">
                  <a:pos x="109" y="116"/>
                </a:cxn>
                <a:cxn ang="0">
                  <a:pos x="110" y="115"/>
                </a:cxn>
                <a:cxn ang="0">
                  <a:pos x="111" y="115"/>
                </a:cxn>
                <a:cxn ang="0">
                  <a:pos x="113" y="114"/>
                </a:cxn>
                <a:cxn ang="0">
                  <a:pos x="114" y="112"/>
                </a:cxn>
                <a:cxn ang="0">
                  <a:pos x="116" y="109"/>
                </a:cxn>
                <a:cxn ang="0">
                  <a:pos x="121" y="100"/>
                </a:cxn>
                <a:cxn ang="0">
                  <a:pos x="124" y="92"/>
                </a:cxn>
                <a:cxn ang="0">
                  <a:pos x="141" y="36"/>
                </a:cxn>
                <a:cxn ang="0">
                  <a:pos x="145" y="25"/>
                </a:cxn>
                <a:cxn ang="0">
                  <a:pos x="149" y="15"/>
                </a:cxn>
                <a:cxn ang="0">
                  <a:pos x="153" y="6"/>
                </a:cxn>
                <a:cxn ang="0">
                  <a:pos x="155" y="3"/>
                </a:cxn>
                <a:cxn ang="0">
                  <a:pos x="157" y="1"/>
                </a:cxn>
                <a:cxn ang="0">
                  <a:pos x="158" y="0"/>
                </a:cxn>
                <a:cxn ang="0">
                  <a:pos x="159" y="0"/>
                </a:cxn>
                <a:cxn ang="0">
                  <a:pos x="160" y="0"/>
                </a:cxn>
                <a:cxn ang="0">
                  <a:pos x="161" y="0"/>
                </a:cxn>
                <a:cxn ang="0">
                  <a:pos x="162" y="0"/>
                </a:cxn>
                <a:cxn ang="0">
                  <a:pos x="162" y="0"/>
                </a:cxn>
                <a:cxn ang="0">
                  <a:pos x="164" y="0"/>
                </a:cxn>
                <a:cxn ang="0">
                  <a:pos x="165" y="2"/>
                </a:cxn>
                <a:cxn ang="0">
                  <a:pos x="167" y="4"/>
                </a:cxn>
                <a:cxn ang="0">
                  <a:pos x="171" y="10"/>
                </a:cxn>
                <a:cxn ang="0">
                  <a:pos x="174" y="18"/>
                </a:cxn>
                <a:cxn ang="0">
                  <a:pos x="178" y="29"/>
                </a:cxn>
                <a:cxn ang="0">
                  <a:pos x="189" y="69"/>
                </a:cxn>
              </a:cxnLst>
              <a:rect l="0" t="0" r="r" b="b"/>
              <a:pathLst>
                <a:path w="194" h="116">
                  <a:moveTo>
                    <a:pt x="0" y="114"/>
                  </a:move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4" y="109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7"/>
                  </a:lnTo>
                  <a:lnTo>
                    <a:pt x="5" y="107"/>
                  </a:lnTo>
                  <a:lnTo>
                    <a:pt x="6" y="105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1"/>
                  </a:lnTo>
                  <a:lnTo>
                    <a:pt x="9" y="100"/>
                  </a:lnTo>
                  <a:lnTo>
                    <a:pt x="11" y="96"/>
                  </a:lnTo>
                  <a:lnTo>
                    <a:pt x="13" y="90"/>
                  </a:lnTo>
                  <a:lnTo>
                    <a:pt x="13" y="89"/>
                  </a:lnTo>
                  <a:lnTo>
                    <a:pt x="13" y="89"/>
                  </a:lnTo>
                  <a:lnTo>
                    <a:pt x="14" y="89"/>
                  </a:lnTo>
                  <a:lnTo>
                    <a:pt x="14" y="88"/>
                  </a:lnTo>
                  <a:lnTo>
                    <a:pt x="15" y="86"/>
                  </a:lnTo>
                  <a:lnTo>
                    <a:pt x="16" y="82"/>
                  </a:lnTo>
                  <a:lnTo>
                    <a:pt x="19" y="74"/>
                  </a:lnTo>
                  <a:lnTo>
                    <a:pt x="25" y="56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32" y="34"/>
                  </a:lnTo>
                  <a:lnTo>
                    <a:pt x="34" y="30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4" y="28"/>
                  </a:lnTo>
                  <a:lnTo>
                    <a:pt x="34" y="27"/>
                  </a:lnTo>
                  <a:lnTo>
                    <a:pt x="35" y="25"/>
                  </a:lnTo>
                  <a:lnTo>
                    <a:pt x="37" y="22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8" y="18"/>
                  </a:lnTo>
                  <a:lnTo>
                    <a:pt x="40" y="15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3"/>
                  </a:lnTo>
                  <a:lnTo>
                    <a:pt x="41" y="12"/>
                  </a:lnTo>
                  <a:lnTo>
                    <a:pt x="43" y="9"/>
                  </a:lnTo>
                  <a:lnTo>
                    <a:pt x="43" y="9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9" y="2"/>
                  </a:lnTo>
                  <a:lnTo>
                    <a:pt x="59" y="2"/>
                  </a:lnTo>
                  <a:lnTo>
                    <a:pt x="59" y="3"/>
                  </a:lnTo>
                  <a:lnTo>
                    <a:pt x="59" y="3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1" y="5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2" y="6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4" y="10"/>
                  </a:lnTo>
                  <a:lnTo>
                    <a:pt x="65" y="13"/>
                  </a:lnTo>
                  <a:lnTo>
                    <a:pt x="66" y="13"/>
                  </a:lnTo>
                  <a:lnTo>
                    <a:pt x="66" y="13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7" y="16"/>
                  </a:lnTo>
                  <a:lnTo>
                    <a:pt x="68" y="20"/>
                  </a:lnTo>
                  <a:lnTo>
                    <a:pt x="71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9"/>
                  </a:lnTo>
                  <a:lnTo>
                    <a:pt x="72" y="30"/>
                  </a:lnTo>
                  <a:lnTo>
                    <a:pt x="73" y="32"/>
                  </a:lnTo>
                  <a:lnTo>
                    <a:pt x="74" y="36"/>
                  </a:lnTo>
                  <a:lnTo>
                    <a:pt x="77" y="45"/>
                  </a:lnTo>
                  <a:lnTo>
                    <a:pt x="83" y="65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90" y="86"/>
                  </a:lnTo>
                  <a:lnTo>
                    <a:pt x="91" y="88"/>
                  </a:lnTo>
                  <a:lnTo>
                    <a:pt x="92" y="91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3" y="93"/>
                  </a:lnTo>
                  <a:lnTo>
                    <a:pt x="93" y="95"/>
                  </a:lnTo>
                  <a:lnTo>
                    <a:pt x="95" y="98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100"/>
                  </a:lnTo>
                  <a:lnTo>
                    <a:pt x="96" y="102"/>
                  </a:lnTo>
                  <a:lnTo>
                    <a:pt x="96" y="102"/>
                  </a:lnTo>
                  <a:lnTo>
                    <a:pt x="96" y="102"/>
                  </a:lnTo>
                  <a:lnTo>
                    <a:pt x="97" y="103"/>
                  </a:lnTo>
                  <a:lnTo>
                    <a:pt x="97" y="104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98" y="106"/>
                  </a:lnTo>
                  <a:lnTo>
                    <a:pt x="99" y="106"/>
                  </a:lnTo>
                  <a:lnTo>
                    <a:pt x="99" y="108"/>
                  </a:lnTo>
                  <a:lnTo>
                    <a:pt x="99" y="108"/>
                  </a:lnTo>
                  <a:lnTo>
                    <a:pt x="99" y="108"/>
                  </a:lnTo>
                  <a:lnTo>
                    <a:pt x="100" y="108"/>
                  </a:lnTo>
                  <a:lnTo>
                    <a:pt x="100" y="109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1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3" y="112"/>
                  </a:lnTo>
                  <a:lnTo>
                    <a:pt x="103" y="113"/>
                  </a:lnTo>
                  <a:lnTo>
                    <a:pt x="103" y="113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5" y="114"/>
                  </a:lnTo>
                  <a:lnTo>
                    <a:pt x="105" y="114"/>
                  </a:lnTo>
                  <a:lnTo>
                    <a:pt x="105" y="114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6"/>
                  </a:lnTo>
                  <a:lnTo>
                    <a:pt x="107" y="116"/>
                  </a:lnTo>
                  <a:lnTo>
                    <a:pt x="107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3" y="114"/>
                  </a:lnTo>
                  <a:lnTo>
                    <a:pt x="113" y="114"/>
                  </a:lnTo>
                  <a:lnTo>
                    <a:pt x="113" y="114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5" y="112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09"/>
                  </a:lnTo>
                  <a:lnTo>
                    <a:pt x="117" y="108"/>
                  </a:lnTo>
                  <a:lnTo>
                    <a:pt x="118" y="106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19" y="104"/>
                  </a:lnTo>
                  <a:lnTo>
                    <a:pt x="120" y="103"/>
                  </a:lnTo>
                  <a:lnTo>
                    <a:pt x="121" y="100"/>
                  </a:lnTo>
                  <a:lnTo>
                    <a:pt x="121" y="99"/>
                  </a:lnTo>
                  <a:lnTo>
                    <a:pt x="121" y="99"/>
                  </a:lnTo>
                  <a:lnTo>
                    <a:pt x="121" y="99"/>
                  </a:lnTo>
                  <a:lnTo>
                    <a:pt x="122" y="98"/>
                  </a:lnTo>
                  <a:lnTo>
                    <a:pt x="123" y="96"/>
                  </a:lnTo>
                  <a:lnTo>
                    <a:pt x="124" y="92"/>
                  </a:lnTo>
                  <a:lnTo>
                    <a:pt x="124" y="92"/>
                  </a:lnTo>
                  <a:lnTo>
                    <a:pt x="124" y="92"/>
                  </a:lnTo>
                  <a:lnTo>
                    <a:pt x="124" y="91"/>
                  </a:lnTo>
                  <a:lnTo>
                    <a:pt x="125" y="90"/>
                  </a:lnTo>
                  <a:lnTo>
                    <a:pt x="125" y="88"/>
                  </a:lnTo>
                  <a:lnTo>
                    <a:pt x="127" y="84"/>
                  </a:lnTo>
                  <a:lnTo>
                    <a:pt x="130" y="74"/>
                  </a:lnTo>
                  <a:lnTo>
                    <a:pt x="136" y="54"/>
                  </a:lnTo>
                  <a:lnTo>
                    <a:pt x="141" y="36"/>
                  </a:lnTo>
                  <a:lnTo>
                    <a:pt x="141" y="36"/>
                  </a:lnTo>
                  <a:lnTo>
                    <a:pt x="141" y="35"/>
                  </a:lnTo>
                  <a:lnTo>
                    <a:pt x="142" y="35"/>
                  </a:lnTo>
                  <a:lnTo>
                    <a:pt x="142" y="33"/>
                  </a:lnTo>
                  <a:lnTo>
                    <a:pt x="143" y="31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45" y="25"/>
                  </a:lnTo>
                  <a:lnTo>
                    <a:pt x="145" y="24"/>
                  </a:lnTo>
                  <a:lnTo>
                    <a:pt x="146" y="22"/>
                  </a:lnTo>
                  <a:lnTo>
                    <a:pt x="147" y="18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48" y="17"/>
                  </a:lnTo>
                  <a:lnTo>
                    <a:pt x="148" y="16"/>
                  </a:lnTo>
                  <a:lnTo>
                    <a:pt x="149" y="15"/>
                  </a:lnTo>
                  <a:lnTo>
                    <a:pt x="150" y="12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51" y="10"/>
                  </a:lnTo>
                  <a:lnTo>
                    <a:pt x="152" y="9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4" y="5"/>
                  </a:lnTo>
                  <a:lnTo>
                    <a:pt x="154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3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5" y="1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6" y="2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7" y="3"/>
                  </a:lnTo>
                  <a:lnTo>
                    <a:pt x="167" y="4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6"/>
                  </a:lnTo>
                  <a:lnTo>
                    <a:pt x="169" y="7"/>
                  </a:lnTo>
                  <a:lnTo>
                    <a:pt x="170" y="10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1" y="11"/>
                  </a:lnTo>
                  <a:lnTo>
                    <a:pt x="172" y="13"/>
                  </a:lnTo>
                  <a:lnTo>
                    <a:pt x="174" y="17"/>
                  </a:lnTo>
                  <a:lnTo>
                    <a:pt x="174" y="17"/>
                  </a:lnTo>
                  <a:lnTo>
                    <a:pt x="174" y="17"/>
                  </a:lnTo>
                  <a:lnTo>
                    <a:pt x="174" y="18"/>
                  </a:lnTo>
                  <a:lnTo>
                    <a:pt x="174" y="18"/>
                  </a:lnTo>
                  <a:lnTo>
                    <a:pt x="175" y="21"/>
                  </a:lnTo>
                  <a:lnTo>
                    <a:pt x="177" y="25"/>
                  </a:lnTo>
                  <a:lnTo>
                    <a:pt x="177" y="25"/>
                  </a:lnTo>
                  <a:lnTo>
                    <a:pt x="177" y="25"/>
                  </a:lnTo>
                  <a:lnTo>
                    <a:pt x="177" y="26"/>
                  </a:lnTo>
                  <a:lnTo>
                    <a:pt x="177" y="27"/>
                  </a:lnTo>
                  <a:lnTo>
                    <a:pt x="178" y="29"/>
                  </a:lnTo>
                  <a:lnTo>
                    <a:pt x="179" y="34"/>
                  </a:lnTo>
                  <a:lnTo>
                    <a:pt x="182" y="43"/>
                  </a:lnTo>
                  <a:lnTo>
                    <a:pt x="188" y="63"/>
                  </a:lnTo>
                  <a:lnTo>
                    <a:pt x="188" y="64"/>
                  </a:lnTo>
                  <a:lnTo>
                    <a:pt x="188" y="64"/>
                  </a:lnTo>
                  <a:lnTo>
                    <a:pt x="188" y="65"/>
                  </a:lnTo>
                  <a:lnTo>
                    <a:pt x="188" y="66"/>
                  </a:lnTo>
                  <a:lnTo>
                    <a:pt x="189" y="69"/>
                  </a:lnTo>
                  <a:lnTo>
                    <a:pt x="191" y="74"/>
                  </a:lnTo>
                  <a:lnTo>
                    <a:pt x="194" y="84"/>
                  </a:lnTo>
                  <a:lnTo>
                    <a:pt x="194" y="84"/>
                  </a:lnTo>
                  <a:lnTo>
                    <a:pt x="194" y="85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9" name="Freeform 61"/>
            <p:cNvSpPr>
              <a:spLocks/>
            </p:cNvSpPr>
            <p:nvPr/>
          </p:nvSpPr>
          <p:spPr bwMode="auto">
            <a:xfrm>
              <a:off x="2244" y="2186"/>
              <a:ext cx="155" cy="116"/>
            </a:xfrm>
            <a:custGeom>
              <a:avLst/>
              <a:gdLst/>
              <a:ahLst/>
              <a:cxnLst>
                <a:cxn ang="0">
                  <a:pos x="3" y="94"/>
                </a:cxn>
                <a:cxn ang="0">
                  <a:pos x="7" y="104"/>
                </a:cxn>
                <a:cxn ang="0">
                  <a:pos x="9" y="108"/>
                </a:cxn>
                <a:cxn ang="0">
                  <a:pos x="12" y="112"/>
                </a:cxn>
                <a:cxn ang="0">
                  <a:pos x="13" y="114"/>
                </a:cxn>
                <a:cxn ang="0">
                  <a:pos x="15" y="115"/>
                </a:cxn>
                <a:cxn ang="0">
                  <a:pos x="15" y="115"/>
                </a:cxn>
                <a:cxn ang="0">
                  <a:pos x="16" y="116"/>
                </a:cxn>
                <a:cxn ang="0">
                  <a:pos x="17" y="116"/>
                </a:cxn>
                <a:cxn ang="0">
                  <a:pos x="18" y="116"/>
                </a:cxn>
                <a:cxn ang="0">
                  <a:pos x="19" y="115"/>
                </a:cxn>
                <a:cxn ang="0">
                  <a:pos x="19" y="115"/>
                </a:cxn>
                <a:cxn ang="0">
                  <a:pos x="21" y="114"/>
                </a:cxn>
                <a:cxn ang="0">
                  <a:pos x="22" y="113"/>
                </a:cxn>
                <a:cxn ang="0">
                  <a:pos x="25" y="109"/>
                </a:cxn>
                <a:cxn ang="0">
                  <a:pos x="27" y="105"/>
                </a:cxn>
                <a:cxn ang="0">
                  <a:pos x="32" y="91"/>
                </a:cxn>
                <a:cxn ang="0">
                  <a:pos x="41" y="60"/>
                </a:cxn>
                <a:cxn ang="0">
                  <a:pos x="49" y="28"/>
                </a:cxn>
                <a:cxn ang="0">
                  <a:pos x="53" y="18"/>
                </a:cxn>
                <a:cxn ang="0">
                  <a:pos x="55" y="11"/>
                </a:cxn>
                <a:cxn ang="0">
                  <a:pos x="57" y="7"/>
                </a:cxn>
                <a:cxn ang="0">
                  <a:pos x="59" y="4"/>
                </a:cxn>
                <a:cxn ang="0">
                  <a:pos x="61" y="2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5" y="0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7" y="0"/>
                </a:cxn>
                <a:cxn ang="0">
                  <a:pos x="69" y="1"/>
                </a:cxn>
                <a:cxn ang="0">
                  <a:pos x="70" y="3"/>
                </a:cxn>
                <a:cxn ang="0">
                  <a:pos x="73" y="7"/>
                </a:cxn>
                <a:cxn ang="0">
                  <a:pos x="76" y="15"/>
                </a:cxn>
                <a:cxn ang="0">
                  <a:pos x="83" y="35"/>
                </a:cxn>
                <a:cxn ang="0">
                  <a:pos x="95" y="81"/>
                </a:cxn>
                <a:cxn ang="0">
                  <a:pos x="99" y="95"/>
                </a:cxn>
                <a:cxn ang="0">
                  <a:pos x="101" y="102"/>
                </a:cxn>
                <a:cxn ang="0">
                  <a:pos x="104" y="107"/>
                </a:cxn>
                <a:cxn ang="0">
                  <a:pos x="106" y="111"/>
                </a:cxn>
                <a:cxn ang="0">
                  <a:pos x="107" y="113"/>
                </a:cxn>
                <a:cxn ang="0">
                  <a:pos x="108" y="114"/>
                </a:cxn>
                <a:cxn ang="0">
                  <a:pos x="109" y="115"/>
                </a:cxn>
                <a:cxn ang="0">
                  <a:pos x="110" y="115"/>
                </a:cxn>
                <a:cxn ang="0">
                  <a:pos x="111" y="116"/>
                </a:cxn>
                <a:cxn ang="0">
                  <a:pos x="112" y="116"/>
                </a:cxn>
                <a:cxn ang="0">
                  <a:pos x="112" y="115"/>
                </a:cxn>
                <a:cxn ang="0">
                  <a:pos x="113" y="115"/>
                </a:cxn>
                <a:cxn ang="0">
                  <a:pos x="114" y="114"/>
                </a:cxn>
                <a:cxn ang="0">
                  <a:pos x="116" y="112"/>
                </a:cxn>
                <a:cxn ang="0">
                  <a:pos x="118" y="109"/>
                </a:cxn>
                <a:cxn ang="0">
                  <a:pos x="122" y="100"/>
                </a:cxn>
                <a:cxn ang="0">
                  <a:pos x="128" y="82"/>
                </a:cxn>
                <a:cxn ang="0">
                  <a:pos x="139" y="35"/>
                </a:cxn>
                <a:cxn ang="0">
                  <a:pos x="143" y="23"/>
                </a:cxn>
                <a:cxn ang="0">
                  <a:pos x="147" y="12"/>
                </a:cxn>
                <a:cxn ang="0">
                  <a:pos x="149" y="7"/>
                </a:cxn>
                <a:cxn ang="0">
                  <a:pos x="151" y="3"/>
                </a:cxn>
                <a:cxn ang="0">
                  <a:pos x="152" y="1"/>
                </a:cxn>
                <a:cxn ang="0">
                  <a:pos x="154" y="0"/>
                </a:cxn>
                <a:cxn ang="0">
                  <a:pos x="155" y="0"/>
                </a:cxn>
              </a:cxnLst>
              <a:rect l="0" t="0" r="r" b="b"/>
              <a:pathLst>
                <a:path w="155" h="116">
                  <a:moveTo>
                    <a:pt x="0" y="85"/>
                  </a:moveTo>
                  <a:lnTo>
                    <a:pt x="0" y="85"/>
                  </a:lnTo>
                  <a:lnTo>
                    <a:pt x="0" y="86"/>
                  </a:lnTo>
                  <a:lnTo>
                    <a:pt x="1" y="88"/>
                  </a:lnTo>
                  <a:lnTo>
                    <a:pt x="2" y="93"/>
                  </a:lnTo>
                  <a:lnTo>
                    <a:pt x="3" y="93"/>
                  </a:lnTo>
                  <a:lnTo>
                    <a:pt x="3" y="93"/>
                  </a:lnTo>
                  <a:lnTo>
                    <a:pt x="3" y="94"/>
                  </a:lnTo>
                  <a:lnTo>
                    <a:pt x="3" y="95"/>
                  </a:lnTo>
                  <a:lnTo>
                    <a:pt x="4" y="97"/>
                  </a:lnTo>
                  <a:lnTo>
                    <a:pt x="5" y="100"/>
                  </a:lnTo>
                  <a:lnTo>
                    <a:pt x="5" y="100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2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8" y="106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9" y="108"/>
                  </a:lnTo>
                  <a:lnTo>
                    <a:pt x="9" y="108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1" y="111"/>
                  </a:lnTo>
                  <a:lnTo>
                    <a:pt x="11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4" y="110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8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7" y="105"/>
                  </a:lnTo>
                  <a:lnTo>
                    <a:pt x="27" y="103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30" y="97"/>
                  </a:lnTo>
                  <a:lnTo>
                    <a:pt x="30" y="96"/>
                  </a:lnTo>
                  <a:lnTo>
                    <a:pt x="32" y="91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1"/>
                  </a:lnTo>
                  <a:lnTo>
                    <a:pt x="35" y="80"/>
                  </a:lnTo>
                  <a:lnTo>
                    <a:pt x="36" y="77"/>
                  </a:lnTo>
                  <a:lnTo>
                    <a:pt x="38" y="71"/>
                  </a:lnTo>
                  <a:lnTo>
                    <a:pt x="41" y="60"/>
                  </a:lnTo>
                  <a:lnTo>
                    <a:pt x="47" y="38"/>
                  </a:lnTo>
                  <a:lnTo>
                    <a:pt x="47" y="37"/>
                  </a:lnTo>
                  <a:lnTo>
                    <a:pt x="47" y="37"/>
                  </a:lnTo>
                  <a:lnTo>
                    <a:pt x="47" y="36"/>
                  </a:lnTo>
                  <a:lnTo>
                    <a:pt x="47" y="35"/>
                  </a:lnTo>
                  <a:lnTo>
                    <a:pt x="48" y="33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50" y="26"/>
                  </a:lnTo>
                  <a:lnTo>
                    <a:pt x="51" y="24"/>
                  </a:lnTo>
                  <a:lnTo>
                    <a:pt x="52" y="20"/>
                  </a:lnTo>
                  <a:lnTo>
                    <a:pt x="52" y="19"/>
                  </a:lnTo>
                  <a:lnTo>
                    <a:pt x="52" y="19"/>
                  </a:lnTo>
                  <a:lnTo>
                    <a:pt x="53" y="18"/>
                  </a:lnTo>
                  <a:lnTo>
                    <a:pt x="53" y="17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5" y="13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6" y="11"/>
                  </a:lnTo>
                  <a:lnTo>
                    <a:pt x="56" y="10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70" y="2"/>
                  </a:lnTo>
                  <a:lnTo>
                    <a:pt x="70" y="2"/>
                  </a:lnTo>
                  <a:lnTo>
                    <a:pt x="70" y="3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5"/>
                  </a:lnTo>
                  <a:lnTo>
                    <a:pt x="72" y="5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8"/>
                  </a:lnTo>
                  <a:lnTo>
                    <a:pt x="74" y="10"/>
                  </a:lnTo>
                  <a:lnTo>
                    <a:pt x="76" y="13"/>
                  </a:lnTo>
                  <a:lnTo>
                    <a:pt x="76" y="13"/>
                  </a:lnTo>
                  <a:lnTo>
                    <a:pt x="76" y="14"/>
                  </a:lnTo>
                  <a:lnTo>
                    <a:pt x="76" y="14"/>
                  </a:lnTo>
                  <a:lnTo>
                    <a:pt x="76" y="15"/>
                  </a:lnTo>
                  <a:lnTo>
                    <a:pt x="77" y="17"/>
                  </a:lnTo>
                  <a:lnTo>
                    <a:pt x="78" y="21"/>
                  </a:lnTo>
                  <a:lnTo>
                    <a:pt x="81" y="30"/>
                  </a:lnTo>
                  <a:lnTo>
                    <a:pt x="81" y="30"/>
                  </a:lnTo>
                  <a:lnTo>
                    <a:pt x="81" y="31"/>
                  </a:lnTo>
                  <a:lnTo>
                    <a:pt x="82" y="31"/>
                  </a:lnTo>
                  <a:lnTo>
                    <a:pt x="82" y="33"/>
                  </a:lnTo>
                  <a:lnTo>
                    <a:pt x="83" y="35"/>
                  </a:lnTo>
                  <a:lnTo>
                    <a:pt x="84" y="41"/>
                  </a:lnTo>
                  <a:lnTo>
                    <a:pt x="87" y="53"/>
                  </a:lnTo>
                  <a:lnTo>
                    <a:pt x="93" y="76"/>
                  </a:lnTo>
                  <a:lnTo>
                    <a:pt x="93" y="76"/>
                  </a:lnTo>
                  <a:lnTo>
                    <a:pt x="93" y="77"/>
                  </a:lnTo>
                  <a:lnTo>
                    <a:pt x="94" y="77"/>
                  </a:lnTo>
                  <a:lnTo>
                    <a:pt x="94" y="78"/>
                  </a:lnTo>
                  <a:lnTo>
                    <a:pt x="95" y="81"/>
                  </a:lnTo>
                  <a:lnTo>
                    <a:pt x="96" y="86"/>
                  </a:lnTo>
                  <a:lnTo>
                    <a:pt x="96" y="86"/>
                  </a:lnTo>
                  <a:lnTo>
                    <a:pt x="96" y="87"/>
                  </a:lnTo>
                  <a:lnTo>
                    <a:pt x="96" y="87"/>
                  </a:lnTo>
                  <a:lnTo>
                    <a:pt x="97" y="88"/>
                  </a:lnTo>
                  <a:lnTo>
                    <a:pt x="97" y="91"/>
                  </a:lnTo>
                  <a:lnTo>
                    <a:pt x="99" y="95"/>
                  </a:lnTo>
                  <a:lnTo>
                    <a:pt x="99" y="95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100" y="97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1" y="100"/>
                  </a:lnTo>
                  <a:lnTo>
                    <a:pt x="101" y="102"/>
                  </a:lnTo>
                  <a:lnTo>
                    <a:pt x="102" y="103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5"/>
                  </a:lnTo>
                  <a:lnTo>
                    <a:pt x="103" y="107"/>
                  </a:lnTo>
                  <a:lnTo>
                    <a:pt x="103" y="107"/>
                  </a:lnTo>
                  <a:lnTo>
                    <a:pt x="104" y="107"/>
                  </a:lnTo>
                  <a:lnTo>
                    <a:pt x="104" y="108"/>
                  </a:lnTo>
                  <a:lnTo>
                    <a:pt x="104" y="108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5" y="114"/>
                  </a:lnTo>
                  <a:lnTo>
                    <a:pt x="115" y="114"/>
                  </a:lnTo>
                  <a:lnTo>
                    <a:pt x="115" y="114"/>
                  </a:lnTo>
                  <a:lnTo>
                    <a:pt x="115" y="113"/>
                  </a:lnTo>
                  <a:lnTo>
                    <a:pt x="116" y="113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7" y="112"/>
                  </a:lnTo>
                  <a:lnTo>
                    <a:pt x="117" y="110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09"/>
                  </a:lnTo>
                  <a:lnTo>
                    <a:pt x="119" y="108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20" y="106"/>
                  </a:lnTo>
                  <a:lnTo>
                    <a:pt x="120" y="104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2" y="99"/>
                  </a:lnTo>
                  <a:lnTo>
                    <a:pt x="123" y="98"/>
                  </a:lnTo>
                  <a:lnTo>
                    <a:pt x="123" y="96"/>
                  </a:lnTo>
                  <a:lnTo>
                    <a:pt x="125" y="92"/>
                  </a:lnTo>
                  <a:lnTo>
                    <a:pt x="128" y="82"/>
                  </a:lnTo>
                  <a:lnTo>
                    <a:pt x="128" y="82"/>
                  </a:lnTo>
                  <a:lnTo>
                    <a:pt x="128" y="82"/>
                  </a:lnTo>
                  <a:lnTo>
                    <a:pt x="128" y="81"/>
                  </a:lnTo>
                  <a:lnTo>
                    <a:pt x="128" y="79"/>
                  </a:lnTo>
                  <a:lnTo>
                    <a:pt x="129" y="76"/>
                  </a:lnTo>
                  <a:lnTo>
                    <a:pt x="130" y="70"/>
                  </a:lnTo>
                  <a:lnTo>
                    <a:pt x="134" y="58"/>
                  </a:lnTo>
                  <a:lnTo>
                    <a:pt x="139" y="36"/>
                  </a:lnTo>
                  <a:lnTo>
                    <a:pt x="139" y="35"/>
                  </a:lnTo>
                  <a:lnTo>
                    <a:pt x="139" y="35"/>
                  </a:lnTo>
                  <a:lnTo>
                    <a:pt x="140" y="34"/>
                  </a:lnTo>
                  <a:lnTo>
                    <a:pt x="140" y="33"/>
                  </a:lnTo>
                  <a:lnTo>
                    <a:pt x="141" y="30"/>
                  </a:lnTo>
                  <a:lnTo>
                    <a:pt x="142" y="26"/>
                  </a:lnTo>
                  <a:lnTo>
                    <a:pt x="142" y="25"/>
                  </a:lnTo>
                  <a:lnTo>
                    <a:pt x="142" y="25"/>
                  </a:lnTo>
                  <a:lnTo>
                    <a:pt x="142" y="24"/>
                  </a:lnTo>
                  <a:lnTo>
                    <a:pt x="143" y="23"/>
                  </a:lnTo>
                  <a:lnTo>
                    <a:pt x="143" y="21"/>
                  </a:lnTo>
                  <a:lnTo>
                    <a:pt x="145" y="17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6" y="14"/>
                  </a:lnTo>
                  <a:lnTo>
                    <a:pt x="146" y="12"/>
                  </a:lnTo>
                  <a:lnTo>
                    <a:pt x="147" y="12"/>
                  </a:lnTo>
                  <a:lnTo>
                    <a:pt x="147" y="12"/>
                  </a:lnTo>
                  <a:lnTo>
                    <a:pt x="147" y="12"/>
                  </a:lnTo>
                  <a:lnTo>
                    <a:pt x="147" y="11"/>
                  </a:lnTo>
                  <a:lnTo>
                    <a:pt x="148" y="9"/>
                  </a:lnTo>
                  <a:lnTo>
                    <a:pt x="148" y="9"/>
                  </a:lnTo>
                  <a:lnTo>
                    <a:pt x="148" y="8"/>
                  </a:lnTo>
                  <a:lnTo>
                    <a:pt x="148" y="8"/>
                  </a:lnTo>
                  <a:lnTo>
                    <a:pt x="149" y="7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5"/>
                  </a:lnTo>
                  <a:lnTo>
                    <a:pt x="150" y="5"/>
                  </a:lnTo>
                  <a:lnTo>
                    <a:pt x="150" y="4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1"/>
                  </a:lnTo>
                  <a:lnTo>
                    <a:pt x="152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0" name="Freeform 62"/>
            <p:cNvSpPr>
              <a:spLocks/>
            </p:cNvSpPr>
            <p:nvPr/>
          </p:nvSpPr>
          <p:spPr bwMode="auto">
            <a:xfrm>
              <a:off x="2399" y="2186"/>
              <a:ext cx="154" cy="1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6" y="3"/>
                </a:cxn>
                <a:cxn ang="0">
                  <a:pos x="8" y="7"/>
                </a:cxn>
                <a:cxn ang="0">
                  <a:pos x="10" y="12"/>
                </a:cxn>
                <a:cxn ang="0">
                  <a:pos x="14" y="23"/>
                </a:cxn>
                <a:cxn ang="0">
                  <a:pos x="25" y="70"/>
                </a:cxn>
                <a:cxn ang="0">
                  <a:pos x="28" y="82"/>
                </a:cxn>
                <a:cxn ang="0">
                  <a:pos x="32" y="96"/>
                </a:cxn>
                <a:cxn ang="0">
                  <a:pos x="36" y="107"/>
                </a:cxn>
                <a:cxn ang="0">
                  <a:pos x="38" y="110"/>
                </a:cxn>
                <a:cxn ang="0">
                  <a:pos x="40" y="114"/>
                </a:cxn>
                <a:cxn ang="0">
                  <a:pos x="41" y="115"/>
                </a:cxn>
                <a:cxn ang="0">
                  <a:pos x="42" y="115"/>
                </a:cxn>
                <a:cxn ang="0">
                  <a:pos x="43" y="116"/>
                </a:cxn>
                <a:cxn ang="0">
                  <a:pos x="44" y="116"/>
                </a:cxn>
                <a:cxn ang="0">
                  <a:pos x="44" y="116"/>
                </a:cxn>
                <a:cxn ang="0">
                  <a:pos x="45" y="115"/>
                </a:cxn>
                <a:cxn ang="0">
                  <a:pos x="46" y="114"/>
                </a:cxn>
                <a:cxn ang="0">
                  <a:pos x="48" y="113"/>
                </a:cxn>
                <a:cxn ang="0">
                  <a:pos x="49" y="111"/>
                </a:cxn>
                <a:cxn ang="0">
                  <a:pos x="51" y="107"/>
                </a:cxn>
                <a:cxn ang="0">
                  <a:pos x="55" y="97"/>
                </a:cxn>
                <a:cxn ang="0">
                  <a:pos x="66" y="50"/>
                </a:cxn>
                <a:cxn ang="0">
                  <a:pos x="72" y="28"/>
                </a:cxn>
                <a:cxn ang="0">
                  <a:pos x="75" y="18"/>
                </a:cxn>
                <a:cxn ang="0">
                  <a:pos x="78" y="8"/>
                </a:cxn>
                <a:cxn ang="0">
                  <a:pos x="80" y="3"/>
                </a:cxn>
                <a:cxn ang="0">
                  <a:pos x="82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9" y="2"/>
                </a:cxn>
                <a:cxn ang="0">
                  <a:pos x="91" y="5"/>
                </a:cxn>
                <a:cxn ang="0">
                  <a:pos x="92" y="9"/>
                </a:cxn>
                <a:cxn ang="0">
                  <a:pos x="96" y="20"/>
                </a:cxn>
                <a:cxn ang="0">
                  <a:pos x="104" y="50"/>
                </a:cxn>
                <a:cxn ang="0">
                  <a:pos x="110" y="76"/>
                </a:cxn>
                <a:cxn ang="0">
                  <a:pos x="112" y="88"/>
                </a:cxn>
                <a:cxn ang="0">
                  <a:pos x="115" y="98"/>
                </a:cxn>
                <a:cxn ang="0">
                  <a:pos x="117" y="105"/>
                </a:cxn>
                <a:cxn ang="0">
                  <a:pos x="119" y="109"/>
                </a:cxn>
                <a:cxn ang="0">
                  <a:pos x="121" y="112"/>
                </a:cxn>
                <a:cxn ang="0">
                  <a:pos x="122" y="114"/>
                </a:cxn>
                <a:cxn ang="0">
                  <a:pos x="124" y="115"/>
                </a:cxn>
                <a:cxn ang="0">
                  <a:pos x="124" y="115"/>
                </a:cxn>
                <a:cxn ang="0">
                  <a:pos x="125" y="116"/>
                </a:cxn>
                <a:cxn ang="0">
                  <a:pos x="126" y="116"/>
                </a:cxn>
                <a:cxn ang="0">
                  <a:pos x="127" y="115"/>
                </a:cxn>
                <a:cxn ang="0">
                  <a:pos x="128" y="114"/>
                </a:cxn>
                <a:cxn ang="0">
                  <a:pos x="129" y="113"/>
                </a:cxn>
                <a:cxn ang="0">
                  <a:pos x="131" y="109"/>
                </a:cxn>
                <a:cxn ang="0">
                  <a:pos x="133" y="104"/>
                </a:cxn>
                <a:cxn ang="0">
                  <a:pos x="137" y="91"/>
                </a:cxn>
                <a:cxn ang="0">
                  <a:pos x="149" y="39"/>
                </a:cxn>
                <a:cxn ang="0">
                  <a:pos x="153" y="21"/>
                </a:cxn>
              </a:cxnLst>
              <a:rect l="0" t="0" r="r" b="b"/>
              <a:pathLst>
                <a:path w="154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8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6"/>
                  </a:lnTo>
                  <a:lnTo>
                    <a:pt x="12" y="18"/>
                  </a:lnTo>
                  <a:lnTo>
                    <a:pt x="14" y="22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4" y="24"/>
                  </a:lnTo>
                  <a:lnTo>
                    <a:pt x="14" y="25"/>
                  </a:lnTo>
                  <a:lnTo>
                    <a:pt x="15" y="27"/>
                  </a:lnTo>
                  <a:lnTo>
                    <a:pt x="16" y="33"/>
                  </a:lnTo>
                  <a:lnTo>
                    <a:pt x="19" y="44"/>
                  </a:lnTo>
                  <a:lnTo>
                    <a:pt x="25" y="69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26" y="71"/>
                  </a:lnTo>
                  <a:lnTo>
                    <a:pt x="26" y="72"/>
                  </a:lnTo>
                  <a:lnTo>
                    <a:pt x="26" y="75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2"/>
                  </a:lnTo>
                  <a:lnTo>
                    <a:pt x="29" y="83"/>
                  </a:lnTo>
                  <a:lnTo>
                    <a:pt x="29" y="86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1" y="92"/>
                  </a:lnTo>
                  <a:lnTo>
                    <a:pt x="31" y="92"/>
                  </a:lnTo>
                  <a:lnTo>
                    <a:pt x="32" y="93"/>
                  </a:lnTo>
                  <a:lnTo>
                    <a:pt x="32" y="96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1"/>
                  </a:lnTo>
                  <a:lnTo>
                    <a:pt x="34" y="102"/>
                  </a:lnTo>
                  <a:lnTo>
                    <a:pt x="35" y="104"/>
                  </a:lnTo>
                  <a:lnTo>
                    <a:pt x="36" y="107"/>
                  </a:lnTo>
                  <a:lnTo>
                    <a:pt x="36" y="107"/>
                  </a:lnTo>
                  <a:lnTo>
                    <a:pt x="36" y="108"/>
                  </a:lnTo>
                  <a:lnTo>
                    <a:pt x="37" y="108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39" y="112"/>
                  </a:lnTo>
                  <a:lnTo>
                    <a:pt x="39" y="113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09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6"/>
                  </a:lnTo>
                  <a:lnTo>
                    <a:pt x="52" y="105"/>
                  </a:lnTo>
                  <a:lnTo>
                    <a:pt x="53" y="103"/>
                  </a:lnTo>
                  <a:lnTo>
                    <a:pt x="54" y="99"/>
                  </a:lnTo>
                  <a:lnTo>
                    <a:pt x="54" y="99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5" y="97"/>
                  </a:lnTo>
                  <a:lnTo>
                    <a:pt x="55" y="94"/>
                  </a:lnTo>
                  <a:lnTo>
                    <a:pt x="57" y="89"/>
                  </a:lnTo>
                  <a:lnTo>
                    <a:pt x="60" y="77"/>
                  </a:lnTo>
                  <a:lnTo>
                    <a:pt x="65" y="53"/>
                  </a:lnTo>
                  <a:lnTo>
                    <a:pt x="66" y="53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66" y="50"/>
                  </a:lnTo>
                  <a:lnTo>
                    <a:pt x="67" y="47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39"/>
                  </a:lnTo>
                  <a:lnTo>
                    <a:pt x="69" y="37"/>
                  </a:lnTo>
                  <a:lnTo>
                    <a:pt x="70" y="34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7"/>
                  </a:lnTo>
                  <a:lnTo>
                    <a:pt x="72" y="26"/>
                  </a:lnTo>
                  <a:lnTo>
                    <a:pt x="73" y="23"/>
                  </a:lnTo>
                  <a:lnTo>
                    <a:pt x="74" y="18"/>
                  </a:lnTo>
                  <a:lnTo>
                    <a:pt x="75" y="18"/>
                  </a:lnTo>
                  <a:lnTo>
                    <a:pt x="75" y="18"/>
                  </a:lnTo>
                  <a:lnTo>
                    <a:pt x="75" y="17"/>
                  </a:lnTo>
                  <a:lnTo>
                    <a:pt x="75" y="16"/>
                  </a:lnTo>
                  <a:lnTo>
                    <a:pt x="76" y="14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8" y="9"/>
                  </a:lnTo>
                  <a:lnTo>
                    <a:pt x="78" y="8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5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90" y="3"/>
                  </a:lnTo>
                  <a:lnTo>
                    <a:pt x="90" y="4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9"/>
                  </a:lnTo>
                  <a:lnTo>
                    <a:pt x="93" y="10"/>
                  </a:lnTo>
                  <a:lnTo>
                    <a:pt x="93" y="11"/>
                  </a:lnTo>
                  <a:lnTo>
                    <a:pt x="95" y="15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6" y="18"/>
                  </a:lnTo>
                  <a:lnTo>
                    <a:pt x="96" y="20"/>
                  </a:lnTo>
                  <a:lnTo>
                    <a:pt x="98" y="26"/>
                  </a:lnTo>
                  <a:lnTo>
                    <a:pt x="101" y="38"/>
                  </a:lnTo>
                  <a:lnTo>
                    <a:pt x="101" y="38"/>
                  </a:lnTo>
                  <a:lnTo>
                    <a:pt x="101" y="39"/>
                  </a:lnTo>
                  <a:lnTo>
                    <a:pt x="101" y="40"/>
                  </a:lnTo>
                  <a:lnTo>
                    <a:pt x="102" y="41"/>
                  </a:lnTo>
                  <a:lnTo>
                    <a:pt x="102" y="44"/>
                  </a:lnTo>
                  <a:lnTo>
                    <a:pt x="104" y="50"/>
                  </a:lnTo>
                  <a:lnTo>
                    <a:pt x="107" y="63"/>
                  </a:lnTo>
                  <a:lnTo>
                    <a:pt x="107" y="64"/>
                  </a:lnTo>
                  <a:lnTo>
                    <a:pt x="107" y="64"/>
                  </a:lnTo>
                  <a:lnTo>
                    <a:pt x="107" y="65"/>
                  </a:lnTo>
                  <a:lnTo>
                    <a:pt x="107" y="66"/>
                  </a:lnTo>
                  <a:lnTo>
                    <a:pt x="108" y="70"/>
                  </a:lnTo>
                  <a:lnTo>
                    <a:pt x="109" y="76"/>
                  </a:lnTo>
                  <a:lnTo>
                    <a:pt x="110" y="76"/>
                  </a:lnTo>
                  <a:lnTo>
                    <a:pt x="110" y="76"/>
                  </a:lnTo>
                  <a:lnTo>
                    <a:pt x="110" y="77"/>
                  </a:lnTo>
                  <a:lnTo>
                    <a:pt x="110" y="78"/>
                  </a:lnTo>
                  <a:lnTo>
                    <a:pt x="111" y="82"/>
                  </a:lnTo>
                  <a:lnTo>
                    <a:pt x="112" y="87"/>
                  </a:lnTo>
                  <a:lnTo>
                    <a:pt x="112" y="87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3" y="90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14" y="94"/>
                  </a:lnTo>
                  <a:lnTo>
                    <a:pt x="114" y="95"/>
                  </a:lnTo>
                  <a:lnTo>
                    <a:pt x="115" y="98"/>
                  </a:lnTo>
                  <a:lnTo>
                    <a:pt x="115" y="98"/>
                  </a:lnTo>
                  <a:lnTo>
                    <a:pt x="115" y="99"/>
                  </a:lnTo>
                  <a:lnTo>
                    <a:pt x="116" y="99"/>
                  </a:lnTo>
                  <a:lnTo>
                    <a:pt x="116" y="100"/>
                  </a:lnTo>
                  <a:lnTo>
                    <a:pt x="117" y="103"/>
                  </a:lnTo>
                  <a:lnTo>
                    <a:pt x="117" y="103"/>
                  </a:lnTo>
                  <a:lnTo>
                    <a:pt x="117" y="103"/>
                  </a:lnTo>
                  <a:lnTo>
                    <a:pt x="117" y="104"/>
                  </a:lnTo>
                  <a:lnTo>
                    <a:pt x="117" y="105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8"/>
                  </a:lnTo>
                  <a:lnTo>
                    <a:pt x="119" y="108"/>
                  </a:lnTo>
                  <a:lnTo>
                    <a:pt x="119" y="108"/>
                  </a:lnTo>
                  <a:lnTo>
                    <a:pt x="119" y="109"/>
                  </a:lnTo>
                  <a:lnTo>
                    <a:pt x="119" y="109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1"/>
                  </a:lnTo>
                  <a:lnTo>
                    <a:pt x="121" y="112"/>
                  </a:lnTo>
                  <a:lnTo>
                    <a:pt x="121" y="112"/>
                  </a:lnTo>
                  <a:lnTo>
                    <a:pt x="121" y="112"/>
                  </a:lnTo>
                  <a:lnTo>
                    <a:pt x="121" y="113"/>
                  </a:lnTo>
                  <a:lnTo>
                    <a:pt x="122" y="113"/>
                  </a:lnTo>
                  <a:lnTo>
                    <a:pt x="122" y="113"/>
                  </a:lnTo>
                  <a:lnTo>
                    <a:pt x="122" y="113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8" y="115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30" y="112"/>
                  </a:lnTo>
                  <a:lnTo>
                    <a:pt x="130" y="112"/>
                  </a:lnTo>
                  <a:lnTo>
                    <a:pt x="130" y="112"/>
                  </a:lnTo>
                  <a:lnTo>
                    <a:pt x="130" y="111"/>
                  </a:lnTo>
                  <a:lnTo>
                    <a:pt x="130" y="111"/>
                  </a:lnTo>
                  <a:lnTo>
                    <a:pt x="131" y="110"/>
                  </a:lnTo>
                  <a:lnTo>
                    <a:pt x="131" y="109"/>
                  </a:lnTo>
                  <a:lnTo>
                    <a:pt x="131" y="109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2" y="107"/>
                  </a:lnTo>
                  <a:lnTo>
                    <a:pt x="133" y="105"/>
                  </a:lnTo>
                  <a:lnTo>
                    <a:pt x="133" y="105"/>
                  </a:lnTo>
                  <a:lnTo>
                    <a:pt x="133" y="105"/>
                  </a:lnTo>
                  <a:lnTo>
                    <a:pt x="133" y="104"/>
                  </a:lnTo>
                  <a:lnTo>
                    <a:pt x="134" y="103"/>
                  </a:lnTo>
                  <a:lnTo>
                    <a:pt x="134" y="101"/>
                  </a:lnTo>
                  <a:lnTo>
                    <a:pt x="136" y="96"/>
                  </a:lnTo>
                  <a:lnTo>
                    <a:pt x="136" y="96"/>
                  </a:lnTo>
                  <a:lnTo>
                    <a:pt x="136" y="96"/>
                  </a:lnTo>
                  <a:lnTo>
                    <a:pt x="136" y="95"/>
                  </a:lnTo>
                  <a:lnTo>
                    <a:pt x="136" y="94"/>
                  </a:lnTo>
                  <a:lnTo>
                    <a:pt x="137" y="91"/>
                  </a:lnTo>
                  <a:lnTo>
                    <a:pt x="139" y="86"/>
                  </a:lnTo>
                  <a:lnTo>
                    <a:pt x="141" y="74"/>
                  </a:lnTo>
                  <a:lnTo>
                    <a:pt x="147" y="46"/>
                  </a:lnTo>
                  <a:lnTo>
                    <a:pt x="148" y="45"/>
                  </a:lnTo>
                  <a:lnTo>
                    <a:pt x="148" y="45"/>
                  </a:lnTo>
                  <a:lnTo>
                    <a:pt x="148" y="44"/>
                  </a:lnTo>
                  <a:lnTo>
                    <a:pt x="148" y="42"/>
                  </a:lnTo>
                  <a:lnTo>
                    <a:pt x="149" y="39"/>
                  </a:lnTo>
                  <a:lnTo>
                    <a:pt x="150" y="33"/>
                  </a:lnTo>
                  <a:lnTo>
                    <a:pt x="150" y="33"/>
                  </a:lnTo>
                  <a:lnTo>
                    <a:pt x="150" y="32"/>
                  </a:lnTo>
                  <a:lnTo>
                    <a:pt x="151" y="32"/>
                  </a:lnTo>
                  <a:lnTo>
                    <a:pt x="151" y="30"/>
                  </a:lnTo>
                  <a:lnTo>
                    <a:pt x="152" y="27"/>
                  </a:lnTo>
                  <a:lnTo>
                    <a:pt x="153" y="22"/>
                  </a:lnTo>
                  <a:lnTo>
                    <a:pt x="153" y="21"/>
                  </a:lnTo>
                  <a:lnTo>
                    <a:pt x="153" y="21"/>
                  </a:lnTo>
                  <a:lnTo>
                    <a:pt x="153" y="20"/>
                  </a:lnTo>
                  <a:lnTo>
                    <a:pt x="154" y="19"/>
                  </a:lnTo>
                  <a:lnTo>
                    <a:pt x="154" y="17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1" name="Freeform 63"/>
            <p:cNvSpPr>
              <a:spLocks/>
            </p:cNvSpPr>
            <p:nvPr/>
          </p:nvSpPr>
          <p:spPr bwMode="auto">
            <a:xfrm>
              <a:off x="2553" y="2186"/>
              <a:ext cx="126" cy="116"/>
            </a:xfrm>
            <a:custGeom>
              <a:avLst/>
              <a:gdLst/>
              <a:ahLst/>
              <a:cxnLst>
                <a:cxn ang="0">
                  <a:pos x="2" y="12"/>
                </a:cxn>
                <a:cxn ang="0">
                  <a:pos x="4" y="6"/>
                </a:cxn>
                <a:cxn ang="0">
                  <a:pos x="6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2" y="1"/>
                </a:cxn>
                <a:cxn ang="0">
                  <a:pos x="14" y="2"/>
                </a:cxn>
                <a:cxn ang="0">
                  <a:pos x="15" y="4"/>
                </a:cxn>
                <a:cxn ang="0">
                  <a:pos x="18" y="10"/>
                </a:cxn>
                <a:cxn ang="0">
                  <a:pos x="20" y="16"/>
                </a:cxn>
                <a:cxn ang="0">
                  <a:pos x="24" y="32"/>
                </a:cxn>
                <a:cxn ang="0">
                  <a:pos x="31" y="65"/>
                </a:cxn>
                <a:cxn ang="0">
                  <a:pos x="34" y="79"/>
                </a:cxn>
                <a:cxn ang="0">
                  <a:pos x="37" y="94"/>
                </a:cxn>
                <a:cxn ang="0">
                  <a:pos x="41" y="106"/>
                </a:cxn>
                <a:cxn ang="0">
                  <a:pos x="43" y="111"/>
                </a:cxn>
                <a:cxn ang="0">
                  <a:pos x="44" y="113"/>
                </a:cxn>
                <a:cxn ang="0">
                  <a:pos x="46" y="114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6"/>
                </a:cxn>
                <a:cxn ang="0">
                  <a:pos x="49" y="115"/>
                </a:cxn>
                <a:cxn ang="0">
                  <a:pos x="50" y="115"/>
                </a:cxn>
                <a:cxn ang="0">
                  <a:pos x="51" y="114"/>
                </a:cxn>
                <a:cxn ang="0">
                  <a:pos x="52" y="112"/>
                </a:cxn>
                <a:cxn ang="0">
                  <a:pos x="54" y="107"/>
                </a:cxn>
                <a:cxn ang="0">
                  <a:pos x="57" y="97"/>
                </a:cxn>
                <a:cxn ang="0">
                  <a:pos x="69" y="44"/>
                </a:cxn>
                <a:cxn ang="0">
                  <a:pos x="73" y="26"/>
                </a:cxn>
                <a:cxn ang="0">
                  <a:pos x="76" y="15"/>
                </a:cxn>
                <a:cxn ang="0">
                  <a:pos x="79" y="7"/>
                </a:cxn>
                <a:cxn ang="0">
                  <a:pos x="80" y="3"/>
                </a:cxn>
                <a:cxn ang="0">
                  <a:pos x="82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1"/>
                </a:cxn>
                <a:cxn ang="0">
                  <a:pos x="88" y="3"/>
                </a:cxn>
                <a:cxn ang="0">
                  <a:pos x="90" y="7"/>
                </a:cxn>
                <a:cxn ang="0">
                  <a:pos x="92" y="12"/>
                </a:cxn>
                <a:cxn ang="0">
                  <a:pos x="98" y="34"/>
                </a:cxn>
                <a:cxn ang="0">
                  <a:pos x="104" y="64"/>
                </a:cxn>
                <a:cxn ang="0">
                  <a:pos x="107" y="79"/>
                </a:cxn>
                <a:cxn ang="0">
                  <a:pos x="111" y="96"/>
                </a:cxn>
                <a:cxn ang="0">
                  <a:pos x="113" y="103"/>
                </a:cxn>
                <a:cxn ang="0">
                  <a:pos x="115" y="110"/>
                </a:cxn>
                <a:cxn ang="0">
                  <a:pos x="117" y="113"/>
                </a:cxn>
                <a:cxn ang="0">
                  <a:pos x="118" y="114"/>
                </a:cxn>
                <a:cxn ang="0">
                  <a:pos x="119" y="115"/>
                </a:cxn>
                <a:cxn ang="0">
                  <a:pos x="120" y="115"/>
                </a:cxn>
                <a:cxn ang="0">
                  <a:pos x="120" y="116"/>
                </a:cxn>
                <a:cxn ang="0">
                  <a:pos x="121" y="115"/>
                </a:cxn>
                <a:cxn ang="0">
                  <a:pos x="122" y="115"/>
                </a:cxn>
                <a:cxn ang="0">
                  <a:pos x="123" y="114"/>
                </a:cxn>
                <a:cxn ang="0">
                  <a:pos x="124" y="113"/>
                </a:cxn>
                <a:cxn ang="0">
                  <a:pos x="125" y="110"/>
                </a:cxn>
              </a:cxnLst>
              <a:rect l="0" t="0" r="r" b="b"/>
              <a:pathLst>
                <a:path w="126" h="116">
                  <a:moveTo>
                    <a:pt x="0" y="17"/>
                  </a:moveTo>
                  <a:lnTo>
                    <a:pt x="0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8" y="10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2"/>
                  </a:lnTo>
                  <a:lnTo>
                    <a:pt x="19" y="13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18"/>
                  </a:lnTo>
                  <a:lnTo>
                    <a:pt x="21" y="20"/>
                  </a:lnTo>
                  <a:lnTo>
                    <a:pt x="22" y="26"/>
                  </a:lnTo>
                  <a:lnTo>
                    <a:pt x="22" y="27"/>
                  </a:lnTo>
                  <a:lnTo>
                    <a:pt x="23" y="27"/>
                  </a:lnTo>
                  <a:lnTo>
                    <a:pt x="23" y="28"/>
                  </a:lnTo>
                  <a:lnTo>
                    <a:pt x="23" y="29"/>
                  </a:lnTo>
                  <a:lnTo>
                    <a:pt x="24" y="32"/>
                  </a:lnTo>
                  <a:lnTo>
                    <a:pt x="25" y="38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9" y="55"/>
                  </a:lnTo>
                  <a:lnTo>
                    <a:pt x="29" y="58"/>
                  </a:lnTo>
                  <a:lnTo>
                    <a:pt x="31" y="65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7"/>
                  </a:lnTo>
                  <a:lnTo>
                    <a:pt x="31" y="68"/>
                  </a:lnTo>
                  <a:lnTo>
                    <a:pt x="32" y="72"/>
                  </a:lnTo>
                  <a:lnTo>
                    <a:pt x="33" y="78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4" y="80"/>
                  </a:lnTo>
                  <a:lnTo>
                    <a:pt x="34" y="81"/>
                  </a:lnTo>
                  <a:lnTo>
                    <a:pt x="35" y="85"/>
                  </a:lnTo>
                  <a:lnTo>
                    <a:pt x="37" y="91"/>
                  </a:lnTo>
                  <a:lnTo>
                    <a:pt x="37" y="91"/>
                  </a:lnTo>
                  <a:lnTo>
                    <a:pt x="37" y="92"/>
                  </a:lnTo>
                  <a:lnTo>
                    <a:pt x="37" y="92"/>
                  </a:lnTo>
                  <a:lnTo>
                    <a:pt x="37" y="94"/>
                  </a:lnTo>
                  <a:lnTo>
                    <a:pt x="38" y="97"/>
                  </a:lnTo>
                  <a:lnTo>
                    <a:pt x="39" y="102"/>
                  </a:lnTo>
                  <a:lnTo>
                    <a:pt x="40" y="102"/>
                  </a:lnTo>
                  <a:lnTo>
                    <a:pt x="40" y="102"/>
                  </a:lnTo>
                  <a:lnTo>
                    <a:pt x="40" y="103"/>
                  </a:lnTo>
                  <a:lnTo>
                    <a:pt x="40" y="104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1" y="107"/>
                  </a:lnTo>
                  <a:lnTo>
                    <a:pt x="42" y="108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2" y="113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09"/>
                  </a:lnTo>
                  <a:lnTo>
                    <a:pt x="54" y="108"/>
                  </a:lnTo>
                  <a:lnTo>
                    <a:pt x="54" y="107"/>
                  </a:lnTo>
                  <a:lnTo>
                    <a:pt x="54" y="107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6" y="103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7"/>
                  </a:lnTo>
                  <a:lnTo>
                    <a:pt x="58" y="96"/>
                  </a:lnTo>
                  <a:lnTo>
                    <a:pt x="59" y="93"/>
                  </a:lnTo>
                  <a:lnTo>
                    <a:pt x="60" y="88"/>
                  </a:lnTo>
                  <a:lnTo>
                    <a:pt x="63" y="75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9" y="44"/>
                  </a:lnTo>
                  <a:lnTo>
                    <a:pt x="69" y="42"/>
                  </a:lnTo>
                  <a:lnTo>
                    <a:pt x="70" y="39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72" y="29"/>
                  </a:lnTo>
                  <a:lnTo>
                    <a:pt x="73" y="26"/>
                  </a:lnTo>
                  <a:lnTo>
                    <a:pt x="74" y="20"/>
                  </a:lnTo>
                  <a:lnTo>
                    <a:pt x="75" y="20"/>
                  </a:lnTo>
                  <a:lnTo>
                    <a:pt x="75" y="20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4"/>
                  </a:lnTo>
                  <a:lnTo>
                    <a:pt x="77" y="13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8" y="9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90" y="5"/>
                  </a:lnTo>
                  <a:lnTo>
                    <a:pt x="90" y="6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1" y="7"/>
                  </a:lnTo>
                  <a:lnTo>
                    <a:pt x="91" y="8"/>
                  </a:lnTo>
                  <a:lnTo>
                    <a:pt x="92" y="10"/>
                  </a:lnTo>
                  <a:lnTo>
                    <a:pt x="92" y="10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2" y="12"/>
                  </a:lnTo>
                  <a:lnTo>
                    <a:pt x="93" y="15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2"/>
                  </a:lnTo>
                  <a:lnTo>
                    <a:pt x="96" y="24"/>
                  </a:lnTo>
                  <a:lnTo>
                    <a:pt x="96" y="27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35"/>
                  </a:lnTo>
                  <a:lnTo>
                    <a:pt x="98" y="37"/>
                  </a:lnTo>
                  <a:lnTo>
                    <a:pt x="99" y="41"/>
                  </a:lnTo>
                  <a:lnTo>
                    <a:pt x="101" y="48"/>
                  </a:lnTo>
                  <a:lnTo>
                    <a:pt x="104" y="63"/>
                  </a:lnTo>
                  <a:lnTo>
                    <a:pt x="104" y="64"/>
                  </a:lnTo>
                  <a:lnTo>
                    <a:pt x="104" y="64"/>
                  </a:lnTo>
                  <a:lnTo>
                    <a:pt x="104" y="65"/>
                  </a:lnTo>
                  <a:lnTo>
                    <a:pt x="104" y="67"/>
                  </a:lnTo>
                  <a:lnTo>
                    <a:pt x="105" y="70"/>
                  </a:lnTo>
                  <a:lnTo>
                    <a:pt x="106" y="77"/>
                  </a:lnTo>
                  <a:lnTo>
                    <a:pt x="106" y="78"/>
                  </a:lnTo>
                  <a:lnTo>
                    <a:pt x="107" y="78"/>
                  </a:lnTo>
                  <a:lnTo>
                    <a:pt x="107" y="79"/>
                  </a:lnTo>
                  <a:lnTo>
                    <a:pt x="107" y="80"/>
                  </a:lnTo>
                  <a:lnTo>
                    <a:pt x="108" y="84"/>
                  </a:lnTo>
                  <a:lnTo>
                    <a:pt x="109" y="90"/>
                  </a:lnTo>
                  <a:lnTo>
                    <a:pt x="109" y="90"/>
                  </a:lnTo>
                  <a:lnTo>
                    <a:pt x="109" y="91"/>
                  </a:lnTo>
                  <a:lnTo>
                    <a:pt x="110" y="91"/>
                  </a:lnTo>
                  <a:lnTo>
                    <a:pt x="110" y="93"/>
                  </a:lnTo>
                  <a:lnTo>
                    <a:pt x="111" y="96"/>
                  </a:lnTo>
                  <a:lnTo>
                    <a:pt x="111" y="96"/>
                  </a:lnTo>
                  <a:lnTo>
                    <a:pt x="111" y="97"/>
                  </a:lnTo>
                  <a:lnTo>
                    <a:pt x="111" y="97"/>
                  </a:lnTo>
                  <a:lnTo>
                    <a:pt x="112" y="99"/>
                  </a:lnTo>
                  <a:lnTo>
                    <a:pt x="112" y="101"/>
                  </a:lnTo>
                  <a:lnTo>
                    <a:pt x="112" y="102"/>
                  </a:lnTo>
                  <a:lnTo>
                    <a:pt x="112" y="102"/>
                  </a:lnTo>
                  <a:lnTo>
                    <a:pt x="113" y="103"/>
                  </a:lnTo>
                  <a:lnTo>
                    <a:pt x="113" y="104"/>
                  </a:lnTo>
                  <a:lnTo>
                    <a:pt x="114" y="106"/>
                  </a:lnTo>
                  <a:lnTo>
                    <a:pt x="114" y="106"/>
                  </a:lnTo>
                  <a:lnTo>
                    <a:pt x="114" y="107"/>
                  </a:lnTo>
                  <a:lnTo>
                    <a:pt x="114" y="107"/>
                  </a:lnTo>
                  <a:lnTo>
                    <a:pt x="114" y="108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6" y="110"/>
                  </a:lnTo>
                  <a:lnTo>
                    <a:pt x="116" y="111"/>
                  </a:lnTo>
                  <a:lnTo>
                    <a:pt x="116" y="111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20" y="115"/>
                  </a:lnTo>
                  <a:lnTo>
                    <a:pt x="120" y="115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3"/>
                  </a:lnTo>
                  <a:lnTo>
                    <a:pt x="124" y="113"/>
                  </a:lnTo>
                  <a:lnTo>
                    <a:pt x="124" y="113"/>
                  </a:lnTo>
                  <a:lnTo>
                    <a:pt x="124" y="113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5" y="111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6" y="109"/>
                  </a:lnTo>
                  <a:lnTo>
                    <a:pt x="126" y="107"/>
                  </a:lnTo>
                  <a:lnTo>
                    <a:pt x="126" y="107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2" name="Freeform 64"/>
            <p:cNvSpPr>
              <a:spLocks/>
            </p:cNvSpPr>
            <p:nvPr/>
          </p:nvSpPr>
          <p:spPr bwMode="auto">
            <a:xfrm>
              <a:off x="2679" y="2186"/>
              <a:ext cx="131" cy="116"/>
            </a:xfrm>
            <a:custGeom>
              <a:avLst/>
              <a:gdLst/>
              <a:ahLst/>
              <a:cxnLst>
                <a:cxn ang="0">
                  <a:pos x="2" y="101"/>
                </a:cxn>
                <a:cxn ang="0">
                  <a:pos x="6" y="85"/>
                </a:cxn>
                <a:cxn ang="0">
                  <a:pos x="12" y="56"/>
                </a:cxn>
                <a:cxn ang="0">
                  <a:pos x="15" y="39"/>
                </a:cxn>
                <a:cxn ang="0">
                  <a:pos x="19" y="20"/>
                </a:cxn>
                <a:cxn ang="0">
                  <a:pos x="21" y="14"/>
                </a:cxn>
                <a:cxn ang="0">
                  <a:pos x="24" y="6"/>
                </a:cxn>
                <a:cxn ang="0">
                  <a:pos x="25" y="3"/>
                </a:cxn>
                <a:cxn ang="0">
                  <a:pos x="27" y="1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1"/>
                </a:cxn>
                <a:cxn ang="0">
                  <a:pos x="33" y="3"/>
                </a:cxn>
                <a:cxn ang="0">
                  <a:pos x="35" y="7"/>
                </a:cxn>
                <a:cxn ang="0">
                  <a:pos x="38" y="19"/>
                </a:cxn>
                <a:cxn ang="0">
                  <a:pos x="41" y="32"/>
                </a:cxn>
                <a:cxn ang="0">
                  <a:pos x="48" y="66"/>
                </a:cxn>
                <a:cxn ang="0">
                  <a:pos x="53" y="92"/>
                </a:cxn>
                <a:cxn ang="0">
                  <a:pos x="55" y="99"/>
                </a:cxn>
                <a:cxn ang="0">
                  <a:pos x="57" y="107"/>
                </a:cxn>
                <a:cxn ang="0">
                  <a:pos x="59" y="112"/>
                </a:cxn>
                <a:cxn ang="0">
                  <a:pos x="61" y="114"/>
                </a:cxn>
                <a:cxn ang="0">
                  <a:pos x="62" y="115"/>
                </a:cxn>
                <a:cxn ang="0">
                  <a:pos x="62" y="115"/>
                </a:cxn>
                <a:cxn ang="0">
                  <a:pos x="63" y="116"/>
                </a:cxn>
                <a:cxn ang="0">
                  <a:pos x="64" y="115"/>
                </a:cxn>
                <a:cxn ang="0">
                  <a:pos x="65" y="115"/>
                </a:cxn>
                <a:cxn ang="0">
                  <a:pos x="66" y="114"/>
                </a:cxn>
                <a:cxn ang="0">
                  <a:pos x="67" y="111"/>
                </a:cxn>
                <a:cxn ang="0">
                  <a:pos x="69" y="107"/>
                </a:cxn>
                <a:cxn ang="0">
                  <a:pos x="72" y="98"/>
                </a:cxn>
                <a:cxn ang="0">
                  <a:pos x="76" y="78"/>
                </a:cxn>
                <a:cxn ang="0">
                  <a:pos x="82" y="45"/>
                </a:cxn>
                <a:cxn ang="0">
                  <a:pos x="85" y="28"/>
                </a:cxn>
                <a:cxn ang="0">
                  <a:pos x="89" y="13"/>
                </a:cxn>
                <a:cxn ang="0">
                  <a:pos x="91" y="6"/>
                </a:cxn>
                <a:cxn ang="0">
                  <a:pos x="93" y="3"/>
                </a:cxn>
                <a:cxn ang="0">
                  <a:pos x="94" y="1"/>
                </a:cxn>
                <a:cxn ang="0">
                  <a:pos x="95" y="0"/>
                </a:cxn>
                <a:cxn ang="0">
                  <a:pos x="96" y="0"/>
                </a:cxn>
                <a:cxn ang="0">
                  <a:pos x="96" y="0"/>
                </a:cxn>
                <a:cxn ang="0">
                  <a:pos x="97" y="0"/>
                </a:cxn>
                <a:cxn ang="0">
                  <a:pos x="98" y="0"/>
                </a:cxn>
                <a:cxn ang="0">
                  <a:pos x="99" y="2"/>
                </a:cxn>
                <a:cxn ang="0">
                  <a:pos x="100" y="4"/>
                </a:cxn>
                <a:cxn ang="0">
                  <a:pos x="102" y="10"/>
                </a:cxn>
                <a:cxn ang="0">
                  <a:pos x="105" y="21"/>
                </a:cxn>
                <a:cxn ang="0">
                  <a:pos x="112" y="54"/>
                </a:cxn>
                <a:cxn ang="0">
                  <a:pos x="117" y="81"/>
                </a:cxn>
                <a:cxn ang="0">
                  <a:pos x="118" y="90"/>
                </a:cxn>
                <a:cxn ang="0">
                  <a:pos x="121" y="102"/>
                </a:cxn>
                <a:cxn ang="0">
                  <a:pos x="124" y="109"/>
                </a:cxn>
                <a:cxn ang="0">
                  <a:pos x="125" y="112"/>
                </a:cxn>
                <a:cxn ang="0">
                  <a:pos x="126" y="114"/>
                </a:cxn>
                <a:cxn ang="0">
                  <a:pos x="127" y="115"/>
                </a:cxn>
                <a:cxn ang="0">
                  <a:pos x="128" y="116"/>
                </a:cxn>
                <a:cxn ang="0">
                  <a:pos x="129" y="116"/>
                </a:cxn>
                <a:cxn ang="0">
                  <a:pos x="129" y="115"/>
                </a:cxn>
                <a:cxn ang="0">
                  <a:pos x="130" y="115"/>
                </a:cxn>
              </a:cxnLst>
              <a:rect l="0" t="0" r="r" b="b"/>
              <a:pathLst>
                <a:path w="131" h="116">
                  <a:moveTo>
                    <a:pt x="0" y="107"/>
                  </a:moveTo>
                  <a:lnTo>
                    <a:pt x="1" y="106"/>
                  </a:lnTo>
                  <a:lnTo>
                    <a:pt x="1" y="106"/>
                  </a:lnTo>
                  <a:lnTo>
                    <a:pt x="1" y="105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3" y="100"/>
                  </a:lnTo>
                  <a:lnTo>
                    <a:pt x="3" y="97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5" y="91"/>
                  </a:lnTo>
                  <a:lnTo>
                    <a:pt x="6" y="85"/>
                  </a:lnTo>
                  <a:lnTo>
                    <a:pt x="6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7" y="81"/>
                  </a:lnTo>
                  <a:lnTo>
                    <a:pt x="8" y="78"/>
                  </a:lnTo>
                  <a:lnTo>
                    <a:pt x="9" y="71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4"/>
                  </a:lnTo>
                  <a:lnTo>
                    <a:pt x="13" y="52"/>
                  </a:lnTo>
                  <a:lnTo>
                    <a:pt x="14" y="49"/>
                  </a:lnTo>
                  <a:lnTo>
                    <a:pt x="15" y="41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6" y="37"/>
                  </a:lnTo>
                  <a:lnTo>
                    <a:pt x="17" y="33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9" y="25"/>
                  </a:lnTo>
                  <a:lnTo>
                    <a:pt x="19" y="23"/>
                  </a:lnTo>
                  <a:lnTo>
                    <a:pt x="19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9"/>
                  </a:lnTo>
                  <a:lnTo>
                    <a:pt x="20" y="18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5" y="7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7" y="13"/>
                  </a:lnTo>
                  <a:lnTo>
                    <a:pt x="38" y="18"/>
                  </a:lnTo>
                  <a:lnTo>
                    <a:pt x="38" y="19"/>
                  </a:lnTo>
                  <a:lnTo>
                    <a:pt x="38" y="19"/>
                  </a:lnTo>
                  <a:lnTo>
                    <a:pt x="39" y="20"/>
                  </a:lnTo>
                  <a:lnTo>
                    <a:pt x="39" y="21"/>
                  </a:lnTo>
                  <a:lnTo>
                    <a:pt x="39" y="24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2"/>
                  </a:lnTo>
                  <a:lnTo>
                    <a:pt x="41" y="32"/>
                  </a:lnTo>
                  <a:lnTo>
                    <a:pt x="42" y="34"/>
                  </a:lnTo>
                  <a:lnTo>
                    <a:pt x="43" y="38"/>
                  </a:lnTo>
                  <a:lnTo>
                    <a:pt x="44" y="46"/>
                  </a:lnTo>
                  <a:lnTo>
                    <a:pt x="47" y="62"/>
                  </a:lnTo>
                  <a:lnTo>
                    <a:pt x="47" y="63"/>
                  </a:lnTo>
                  <a:lnTo>
                    <a:pt x="47" y="63"/>
                  </a:lnTo>
                  <a:lnTo>
                    <a:pt x="47" y="64"/>
                  </a:lnTo>
                  <a:lnTo>
                    <a:pt x="48" y="66"/>
                  </a:lnTo>
                  <a:lnTo>
                    <a:pt x="49" y="70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50" y="79"/>
                  </a:lnTo>
                  <a:lnTo>
                    <a:pt x="50" y="80"/>
                  </a:lnTo>
                  <a:lnTo>
                    <a:pt x="51" y="82"/>
                  </a:lnTo>
                  <a:lnTo>
                    <a:pt x="51" y="85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3"/>
                  </a:lnTo>
                  <a:lnTo>
                    <a:pt x="53" y="93"/>
                  </a:lnTo>
                  <a:lnTo>
                    <a:pt x="54" y="95"/>
                  </a:lnTo>
                  <a:lnTo>
                    <a:pt x="54" y="98"/>
                  </a:lnTo>
                  <a:lnTo>
                    <a:pt x="55" y="98"/>
                  </a:lnTo>
                  <a:lnTo>
                    <a:pt x="55" y="98"/>
                  </a:lnTo>
                  <a:lnTo>
                    <a:pt x="55" y="99"/>
                  </a:lnTo>
                  <a:lnTo>
                    <a:pt x="55" y="100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04"/>
                  </a:lnTo>
                  <a:lnTo>
                    <a:pt x="57" y="105"/>
                  </a:lnTo>
                  <a:lnTo>
                    <a:pt x="57" y="107"/>
                  </a:lnTo>
                  <a:lnTo>
                    <a:pt x="57" y="107"/>
                  </a:lnTo>
                  <a:lnTo>
                    <a:pt x="57" y="108"/>
                  </a:lnTo>
                  <a:lnTo>
                    <a:pt x="57" y="108"/>
                  </a:lnTo>
                  <a:lnTo>
                    <a:pt x="58" y="109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0"/>
                  </a:lnTo>
                  <a:lnTo>
                    <a:pt x="68" y="110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9" y="107"/>
                  </a:lnTo>
                  <a:lnTo>
                    <a:pt x="69" y="107"/>
                  </a:lnTo>
                  <a:lnTo>
                    <a:pt x="69" y="107"/>
                  </a:lnTo>
                  <a:lnTo>
                    <a:pt x="69" y="106"/>
                  </a:lnTo>
                  <a:lnTo>
                    <a:pt x="69" y="105"/>
                  </a:lnTo>
                  <a:lnTo>
                    <a:pt x="70" y="103"/>
                  </a:lnTo>
                  <a:lnTo>
                    <a:pt x="70" y="102"/>
                  </a:lnTo>
                  <a:lnTo>
                    <a:pt x="70" y="102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2" y="98"/>
                  </a:lnTo>
                  <a:lnTo>
                    <a:pt x="73" y="92"/>
                  </a:lnTo>
                  <a:lnTo>
                    <a:pt x="73" y="91"/>
                  </a:lnTo>
                  <a:lnTo>
                    <a:pt x="73" y="91"/>
                  </a:lnTo>
                  <a:lnTo>
                    <a:pt x="73" y="90"/>
                  </a:lnTo>
                  <a:lnTo>
                    <a:pt x="74" y="89"/>
                  </a:lnTo>
                  <a:lnTo>
                    <a:pt x="74" y="85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77"/>
                  </a:lnTo>
                  <a:lnTo>
                    <a:pt x="77" y="75"/>
                  </a:lnTo>
                  <a:lnTo>
                    <a:pt x="77" y="71"/>
                  </a:lnTo>
                  <a:lnTo>
                    <a:pt x="79" y="62"/>
                  </a:lnTo>
                  <a:lnTo>
                    <a:pt x="82" y="46"/>
                  </a:lnTo>
                  <a:lnTo>
                    <a:pt x="82" y="46"/>
                  </a:lnTo>
                  <a:lnTo>
                    <a:pt x="82" y="45"/>
                  </a:lnTo>
                  <a:lnTo>
                    <a:pt x="82" y="44"/>
                  </a:lnTo>
                  <a:lnTo>
                    <a:pt x="82" y="42"/>
                  </a:lnTo>
                  <a:lnTo>
                    <a:pt x="83" y="39"/>
                  </a:lnTo>
                  <a:lnTo>
                    <a:pt x="85" y="32"/>
                  </a:lnTo>
                  <a:lnTo>
                    <a:pt x="85" y="31"/>
                  </a:lnTo>
                  <a:lnTo>
                    <a:pt x="85" y="31"/>
                  </a:lnTo>
                  <a:lnTo>
                    <a:pt x="85" y="30"/>
                  </a:lnTo>
                  <a:lnTo>
                    <a:pt x="85" y="28"/>
                  </a:lnTo>
                  <a:lnTo>
                    <a:pt x="86" y="25"/>
                  </a:lnTo>
                  <a:lnTo>
                    <a:pt x="87" y="19"/>
                  </a:lnTo>
                  <a:lnTo>
                    <a:pt x="88" y="18"/>
                  </a:lnTo>
                  <a:lnTo>
                    <a:pt x="88" y="18"/>
                  </a:lnTo>
                  <a:lnTo>
                    <a:pt x="88" y="17"/>
                  </a:lnTo>
                  <a:lnTo>
                    <a:pt x="88" y="16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90" y="10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1" y="8"/>
                  </a:lnTo>
                  <a:lnTo>
                    <a:pt x="91" y="7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3" y="3"/>
                  </a:lnTo>
                  <a:lnTo>
                    <a:pt x="93" y="3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4" y="2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5"/>
                  </a:lnTo>
                  <a:lnTo>
                    <a:pt x="101" y="5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2" y="7"/>
                  </a:lnTo>
                  <a:lnTo>
                    <a:pt x="102" y="9"/>
                  </a:lnTo>
                  <a:lnTo>
                    <a:pt x="102" y="10"/>
                  </a:lnTo>
                  <a:lnTo>
                    <a:pt x="102" y="10"/>
                  </a:lnTo>
                  <a:lnTo>
                    <a:pt x="103" y="10"/>
                  </a:lnTo>
                  <a:lnTo>
                    <a:pt x="103" y="12"/>
                  </a:lnTo>
                  <a:lnTo>
                    <a:pt x="104" y="14"/>
                  </a:lnTo>
                  <a:lnTo>
                    <a:pt x="105" y="19"/>
                  </a:lnTo>
                  <a:lnTo>
                    <a:pt x="105" y="20"/>
                  </a:lnTo>
                  <a:lnTo>
                    <a:pt x="105" y="20"/>
                  </a:lnTo>
                  <a:lnTo>
                    <a:pt x="105" y="21"/>
                  </a:lnTo>
                  <a:lnTo>
                    <a:pt x="106" y="23"/>
                  </a:lnTo>
                  <a:lnTo>
                    <a:pt x="106" y="26"/>
                  </a:lnTo>
                  <a:lnTo>
                    <a:pt x="108" y="34"/>
                  </a:lnTo>
                  <a:lnTo>
                    <a:pt x="111" y="50"/>
                  </a:lnTo>
                  <a:lnTo>
                    <a:pt x="111" y="50"/>
                  </a:lnTo>
                  <a:lnTo>
                    <a:pt x="111" y="51"/>
                  </a:lnTo>
                  <a:lnTo>
                    <a:pt x="111" y="52"/>
                  </a:lnTo>
                  <a:lnTo>
                    <a:pt x="112" y="54"/>
                  </a:lnTo>
                  <a:lnTo>
                    <a:pt x="112" y="58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4" y="68"/>
                  </a:lnTo>
                  <a:lnTo>
                    <a:pt x="114" y="69"/>
                  </a:lnTo>
                  <a:lnTo>
                    <a:pt x="115" y="73"/>
                  </a:lnTo>
                  <a:lnTo>
                    <a:pt x="117" y="81"/>
                  </a:lnTo>
                  <a:lnTo>
                    <a:pt x="117" y="81"/>
                  </a:lnTo>
                  <a:lnTo>
                    <a:pt x="117" y="82"/>
                  </a:lnTo>
                  <a:lnTo>
                    <a:pt x="117" y="83"/>
                  </a:lnTo>
                  <a:lnTo>
                    <a:pt x="117" y="85"/>
                  </a:lnTo>
                  <a:lnTo>
                    <a:pt x="118" y="88"/>
                  </a:lnTo>
                  <a:lnTo>
                    <a:pt x="118" y="89"/>
                  </a:lnTo>
                  <a:lnTo>
                    <a:pt x="118" y="89"/>
                  </a:lnTo>
                  <a:lnTo>
                    <a:pt x="118" y="90"/>
                  </a:lnTo>
                  <a:lnTo>
                    <a:pt x="119" y="92"/>
                  </a:lnTo>
                  <a:lnTo>
                    <a:pt x="120" y="95"/>
                  </a:lnTo>
                  <a:lnTo>
                    <a:pt x="120" y="96"/>
                  </a:lnTo>
                  <a:lnTo>
                    <a:pt x="120" y="96"/>
                  </a:lnTo>
                  <a:lnTo>
                    <a:pt x="120" y="97"/>
                  </a:lnTo>
                  <a:lnTo>
                    <a:pt x="120" y="98"/>
                  </a:lnTo>
                  <a:lnTo>
                    <a:pt x="121" y="101"/>
                  </a:lnTo>
                  <a:lnTo>
                    <a:pt x="121" y="102"/>
                  </a:lnTo>
                  <a:lnTo>
                    <a:pt x="121" y="102"/>
                  </a:lnTo>
                  <a:lnTo>
                    <a:pt x="122" y="103"/>
                  </a:lnTo>
                  <a:lnTo>
                    <a:pt x="122" y="104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23" y="108"/>
                  </a:lnTo>
                  <a:lnTo>
                    <a:pt x="124" y="109"/>
                  </a:lnTo>
                  <a:lnTo>
                    <a:pt x="124" y="109"/>
                  </a:lnTo>
                  <a:lnTo>
                    <a:pt x="124" y="109"/>
                  </a:lnTo>
                  <a:lnTo>
                    <a:pt x="124" y="110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5" y="111"/>
                  </a:lnTo>
                  <a:lnTo>
                    <a:pt x="125" y="112"/>
                  </a:lnTo>
                  <a:lnTo>
                    <a:pt x="125" y="112"/>
                  </a:lnTo>
                  <a:lnTo>
                    <a:pt x="125" y="112"/>
                  </a:lnTo>
                  <a:lnTo>
                    <a:pt x="125" y="113"/>
                  </a:lnTo>
                  <a:lnTo>
                    <a:pt x="126" y="113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4"/>
                  </a:lnTo>
                  <a:lnTo>
                    <a:pt x="130" y="114"/>
                  </a:lnTo>
                  <a:lnTo>
                    <a:pt x="131" y="114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3" name="Freeform 65"/>
            <p:cNvSpPr>
              <a:spLocks/>
            </p:cNvSpPr>
            <p:nvPr/>
          </p:nvSpPr>
          <p:spPr bwMode="auto">
            <a:xfrm>
              <a:off x="2810" y="2186"/>
              <a:ext cx="121" cy="116"/>
            </a:xfrm>
            <a:custGeom>
              <a:avLst/>
              <a:gdLst/>
              <a:ahLst/>
              <a:cxnLst>
                <a:cxn ang="0">
                  <a:pos x="1" y="113"/>
                </a:cxn>
                <a:cxn ang="0">
                  <a:pos x="2" y="110"/>
                </a:cxn>
                <a:cxn ang="0">
                  <a:pos x="5" y="101"/>
                </a:cxn>
                <a:cxn ang="0">
                  <a:pos x="9" y="80"/>
                </a:cxn>
                <a:cxn ang="0">
                  <a:pos x="15" y="47"/>
                </a:cxn>
                <a:cxn ang="0">
                  <a:pos x="18" y="30"/>
                </a:cxn>
                <a:cxn ang="0">
                  <a:pos x="22" y="13"/>
                </a:cxn>
                <a:cxn ang="0">
                  <a:pos x="24" y="6"/>
                </a:cxn>
                <a:cxn ang="0">
                  <a:pos x="26" y="3"/>
                </a:cxn>
                <a:cxn ang="0">
                  <a:pos x="27" y="1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2"/>
                </a:cxn>
                <a:cxn ang="0">
                  <a:pos x="33" y="4"/>
                </a:cxn>
                <a:cxn ang="0">
                  <a:pos x="35" y="10"/>
                </a:cxn>
                <a:cxn ang="0">
                  <a:pos x="39" y="24"/>
                </a:cxn>
                <a:cxn ang="0">
                  <a:pos x="45" y="59"/>
                </a:cxn>
                <a:cxn ang="0">
                  <a:pos x="50" y="86"/>
                </a:cxn>
                <a:cxn ang="0">
                  <a:pos x="52" y="96"/>
                </a:cxn>
                <a:cxn ang="0">
                  <a:pos x="54" y="104"/>
                </a:cxn>
                <a:cxn ang="0">
                  <a:pos x="56" y="110"/>
                </a:cxn>
                <a:cxn ang="0">
                  <a:pos x="57" y="113"/>
                </a:cxn>
                <a:cxn ang="0">
                  <a:pos x="58" y="115"/>
                </a:cxn>
                <a:cxn ang="0">
                  <a:pos x="59" y="115"/>
                </a:cxn>
                <a:cxn ang="0">
                  <a:pos x="60" y="116"/>
                </a:cxn>
                <a:cxn ang="0">
                  <a:pos x="60" y="116"/>
                </a:cxn>
                <a:cxn ang="0">
                  <a:pos x="61" y="115"/>
                </a:cxn>
                <a:cxn ang="0">
                  <a:pos x="62" y="114"/>
                </a:cxn>
                <a:cxn ang="0">
                  <a:pos x="64" y="112"/>
                </a:cxn>
                <a:cxn ang="0">
                  <a:pos x="65" y="108"/>
                </a:cxn>
                <a:cxn ang="0">
                  <a:pos x="67" y="101"/>
                </a:cxn>
                <a:cxn ang="0">
                  <a:pos x="71" y="84"/>
                </a:cxn>
                <a:cxn ang="0">
                  <a:pos x="76" y="54"/>
                </a:cxn>
                <a:cxn ang="0">
                  <a:pos x="79" y="37"/>
                </a:cxn>
                <a:cxn ang="0">
                  <a:pos x="82" y="22"/>
                </a:cxn>
                <a:cxn ang="0">
                  <a:pos x="83" y="14"/>
                </a:cxn>
                <a:cxn ang="0">
                  <a:pos x="86" y="7"/>
                </a:cxn>
                <a:cxn ang="0">
                  <a:pos x="87" y="3"/>
                </a:cxn>
                <a:cxn ang="0">
                  <a:pos x="88" y="1"/>
                </a:cxn>
                <a:cxn ang="0">
                  <a:pos x="89" y="0"/>
                </a:cxn>
                <a:cxn ang="0">
                  <a:pos x="90" y="0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92" y="0"/>
                </a:cxn>
                <a:cxn ang="0">
                  <a:pos x="93" y="2"/>
                </a:cxn>
                <a:cxn ang="0">
                  <a:pos x="95" y="5"/>
                </a:cxn>
                <a:cxn ang="0">
                  <a:pos x="97" y="12"/>
                </a:cxn>
                <a:cxn ang="0">
                  <a:pos x="99" y="22"/>
                </a:cxn>
                <a:cxn ang="0">
                  <a:pos x="103" y="41"/>
                </a:cxn>
                <a:cxn ang="0">
                  <a:pos x="109" y="80"/>
                </a:cxn>
                <a:cxn ang="0">
                  <a:pos x="112" y="97"/>
                </a:cxn>
                <a:cxn ang="0">
                  <a:pos x="114" y="106"/>
                </a:cxn>
                <a:cxn ang="0">
                  <a:pos x="116" y="110"/>
                </a:cxn>
                <a:cxn ang="0">
                  <a:pos x="117" y="113"/>
                </a:cxn>
                <a:cxn ang="0">
                  <a:pos x="118" y="114"/>
                </a:cxn>
                <a:cxn ang="0">
                  <a:pos x="119" y="115"/>
                </a:cxn>
                <a:cxn ang="0">
                  <a:pos x="120" y="116"/>
                </a:cxn>
                <a:cxn ang="0">
                  <a:pos x="120" y="116"/>
                </a:cxn>
                <a:cxn ang="0">
                  <a:pos x="121" y="115"/>
                </a:cxn>
              </a:cxnLst>
              <a:rect l="0" t="0" r="r" b="b"/>
              <a:pathLst>
                <a:path w="121" h="116">
                  <a:moveTo>
                    <a:pt x="0" y="114"/>
                  </a:move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3" y="108"/>
                  </a:lnTo>
                  <a:lnTo>
                    <a:pt x="3" y="106"/>
                  </a:lnTo>
                  <a:lnTo>
                    <a:pt x="3" y="106"/>
                  </a:lnTo>
                  <a:lnTo>
                    <a:pt x="3" y="106"/>
                  </a:lnTo>
                  <a:lnTo>
                    <a:pt x="4" y="105"/>
                  </a:lnTo>
                  <a:lnTo>
                    <a:pt x="4" y="104"/>
                  </a:lnTo>
                  <a:lnTo>
                    <a:pt x="5" y="101"/>
                  </a:lnTo>
                  <a:lnTo>
                    <a:pt x="6" y="95"/>
                  </a:lnTo>
                  <a:lnTo>
                    <a:pt x="6" y="94"/>
                  </a:lnTo>
                  <a:lnTo>
                    <a:pt x="7" y="94"/>
                  </a:lnTo>
                  <a:lnTo>
                    <a:pt x="7" y="93"/>
                  </a:lnTo>
                  <a:lnTo>
                    <a:pt x="7" y="92"/>
                  </a:lnTo>
                  <a:lnTo>
                    <a:pt x="8" y="88"/>
                  </a:lnTo>
                  <a:lnTo>
                    <a:pt x="9" y="80"/>
                  </a:lnTo>
                  <a:lnTo>
                    <a:pt x="9" y="80"/>
                  </a:lnTo>
                  <a:lnTo>
                    <a:pt x="9" y="79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1" y="72"/>
                  </a:lnTo>
                  <a:lnTo>
                    <a:pt x="12" y="64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5" y="47"/>
                  </a:lnTo>
                  <a:lnTo>
                    <a:pt x="15" y="46"/>
                  </a:lnTo>
                  <a:lnTo>
                    <a:pt x="16" y="44"/>
                  </a:lnTo>
                  <a:lnTo>
                    <a:pt x="16" y="4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18" y="32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9" y="26"/>
                  </a:lnTo>
                  <a:lnTo>
                    <a:pt x="21" y="20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3" y="11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6"/>
                  </a:lnTo>
                  <a:lnTo>
                    <a:pt x="38" y="22"/>
                  </a:lnTo>
                  <a:lnTo>
                    <a:pt x="38" y="23"/>
                  </a:lnTo>
                  <a:lnTo>
                    <a:pt x="38" y="23"/>
                  </a:lnTo>
                  <a:lnTo>
                    <a:pt x="39" y="24"/>
                  </a:lnTo>
                  <a:lnTo>
                    <a:pt x="39" y="26"/>
                  </a:lnTo>
                  <a:lnTo>
                    <a:pt x="40" y="30"/>
                  </a:lnTo>
                  <a:lnTo>
                    <a:pt x="41" y="38"/>
                  </a:lnTo>
                  <a:lnTo>
                    <a:pt x="44" y="55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5" y="57"/>
                  </a:lnTo>
                  <a:lnTo>
                    <a:pt x="45" y="59"/>
                  </a:lnTo>
                  <a:lnTo>
                    <a:pt x="46" y="63"/>
                  </a:lnTo>
                  <a:lnTo>
                    <a:pt x="47" y="71"/>
                  </a:lnTo>
                  <a:lnTo>
                    <a:pt x="47" y="72"/>
                  </a:lnTo>
                  <a:lnTo>
                    <a:pt x="47" y="72"/>
                  </a:lnTo>
                  <a:lnTo>
                    <a:pt x="47" y="73"/>
                  </a:lnTo>
                  <a:lnTo>
                    <a:pt x="48" y="75"/>
                  </a:lnTo>
                  <a:lnTo>
                    <a:pt x="48" y="79"/>
                  </a:lnTo>
                  <a:lnTo>
                    <a:pt x="50" y="86"/>
                  </a:lnTo>
                  <a:lnTo>
                    <a:pt x="50" y="87"/>
                  </a:lnTo>
                  <a:lnTo>
                    <a:pt x="50" y="87"/>
                  </a:lnTo>
                  <a:lnTo>
                    <a:pt x="50" y="88"/>
                  </a:lnTo>
                  <a:lnTo>
                    <a:pt x="50" y="90"/>
                  </a:lnTo>
                  <a:lnTo>
                    <a:pt x="51" y="94"/>
                  </a:lnTo>
                  <a:lnTo>
                    <a:pt x="51" y="94"/>
                  </a:lnTo>
                  <a:lnTo>
                    <a:pt x="52" y="95"/>
                  </a:lnTo>
                  <a:lnTo>
                    <a:pt x="52" y="96"/>
                  </a:lnTo>
                  <a:lnTo>
                    <a:pt x="52" y="97"/>
                  </a:lnTo>
                  <a:lnTo>
                    <a:pt x="53" y="100"/>
                  </a:lnTo>
                  <a:lnTo>
                    <a:pt x="53" y="101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4" y="103"/>
                  </a:lnTo>
                  <a:lnTo>
                    <a:pt x="54" y="104"/>
                  </a:lnTo>
                  <a:lnTo>
                    <a:pt x="54" y="104"/>
                  </a:lnTo>
                  <a:lnTo>
                    <a:pt x="54" y="105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5" y="107"/>
                  </a:lnTo>
                  <a:lnTo>
                    <a:pt x="55" y="108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7" y="112"/>
                  </a:lnTo>
                  <a:lnTo>
                    <a:pt x="57" y="112"/>
                  </a:lnTo>
                  <a:lnTo>
                    <a:pt x="57" y="112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1" y="116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3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1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09"/>
                  </a:lnTo>
                  <a:lnTo>
                    <a:pt x="65" y="108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5"/>
                  </a:lnTo>
                  <a:lnTo>
                    <a:pt x="66" y="104"/>
                  </a:lnTo>
                  <a:lnTo>
                    <a:pt x="67" y="101"/>
                  </a:lnTo>
                  <a:lnTo>
                    <a:pt x="67" y="101"/>
                  </a:lnTo>
                  <a:lnTo>
                    <a:pt x="67" y="101"/>
                  </a:lnTo>
                  <a:lnTo>
                    <a:pt x="67" y="100"/>
                  </a:lnTo>
                  <a:lnTo>
                    <a:pt x="68" y="98"/>
                  </a:lnTo>
                  <a:lnTo>
                    <a:pt x="68" y="95"/>
                  </a:lnTo>
                  <a:lnTo>
                    <a:pt x="70" y="88"/>
                  </a:lnTo>
                  <a:lnTo>
                    <a:pt x="70" y="87"/>
                  </a:lnTo>
                  <a:lnTo>
                    <a:pt x="70" y="87"/>
                  </a:lnTo>
                  <a:lnTo>
                    <a:pt x="70" y="86"/>
                  </a:lnTo>
                  <a:lnTo>
                    <a:pt x="71" y="84"/>
                  </a:lnTo>
                  <a:lnTo>
                    <a:pt x="71" y="80"/>
                  </a:lnTo>
                  <a:lnTo>
                    <a:pt x="73" y="71"/>
                  </a:lnTo>
                  <a:lnTo>
                    <a:pt x="73" y="71"/>
                  </a:lnTo>
                  <a:lnTo>
                    <a:pt x="73" y="70"/>
                  </a:lnTo>
                  <a:lnTo>
                    <a:pt x="73" y="69"/>
                  </a:lnTo>
                  <a:lnTo>
                    <a:pt x="74" y="67"/>
                  </a:lnTo>
                  <a:lnTo>
                    <a:pt x="75" y="63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2"/>
                  </a:lnTo>
                  <a:lnTo>
                    <a:pt x="77" y="50"/>
                  </a:lnTo>
                  <a:lnTo>
                    <a:pt x="77" y="46"/>
                  </a:lnTo>
                  <a:lnTo>
                    <a:pt x="79" y="38"/>
                  </a:lnTo>
                  <a:lnTo>
                    <a:pt x="79" y="38"/>
                  </a:lnTo>
                  <a:lnTo>
                    <a:pt x="79" y="37"/>
                  </a:lnTo>
                  <a:lnTo>
                    <a:pt x="79" y="36"/>
                  </a:lnTo>
                  <a:lnTo>
                    <a:pt x="79" y="34"/>
                  </a:lnTo>
                  <a:lnTo>
                    <a:pt x="80" y="30"/>
                  </a:lnTo>
                  <a:lnTo>
                    <a:pt x="80" y="29"/>
                  </a:lnTo>
                  <a:lnTo>
                    <a:pt x="80" y="29"/>
                  </a:lnTo>
                  <a:lnTo>
                    <a:pt x="81" y="28"/>
                  </a:lnTo>
                  <a:lnTo>
                    <a:pt x="81" y="26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2" y="21"/>
                  </a:lnTo>
                  <a:lnTo>
                    <a:pt x="82" y="20"/>
                  </a:lnTo>
                  <a:lnTo>
                    <a:pt x="82" y="19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4"/>
                  </a:lnTo>
                  <a:lnTo>
                    <a:pt x="84" y="12"/>
                  </a:lnTo>
                  <a:lnTo>
                    <a:pt x="85" y="10"/>
                  </a:lnTo>
                  <a:lnTo>
                    <a:pt x="85" y="9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6" y="7"/>
                  </a:lnTo>
                  <a:lnTo>
                    <a:pt x="86" y="6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1"/>
                  </a:lnTo>
                  <a:lnTo>
                    <a:pt x="89" y="1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3"/>
                  </a:lnTo>
                  <a:lnTo>
                    <a:pt x="94" y="3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6"/>
                  </a:lnTo>
                  <a:lnTo>
                    <a:pt x="95" y="7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10"/>
                  </a:lnTo>
                  <a:lnTo>
                    <a:pt x="96" y="10"/>
                  </a:lnTo>
                  <a:lnTo>
                    <a:pt x="97" y="12"/>
                  </a:lnTo>
                  <a:lnTo>
                    <a:pt x="97" y="15"/>
                  </a:lnTo>
                  <a:lnTo>
                    <a:pt x="97" y="15"/>
                  </a:lnTo>
                  <a:lnTo>
                    <a:pt x="98" y="16"/>
                  </a:lnTo>
                  <a:lnTo>
                    <a:pt x="98" y="16"/>
                  </a:lnTo>
                  <a:lnTo>
                    <a:pt x="98" y="18"/>
                  </a:lnTo>
                  <a:lnTo>
                    <a:pt x="99" y="21"/>
                  </a:lnTo>
                  <a:lnTo>
                    <a:pt x="99" y="22"/>
                  </a:lnTo>
                  <a:lnTo>
                    <a:pt x="99" y="22"/>
                  </a:lnTo>
                  <a:lnTo>
                    <a:pt x="99" y="23"/>
                  </a:lnTo>
                  <a:lnTo>
                    <a:pt x="100" y="25"/>
                  </a:lnTo>
                  <a:lnTo>
                    <a:pt x="100" y="29"/>
                  </a:lnTo>
                  <a:lnTo>
                    <a:pt x="102" y="37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102" y="39"/>
                  </a:lnTo>
                  <a:lnTo>
                    <a:pt x="103" y="41"/>
                  </a:lnTo>
                  <a:lnTo>
                    <a:pt x="103" y="46"/>
                  </a:lnTo>
                  <a:lnTo>
                    <a:pt x="105" y="54"/>
                  </a:lnTo>
                  <a:lnTo>
                    <a:pt x="107" y="71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08" y="74"/>
                  </a:lnTo>
                  <a:lnTo>
                    <a:pt x="108" y="76"/>
                  </a:lnTo>
                  <a:lnTo>
                    <a:pt x="109" y="80"/>
                  </a:lnTo>
                  <a:lnTo>
                    <a:pt x="111" y="88"/>
                  </a:lnTo>
                  <a:lnTo>
                    <a:pt x="111" y="89"/>
                  </a:lnTo>
                  <a:lnTo>
                    <a:pt x="111" y="89"/>
                  </a:lnTo>
                  <a:lnTo>
                    <a:pt x="111" y="90"/>
                  </a:lnTo>
                  <a:lnTo>
                    <a:pt x="111" y="92"/>
                  </a:lnTo>
                  <a:lnTo>
                    <a:pt x="112" y="96"/>
                  </a:lnTo>
                  <a:lnTo>
                    <a:pt x="112" y="96"/>
                  </a:lnTo>
                  <a:lnTo>
                    <a:pt x="112" y="97"/>
                  </a:lnTo>
                  <a:lnTo>
                    <a:pt x="113" y="98"/>
                  </a:lnTo>
                  <a:lnTo>
                    <a:pt x="113" y="99"/>
                  </a:lnTo>
                  <a:lnTo>
                    <a:pt x="114" y="102"/>
                  </a:lnTo>
                  <a:lnTo>
                    <a:pt x="114" y="103"/>
                  </a:lnTo>
                  <a:lnTo>
                    <a:pt x="114" y="103"/>
                  </a:lnTo>
                  <a:lnTo>
                    <a:pt x="114" y="104"/>
                  </a:lnTo>
                  <a:lnTo>
                    <a:pt x="114" y="105"/>
                  </a:lnTo>
                  <a:lnTo>
                    <a:pt x="114" y="106"/>
                  </a:lnTo>
                  <a:lnTo>
                    <a:pt x="115" y="106"/>
                  </a:lnTo>
                  <a:lnTo>
                    <a:pt x="115" y="106"/>
                  </a:lnTo>
                  <a:lnTo>
                    <a:pt x="115" y="108"/>
                  </a:lnTo>
                  <a:lnTo>
                    <a:pt x="115" y="108"/>
                  </a:lnTo>
                  <a:lnTo>
                    <a:pt x="115" y="108"/>
                  </a:lnTo>
                  <a:lnTo>
                    <a:pt x="115" y="109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11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4" name="Freeform 66"/>
            <p:cNvSpPr>
              <a:spLocks/>
            </p:cNvSpPr>
            <p:nvPr/>
          </p:nvSpPr>
          <p:spPr bwMode="auto">
            <a:xfrm>
              <a:off x="2931" y="2186"/>
              <a:ext cx="118" cy="116"/>
            </a:xfrm>
            <a:custGeom>
              <a:avLst/>
              <a:gdLst/>
              <a:ahLst/>
              <a:cxnLst>
                <a:cxn ang="0">
                  <a:pos x="2" y="114"/>
                </a:cxn>
                <a:cxn ang="0">
                  <a:pos x="3" y="110"/>
                </a:cxn>
                <a:cxn ang="0">
                  <a:pos x="6" y="102"/>
                </a:cxn>
                <a:cxn ang="0">
                  <a:pos x="8" y="93"/>
                </a:cxn>
                <a:cxn ang="0">
                  <a:pos x="12" y="70"/>
                </a:cxn>
                <a:cxn ang="0">
                  <a:pos x="19" y="28"/>
                </a:cxn>
                <a:cxn ang="0">
                  <a:pos x="22" y="14"/>
                </a:cxn>
                <a:cxn ang="0">
                  <a:pos x="23" y="8"/>
                </a:cxn>
                <a:cxn ang="0">
                  <a:pos x="25" y="4"/>
                </a:cxn>
                <a:cxn ang="0">
                  <a:pos x="26" y="1"/>
                </a:cxn>
                <a:cxn ang="0">
                  <a:pos x="27" y="0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30" y="1"/>
                </a:cxn>
                <a:cxn ang="0">
                  <a:pos x="31" y="2"/>
                </a:cxn>
                <a:cxn ang="0">
                  <a:pos x="32" y="5"/>
                </a:cxn>
                <a:cxn ang="0">
                  <a:pos x="35" y="14"/>
                </a:cxn>
                <a:cxn ang="0">
                  <a:pos x="37" y="24"/>
                </a:cxn>
                <a:cxn ang="0">
                  <a:pos x="42" y="55"/>
                </a:cxn>
                <a:cxn ang="0">
                  <a:pos x="45" y="75"/>
                </a:cxn>
                <a:cxn ang="0">
                  <a:pos x="49" y="94"/>
                </a:cxn>
                <a:cxn ang="0">
                  <a:pos x="51" y="104"/>
                </a:cxn>
                <a:cxn ang="0">
                  <a:pos x="52" y="109"/>
                </a:cxn>
                <a:cxn ang="0">
                  <a:pos x="54" y="113"/>
                </a:cxn>
                <a:cxn ang="0">
                  <a:pos x="55" y="114"/>
                </a:cxn>
                <a:cxn ang="0">
                  <a:pos x="56" y="115"/>
                </a:cxn>
                <a:cxn ang="0">
                  <a:pos x="56" y="116"/>
                </a:cxn>
                <a:cxn ang="0">
                  <a:pos x="57" y="116"/>
                </a:cxn>
                <a:cxn ang="0">
                  <a:pos x="58" y="115"/>
                </a:cxn>
                <a:cxn ang="0">
                  <a:pos x="59" y="114"/>
                </a:cxn>
                <a:cxn ang="0">
                  <a:pos x="60" y="111"/>
                </a:cxn>
                <a:cxn ang="0">
                  <a:pos x="62" y="105"/>
                </a:cxn>
                <a:cxn ang="0">
                  <a:pos x="65" y="90"/>
                </a:cxn>
                <a:cxn ang="0">
                  <a:pos x="69" y="68"/>
                </a:cxn>
                <a:cxn ang="0">
                  <a:pos x="74" y="35"/>
                </a:cxn>
                <a:cxn ang="0">
                  <a:pos x="76" y="25"/>
                </a:cxn>
                <a:cxn ang="0">
                  <a:pos x="79" y="13"/>
                </a:cxn>
                <a:cxn ang="0">
                  <a:pos x="81" y="5"/>
                </a:cxn>
                <a:cxn ang="0">
                  <a:pos x="82" y="2"/>
                </a:cxn>
                <a:cxn ang="0">
                  <a:pos x="83" y="1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2"/>
                </a:cxn>
                <a:cxn ang="0">
                  <a:pos x="88" y="5"/>
                </a:cxn>
                <a:cxn ang="0">
                  <a:pos x="90" y="12"/>
                </a:cxn>
                <a:cxn ang="0">
                  <a:pos x="93" y="24"/>
                </a:cxn>
                <a:cxn ang="0">
                  <a:pos x="100" y="69"/>
                </a:cxn>
                <a:cxn ang="0">
                  <a:pos x="103" y="88"/>
                </a:cxn>
                <a:cxn ang="0">
                  <a:pos x="106" y="102"/>
                </a:cxn>
                <a:cxn ang="0">
                  <a:pos x="108" y="107"/>
                </a:cxn>
                <a:cxn ang="0">
                  <a:pos x="109" y="111"/>
                </a:cxn>
                <a:cxn ang="0">
                  <a:pos x="110" y="113"/>
                </a:cxn>
                <a:cxn ang="0">
                  <a:pos x="111" y="115"/>
                </a:cxn>
                <a:cxn ang="0">
                  <a:pos x="112" y="115"/>
                </a:cxn>
                <a:cxn ang="0">
                  <a:pos x="112" y="116"/>
                </a:cxn>
                <a:cxn ang="0">
                  <a:pos x="113" y="115"/>
                </a:cxn>
                <a:cxn ang="0">
                  <a:pos x="114" y="114"/>
                </a:cxn>
                <a:cxn ang="0">
                  <a:pos x="115" y="112"/>
                </a:cxn>
                <a:cxn ang="0">
                  <a:pos x="117" y="108"/>
                </a:cxn>
              </a:cxnLst>
              <a:rect l="0" t="0" r="r" b="b"/>
              <a:pathLst>
                <a:path w="118" h="116">
                  <a:moveTo>
                    <a:pt x="0" y="115"/>
                  </a:move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3" y="111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4" y="107"/>
                  </a:lnTo>
                  <a:lnTo>
                    <a:pt x="4" y="107"/>
                  </a:lnTo>
                  <a:lnTo>
                    <a:pt x="4" y="106"/>
                  </a:lnTo>
                  <a:lnTo>
                    <a:pt x="4" y="106"/>
                  </a:lnTo>
                  <a:lnTo>
                    <a:pt x="5" y="104"/>
                  </a:lnTo>
                  <a:lnTo>
                    <a:pt x="6" y="102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0"/>
                  </a:lnTo>
                  <a:lnTo>
                    <a:pt x="6" y="98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7" y="94"/>
                  </a:lnTo>
                  <a:lnTo>
                    <a:pt x="8" y="93"/>
                  </a:lnTo>
                  <a:lnTo>
                    <a:pt x="8" y="91"/>
                  </a:lnTo>
                  <a:lnTo>
                    <a:pt x="9" y="87"/>
                  </a:lnTo>
                  <a:lnTo>
                    <a:pt x="10" y="79"/>
                  </a:lnTo>
                  <a:lnTo>
                    <a:pt x="10" y="78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1" y="74"/>
                  </a:lnTo>
                  <a:lnTo>
                    <a:pt x="12" y="70"/>
                  </a:lnTo>
                  <a:lnTo>
                    <a:pt x="13" y="61"/>
                  </a:lnTo>
                  <a:lnTo>
                    <a:pt x="16" y="44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6" y="42"/>
                  </a:lnTo>
                  <a:lnTo>
                    <a:pt x="17" y="40"/>
                  </a:lnTo>
                  <a:lnTo>
                    <a:pt x="17" y="36"/>
                  </a:lnTo>
                  <a:lnTo>
                    <a:pt x="19" y="28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4"/>
                  </a:lnTo>
                  <a:lnTo>
                    <a:pt x="20" y="21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4" y="10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5"/>
                  </a:lnTo>
                  <a:lnTo>
                    <a:pt x="35" y="16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1"/>
                  </a:lnTo>
                  <a:lnTo>
                    <a:pt x="36" y="22"/>
                  </a:lnTo>
                  <a:lnTo>
                    <a:pt x="37" y="24"/>
                  </a:lnTo>
                  <a:lnTo>
                    <a:pt x="38" y="28"/>
                  </a:lnTo>
                  <a:lnTo>
                    <a:pt x="39" y="36"/>
                  </a:lnTo>
                  <a:lnTo>
                    <a:pt x="39" y="37"/>
                  </a:lnTo>
                  <a:lnTo>
                    <a:pt x="39" y="38"/>
                  </a:lnTo>
                  <a:lnTo>
                    <a:pt x="39" y="39"/>
                  </a:lnTo>
                  <a:lnTo>
                    <a:pt x="40" y="41"/>
                  </a:lnTo>
                  <a:lnTo>
                    <a:pt x="41" y="46"/>
                  </a:lnTo>
                  <a:lnTo>
                    <a:pt x="42" y="55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7"/>
                  </a:lnTo>
                  <a:lnTo>
                    <a:pt x="43" y="60"/>
                  </a:lnTo>
                  <a:lnTo>
                    <a:pt x="44" y="64"/>
                  </a:lnTo>
                  <a:lnTo>
                    <a:pt x="45" y="74"/>
                  </a:lnTo>
                  <a:lnTo>
                    <a:pt x="45" y="74"/>
                  </a:lnTo>
                  <a:lnTo>
                    <a:pt x="45" y="75"/>
                  </a:lnTo>
                  <a:lnTo>
                    <a:pt x="45" y="76"/>
                  </a:lnTo>
                  <a:lnTo>
                    <a:pt x="46" y="78"/>
                  </a:lnTo>
                  <a:lnTo>
                    <a:pt x="46" y="82"/>
                  </a:lnTo>
                  <a:lnTo>
                    <a:pt x="48" y="90"/>
                  </a:lnTo>
                  <a:lnTo>
                    <a:pt x="48" y="90"/>
                  </a:lnTo>
                  <a:lnTo>
                    <a:pt x="48" y="91"/>
                  </a:lnTo>
                  <a:lnTo>
                    <a:pt x="48" y="92"/>
                  </a:lnTo>
                  <a:lnTo>
                    <a:pt x="49" y="94"/>
                  </a:lnTo>
                  <a:lnTo>
                    <a:pt x="49" y="97"/>
                  </a:lnTo>
                  <a:lnTo>
                    <a:pt x="49" y="97"/>
                  </a:lnTo>
                  <a:lnTo>
                    <a:pt x="49" y="98"/>
                  </a:lnTo>
                  <a:lnTo>
                    <a:pt x="50" y="98"/>
                  </a:lnTo>
                  <a:lnTo>
                    <a:pt x="50" y="100"/>
                  </a:lnTo>
                  <a:lnTo>
                    <a:pt x="51" y="103"/>
                  </a:lnTo>
                  <a:lnTo>
                    <a:pt x="51" y="103"/>
                  </a:lnTo>
                  <a:lnTo>
                    <a:pt x="51" y="104"/>
                  </a:lnTo>
                  <a:lnTo>
                    <a:pt x="51" y="104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4" y="112"/>
                  </a:lnTo>
                  <a:lnTo>
                    <a:pt x="54" y="112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1" y="110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8"/>
                  </a:lnTo>
                  <a:lnTo>
                    <a:pt x="61" y="107"/>
                  </a:lnTo>
                  <a:lnTo>
                    <a:pt x="62" y="105"/>
                  </a:lnTo>
                  <a:lnTo>
                    <a:pt x="62" y="104"/>
                  </a:lnTo>
                  <a:lnTo>
                    <a:pt x="62" y="104"/>
                  </a:lnTo>
                  <a:lnTo>
                    <a:pt x="63" y="103"/>
                  </a:lnTo>
                  <a:lnTo>
                    <a:pt x="63" y="102"/>
                  </a:lnTo>
                  <a:lnTo>
                    <a:pt x="64" y="98"/>
                  </a:lnTo>
                  <a:lnTo>
                    <a:pt x="65" y="91"/>
                  </a:lnTo>
                  <a:lnTo>
                    <a:pt x="65" y="90"/>
                  </a:lnTo>
                  <a:lnTo>
                    <a:pt x="65" y="90"/>
                  </a:lnTo>
                  <a:lnTo>
                    <a:pt x="66" y="88"/>
                  </a:lnTo>
                  <a:lnTo>
                    <a:pt x="66" y="86"/>
                  </a:lnTo>
                  <a:lnTo>
                    <a:pt x="67" y="82"/>
                  </a:lnTo>
                  <a:lnTo>
                    <a:pt x="68" y="73"/>
                  </a:lnTo>
                  <a:lnTo>
                    <a:pt x="68" y="72"/>
                  </a:lnTo>
                  <a:lnTo>
                    <a:pt x="69" y="72"/>
                  </a:lnTo>
                  <a:lnTo>
                    <a:pt x="69" y="70"/>
                  </a:lnTo>
                  <a:lnTo>
                    <a:pt x="69" y="68"/>
                  </a:lnTo>
                  <a:lnTo>
                    <a:pt x="70" y="63"/>
                  </a:lnTo>
                  <a:lnTo>
                    <a:pt x="71" y="54"/>
                  </a:lnTo>
                  <a:lnTo>
                    <a:pt x="71" y="53"/>
                  </a:lnTo>
                  <a:lnTo>
                    <a:pt x="71" y="52"/>
                  </a:lnTo>
                  <a:lnTo>
                    <a:pt x="72" y="51"/>
                  </a:lnTo>
                  <a:lnTo>
                    <a:pt x="72" y="49"/>
                  </a:lnTo>
                  <a:lnTo>
                    <a:pt x="73" y="44"/>
                  </a:lnTo>
                  <a:lnTo>
                    <a:pt x="74" y="35"/>
                  </a:lnTo>
                  <a:lnTo>
                    <a:pt x="74" y="34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5" y="30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5"/>
                  </a:lnTo>
                  <a:lnTo>
                    <a:pt x="76" y="23"/>
                  </a:lnTo>
                  <a:lnTo>
                    <a:pt x="77" y="19"/>
                  </a:lnTo>
                  <a:lnTo>
                    <a:pt x="77" y="19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8" y="16"/>
                  </a:lnTo>
                  <a:lnTo>
                    <a:pt x="79" y="13"/>
                  </a:lnTo>
                  <a:lnTo>
                    <a:pt x="79" y="13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79" y="10"/>
                  </a:lnTo>
                  <a:lnTo>
                    <a:pt x="80" y="8"/>
                  </a:lnTo>
                  <a:lnTo>
                    <a:pt x="80" y="7"/>
                  </a:lnTo>
                  <a:lnTo>
                    <a:pt x="80" y="7"/>
                  </a:lnTo>
                  <a:lnTo>
                    <a:pt x="80" y="6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5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7"/>
                  </a:lnTo>
                  <a:lnTo>
                    <a:pt x="90" y="8"/>
                  </a:lnTo>
                  <a:lnTo>
                    <a:pt x="90" y="11"/>
                  </a:lnTo>
                  <a:lnTo>
                    <a:pt x="90" y="11"/>
                  </a:lnTo>
                  <a:lnTo>
                    <a:pt x="90" y="12"/>
                  </a:lnTo>
                  <a:lnTo>
                    <a:pt x="91" y="12"/>
                  </a:lnTo>
                  <a:lnTo>
                    <a:pt x="91" y="14"/>
                  </a:lnTo>
                  <a:lnTo>
                    <a:pt x="92" y="17"/>
                  </a:lnTo>
                  <a:lnTo>
                    <a:pt x="92" y="17"/>
                  </a:lnTo>
                  <a:lnTo>
                    <a:pt x="92" y="18"/>
                  </a:lnTo>
                  <a:lnTo>
                    <a:pt x="92" y="19"/>
                  </a:lnTo>
                  <a:lnTo>
                    <a:pt x="92" y="20"/>
                  </a:lnTo>
                  <a:lnTo>
                    <a:pt x="93" y="24"/>
                  </a:lnTo>
                  <a:lnTo>
                    <a:pt x="94" y="32"/>
                  </a:lnTo>
                  <a:lnTo>
                    <a:pt x="97" y="49"/>
                  </a:lnTo>
                  <a:lnTo>
                    <a:pt x="97" y="50"/>
                  </a:lnTo>
                  <a:lnTo>
                    <a:pt x="97" y="50"/>
                  </a:lnTo>
                  <a:lnTo>
                    <a:pt x="98" y="52"/>
                  </a:lnTo>
                  <a:lnTo>
                    <a:pt x="98" y="54"/>
                  </a:lnTo>
                  <a:lnTo>
                    <a:pt x="99" y="59"/>
                  </a:lnTo>
                  <a:lnTo>
                    <a:pt x="100" y="69"/>
                  </a:lnTo>
                  <a:lnTo>
                    <a:pt x="100" y="70"/>
                  </a:lnTo>
                  <a:lnTo>
                    <a:pt x="100" y="70"/>
                  </a:lnTo>
                  <a:lnTo>
                    <a:pt x="101" y="72"/>
                  </a:lnTo>
                  <a:lnTo>
                    <a:pt x="101" y="74"/>
                  </a:lnTo>
                  <a:lnTo>
                    <a:pt x="102" y="79"/>
                  </a:lnTo>
                  <a:lnTo>
                    <a:pt x="103" y="88"/>
                  </a:lnTo>
                  <a:lnTo>
                    <a:pt x="103" y="88"/>
                  </a:lnTo>
                  <a:lnTo>
                    <a:pt x="103" y="88"/>
                  </a:lnTo>
                  <a:lnTo>
                    <a:pt x="104" y="90"/>
                  </a:lnTo>
                  <a:lnTo>
                    <a:pt x="104" y="92"/>
                  </a:lnTo>
                  <a:lnTo>
                    <a:pt x="105" y="95"/>
                  </a:lnTo>
                  <a:lnTo>
                    <a:pt x="105" y="96"/>
                  </a:lnTo>
                  <a:lnTo>
                    <a:pt x="105" y="96"/>
                  </a:lnTo>
                  <a:lnTo>
                    <a:pt x="105" y="97"/>
                  </a:lnTo>
                  <a:lnTo>
                    <a:pt x="105" y="98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6" y="103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6"/>
                  </a:lnTo>
                  <a:lnTo>
                    <a:pt x="108" y="107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9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9" y="111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3"/>
                  </a:lnTo>
                  <a:lnTo>
                    <a:pt x="110" y="113"/>
                  </a:lnTo>
                  <a:lnTo>
                    <a:pt x="110" y="113"/>
                  </a:lnTo>
                  <a:lnTo>
                    <a:pt x="110" y="113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1" y="114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3" y="116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3"/>
                  </a:lnTo>
                  <a:lnTo>
                    <a:pt x="115" y="113"/>
                  </a:lnTo>
                  <a:lnTo>
                    <a:pt x="115" y="112"/>
                  </a:lnTo>
                  <a:lnTo>
                    <a:pt x="115" y="112"/>
                  </a:lnTo>
                  <a:lnTo>
                    <a:pt x="115" y="112"/>
                  </a:lnTo>
                  <a:lnTo>
                    <a:pt x="116" y="111"/>
                  </a:lnTo>
                  <a:lnTo>
                    <a:pt x="116" y="111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09"/>
                  </a:lnTo>
                  <a:lnTo>
                    <a:pt x="116" y="108"/>
                  </a:lnTo>
                  <a:lnTo>
                    <a:pt x="117" y="108"/>
                  </a:lnTo>
                  <a:lnTo>
                    <a:pt x="117" y="108"/>
                  </a:lnTo>
                  <a:lnTo>
                    <a:pt x="117" y="106"/>
                  </a:lnTo>
                  <a:lnTo>
                    <a:pt x="118" y="103"/>
                  </a:lnTo>
                  <a:lnTo>
                    <a:pt x="118" y="103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5" name="Freeform 67"/>
            <p:cNvSpPr>
              <a:spLocks/>
            </p:cNvSpPr>
            <p:nvPr/>
          </p:nvSpPr>
          <p:spPr bwMode="auto">
            <a:xfrm>
              <a:off x="3049" y="2186"/>
              <a:ext cx="122" cy="116"/>
            </a:xfrm>
            <a:custGeom>
              <a:avLst/>
              <a:gdLst/>
              <a:ahLst/>
              <a:cxnLst>
                <a:cxn ang="0">
                  <a:pos x="3" y="87"/>
                </a:cxn>
                <a:cxn ang="0">
                  <a:pos x="9" y="50"/>
                </a:cxn>
                <a:cxn ang="0">
                  <a:pos x="13" y="24"/>
                </a:cxn>
                <a:cxn ang="0">
                  <a:pos x="16" y="12"/>
                </a:cxn>
                <a:cxn ang="0">
                  <a:pos x="18" y="5"/>
                </a:cxn>
                <a:cxn ang="0">
                  <a:pos x="19" y="2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1" y="0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4" y="2"/>
                </a:cxn>
                <a:cxn ang="0">
                  <a:pos x="25" y="5"/>
                </a:cxn>
                <a:cxn ang="0">
                  <a:pos x="27" y="14"/>
                </a:cxn>
                <a:cxn ang="0">
                  <a:pos x="30" y="29"/>
                </a:cxn>
                <a:cxn ang="0">
                  <a:pos x="35" y="58"/>
                </a:cxn>
                <a:cxn ang="0">
                  <a:pos x="38" y="79"/>
                </a:cxn>
                <a:cxn ang="0">
                  <a:pos x="41" y="95"/>
                </a:cxn>
                <a:cxn ang="0">
                  <a:pos x="43" y="105"/>
                </a:cxn>
                <a:cxn ang="0">
                  <a:pos x="45" y="111"/>
                </a:cxn>
                <a:cxn ang="0">
                  <a:pos x="46" y="114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6"/>
                </a:cxn>
                <a:cxn ang="0">
                  <a:pos x="49" y="115"/>
                </a:cxn>
                <a:cxn ang="0">
                  <a:pos x="50" y="114"/>
                </a:cxn>
                <a:cxn ang="0">
                  <a:pos x="51" y="112"/>
                </a:cxn>
                <a:cxn ang="0">
                  <a:pos x="52" y="107"/>
                </a:cxn>
                <a:cxn ang="0">
                  <a:pos x="55" y="96"/>
                </a:cxn>
                <a:cxn ang="0">
                  <a:pos x="61" y="57"/>
                </a:cxn>
                <a:cxn ang="0">
                  <a:pos x="64" y="36"/>
                </a:cxn>
                <a:cxn ang="0">
                  <a:pos x="68" y="13"/>
                </a:cxn>
                <a:cxn ang="0">
                  <a:pos x="70" y="6"/>
                </a:cxn>
                <a:cxn ang="0">
                  <a:pos x="71" y="2"/>
                </a:cxn>
                <a:cxn ang="0">
                  <a:pos x="72" y="1"/>
                </a:cxn>
                <a:cxn ang="0">
                  <a:pos x="73" y="0"/>
                </a:cxn>
                <a:cxn ang="0">
                  <a:pos x="74" y="0"/>
                </a:cxn>
                <a:cxn ang="0">
                  <a:pos x="75" y="0"/>
                </a:cxn>
                <a:cxn ang="0">
                  <a:pos x="75" y="1"/>
                </a:cxn>
                <a:cxn ang="0">
                  <a:pos x="76" y="2"/>
                </a:cxn>
                <a:cxn ang="0">
                  <a:pos x="79" y="9"/>
                </a:cxn>
                <a:cxn ang="0">
                  <a:pos x="80" y="17"/>
                </a:cxn>
                <a:cxn ang="0">
                  <a:pos x="84" y="40"/>
                </a:cxn>
                <a:cxn ang="0">
                  <a:pos x="88" y="62"/>
                </a:cxn>
                <a:cxn ang="0">
                  <a:pos x="91" y="86"/>
                </a:cxn>
                <a:cxn ang="0">
                  <a:pos x="93" y="99"/>
                </a:cxn>
                <a:cxn ang="0">
                  <a:pos x="95" y="105"/>
                </a:cxn>
                <a:cxn ang="0">
                  <a:pos x="96" y="110"/>
                </a:cxn>
                <a:cxn ang="0">
                  <a:pos x="98" y="114"/>
                </a:cxn>
                <a:cxn ang="0">
                  <a:pos x="98" y="115"/>
                </a:cxn>
                <a:cxn ang="0">
                  <a:pos x="99" y="115"/>
                </a:cxn>
                <a:cxn ang="0">
                  <a:pos x="100" y="116"/>
                </a:cxn>
                <a:cxn ang="0">
                  <a:pos x="100" y="115"/>
                </a:cxn>
                <a:cxn ang="0">
                  <a:pos x="101" y="114"/>
                </a:cxn>
                <a:cxn ang="0">
                  <a:pos x="102" y="112"/>
                </a:cxn>
                <a:cxn ang="0">
                  <a:pos x="104" y="105"/>
                </a:cxn>
                <a:cxn ang="0">
                  <a:pos x="106" y="96"/>
                </a:cxn>
                <a:cxn ang="0">
                  <a:pos x="110" y="72"/>
                </a:cxn>
                <a:cxn ang="0">
                  <a:pos x="116" y="30"/>
                </a:cxn>
                <a:cxn ang="0">
                  <a:pos x="118" y="17"/>
                </a:cxn>
                <a:cxn ang="0">
                  <a:pos x="120" y="9"/>
                </a:cxn>
                <a:cxn ang="0">
                  <a:pos x="122" y="4"/>
                </a:cxn>
              </a:cxnLst>
              <a:rect l="0" t="0" r="r" b="b"/>
              <a:pathLst>
                <a:path w="122" h="116">
                  <a:moveTo>
                    <a:pt x="0" y="103"/>
                  </a:moveTo>
                  <a:lnTo>
                    <a:pt x="0" y="102"/>
                  </a:lnTo>
                  <a:lnTo>
                    <a:pt x="0" y="102"/>
                  </a:lnTo>
                  <a:lnTo>
                    <a:pt x="1" y="100"/>
                  </a:lnTo>
                  <a:lnTo>
                    <a:pt x="1" y="96"/>
                  </a:lnTo>
                  <a:lnTo>
                    <a:pt x="3" y="88"/>
                  </a:lnTo>
                  <a:lnTo>
                    <a:pt x="3" y="88"/>
                  </a:lnTo>
                  <a:lnTo>
                    <a:pt x="3" y="87"/>
                  </a:lnTo>
                  <a:lnTo>
                    <a:pt x="3" y="86"/>
                  </a:lnTo>
                  <a:lnTo>
                    <a:pt x="4" y="84"/>
                  </a:lnTo>
                  <a:lnTo>
                    <a:pt x="4" y="80"/>
                  </a:lnTo>
                  <a:lnTo>
                    <a:pt x="6" y="71"/>
                  </a:lnTo>
                  <a:lnTo>
                    <a:pt x="8" y="53"/>
                  </a:lnTo>
                  <a:lnTo>
                    <a:pt x="8" y="52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9" y="48"/>
                  </a:lnTo>
                  <a:lnTo>
                    <a:pt x="10" y="43"/>
                  </a:lnTo>
                  <a:lnTo>
                    <a:pt x="12" y="33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1"/>
                  </a:lnTo>
                  <a:lnTo>
                    <a:pt x="12" y="28"/>
                  </a:lnTo>
                  <a:lnTo>
                    <a:pt x="13" y="24"/>
                  </a:lnTo>
                  <a:lnTo>
                    <a:pt x="14" y="16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5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7" y="8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9"/>
                  </a:lnTo>
                  <a:lnTo>
                    <a:pt x="27" y="10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8" y="15"/>
                  </a:lnTo>
                  <a:lnTo>
                    <a:pt x="28" y="17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9" y="25"/>
                  </a:lnTo>
                  <a:lnTo>
                    <a:pt x="30" y="29"/>
                  </a:lnTo>
                  <a:lnTo>
                    <a:pt x="32" y="39"/>
                  </a:lnTo>
                  <a:lnTo>
                    <a:pt x="32" y="39"/>
                  </a:lnTo>
                  <a:lnTo>
                    <a:pt x="32" y="40"/>
                  </a:lnTo>
                  <a:lnTo>
                    <a:pt x="32" y="41"/>
                  </a:lnTo>
                  <a:lnTo>
                    <a:pt x="32" y="43"/>
                  </a:lnTo>
                  <a:lnTo>
                    <a:pt x="33" y="48"/>
                  </a:lnTo>
                  <a:lnTo>
                    <a:pt x="35" y="57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5" y="60"/>
                  </a:lnTo>
                  <a:lnTo>
                    <a:pt x="35" y="62"/>
                  </a:lnTo>
                  <a:lnTo>
                    <a:pt x="36" y="67"/>
                  </a:lnTo>
                  <a:lnTo>
                    <a:pt x="37" y="76"/>
                  </a:lnTo>
                  <a:lnTo>
                    <a:pt x="37" y="77"/>
                  </a:lnTo>
                  <a:lnTo>
                    <a:pt x="37" y="78"/>
                  </a:lnTo>
                  <a:lnTo>
                    <a:pt x="38" y="79"/>
                  </a:lnTo>
                  <a:lnTo>
                    <a:pt x="38" y="81"/>
                  </a:lnTo>
                  <a:lnTo>
                    <a:pt x="39" y="86"/>
                  </a:lnTo>
                  <a:lnTo>
                    <a:pt x="39" y="86"/>
                  </a:lnTo>
                  <a:lnTo>
                    <a:pt x="39" y="87"/>
                  </a:lnTo>
                  <a:lnTo>
                    <a:pt x="39" y="88"/>
                  </a:lnTo>
                  <a:lnTo>
                    <a:pt x="40" y="90"/>
                  </a:lnTo>
                  <a:lnTo>
                    <a:pt x="40" y="94"/>
                  </a:lnTo>
                  <a:lnTo>
                    <a:pt x="41" y="95"/>
                  </a:lnTo>
                  <a:lnTo>
                    <a:pt x="41" y="95"/>
                  </a:lnTo>
                  <a:lnTo>
                    <a:pt x="41" y="96"/>
                  </a:lnTo>
                  <a:lnTo>
                    <a:pt x="41" y="98"/>
                  </a:lnTo>
                  <a:lnTo>
                    <a:pt x="42" y="102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2" y="104"/>
                  </a:lnTo>
                  <a:lnTo>
                    <a:pt x="43" y="105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4" y="108"/>
                  </a:lnTo>
                  <a:lnTo>
                    <a:pt x="44" y="109"/>
                  </a:lnTo>
                  <a:lnTo>
                    <a:pt x="44" y="110"/>
                  </a:lnTo>
                  <a:lnTo>
                    <a:pt x="44" y="110"/>
                  </a:lnTo>
                  <a:lnTo>
                    <a:pt x="44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2" y="110"/>
                  </a:lnTo>
                  <a:lnTo>
                    <a:pt x="52" y="109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2" y="107"/>
                  </a:lnTo>
                  <a:lnTo>
                    <a:pt x="53" y="107"/>
                  </a:lnTo>
                  <a:lnTo>
                    <a:pt x="53" y="105"/>
                  </a:lnTo>
                  <a:lnTo>
                    <a:pt x="53" y="102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1"/>
                  </a:lnTo>
                  <a:lnTo>
                    <a:pt x="54" y="99"/>
                  </a:lnTo>
                  <a:lnTo>
                    <a:pt x="55" y="96"/>
                  </a:lnTo>
                  <a:lnTo>
                    <a:pt x="55" y="95"/>
                  </a:lnTo>
                  <a:lnTo>
                    <a:pt x="55" y="95"/>
                  </a:lnTo>
                  <a:lnTo>
                    <a:pt x="55" y="94"/>
                  </a:lnTo>
                  <a:lnTo>
                    <a:pt x="56" y="92"/>
                  </a:lnTo>
                  <a:lnTo>
                    <a:pt x="56" y="87"/>
                  </a:lnTo>
                  <a:lnTo>
                    <a:pt x="58" y="78"/>
                  </a:lnTo>
                  <a:lnTo>
                    <a:pt x="61" y="57"/>
                  </a:lnTo>
                  <a:lnTo>
                    <a:pt x="61" y="57"/>
                  </a:lnTo>
                  <a:lnTo>
                    <a:pt x="61" y="56"/>
                  </a:lnTo>
                  <a:lnTo>
                    <a:pt x="61" y="55"/>
                  </a:lnTo>
                  <a:lnTo>
                    <a:pt x="62" y="52"/>
                  </a:lnTo>
                  <a:lnTo>
                    <a:pt x="62" y="47"/>
                  </a:lnTo>
                  <a:lnTo>
                    <a:pt x="64" y="38"/>
                  </a:lnTo>
                  <a:lnTo>
                    <a:pt x="64" y="37"/>
                  </a:lnTo>
                  <a:lnTo>
                    <a:pt x="64" y="37"/>
                  </a:lnTo>
                  <a:lnTo>
                    <a:pt x="64" y="36"/>
                  </a:lnTo>
                  <a:lnTo>
                    <a:pt x="64" y="33"/>
                  </a:lnTo>
                  <a:lnTo>
                    <a:pt x="65" y="29"/>
                  </a:lnTo>
                  <a:lnTo>
                    <a:pt x="67" y="21"/>
                  </a:lnTo>
                  <a:lnTo>
                    <a:pt x="67" y="20"/>
                  </a:lnTo>
                  <a:lnTo>
                    <a:pt x="67" y="20"/>
                  </a:lnTo>
                  <a:lnTo>
                    <a:pt x="67" y="19"/>
                  </a:lnTo>
                  <a:lnTo>
                    <a:pt x="67" y="17"/>
                  </a:lnTo>
                  <a:lnTo>
                    <a:pt x="68" y="13"/>
                  </a:lnTo>
                  <a:lnTo>
                    <a:pt x="68" y="13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9" y="10"/>
                  </a:lnTo>
                  <a:lnTo>
                    <a:pt x="69" y="7"/>
                  </a:lnTo>
                  <a:lnTo>
                    <a:pt x="70" y="7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2" y="2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5"/>
                  </a:lnTo>
                  <a:lnTo>
                    <a:pt x="77" y="5"/>
                  </a:lnTo>
                  <a:lnTo>
                    <a:pt x="78" y="6"/>
                  </a:lnTo>
                  <a:lnTo>
                    <a:pt x="79" y="9"/>
                  </a:lnTo>
                  <a:lnTo>
                    <a:pt x="79" y="9"/>
                  </a:lnTo>
                  <a:lnTo>
                    <a:pt x="79" y="10"/>
                  </a:lnTo>
                  <a:lnTo>
                    <a:pt x="79" y="10"/>
                  </a:lnTo>
                  <a:lnTo>
                    <a:pt x="79" y="12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0" y="17"/>
                  </a:lnTo>
                  <a:lnTo>
                    <a:pt x="81" y="19"/>
                  </a:lnTo>
                  <a:lnTo>
                    <a:pt x="81" y="22"/>
                  </a:lnTo>
                  <a:lnTo>
                    <a:pt x="81" y="23"/>
                  </a:lnTo>
                  <a:lnTo>
                    <a:pt x="81" y="23"/>
                  </a:lnTo>
                  <a:lnTo>
                    <a:pt x="82" y="24"/>
                  </a:lnTo>
                  <a:lnTo>
                    <a:pt x="82" y="26"/>
                  </a:lnTo>
                  <a:lnTo>
                    <a:pt x="83" y="31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4" y="41"/>
                  </a:lnTo>
                  <a:lnTo>
                    <a:pt x="85" y="42"/>
                  </a:lnTo>
                  <a:lnTo>
                    <a:pt x="85" y="45"/>
                  </a:lnTo>
                  <a:lnTo>
                    <a:pt x="86" y="50"/>
                  </a:lnTo>
                  <a:lnTo>
                    <a:pt x="87" y="61"/>
                  </a:lnTo>
                  <a:lnTo>
                    <a:pt x="87" y="62"/>
                  </a:lnTo>
                  <a:lnTo>
                    <a:pt x="88" y="62"/>
                  </a:lnTo>
                  <a:lnTo>
                    <a:pt x="88" y="64"/>
                  </a:lnTo>
                  <a:lnTo>
                    <a:pt x="88" y="66"/>
                  </a:lnTo>
                  <a:lnTo>
                    <a:pt x="89" y="72"/>
                  </a:lnTo>
                  <a:lnTo>
                    <a:pt x="90" y="82"/>
                  </a:lnTo>
                  <a:lnTo>
                    <a:pt x="90" y="82"/>
                  </a:lnTo>
                  <a:lnTo>
                    <a:pt x="90" y="83"/>
                  </a:lnTo>
                  <a:lnTo>
                    <a:pt x="91" y="84"/>
                  </a:lnTo>
                  <a:lnTo>
                    <a:pt x="91" y="86"/>
                  </a:lnTo>
                  <a:lnTo>
                    <a:pt x="92" y="90"/>
                  </a:lnTo>
                  <a:lnTo>
                    <a:pt x="92" y="91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4"/>
                  </a:lnTo>
                  <a:lnTo>
                    <a:pt x="93" y="98"/>
                  </a:lnTo>
                  <a:lnTo>
                    <a:pt x="93" y="99"/>
                  </a:lnTo>
                  <a:lnTo>
                    <a:pt x="93" y="99"/>
                  </a:lnTo>
                  <a:lnTo>
                    <a:pt x="94" y="100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4" y="103"/>
                  </a:lnTo>
                  <a:lnTo>
                    <a:pt x="94" y="105"/>
                  </a:lnTo>
                  <a:lnTo>
                    <a:pt x="95" y="105"/>
                  </a:lnTo>
                  <a:lnTo>
                    <a:pt x="95" y="105"/>
                  </a:lnTo>
                  <a:lnTo>
                    <a:pt x="95" y="106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6" y="109"/>
                  </a:lnTo>
                  <a:lnTo>
                    <a:pt x="96" y="110"/>
                  </a:lnTo>
                  <a:lnTo>
                    <a:pt x="96" y="110"/>
                  </a:lnTo>
                  <a:lnTo>
                    <a:pt x="96" y="110"/>
                  </a:lnTo>
                  <a:lnTo>
                    <a:pt x="96" y="111"/>
                  </a:lnTo>
                  <a:lnTo>
                    <a:pt x="97" y="112"/>
                  </a:lnTo>
                  <a:lnTo>
                    <a:pt x="97" y="112"/>
                  </a:lnTo>
                  <a:lnTo>
                    <a:pt x="97" y="112"/>
                  </a:lnTo>
                  <a:lnTo>
                    <a:pt x="97" y="113"/>
                  </a:lnTo>
                  <a:lnTo>
                    <a:pt x="97" y="113"/>
                  </a:lnTo>
                  <a:lnTo>
                    <a:pt x="97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4"/>
                  </a:lnTo>
                  <a:lnTo>
                    <a:pt x="101" y="114"/>
                  </a:lnTo>
                  <a:lnTo>
                    <a:pt x="101" y="114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3" y="112"/>
                  </a:lnTo>
                  <a:lnTo>
                    <a:pt x="103" y="110"/>
                  </a:lnTo>
                  <a:lnTo>
                    <a:pt x="103" y="110"/>
                  </a:lnTo>
                  <a:lnTo>
                    <a:pt x="103" y="110"/>
                  </a:lnTo>
                  <a:lnTo>
                    <a:pt x="103" y="109"/>
                  </a:lnTo>
                  <a:lnTo>
                    <a:pt x="104" y="108"/>
                  </a:lnTo>
                  <a:lnTo>
                    <a:pt x="104" y="105"/>
                  </a:lnTo>
                  <a:lnTo>
                    <a:pt x="104" y="105"/>
                  </a:lnTo>
                  <a:lnTo>
                    <a:pt x="105" y="104"/>
                  </a:lnTo>
                  <a:lnTo>
                    <a:pt x="105" y="104"/>
                  </a:lnTo>
                  <a:lnTo>
                    <a:pt x="105" y="102"/>
                  </a:lnTo>
                  <a:lnTo>
                    <a:pt x="106" y="98"/>
                  </a:lnTo>
                  <a:lnTo>
                    <a:pt x="106" y="98"/>
                  </a:lnTo>
                  <a:lnTo>
                    <a:pt x="106" y="97"/>
                  </a:lnTo>
                  <a:lnTo>
                    <a:pt x="106" y="96"/>
                  </a:lnTo>
                  <a:lnTo>
                    <a:pt x="107" y="94"/>
                  </a:lnTo>
                  <a:lnTo>
                    <a:pt x="108" y="90"/>
                  </a:lnTo>
                  <a:lnTo>
                    <a:pt x="108" y="89"/>
                  </a:lnTo>
                  <a:lnTo>
                    <a:pt x="108" y="89"/>
                  </a:lnTo>
                  <a:lnTo>
                    <a:pt x="108" y="88"/>
                  </a:lnTo>
                  <a:lnTo>
                    <a:pt x="108" y="86"/>
                  </a:lnTo>
                  <a:lnTo>
                    <a:pt x="109" y="81"/>
                  </a:lnTo>
                  <a:lnTo>
                    <a:pt x="110" y="72"/>
                  </a:lnTo>
                  <a:lnTo>
                    <a:pt x="113" y="52"/>
                  </a:lnTo>
                  <a:lnTo>
                    <a:pt x="113" y="51"/>
                  </a:lnTo>
                  <a:lnTo>
                    <a:pt x="113" y="50"/>
                  </a:lnTo>
                  <a:lnTo>
                    <a:pt x="113" y="49"/>
                  </a:lnTo>
                  <a:lnTo>
                    <a:pt x="114" y="46"/>
                  </a:lnTo>
                  <a:lnTo>
                    <a:pt x="115" y="41"/>
                  </a:lnTo>
                  <a:lnTo>
                    <a:pt x="116" y="31"/>
                  </a:lnTo>
                  <a:lnTo>
                    <a:pt x="116" y="30"/>
                  </a:lnTo>
                  <a:lnTo>
                    <a:pt x="116" y="30"/>
                  </a:lnTo>
                  <a:lnTo>
                    <a:pt x="116" y="28"/>
                  </a:lnTo>
                  <a:lnTo>
                    <a:pt x="117" y="26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18" y="20"/>
                  </a:lnTo>
                  <a:lnTo>
                    <a:pt x="118" y="19"/>
                  </a:lnTo>
                  <a:lnTo>
                    <a:pt x="118" y="17"/>
                  </a:lnTo>
                  <a:lnTo>
                    <a:pt x="119" y="14"/>
                  </a:lnTo>
                  <a:lnTo>
                    <a:pt x="119" y="13"/>
                  </a:lnTo>
                  <a:lnTo>
                    <a:pt x="119" y="13"/>
                  </a:lnTo>
                  <a:lnTo>
                    <a:pt x="120" y="12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9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6"/>
                  </a:lnTo>
                  <a:lnTo>
                    <a:pt x="121" y="5"/>
                  </a:lnTo>
                  <a:lnTo>
                    <a:pt x="122" y="5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22" y="3"/>
                  </a:lnTo>
                  <a:lnTo>
                    <a:pt x="122" y="3"/>
                  </a:lnTo>
                  <a:lnTo>
                    <a:pt x="122" y="2"/>
                  </a:lnTo>
                  <a:lnTo>
                    <a:pt x="122" y="2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6" name="Freeform 68"/>
            <p:cNvSpPr>
              <a:spLocks/>
            </p:cNvSpPr>
            <p:nvPr/>
          </p:nvSpPr>
          <p:spPr bwMode="auto">
            <a:xfrm>
              <a:off x="3171" y="2186"/>
              <a:ext cx="103" cy="116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2"/>
                </a:cxn>
                <a:cxn ang="0">
                  <a:pos x="7" y="6"/>
                </a:cxn>
                <a:cxn ang="0">
                  <a:pos x="8" y="11"/>
                </a:cxn>
                <a:cxn ang="0">
                  <a:pos x="12" y="33"/>
                </a:cxn>
                <a:cxn ang="0">
                  <a:pos x="15" y="56"/>
                </a:cxn>
                <a:cxn ang="0">
                  <a:pos x="19" y="83"/>
                </a:cxn>
                <a:cxn ang="0">
                  <a:pos x="22" y="101"/>
                </a:cxn>
                <a:cxn ang="0">
                  <a:pos x="24" y="109"/>
                </a:cxn>
                <a:cxn ang="0">
                  <a:pos x="25" y="112"/>
                </a:cxn>
                <a:cxn ang="0">
                  <a:pos x="26" y="114"/>
                </a:cxn>
                <a:cxn ang="0">
                  <a:pos x="27" y="115"/>
                </a:cxn>
                <a:cxn ang="0">
                  <a:pos x="28" y="116"/>
                </a:cxn>
                <a:cxn ang="0">
                  <a:pos x="28" y="115"/>
                </a:cxn>
                <a:cxn ang="0">
                  <a:pos x="29" y="115"/>
                </a:cxn>
                <a:cxn ang="0">
                  <a:pos x="30" y="112"/>
                </a:cxn>
                <a:cxn ang="0">
                  <a:pos x="32" y="108"/>
                </a:cxn>
                <a:cxn ang="0">
                  <a:pos x="34" y="100"/>
                </a:cxn>
                <a:cxn ang="0">
                  <a:pos x="37" y="76"/>
                </a:cxn>
                <a:cxn ang="0">
                  <a:pos x="41" y="52"/>
                </a:cxn>
                <a:cxn ang="0">
                  <a:pos x="44" y="28"/>
                </a:cxn>
                <a:cxn ang="0">
                  <a:pos x="47" y="14"/>
                </a:cxn>
                <a:cxn ang="0">
                  <a:pos x="48" y="8"/>
                </a:cxn>
                <a:cxn ang="0">
                  <a:pos x="49" y="4"/>
                </a:cxn>
                <a:cxn ang="0">
                  <a:pos x="50" y="1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55" y="5"/>
                </a:cxn>
                <a:cxn ang="0">
                  <a:pos x="57" y="10"/>
                </a:cxn>
                <a:cxn ang="0">
                  <a:pos x="61" y="32"/>
                </a:cxn>
                <a:cxn ang="0">
                  <a:pos x="64" y="55"/>
                </a:cxn>
                <a:cxn ang="0">
                  <a:pos x="68" y="84"/>
                </a:cxn>
                <a:cxn ang="0">
                  <a:pos x="70" y="96"/>
                </a:cxn>
                <a:cxn ang="0">
                  <a:pos x="71" y="104"/>
                </a:cxn>
                <a:cxn ang="0">
                  <a:pos x="73" y="110"/>
                </a:cxn>
                <a:cxn ang="0">
                  <a:pos x="74" y="114"/>
                </a:cxn>
                <a:cxn ang="0">
                  <a:pos x="75" y="115"/>
                </a:cxn>
                <a:cxn ang="0">
                  <a:pos x="76" y="116"/>
                </a:cxn>
                <a:cxn ang="0">
                  <a:pos x="77" y="116"/>
                </a:cxn>
                <a:cxn ang="0">
                  <a:pos x="77" y="115"/>
                </a:cxn>
                <a:cxn ang="0">
                  <a:pos x="78" y="113"/>
                </a:cxn>
                <a:cxn ang="0">
                  <a:pos x="80" y="110"/>
                </a:cxn>
                <a:cxn ang="0">
                  <a:pos x="81" y="102"/>
                </a:cxn>
                <a:cxn ang="0">
                  <a:pos x="85" y="78"/>
                </a:cxn>
                <a:cxn ang="0">
                  <a:pos x="90" y="43"/>
                </a:cxn>
                <a:cxn ang="0">
                  <a:pos x="92" y="29"/>
                </a:cxn>
                <a:cxn ang="0">
                  <a:pos x="94" y="15"/>
                </a:cxn>
                <a:cxn ang="0">
                  <a:pos x="96" y="6"/>
                </a:cxn>
                <a:cxn ang="0">
                  <a:pos x="98" y="3"/>
                </a:cxn>
                <a:cxn ang="0">
                  <a:pos x="99" y="1"/>
                </a:cxn>
                <a:cxn ang="0">
                  <a:pos x="99" y="0"/>
                </a:cxn>
                <a:cxn ang="0">
                  <a:pos x="100" y="0"/>
                </a:cxn>
                <a:cxn ang="0">
                  <a:pos x="101" y="0"/>
                </a:cxn>
                <a:cxn ang="0">
                  <a:pos x="101" y="0"/>
                </a:cxn>
                <a:cxn ang="0">
                  <a:pos x="102" y="2"/>
                </a:cxn>
              </a:cxnLst>
              <a:rect l="0" t="0" r="r" b="b"/>
              <a:pathLst>
                <a:path w="103" h="116">
                  <a:moveTo>
                    <a:pt x="0" y="2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10" y="23"/>
                  </a:lnTo>
                  <a:lnTo>
                    <a:pt x="12" y="32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5"/>
                  </a:lnTo>
                  <a:lnTo>
                    <a:pt x="12" y="37"/>
                  </a:lnTo>
                  <a:lnTo>
                    <a:pt x="13" y="42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5"/>
                  </a:lnTo>
                  <a:lnTo>
                    <a:pt x="15" y="56"/>
                  </a:lnTo>
                  <a:lnTo>
                    <a:pt x="15" y="58"/>
                  </a:lnTo>
                  <a:lnTo>
                    <a:pt x="16" y="64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18" y="75"/>
                  </a:lnTo>
                  <a:lnTo>
                    <a:pt x="18" y="76"/>
                  </a:lnTo>
                  <a:lnTo>
                    <a:pt x="18" y="79"/>
                  </a:lnTo>
                  <a:lnTo>
                    <a:pt x="19" y="83"/>
                  </a:lnTo>
                  <a:lnTo>
                    <a:pt x="20" y="92"/>
                  </a:lnTo>
                  <a:lnTo>
                    <a:pt x="20" y="93"/>
                  </a:lnTo>
                  <a:lnTo>
                    <a:pt x="20" y="93"/>
                  </a:lnTo>
                  <a:lnTo>
                    <a:pt x="21" y="94"/>
                  </a:lnTo>
                  <a:lnTo>
                    <a:pt x="21" y="96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22" y="101"/>
                  </a:lnTo>
                  <a:lnTo>
                    <a:pt x="22" y="101"/>
                  </a:lnTo>
                  <a:lnTo>
                    <a:pt x="22" y="103"/>
                  </a:lnTo>
                  <a:lnTo>
                    <a:pt x="23" y="106"/>
                  </a:lnTo>
                  <a:lnTo>
                    <a:pt x="23" y="106"/>
                  </a:lnTo>
                  <a:lnTo>
                    <a:pt x="23" y="107"/>
                  </a:lnTo>
                  <a:lnTo>
                    <a:pt x="23" y="107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5" y="111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30" y="113"/>
                  </a:lnTo>
                  <a:lnTo>
                    <a:pt x="30" y="112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09"/>
                  </a:lnTo>
                  <a:lnTo>
                    <a:pt x="32" y="108"/>
                  </a:lnTo>
                  <a:lnTo>
                    <a:pt x="32" y="107"/>
                  </a:lnTo>
                  <a:lnTo>
                    <a:pt x="32" y="107"/>
                  </a:lnTo>
                  <a:lnTo>
                    <a:pt x="32" y="106"/>
                  </a:lnTo>
                  <a:lnTo>
                    <a:pt x="33" y="105"/>
                  </a:lnTo>
                  <a:lnTo>
                    <a:pt x="33" y="102"/>
                  </a:lnTo>
                  <a:lnTo>
                    <a:pt x="33" y="101"/>
                  </a:lnTo>
                  <a:lnTo>
                    <a:pt x="33" y="101"/>
                  </a:lnTo>
                  <a:lnTo>
                    <a:pt x="34" y="100"/>
                  </a:lnTo>
                  <a:lnTo>
                    <a:pt x="34" y="98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35" y="93"/>
                  </a:lnTo>
                  <a:lnTo>
                    <a:pt x="35" y="92"/>
                  </a:lnTo>
                  <a:lnTo>
                    <a:pt x="35" y="90"/>
                  </a:lnTo>
                  <a:lnTo>
                    <a:pt x="36" y="86"/>
                  </a:lnTo>
                  <a:lnTo>
                    <a:pt x="37" y="76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8" y="73"/>
                  </a:lnTo>
                  <a:lnTo>
                    <a:pt x="38" y="71"/>
                  </a:lnTo>
                  <a:lnTo>
                    <a:pt x="39" y="65"/>
                  </a:lnTo>
                  <a:lnTo>
                    <a:pt x="41" y="54"/>
                  </a:lnTo>
                  <a:lnTo>
                    <a:pt x="41" y="53"/>
                  </a:lnTo>
                  <a:lnTo>
                    <a:pt x="41" y="52"/>
                  </a:lnTo>
                  <a:lnTo>
                    <a:pt x="41" y="51"/>
                  </a:lnTo>
                  <a:lnTo>
                    <a:pt x="41" y="48"/>
                  </a:lnTo>
                  <a:lnTo>
                    <a:pt x="42" y="43"/>
                  </a:lnTo>
                  <a:lnTo>
                    <a:pt x="43" y="32"/>
                  </a:lnTo>
                  <a:lnTo>
                    <a:pt x="44" y="32"/>
                  </a:lnTo>
                  <a:lnTo>
                    <a:pt x="44" y="31"/>
                  </a:lnTo>
                  <a:lnTo>
                    <a:pt x="44" y="30"/>
                  </a:lnTo>
                  <a:lnTo>
                    <a:pt x="44" y="28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6" y="19"/>
                  </a:lnTo>
                  <a:lnTo>
                    <a:pt x="46" y="15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7" y="14"/>
                  </a:lnTo>
                  <a:lnTo>
                    <a:pt x="47" y="12"/>
                  </a:lnTo>
                  <a:lnTo>
                    <a:pt x="47" y="12"/>
                  </a:lnTo>
                  <a:lnTo>
                    <a:pt x="47" y="11"/>
                  </a:lnTo>
                  <a:lnTo>
                    <a:pt x="47" y="10"/>
                  </a:lnTo>
                  <a:lnTo>
                    <a:pt x="48" y="9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7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3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6"/>
                  </a:lnTo>
                  <a:lnTo>
                    <a:pt x="56" y="7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58" y="15"/>
                  </a:lnTo>
                  <a:lnTo>
                    <a:pt x="58" y="16"/>
                  </a:lnTo>
                  <a:lnTo>
                    <a:pt x="59" y="18"/>
                  </a:lnTo>
                  <a:lnTo>
                    <a:pt x="59" y="22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1" y="33"/>
                  </a:lnTo>
                  <a:lnTo>
                    <a:pt x="61" y="34"/>
                  </a:lnTo>
                  <a:lnTo>
                    <a:pt x="61" y="37"/>
                  </a:lnTo>
                  <a:lnTo>
                    <a:pt x="62" y="42"/>
                  </a:lnTo>
                  <a:lnTo>
                    <a:pt x="63" y="52"/>
                  </a:lnTo>
                  <a:lnTo>
                    <a:pt x="64" y="53"/>
                  </a:lnTo>
                  <a:lnTo>
                    <a:pt x="64" y="53"/>
                  </a:lnTo>
                  <a:lnTo>
                    <a:pt x="64" y="55"/>
                  </a:lnTo>
                  <a:lnTo>
                    <a:pt x="64" y="57"/>
                  </a:lnTo>
                  <a:lnTo>
                    <a:pt x="65" y="63"/>
                  </a:lnTo>
                  <a:lnTo>
                    <a:pt x="66" y="73"/>
                  </a:lnTo>
                  <a:lnTo>
                    <a:pt x="66" y="74"/>
                  </a:lnTo>
                  <a:lnTo>
                    <a:pt x="67" y="74"/>
                  </a:lnTo>
                  <a:lnTo>
                    <a:pt x="67" y="76"/>
                  </a:lnTo>
                  <a:lnTo>
                    <a:pt x="67" y="78"/>
                  </a:lnTo>
                  <a:lnTo>
                    <a:pt x="68" y="84"/>
                  </a:lnTo>
                  <a:lnTo>
                    <a:pt x="68" y="84"/>
                  </a:lnTo>
                  <a:lnTo>
                    <a:pt x="68" y="85"/>
                  </a:lnTo>
                  <a:lnTo>
                    <a:pt x="68" y="86"/>
                  </a:lnTo>
                  <a:lnTo>
                    <a:pt x="69" y="89"/>
                  </a:lnTo>
                  <a:lnTo>
                    <a:pt x="69" y="94"/>
                  </a:lnTo>
                  <a:lnTo>
                    <a:pt x="69" y="94"/>
                  </a:lnTo>
                  <a:lnTo>
                    <a:pt x="70" y="95"/>
                  </a:lnTo>
                  <a:lnTo>
                    <a:pt x="70" y="96"/>
                  </a:lnTo>
                  <a:lnTo>
                    <a:pt x="70" y="98"/>
                  </a:lnTo>
                  <a:lnTo>
                    <a:pt x="70" y="98"/>
                  </a:lnTo>
                  <a:lnTo>
                    <a:pt x="70" y="99"/>
                  </a:lnTo>
                  <a:lnTo>
                    <a:pt x="71" y="100"/>
                  </a:lnTo>
                  <a:lnTo>
                    <a:pt x="71" y="102"/>
                  </a:lnTo>
                  <a:lnTo>
                    <a:pt x="71" y="102"/>
                  </a:lnTo>
                  <a:lnTo>
                    <a:pt x="71" y="103"/>
                  </a:lnTo>
                  <a:lnTo>
                    <a:pt x="71" y="104"/>
                  </a:lnTo>
                  <a:lnTo>
                    <a:pt x="72" y="105"/>
                  </a:lnTo>
                  <a:lnTo>
                    <a:pt x="72" y="106"/>
                  </a:lnTo>
                  <a:lnTo>
                    <a:pt x="72" y="106"/>
                  </a:lnTo>
                  <a:lnTo>
                    <a:pt x="72" y="107"/>
                  </a:lnTo>
                  <a:lnTo>
                    <a:pt x="72" y="108"/>
                  </a:lnTo>
                  <a:lnTo>
                    <a:pt x="73" y="109"/>
                  </a:lnTo>
                  <a:lnTo>
                    <a:pt x="73" y="109"/>
                  </a:lnTo>
                  <a:lnTo>
                    <a:pt x="73" y="110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73" y="112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9" y="113"/>
                  </a:lnTo>
                  <a:lnTo>
                    <a:pt x="79" y="113"/>
                  </a:lnTo>
                  <a:lnTo>
                    <a:pt x="79" y="112"/>
                  </a:lnTo>
                  <a:lnTo>
                    <a:pt x="79" y="112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80" y="110"/>
                  </a:lnTo>
                  <a:lnTo>
                    <a:pt x="80" y="109"/>
                  </a:lnTo>
                  <a:lnTo>
                    <a:pt x="80" y="109"/>
                  </a:lnTo>
                  <a:lnTo>
                    <a:pt x="80" y="108"/>
                  </a:lnTo>
                  <a:lnTo>
                    <a:pt x="81" y="107"/>
                  </a:lnTo>
                  <a:lnTo>
                    <a:pt x="81" y="104"/>
                  </a:lnTo>
                  <a:lnTo>
                    <a:pt x="81" y="104"/>
                  </a:lnTo>
                  <a:lnTo>
                    <a:pt x="81" y="103"/>
                  </a:lnTo>
                  <a:lnTo>
                    <a:pt x="81" y="102"/>
                  </a:lnTo>
                  <a:lnTo>
                    <a:pt x="82" y="100"/>
                  </a:lnTo>
                  <a:lnTo>
                    <a:pt x="83" y="97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7"/>
                  </a:lnTo>
                  <a:lnTo>
                    <a:pt x="84" y="86"/>
                  </a:lnTo>
                  <a:lnTo>
                    <a:pt x="85" y="83"/>
                  </a:lnTo>
                  <a:lnTo>
                    <a:pt x="85" y="78"/>
                  </a:lnTo>
                  <a:lnTo>
                    <a:pt x="87" y="67"/>
                  </a:lnTo>
                  <a:lnTo>
                    <a:pt x="87" y="66"/>
                  </a:lnTo>
                  <a:lnTo>
                    <a:pt x="87" y="66"/>
                  </a:lnTo>
                  <a:lnTo>
                    <a:pt x="87" y="64"/>
                  </a:lnTo>
                  <a:lnTo>
                    <a:pt x="88" y="61"/>
                  </a:lnTo>
                  <a:lnTo>
                    <a:pt x="89" y="55"/>
                  </a:lnTo>
                  <a:lnTo>
                    <a:pt x="90" y="44"/>
                  </a:lnTo>
                  <a:lnTo>
                    <a:pt x="90" y="43"/>
                  </a:lnTo>
                  <a:lnTo>
                    <a:pt x="90" y="43"/>
                  </a:lnTo>
                  <a:lnTo>
                    <a:pt x="90" y="41"/>
                  </a:lnTo>
                  <a:lnTo>
                    <a:pt x="91" y="39"/>
                  </a:lnTo>
                  <a:lnTo>
                    <a:pt x="92" y="34"/>
                  </a:lnTo>
                  <a:lnTo>
                    <a:pt x="92" y="33"/>
                  </a:lnTo>
                  <a:lnTo>
                    <a:pt x="92" y="32"/>
                  </a:lnTo>
                  <a:lnTo>
                    <a:pt x="92" y="31"/>
                  </a:lnTo>
                  <a:lnTo>
                    <a:pt x="92" y="29"/>
                  </a:lnTo>
                  <a:lnTo>
                    <a:pt x="93" y="24"/>
                  </a:lnTo>
                  <a:lnTo>
                    <a:pt x="93" y="24"/>
                  </a:lnTo>
                  <a:lnTo>
                    <a:pt x="93" y="23"/>
                  </a:lnTo>
                  <a:lnTo>
                    <a:pt x="93" y="22"/>
                  </a:lnTo>
                  <a:lnTo>
                    <a:pt x="94" y="20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4" y="15"/>
                  </a:lnTo>
                  <a:lnTo>
                    <a:pt x="95" y="14"/>
                  </a:lnTo>
                  <a:lnTo>
                    <a:pt x="95" y="12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97" y="6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2" y="0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3" y="3"/>
                  </a:lnTo>
                  <a:lnTo>
                    <a:pt x="103" y="3"/>
                  </a:lnTo>
                  <a:lnTo>
                    <a:pt x="103" y="4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7" name="Freeform 69"/>
            <p:cNvSpPr>
              <a:spLocks/>
            </p:cNvSpPr>
            <p:nvPr/>
          </p:nvSpPr>
          <p:spPr bwMode="auto">
            <a:xfrm>
              <a:off x="3274" y="2186"/>
              <a:ext cx="109" cy="116"/>
            </a:xfrm>
            <a:custGeom>
              <a:avLst/>
              <a:gdLst/>
              <a:ahLst/>
              <a:cxnLst>
                <a:cxn ang="0">
                  <a:pos x="1" y="9"/>
                </a:cxn>
                <a:cxn ang="0">
                  <a:pos x="3" y="19"/>
                </a:cxn>
                <a:cxn ang="0">
                  <a:pos x="10" y="65"/>
                </a:cxn>
                <a:cxn ang="0">
                  <a:pos x="12" y="79"/>
                </a:cxn>
                <a:cxn ang="0">
                  <a:pos x="15" y="97"/>
                </a:cxn>
                <a:cxn ang="0">
                  <a:pos x="17" y="108"/>
                </a:cxn>
                <a:cxn ang="0">
                  <a:pos x="18" y="112"/>
                </a:cxn>
                <a:cxn ang="0">
                  <a:pos x="19" y="114"/>
                </a:cxn>
                <a:cxn ang="0">
                  <a:pos x="20" y="115"/>
                </a:cxn>
                <a:cxn ang="0">
                  <a:pos x="20" y="116"/>
                </a:cxn>
                <a:cxn ang="0">
                  <a:pos x="21" y="115"/>
                </a:cxn>
                <a:cxn ang="0">
                  <a:pos x="22" y="114"/>
                </a:cxn>
                <a:cxn ang="0">
                  <a:pos x="23" y="113"/>
                </a:cxn>
                <a:cxn ang="0">
                  <a:pos x="24" y="108"/>
                </a:cxn>
                <a:cxn ang="0">
                  <a:pos x="26" y="99"/>
                </a:cxn>
                <a:cxn ang="0">
                  <a:pos x="29" y="82"/>
                </a:cxn>
                <a:cxn ang="0">
                  <a:pos x="33" y="47"/>
                </a:cxn>
                <a:cxn ang="0">
                  <a:pos x="35" y="32"/>
                </a:cxn>
                <a:cxn ang="0">
                  <a:pos x="38" y="17"/>
                </a:cxn>
                <a:cxn ang="0">
                  <a:pos x="40" y="7"/>
                </a:cxn>
                <a:cxn ang="0">
                  <a:pos x="41" y="3"/>
                </a:cxn>
                <a:cxn ang="0">
                  <a:pos x="42" y="1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5" y="1"/>
                </a:cxn>
                <a:cxn ang="0">
                  <a:pos x="47" y="4"/>
                </a:cxn>
                <a:cxn ang="0">
                  <a:pos x="48" y="10"/>
                </a:cxn>
                <a:cxn ang="0">
                  <a:pos x="50" y="20"/>
                </a:cxn>
                <a:cxn ang="0">
                  <a:pos x="54" y="49"/>
                </a:cxn>
                <a:cxn ang="0">
                  <a:pos x="57" y="72"/>
                </a:cxn>
                <a:cxn ang="0">
                  <a:pos x="60" y="92"/>
                </a:cxn>
                <a:cxn ang="0">
                  <a:pos x="61" y="101"/>
                </a:cxn>
                <a:cxn ang="0">
                  <a:pos x="63" y="108"/>
                </a:cxn>
                <a:cxn ang="0">
                  <a:pos x="64" y="111"/>
                </a:cxn>
                <a:cxn ang="0">
                  <a:pos x="65" y="114"/>
                </a:cxn>
                <a:cxn ang="0">
                  <a:pos x="66" y="115"/>
                </a:cxn>
                <a:cxn ang="0">
                  <a:pos x="66" y="116"/>
                </a:cxn>
                <a:cxn ang="0">
                  <a:pos x="67" y="115"/>
                </a:cxn>
                <a:cxn ang="0">
                  <a:pos x="68" y="114"/>
                </a:cxn>
                <a:cxn ang="0">
                  <a:pos x="69" y="112"/>
                </a:cxn>
                <a:cxn ang="0">
                  <a:pos x="70" y="109"/>
                </a:cxn>
                <a:cxn ang="0">
                  <a:pos x="72" y="100"/>
                </a:cxn>
                <a:cxn ang="0">
                  <a:pos x="77" y="64"/>
                </a:cxn>
                <a:cxn ang="0">
                  <a:pos x="80" y="38"/>
                </a:cxn>
                <a:cxn ang="0">
                  <a:pos x="83" y="20"/>
                </a:cxn>
                <a:cxn ang="0">
                  <a:pos x="84" y="12"/>
                </a:cxn>
                <a:cxn ang="0">
                  <a:pos x="86" y="6"/>
                </a:cxn>
                <a:cxn ang="0">
                  <a:pos x="87" y="3"/>
                </a:cxn>
                <a:cxn ang="0">
                  <a:pos x="88" y="1"/>
                </a:cxn>
                <a:cxn ang="0">
                  <a:pos x="88" y="0"/>
                </a:cxn>
                <a:cxn ang="0">
                  <a:pos x="89" y="0"/>
                </a:cxn>
                <a:cxn ang="0">
                  <a:pos x="90" y="0"/>
                </a:cxn>
                <a:cxn ang="0">
                  <a:pos x="91" y="1"/>
                </a:cxn>
                <a:cxn ang="0">
                  <a:pos x="92" y="5"/>
                </a:cxn>
                <a:cxn ang="0">
                  <a:pos x="93" y="11"/>
                </a:cxn>
                <a:cxn ang="0">
                  <a:pos x="96" y="27"/>
                </a:cxn>
                <a:cxn ang="0">
                  <a:pos x="100" y="62"/>
                </a:cxn>
                <a:cxn ang="0">
                  <a:pos x="104" y="86"/>
                </a:cxn>
                <a:cxn ang="0">
                  <a:pos x="106" y="103"/>
                </a:cxn>
                <a:cxn ang="0">
                  <a:pos x="108" y="109"/>
                </a:cxn>
                <a:cxn ang="0">
                  <a:pos x="109" y="113"/>
                </a:cxn>
              </a:cxnLst>
              <a:rect l="0" t="0" r="r" b="b"/>
              <a:pathLst>
                <a:path w="109" h="116">
                  <a:moveTo>
                    <a:pt x="0" y="4"/>
                  </a:move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9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5"/>
                  </a:lnTo>
                  <a:lnTo>
                    <a:pt x="5" y="26"/>
                  </a:lnTo>
                  <a:lnTo>
                    <a:pt x="5" y="28"/>
                  </a:lnTo>
                  <a:lnTo>
                    <a:pt x="6" y="33"/>
                  </a:lnTo>
                  <a:lnTo>
                    <a:pt x="7" y="44"/>
                  </a:lnTo>
                  <a:lnTo>
                    <a:pt x="10" y="65"/>
                  </a:lnTo>
                  <a:lnTo>
                    <a:pt x="10" y="66"/>
                  </a:lnTo>
                  <a:lnTo>
                    <a:pt x="10" y="67"/>
                  </a:lnTo>
                  <a:lnTo>
                    <a:pt x="10" y="68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1" y="77"/>
                  </a:lnTo>
                  <a:lnTo>
                    <a:pt x="11" y="78"/>
                  </a:lnTo>
                  <a:lnTo>
                    <a:pt x="12" y="79"/>
                  </a:lnTo>
                  <a:lnTo>
                    <a:pt x="12" y="82"/>
                  </a:lnTo>
                  <a:lnTo>
                    <a:pt x="13" y="87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3" y="90"/>
                  </a:lnTo>
                  <a:lnTo>
                    <a:pt x="14" y="92"/>
                  </a:lnTo>
                  <a:lnTo>
                    <a:pt x="14" y="97"/>
                  </a:lnTo>
                  <a:lnTo>
                    <a:pt x="15" y="97"/>
                  </a:lnTo>
                  <a:lnTo>
                    <a:pt x="15" y="98"/>
                  </a:lnTo>
                  <a:lnTo>
                    <a:pt x="15" y="99"/>
                  </a:lnTo>
                  <a:lnTo>
                    <a:pt x="15" y="101"/>
                  </a:lnTo>
                  <a:lnTo>
                    <a:pt x="16" y="105"/>
                  </a:lnTo>
                  <a:lnTo>
                    <a:pt x="16" y="105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9"/>
                  </a:lnTo>
                  <a:lnTo>
                    <a:pt x="17" y="110"/>
                  </a:lnTo>
                  <a:lnTo>
                    <a:pt x="17" y="111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9" y="113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08"/>
                  </a:lnTo>
                  <a:lnTo>
                    <a:pt x="25" y="107"/>
                  </a:lnTo>
                  <a:lnTo>
                    <a:pt x="25" y="106"/>
                  </a:lnTo>
                  <a:lnTo>
                    <a:pt x="25" y="106"/>
                  </a:lnTo>
                  <a:lnTo>
                    <a:pt x="25" y="105"/>
                  </a:lnTo>
                  <a:lnTo>
                    <a:pt x="25" y="104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6" y="99"/>
                  </a:lnTo>
                  <a:lnTo>
                    <a:pt x="26" y="98"/>
                  </a:lnTo>
                  <a:lnTo>
                    <a:pt x="27" y="96"/>
                  </a:lnTo>
                  <a:lnTo>
                    <a:pt x="27" y="92"/>
                  </a:lnTo>
                  <a:lnTo>
                    <a:pt x="27" y="92"/>
                  </a:lnTo>
                  <a:lnTo>
                    <a:pt x="28" y="91"/>
                  </a:lnTo>
                  <a:lnTo>
                    <a:pt x="28" y="90"/>
                  </a:lnTo>
                  <a:lnTo>
                    <a:pt x="28" y="87"/>
                  </a:lnTo>
                  <a:lnTo>
                    <a:pt x="29" y="82"/>
                  </a:lnTo>
                  <a:lnTo>
                    <a:pt x="30" y="71"/>
                  </a:lnTo>
                  <a:lnTo>
                    <a:pt x="31" y="70"/>
                  </a:lnTo>
                  <a:lnTo>
                    <a:pt x="31" y="69"/>
                  </a:lnTo>
                  <a:lnTo>
                    <a:pt x="31" y="68"/>
                  </a:lnTo>
                  <a:lnTo>
                    <a:pt x="31" y="65"/>
                  </a:lnTo>
                  <a:lnTo>
                    <a:pt x="32" y="59"/>
                  </a:lnTo>
                  <a:lnTo>
                    <a:pt x="33" y="47"/>
                  </a:lnTo>
                  <a:lnTo>
                    <a:pt x="33" y="47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4" y="42"/>
                  </a:lnTo>
                  <a:lnTo>
                    <a:pt x="35" y="37"/>
                  </a:lnTo>
                  <a:lnTo>
                    <a:pt x="35" y="36"/>
                  </a:lnTo>
                  <a:lnTo>
                    <a:pt x="35" y="35"/>
                  </a:lnTo>
                  <a:lnTo>
                    <a:pt x="35" y="34"/>
                  </a:lnTo>
                  <a:lnTo>
                    <a:pt x="35" y="32"/>
                  </a:lnTo>
                  <a:lnTo>
                    <a:pt x="36" y="27"/>
                  </a:lnTo>
                  <a:lnTo>
                    <a:pt x="36" y="26"/>
                  </a:lnTo>
                  <a:lnTo>
                    <a:pt x="36" y="26"/>
                  </a:lnTo>
                  <a:lnTo>
                    <a:pt x="37" y="24"/>
                  </a:lnTo>
                  <a:lnTo>
                    <a:pt x="37" y="22"/>
                  </a:lnTo>
                  <a:lnTo>
                    <a:pt x="38" y="18"/>
                  </a:lnTo>
                  <a:lnTo>
                    <a:pt x="38" y="17"/>
                  </a:lnTo>
                  <a:lnTo>
                    <a:pt x="38" y="17"/>
                  </a:lnTo>
                  <a:lnTo>
                    <a:pt x="38" y="16"/>
                  </a:lnTo>
                  <a:lnTo>
                    <a:pt x="38" y="14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1" y="5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2" y="2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8" y="8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9" y="12"/>
                  </a:lnTo>
                  <a:lnTo>
                    <a:pt x="49" y="14"/>
                  </a:lnTo>
                  <a:lnTo>
                    <a:pt x="50" y="18"/>
                  </a:lnTo>
                  <a:lnTo>
                    <a:pt x="50" y="19"/>
                  </a:lnTo>
                  <a:lnTo>
                    <a:pt x="50" y="19"/>
                  </a:lnTo>
                  <a:lnTo>
                    <a:pt x="50" y="20"/>
                  </a:lnTo>
                  <a:lnTo>
                    <a:pt x="50" y="23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9"/>
                  </a:lnTo>
                  <a:lnTo>
                    <a:pt x="52" y="30"/>
                  </a:lnTo>
                  <a:lnTo>
                    <a:pt x="52" y="33"/>
                  </a:lnTo>
                  <a:lnTo>
                    <a:pt x="53" y="38"/>
                  </a:lnTo>
                  <a:lnTo>
                    <a:pt x="54" y="49"/>
                  </a:lnTo>
                  <a:lnTo>
                    <a:pt x="54" y="49"/>
                  </a:lnTo>
                  <a:lnTo>
                    <a:pt x="54" y="50"/>
                  </a:lnTo>
                  <a:lnTo>
                    <a:pt x="54" y="51"/>
                  </a:lnTo>
                  <a:lnTo>
                    <a:pt x="55" y="54"/>
                  </a:lnTo>
                  <a:lnTo>
                    <a:pt x="55" y="60"/>
                  </a:lnTo>
                  <a:lnTo>
                    <a:pt x="57" y="71"/>
                  </a:lnTo>
                  <a:lnTo>
                    <a:pt x="57" y="72"/>
                  </a:lnTo>
                  <a:lnTo>
                    <a:pt x="57" y="72"/>
                  </a:lnTo>
                  <a:lnTo>
                    <a:pt x="57" y="74"/>
                  </a:lnTo>
                  <a:lnTo>
                    <a:pt x="58" y="77"/>
                  </a:lnTo>
                  <a:lnTo>
                    <a:pt x="58" y="82"/>
                  </a:lnTo>
                  <a:lnTo>
                    <a:pt x="58" y="83"/>
                  </a:lnTo>
                  <a:lnTo>
                    <a:pt x="58" y="84"/>
                  </a:lnTo>
                  <a:lnTo>
                    <a:pt x="59" y="85"/>
                  </a:lnTo>
                  <a:lnTo>
                    <a:pt x="59" y="88"/>
                  </a:lnTo>
                  <a:lnTo>
                    <a:pt x="60" y="92"/>
                  </a:lnTo>
                  <a:lnTo>
                    <a:pt x="60" y="93"/>
                  </a:lnTo>
                  <a:lnTo>
                    <a:pt x="60" y="94"/>
                  </a:lnTo>
                  <a:lnTo>
                    <a:pt x="60" y="95"/>
                  </a:lnTo>
                  <a:lnTo>
                    <a:pt x="61" y="97"/>
                  </a:lnTo>
                  <a:lnTo>
                    <a:pt x="61" y="98"/>
                  </a:lnTo>
                  <a:lnTo>
                    <a:pt x="61" y="98"/>
                  </a:lnTo>
                  <a:lnTo>
                    <a:pt x="61" y="99"/>
                  </a:lnTo>
                  <a:lnTo>
                    <a:pt x="61" y="101"/>
                  </a:lnTo>
                  <a:lnTo>
                    <a:pt x="61" y="102"/>
                  </a:lnTo>
                  <a:lnTo>
                    <a:pt x="62" y="102"/>
                  </a:lnTo>
                  <a:lnTo>
                    <a:pt x="62" y="103"/>
                  </a:lnTo>
                  <a:lnTo>
                    <a:pt x="62" y="105"/>
                  </a:lnTo>
                  <a:lnTo>
                    <a:pt x="62" y="106"/>
                  </a:lnTo>
                  <a:lnTo>
                    <a:pt x="62" y="106"/>
                  </a:lnTo>
                  <a:lnTo>
                    <a:pt x="62" y="107"/>
                  </a:lnTo>
                  <a:lnTo>
                    <a:pt x="63" y="108"/>
                  </a:lnTo>
                  <a:lnTo>
                    <a:pt x="63" y="109"/>
                  </a:lnTo>
                  <a:lnTo>
                    <a:pt x="63" y="109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3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1"/>
                  </a:lnTo>
                  <a:lnTo>
                    <a:pt x="69" y="111"/>
                  </a:lnTo>
                  <a:lnTo>
                    <a:pt x="70" y="110"/>
                  </a:lnTo>
                  <a:lnTo>
                    <a:pt x="70" y="109"/>
                  </a:lnTo>
                  <a:lnTo>
                    <a:pt x="70" y="109"/>
                  </a:lnTo>
                  <a:lnTo>
                    <a:pt x="70" y="109"/>
                  </a:lnTo>
                  <a:lnTo>
                    <a:pt x="70" y="108"/>
                  </a:lnTo>
                  <a:lnTo>
                    <a:pt x="71" y="106"/>
                  </a:lnTo>
                  <a:lnTo>
                    <a:pt x="71" y="103"/>
                  </a:lnTo>
                  <a:lnTo>
                    <a:pt x="71" y="103"/>
                  </a:lnTo>
                  <a:lnTo>
                    <a:pt x="71" y="102"/>
                  </a:lnTo>
                  <a:lnTo>
                    <a:pt x="72" y="102"/>
                  </a:lnTo>
                  <a:lnTo>
                    <a:pt x="72" y="100"/>
                  </a:lnTo>
                  <a:lnTo>
                    <a:pt x="73" y="96"/>
                  </a:lnTo>
                  <a:lnTo>
                    <a:pt x="74" y="86"/>
                  </a:lnTo>
                  <a:lnTo>
                    <a:pt x="74" y="86"/>
                  </a:lnTo>
                  <a:lnTo>
                    <a:pt x="74" y="85"/>
                  </a:lnTo>
                  <a:lnTo>
                    <a:pt x="74" y="84"/>
                  </a:lnTo>
                  <a:lnTo>
                    <a:pt x="75" y="81"/>
                  </a:lnTo>
                  <a:lnTo>
                    <a:pt x="76" y="75"/>
                  </a:lnTo>
                  <a:lnTo>
                    <a:pt x="77" y="64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7" y="60"/>
                  </a:lnTo>
                  <a:lnTo>
                    <a:pt x="78" y="57"/>
                  </a:lnTo>
                  <a:lnTo>
                    <a:pt x="78" y="51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38"/>
                  </a:lnTo>
                  <a:lnTo>
                    <a:pt x="80" y="37"/>
                  </a:lnTo>
                  <a:lnTo>
                    <a:pt x="81" y="34"/>
                  </a:lnTo>
                  <a:lnTo>
                    <a:pt x="81" y="29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2" y="27"/>
                  </a:lnTo>
                  <a:lnTo>
                    <a:pt x="82" y="24"/>
                  </a:lnTo>
                  <a:lnTo>
                    <a:pt x="83" y="20"/>
                  </a:lnTo>
                  <a:lnTo>
                    <a:pt x="83" y="19"/>
                  </a:lnTo>
                  <a:lnTo>
                    <a:pt x="83" y="19"/>
                  </a:lnTo>
                  <a:lnTo>
                    <a:pt x="83" y="18"/>
                  </a:lnTo>
                  <a:lnTo>
                    <a:pt x="84" y="16"/>
                  </a:lnTo>
                  <a:lnTo>
                    <a:pt x="84" y="15"/>
                  </a:lnTo>
                  <a:lnTo>
                    <a:pt x="84" y="15"/>
                  </a:lnTo>
                  <a:lnTo>
                    <a:pt x="84" y="14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1"/>
                  </a:lnTo>
                  <a:lnTo>
                    <a:pt x="85" y="10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86" y="5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7" y="3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1"/>
                  </a:lnTo>
                  <a:lnTo>
                    <a:pt x="90" y="1"/>
                  </a:lnTo>
                  <a:lnTo>
                    <a:pt x="91" y="1"/>
                  </a:lnTo>
                  <a:lnTo>
                    <a:pt x="91" y="1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3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5"/>
                  </a:lnTo>
                  <a:lnTo>
                    <a:pt x="92" y="5"/>
                  </a:lnTo>
                  <a:lnTo>
                    <a:pt x="92" y="7"/>
                  </a:lnTo>
                  <a:lnTo>
                    <a:pt x="92" y="7"/>
                  </a:lnTo>
                  <a:lnTo>
                    <a:pt x="93" y="7"/>
                  </a:lnTo>
                  <a:lnTo>
                    <a:pt x="93" y="8"/>
                  </a:lnTo>
                  <a:lnTo>
                    <a:pt x="93" y="10"/>
                  </a:lnTo>
                  <a:lnTo>
                    <a:pt x="93" y="10"/>
                  </a:lnTo>
                  <a:lnTo>
                    <a:pt x="93" y="11"/>
                  </a:lnTo>
                  <a:lnTo>
                    <a:pt x="94" y="12"/>
                  </a:lnTo>
                  <a:lnTo>
                    <a:pt x="94" y="13"/>
                  </a:lnTo>
                  <a:lnTo>
                    <a:pt x="95" y="18"/>
                  </a:lnTo>
                  <a:lnTo>
                    <a:pt x="95" y="18"/>
                  </a:lnTo>
                  <a:lnTo>
                    <a:pt x="95" y="19"/>
                  </a:lnTo>
                  <a:lnTo>
                    <a:pt x="95" y="20"/>
                  </a:lnTo>
                  <a:lnTo>
                    <a:pt x="95" y="22"/>
                  </a:lnTo>
                  <a:lnTo>
                    <a:pt x="96" y="27"/>
                  </a:lnTo>
                  <a:lnTo>
                    <a:pt x="98" y="38"/>
                  </a:lnTo>
                  <a:lnTo>
                    <a:pt x="98" y="39"/>
                  </a:lnTo>
                  <a:lnTo>
                    <a:pt x="98" y="40"/>
                  </a:lnTo>
                  <a:lnTo>
                    <a:pt x="98" y="41"/>
                  </a:lnTo>
                  <a:lnTo>
                    <a:pt x="98" y="44"/>
                  </a:lnTo>
                  <a:lnTo>
                    <a:pt x="99" y="49"/>
                  </a:lnTo>
                  <a:lnTo>
                    <a:pt x="100" y="61"/>
                  </a:lnTo>
                  <a:lnTo>
                    <a:pt x="100" y="62"/>
                  </a:lnTo>
                  <a:lnTo>
                    <a:pt x="101" y="62"/>
                  </a:lnTo>
                  <a:lnTo>
                    <a:pt x="101" y="64"/>
                  </a:lnTo>
                  <a:lnTo>
                    <a:pt x="101" y="66"/>
                  </a:lnTo>
                  <a:lnTo>
                    <a:pt x="102" y="72"/>
                  </a:lnTo>
                  <a:lnTo>
                    <a:pt x="103" y="83"/>
                  </a:lnTo>
                  <a:lnTo>
                    <a:pt x="103" y="83"/>
                  </a:lnTo>
                  <a:lnTo>
                    <a:pt x="103" y="84"/>
                  </a:lnTo>
                  <a:lnTo>
                    <a:pt x="104" y="86"/>
                  </a:lnTo>
                  <a:lnTo>
                    <a:pt x="104" y="88"/>
                  </a:lnTo>
                  <a:lnTo>
                    <a:pt x="105" y="93"/>
                  </a:lnTo>
                  <a:lnTo>
                    <a:pt x="105" y="94"/>
                  </a:lnTo>
                  <a:lnTo>
                    <a:pt x="105" y="94"/>
                  </a:lnTo>
                  <a:lnTo>
                    <a:pt x="105" y="96"/>
                  </a:lnTo>
                  <a:lnTo>
                    <a:pt x="106" y="98"/>
                  </a:lnTo>
                  <a:lnTo>
                    <a:pt x="106" y="102"/>
                  </a:lnTo>
                  <a:lnTo>
                    <a:pt x="106" y="103"/>
                  </a:lnTo>
                  <a:lnTo>
                    <a:pt x="106" y="103"/>
                  </a:lnTo>
                  <a:lnTo>
                    <a:pt x="107" y="104"/>
                  </a:lnTo>
                  <a:lnTo>
                    <a:pt x="107" y="106"/>
                  </a:lnTo>
                  <a:lnTo>
                    <a:pt x="107" y="106"/>
                  </a:lnTo>
                  <a:lnTo>
                    <a:pt x="107" y="107"/>
                  </a:lnTo>
                  <a:lnTo>
                    <a:pt x="107" y="108"/>
                  </a:lnTo>
                  <a:lnTo>
                    <a:pt x="108" y="109"/>
                  </a:lnTo>
                  <a:lnTo>
                    <a:pt x="108" y="109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8" y="111"/>
                  </a:lnTo>
                  <a:lnTo>
                    <a:pt x="108" y="111"/>
                  </a:lnTo>
                  <a:lnTo>
                    <a:pt x="108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3"/>
                  </a:lnTo>
                  <a:lnTo>
                    <a:pt x="109" y="113"/>
                  </a:lnTo>
                  <a:lnTo>
                    <a:pt x="109" y="113"/>
                  </a:lnTo>
                  <a:lnTo>
                    <a:pt x="109" y="114"/>
                  </a:lnTo>
                  <a:lnTo>
                    <a:pt x="109" y="114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8" name="Freeform 70"/>
            <p:cNvSpPr>
              <a:spLocks/>
            </p:cNvSpPr>
            <p:nvPr/>
          </p:nvSpPr>
          <p:spPr bwMode="auto">
            <a:xfrm>
              <a:off x="3383" y="2186"/>
              <a:ext cx="106" cy="116"/>
            </a:xfrm>
            <a:custGeom>
              <a:avLst/>
              <a:gdLst/>
              <a:ahLst/>
              <a:cxnLst>
                <a:cxn ang="0">
                  <a:pos x="1" y="115"/>
                </a:cxn>
                <a:cxn ang="0">
                  <a:pos x="2" y="116"/>
                </a:cxn>
                <a:cxn ang="0">
                  <a:pos x="3" y="116"/>
                </a:cxn>
                <a:cxn ang="0">
                  <a:pos x="3" y="115"/>
                </a:cxn>
                <a:cxn ang="0">
                  <a:pos x="4" y="114"/>
                </a:cxn>
                <a:cxn ang="0">
                  <a:pos x="6" y="109"/>
                </a:cxn>
                <a:cxn ang="0">
                  <a:pos x="8" y="100"/>
                </a:cxn>
                <a:cxn ang="0">
                  <a:pos x="10" y="87"/>
                </a:cxn>
                <a:cxn ang="0">
                  <a:pos x="14" y="47"/>
                </a:cxn>
                <a:cxn ang="0">
                  <a:pos x="18" y="23"/>
                </a:cxn>
                <a:cxn ang="0">
                  <a:pos x="20" y="8"/>
                </a:cxn>
                <a:cxn ang="0">
                  <a:pos x="22" y="3"/>
                </a:cxn>
                <a:cxn ang="0">
                  <a:pos x="23" y="1"/>
                </a:cxn>
                <a:cxn ang="0">
                  <a:pos x="23" y="0"/>
                </a:cxn>
                <a:cxn ang="0">
                  <a:pos x="24" y="0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7" y="3"/>
                </a:cxn>
                <a:cxn ang="0">
                  <a:pos x="28" y="8"/>
                </a:cxn>
                <a:cxn ang="0">
                  <a:pos x="31" y="23"/>
                </a:cxn>
                <a:cxn ang="0">
                  <a:pos x="35" y="57"/>
                </a:cxn>
                <a:cxn ang="0">
                  <a:pos x="38" y="82"/>
                </a:cxn>
                <a:cxn ang="0">
                  <a:pos x="40" y="99"/>
                </a:cxn>
                <a:cxn ang="0">
                  <a:pos x="42" y="107"/>
                </a:cxn>
                <a:cxn ang="0">
                  <a:pos x="43" y="112"/>
                </a:cxn>
                <a:cxn ang="0">
                  <a:pos x="44" y="114"/>
                </a:cxn>
                <a:cxn ang="0">
                  <a:pos x="45" y="115"/>
                </a:cxn>
                <a:cxn ang="0">
                  <a:pos x="46" y="116"/>
                </a:cxn>
                <a:cxn ang="0">
                  <a:pos x="47" y="115"/>
                </a:cxn>
                <a:cxn ang="0">
                  <a:pos x="48" y="114"/>
                </a:cxn>
                <a:cxn ang="0">
                  <a:pos x="49" y="110"/>
                </a:cxn>
                <a:cxn ang="0">
                  <a:pos x="51" y="101"/>
                </a:cxn>
                <a:cxn ang="0">
                  <a:pos x="53" y="87"/>
                </a:cxn>
                <a:cxn ang="0">
                  <a:pos x="58" y="44"/>
                </a:cxn>
                <a:cxn ang="0">
                  <a:pos x="60" y="29"/>
                </a:cxn>
                <a:cxn ang="0">
                  <a:pos x="62" y="15"/>
                </a:cxn>
                <a:cxn ang="0">
                  <a:pos x="64" y="8"/>
                </a:cxn>
                <a:cxn ang="0">
                  <a:pos x="65" y="3"/>
                </a:cxn>
                <a:cxn ang="0">
                  <a:pos x="66" y="1"/>
                </a:cxn>
                <a:cxn ang="0">
                  <a:pos x="66" y="0"/>
                </a:cxn>
                <a:cxn ang="0">
                  <a:pos x="67" y="0"/>
                </a:cxn>
                <a:cxn ang="0">
                  <a:pos x="68" y="0"/>
                </a:cxn>
                <a:cxn ang="0">
                  <a:pos x="69" y="1"/>
                </a:cxn>
                <a:cxn ang="0">
                  <a:pos x="70" y="4"/>
                </a:cxn>
                <a:cxn ang="0">
                  <a:pos x="71" y="10"/>
                </a:cxn>
                <a:cxn ang="0">
                  <a:pos x="73" y="21"/>
                </a:cxn>
                <a:cxn ang="0">
                  <a:pos x="77" y="53"/>
                </a:cxn>
                <a:cxn ang="0">
                  <a:pos x="81" y="88"/>
                </a:cxn>
                <a:cxn ang="0">
                  <a:pos x="83" y="101"/>
                </a:cxn>
                <a:cxn ang="0">
                  <a:pos x="85" y="110"/>
                </a:cxn>
                <a:cxn ang="0">
                  <a:pos x="86" y="113"/>
                </a:cxn>
                <a:cxn ang="0">
                  <a:pos x="87" y="115"/>
                </a:cxn>
                <a:cxn ang="0">
                  <a:pos x="88" y="116"/>
                </a:cxn>
                <a:cxn ang="0">
                  <a:pos x="89" y="115"/>
                </a:cxn>
                <a:cxn ang="0">
                  <a:pos x="89" y="115"/>
                </a:cxn>
                <a:cxn ang="0">
                  <a:pos x="90" y="112"/>
                </a:cxn>
                <a:cxn ang="0">
                  <a:pos x="92" y="108"/>
                </a:cxn>
                <a:cxn ang="0">
                  <a:pos x="94" y="93"/>
                </a:cxn>
                <a:cxn ang="0">
                  <a:pos x="99" y="58"/>
                </a:cxn>
                <a:cxn ang="0">
                  <a:pos x="101" y="39"/>
                </a:cxn>
                <a:cxn ang="0">
                  <a:pos x="103" y="21"/>
                </a:cxn>
                <a:cxn ang="0">
                  <a:pos x="105" y="8"/>
                </a:cxn>
              </a:cxnLst>
              <a:rect l="0" t="0" r="r" b="b"/>
              <a:pathLst>
                <a:path w="106" h="116">
                  <a:moveTo>
                    <a:pt x="0" y="114"/>
                  </a:moveTo>
                  <a:lnTo>
                    <a:pt x="0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3" y="116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3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1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6" y="109"/>
                  </a:lnTo>
                  <a:lnTo>
                    <a:pt x="6" y="109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6"/>
                  </a:lnTo>
                  <a:lnTo>
                    <a:pt x="7" y="104"/>
                  </a:lnTo>
                  <a:lnTo>
                    <a:pt x="7" y="100"/>
                  </a:lnTo>
                  <a:lnTo>
                    <a:pt x="8" y="100"/>
                  </a:lnTo>
                  <a:lnTo>
                    <a:pt x="8" y="100"/>
                  </a:lnTo>
                  <a:lnTo>
                    <a:pt x="8" y="98"/>
                  </a:lnTo>
                  <a:lnTo>
                    <a:pt x="8" y="96"/>
                  </a:lnTo>
                  <a:lnTo>
                    <a:pt x="9" y="92"/>
                  </a:lnTo>
                  <a:lnTo>
                    <a:pt x="9" y="92"/>
                  </a:lnTo>
                  <a:lnTo>
                    <a:pt x="9" y="91"/>
                  </a:lnTo>
                  <a:lnTo>
                    <a:pt x="9" y="90"/>
                  </a:lnTo>
                  <a:lnTo>
                    <a:pt x="10" y="87"/>
                  </a:lnTo>
                  <a:lnTo>
                    <a:pt x="10" y="82"/>
                  </a:lnTo>
                  <a:lnTo>
                    <a:pt x="12" y="71"/>
                  </a:lnTo>
                  <a:lnTo>
                    <a:pt x="12" y="71"/>
                  </a:lnTo>
                  <a:lnTo>
                    <a:pt x="12" y="70"/>
                  </a:lnTo>
                  <a:lnTo>
                    <a:pt x="12" y="68"/>
                  </a:lnTo>
                  <a:lnTo>
                    <a:pt x="12" y="65"/>
                  </a:lnTo>
                  <a:lnTo>
                    <a:pt x="13" y="59"/>
                  </a:lnTo>
                  <a:lnTo>
                    <a:pt x="14" y="47"/>
                  </a:lnTo>
                  <a:lnTo>
                    <a:pt x="15" y="46"/>
                  </a:lnTo>
                  <a:lnTo>
                    <a:pt x="15" y="45"/>
                  </a:lnTo>
                  <a:lnTo>
                    <a:pt x="15" y="44"/>
                  </a:lnTo>
                  <a:lnTo>
                    <a:pt x="15" y="41"/>
                  </a:lnTo>
                  <a:lnTo>
                    <a:pt x="16" y="35"/>
                  </a:lnTo>
                  <a:lnTo>
                    <a:pt x="18" y="24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2"/>
                  </a:lnTo>
                  <a:lnTo>
                    <a:pt x="18" y="19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4"/>
                  </a:lnTo>
                  <a:lnTo>
                    <a:pt x="19" y="13"/>
                  </a:lnTo>
                  <a:lnTo>
                    <a:pt x="20" y="11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3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9" y="14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30" y="16"/>
                  </a:lnTo>
                  <a:lnTo>
                    <a:pt x="30" y="19"/>
                  </a:lnTo>
                  <a:lnTo>
                    <a:pt x="31" y="23"/>
                  </a:lnTo>
                  <a:lnTo>
                    <a:pt x="32" y="33"/>
                  </a:lnTo>
                  <a:lnTo>
                    <a:pt x="32" y="34"/>
                  </a:lnTo>
                  <a:lnTo>
                    <a:pt x="32" y="35"/>
                  </a:lnTo>
                  <a:lnTo>
                    <a:pt x="32" y="36"/>
                  </a:lnTo>
                  <a:lnTo>
                    <a:pt x="33" y="39"/>
                  </a:lnTo>
                  <a:lnTo>
                    <a:pt x="33" y="45"/>
                  </a:lnTo>
                  <a:lnTo>
                    <a:pt x="35" y="56"/>
                  </a:lnTo>
                  <a:lnTo>
                    <a:pt x="35" y="57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6" y="62"/>
                  </a:lnTo>
                  <a:lnTo>
                    <a:pt x="36" y="68"/>
                  </a:lnTo>
                  <a:lnTo>
                    <a:pt x="38" y="79"/>
                  </a:lnTo>
                  <a:lnTo>
                    <a:pt x="38" y="80"/>
                  </a:lnTo>
                  <a:lnTo>
                    <a:pt x="38" y="81"/>
                  </a:lnTo>
                  <a:lnTo>
                    <a:pt x="38" y="82"/>
                  </a:lnTo>
                  <a:lnTo>
                    <a:pt x="38" y="85"/>
                  </a:lnTo>
                  <a:lnTo>
                    <a:pt x="39" y="90"/>
                  </a:lnTo>
                  <a:lnTo>
                    <a:pt x="39" y="90"/>
                  </a:lnTo>
                  <a:lnTo>
                    <a:pt x="39" y="91"/>
                  </a:lnTo>
                  <a:lnTo>
                    <a:pt x="39" y="92"/>
                  </a:lnTo>
                  <a:lnTo>
                    <a:pt x="40" y="94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100"/>
                  </a:lnTo>
                  <a:lnTo>
                    <a:pt x="41" y="101"/>
                  </a:lnTo>
                  <a:lnTo>
                    <a:pt x="41" y="103"/>
                  </a:lnTo>
                  <a:lnTo>
                    <a:pt x="41" y="103"/>
                  </a:lnTo>
                  <a:lnTo>
                    <a:pt x="41" y="104"/>
                  </a:lnTo>
                  <a:lnTo>
                    <a:pt x="42" y="105"/>
                  </a:lnTo>
                  <a:lnTo>
                    <a:pt x="42" y="107"/>
                  </a:lnTo>
                  <a:lnTo>
                    <a:pt x="42" y="107"/>
                  </a:lnTo>
                  <a:lnTo>
                    <a:pt x="42" y="107"/>
                  </a:lnTo>
                  <a:lnTo>
                    <a:pt x="42" y="108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1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1"/>
                  </a:lnTo>
                  <a:lnTo>
                    <a:pt x="48" y="111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50" y="107"/>
                  </a:lnTo>
                  <a:lnTo>
                    <a:pt x="50" y="105"/>
                  </a:lnTo>
                  <a:lnTo>
                    <a:pt x="51" y="101"/>
                  </a:lnTo>
                  <a:lnTo>
                    <a:pt x="51" y="101"/>
                  </a:lnTo>
                  <a:lnTo>
                    <a:pt x="51" y="100"/>
                  </a:lnTo>
                  <a:lnTo>
                    <a:pt x="51" y="99"/>
                  </a:lnTo>
                  <a:lnTo>
                    <a:pt x="51" y="97"/>
                  </a:lnTo>
                  <a:lnTo>
                    <a:pt x="52" y="93"/>
                  </a:lnTo>
                  <a:lnTo>
                    <a:pt x="52" y="92"/>
                  </a:lnTo>
                  <a:lnTo>
                    <a:pt x="52" y="92"/>
                  </a:lnTo>
                  <a:lnTo>
                    <a:pt x="52" y="90"/>
                  </a:lnTo>
                  <a:lnTo>
                    <a:pt x="53" y="87"/>
                  </a:lnTo>
                  <a:lnTo>
                    <a:pt x="54" y="82"/>
                  </a:lnTo>
                  <a:lnTo>
                    <a:pt x="55" y="69"/>
                  </a:lnTo>
                  <a:lnTo>
                    <a:pt x="55" y="69"/>
                  </a:lnTo>
                  <a:lnTo>
                    <a:pt x="55" y="68"/>
                  </a:lnTo>
                  <a:lnTo>
                    <a:pt x="55" y="66"/>
                  </a:lnTo>
                  <a:lnTo>
                    <a:pt x="56" y="63"/>
                  </a:lnTo>
                  <a:lnTo>
                    <a:pt x="56" y="56"/>
                  </a:lnTo>
                  <a:lnTo>
                    <a:pt x="58" y="44"/>
                  </a:lnTo>
                  <a:lnTo>
                    <a:pt x="58" y="43"/>
                  </a:lnTo>
                  <a:lnTo>
                    <a:pt x="58" y="42"/>
                  </a:lnTo>
                  <a:lnTo>
                    <a:pt x="58" y="41"/>
                  </a:lnTo>
                  <a:lnTo>
                    <a:pt x="59" y="38"/>
                  </a:lnTo>
                  <a:lnTo>
                    <a:pt x="60" y="32"/>
                  </a:lnTo>
                  <a:lnTo>
                    <a:pt x="60" y="31"/>
                  </a:lnTo>
                  <a:lnTo>
                    <a:pt x="60" y="30"/>
                  </a:lnTo>
                  <a:lnTo>
                    <a:pt x="60" y="29"/>
                  </a:lnTo>
                  <a:lnTo>
                    <a:pt x="60" y="26"/>
                  </a:lnTo>
                  <a:lnTo>
                    <a:pt x="61" y="21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61" y="19"/>
                  </a:lnTo>
                  <a:lnTo>
                    <a:pt x="62" y="16"/>
                  </a:lnTo>
                  <a:lnTo>
                    <a:pt x="62" y="16"/>
                  </a:lnTo>
                  <a:lnTo>
                    <a:pt x="62" y="15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3" y="12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4" y="8"/>
                  </a:lnTo>
                  <a:lnTo>
                    <a:pt x="64" y="7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5" y="3"/>
                  </a:lnTo>
                  <a:lnTo>
                    <a:pt x="65" y="3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3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5"/>
                  </a:lnTo>
                  <a:lnTo>
                    <a:pt x="71" y="6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1" y="8"/>
                  </a:lnTo>
                  <a:lnTo>
                    <a:pt x="71" y="10"/>
                  </a:lnTo>
                  <a:lnTo>
                    <a:pt x="71" y="10"/>
                  </a:lnTo>
                  <a:lnTo>
                    <a:pt x="71" y="11"/>
                  </a:lnTo>
                  <a:lnTo>
                    <a:pt x="72" y="12"/>
                  </a:lnTo>
                  <a:lnTo>
                    <a:pt x="72" y="14"/>
                  </a:lnTo>
                  <a:lnTo>
                    <a:pt x="73" y="18"/>
                  </a:lnTo>
                  <a:lnTo>
                    <a:pt x="73" y="19"/>
                  </a:lnTo>
                  <a:lnTo>
                    <a:pt x="73" y="20"/>
                  </a:lnTo>
                  <a:lnTo>
                    <a:pt x="73" y="21"/>
                  </a:lnTo>
                  <a:lnTo>
                    <a:pt x="73" y="23"/>
                  </a:lnTo>
                  <a:lnTo>
                    <a:pt x="74" y="29"/>
                  </a:lnTo>
                  <a:lnTo>
                    <a:pt x="76" y="41"/>
                  </a:lnTo>
                  <a:lnTo>
                    <a:pt x="76" y="42"/>
                  </a:lnTo>
                  <a:lnTo>
                    <a:pt x="76" y="42"/>
                  </a:lnTo>
                  <a:lnTo>
                    <a:pt x="76" y="44"/>
                  </a:lnTo>
                  <a:lnTo>
                    <a:pt x="77" y="47"/>
                  </a:lnTo>
                  <a:lnTo>
                    <a:pt x="77" y="53"/>
                  </a:lnTo>
                  <a:lnTo>
                    <a:pt x="79" y="65"/>
                  </a:lnTo>
                  <a:lnTo>
                    <a:pt x="79" y="66"/>
                  </a:lnTo>
                  <a:lnTo>
                    <a:pt x="79" y="66"/>
                  </a:lnTo>
                  <a:lnTo>
                    <a:pt x="79" y="68"/>
                  </a:lnTo>
                  <a:lnTo>
                    <a:pt x="79" y="71"/>
                  </a:lnTo>
                  <a:lnTo>
                    <a:pt x="80" y="77"/>
                  </a:lnTo>
                  <a:lnTo>
                    <a:pt x="81" y="88"/>
                  </a:lnTo>
                  <a:lnTo>
                    <a:pt x="81" y="88"/>
                  </a:lnTo>
                  <a:lnTo>
                    <a:pt x="81" y="89"/>
                  </a:lnTo>
                  <a:lnTo>
                    <a:pt x="82" y="90"/>
                  </a:lnTo>
                  <a:lnTo>
                    <a:pt x="82" y="93"/>
                  </a:lnTo>
                  <a:lnTo>
                    <a:pt x="83" y="97"/>
                  </a:lnTo>
                  <a:lnTo>
                    <a:pt x="83" y="98"/>
                  </a:lnTo>
                  <a:lnTo>
                    <a:pt x="83" y="98"/>
                  </a:lnTo>
                  <a:lnTo>
                    <a:pt x="83" y="99"/>
                  </a:lnTo>
                  <a:lnTo>
                    <a:pt x="83" y="101"/>
                  </a:lnTo>
                  <a:lnTo>
                    <a:pt x="84" y="105"/>
                  </a:lnTo>
                  <a:lnTo>
                    <a:pt x="84" y="106"/>
                  </a:lnTo>
                  <a:lnTo>
                    <a:pt x="84" y="106"/>
                  </a:lnTo>
                  <a:lnTo>
                    <a:pt x="85" y="107"/>
                  </a:lnTo>
                  <a:lnTo>
                    <a:pt x="85" y="108"/>
                  </a:lnTo>
                  <a:lnTo>
                    <a:pt x="85" y="109"/>
                  </a:lnTo>
                  <a:lnTo>
                    <a:pt x="85" y="109"/>
                  </a:lnTo>
                  <a:lnTo>
                    <a:pt x="85" y="110"/>
                  </a:lnTo>
                  <a:lnTo>
                    <a:pt x="85" y="111"/>
                  </a:lnTo>
                  <a:lnTo>
                    <a:pt x="86" y="111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3"/>
                  </a:lnTo>
                  <a:lnTo>
                    <a:pt x="86" y="113"/>
                  </a:lnTo>
                  <a:lnTo>
                    <a:pt x="86" y="113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9" y="116"/>
                  </a:lnTo>
                  <a:lnTo>
                    <a:pt x="89" y="116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3"/>
                  </a:lnTo>
                  <a:lnTo>
                    <a:pt x="90" y="113"/>
                  </a:lnTo>
                  <a:lnTo>
                    <a:pt x="90" y="112"/>
                  </a:lnTo>
                  <a:lnTo>
                    <a:pt x="91" y="112"/>
                  </a:lnTo>
                  <a:lnTo>
                    <a:pt x="91" y="112"/>
                  </a:lnTo>
                  <a:lnTo>
                    <a:pt x="91" y="111"/>
                  </a:lnTo>
                  <a:lnTo>
                    <a:pt x="91" y="111"/>
                  </a:lnTo>
                  <a:lnTo>
                    <a:pt x="91" y="110"/>
                  </a:lnTo>
                  <a:lnTo>
                    <a:pt x="91" y="109"/>
                  </a:lnTo>
                  <a:lnTo>
                    <a:pt x="91" y="109"/>
                  </a:lnTo>
                  <a:lnTo>
                    <a:pt x="92" y="108"/>
                  </a:lnTo>
                  <a:lnTo>
                    <a:pt x="92" y="108"/>
                  </a:lnTo>
                  <a:lnTo>
                    <a:pt x="92" y="106"/>
                  </a:lnTo>
                  <a:lnTo>
                    <a:pt x="93" y="102"/>
                  </a:lnTo>
                  <a:lnTo>
                    <a:pt x="93" y="101"/>
                  </a:lnTo>
                  <a:lnTo>
                    <a:pt x="93" y="101"/>
                  </a:lnTo>
                  <a:lnTo>
                    <a:pt x="93" y="100"/>
                  </a:lnTo>
                  <a:lnTo>
                    <a:pt x="94" y="98"/>
                  </a:lnTo>
                  <a:lnTo>
                    <a:pt x="94" y="93"/>
                  </a:lnTo>
                  <a:lnTo>
                    <a:pt x="96" y="83"/>
                  </a:lnTo>
                  <a:lnTo>
                    <a:pt x="96" y="82"/>
                  </a:lnTo>
                  <a:lnTo>
                    <a:pt x="96" y="81"/>
                  </a:lnTo>
                  <a:lnTo>
                    <a:pt x="96" y="80"/>
                  </a:lnTo>
                  <a:lnTo>
                    <a:pt x="96" y="77"/>
                  </a:lnTo>
                  <a:lnTo>
                    <a:pt x="97" y="71"/>
                  </a:lnTo>
                  <a:lnTo>
                    <a:pt x="99" y="59"/>
                  </a:lnTo>
                  <a:lnTo>
                    <a:pt x="99" y="58"/>
                  </a:lnTo>
                  <a:lnTo>
                    <a:pt x="99" y="57"/>
                  </a:lnTo>
                  <a:lnTo>
                    <a:pt x="99" y="56"/>
                  </a:lnTo>
                  <a:lnTo>
                    <a:pt x="99" y="52"/>
                  </a:lnTo>
                  <a:lnTo>
                    <a:pt x="100" y="46"/>
                  </a:lnTo>
                  <a:lnTo>
                    <a:pt x="100" y="45"/>
                  </a:lnTo>
                  <a:lnTo>
                    <a:pt x="100" y="44"/>
                  </a:lnTo>
                  <a:lnTo>
                    <a:pt x="100" y="43"/>
                  </a:lnTo>
                  <a:lnTo>
                    <a:pt x="101" y="39"/>
                  </a:lnTo>
                  <a:lnTo>
                    <a:pt x="101" y="33"/>
                  </a:lnTo>
                  <a:lnTo>
                    <a:pt x="102" y="32"/>
                  </a:lnTo>
                  <a:lnTo>
                    <a:pt x="102" y="32"/>
                  </a:lnTo>
                  <a:lnTo>
                    <a:pt x="102" y="30"/>
                  </a:lnTo>
                  <a:lnTo>
                    <a:pt x="102" y="27"/>
                  </a:lnTo>
                  <a:lnTo>
                    <a:pt x="103" y="22"/>
                  </a:lnTo>
                  <a:lnTo>
                    <a:pt x="103" y="21"/>
                  </a:lnTo>
                  <a:lnTo>
                    <a:pt x="103" y="21"/>
                  </a:lnTo>
                  <a:lnTo>
                    <a:pt x="103" y="19"/>
                  </a:lnTo>
                  <a:lnTo>
                    <a:pt x="104" y="17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0"/>
                  </a:lnTo>
                  <a:lnTo>
                    <a:pt x="105" y="9"/>
                  </a:lnTo>
                  <a:lnTo>
                    <a:pt x="105" y="8"/>
                  </a:lnTo>
                  <a:lnTo>
                    <a:pt x="105" y="8"/>
                  </a:lnTo>
                  <a:lnTo>
                    <a:pt x="106" y="7"/>
                  </a:lnTo>
                  <a:lnTo>
                    <a:pt x="106" y="6"/>
                  </a:lnTo>
                  <a:lnTo>
                    <a:pt x="106" y="5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9" name="Freeform 71"/>
            <p:cNvSpPr>
              <a:spLocks/>
            </p:cNvSpPr>
            <p:nvPr/>
          </p:nvSpPr>
          <p:spPr bwMode="auto">
            <a:xfrm>
              <a:off x="3489" y="2186"/>
              <a:ext cx="99" cy="11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2"/>
                </a:cxn>
                <a:cxn ang="0">
                  <a:pos x="6" y="6"/>
                </a:cxn>
                <a:cxn ang="0">
                  <a:pos x="8" y="13"/>
                </a:cxn>
                <a:cxn ang="0">
                  <a:pos x="10" y="30"/>
                </a:cxn>
                <a:cxn ang="0">
                  <a:pos x="13" y="58"/>
                </a:cxn>
                <a:cxn ang="0">
                  <a:pos x="17" y="92"/>
                </a:cxn>
                <a:cxn ang="0">
                  <a:pos x="19" y="103"/>
                </a:cxn>
                <a:cxn ang="0">
                  <a:pos x="21" y="110"/>
                </a:cxn>
                <a:cxn ang="0">
                  <a:pos x="21" y="113"/>
                </a:cxn>
                <a:cxn ang="0">
                  <a:pos x="23" y="115"/>
                </a:cxn>
                <a:cxn ang="0">
                  <a:pos x="23" y="115"/>
                </a:cxn>
                <a:cxn ang="0">
                  <a:pos x="24" y="116"/>
                </a:cxn>
                <a:cxn ang="0">
                  <a:pos x="25" y="115"/>
                </a:cxn>
                <a:cxn ang="0">
                  <a:pos x="26" y="114"/>
                </a:cxn>
                <a:cxn ang="0">
                  <a:pos x="27" y="110"/>
                </a:cxn>
                <a:cxn ang="0">
                  <a:pos x="28" y="103"/>
                </a:cxn>
                <a:cxn ang="0">
                  <a:pos x="30" y="87"/>
                </a:cxn>
                <a:cxn ang="0">
                  <a:pos x="34" y="57"/>
                </a:cxn>
                <a:cxn ang="0">
                  <a:pos x="38" y="26"/>
                </a:cxn>
                <a:cxn ang="0">
                  <a:pos x="40" y="13"/>
                </a:cxn>
                <a:cxn ang="0">
                  <a:pos x="41" y="7"/>
                </a:cxn>
                <a:cxn ang="0">
                  <a:pos x="42" y="2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5" y="1"/>
                </a:cxn>
                <a:cxn ang="0">
                  <a:pos x="46" y="3"/>
                </a:cxn>
                <a:cxn ang="0">
                  <a:pos x="47" y="7"/>
                </a:cxn>
                <a:cxn ang="0">
                  <a:pos x="49" y="18"/>
                </a:cxn>
                <a:cxn ang="0">
                  <a:pos x="52" y="38"/>
                </a:cxn>
                <a:cxn ang="0">
                  <a:pos x="56" y="76"/>
                </a:cxn>
                <a:cxn ang="0">
                  <a:pos x="58" y="93"/>
                </a:cxn>
                <a:cxn ang="0">
                  <a:pos x="60" y="105"/>
                </a:cxn>
                <a:cxn ang="0">
                  <a:pos x="62" y="110"/>
                </a:cxn>
                <a:cxn ang="0">
                  <a:pos x="63" y="114"/>
                </a:cxn>
                <a:cxn ang="0">
                  <a:pos x="64" y="115"/>
                </a:cxn>
                <a:cxn ang="0">
                  <a:pos x="64" y="116"/>
                </a:cxn>
                <a:cxn ang="0">
                  <a:pos x="65" y="115"/>
                </a:cxn>
                <a:cxn ang="0">
                  <a:pos x="66" y="114"/>
                </a:cxn>
                <a:cxn ang="0">
                  <a:pos x="66" y="112"/>
                </a:cxn>
                <a:cxn ang="0">
                  <a:pos x="68" y="106"/>
                </a:cxn>
                <a:cxn ang="0">
                  <a:pos x="71" y="87"/>
                </a:cxn>
                <a:cxn ang="0">
                  <a:pos x="74" y="59"/>
                </a:cxn>
                <a:cxn ang="0">
                  <a:pos x="77" y="34"/>
                </a:cxn>
                <a:cxn ang="0">
                  <a:pos x="79" y="20"/>
                </a:cxn>
                <a:cxn ang="0">
                  <a:pos x="81" y="8"/>
                </a:cxn>
                <a:cxn ang="0">
                  <a:pos x="82" y="3"/>
                </a:cxn>
                <a:cxn ang="0">
                  <a:pos x="83" y="1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2"/>
                </a:cxn>
                <a:cxn ang="0">
                  <a:pos x="87" y="6"/>
                </a:cxn>
                <a:cxn ang="0">
                  <a:pos x="89" y="13"/>
                </a:cxn>
                <a:cxn ang="0">
                  <a:pos x="91" y="28"/>
                </a:cxn>
                <a:cxn ang="0">
                  <a:pos x="94" y="61"/>
                </a:cxn>
                <a:cxn ang="0">
                  <a:pos x="97" y="88"/>
                </a:cxn>
              </a:cxnLst>
              <a:rect l="0" t="0" r="r" b="b"/>
              <a:pathLst>
                <a:path w="99" h="116">
                  <a:moveTo>
                    <a:pt x="0" y="5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2"/>
                  </a:lnTo>
                  <a:lnTo>
                    <a:pt x="9" y="24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1"/>
                  </a:lnTo>
                  <a:lnTo>
                    <a:pt x="11" y="33"/>
                  </a:lnTo>
                  <a:lnTo>
                    <a:pt x="11" y="36"/>
                  </a:lnTo>
                  <a:lnTo>
                    <a:pt x="12" y="42"/>
                  </a:lnTo>
                  <a:lnTo>
                    <a:pt x="13" y="55"/>
                  </a:lnTo>
                  <a:lnTo>
                    <a:pt x="13" y="56"/>
                  </a:lnTo>
                  <a:lnTo>
                    <a:pt x="13" y="57"/>
                  </a:lnTo>
                  <a:lnTo>
                    <a:pt x="13" y="58"/>
                  </a:lnTo>
                  <a:lnTo>
                    <a:pt x="14" y="62"/>
                  </a:lnTo>
                  <a:lnTo>
                    <a:pt x="15" y="68"/>
                  </a:lnTo>
                  <a:lnTo>
                    <a:pt x="16" y="81"/>
                  </a:lnTo>
                  <a:lnTo>
                    <a:pt x="16" y="82"/>
                  </a:lnTo>
                  <a:lnTo>
                    <a:pt x="16" y="82"/>
                  </a:lnTo>
                  <a:lnTo>
                    <a:pt x="17" y="84"/>
                  </a:lnTo>
                  <a:lnTo>
                    <a:pt x="17" y="87"/>
                  </a:lnTo>
                  <a:lnTo>
                    <a:pt x="17" y="92"/>
                  </a:lnTo>
                  <a:lnTo>
                    <a:pt x="18" y="92"/>
                  </a:lnTo>
                  <a:lnTo>
                    <a:pt x="18" y="93"/>
                  </a:lnTo>
                  <a:lnTo>
                    <a:pt x="18" y="94"/>
                  </a:lnTo>
                  <a:lnTo>
                    <a:pt x="18" y="97"/>
                  </a:lnTo>
                  <a:lnTo>
                    <a:pt x="19" y="101"/>
                  </a:lnTo>
                  <a:lnTo>
                    <a:pt x="19" y="102"/>
                  </a:lnTo>
                  <a:lnTo>
                    <a:pt x="19" y="102"/>
                  </a:lnTo>
                  <a:lnTo>
                    <a:pt x="19" y="103"/>
                  </a:lnTo>
                  <a:lnTo>
                    <a:pt x="20" y="105"/>
                  </a:lnTo>
                  <a:lnTo>
                    <a:pt x="20" y="105"/>
                  </a:lnTo>
                  <a:lnTo>
                    <a:pt x="20" y="106"/>
                  </a:lnTo>
                  <a:lnTo>
                    <a:pt x="20" y="107"/>
                  </a:lnTo>
                  <a:lnTo>
                    <a:pt x="20" y="108"/>
                  </a:lnTo>
                  <a:lnTo>
                    <a:pt x="20" y="109"/>
                  </a:lnTo>
                  <a:lnTo>
                    <a:pt x="21" y="109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1" y="111"/>
                  </a:lnTo>
                  <a:lnTo>
                    <a:pt x="21" y="111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6" y="114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1"/>
                  </a:lnTo>
                  <a:lnTo>
                    <a:pt x="27" y="110"/>
                  </a:lnTo>
                  <a:lnTo>
                    <a:pt x="27" y="110"/>
                  </a:lnTo>
                  <a:lnTo>
                    <a:pt x="27" y="109"/>
                  </a:lnTo>
                  <a:lnTo>
                    <a:pt x="27" y="108"/>
                  </a:lnTo>
                  <a:lnTo>
                    <a:pt x="27" y="107"/>
                  </a:lnTo>
                  <a:lnTo>
                    <a:pt x="27" y="106"/>
                  </a:lnTo>
                  <a:lnTo>
                    <a:pt x="28" y="106"/>
                  </a:lnTo>
                  <a:lnTo>
                    <a:pt x="28" y="105"/>
                  </a:lnTo>
                  <a:lnTo>
                    <a:pt x="28" y="103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29" y="97"/>
                  </a:lnTo>
                  <a:lnTo>
                    <a:pt x="29" y="96"/>
                  </a:lnTo>
                  <a:lnTo>
                    <a:pt x="30" y="94"/>
                  </a:lnTo>
                  <a:lnTo>
                    <a:pt x="30" y="88"/>
                  </a:lnTo>
                  <a:lnTo>
                    <a:pt x="30" y="87"/>
                  </a:lnTo>
                  <a:lnTo>
                    <a:pt x="30" y="87"/>
                  </a:lnTo>
                  <a:lnTo>
                    <a:pt x="31" y="85"/>
                  </a:lnTo>
                  <a:lnTo>
                    <a:pt x="31" y="82"/>
                  </a:lnTo>
                  <a:lnTo>
                    <a:pt x="32" y="76"/>
                  </a:lnTo>
                  <a:lnTo>
                    <a:pt x="33" y="63"/>
                  </a:lnTo>
                  <a:lnTo>
                    <a:pt x="33" y="62"/>
                  </a:lnTo>
                  <a:lnTo>
                    <a:pt x="34" y="62"/>
                  </a:lnTo>
                  <a:lnTo>
                    <a:pt x="34" y="60"/>
                  </a:lnTo>
                  <a:lnTo>
                    <a:pt x="34" y="57"/>
                  </a:lnTo>
                  <a:lnTo>
                    <a:pt x="35" y="51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6" y="37"/>
                  </a:lnTo>
                  <a:lnTo>
                    <a:pt x="36" y="36"/>
                  </a:lnTo>
                  <a:lnTo>
                    <a:pt x="37" y="33"/>
                  </a:lnTo>
                  <a:lnTo>
                    <a:pt x="38" y="27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38" y="24"/>
                  </a:lnTo>
                  <a:lnTo>
                    <a:pt x="38" y="22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40" y="13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1"/>
                  </a:lnTo>
                  <a:lnTo>
                    <a:pt x="40" y="9"/>
                  </a:lnTo>
                  <a:lnTo>
                    <a:pt x="40" y="8"/>
                  </a:lnTo>
                  <a:lnTo>
                    <a:pt x="41" y="8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6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4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9" y="17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50" y="19"/>
                  </a:lnTo>
                  <a:lnTo>
                    <a:pt x="50" y="22"/>
                  </a:lnTo>
                  <a:lnTo>
                    <a:pt x="51" y="27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30"/>
                  </a:lnTo>
                  <a:lnTo>
                    <a:pt x="51" y="32"/>
                  </a:lnTo>
                  <a:lnTo>
                    <a:pt x="52" y="38"/>
                  </a:lnTo>
                  <a:lnTo>
                    <a:pt x="53" y="50"/>
                  </a:lnTo>
                  <a:lnTo>
                    <a:pt x="54" y="51"/>
                  </a:lnTo>
                  <a:lnTo>
                    <a:pt x="54" y="52"/>
                  </a:lnTo>
                  <a:lnTo>
                    <a:pt x="54" y="54"/>
                  </a:lnTo>
                  <a:lnTo>
                    <a:pt x="54" y="57"/>
                  </a:lnTo>
                  <a:lnTo>
                    <a:pt x="55" y="63"/>
                  </a:lnTo>
                  <a:lnTo>
                    <a:pt x="56" y="75"/>
                  </a:lnTo>
                  <a:lnTo>
                    <a:pt x="56" y="76"/>
                  </a:lnTo>
                  <a:lnTo>
                    <a:pt x="56" y="77"/>
                  </a:lnTo>
                  <a:lnTo>
                    <a:pt x="56" y="78"/>
                  </a:lnTo>
                  <a:lnTo>
                    <a:pt x="57" y="82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58" y="89"/>
                  </a:lnTo>
                  <a:lnTo>
                    <a:pt x="58" y="90"/>
                  </a:lnTo>
                  <a:lnTo>
                    <a:pt x="58" y="93"/>
                  </a:lnTo>
                  <a:lnTo>
                    <a:pt x="59" y="98"/>
                  </a:lnTo>
                  <a:lnTo>
                    <a:pt x="59" y="99"/>
                  </a:lnTo>
                  <a:lnTo>
                    <a:pt x="59" y="100"/>
                  </a:lnTo>
                  <a:lnTo>
                    <a:pt x="60" y="101"/>
                  </a:lnTo>
                  <a:lnTo>
                    <a:pt x="60" y="103"/>
                  </a:lnTo>
                  <a:lnTo>
                    <a:pt x="60" y="103"/>
                  </a:lnTo>
                  <a:lnTo>
                    <a:pt x="60" y="104"/>
                  </a:lnTo>
                  <a:lnTo>
                    <a:pt x="60" y="105"/>
                  </a:lnTo>
                  <a:lnTo>
                    <a:pt x="61" y="107"/>
                  </a:lnTo>
                  <a:lnTo>
                    <a:pt x="61" y="107"/>
                  </a:lnTo>
                  <a:lnTo>
                    <a:pt x="61" y="108"/>
                  </a:lnTo>
                  <a:lnTo>
                    <a:pt x="61" y="108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10"/>
                  </a:lnTo>
                  <a:lnTo>
                    <a:pt x="62" y="110"/>
                  </a:lnTo>
                  <a:lnTo>
                    <a:pt x="62" y="111"/>
                  </a:lnTo>
                  <a:lnTo>
                    <a:pt x="62" y="111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7" y="111"/>
                  </a:lnTo>
                  <a:lnTo>
                    <a:pt x="67" y="110"/>
                  </a:lnTo>
                  <a:lnTo>
                    <a:pt x="67" y="109"/>
                  </a:lnTo>
                  <a:lnTo>
                    <a:pt x="67" y="109"/>
                  </a:lnTo>
                  <a:lnTo>
                    <a:pt x="67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8" y="103"/>
                  </a:lnTo>
                  <a:lnTo>
                    <a:pt x="69" y="98"/>
                  </a:lnTo>
                  <a:lnTo>
                    <a:pt x="69" y="97"/>
                  </a:lnTo>
                  <a:lnTo>
                    <a:pt x="70" y="97"/>
                  </a:lnTo>
                  <a:lnTo>
                    <a:pt x="70" y="95"/>
                  </a:lnTo>
                  <a:lnTo>
                    <a:pt x="70" y="93"/>
                  </a:lnTo>
                  <a:lnTo>
                    <a:pt x="71" y="87"/>
                  </a:lnTo>
                  <a:lnTo>
                    <a:pt x="71" y="86"/>
                  </a:lnTo>
                  <a:lnTo>
                    <a:pt x="71" y="85"/>
                  </a:lnTo>
                  <a:lnTo>
                    <a:pt x="71" y="84"/>
                  </a:lnTo>
                  <a:lnTo>
                    <a:pt x="72" y="81"/>
                  </a:lnTo>
                  <a:lnTo>
                    <a:pt x="72" y="74"/>
                  </a:lnTo>
                  <a:lnTo>
                    <a:pt x="74" y="61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4" y="57"/>
                  </a:lnTo>
                  <a:lnTo>
                    <a:pt x="75" y="54"/>
                  </a:lnTo>
                  <a:lnTo>
                    <a:pt x="75" y="47"/>
                  </a:lnTo>
                  <a:lnTo>
                    <a:pt x="75" y="46"/>
                  </a:lnTo>
                  <a:lnTo>
                    <a:pt x="76" y="45"/>
                  </a:lnTo>
                  <a:lnTo>
                    <a:pt x="76" y="44"/>
                  </a:lnTo>
                  <a:lnTo>
                    <a:pt x="76" y="40"/>
                  </a:lnTo>
                  <a:lnTo>
                    <a:pt x="77" y="34"/>
                  </a:lnTo>
                  <a:lnTo>
                    <a:pt x="77" y="33"/>
                  </a:lnTo>
                  <a:lnTo>
                    <a:pt x="77" y="32"/>
                  </a:lnTo>
                  <a:lnTo>
                    <a:pt x="77" y="31"/>
                  </a:lnTo>
                  <a:lnTo>
                    <a:pt x="78" y="28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78" y="21"/>
                  </a:lnTo>
                  <a:lnTo>
                    <a:pt x="79" y="20"/>
                  </a:lnTo>
                  <a:lnTo>
                    <a:pt x="79" y="17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0"/>
                  </a:lnTo>
                  <a:lnTo>
                    <a:pt x="80" y="9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4"/>
                  </a:lnTo>
                  <a:lnTo>
                    <a:pt x="87" y="5"/>
                  </a:lnTo>
                  <a:lnTo>
                    <a:pt x="87" y="6"/>
                  </a:lnTo>
                  <a:lnTo>
                    <a:pt x="87" y="6"/>
                  </a:lnTo>
                  <a:lnTo>
                    <a:pt x="87" y="7"/>
                  </a:lnTo>
                  <a:lnTo>
                    <a:pt x="88" y="9"/>
                  </a:lnTo>
                  <a:lnTo>
                    <a:pt x="88" y="9"/>
                  </a:lnTo>
                  <a:lnTo>
                    <a:pt x="88" y="10"/>
                  </a:lnTo>
                  <a:lnTo>
                    <a:pt x="88" y="10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4"/>
                  </a:lnTo>
                  <a:lnTo>
                    <a:pt x="89" y="15"/>
                  </a:lnTo>
                  <a:lnTo>
                    <a:pt x="89" y="17"/>
                  </a:lnTo>
                  <a:lnTo>
                    <a:pt x="90" y="23"/>
                  </a:lnTo>
                  <a:lnTo>
                    <a:pt x="90" y="23"/>
                  </a:lnTo>
                  <a:lnTo>
                    <a:pt x="90" y="24"/>
                  </a:lnTo>
                  <a:lnTo>
                    <a:pt x="90" y="26"/>
                  </a:lnTo>
                  <a:lnTo>
                    <a:pt x="91" y="28"/>
                  </a:lnTo>
                  <a:lnTo>
                    <a:pt x="91" y="35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38"/>
                  </a:lnTo>
                  <a:lnTo>
                    <a:pt x="92" y="41"/>
                  </a:lnTo>
                  <a:lnTo>
                    <a:pt x="93" y="47"/>
                  </a:lnTo>
                  <a:lnTo>
                    <a:pt x="94" y="60"/>
                  </a:lnTo>
                  <a:lnTo>
                    <a:pt x="94" y="61"/>
                  </a:lnTo>
                  <a:lnTo>
                    <a:pt x="95" y="62"/>
                  </a:lnTo>
                  <a:lnTo>
                    <a:pt x="95" y="63"/>
                  </a:lnTo>
                  <a:lnTo>
                    <a:pt x="95" y="67"/>
                  </a:lnTo>
                  <a:lnTo>
                    <a:pt x="96" y="73"/>
                  </a:lnTo>
                  <a:lnTo>
                    <a:pt x="97" y="85"/>
                  </a:lnTo>
                  <a:lnTo>
                    <a:pt x="97" y="86"/>
                  </a:lnTo>
                  <a:lnTo>
                    <a:pt x="97" y="86"/>
                  </a:lnTo>
                  <a:lnTo>
                    <a:pt x="97" y="88"/>
                  </a:lnTo>
                  <a:lnTo>
                    <a:pt x="98" y="90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99" y="97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0" name="Freeform 72"/>
            <p:cNvSpPr>
              <a:spLocks/>
            </p:cNvSpPr>
            <p:nvPr/>
          </p:nvSpPr>
          <p:spPr bwMode="auto">
            <a:xfrm>
              <a:off x="3588" y="2186"/>
              <a:ext cx="97" cy="116"/>
            </a:xfrm>
            <a:custGeom>
              <a:avLst/>
              <a:gdLst/>
              <a:ahLst/>
              <a:cxnLst>
                <a:cxn ang="0">
                  <a:pos x="2" y="108"/>
                </a:cxn>
                <a:cxn ang="0">
                  <a:pos x="3" y="112"/>
                </a:cxn>
                <a:cxn ang="0">
                  <a:pos x="4" y="114"/>
                </a:cxn>
                <a:cxn ang="0">
                  <a:pos x="4" y="115"/>
                </a:cxn>
                <a:cxn ang="0">
                  <a:pos x="5" y="116"/>
                </a:cxn>
                <a:cxn ang="0">
                  <a:pos x="6" y="115"/>
                </a:cxn>
                <a:cxn ang="0">
                  <a:pos x="7" y="113"/>
                </a:cxn>
                <a:cxn ang="0">
                  <a:pos x="8" y="109"/>
                </a:cxn>
                <a:cxn ang="0">
                  <a:pos x="10" y="98"/>
                </a:cxn>
                <a:cxn ang="0">
                  <a:pos x="13" y="71"/>
                </a:cxn>
                <a:cxn ang="0">
                  <a:pos x="17" y="37"/>
                </a:cxn>
                <a:cxn ang="0">
                  <a:pos x="19" y="20"/>
                </a:cxn>
                <a:cxn ang="0">
                  <a:pos x="20" y="10"/>
                </a:cxn>
                <a:cxn ang="0">
                  <a:pos x="22" y="4"/>
                </a:cxn>
                <a:cxn ang="0">
                  <a:pos x="23" y="1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7" y="5"/>
                </a:cxn>
                <a:cxn ang="0">
                  <a:pos x="28" y="11"/>
                </a:cxn>
                <a:cxn ang="0">
                  <a:pos x="30" y="24"/>
                </a:cxn>
                <a:cxn ang="0">
                  <a:pos x="34" y="54"/>
                </a:cxn>
                <a:cxn ang="0">
                  <a:pos x="37" y="88"/>
                </a:cxn>
                <a:cxn ang="0">
                  <a:pos x="40" y="103"/>
                </a:cxn>
                <a:cxn ang="0">
                  <a:pos x="41" y="109"/>
                </a:cxn>
                <a:cxn ang="0">
                  <a:pos x="42" y="113"/>
                </a:cxn>
                <a:cxn ang="0">
                  <a:pos x="43" y="115"/>
                </a:cxn>
                <a:cxn ang="0">
                  <a:pos x="43" y="116"/>
                </a:cxn>
                <a:cxn ang="0">
                  <a:pos x="44" y="115"/>
                </a:cxn>
                <a:cxn ang="0">
                  <a:pos x="45" y="114"/>
                </a:cxn>
                <a:cxn ang="0">
                  <a:pos x="46" y="112"/>
                </a:cxn>
                <a:cxn ang="0">
                  <a:pos x="47" y="106"/>
                </a:cxn>
                <a:cxn ang="0">
                  <a:pos x="49" y="92"/>
                </a:cxn>
                <a:cxn ang="0">
                  <a:pos x="52" y="68"/>
                </a:cxn>
                <a:cxn ang="0">
                  <a:pos x="57" y="26"/>
                </a:cxn>
                <a:cxn ang="0">
                  <a:pos x="58" y="16"/>
                </a:cxn>
                <a:cxn ang="0">
                  <a:pos x="59" y="8"/>
                </a:cxn>
                <a:cxn ang="0">
                  <a:pos x="60" y="4"/>
                </a:cxn>
                <a:cxn ang="0">
                  <a:pos x="62" y="1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5" y="2"/>
                </a:cxn>
                <a:cxn ang="0">
                  <a:pos x="66" y="9"/>
                </a:cxn>
                <a:cxn ang="0">
                  <a:pos x="68" y="23"/>
                </a:cxn>
                <a:cxn ang="0">
                  <a:pos x="71" y="50"/>
                </a:cxn>
                <a:cxn ang="0">
                  <a:pos x="75" y="86"/>
                </a:cxn>
                <a:cxn ang="0">
                  <a:pos x="77" y="99"/>
                </a:cxn>
                <a:cxn ang="0">
                  <a:pos x="78" y="107"/>
                </a:cxn>
                <a:cxn ang="0">
                  <a:pos x="80" y="113"/>
                </a:cxn>
                <a:cxn ang="0">
                  <a:pos x="81" y="115"/>
                </a:cxn>
                <a:cxn ang="0">
                  <a:pos x="81" y="116"/>
                </a:cxn>
                <a:cxn ang="0">
                  <a:pos x="82" y="115"/>
                </a:cxn>
                <a:cxn ang="0">
                  <a:pos x="83" y="114"/>
                </a:cxn>
                <a:cxn ang="0">
                  <a:pos x="84" y="111"/>
                </a:cxn>
                <a:cxn ang="0">
                  <a:pos x="85" y="104"/>
                </a:cxn>
                <a:cxn ang="0">
                  <a:pos x="87" y="92"/>
                </a:cxn>
                <a:cxn ang="0">
                  <a:pos x="91" y="57"/>
                </a:cxn>
                <a:cxn ang="0">
                  <a:pos x="93" y="39"/>
                </a:cxn>
                <a:cxn ang="0">
                  <a:pos x="95" y="21"/>
                </a:cxn>
                <a:cxn ang="0">
                  <a:pos x="97" y="11"/>
                </a:cxn>
              </a:cxnLst>
              <a:rect l="0" t="0" r="r" b="b"/>
              <a:pathLst>
                <a:path w="97" h="116">
                  <a:moveTo>
                    <a:pt x="0" y="97"/>
                  </a:moveTo>
                  <a:lnTo>
                    <a:pt x="0" y="98"/>
                  </a:lnTo>
                  <a:lnTo>
                    <a:pt x="0" y="100"/>
                  </a:lnTo>
                  <a:lnTo>
                    <a:pt x="1" y="104"/>
                  </a:lnTo>
                  <a:lnTo>
                    <a:pt x="1" y="105"/>
                  </a:lnTo>
                  <a:lnTo>
                    <a:pt x="1" y="105"/>
                  </a:lnTo>
                  <a:lnTo>
                    <a:pt x="1" y="106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9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7" y="112"/>
                  </a:lnTo>
                  <a:lnTo>
                    <a:pt x="7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8" y="106"/>
                  </a:lnTo>
                  <a:lnTo>
                    <a:pt x="9" y="104"/>
                  </a:lnTo>
                  <a:lnTo>
                    <a:pt x="10" y="99"/>
                  </a:lnTo>
                  <a:lnTo>
                    <a:pt x="10" y="99"/>
                  </a:lnTo>
                  <a:lnTo>
                    <a:pt x="10" y="98"/>
                  </a:lnTo>
                  <a:lnTo>
                    <a:pt x="10" y="97"/>
                  </a:lnTo>
                  <a:lnTo>
                    <a:pt x="10" y="94"/>
                  </a:lnTo>
                  <a:lnTo>
                    <a:pt x="11" y="89"/>
                  </a:lnTo>
                  <a:lnTo>
                    <a:pt x="12" y="77"/>
                  </a:lnTo>
                  <a:lnTo>
                    <a:pt x="12" y="77"/>
                  </a:lnTo>
                  <a:lnTo>
                    <a:pt x="13" y="76"/>
                  </a:lnTo>
                  <a:lnTo>
                    <a:pt x="13" y="74"/>
                  </a:lnTo>
                  <a:lnTo>
                    <a:pt x="13" y="71"/>
                  </a:lnTo>
                  <a:lnTo>
                    <a:pt x="14" y="65"/>
                  </a:lnTo>
                  <a:lnTo>
                    <a:pt x="15" y="52"/>
                  </a:lnTo>
                  <a:lnTo>
                    <a:pt x="15" y="51"/>
                  </a:lnTo>
                  <a:lnTo>
                    <a:pt x="15" y="50"/>
                  </a:lnTo>
                  <a:lnTo>
                    <a:pt x="16" y="48"/>
                  </a:lnTo>
                  <a:lnTo>
                    <a:pt x="16" y="45"/>
                  </a:lnTo>
                  <a:lnTo>
                    <a:pt x="17" y="38"/>
                  </a:lnTo>
                  <a:lnTo>
                    <a:pt x="17" y="37"/>
                  </a:lnTo>
                  <a:lnTo>
                    <a:pt x="17" y="36"/>
                  </a:lnTo>
                  <a:lnTo>
                    <a:pt x="17" y="35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1" y="9"/>
                  </a:lnTo>
                  <a:lnTo>
                    <a:pt x="21" y="8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7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1"/>
                  </a:lnTo>
                  <a:lnTo>
                    <a:pt x="29" y="13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29" y="16"/>
                  </a:lnTo>
                  <a:lnTo>
                    <a:pt x="29" y="18"/>
                  </a:lnTo>
                  <a:lnTo>
                    <a:pt x="30" y="23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6"/>
                  </a:lnTo>
                  <a:lnTo>
                    <a:pt x="31" y="28"/>
                  </a:lnTo>
                  <a:lnTo>
                    <a:pt x="31" y="34"/>
                  </a:lnTo>
                  <a:lnTo>
                    <a:pt x="33" y="47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3" y="50"/>
                  </a:lnTo>
                  <a:lnTo>
                    <a:pt x="34" y="54"/>
                  </a:lnTo>
                  <a:lnTo>
                    <a:pt x="34" y="61"/>
                  </a:lnTo>
                  <a:lnTo>
                    <a:pt x="36" y="75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6" y="78"/>
                  </a:lnTo>
                  <a:lnTo>
                    <a:pt x="37" y="81"/>
                  </a:lnTo>
                  <a:lnTo>
                    <a:pt x="37" y="88"/>
                  </a:lnTo>
                  <a:lnTo>
                    <a:pt x="37" y="88"/>
                  </a:lnTo>
                  <a:lnTo>
                    <a:pt x="38" y="89"/>
                  </a:lnTo>
                  <a:lnTo>
                    <a:pt x="38" y="91"/>
                  </a:lnTo>
                  <a:lnTo>
                    <a:pt x="38" y="94"/>
                  </a:lnTo>
                  <a:lnTo>
                    <a:pt x="39" y="99"/>
                  </a:lnTo>
                  <a:lnTo>
                    <a:pt x="39" y="99"/>
                  </a:lnTo>
                  <a:lnTo>
                    <a:pt x="39" y="100"/>
                  </a:lnTo>
                  <a:lnTo>
                    <a:pt x="39" y="101"/>
                  </a:lnTo>
                  <a:lnTo>
                    <a:pt x="40" y="103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5"/>
                  </a:lnTo>
                  <a:lnTo>
                    <a:pt x="40" y="107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41" y="109"/>
                  </a:lnTo>
                  <a:lnTo>
                    <a:pt x="41" y="109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1" y="111"/>
                  </a:lnTo>
                  <a:lnTo>
                    <a:pt x="41" y="112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46" y="110"/>
                  </a:lnTo>
                  <a:lnTo>
                    <a:pt x="46" y="110"/>
                  </a:lnTo>
                  <a:lnTo>
                    <a:pt x="47" y="108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8" y="103"/>
                  </a:lnTo>
                  <a:lnTo>
                    <a:pt x="48" y="102"/>
                  </a:lnTo>
                  <a:lnTo>
                    <a:pt x="48" y="99"/>
                  </a:lnTo>
                  <a:lnTo>
                    <a:pt x="49" y="94"/>
                  </a:lnTo>
                  <a:lnTo>
                    <a:pt x="49" y="93"/>
                  </a:lnTo>
                  <a:lnTo>
                    <a:pt x="49" y="92"/>
                  </a:lnTo>
                  <a:lnTo>
                    <a:pt x="49" y="91"/>
                  </a:lnTo>
                  <a:lnTo>
                    <a:pt x="50" y="88"/>
                  </a:lnTo>
                  <a:lnTo>
                    <a:pt x="50" y="82"/>
                  </a:lnTo>
                  <a:lnTo>
                    <a:pt x="51" y="81"/>
                  </a:lnTo>
                  <a:lnTo>
                    <a:pt x="51" y="80"/>
                  </a:lnTo>
                  <a:lnTo>
                    <a:pt x="51" y="78"/>
                  </a:lnTo>
                  <a:lnTo>
                    <a:pt x="51" y="75"/>
                  </a:lnTo>
                  <a:lnTo>
                    <a:pt x="52" y="68"/>
                  </a:lnTo>
                  <a:lnTo>
                    <a:pt x="54" y="54"/>
                  </a:lnTo>
                  <a:lnTo>
                    <a:pt x="54" y="53"/>
                  </a:lnTo>
                  <a:lnTo>
                    <a:pt x="54" y="52"/>
                  </a:lnTo>
                  <a:lnTo>
                    <a:pt x="54" y="50"/>
                  </a:lnTo>
                  <a:lnTo>
                    <a:pt x="54" y="47"/>
                  </a:lnTo>
                  <a:lnTo>
                    <a:pt x="55" y="40"/>
                  </a:lnTo>
                  <a:lnTo>
                    <a:pt x="57" y="27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4"/>
                  </a:lnTo>
                  <a:lnTo>
                    <a:pt x="57" y="22"/>
                  </a:lnTo>
                  <a:lnTo>
                    <a:pt x="57" y="21"/>
                  </a:lnTo>
                  <a:lnTo>
                    <a:pt x="57" y="20"/>
                  </a:lnTo>
                  <a:lnTo>
                    <a:pt x="58" y="19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9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7" y="14"/>
                  </a:lnTo>
                  <a:lnTo>
                    <a:pt x="67" y="17"/>
                  </a:lnTo>
                  <a:lnTo>
                    <a:pt x="68" y="22"/>
                  </a:lnTo>
                  <a:lnTo>
                    <a:pt x="68" y="23"/>
                  </a:lnTo>
                  <a:lnTo>
                    <a:pt x="68" y="24"/>
                  </a:lnTo>
                  <a:lnTo>
                    <a:pt x="69" y="25"/>
                  </a:lnTo>
                  <a:lnTo>
                    <a:pt x="69" y="28"/>
                  </a:lnTo>
                  <a:lnTo>
                    <a:pt x="70" y="34"/>
                  </a:lnTo>
                  <a:lnTo>
                    <a:pt x="71" y="47"/>
                  </a:lnTo>
                  <a:lnTo>
                    <a:pt x="71" y="48"/>
                  </a:lnTo>
                  <a:lnTo>
                    <a:pt x="71" y="48"/>
                  </a:lnTo>
                  <a:lnTo>
                    <a:pt x="71" y="50"/>
                  </a:lnTo>
                  <a:lnTo>
                    <a:pt x="72" y="53"/>
                  </a:lnTo>
                  <a:lnTo>
                    <a:pt x="73" y="60"/>
                  </a:lnTo>
                  <a:lnTo>
                    <a:pt x="74" y="74"/>
                  </a:lnTo>
                  <a:lnTo>
                    <a:pt x="74" y="74"/>
                  </a:lnTo>
                  <a:lnTo>
                    <a:pt x="74" y="75"/>
                  </a:lnTo>
                  <a:lnTo>
                    <a:pt x="74" y="77"/>
                  </a:lnTo>
                  <a:lnTo>
                    <a:pt x="75" y="80"/>
                  </a:lnTo>
                  <a:lnTo>
                    <a:pt x="75" y="86"/>
                  </a:lnTo>
                  <a:lnTo>
                    <a:pt x="75" y="87"/>
                  </a:lnTo>
                  <a:lnTo>
                    <a:pt x="75" y="87"/>
                  </a:lnTo>
                  <a:lnTo>
                    <a:pt x="76" y="89"/>
                  </a:lnTo>
                  <a:lnTo>
                    <a:pt x="76" y="92"/>
                  </a:lnTo>
                  <a:lnTo>
                    <a:pt x="77" y="97"/>
                  </a:lnTo>
                  <a:lnTo>
                    <a:pt x="77" y="97"/>
                  </a:lnTo>
                  <a:lnTo>
                    <a:pt x="77" y="98"/>
                  </a:lnTo>
                  <a:lnTo>
                    <a:pt x="77" y="99"/>
                  </a:lnTo>
                  <a:lnTo>
                    <a:pt x="77" y="101"/>
                  </a:lnTo>
                  <a:lnTo>
                    <a:pt x="77" y="102"/>
                  </a:lnTo>
                  <a:lnTo>
                    <a:pt x="77" y="102"/>
                  </a:lnTo>
                  <a:lnTo>
                    <a:pt x="78" y="104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7"/>
                  </a:lnTo>
                  <a:lnTo>
                    <a:pt x="79" y="109"/>
                  </a:lnTo>
                  <a:lnTo>
                    <a:pt x="79" y="109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112"/>
                  </a:lnTo>
                  <a:lnTo>
                    <a:pt x="79" y="112"/>
                  </a:lnTo>
                  <a:lnTo>
                    <a:pt x="80" y="112"/>
                  </a:lnTo>
                  <a:lnTo>
                    <a:pt x="80" y="113"/>
                  </a:lnTo>
                  <a:lnTo>
                    <a:pt x="80" y="113"/>
                  </a:lnTo>
                  <a:lnTo>
                    <a:pt x="80" y="113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3" y="115"/>
                  </a:lnTo>
                  <a:lnTo>
                    <a:pt x="83" y="115"/>
                  </a:lnTo>
                  <a:lnTo>
                    <a:pt x="83" y="115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83" y="113"/>
                  </a:lnTo>
                  <a:lnTo>
                    <a:pt x="83" y="112"/>
                  </a:lnTo>
                  <a:lnTo>
                    <a:pt x="84" y="112"/>
                  </a:lnTo>
                  <a:lnTo>
                    <a:pt x="84" y="112"/>
                  </a:lnTo>
                  <a:lnTo>
                    <a:pt x="84" y="111"/>
                  </a:lnTo>
                  <a:lnTo>
                    <a:pt x="84" y="111"/>
                  </a:lnTo>
                  <a:lnTo>
                    <a:pt x="84" y="110"/>
                  </a:lnTo>
                  <a:lnTo>
                    <a:pt x="84" y="110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85" y="107"/>
                  </a:lnTo>
                  <a:lnTo>
                    <a:pt x="85" y="106"/>
                  </a:lnTo>
                  <a:lnTo>
                    <a:pt x="85" y="104"/>
                  </a:lnTo>
                  <a:lnTo>
                    <a:pt x="85" y="104"/>
                  </a:lnTo>
                  <a:lnTo>
                    <a:pt x="86" y="103"/>
                  </a:lnTo>
                  <a:lnTo>
                    <a:pt x="86" y="102"/>
                  </a:lnTo>
                  <a:lnTo>
                    <a:pt x="86" y="100"/>
                  </a:lnTo>
                  <a:lnTo>
                    <a:pt x="87" y="95"/>
                  </a:lnTo>
                  <a:lnTo>
                    <a:pt x="87" y="94"/>
                  </a:lnTo>
                  <a:lnTo>
                    <a:pt x="87" y="93"/>
                  </a:lnTo>
                  <a:lnTo>
                    <a:pt x="87" y="92"/>
                  </a:lnTo>
                  <a:lnTo>
                    <a:pt x="87" y="89"/>
                  </a:lnTo>
                  <a:lnTo>
                    <a:pt x="88" y="83"/>
                  </a:lnTo>
                  <a:lnTo>
                    <a:pt x="88" y="83"/>
                  </a:lnTo>
                  <a:lnTo>
                    <a:pt x="88" y="82"/>
                  </a:lnTo>
                  <a:lnTo>
                    <a:pt x="89" y="80"/>
                  </a:lnTo>
                  <a:lnTo>
                    <a:pt x="89" y="77"/>
                  </a:lnTo>
                  <a:lnTo>
                    <a:pt x="90" y="71"/>
                  </a:lnTo>
                  <a:lnTo>
                    <a:pt x="91" y="57"/>
                  </a:lnTo>
                  <a:lnTo>
                    <a:pt x="91" y="56"/>
                  </a:lnTo>
                  <a:lnTo>
                    <a:pt x="91" y="55"/>
                  </a:lnTo>
                  <a:lnTo>
                    <a:pt x="91" y="53"/>
                  </a:lnTo>
                  <a:lnTo>
                    <a:pt x="92" y="50"/>
                  </a:lnTo>
                  <a:lnTo>
                    <a:pt x="93" y="42"/>
                  </a:lnTo>
                  <a:lnTo>
                    <a:pt x="93" y="42"/>
                  </a:lnTo>
                  <a:lnTo>
                    <a:pt x="93" y="41"/>
                  </a:lnTo>
                  <a:lnTo>
                    <a:pt x="93" y="39"/>
                  </a:lnTo>
                  <a:lnTo>
                    <a:pt x="93" y="35"/>
                  </a:lnTo>
                  <a:lnTo>
                    <a:pt x="94" y="29"/>
                  </a:lnTo>
                  <a:lnTo>
                    <a:pt x="94" y="28"/>
                  </a:lnTo>
                  <a:lnTo>
                    <a:pt x="94" y="27"/>
                  </a:lnTo>
                  <a:lnTo>
                    <a:pt x="94" y="26"/>
                  </a:lnTo>
                  <a:lnTo>
                    <a:pt x="95" y="22"/>
                  </a:lnTo>
                  <a:lnTo>
                    <a:pt x="95" y="22"/>
                  </a:lnTo>
                  <a:lnTo>
                    <a:pt x="95" y="21"/>
                  </a:lnTo>
                  <a:lnTo>
                    <a:pt x="95" y="20"/>
                  </a:lnTo>
                  <a:lnTo>
                    <a:pt x="95" y="17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4"/>
                  </a:lnTo>
                  <a:lnTo>
                    <a:pt x="96" y="12"/>
                  </a:lnTo>
                  <a:lnTo>
                    <a:pt x="96" y="11"/>
                  </a:lnTo>
                  <a:lnTo>
                    <a:pt x="97" y="11"/>
                  </a:lnTo>
                  <a:lnTo>
                    <a:pt x="97" y="10"/>
                  </a:lnTo>
                  <a:lnTo>
                    <a:pt x="97" y="8"/>
                  </a:lnTo>
                  <a:lnTo>
                    <a:pt x="97" y="7"/>
                  </a:lnTo>
                  <a:lnTo>
                    <a:pt x="97" y="7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1" name="Freeform 73"/>
            <p:cNvSpPr>
              <a:spLocks/>
            </p:cNvSpPr>
            <p:nvPr/>
          </p:nvSpPr>
          <p:spPr bwMode="auto">
            <a:xfrm>
              <a:off x="3685" y="2186"/>
              <a:ext cx="95" cy="116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5" y="3"/>
                </a:cxn>
                <a:cxn ang="0">
                  <a:pos x="7" y="9"/>
                </a:cxn>
                <a:cxn ang="0">
                  <a:pos x="8" y="18"/>
                </a:cxn>
                <a:cxn ang="0">
                  <a:pos x="12" y="49"/>
                </a:cxn>
                <a:cxn ang="0">
                  <a:pos x="14" y="71"/>
                </a:cxn>
                <a:cxn ang="0">
                  <a:pos x="16" y="92"/>
                </a:cxn>
                <a:cxn ang="0">
                  <a:pos x="19" y="106"/>
                </a:cxn>
                <a:cxn ang="0">
                  <a:pos x="20" y="112"/>
                </a:cxn>
                <a:cxn ang="0">
                  <a:pos x="21" y="114"/>
                </a:cxn>
                <a:cxn ang="0">
                  <a:pos x="21" y="115"/>
                </a:cxn>
                <a:cxn ang="0">
                  <a:pos x="22" y="116"/>
                </a:cxn>
                <a:cxn ang="0">
                  <a:pos x="23" y="115"/>
                </a:cxn>
                <a:cxn ang="0">
                  <a:pos x="23" y="113"/>
                </a:cxn>
                <a:cxn ang="0">
                  <a:pos x="25" y="109"/>
                </a:cxn>
                <a:cxn ang="0">
                  <a:pos x="27" y="98"/>
                </a:cxn>
                <a:cxn ang="0">
                  <a:pos x="30" y="64"/>
                </a:cxn>
                <a:cxn ang="0">
                  <a:pos x="33" y="33"/>
                </a:cxn>
                <a:cxn ang="0">
                  <a:pos x="36" y="16"/>
                </a:cxn>
                <a:cxn ang="0">
                  <a:pos x="37" y="8"/>
                </a:cxn>
                <a:cxn ang="0">
                  <a:pos x="38" y="3"/>
                </a:cxn>
                <a:cxn ang="0">
                  <a:pos x="39" y="1"/>
                </a:cxn>
                <a:cxn ang="0">
                  <a:pos x="40" y="0"/>
                </a:cxn>
                <a:cxn ang="0">
                  <a:pos x="40" y="0"/>
                </a:cxn>
                <a:cxn ang="0">
                  <a:pos x="41" y="1"/>
                </a:cxn>
                <a:cxn ang="0">
                  <a:pos x="42" y="3"/>
                </a:cxn>
                <a:cxn ang="0">
                  <a:pos x="43" y="7"/>
                </a:cxn>
                <a:cxn ang="0">
                  <a:pos x="45" y="20"/>
                </a:cxn>
                <a:cxn ang="0">
                  <a:pos x="48" y="44"/>
                </a:cxn>
                <a:cxn ang="0">
                  <a:pos x="52" y="86"/>
                </a:cxn>
                <a:cxn ang="0">
                  <a:pos x="54" y="98"/>
                </a:cxn>
                <a:cxn ang="0">
                  <a:pos x="55" y="106"/>
                </a:cxn>
                <a:cxn ang="0">
                  <a:pos x="56" y="111"/>
                </a:cxn>
                <a:cxn ang="0">
                  <a:pos x="57" y="114"/>
                </a:cxn>
                <a:cxn ang="0">
                  <a:pos x="58" y="115"/>
                </a:cxn>
                <a:cxn ang="0">
                  <a:pos x="59" y="116"/>
                </a:cxn>
                <a:cxn ang="0">
                  <a:pos x="59" y="115"/>
                </a:cxn>
                <a:cxn ang="0">
                  <a:pos x="60" y="112"/>
                </a:cxn>
                <a:cxn ang="0">
                  <a:pos x="61" y="107"/>
                </a:cxn>
                <a:cxn ang="0">
                  <a:pos x="63" y="97"/>
                </a:cxn>
                <a:cxn ang="0">
                  <a:pos x="67" y="64"/>
                </a:cxn>
                <a:cxn ang="0">
                  <a:pos x="70" y="34"/>
                </a:cxn>
                <a:cxn ang="0">
                  <a:pos x="72" y="12"/>
                </a:cxn>
                <a:cxn ang="0">
                  <a:pos x="74" y="4"/>
                </a:cxn>
                <a:cxn ang="0">
                  <a:pos x="75" y="1"/>
                </a:cxn>
                <a:cxn ang="0">
                  <a:pos x="76" y="0"/>
                </a:cxn>
                <a:cxn ang="0">
                  <a:pos x="76" y="0"/>
                </a:cxn>
                <a:cxn ang="0">
                  <a:pos x="77" y="0"/>
                </a:cxn>
                <a:cxn ang="0">
                  <a:pos x="78" y="3"/>
                </a:cxn>
                <a:cxn ang="0">
                  <a:pos x="79" y="8"/>
                </a:cxn>
                <a:cxn ang="0">
                  <a:pos x="82" y="23"/>
                </a:cxn>
                <a:cxn ang="0">
                  <a:pos x="85" y="51"/>
                </a:cxn>
                <a:cxn ang="0">
                  <a:pos x="88" y="90"/>
                </a:cxn>
                <a:cxn ang="0">
                  <a:pos x="90" y="104"/>
                </a:cxn>
                <a:cxn ang="0">
                  <a:pos x="92" y="111"/>
                </a:cxn>
                <a:cxn ang="0">
                  <a:pos x="93" y="114"/>
                </a:cxn>
                <a:cxn ang="0">
                  <a:pos x="94" y="115"/>
                </a:cxn>
                <a:cxn ang="0">
                  <a:pos x="94" y="116"/>
                </a:cxn>
              </a:cxnLst>
              <a:rect l="0" t="0" r="r" b="b"/>
              <a:pathLst>
                <a:path w="95" h="116">
                  <a:moveTo>
                    <a:pt x="0" y="7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5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9" y="24"/>
                  </a:lnTo>
                  <a:lnTo>
                    <a:pt x="9" y="24"/>
                  </a:lnTo>
                  <a:lnTo>
                    <a:pt x="9" y="25"/>
                  </a:lnTo>
                  <a:lnTo>
                    <a:pt x="9" y="26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2" y="48"/>
                  </a:lnTo>
                  <a:lnTo>
                    <a:pt x="12" y="49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2" y="56"/>
                  </a:lnTo>
                  <a:lnTo>
                    <a:pt x="13" y="63"/>
                  </a:lnTo>
                  <a:lnTo>
                    <a:pt x="13" y="64"/>
                  </a:lnTo>
                  <a:lnTo>
                    <a:pt x="13" y="65"/>
                  </a:lnTo>
                  <a:lnTo>
                    <a:pt x="14" y="67"/>
                  </a:lnTo>
                  <a:lnTo>
                    <a:pt x="14" y="71"/>
                  </a:lnTo>
                  <a:lnTo>
                    <a:pt x="15" y="78"/>
                  </a:lnTo>
                  <a:lnTo>
                    <a:pt x="15" y="79"/>
                  </a:lnTo>
                  <a:lnTo>
                    <a:pt x="15" y="80"/>
                  </a:lnTo>
                  <a:lnTo>
                    <a:pt x="15" y="81"/>
                  </a:lnTo>
                  <a:lnTo>
                    <a:pt x="15" y="84"/>
                  </a:lnTo>
                  <a:lnTo>
                    <a:pt x="16" y="91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7" y="94"/>
                  </a:lnTo>
                  <a:lnTo>
                    <a:pt x="17" y="97"/>
                  </a:lnTo>
                  <a:lnTo>
                    <a:pt x="18" y="102"/>
                  </a:lnTo>
                  <a:lnTo>
                    <a:pt x="18" y="102"/>
                  </a:lnTo>
                  <a:lnTo>
                    <a:pt x="18" y="103"/>
                  </a:lnTo>
                  <a:lnTo>
                    <a:pt x="18" y="104"/>
                  </a:lnTo>
                  <a:lnTo>
                    <a:pt x="18" y="106"/>
                  </a:lnTo>
                  <a:lnTo>
                    <a:pt x="19" y="106"/>
                  </a:lnTo>
                  <a:lnTo>
                    <a:pt x="19" y="107"/>
                  </a:lnTo>
                  <a:lnTo>
                    <a:pt x="19" y="108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20" y="111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4" y="113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8"/>
                  </a:lnTo>
                  <a:lnTo>
                    <a:pt x="25" y="107"/>
                  </a:lnTo>
                  <a:lnTo>
                    <a:pt x="25" y="105"/>
                  </a:lnTo>
                  <a:lnTo>
                    <a:pt x="26" y="101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7" y="98"/>
                  </a:lnTo>
                  <a:lnTo>
                    <a:pt x="27" y="96"/>
                  </a:lnTo>
                  <a:lnTo>
                    <a:pt x="27" y="90"/>
                  </a:lnTo>
                  <a:lnTo>
                    <a:pt x="29" y="78"/>
                  </a:lnTo>
                  <a:lnTo>
                    <a:pt x="29" y="78"/>
                  </a:lnTo>
                  <a:lnTo>
                    <a:pt x="29" y="77"/>
                  </a:lnTo>
                  <a:lnTo>
                    <a:pt x="29" y="75"/>
                  </a:lnTo>
                  <a:lnTo>
                    <a:pt x="30" y="71"/>
                  </a:lnTo>
                  <a:lnTo>
                    <a:pt x="30" y="64"/>
                  </a:lnTo>
                  <a:lnTo>
                    <a:pt x="32" y="49"/>
                  </a:lnTo>
                  <a:lnTo>
                    <a:pt x="32" y="48"/>
                  </a:lnTo>
                  <a:lnTo>
                    <a:pt x="32" y="47"/>
                  </a:lnTo>
                  <a:lnTo>
                    <a:pt x="32" y="46"/>
                  </a:lnTo>
                  <a:lnTo>
                    <a:pt x="33" y="42"/>
                  </a:lnTo>
                  <a:lnTo>
                    <a:pt x="33" y="35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4" y="32"/>
                  </a:lnTo>
                  <a:lnTo>
                    <a:pt x="34" y="28"/>
                  </a:lnTo>
                  <a:lnTo>
                    <a:pt x="35" y="22"/>
                  </a:lnTo>
                  <a:lnTo>
                    <a:pt x="35" y="21"/>
                  </a:lnTo>
                  <a:lnTo>
                    <a:pt x="35" y="21"/>
                  </a:lnTo>
                  <a:lnTo>
                    <a:pt x="35" y="19"/>
                  </a:lnTo>
                  <a:lnTo>
                    <a:pt x="35" y="17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4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7" y="10"/>
                  </a:lnTo>
                  <a:lnTo>
                    <a:pt x="37" y="8"/>
                  </a:lnTo>
                  <a:lnTo>
                    <a:pt x="37" y="8"/>
                  </a:lnTo>
                  <a:lnTo>
                    <a:pt x="37" y="7"/>
                  </a:lnTo>
                  <a:lnTo>
                    <a:pt x="37" y="6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3" y="7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44" y="10"/>
                  </a:lnTo>
                  <a:lnTo>
                    <a:pt x="44" y="11"/>
                  </a:lnTo>
                  <a:lnTo>
                    <a:pt x="44" y="14"/>
                  </a:lnTo>
                  <a:lnTo>
                    <a:pt x="45" y="19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5" y="22"/>
                  </a:lnTo>
                  <a:lnTo>
                    <a:pt x="46" y="25"/>
                  </a:lnTo>
                  <a:lnTo>
                    <a:pt x="47" y="31"/>
                  </a:lnTo>
                  <a:lnTo>
                    <a:pt x="47" y="32"/>
                  </a:lnTo>
                  <a:lnTo>
                    <a:pt x="47" y="33"/>
                  </a:lnTo>
                  <a:lnTo>
                    <a:pt x="47" y="34"/>
                  </a:lnTo>
                  <a:lnTo>
                    <a:pt x="47" y="38"/>
                  </a:lnTo>
                  <a:lnTo>
                    <a:pt x="48" y="44"/>
                  </a:lnTo>
                  <a:lnTo>
                    <a:pt x="49" y="59"/>
                  </a:lnTo>
                  <a:lnTo>
                    <a:pt x="49" y="60"/>
                  </a:lnTo>
                  <a:lnTo>
                    <a:pt x="49" y="60"/>
                  </a:lnTo>
                  <a:lnTo>
                    <a:pt x="50" y="62"/>
                  </a:lnTo>
                  <a:lnTo>
                    <a:pt x="50" y="66"/>
                  </a:lnTo>
                  <a:lnTo>
                    <a:pt x="51" y="73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52" y="87"/>
                  </a:lnTo>
                  <a:lnTo>
                    <a:pt x="53" y="89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3" y="97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4" y="100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3"/>
                  </a:lnTo>
                  <a:lnTo>
                    <a:pt x="55" y="104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5" y="107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9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9" y="116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1" y="111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61" y="109"/>
                  </a:lnTo>
                  <a:lnTo>
                    <a:pt x="61" y="107"/>
                  </a:lnTo>
                  <a:lnTo>
                    <a:pt x="61" y="106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2"/>
                  </a:lnTo>
                  <a:lnTo>
                    <a:pt x="62" y="102"/>
                  </a:lnTo>
                  <a:lnTo>
                    <a:pt x="62" y="101"/>
                  </a:lnTo>
                  <a:lnTo>
                    <a:pt x="63" y="100"/>
                  </a:lnTo>
                  <a:lnTo>
                    <a:pt x="63" y="97"/>
                  </a:lnTo>
                  <a:lnTo>
                    <a:pt x="64" y="91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64" y="88"/>
                  </a:lnTo>
                  <a:lnTo>
                    <a:pt x="64" y="85"/>
                  </a:lnTo>
                  <a:lnTo>
                    <a:pt x="65" y="79"/>
                  </a:lnTo>
                  <a:lnTo>
                    <a:pt x="67" y="65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7" y="62"/>
                  </a:lnTo>
                  <a:lnTo>
                    <a:pt x="67" y="58"/>
                  </a:lnTo>
                  <a:lnTo>
                    <a:pt x="68" y="51"/>
                  </a:lnTo>
                  <a:lnTo>
                    <a:pt x="69" y="37"/>
                  </a:lnTo>
                  <a:lnTo>
                    <a:pt x="69" y="36"/>
                  </a:lnTo>
                  <a:lnTo>
                    <a:pt x="69" y="35"/>
                  </a:lnTo>
                  <a:lnTo>
                    <a:pt x="70" y="34"/>
                  </a:lnTo>
                  <a:lnTo>
                    <a:pt x="70" y="30"/>
                  </a:lnTo>
                  <a:lnTo>
                    <a:pt x="71" y="24"/>
                  </a:lnTo>
                  <a:lnTo>
                    <a:pt x="71" y="23"/>
                  </a:lnTo>
                  <a:lnTo>
                    <a:pt x="71" y="22"/>
                  </a:lnTo>
                  <a:lnTo>
                    <a:pt x="71" y="20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3" y="11"/>
                  </a:lnTo>
                  <a:lnTo>
                    <a:pt x="73" y="10"/>
                  </a:lnTo>
                  <a:lnTo>
                    <a:pt x="73" y="8"/>
                  </a:lnTo>
                  <a:lnTo>
                    <a:pt x="73" y="8"/>
                  </a:lnTo>
                  <a:lnTo>
                    <a:pt x="73" y="7"/>
                  </a:lnTo>
                  <a:lnTo>
                    <a:pt x="73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3"/>
                  </a:lnTo>
                  <a:lnTo>
                    <a:pt x="74" y="3"/>
                  </a:lnTo>
                  <a:lnTo>
                    <a:pt x="74" y="2"/>
                  </a:lnTo>
                  <a:lnTo>
                    <a:pt x="75" y="2"/>
                  </a:lnTo>
                  <a:lnTo>
                    <a:pt x="75" y="2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3"/>
                  </a:lnTo>
                  <a:lnTo>
                    <a:pt x="78" y="3"/>
                  </a:lnTo>
                  <a:lnTo>
                    <a:pt x="78" y="4"/>
                  </a:lnTo>
                  <a:lnTo>
                    <a:pt x="79" y="4"/>
                  </a:lnTo>
                  <a:lnTo>
                    <a:pt x="79" y="4"/>
                  </a:lnTo>
                  <a:lnTo>
                    <a:pt x="79" y="5"/>
                  </a:lnTo>
                  <a:lnTo>
                    <a:pt x="79" y="7"/>
                  </a:lnTo>
                  <a:lnTo>
                    <a:pt x="79" y="8"/>
                  </a:lnTo>
                  <a:lnTo>
                    <a:pt x="79" y="8"/>
                  </a:lnTo>
                  <a:lnTo>
                    <a:pt x="80" y="9"/>
                  </a:lnTo>
                  <a:lnTo>
                    <a:pt x="80" y="11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4"/>
                  </a:lnTo>
                  <a:lnTo>
                    <a:pt x="81" y="16"/>
                  </a:lnTo>
                  <a:lnTo>
                    <a:pt x="82" y="22"/>
                  </a:lnTo>
                  <a:lnTo>
                    <a:pt x="82" y="23"/>
                  </a:lnTo>
                  <a:lnTo>
                    <a:pt x="82" y="23"/>
                  </a:lnTo>
                  <a:lnTo>
                    <a:pt x="82" y="25"/>
                  </a:lnTo>
                  <a:lnTo>
                    <a:pt x="82" y="28"/>
                  </a:lnTo>
                  <a:lnTo>
                    <a:pt x="83" y="34"/>
                  </a:lnTo>
                  <a:lnTo>
                    <a:pt x="84" y="48"/>
                  </a:lnTo>
                  <a:lnTo>
                    <a:pt x="84" y="49"/>
                  </a:lnTo>
                  <a:lnTo>
                    <a:pt x="84" y="50"/>
                  </a:lnTo>
                  <a:lnTo>
                    <a:pt x="85" y="51"/>
                  </a:lnTo>
                  <a:lnTo>
                    <a:pt x="85" y="55"/>
                  </a:lnTo>
                  <a:lnTo>
                    <a:pt x="86" y="62"/>
                  </a:lnTo>
                  <a:lnTo>
                    <a:pt x="87" y="76"/>
                  </a:lnTo>
                  <a:lnTo>
                    <a:pt x="87" y="77"/>
                  </a:lnTo>
                  <a:lnTo>
                    <a:pt x="87" y="78"/>
                  </a:lnTo>
                  <a:lnTo>
                    <a:pt x="87" y="80"/>
                  </a:lnTo>
                  <a:lnTo>
                    <a:pt x="88" y="83"/>
                  </a:lnTo>
                  <a:lnTo>
                    <a:pt x="88" y="90"/>
                  </a:lnTo>
                  <a:lnTo>
                    <a:pt x="89" y="90"/>
                  </a:lnTo>
                  <a:lnTo>
                    <a:pt x="89" y="91"/>
                  </a:lnTo>
                  <a:lnTo>
                    <a:pt x="89" y="93"/>
                  </a:lnTo>
                  <a:lnTo>
                    <a:pt x="89" y="96"/>
                  </a:lnTo>
                  <a:lnTo>
                    <a:pt x="90" y="101"/>
                  </a:lnTo>
                  <a:lnTo>
                    <a:pt x="90" y="102"/>
                  </a:lnTo>
                  <a:lnTo>
                    <a:pt x="90" y="103"/>
                  </a:lnTo>
                  <a:lnTo>
                    <a:pt x="90" y="104"/>
                  </a:lnTo>
                  <a:lnTo>
                    <a:pt x="91" y="106"/>
                  </a:lnTo>
                  <a:lnTo>
                    <a:pt x="91" y="106"/>
                  </a:lnTo>
                  <a:lnTo>
                    <a:pt x="91" y="107"/>
                  </a:lnTo>
                  <a:lnTo>
                    <a:pt x="91" y="108"/>
                  </a:lnTo>
                  <a:lnTo>
                    <a:pt x="92" y="110"/>
                  </a:lnTo>
                  <a:lnTo>
                    <a:pt x="92" y="110"/>
                  </a:lnTo>
                  <a:lnTo>
                    <a:pt x="92" y="111"/>
                  </a:lnTo>
                  <a:lnTo>
                    <a:pt x="92" y="111"/>
                  </a:lnTo>
                  <a:lnTo>
                    <a:pt x="92" y="112"/>
                  </a:lnTo>
                  <a:lnTo>
                    <a:pt x="92" y="112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5"/>
                  </a:lnTo>
                  <a:lnTo>
                    <a:pt x="95" y="115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2" name="Freeform 74"/>
            <p:cNvSpPr>
              <a:spLocks/>
            </p:cNvSpPr>
            <p:nvPr/>
          </p:nvSpPr>
          <p:spPr bwMode="auto">
            <a:xfrm>
              <a:off x="3780" y="2186"/>
              <a:ext cx="100" cy="116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" y="112"/>
                </a:cxn>
                <a:cxn ang="0">
                  <a:pos x="2" y="106"/>
                </a:cxn>
                <a:cxn ang="0">
                  <a:pos x="4" y="94"/>
                </a:cxn>
                <a:cxn ang="0">
                  <a:pos x="8" y="58"/>
                </a:cxn>
                <a:cxn ang="0">
                  <a:pos x="11" y="28"/>
                </a:cxn>
                <a:cxn ang="0">
                  <a:pos x="13" y="11"/>
                </a:cxn>
                <a:cxn ang="0">
                  <a:pos x="14" y="5"/>
                </a:cxn>
                <a:cxn ang="0">
                  <a:pos x="15" y="1"/>
                </a:cxn>
                <a:cxn ang="0">
                  <a:pos x="16" y="0"/>
                </a:cxn>
                <a:cxn ang="0">
                  <a:pos x="17" y="0"/>
                </a:cxn>
                <a:cxn ang="0">
                  <a:pos x="17" y="0"/>
                </a:cxn>
                <a:cxn ang="0">
                  <a:pos x="18" y="2"/>
                </a:cxn>
                <a:cxn ang="0">
                  <a:pos x="19" y="6"/>
                </a:cxn>
                <a:cxn ang="0">
                  <a:pos x="21" y="15"/>
                </a:cxn>
                <a:cxn ang="0">
                  <a:pos x="24" y="43"/>
                </a:cxn>
                <a:cxn ang="0">
                  <a:pos x="28" y="80"/>
                </a:cxn>
                <a:cxn ang="0">
                  <a:pos x="30" y="100"/>
                </a:cxn>
                <a:cxn ang="0">
                  <a:pos x="31" y="109"/>
                </a:cxn>
                <a:cxn ang="0">
                  <a:pos x="33" y="113"/>
                </a:cxn>
                <a:cxn ang="0">
                  <a:pos x="33" y="115"/>
                </a:cxn>
                <a:cxn ang="0">
                  <a:pos x="34" y="116"/>
                </a:cxn>
                <a:cxn ang="0">
                  <a:pos x="35" y="115"/>
                </a:cxn>
                <a:cxn ang="0">
                  <a:pos x="35" y="114"/>
                </a:cxn>
                <a:cxn ang="0">
                  <a:pos x="36" y="111"/>
                </a:cxn>
                <a:cxn ang="0">
                  <a:pos x="38" y="99"/>
                </a:cxn>
                <a:cxn ang="0">
                  <a:pos x="42" y="70"/>
                </a:cxn>
                <a:cxn ang="0">
                  <a:pos x="45" y="34"/>
                </a:cxn>
                <a:cxn ang="0">
                  <a:pos x="48" y="15"/>
                </a:cxn>
                <a:cxn ang="0">
                  <a:pos x="49" y="6"/>
                </a:cxn>
                <a:cxn ang="0">
                  <a:pos x="50" y="2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3" y="2"/>
                </a:cxn>
                <a:cxn ang="0">
                  <a:pos x="54" y="6"/>
                </a:cxn>
                <a:cxn ang="0">
                  <a:pos x="56" y="20"/>
                </a:cxn>
                <a:cxn ang="0">
                  <a:pos x="59" y="50"/>
                </a:cxn>
                <a:cxn ang="0">
                  <a:pos x="63" y="86"/>
                </a:cxn>
                <a:cxn ang="0">
                  <a:pos x="65" y="104"/>
                </a:cxn>
                <a:cxn ang="0">
                  <a:pos x="67" y="111"/>
                </a:cxn>
                <a:cxn ang="0">
                  <a:pos x="67" y="114"/>
                </a:cxn>
                <a:cxn ang="0">
                  <a:pos x="68" y="115"/>
                </a:cxn>
                <a:cxn ang="0">
                  <a:pos x="69" y="116"/>
                </a:cxn>
                <a:cxn ang="0">
                  <a:pos x="70" y="115"/>
                </a:cxn>
                <a:cxn ang="0">
                  <a:pos x="71" y="112"/>
                </a:cxn>
                <a:cxn ang="0">
                  <a:pos x="72" y="105"/>
                </a:cxn>
                <a:cxn ang="0">
                  <a:pos x="74" y="90"/>
                </a:cxn>
                <a:cxn ang="0">
                  <a:pos x="77" y="56"/>
                </a:cxn>
                <a:cxn ang="0">
                  <a:pos x="81" y="20"/>
                </a:cxn>
                <a:cxn ang="0">
                  <a:pos x="83" y="8"/>
                </a:cxn>
                <a:cxn ang="0">
                  <a:pos x="84" y="3"/>
                </a:cxn>
                <a:cxn ang="0">
                  <a:pos x="85" y="1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1"/>
                </a:cxn>
                <a:cxn ang="0">
                  <a:pos x="88" y="4"/>
                </a:cxn>
                <a:cxn ang="0">
                  <a:pos x="89" y="11"/>
                </a:cxn>
                <a:cxn ang="0">
                  <a:pos x="91" y="28"/>
                </a:cxn>
                <a:cxn ang="0">
                  <a:pos x="94" y="62"/>
                </a:cxn>
                <a:cxn ang="0">
                  <a:pos x="98" y="92"/>
                </a:cxn>
                <a:cxn ang="0">
                  <a:pos x="99" y="104"/>
                </a:cxn>
              </a:cxnLst>
              <a:rect l="0" t="0" r="r" b="b"/>
              <a:pathLst>
                <a:path w="100" h="116">
                  <a:moveTo>
                    <a:pt x="0" y="115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6"/>
                  </a:lnTo>
                  <a:lnTo>
                    <a:pt x="3" y="105"/>
                  </a:lnTo>
                  <a:lnTo>
                    <a:pt x="3" y="104"/>
                  </a:lnTo>
                  <a:lnTo>
                    <a:pt x="3" y="102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5" y="86"/>
                  </a:lnTo>
                  <a:lnTo>
                    <a:pt x="7" y="72"/>
                  </a:lnTo>
                  <a:lnTo>
                    <a:pt x="7" y="72"/>
                  </a:lnTo>
                  <a:lnTo>
                    <a:pt x="7" y="71"/>
                  </a:lnTo>
                  <a:lnTo>
                    <a:pt x="7" y="69"/>
                  </a:lnTo>
                  <a:lnTo>
                    <a:pt x="7" y="65"/>
                  </a:lnTo>
                  <a:lnTo>
                    <a:pt x="8" y="58"/>
                  </a:lnTo>
                  <a:lnTo>
                    <a:pt x="9" y="44"/>
                  </a:lnTo>
                  <a:lnTo>
                    <a:pt x="9" y="43"/>
                  </a:lnTo>
                  <a:lnTo>
                    <a:pt x="9" y="42"/>
                  </a:lnTo>
                  <a:lnTo>
                    <a:pt x="10" y="40"/>
                  </a:lnTo>
                  <a:lnTo>
                    <a:pt x="10" y="37"/>
                  </a:lnTo>
                  <a:lnTo>
                    <a:pt x="11" y="30"/>
                  </a:lnTo>
                  <a:lnTo>
                    <a:pt x="11" y="29"/>
                  </a:lnTo>
                  <a:lnTo>
                    <a:pt x="11" y="28"/>
                  </a:lnTo>
                  <a:lnTo>
                    <a:pt x="11" y="26"/>
                  </a:lnTo>
                  <a:lnTo>
                    <a:pt x="11" y="23"/>
                  </a:lnTo>
                  <a:lnTo>
                    <a:pt x="12" y="17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4" y="8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0" y="8"/>
                  </a:lnTo>
                  <a:lnTo>
                    <a:pt x="20" y="10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1" y="18"/>
                  </a:lnTo>
                  <a:lnTo>
                    <a:pt x="22" y="20"/>
                  </a:lnTo>
                  <a:lnTo>
                    <a:pt x="22" y="27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4" y="45"/>
                  </a:lnTo>
                  <a:lnTo>
                    <a:pt x="25" y="49"/>
                  </a:lnTo>
                  <a:lnTo>
                    <a:pt x="25" y="57"/>
                  </a:lnTo>
                  <a:lnTo>
                    <a:pt x="27" y="72"/>
                  </a:lnTo>
                  <a:lnTo>
                    <a:pt x="27" y="73"/>
                  </a:lnTo>
                  <a:lnTo>
                    <a:pt x="27" y="74"/>
                  </a:lnTo>
                  <a:lnTo>
                    <a:pt x="27" y="76"/>
                  </a:lnTo>
                  <a:lnTo>
                    <a:pt x="28" y="80"/>
                  </a:lnTo>
                  <a:lnTo>
                    <a:pt x="28" y="87"/>
                  </a:lnTo>
                  <a:lnTo>
                    <a:pt x="29" y="88"/>
                  </a:lnTo>
                  <a:lnTo>
                    <a:pt x="29" y="88"/>
                  </a:lnTo>
                  <a:lnTo>
                    <a:pt x="29" y="90"/>
                  </a:lnTo>
                  <a:lnTo>
                    <a:pt x="29" y="93"/>
                  </a:lnTo>
                  <a:lnTo>
                    <a:pt x="30" y="99"/>
                  </a:lnTo>
                  <a:lnTo>
                    <a:pt x="30" y="100"/>
                  </a:lnTo>
                  <a:lnTo>
                    <a:pt x="30" y="100"/>
                  </a:lnTo>
                  <a:lnTo>
                    <a:pt x="30" y="102"/>
                  </a:lnTo>
                  <a:lnTo>
                    <a:pt x="31" y="104"/>
                  </a:lnTo>
                  <a:lnTo>
                    <a:pt x="31" y="105"/>
                  </a:lnTo>
                  <a:lnTo>
                    <a:pt x="31" y="105"/>
                  </a:lnTo>
                  <a:lnTo>
                    <a:pt x="31" y="106"/>
                  </a:lnTo>
                  <a:lnTo>
                    <a:pt x="31" y="108"/>
                  </a:lnTo>
                  <a:lnTo>
                    <a:pt x="31" y="109"/>
                  </a:lnTo>
                  <a:lnTo>
                    <a:pt x="31" y="109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3" y="113"/>
                  </a:lnTo>
                  <a:lnTo>
                    <a:pt x="33" y="113"/>
                  </a:lnTo>
                  <a:lnTo>
                    <a:pt x="33" y="113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6" y="114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7" y="110"/>
                  </a:lnTo>
                  <a:lnTo>
                    <a:pt x="37" y="110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7" y="107"/>
                  </a:lnTo>
                  <a:lnTo>
                    <a:pt x="37" y="106"/>
                  </a:lnTo>
                  <a:lnTo>
                    <a:pt x="38" y="104"/>
                  </a:lnTo>
                  <a:lnTo>
                    <a:pt x="38" y="99"/>
                  </a:lnTo>
                  <a:lnTo>
                    <a:pt x="39" y="99"/>
                  </a:lnTo>
                  <a:lnTo>
                    <a:pt x="39" y="98"/>
                  </a:lnTo>
                  <a:lnTo>
                    <a:pt x="39" y="96"/>
                  </a:lnTo>
                  <a:lnTo>
                    <a:pt x="39" y="93"/>
                  </a:lnTo>
                  <a:lnTo>
                    <a:pt x="40" y="87"/>
                  </a:lnTo>
                  <a:lnTo>
                    <a:pt x="41" y="72"/>
                  </a:lnTo>
                  <a:lnTo>
                    <a:pt x="41" y="71"/>
                  </a:lnTo>
                  <a:lnTo>
                    <a:pt x="42" y="70"/>
                  </a:lnTo>
                  <a:lnTo>
                    <a:pt x="42" y="68"/>
                  </a:lnTo>
                  <a:lnTo>
                    <a:pt x="42" y="64"/>
                  </a:lnTo>
                  <a:lnTo>
                    <a:pt x="43" y="57"/>
                  </a:lnTo>
                  <a:lnTo>
                    <a:pt x="44" y="41"/>
                  </a:lnTo>
                  <a:lnTo>
                    <a:pt x="45" y="40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8"/>
                  </a:lnTo>
                  <a:lnTo>
                    <a:pt x="46" y="27"/>
                  </a:lnTo>
                  <a:lnTo>
                    <a:pt x="46" y="26"/>
                  </a:lnTo>
                  <a:lnTo>
                    <a:pt x="46" y="24"/>
                  </a:lnTo>
                  <a:lnTo>
                    <a:pt x="47" y="21"/>
                  </a:lnTo>
                  <a:lnTo>
                    <a:pt x="47" y="16"/>
                  </a:lnTo>
                  <a:lnTo>
                    <a:pt x="47" y="15"/>
                  </a:lnTo>
                  <a:lnTo>
                    <a:pt x="48" y="15"/>
                  </a:lnTo>
                  <a:lnTo>
                    <a:pt x="48" y="14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8" y="9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5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7"/>
                  </a:lnTo>
                  <a:lnTo>
                    <a:pt x="55" y="9"/>
                  </a:lnTo>
                  <a:lnTo>
                    <a:pt x="55" y="10"/>
                  </a:lnTo>
                  <a:lnTo>
                    <a:pt x="55" y="10"/>
                  </a:lnTo>
                  <a:lnTo>
                    <a:pt x="55" y="11"/>
                  </a:lnTo>
                  <a:lnTo>
                    <a:pt x="56" y="14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56" y="21"/>
                  </a:lnTo>
                  <a:lnTo>
                    <a:pt x="57" y="23"/>
                  </a:lnTo>
                  <a:lnTo>
                    <a:pt x="57" y="26"/>
                  </a:lnTo>
                  <a:lnTo>
                    <a:pt x="58" y="33"/>
                  </a:lnTo>
                  <a:lnTo>
                    <a:pt x="59" y="48"/>
                  </a:lnTo>
                  <a:lnTo>
                    <a:pt x="59" y="49"/>
                  </a:lnTo>
                  <a:lnTo>
                    <a:pt x="59" y="50"/>
                  </a:lnTo>
                  <a:lnTo>
                    <a:pt x="60" y="52"/>
                  </a:lnTo>
                  <a:lnTo>
                    <a:pt x="60" y="56"/>
                  </a:lnTo>
                  <a:lnTo>
                    <a:pt x="61" y="64"/>
                  </a:lnTo>
                  <a:lnTo>
                    <a:pt x="62" y="79"/>
                  </a:lnTo>
                  <a:lnTo>
                    <a:pt x="62" y="80"/>
                  </a:lnTo>
                  <a:lnTo>
                    <a:pt x="62" y="81"/>
                  </a:lnTo>
                  <a:lnTo>
                    <a:pt x="63" y="82"/>
                  </a:lnTo>
                  <a:lnTo>
                    <a:pt x="63" y="86"/>
                  </a:lnTo>
                  <a:lnTo>
                    <a:pt x="64" y="92"/>
                  </a:lnTo>
                  <a:lnTo>
                    <a:pt x="64" y="93"/>
                  </a:lnTo>
                  <a:lnTo>
                    <a:pt x="64" y="94"/>
                  </a:lnTo>
                  <a:lnTo>
                    <a:pt x="64" y="95"/>
                  </a:lnTo>
                  <a:lnTo>
                    <a:pt x="64" y="98"/>
                  </a:lnTo>
                  <a:lnTo>
                    <a:pt x="65" y="103"/>
                  </a:lnTo>
                  <a:lnTo>
                    <a:pt x="65" y="103"/>
                  </a:lnTo>
                  <a:lnTo>
                    <a:pt x="65" y="104"/>
                  </a:lnTo>
                  <a:lnTo>
                    <a:pt x="65" y="105"/>
                  </a:lnTo>
                  <a:lnTo>
                    <a:pt x="66" y="107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9"/>
                  </a:lnTo>
                  <a:lnTo>
                    <a:pt x="66" y="110"/>
                  </a:lnTo>
                  <a:lnTo>
                    <a:pt x="66" y="111"/>
                  </a:lnTo>
                  <a:lnTo>
                    <a:pt x="67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2"/>
                  </a:lnTo>
                  <a:lnTo>
                    <a:pt x="71" y="11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2" y="106"/>
                  </a:lnTo>
                  <a:lnTo>
                    <a:pt x="72" y="105"/>
                  </a:lnTo>
                  <a:lnTo>
                    <a:pt x="72" y="103"/>
                  </a:lnTo>
                  <a:lnTo>
                    <a:pt x="72" y="102"/>
                  </a:lnTo>
                  <a:lnTo>
                    <a:pt x="72" y="102"/>
                  </a:lnTo>
                  <a:lnTo>
                    <a:pt x="73" y="100"/>
                  </a:lnTo>
                  <a:lnTo>
                    <a:pt x="73" y="98"/>
                  </a:lnTo>
                  <a:lnTo>
                    <a:pt x="74" y="91"/>
                  </a:lnTo>
                  <a:lnTo>
                    <a:pt x="74" y="91"/>
                  </a:lnTo>
                  <a:lnTo>
                    <a:pt x="74" y="90"/>
                  </a:lnTo>
                  <a:lnTo>
                    <a:pt x="74" y="88"/>
                  </a:lnTo>
                  <a:lnTo>
                    <a:pt x="74" y="85"/>
                  </a:lnTo>
                  <a:lnTo>
                    <a:pt x="75" y="78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7" y="62"/>
                  </a:lnTo>
                  <a:lnTo>
                    <a:pt x="77" y="60"/>
                  </a:lnTo>
                  <a:lnTo>
                    <a:pt x="77" y="56"/>
                  </a:lnTo>
                  <a:lnTo>
                    <a:pt x="78" y="48"/>
                  </a:lnTo>
                  <a:lnTo>
                    <a:pt x="80" y="34"/>
                  </a:lnTo>
                  <a:lnTo>
                    <a:pt x="80" y="33"/>
                  </a:lnTo>
                  <a:lnTo>
                    <a:pt x="80" y="32"/>
                  </a:lnTo>
                  <a:lnTo>
                    <a:pt x="80" y="30"/>
                  </a:lnTo>
                  <a:lnTo>
                    <a:pt x="80" y="27"/>
                  </a:lnTo>
                  <a:lnTo>
                    <a:pt x="81" y="21"/>
                  </a:lnTo>
                  <a:lnTo>
                    <a:pt x="81" y="20"/>
                  </a:lnTo>
                  <a:lnTo>
                    <a:pt x="81" y="20"/>
                  </a:lnTo>
                  <a:lnTo>
                    <a:pt x="81" y="18"/>
                  </a:lnTo>
                  <a:lnTo>
                    <a:pt x="82" y="16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10"/>
                  </a:lnTo>
                  <a:lnTo>
                    <a:pt x="83" y="9"/>
                  </a:lnTo>
                  <a:lnTo>
                    <a:pt x="83" y="8"/>
                  </a:lnTo>
                  <a:lnTo>
                    <a:pt x="83" y="8"/>
                  </a:lnTo>
                  <a:lnTo>
                    <a:pt x="83" y="7"/>
                  </a:lnTo>
                  <a:lnTo>
                    <a:pt x="83" y="6"/>
                  </a:lnTo>
                  <a:lnTo>
                    <a:pt x="83" y="6"/>
                  </a:lnTo>
                  <a:lnTo>
                    <a:pt x="83" y="5"/>
                  </a:lnTo>
                  <a:lnTo>
                    <a:pt x="84" y="4"/>
                  </a:lnTo>
                  <a:lnTo>
                    <a:pt x="84" y="3"/>
                  </a:lnTo>
                  <a:lnTo>
                    <a:pt x="84" y="3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5" y="1"/>
                  </a:lnTo>
                  <a:lnTo>
                    <a:pt x="85" y="1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5"/>
                  </a:lnTo>
                  <a:lnTo>
                    <a:pt x="88" y="6"/>
                  </a:lnTo>
                  <a:lnTo>
                    <a:pt x="88" y="6"/>
                  </a:lnTo>
                  <a:lnTo>
                    <a:pt x="88" y="7"/>
                  </a:lnTo>
                  <a:lnTo>
                    <a:pt x="89" y="9"/>
                  </a:lnTo>
                  <a:lnTo>
                    <a:pt x="89" y="10"/>
                  </a:lnTo>
                  <a:lnTo>
                    <a:pt x="89" y="10"/>
                  </a:lnTo>
                  <a:lnTo>
                    <a:pt x="89" y="11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5"/>
                  </a:lnTo>
                  <a:lnTo>
                    <a:pt x="90" y="17"/>
                  </a:lnTo>
                  <a:lnTo>
                    <a:pt x="90" y="20"/>
                  </a:lnTo>
                  <a:lnTo>
                    <a:pt x="91" y="26"/>
                  </a:lnTo>
                  <a:lnTo>
                    <a:pt x="91" y="27"/>
                  </a:lnTo>
                  <a:lnTo>
                    <a:pt x="91" y="28"/>
                  </a:lnTo>
                  <a:lnTo>
                    <a:pt x="91" y="29"/>
                  </a:lnTo>
                  <a:lnTo>
                    <a:pt x="92" y="33"/>
                  </a:lnTo>
                  <a:lnTo>
                    <a:pt x="92" y="40"/>
                  </a:lnTo>
                  <a:lnTo>
                    <a:pt x="94" y="54"/>
                  </a:lnTo>
                  <a:lnTo>
                    <a:pt x="94" y="55"/>
                  </a:lnTo>
                  <a:lnTo>
                    <a:pt x="94" y="56"/>
                  </a:lnTo>
                  <a:lnTo>
                    <a:pt x="94" y="58"/>
                  </a:lnTo>
                  <a:lnTo>
                    <a:pt x="94" y="62"/>
                  </a:lnTo>
                  <a:lnTo>
                    <a:pt x="95" y="70"/>
                  </a:lnTo>
                  <a:lnTo>
                    <a:pt x="97" y="84"/>
                  </a:lnTo>
                  <a:lnTo>
                    <a:pt x="97" y="85"/>
                  </a:lnTo>
                  <a:lnTo>
                    <a:pt x="97" y="86"/>
                  </a:lnTo>
                  <a:lnTo>
                    <a:pt x="97" y="87"/>
                  </a:lnTo>
                  <a:lnTo>
                    <a:pt x="97" y="91"/>
                  </a:lnTo>
                  <a:lnTo>
                    <a:pt x="98" y="92"/>
                  </a:lnTo>
                  <a:lnTo>
                    <a:pt x="98" y="92"/>
                  </a:lnTo>
                  <a:lnTo>
                    <a:pt x="98" y="94"/>
                  </a:lnTo>
                  <a:lnTo>
                    <a:pt x="98" y="97"/>
                  </a:lnTo>
                  <a:lnTo>
                    <a:pt x="98" y="98"/>
                  </a:lnTo>
                  <a:lnTo>
                    <a:pt x="98" y="99"/>
                  </a:lnTo>
                  <a:lnTo>
                    <a:pt x="98" y="100"/>
                  </a:lnTo>
                  <a:lnTo>
                    <a:pt x="99" y="103"/>
                  </a:lnTo>
                  <a:lnTo>
                    <a:pt x="99" y="103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100" y="108"/>
                  </a:lnTo>
                  <a:lnTo>
                    <a:pt x="100" y="108"/>
                  </a:lnTo>
                  <a:lnTo>
                    <a:pt x="100" y="108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3" name="Freeform 75"/>
            <p:cNvSpPr>
              <a:spLocks/>
            </p:cNvSpPr>
            <p:nvPr/>
          </p:nvSpPr>
          <p:spPr bwMode="auto">
            <a:xfrm>
              <a:off x="3880" y="2186"/>
              <a:ext cx="87" cy="116"/>
            </a:xfrm>
            <a:custGeom>
              <a:avLst/>
              <a:gdLst/>
              <a:ahLst/>
              <a:cxnLst>
                <a:cxn ang="0">
                  <a:pos x="1" y="113"/>
                </a:cxn>
                <a:cxn ang="0">
                  <a:pos x="2" y="115"/>
                </a:cxn>
                <a:cxn ang="0">
                  <a:pos x="2" y="116"/>
                </a:cxn>
                <a:cxn ang="0">
                  <a:pos x="3" y="115"/>
                </a:cxn>
                <a:cxn ang="0">
                  <a:pos x="4" y="114"/>
                </a:cxn>
                <a:cxn ang="0">
                  <a:pos x="5" y="110"/>
                </a:cxn>
                <a:cxn ang="0">
                  <a:pos x="6" y="101"/>
                </a:cxn>
                <a:cxn ang="0">
                  <a:pos x="9" y="79"/>
                </a:cxn>
                <a:cxn ang="0">
                  <a:pos x="12" y="44"/>
                </a:cxn>
                <a:cxn ang="0">
                  <a:pos x="15" y="22"/>
                </a:cxn>
                <a:cxn ang="0">
                  <a:pos x="16" y="10"/>
                </a:cxn>
                <a:cxn ang="0">
                  <a:pos x="17" y="5"/>
                </a:cxn>
                <a:cxn ang="0">
                  <a:pos x="18" y="2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20" y="0"/>
                </a:cxn>
                <a:cxn ang="0">
                  <a:pos x="21" y="3"/>
                </a:cxn>
                <a:cxn ang="0">
                  <a:pos x="23" y="10"/>
                </a:cxn>
                <a:cxn ang="0">
                  <a:pos x="24" y="20"/>
                </a:cxn>
                <a:cxn ang="0">
                  <a:pos x="26" y="42"/>
                </a:cxn>
                <a:cxn ang="0">
                  <a:pos x="29" y="77"/>
                </a:cxn>
                <a:cxn ang="0">
                  <a:pos x="32" y="98"/>
                </a:cxn>
                <a:cxn ang="0">
                  <a:pos x="33" y="108"/>
                </a:cxn>
                <a:cxn ang="0">
                  <a:pos x="34" y="113"/>
                </a:cxn>
                <a:cxn ang="0">
                  <a:pos x="35" y="115"/>
                </a:cxn>
                <a:cxn ang="0">
                  <a:pos x="36" y="116"/>
                </a:cxn>
                <a:cxn ang="0">
                  <a:pos x="37" y="115"/>
                </a:cxn>
                <a:cxn ang="0">
                  <a:pos x="37" y="113"/>
                </a:cxn>
                <a:cxn ang="0">
                  <a:pos x="38" y="110"/>
                </a:cxn>
                <a:cxn ang="0">
                  <a:pos x="40" y="96"/>
                </a:cxn>
                <a:cxn ang="0">
                  <a:pos x="43" y="67"/>
                </a:cxn>
                <a:cxn ang="0">
                  <a:pos x="46" y="36"/>
                </a:cxn>
                <a:cxn ang="0">
                  <a:pos x="48" y="21"/>
                </a:cxn>
                <a:cxn ang="0">
                  <a:pos x="49" y="10"/>
                </a:cxn>
                <a:cxn ang="0">
                  <a:pos x="50" y="5"/>
                </a:cxn>
                <a:cxn ang="0">
                  <a:pos x="51" y="2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2"/>
                </a:cxn>
                <a:cxn ang="0">
                  <a:pos x="55" y="8"/>
                </a:cxn>
                <a:cxn ang="0">
                  <a:pos x="57" y="18"/>
                </a:cxn>
                <a:cxn ang="0">
                  <a:pos x="60" y="56"/>
                </a:cxn>
                <a:cxn ang="0">
                  <a:pos x="62" y="77"/>
                </a:cxn>
                <a:cxn ang="0">
                  <a:pos x="64" y="97"/>
                </a:cxn>
                <a:cxn ang="0">
                  <a:pos x="66" y="106"/>
                </a:cxn>
                <a:cxn ang="0">
                  <a:pos x="67" y="112"/>
                </a:cxn>
                <a:cxn ang="0">
                  <a:pos x="68" y="114"/>
                </a:cxn>
                <a:cxn ang="0">
                  <a:pos x="68" y="116"/>
                </a:cxn>
                <a:cxn ang="0">
                  <a:pos x="69" y="115"/>
                </a:cxn>
                <a:cxn ang="0">
                  <a:pos x="70" y="114"/>
                </a:cxn>
                <a:cxn ang="0">
                  <a:pos x="71" y="111"/>
                </a:cxn>
                <a:cxn ang="0">
                  <a:pos x="72" y="103"/>
                </a:cxn>
                <a:cxn ang="0">
                  <a:pos x="74" y="84"/>
                </a:cxn>
                <a:cxn ang="0">
                  <a:pos x="78" y="41"/>
                </a:cxn>
                <a:cxn ang="0">
                  <a:pos x="80" y="20"/>
                </a:cxn>
                <a:cxn ang="0">
                  <a:pos x="82" y="8"/>
                </a:cxn>
                <a:cxn ang="0">
                  <a:pos x="83" y="2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6" y="2"/>
                </a:cxn>
              </a:cxnLst>
              <a:rect l="0" t="0" r="r" b="b"/>
              <a:pathLst>
                <a:path w="87" h="116">
                  <a:moveTo>
                    <a:pt x="0" y="108"/>
                  </a:moveTo>
                  <a:lnTo>
                    <a:pt x="0" y="109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1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3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5" y="111"/>
                  </a:lnTo>
                  <a:lnTo>
                    <a:pt x="5" y="111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5" y="108"/>
                  </a:lnTo>
                  <a:lnTo>
                    <a:pt x="6" y="106"/>
                  </a:lnTo>
                  <a:lnTo>
                    <a:pt x="6" y="105"/>
                  </a:lnTo>
                  <a:lnTo>
                    <a:pt x="6" y="104"/>
                  </a:lnTo>
                  <a:lnTo>
                    <a:pt x="6" y="103"/>
                  </a:lnTo>
                  <a:lnTo>
                    <a:pt x="6" y="101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7" y="93"/>
                  </a:lnTo>
                  <a:lnTo>
                    <a:pt x="8" y="92"/>
                  </a:lnTo>
                  <a:lnTo>
                    <a:pt x="8" y="88"/>
                  </a:lnTo>
                  <a:lnTo>
                    <a:pt x="9" y="81"/>
                  </a:lnTo>
                  <a:lnTo>
                    <a:pt x="9" y="80"/>
                  </a:lnTo>
                  <a:lnTo>
                    <a:pt x="9" y="79"/>
                  </a:lnTo>
                  <a:lnTo>
                    <a:pt x="9" y="78"/>
                  </a:lnTo>
                  <a:lnTo>
                    <a:pt x="9" y="74"/>
                  </a:lnTo>
                  <a:lnTo>
                    <a:pt x="10" y="67"/>
                  </a:lnTo>
                  <a:lnTo>
                    <a:pt x="11" y="52"/>
                  </a:lnTo>
                  <a:lnTo>
                    <a:pt x="12" y="51"/>
                  </a:lnTo>
                  <a:lnTo>
                    <a:pt x="12" y="50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3" y="37"/>
                  </a:lnTo>
                  <a:lnTo>
                    <a:pt x="13" y="36"/>
                  </a:lnTo>
                  <a:lnTo>
                    <a:pt x="13" y="35"/>
                  </a:lnTo>
                  <a:lnTo>
                    <a:pt x="13" y="33"/>
                  </a:lnTo>
                  <a:lnTo>
                    <a:pt x="14" y="30"/>
                  </a:lnTo>
                  <a:lnTo>
                    <a:pt x="14" y="24"/>
                  </a:lnTo>
                  <a:lnTo>
                    <a:pt x="14" y="23"/>
                  </a:lnTo>
                  <a:lnTo>
                    <a:pt x="15" y="22"/>
                  </a:lnTo>
                  <a:lnTo>
                    <a:pt x="15" y="20"/>
                  </a:lnTo>
                  <a:lnTo>
                    <a:pt x="15" y="17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6" y="12"/>
                  </a:lnTo>
                  <a:lnTo>
                    <a:pt x="16" y="11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4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7"/>
                  </a:lnTo>
                  <a:lnTo>
                    <a:pt x="22" y="8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3" y="14"/>
                  </a:lnTo>
                  <a:lnTo>
                    <a:pt x="23" y="15"/>
                  </a:lnTo>
                  <a:lnTo>
                    <a:pt x="23" y="16"/>
                  </a:lnTo>
                  <a:lnTo>
                    <a:pt x="23" y="17"/>
                  </a:lnTo>
                  <a:lnTo>
                    <a:pt x="24" y="20"/>
                  </a:lnTo>
                  <a:lnTo>
                    <a:pt x="25" y="26"/>
                  </a:lnTo>
                  <a:lnTo>
                    <a:pt x="25" y="27"/>
                  </a:lnTo>
                  <a:lnTo>
                    <a:pt x="25" y="28"/>
                  </a:lnTo>
                  <a:lnTo>
                    <a:pt x="25" y="29"/>
                  </a:lnTo>
                  <a:lnTo>
                    <a:pt x="25" y="33"/>
                  </a:lnTo>
                  <a:lnTo>
                    <a:pt x="26" y="40"/>
                  </a:lnTo>
                  <a:lnTo>
                    <a:pt x="26" y="41"/>
                  </a:lnTo>
                  <a:lnTo>
                    <a:pt x="26" y="42"/>
                  </a:lnTo>
                  <a:lnTo>
                    <a:pt x="26" y="44"/>
                  </a:lnTo>
                  <a:lnTo>
                    <a:pt x="27" y="47"/>
                  </a:lnTo>
                  <a:lnTo>
                    <a:pt x="27" y="55"/>
                  </a:lnTo>
                  <a:lnTo>
                    <a:pt x="29" y="70"/>
                  </a:lnTo>
                  <a:lnTo>
                    <a:pt x="29" y="71"/>
                  </a:lnTo>
                  <a:lnTo>
                    <a:pt x="29" y="72"/>
                  </a:lnTo>
                  <a:lnTo>
                    <a:pt x="29" y="74"/>
                  </a:lnTo>
                  <a:lnTo>
                    <a:pt x="29" y="77"/>
                  </a:lnTo>
                  <a:lnTo>
                    <a:pt x="30" y="84"/>
                  </a:lnTo>
                  <a:lnTo>
                    <a:pt x="30" y="85"/>
                  </a:lnTo>
                  <a:lnTo>
                    <a:pt x="30" y="86"/>
                  </a:lnTo>
                  <a:lnTo>
                    <a:pt x="31" y="88"/>
                  </a:lnTo>
                  <a:lnTo>
                    <a:pt x="31" y="91"/>
                  </a:lnTo>
                  <a:lnTo>
                    <a:pt x="31" y="97"/>
                  </a:lnTo>
                  <a:lnTo>
                    <a:pt x="32" y="97"/>
                  </a:lnTo>
                  <a:lnTo>
                    <a:pt x="32" y="98"/>
                  </a:lnTo>
                  <a:lnTo>
                    <a:pt x="32" y="100"/>
                  </a:lnTo>
                  <a:lnTo>
                    <a:pt x="32" y="102"/>
                  </a:lnTo>
                  <a:lnTo>
                    <a:pt x="32" y="103"/>
                  </a:lnTo>
                  <a:lnTo>
                    <a:pt x="33" y="104"/>
                  </a:lnTo>
                  <a:lnTo>
                    <a:pt x="33" y="105"/>
                  </a:lnTo>
                  <a:lnTo>
                    <a:pt x="33" y="107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4" y="110"/>
                  </a:lnTo>
                  <a:lnTo>
                    <a:pt x="34" y="111"/>
                  </a:lnTo>
                  <a:lnTo>
                    <a:pt x="34" y="111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3"/>
                  </a:lnTo>
                  <a:lnTo>
                    <a:pt x="37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09"/>
                  </a:lnTo>
                  <a:lnTo>
                    <a:pt x="39" y="108"/>
                  </a:lnTo>
                  <a:lnTo>
                    <a:pt x="39" y="106"/>
                  </a:lnTo>
                  <a:lnTo>
                    <a:pt x="39" y="106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40" y="102"/>
                  </a:lnTo>
                  <a:lnTo>
                    <a:pt x="40" y="96"/>
                  </a:lnTo>
                  <a:lnTo>
                    <a:pt x="40" y="95"/>
                  </a:lnTo>
                  <a:lnTo>
                    <a:pt x="41" y="95"/>
                  </a:lnTo>
                  <a:lnTo>
                    <a:pt x="41" y="93"/>
                  </a:lnTo>
                  <a:lnTo>
                    <a:pt x="41" y="90"/>
                  </a:lnTo>
                  <a:lnTo>
                    <a:pt x="42" y="83"/>
                  </a:lnTo>
                  <a:lnTo>
                    <a:pt x="43" y="69"/>
                  </a:lnTo>
                  <a:lnTo>
                    <a:pt x="43" y="68"/>
                  </a:lnTo>
                  <a:lnTo>
                    <a:pt x="43" y="67"/>
                  </a:lnTo>
                  <a:lnTo>
                    <a:pt x="43" y="65"/>
                  </a:lnTo>
                  <a:lnTo>
                    <a:pt x="44" y="60"/>
                  </a:lnTo>
                  <a:lnTo>
                    <a:pt x="45" y="52"/>
                  </a:lnTo>
                  <a:lnTo>
                    <a:pt x="45" y="51"/>
                  </a:lnTo>
                  <a:lnTo>
                    <a:pt x="45" y="50"/>
                  </a:lnTo>
                  <a:lnTo>
                    <a:pt x="45" y="48"/>
                  </a:lnTo>
                  <a:lnTo>
                    <a:pt x="45" y="44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7" y="32"/>
                  </a:lnTo>
                  <a:lnTo>
                    <a:pt x="47" y="28"/>
                  </a:lnTo>
                  <a:lnTo>
                    <a:pt x="47" y="27"/>
                  </a:lnTo>
                  <a:lnTo>
                    <a:pt x="47" y="26"/>
                  </a:lnTo>
                  <a:lnTo>
                    <a:pt x="47" y="25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18"/>
                  </a:lnTo>
                  <a:lnTo>
                    <a:pt x="48" y="15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9" y="12"/>
                  </a:lnTo>
                  <a:lnTo>
                    <a:pt x="49" y="10"/>
                  </a:lnTo>
                  <a:lnTo>
                    <a:pt x="49" y="9"/>
                  </a:lnTo>
                  <a:lnTo>
                    <a:pt x="49" y="9"/>
                  </a:lnTo>
                  <a:lnTo>
                    <a:pt x="49" y="8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6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5" y="10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56" y="13"/>
                  </a:lnTo>
                  <a:lnTo>
                    <a:pt x="56" y="15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7" y="18"/>
                  </a:lnTo>
                  <a:lnTo>
                    <a:pt x="57" y="21"/>
                  </a:lnTo>
                  <a:lnTo>
                    <a:pt x="58" y="27"/>
                  </a:lnTo>
                  <a:lnTo>
                    <a:pt x="58" y="28"/>
                  </a:lnTo>
                  <a:lnTo>
                    <a:pt x="58" y="29"/>
                  </a:lnTo>
                  <a:lnTo>
                    <a:pt x="58" y="30"/>
                  </a:lnTo>
                  <a:lnTo>
                    <a:pt x="58" y="34"/>
                  </a:lnTo>
                  <a:lnTo>
                    <a:pt x="59" y="41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1" y="58"/>
                  </a:lnTo>
                  <a:lnTo>
                    <a:pt x="61" y="61"/>
                  </a:lnTo>
                  <a:lnTo>
                    <a:pt x="61" y="65"/>
                  </a:lnTo>
                  <a:lnTo>
                    <a:pt x="62" y="73"/>
                  </a:lnTo>
                  <a:lnTo>
                    <a:pt x="62" y="74"/>
                  </a:lnTo>
                  <a:lnTo>
                    <a:pt x="62" y="75"/>
                  </a:lnTo>
                  <a:lnTo>
                    <a:pt x="62" y="77"/>
                  </a:lnTo>
                  <a:lnTo>
                    <a:pt x="63" y="81"/>
                  </a:lnTo>
                  <a:lnTo>
                    <a:pt x="63" y="88"/>
                  </a:lnTo>
                  <a:lnTo>
                    <a:pt x="63" y="89"/>
                  </a:lnTo>
                  <a:lnTo>
                    <a:pt x="63" y="90"/>
                  </a:lnTo>
                  <a:lnTo>
                    <a:pt x="64" y="92"/>
                  </a:lnTo>
                  <a:lnTo>
                    <a:pt x="64" y="95"/>
                  </a:lnTo>
                  <a:lnTo>
                    <a:pt x="64" y="96"/>
                  </a:lnTo>
                  <a:lnTo>
                    <a:pt x="64" y="97"/>
                  </a:lnTo>
                  <a:lnTo>
                    <a:pt x="65" y="98"/>
                  </a:lnTo>
                  <a:lnTo>
                    <a:pt x="65" y="101"/>
                  </a:lnTo>
                  <a:lnTo>
                    <a:pt x="65" y="102"/>
                  </a:lnTo>
                  <a:lnTo>
                    <a:pt x="65" y="102"/>
                  </a:lnTo>
                  <a:lnTo>
                    <a:pt x="65" y="104"/>
                  </a:lnTo>
                  <a:lnTo>
                    <a:pt x="65" y="104"/>
                  </a:lnTo>
                  <a:lnTo>
                    <a:pt x="65" y="105"/>
                  </a:lnTo>
                  <a:lnTo>
                    <a:pt x="66" y="106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8"/>
                  </a:lnTo>
                  <a:lnTo>
                    <a:pt x="66" y="110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1" y="108"/>
                  </a:lnTo>
                  <a:lnTo>
                    <a:pt x="71" y="107"/>
                  </a:lnTo>
                  <a:lnTo>
                    <a:pt x="71" y="107"/>
                  </a:lnTo>
                  <a:lnTo>
                    <a:pt x="72" y="106"/>
                  </a:lnTo>
                  <a:lnTo>
                    <a:pt x="72" y="103"/>
                  </a:lnTo>
                  <a:lnTo>
                    <a:pt x="72" y="103"/>
                  </a:lnTo>
                  <a:lnTo>
                    <a:pt x="72" y="102"/>
                  </a:lnTo>
                  <a:lnTo>
                    <a:pt x="72" y="101"/>
                  </a:lnTo>
                  <a:lnTo>
                    <a:pt x="73" y="98"/>
                  </a:lnTo>
                  <a:lnTo>
                    <a:pt x="74" y="91"/>
                  </a:lnTo>
                  <a:lnTo>
                    <a:pt x="74" y="90"/>
                  </a:lnTo>
                  <a:lnTo>
                    <a:pt x="74" y="89"/>
                  </a:lnTo>
                  <a:lnTo>
                    <a:pt x="74" y="88"/>
                  </a:lnTo>
                  <a:lnTo>
                    <a:pt x="74" y="84"/>
                  </a:lnTo>
                  <a:lnTo>
                    <a:pt x="75" y="76"/>
                  </a:lnTo>
                  <a:lnTo>
                    <a:pt x="75" y="75"/>
                  </a:lnTo>
                  <a:lnTo>
                    <a:pt x="75" y="74"/>
                  </a:lnTo>
                  <a:lnTo>
                    <a:pt x="76" y="72"/>
                  </a:lnTo>
                  <a:lnTo>
                    <a:pt x="76" y="68"/>
                  </a:lnTo>
                  <a:lnTo>
                    <a:pt x="77" y="59"/>
                  </a:lnTo>
                  <a:lnTo>
                    <a:pt x="78" y="42"/>
                  </a:lnTo>
                  <a:lnTo>
                    <a:pt x="78" y="41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9" y="34"/>
                  </a:lnTo>
                  <a:lnTo>
                    <a:pt x="80" y="27"/>
                  </a:lnTo>
                  <a:lnTo>
                    <a:pt x="80" y="26"/>
                  </a:lnTo>
                  <a:lnTo>
                    <a:pt x="80" y="25"/>
                  </a:lnTo>
                  <a:lnTo>
                    <a:pt x="80" y="23"/>
                  </a:lnTo>
                  <a:lnTo>
                    <a:pt x="80" y="20"/>
                  </a:lnTo>
                  <a:lnTo>
                    <a:pt x="81" y="14"/>
                  </a:lnTo>
                  <a:lnTo>
                    <a:pt x="81" y="13"/>
                  </a:lnTo>
                  <a:lnTo>
                    <a:pt x="81" y="13"/>
                  </a:lnTo>
                  <a:lnTo>
                    <a:pt x="82" y="11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9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2" y="7"/>
                  </a:lnTo>
                  <a:lnTo>
                    <a:pt x="83" y="5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83" y="3"/>
                  </a:lnTo>
                  <a:lnTo>
                    <a:pt x="83" y="3"/>
                  </a:lnTo>
                  <a:lnTo>
                    <a:pt x="83" y="2"/>
                  </a:lnTo>
                  <a:lnTo>
                    <a:pt x="83" y="2"/>
                  </a:lnTo>
                  <a:lnTo>
                    <a:pt x="84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7" y="3"/>
                  </a:lnTo>
                  <a:lnTo>
                    <a:pt x="87" y="3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4" name="Freeform 76"/>
            <p:cNvSpPr>
              <a:spLocks/>
            </p:cNvSpPr>
            <p:nvPr/>
          </p:nvSpPr>
          <p:spPr bwMode="auto">
            <a:xfrm>
              <a:off x="3967" y="2186"/>
              <a:ext cx="91" cy="116"/>
            </a:xfrm>
            <a:custGeom>
              <a:avLst/>
              <a:gdLst/>
              <a:ahLst/>
              <a:cxnLst>
                <a:cxn ang="0">
                  <a:pos x="1" y="8"/>
                </a:cxn>
                <a:cxn ang="0">
                  <a:pos x="3" y="24"/>
                </a:cxn>
                <a:cxn ang="0">
                  <a:pos x="6" y="58"/>
                </a:cxn>
                <a:cxn ang="0">
                  <a:pos x="9" y="89"/>
                </a:cxn>
                <a:cxn ang="0">
                  <a:pos x="10" y="101"/>
                </a:cxn>
                <a:cxn ang="0">
                  <a:pos x="12" y="110"/>
                </a:cxn>
                <a:cxn ang="0">
                  <a:pos x="13" y="113"/>
                </a:cxn>
                <a:cxn ang="0">
                  <a:pos x="13" y="115"/>
                </a:cxn>
                <a:cxn ang="0">
                  <a:pos x="14" y="116"/>
                </a:cxn>
                <a:cxn ang="0">
                  <a:pos x="15" y="115"/>
                </a:cxn>
                <a:cxn ang="0">
                  <a:pos x="15" y="113"/>
                </a:cxn>
                <a:cxn ang="0">
                  <a:pos x="17" y="108"/>
                </a:cxn>
                <a:cxn ang="0">
                  <a:pos x="19" y="92"/>
                </a:cxn>
                <a:cxn ang="0">
                  <a:pos x="20" y="75"/>
                </a:cxn>
                <a:cxn ang="0">
                  <a:pos x="24" y="29"/>
                </a:cxn>
                <a:cxn ang="0">
                  <a:pos x="26" y="13"/>
                </a:cxn>
                <a:cxn ang="0">
                  <a:pos x="28" y="4"/>
                </a:cxn>
                <a:cxn ang="0">
                  <a:pos x="29" y="2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1" y="3"/>
                </a:cxn>
                <a:cxn ang="0">
                  <a:pos x="33" y="8"/>
                </a:cxn>
                <a:cxn ang="0">
                  <a:pos x="35" y="25"/>
                </a:cxn>
                <a:cxn ang="0">
                  <a:pos x="38" y="61"/>
                </a:cxn>
                <a:cxn ang="0">
                  <a:pos x="41" y="90"/>
                </a:cxn>
                <a:cxn ang="0">
                  <a:pos x="42" y="103"/>
                </a:cxn>
                <a:cxn ang="0">
                  <a:pos x="43" y="109"/>
                </a:cxn>
                <a:cxn ang="0">
                  <a:pos x="44" y="114"/>
                </a:cxn>
                <a:cxn ang="0">
                  <a:pos x="45" y="115"/>
                </a:cxn>
                <a:cxn ang="0">
                  <a:pos x="46" y="116"/>
                </a:cxn>
                <a:cxn ang="0">
                  <a:pos x="46" y="115"/>
                </a:cxn>
                <a:cxn ang="0">
                  <a:pos x="47" y="112"/>
                </a:cxn>
                <a:cxn ang="0">
                  <a:pos x="48" y="106"/>
                </a:cxn>
                <a:cxn ang="0">
                  <a:pos x="50" y="95"/>
                </a:cxn>
                <a:cxn ang="0">
                  <a:pos x="52" y="70"/>
                </a:cxn>
                <a:cxn ang="0">
                  <a:pos x="56" y="30"/>
                </a:cxn>
                <a:cxn ang="0">
                  <a:pos x="58" y="14"/>
                </a:cxn>
                <a:cxn ang="0">
                  <a:pos x="59" y="6"/>
                </a:cxn>
                <a:cxn ang="0">
                  <a:pos x="60" y="2"/>
                </a:cxn>
                <a:cxn ang="0">
                  <a:pos x="60" y="0"/>
                </a:cxn>
                <a:cxn ang="0">
                  <a:pos x="61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6"/>
                </a:cxn>
                <a:cxn ang="0">
                  <a:pos x="65" y="16"/>
                </a:cxn>
                <a:cxn ang="0">
                  <a:pos x="67" y="36"/>
                </a:cxn>
                <a:cxn ang="0">
                  <a:pos x="71" y="80"/>
                </a:cxn>
                <a:cxn ang="0">
                  <a:pos x="73" y="100"/>
                </a:cxn>
                <a:cxn ang="0">
                  <a:pos x="74" y="108"/>
                </a:cxn>
                <a:cxn ang="0">
                  <a:pos x="75" y="112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4"/>
                </a:cxn>
                <a:cxn ang="0">
                  <a:pos x="79" y="110"/>
                </a:cxn>
                <a:cxn ang="0">
                  <a:pos x="80" y="101"/>
                </a:cxn>
                <a:cxn ang="0">
                  <a:pos x="84" y="64"/>
                </a:cxn>
                <a:cxn ang="0">
                  <a:pos x="86" y="43"/>
                </a:cxn>
                <a:cxn ang="0">
                  <a:pos x="88" y="22"/>
                </a:cxn>
                <a:cxn ang="0">
                  <a:pos x="89" y="11"/>
                </a:cxn>
                <a:cxn ang="0">
                  <a:pos x="90" y="4"/>
                </a:cxn>
              </a:cxnLst>
              <a:rect l="0" t="0" r="r" b="b"/>
              <a:pathLst>
                <a:path w="91" h="116">
                  <a:moveTo>
                    <a:pt x="0" y="3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2" y="18"/>
                  </a:lnTo>
                  <a:lnTo>
                    <a:pt x="3" y="24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3" y="31"/>
                  </a:lnTo>
                  <a:lnTo>
                    <a:pt x="4" y="39"/>
                  </a:lnTo>
                  <a:lnTo>
                    <a:pt x="6" y="56"/>
                  </a:lnTo>
                  <a:lnTo>
                    <a:pt x="6" y="57"/>
                  </a:lnTo>
                  <a:lnTo>
                    <a:pt x="6" y="58"/>
                  </a:lnTo>
                  <a:lnTo>
                    <a:pt x="6" y="60"/>
                  </a:lnTo>
                  <a:lnTo>
                    <a:pt x="7" y="65"/>
                  </a:lnTo>
                  <a:lnTo>
                    <a:pt x="7" y="73"/>
                  </a:lnTo>
                  <a:lnTo>
                    <a:pt x="7" y="74"/>
                  </a:lnTo>
                  <a:lnTo>
                    <a:pt x="7" y="75"/>
                  </a:lnTo>
                  <a:lnTo>
                    <a:pt x="8" y="77"/>
                  </a:lnTo>
                  <a:lnTo>
                    <a:pt x="8" y="81"/>
                  </a:lnTo>
                  <a:lnTo>
                    <a:pt x="9" y="89"/>
                  </a:lnTo>
                  <a:lnTo>
                    <a:pt x="9" y="90"/>
                  </a:lnTo>
                  <a:lnTo>
                    <a:pt x="9" y="90"/>
                  </a:lnTo>
                  <a:lnTo>
                    <a:pt x="9" y="92"/>
                  </a:lnTo>
                  <a:lnTo>
                    <a:pt x="9" y="95"/>
                  </a:lnTo>
                  <a:lnTo>
                    <a:pt x="9" y="96"/>
                  </a:lnTo>
                  <a:lnTo>
                    <a:pt x="10" y="97"/>
                  </a:lnTo>
                  <a:lnTo>
                    <a:pt x="10" y="98"/>
                  </a:lnTo>
                  <a:lnTo>
                    <a:pt x="10" y="101"/>
                  </a:lnTo>
                  <a:lnTo>
                    <a:pt x="10" y="102"/>
                  </a:lnTo>
                  <a:lnTo>
                    <a:pt x="10" y="102"/>
                  </a:lnTo>
                  <a:lnTo>
                    <a:pt x="11" y="104"/>
                  </a:lnTo>
                  <a:lnTo>
                    <a:pt x="11" y="106"/>
                  </a:lnTo>
                  <a:lnTo>
                    <a:pt x="11" y="106"/>
                  </a:lnTo>
                  <a:lnTo>
                    <a:pt x="11" y="107"/>
                  </a:lnTo>
                  <a:lnTo>
                    <a:pt x="11" y="108"/>
                  </a:lnTo>
                  <a:lnTo>
                    <a:pt x="12" y="110"/>
                  </a:lnTo>
                  <a:lnTo>
                    <a:pt x="12" y="110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5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7" y="103"/>
                  </a:lnTo>
                  <a:lnTo>
                    <a:pt x="17" y="102"/>
                  </a:lnTo>
                  <a:lnTo>
                    <a:pt x="17" y="101"/>
                  </a:lnTo>
                  <a:lnTo>
                    <a:pt x="18" y="98"/>
                  </a:lnTo>
                  <a:lnTo>
                    <a:pt x="19" y="92"/>
                  </a:lnTo>
                  <a:lnTo>
                    <a:pt x="19" y="92"/>
                  </a:lnTo>
                  <a:lnTo>
                    <a:pt x="19" y="91"/>
                  </a:lnTo>
                  <a:lnTo>
                    <a:pt x="19" y="89"/>
                  </a:lnTo>
                  <a:lnTo>
                    <a:pt x="19" y="86"/>
                  </a:lnTo>
                  <a:lnTo>
                    <a:pt x="20" y="79"/>
                  </a:lnTo>
                  <a:lnTo>
                    <a:pt x="20" y="78"/>
                  </a:lnTo>
                  <a:lnTo>
                    <a:pt x="20" y="77"/>
                  </a:lnTo>
                  <a:lnTo>
                    <a:pt x="20" y="75"/>
                  </a:lnTo>
                  <a:lnTo>
                    <a:pt x="21" y="70"/>
                  </a:lnTo>
                  <a:lnTo>
                    <a:pt x="21" y="62"/>
                  </a:lnTo>
                  <a:lnTo>
                    <a:pt x="23" y="45"/>
                  </a:lnTo>
                  <a:lnTo>
                    <a:pt x="23" y="44"/>
                  </a:lnTo>
                  <a:lnTo>
                    <a:pt x="23" y="43"/>
                  </a:lnTo>
                  <a:lnTo>
                    <a:pt x="23" y="41"/>
                  </a:lnTo>
                  <a:lnTo>
                    <a:pt x="24" y="37"/>
                  </a:lnTo>
                  <a:lnTo>
                    <a:pt x="24" y="29"/>
                  </a:lnTo>
                  <a:lnTo>
                    <a:pt x="25" y="28"/>
                  </a:lnTo>
                  <a:lnTo>
                    <a:pt x="25" y="27"/>
                  </a:lnTo>
                  <a:lnTo>
                    <a:pt x="25" y="25"/>
                  </a:lnTo>
                  <a:lnTo>
                    <a:pt x="25" y="22"/>
                  </a:lnTo>
                  <a:lnTo>
                    <a:pt x="26" y="16"/>
                  </a:lnTo>
                  <a:lnTo>
                    <a:pt x="26" y="15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3" y="14"/>
                  </a:lnTo>
                  <a:lnTo>
                    <a:pt x="34" y="17"/>
                  </a:lnTo>
                  <a:lnTo>
                    <a:pt x="35" y="24"/>
                  </a:lnTo>
                  <a:lnTo>
                    <a:pt x="35" y="25"/>
                  </a:lnTo>
                  <a:lnTo>
                    <a:pt x="35" y="26"/>
                  </a:lnTo>
                  <a:lnTo>
                    <a:pt x="35" y="28"/>
                  </a:lnTo>
                  <a:lnTo>
                    <a:pt x="35" y="32"/>
                  </a:lnTo>
                  <a:lnTo>
                    <a:pt x="36" y="40"/>
                  </a:lnTo>
                  <a:lnTo>
                    <a:pt x="38" y="57"/>
                  </a:lnTo>
                  <a:lnTo>
                    <a:pt x="38" y="58"/>
                  </a:lnTo>
                  <a:lnTo>
                    <a:pt x="38" y="59"/>
                  </a:lnTo>
                  <a:lnTo>
                    <a:pt x="38" y="61"/>
                  </a:lnTo>
                  <a:lnTo>
                    <a:pt x="38" y="66"/>
                  </a:lnTo>
                  <a:lnTo>
                    <a:pt x="39" y="74"/>
                  </a:lnTo>
                  <a:lnTo>
                    <a:pt x="39" y="75"/>
                  </a:lnTo>
                  <a:lnTo>
                    <a:pt x="39" y="76"/>
                  </a:lnTo>
                  <a:lnTo>
                    <a:pt x="39" y="78"/>
                  </a:lnTo>
                  <a:lnTo>
                    <a:pt x="40" y="82"/>
                  </a:lnTo>
                  <a:lnTo>
                    <a:pt x="41" y="90"/>
                  </a:lnTo>
                  <a:lnTo>
                    <a:pt x="41" y="90"/>
                  </a:lnTo>
                  <a:lnTo>
                    <a:pt x="41" y="91"/>
                  </a:lnTo>
                  <a:lnTo>
                    <a:pt x="41" y="93"/>
                  </a:lnTo>
                  <a:lnTo>
                    <a:pt x="41" y="96"/>
                  </a:lnTo>
                  <a:lnTo>
                    <a:pt x="41" y="97"/>
                  </a:lnTo>
                  <a:lnTo>
                    <a:pt x="41" y="98"/>
                  </a:lnTo>
                  <a:lnTo>
                    <a:pt x="42" y="99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2" y="104"/>
                  </a:lnTo>
                  <a:lnTo>
                    <a:pt x="42" y="105"/>
                  </a:lnTo>
                  <a:lnTo>
                    <a:pt x="43" y="106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5" y="114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6"/>
                  </a:lnTo>
                  <a:lnTo>
                    <a:pt x="49" y="106"/>
                  </a:lnTo>
                  <a:lnTo>
                    <a:pt x="49" y="105"/>
                  </a:lnTo>
                  <a:lnTo>
                    <a:pt x="49" y="104"/>
                  </a:lnTo>
                  <a:lnTo>
                    <a:pt x="49" y="101"/>
                  </a:lnTo>
                  <a:lnTo>
                    <a:pt x="49" y="100"/>
                  </a:lnTo>
                  <a:lnTo>
                    <a:pt x="49" y="100"/>
                  </a:lnTo>
                  <a:lnTo>
                    <a:pt x="50" y="98"/>
                  </a:lnTo>
                  <a:lnTo>
                    <a:pt x="50" y="95"/>
                  </a:lnTo>
                  <a:lnTo>
                    <a:pt x="51" y="88"/>
                  </a:lnTo>
                  <a:lnTo>
                    <a:pt x="51" y="87"/>
                  </a:lnTo>
                  <a:lnTo>
                    <a:pt x="51" y="86"/>
                  </a:lnTo>
                  <a:lnTo>
                    <a:pt x="51" y="84"/>
                  </a:lnTo>
                  <a:lnTo>
                    <a:pt x="52" y="80"/>
                  </a:lnTo>
                  <a:lnTo>
                    <a:pt x="52" y="72"/>
                  </a:lnTo>
                  <a:lnTo>
                    <a:pt x="52" y="71"/>
                  </a:lnTo>
                  <a:lnTo>
                    <a:pt x="52" y="70"/>
                  </a:lnTo>
                  <a:lnTo>
                    <a:pt x="53" y="68"/>
                  </a:lnTo>
                  <a:lnTo>
                    <a:pt x="53" y="63"/>
                  </a:lnTo>
                  <a:lnTo>
                    <a:pt x="54" y="54"/>
                  </a:lnTo>
                  <a:lnTo>
                    <a:pt x="55" y="37"/>
                  </a:lnTo>
                  <a:lnTo>
                    <a:pt x="55" y="36"/>
                  </a:lnTo>
                  <a:lnTo>
                    <a:pt x="55" y="35"/>
                  </a:lnTo>
                  <a:lnTo>
                    <a:pt x="56" y="34"/>
                  </a:lnTo>
                  <a:lnTo>
                    <a:pt x="56" y="30"/>
                  </a:lnTo>
                  <a:lnTo>
                    <a:pt x="57" y="23"/>
                  </a:lnTo>
                  <a:lnTo>
                    <a:pt x="57" y="22"/>
                  </a:lnTo>
                  <a:lnTo>
                    <a:pt x="57" y="21"/>
                  </a:lnTo>
                  <a:lnTo>
                    <a:pt x="57" y="20"/>
                  </a:lnTo>
                  <a:lnTo>
                    <a:pt x="57" y="17"/>
                  </a:lnTo>
                  <a:lnTo>
                    <a:pt x="57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8" y="11"/>
                  </a:lnTo>
                  <a:lnTo>
                    <a:pt x="58" y="11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8" y="8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1"/>
                  </a:lnTo>
                  <a:lnTo>
                    <a:pt x="65" y="13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21"/>
                  </a:lnTo>
                  <a:lnTo>
                    <a:pt x="66" y="28"/>
                  </a:lnTo>
                  <a:lnTo>
                    <a:pt x="66" y="29"/>
                  </a:lnTo>
                  <a:lnTo>
                    <a:pt x="67" y="30"/>
                  </a:lnTo>
                  <a:lnTo>
                    <a:pt x="67" y="32"/>
                  </a:lnTo>
                  <a:lnTo>
                    <a:pt x="67" y="36"/>
                  </a:lnTo>
                  <a:lnTo>
                    <a:pt x="68" y="44"/>
                  </a:lnTo>
                  <a:lnTo>
                    <a:pt x="69" y="61"/>
                  </a:lnTo>
                  <a:lnTo>
                    <a:pt x="70" y="62"/>
                  </a:lnTo>
                  <a:lnTo>
                    <a:pt x="70" y="64"/>
                  </a:lnTo>
                  <a:lnTo>
                    <a:pt x="70" y="66"/>
                  </a:lnTo>
                  <a:lnTo>
                    <a:pt x="70" y="70"/>
                  </a:lnTo>
                  <a:lnTo>
                    <a:pt x="71" y="78"/>
                  </a:lnTo>
                  <a:lnTo>
                    <a:pt x="71" y="80"/>
                  </a:lnTo>
                  <a:lnTo>
                    <a:pt x="71" y="80"/>
                  </a:lnTo>
                  <a:lnTo>
                    <a:pt x="71" y="82"/>
                  </a:lnTo>
                  <a:lnTo>
                    <a:pt x="72" y="86"/>
                  </a:lnTo>
                  <a:lnTo>
                    <a:pt x="72" y="94"/>
                  </a:lnTo>
                  <a:lnTo>
                    <a:pt x="72" y="94"/>
                  </a:lnTo>
                  <a:lnTo>
                    <a:pt x="72" y="95"/>
                  </a:lnTo>
                  <a:lnTo>
                    <a:pt x="73" y="97"/>
                  </a:lnTo>
                  <a:lnTo>
                    <a:pt x="73" y="100"/>
                  </a:lnTo>
                  <a:lnTo>
                    <a:pt x="73" y="100"/>
                  </a:lnTo>
                  <a:lnTo>
                    <a:pt x="73" y="101"/>
                  </a:lnTo>
                  <a:lnTo>
                    <a:pt x="73" y="102"/>
                  </a:lnTo>
                  <a:lnTo>
                    <a:pt x="74" y="105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4" y="107"/>
                  </a:lnTo>
                  <a:lnTo>
                    <a:pt x="74" y="108"/>
                  </a:lnTo>
                  <a:lnTo>
                    <a:pt x="74" y="108"/>
                  </a:lnTo>
                  <a:lnTo>
                    <a:pt x="74" y="109"/>
                  </a:lnTo>
                  <a:lnTo>
                    <a:pt x="74" y="110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110"/>
                  </a:lnTo>
                  <a:lnTo>
                    <a:pt x="79" y="109"/>
                  </a:lnTo>
                  <a:lnTo>
                    <a:pt x="80" y="107"/>
                  </a:lnTo>
                  <a:lnTo>
                    <a:pt x="80" y="107"/>
                  </a:lnTo>
                  <a:lnTo>
                    <a:pt x="80" y="106"/>
                  </a:lnTo>
                  <a:lnTo>
                    <a:pt x="80" y="105"/>
                  </a:lnTo>
                  <a:lnTo>
                    <a:pt x="80" y="102"/>
                  </a:lnTo>
                  <a:lnTo>
                    <a:pt x="80" y="101"/>
                  </a:lnTo>
                  <a:lnTo>
                    <a:pt x="80" y="101"/>
                  </a:lnTo>
                  <a:lnTo>
                    <a:pt x="81" y="99"/>
                  </a:lnTo>
                  <a:lnTo>
                    <a:pt x="81" y="96"/>
                  </a:lnTo>
                  <a:lnTo>
                    <a:pt x="81" y="95"/>
                  </a:lnTo>
                  <a:lnTo>
                    <a:pt x="81" y="94"/>
                  </a:lnTo>
                  <a:lnTo>
                    <a:pt x="81" y="92"/>
                  </a:lnTo>
                  <a:lnTo>
                    <a:pt x="82" y="89"/>
                  </a:lnTo>
                  <a:lnTo>
                    <a:pt x="82" y="81"/>
                  </a:lnTo>
                  <a:lnTo>
                    <a:pt x="84" y="64"/>
                  </a:lnTo>
                  <a:lnTo>
                    <a:pt x="84" y="63"/>
                  </a:lnTo>
                  <a:lnTo>
                    <a:pt x="84" y="62"/>
                  </a:lnTo>
                  <a:lnTo>
                    <a:pt x="84" y="60"/>
                  </a:lnTo>
                  <a:lnTo>
                    <a:pt x="85" y="55"/>
                  </a:lnTo>
                  <a:lnTo>
                    <a:pt x="85" y="47"/>
                  </a:lnTo>
                  <a:lnTo>
                    <a:pt x="86" y="46"/>
                  </a:lnTo>
                  <a:lnTo>
                    <a:pt x="86" y="45"/>
                  </a:lnTo>
                  <a:lnTo>
                    <a:pt x="86" y="43"/>
                  </a:lnTo>
                  <a:lnTo>
                    <a:pt x="86" y="39"/>
                  </a:lnTo>
                  <a:lnTo>
                    <a:pt x="87" y="31"/>
                  </a:lnTo>
                  <a:lnTo>
                    <a:pt x="87" y="30"/>
                  </a:lnTo>
                  <a:lnTo>
                    <a:pt x="87" y="30"/>
                  </a:lnTo>
                  <a:lnTo>
                    <a:pt x="87" y="28"/>
                  </a:lnTo>
                  <a:lnTo>
                    <a:pt x="88" y="24"/>
                  </a:lnTo>
                  <a:lnTo>
                    <a:pt x="88" y="23"/>
                  </a:lnTo>
                  <a:lnTo>
                    <a:pt x="88" y="22"/>
                  </a:lnTo>
                  <a:lnTo>
                    <a:pt x="88" y="21"/>
                  </a:lnTo>
                  <a:lnTo>
                    <a:pt x="88" y="18"/>
                  </a:lnTo>
                  <a:lnTo>
                    <a:pt x="88" y="17"/>
                  </a:lnTo>
                  <a:lnTo>
                    <a:pt x="88" y="16"/>
                  </a:lnTo>
                  <a:lnTo>
                    <a:pt x="89" y="15"/>
                  </a:lnTo>
                  <a:lnTo>
                    <a:pt x="89" y="12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89" y="10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0" y="6"/>
                  </a:lnTo>
                  <a:lnTo>
                    <a:pt x="90" y="6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0" y="4"/>
                  </a:lnTo>
                  <a:lnTo>
                    <a:pt x="90" y="3"/>
                  </a:lnTo>
                  <a:lnTo>
                    <a:pt x="90" y="3"/>
                  </a:lnTo>
                  <a:lnTo>
                    <a:pt x="91" y="2"/>
                  </a:lnTo>
                  <a:lnTo>
                    <a:pt x="91" y="2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5" name="Freeform 77"/>
            <p:cNvSpPr>
              <a:spLocks/>
            </p:cNvSpPr>
            <p:nvPr/>
          </p:nvSpPr>
          <p:spPr bwMode="auto">
            <a:xfrm>
              <a:off x="4058" y="2186"/>
              <a:ext cx="88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2"/>
                </a:cxn>
                <a:cxn ang="0">
                  <a:pos x="3" y="6"/>
                </a:cxn>
                <a:cxn ang="0">
                  <a:pos x="5" y="16"/>
                </a:cxn>
                <a:cxn ang="0">
                  <a:pos x="7" y="40"/>
                </a:cxn>
                <a:cxn ang="0">
                  <a:pos x="11" y="81"/>
                </a:cxn>
                <a:cxn ang="0">
                  <a:pos x="13" y="102"/>
                </a:cxn>
                <a:cxn ang="0">
                  <a:pos x="15" y="111"/>
                </a:cxn>
                <a:cxn ang="0">
                  <a:pos x="15" y="114"/>
                </a:cxn>
                <a:cxn ang="0">
                  <a:pos x="16" y="115"/>
                </a:cxn>
                <a:cxn ang="0">
                  <a:pos x="17" y="115"/>
                </a:cxn>
                <a:cxn ang="0">
                  <a:pos x="18" y="114"/>
                </a:cxn>
                <a:cxn ang="0">
                  <a:pos x="19" y="110"/>
                </a:cxn>
                <a:cxn ang="0">
                  <a:pos x="20" y="101"/>
                </a:cxn>
                <a:cxn ang="0">
                  <a:pos x="22" y="81"/>
                </a:cxn>
                <a:cxn ang="0">
                  <a:pos x="26" y="40"/>
                </a:cxn>
                <a:cxn ang="0">
                  <a:pos x="28" y="16"/>
                </a:cxn>
                <a:cxn ang="0">
                  <a:pos x="30" y="6"/>
                </a:cxn>
                <a:cxn ang="0">
                  <a:pos x="30" y="2"/>
                </a:cxn>
                <a:cxn ang="0">
                  <a:pos x="31" y="0"/>
                </a:cxn>
                <a:cxn ang="0">
                  <a:pos x="32" y="0"/>
                </a:cxn>
                <a:cxn ang="0">
                  <a:pos x="33" y="0"/>
                </a:cxn>
                <a:cxn ang="0">
                  <a:pos x="33" y="2"/>
                </a:cxn>
                <a:cxn ang="0">
                  <a:pos x="34" y="7"/>
                </a:cxn>
                <a:cxn ang="0">
                  <a:pos x="36" y="19"/>
                </a:cxn>
                <a:cxn ang="0">
                  <a:pos x="40" y="61"/>
                </a:cxn>
                <a:cxn ang="0">
                  <a:pos x="42" y="85"/>
                </a:cxn>
                <a:cxn ang="0">
                  <a:pos x="43" y="101"/>
                </a:cxn>
                <a:cxn ang="0">
                  <a:pos x="45" y="109"/>
                </a:cxn>
                <a:cxn ang="0">
                  <a:pos x="46" y="113"/>
                </a:cxn>
                <a:cxn ang="0">
                  <a:pos x="46" y="115"/>
                </a:cxn>
                <a:cxn ang="0">
                  <a:pos x="47" y="116"/>
                </a:cxn>
                <a:cxn ang="0">
                  <a:pos x="48" y="115"/>
                </a:cxn>
                <a:cxn ang="0">
                  <a:pos x="48" y="113"/>
                </a:cxn>
                <a:cxn ang="0">
                  <a:pos x="50" y="107"/>
                </a:cxn>
                <a:cxn ang="0">
                  <a:pos x="51" y="96"/>
                </a:cxn>
                <a:cxn ang="0">
                  <a:pos x="54" y="56"/>
                </a:cxn>
                <a:cxn ang="0">
                  <a:pos x="58" y="21"/>
                </a:cxn>
                <a:cxn ang="0">
                  <a:pos x="59" y="10"/>
                </a:cxn>
                <a:cxn ang="0">
                  <a:pos x="60" y="3"/>
                </a:cxn>
                <a:cxn ang="0">
                  <a:pos x="61" y="1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6"/>
                </a:cxn>
                <a:cxn ang="0">
                  <a:pos x="66" y="16"/>
                </a:cxn>
                <a:cxn ang="0">
                  <a:pos x="68" y="47"/>
                </a:cxn>
                <a:cxn ang="0">
                  <a:pos x="70" y="70"/>
                </a:cxn>
                <a:cxn ang="0">
                  <a:pos x="72" y="92"/>
                </a:cxn>
                <a:cxn ang="0">
                  <a:pos x="74" y="105"/>
                </a:cxn>
                <a:cxn ang="0">
                  <a:pos x="75" y="112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4"/>
                </a:cxn>
                <a:cxn ang="0">
                  <a:pos x="79" y="110"/>
                </a:cxn>
                <a:cxn ang="0">
                  <a:pos x="80" y="103"/>
                </a:cxn>
                <a:cxn ang="0">
                  <a:pos x="82" y="85"/>
                </a:cxn>
                <a:cxn ang="0">
                  <a:pos x="86" y="35"/>
                </a:cxn>
                <a:cxn ang="0">
                  <a:pos x="87" y="21"/>
                </a:cxn>
              </a:cxnLst>
              <a:rect l="0" t="0" r="r" b="b"/>
              <a:pathLst>
                <a:path w="88" h="11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5" y="13"/>
                  </a:lnTo>
                  <a:lnTo>
                    <a:pt x="5" y="16"/>
                  </a:lnTo>
                  <a:lnTo>
                    <a:pt x="6" y="22"/>
                  </a:lnTo>
                  <a:lnTo>
                    <a:pt x="6" y="23"/>
                  </a:lnTo>
                  <a:lnTo>
                    <a:pt x="6" y="24"/>
                  </a:lnTo>
                  <a:lnTo>
                    <a:pt x="6" y="26"/>
                  </a:lnTo>
                  <a:lnTo>
                    <a:pt x="6" y="30"/>
                  </a:lnTo>
                  <a:lnTo>
                    <a:pt x="7" y="38"/>
                  </a:lnTo>
                  <a:lnTo>
                    <a:pt x="7" y="39"/>
                  </a:lnTo>
                  <a:lnTo>
                    <a:pt x="7" y="40"/>
                  </a:lnTo>
                  <a:lnTo>
                    <a:pt x="8" y="42"/>
                  </a:lnTo>
                  <a:lnTo>
                    <a:pt x="8" y="47"/>
                  </a:lnTo>
                  <a:lnTo>
                    <a:pt x="9" y="56"/>
                  </a:lnTo>
                  <a:lnTo>
                    <a:pt x="10" y="73"/>
                  </a:lnTo>
                  <a:lnTo>
                    <a:pt x="10" y="74"/>
                  </a:lnTo>
                  <a:lnTo>
                    <a:pt x="10" y="75"/>
                  </a:lnTo>
                  <a:lnTo>
                    <a:pt x="11" y="77"/>
                  </a:lnTo>
                  <a:lnTo>
                    <a:pt x="11" y="81"/>
                  </a:lnTo>
                  <a:lnTo>
                    <a:pt x="12" y="88"/>
                  </a:lnTo>
                  <a:lnTo>
                    <a:pt x="12" y="89"/>
                  </a:lnTo>
                  <a:lnTo>
                    <a:pt x="12" y="90"/>
                  </a:lnTo>
                  <a:lnTo>
                    <a:pt x="12" y="92"/>
                  </a:lnTo>
                  <a:lnTo>
                    <a:pt x="12" y="95"/>
                  </a:lnTo>
                  <a:lnTo>
                    <a:pt x="13" y="101"/>
                  </a:lnTo>
                  <a:lnTo>
                    <a:pt x="13" y="102"/>
                  </a:lnTo>
                  <a:lnTo>
                    <a:pt x="13" y="102"/>
                  </a:lnTo>
                  <a:lnTo>
                    <a:pt x="13" y="104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10"/>
                  </a:lnTo>
                  <a:lnTo>
                    <a:pt x="15" y="111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9" y="111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09"/>
                  </a:lnTo>
                  <a:lnTo>
                    <a:pt x="19" y="108"/>
                  </a:lnTo>
                  <a:lnTo>
                    <a:pt x="19" y="108"/>
                  </a:lnTo>
                  <a:lnTo>
                    <a:pt x="19" y="107"/>
                  </a:lnTo>
                  <a:lnTo>
                    <a:pt x="20" y="104"/>
                  </a:lnTo>
                  <a:lnTo>
                    <a:pt x="20" y="103"/>
                  </a:lnTo>
                  <a:lnTo>
                    <a:pt x="20" y="103"/>
                  </a:lnTo>
                  <a:lnTo>
                    <a:pt x="20" y="101"/>
                  </a:lnTo>
                  <a:lnTo>
                    <a:pt x="20" y="98"/>
                  </a:lnTo>
                  <a:lnTo>
                    <a:pt x="21" y="97"/>
                  </a:lnTo>
                  <a:lnTo>
                    <a:pt x="21" y="96"/>
                  </a:lnTo>
                  <a:lnTo>
                    <a:pt x="21" y="95"/>
                  </a:lnTo>
                  <a:lnTo>
                    <a:pt x="21" y="91"/>
                  </a:lnTo>
                  <a:lnTo>
                    <a:pt x="22" y="83"/>
                  </a:lnTo>
                  <a:lnTo>
                    <a:pt x="22" y="82"/>
                  </a:lnTo>
                  <a:lnTo>
                    <a:pt x="22" y="81"/>
                  </a:lnTo>
                  <a:lnTo>
                    <a:pt x="22" y="79"/>
                  </a:lnTo>
                  <a:lnTo>
                    <a:pt x="23" y="75"/>
                  </a:lnTo>
                  <a:lnTo>
                    <a:pt x="24" y="66"/>
                  </a:lnTo>
                  <a:lnTo>
                    <a:pt x="25" y="48"/>
                  </a:lnTo>
                  <a:lnTo>
                    <a:pt x="25" y="47"/>
                  </a:lnTo>
                  <a:lnTo>
                    <a:pt x="25" y="46"/>
                  </a:lnTo>
                  <a:lnTo>
                    <a:pt x="25" y="44"/>
                  </a:lnTo>
                  <a:lnTo>
                    <a:pt x="26" y="40"/>
                  </a:lnTo>
                  <a:lnTo>
                    <a:pt x="26" y="32"/>
                  </a:lnTo>
                  <a:lnTo>
                    <a:pt x="26" y="30"/>
                  </a:lnTo>
                  <a:lnTo>
                    <a:pt x="27" y="30"/>
                  </a:lnTo>
                  <a:lnTo>
                    <a:pt x="27" y="28"/>
                  </a:lnTo>
                  <a:lnTo>
                    <a:pt x="27" y="24"/>
                  </a:lnTo>
                  <a:lnTo>
                    <a:pt x="28" y="17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4"/>
                  </a:lnTo>
                  <a:lnTo>
                    <a:pt x="29" y="12"/>
                  </a:lnTo>
                  <a:lnTo>
                    <a:pt x="29" y="11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30" y="6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5" y="10"/>
                  </a:lnTo>
                  <a:lnTo>
                    <a:pt x="35" y="12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5" y="15"/>
                  </a:lnTo>
                  <a:lnTo>
                    <a:pt x="36" y="19"/>
                  </a:lnTo>
                  <a:lnTo>
                    <a:pt x="36" y="26"/>
                  </a:lnTo>
                  <a:lnTo>
                    <a:pt x="37" y="27"/>
                  </a:lnTo>
                  <a:lnTo>
                    <a:pt x="37" y="28"/>
                  </a:lnTo>
                  <a:lnTo>
                    <a:pt x="37" y="30"/>
                  </a:lnTo>
                  <a:lnTo>
                    <a:pt x="37" y="34"/>
                  </a:lnTo>
                  <a:lnTo>
                    <a:pt x="38" y="42"/>
                  </a:lnTo>
                  <a:lnTo>
                    <a:pt x="40" y="60"/>
                  </a:lnTo>
                  <a:lnTo>
                    <a:pt x="40" y="61"/>
                  </a:lnTo>
                  <a:lnTo>
                    <a:pt x="40" y="62"/>
                  </a:lnTo>
                  <a:lnTo>
                    <a:pt x="40" y="65"/>
                  </a:lnTo>
                  <a:lnTo>
                    <a:pt x="40" y="69"/>
                  </a:lnTo>
                  <a:lnTo>
                    <a:pt x="41" y="77"/>
                  </a:lnTo>
                  <a:lnTo>
                    <a:pt x="41" y="78"/>
                  </a:lnTo>
                  <a:lnTo>
                    <a:pt x="41" y="79"/>
                  </a:lnTo>
                  <a:lnTo>
                    <a:pt x="41" y="81"/>
                  </a:lnTo>
                  <a:lnTo>
                    <a:pt x="42" y="85"/>
                  </a:lnTo>
                  <a:lnTo>
                    <a:pt x="42" y="92"/>
                  </a:lnTo>
                  <a:lnTo>
                    <a:pt x="42" y="93"/>
                  </a:lnTo>
                  <a:lnTo>
                    <a:pt x="42" y="94"/>
                  </a:lnTo>
                  <a:lnTo>
                    <a:pt x="43" y="95"/>
                  </a:lnTo>
                  <a:lnTo>
                    <a:pt x="43" y="98"/>
                  </a:lnTo>
                  <a:lnTo>
                    <a:pt x="43" y="99"/>
                  </a:lnTo>
                  <a:lnTo>
                    <a:pt x="43" y="100"/>
                  </a:lnTo>
                  <a:lnTo>
                    <a:pt x="43" y="101"/>
                  </a:lnTo>
                  <a:lnTo>
                    <a:pt x="44" y="104"/>
                  </a:lnTo>
                  <a:lnTo>
                    <a:pt x="44" y="105"/>
                  </a:lnTo>
                  <a:lnTo>
                    <a:pt x="44" y="105"/>
                  </a:lnTo>
                  <a:lnTo>
                    <a:pt x="44" y="106"/>
                  </a:lnTo>
                  <a:lnTo>
                    <a:pt x="44" y="107"/>
                  </a:lnTo>
                  <a:lnTo>
                    <a:pt x="44" y="108"/>
                  </a:lnTo>
                  <a:lnTo>
                    <a:pt x="44" y="109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49" y="108"/>
                  </a:lnTo>
                  <a:lnTo>
                    <a:pt x="49" y="107"/>
                  </a:lnTo>
                  <a:lnTo>
                    <a:pt x="50" y="107"/>
                  </a:lnTo>
                  <a:lnTo>
                    <a:pt x="50" y="106"/>
                  </a:lnTo>
                  <a:lnTo>
                    <a:pt x="50" y="103"/>
                  </a:lnTo>
                  <a:lnTo>
                    <a:pt x="50" y="102"/>
                  </a:lnTo>
                  <a:lnTo>
                    <a:pt x="50" y="102"/>
                  </a:lnTo>
                  <a:lnTo>
                    <a:pt x="50" y="100"/>
                  </a:lnTo>
                  <a:lnTo>
                    <a:pt x="51" y="98"/>
                  </a:lnTo>
                  <a:lnTo>
                    <a:pt x="51" y="97"/>
                  </a:lnTo>
                  <a:lnTo>
                    <a:pt x="51" y="96"/>
                  </a:lnTo>
                  <a:lnTo>
                    <a:pt x="51" y="94"/>
                  </a:lnTo>
                  <a:lnTo>
                    <a:pt x="52" y="90"/>
                  </a:lnTo>
                  <a:lnTo>
                    <a:pt x="52" y="83"/>
                  </a:lnTo>
                  <a:lnTo>
                    <a:pt x="54" y="65"/>
                  </a:lnTo>
                  <a:lnTo>
                    <a:pt x="54" y="64"/>
                  </a:lnTo>
                  <a:lnTo>
                    <a:pt x="54" y="63"/>
                  </a:lnTo>
                  <a:lnTo>
                    <a:pt x="54" y="61"/>
                  </a:lnTo>
                  <a:lnTo>
                    <a:pt x="54" y="56"/>
                  </a:lnTo>
                  <a:lnTo>
                    <a:pt x="55" y="47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7" y="28"/>
                  </a:lnTo>
                  <a:lnTo>
                    <a:pt x="57" y="26"/>
                  </a:lnTo>
                  <a:lnTo>
                    <a:pt x="57" y="23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8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5" y="9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5" y="12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6" y="16"/>
                  </a:lnTo>
                  <a:lnTo>
                    <a:pt x="66" y="18"/>
                  </a:lnTo>
                  <a:lnTo>
                    <a:pt x="66" y="22"/>
                  </a:lnTo>
                  <a:lnTo>
                    <a:pt x="67" y="29"/>
                  </a:lnTo>
                  <a:lnTo>
                    <a:pt x="67" y="30"/>
                  </a:lnTo>
                  <a:lnTo>
                    <a:pt x="67" y="32"/>
                  </a:lnTo>
                  <a:lnTo>
                    <a:pt x="67" y="34"/>
                  </a:lnTo>
                  <a:lnTo>
                    <a:pt x="68" y="38"/>
                  </a:lnTo>
                  <a:lnTo>
                    <a:pt x="68" y="47"/>
                  </a:lnTo>
                  <a:lnTo>
                    <a:pt x="68" y="48"/>
                  </a:lnTo>
                  <a:lnTo>
                    <a:pt x="68" y="49"/>
                  </a:lnTo>
                  <a:lnTo>
                    <a:pt x="69" y="51"/>
                  </a:lnTo>
                  <a:lnTo>
                    <a:pt x="69" y="56"/>
                  </a:lnTo>
                  <a:lnTo>
                    <a:pt x="70" y="65"/>
                  </a:lnTo>
                  <a:lnTo>
                    <a:pt x="70" y="66"/>
                  </a:lnTo>
                  <a:lnTo>
                    <a:pt x="70" y="67"/>
                  </a:lnTo>
                  <a:lnTo>
                    <a:pt x="70" y="70"/>
                  </a:lnTo>
                  <a:lnTo>
                    <a:pt x="71" y="74"/>
                  </a:lnTo>
                  <a:lnTo>
                    <a:pt x="71" y="82"/>
                  </a:lnTo>
                  <a:lnTo>
                    <a:pt x="71" y="84"/>
                  </a:lnTo>
                  <a:lnTo>
                    <a:pt x="72" y="84"/>
                  </a:lnTo>
                  <a:lnTo>
                    <a:pt x="72" y="86"/>
                  </a:lnTo>
                  <a:lnTo>
                    <a:pt x="72" y="90"/>
                  </a:lnTo>
                  <a:lnTo>
                    <a:pt x="72" y="91"/>
                  </a:lnTo>
                  <a:lnTo>
                    <a:pt x="72" y="92"/>
                  </a:lnTo>
                  <a:lnTo>
                    <a:pt x="72" y="94"/>
                  </a:lnTo>
                  <a:lnTo>
                    <a:pt x="73" y="97"/>
                  </a:lnTo>
                  <a:lnTo>
                    <a:pt x="73" y="98"/>
                  </a:lnTo>
                  <a:lnTo>
                    <a:pt x="73" y="99"/>
                  </a:lnTo>
                  <a:lnTo>
                    <a:pt x="73" y="101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4" y="105"/>
                  </a:lnTo>
                  <a:lnTo>
                    <a:pt x="74" y="106"/>
                  </a:lnTo>
                  <a:lnTo>
                    <a:pt x="74" y="108"/>
                  </a:lnTo>
                  <a:lnTo>
                    <a:pt x="74" y="109"/>
                  </a:lnTo>
                  <a:lnTo>
                    <a:pt x="74" y="110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109"/>
                  </a:lnTo>
                  <a:lnTo>
                    <a:pt x="79" y="108"/>
                  </a:lnTo>
                  <a:lnTo>
                    <a:pt x="79" y="108"/>
                  </a:lnTo>
                  <a:lnTo>
                    <a:pt x="79" y="107"/>
                  </a:lnTo>
                  <a:lnTo>
                    <a:pt x="79" y="106"/>
                  </a:lnTo>
                  <a:lnTo>
                    <a:pt x="80" y="105"/>
                  </a:lnTo>
                  <a:lnTo>
                    <a:pt x="80" y="103"/>
                  </a:lnTo>
                  <a:lnTo>
                    <a:pt x="80" y="102"/>
                  </a:lnTo>
                  <a:lnTo>
                    <a:pt x="80" y="101"/>
                  </a:lnTo>
                  <a:lnTo>
                    <a:pt x="80" y="100"/>
                  </a:lnTo>
                  <a:lnTo>
                    <a:pt x="81" y="96"/>
                  </a:lnTo>
                  <a:lnTo>
                    <a:pt x="81" y="89"/>
                  </a:lnTo>
                  <a:lnTo>
                    <a:pt x="82" y="88"/>
                  </a:lnTo>
                  <a:lnTo>
                    <a:pt x="82" y="87"/>
                  </a:lnTo>
                  <a:lnTo>
                    <a:pt x="82" y="85"/>
                  </a:lnTo>
                  <a:lnTo>
                    <a:pt x="82" y="81"/>
                  </a:lnTo>
                  <a:lnTo>
                    <a:pt x="83" y="72"/>
                  </a:lnTo>
                  <a:lnTo>
                    <a:pt x="83" y="71"/>
                  </a:lnTo>
                  <a:lnTo>
                    <a:pt x="83" y="70"/>
                  </a:lnTo>
                  <a:lnTo>
                    <a:pt x="83" y="67"/>
                  </a:lnTo>
                  <a:lnTo>
                    <a:pt x="84" y="63"/>
                  </a:lnTo>
                  <a:lnTo>
                    <a:pt x="85" y="54"/>
                  </a:lnTo>
                  <a:lnTo>
                    <a:pt x="86" y="35"/>
                  </a:lnTo>
                  <a:lnTo>
                    <a:pt x="86" y="34"/>
                  </a:lnTo>
                  <a:lnTo>
                    <a:pt x="86" y="34"/>
                  </a:lnTo>
                  <a:lnTo>
                    <a:pt x="86" y="32"/>
                  </a:lnTo>
                  <a:lnTo>
                    <a:pt x="87" y="28"/>
                  </a:lnTo>
                  <a:lnTo>
                    <a:pt x="87" y="27"/>
                  </a:lnTo>
                  <a:lnTo>
                    <a:pt x="87" y="26"/>
                  </a:lnTo>
                  <a:lnTo>
                    <a:pt x="87" y="24"/>
                  </a:lnTo>
                  <a:lnTo>
                    <a:pt x="87" y="21"/>
                  </a:lnTo>
                  <a:lnTo>
                    <a:pt x="87" y="20"/>
                  </a:lnTo>
                  <a:lnTo>
                    <a:pt x="88" y="19"/>
                  </a:lnTo>
                  <a:lnTo>
                    <a:pt x="88" y="17"/>
                  </a:lnTo>
                  <a:lnTo>
                    <a:pt x="88" y="14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6" name="Freeform 78"/>
            <p:cNvSpPr>
              <a:spLocks/>
            </p:cNvSpPr>
            <p:nvPr/>
          </p:nvSpPr>
          <p:spPr bwMode="auto">
            <a:xfrm>
              <a:off x="4146" y="2186"/>
              <a:ext cx="83" cy="116"/>
            </a:xfrm>
            <a:custGeom>
              <a:avLst/>
              <a:gdLst/>
              <a:ahLst/>
              <a:cxnLst>
                <a:cxn ang="0">
                  <a:pos x="1" y="7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3"/>
                </a:cxn>
                <a:cxn ang="0">
                  <a:pos x="6" y="8"/>
                </a:cxn>
                <a:cxn ang="0">
                  <a:pos x="8" y="27"/>
                </a:cxn>
                <a:cxn ang="0">
                  <a:pos x="10" y="53"/>
                </a:cxn>
                <a:cxn ang="0">
                  <a:pos x="13" y="82"/>
                </a:cxn>
                <a:cxn ang="0">
                  <a:pos x="14" y="97"/>
                </a:cxn>
                <a:cxn ang="0">
                  <a:pos x="16" y="109"/>
                </a:cxn>
                <a:cxn ang="0">
                  <a:pos x="17" y="113"/>
                </a:cxn>
                <a:cxn ang="0">
                  <a:pos x="17" y="115"/>
                </a:cxn>
                <a:cxn ang="0">
                  <a:pos x="18" y="116"/>
                </a:cxn>
                <a:cxn ang="0">
                  <a:pos x="19" y="115"/>
                </a:cxn>
                <a:cxn ang="0">
                  <a:pos x="20" y="113"/>
                </a:cxn>
                <a:cxn ang="0">
                  <a:pos x="21" y="108"/>
                </a:cxn>
                <a:cxn ang="0">
                  <a:pos x="22" y="97"/>
                </a:cxn>
                <a:cxn ang="0">
                  <a:pos x="25" y="70"/>
                </a:cxn>
                <a:cxn ang="0">
                  <a:pos x="28" y="27"/>
                </a:cxn>
                <a:cxn ang="0">
                  <a:pos x="29" y="14"/>
                </a:cxn>
                <a:cxn ang="0">
                  <a:pos x="31" y="6"/>
                </a:cxn>
                <a:cxn ang="0">
                  <a:pos x="31" y="2"/>
                </a:cxn>
                <a:cxn ang="0">
                  <a:pos x="32" y="0"/>
                </a:cxn>
                <a:cxn ang="0">
                  <a:pos x="33" y="0"/>
                </a:cxn>
                <a:cxn ang="0">
                  <a:pos x="34" y="1"/>
                </a:cxn>
                <a:cxn ang="0">
                  <a:pos x="34" y="4"/>
                </a:cxn>
                <a:cxn ang="0">
                  <a:pos x="35" y="9"/>
                </a:cxn>
                <a:cxn ang="0">
                  <a:pos x="37" y="26"/>
                </a:cxn>
                <a:cxn ang="0">
                  <a:pos x="40" y="58"/>
                </a:cxn>
                <a:cxn ang="0">
                  <a:pos x="42" y="81"/>
                </a:cxn>
                <a:cxn ang="0">
                  <a:pos x="43" y="97"/>
                </a:cxn>
                <a:cxn ang="0">
                  <a:pos x="45" y="108"/>
                </a:cxn>
                <a:cxn ang="0">
                  <a:pos x="46" y="113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5"/>
                </a:cxn>
                <a:cxn ang="0">
                  <a:pos x="49" y="112"/>
                </a:cxn>
                <a:cxn ang="0">
                  <a:pos x="49" y="108"/>
                </a:cxn>
                <a:cxn ang="0">
                  <a:pos x="52" y="89"/>
                </a:cxn>
                <a:cxn ang="0">
                  <a:pos x="54" y="63"/>
                </a:cxn>
                <a:cxn ang="0">
                  <a:pos x="57" y="24"/>
                </a:cxn>
                <a:cxn ang="0">
                  <a:pos x="59" y="11"/>
                </a:cxn>
                <a:cxn ang="0">
                  <a:pos x="60" y="3"/>
                </a:cxn>
                <a:cxn ang="0">
                  <a:pos x="61" y="1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7"/>
                </a:cxn>
                <a:cxn ang="0">
                  <a:pos x="65" y="18"/>
                </a:cxn>
                <a:cxn ang="0">
                  <a:pos x="69" y="65"/>
                </a:cxn>
                <a:cxn ang="0">
                  <a:pos x="71" y="88"/>
                </a:cxn>
                <a:cxn ang="0">
                  <a:pos x="73" y="102"/>
                </a:cxn>
                <a:cxn ang="0">
                  <a:pos x="74" y="110"/>
                </a:cxn>
                <a:cxn ang="0">
                  <a:pos x="75" y="114"/>
                </a:cxn>
                <a:cxn ang="0">
                  <a:pos x="76" y="115"/>
                </a:cxn>
                <a:cxn ang="0">
                  <a:pos x="76" y="115"/>
                </a:cxn>
                <a:cxn ang="0">
                  <a:pos x="77" y="114"/>
                </a:cxn>
                <a:cxn ang="0">
                  <a:pos x="78" y="110"/>
                </a:cxn>
                <a:cxn ang="0">
                  <a:pos x="79" y="102"/>
                </a:cxn>
                <a:cxn ang="0">
                  <a:pos x="82" y="67"/>
                </a:cxn>
              </a:cxnLst>
              <a:rect l="0" t="0" r="r" b="b"/>
              <a:pathLst>
                <a:path w="83" h="116">
                  <a:moveTo>
                    <a:pt x="0" y="14"/>
                  </a:moveTo>
                  <a:lnTo>
                    <a:pt x="0" y="14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10"/>
                  </a:lnTo>
                  <a:lnTo>
                    <a:pt x="7" y="12"/>
                  </a:lnTo>
                  <a:lnTo>
                    <a:pt x="7" y="13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7" y="19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8" y="28"/>
                  </a:lnTo>
                  <a:lnTo>
                    <a:pt x="9" y="30"/>
                  </a:lnTo>
                  <a:lnTo>
                    <a:pt x="9" y="34"/>
                  </a:lnTo>
                  <a:lnTo>
                    <a:pt x="10" y="44"/>
                  </a:lnTo>
                  <a:lnTo>
                    <a:pt x="10" y="45"/>
                  </a:lnTo>
                  <a:lnTo>
                    <a:pt x="10" y="46"/>
                  </a:lnTo>
                  <a:lnTo>
                    <a:pt x="10" y="48"/>
                  </a:lnTo>
                  <a:lnTo>
                    <a:pt x="10" y="53"/>
                  </a:lnTo>
                  <a:lnTo>
                    <a:pt x="11" y="62"/>
                  </a:lnTo>
                  <a:lnTo>
                    <a:pt x="11" y="63"/>
                  </a:lnTo>
                  <a:lnTo>
                    <a:pt x="11" y="64"/>
                  </a:lnTo>
                  <a:lnTo>
                    <a:pt x="12" y="66"/>
                  </a:lnTo>
                  <a:lnTo>
                    <a:pt x="12" y="71"/>
                  </a:lnTo>
                  <a:lnTo>
                    <a:pt x="13" y="80"/>
                  </a:lnTo>
                  <a:lnTo>
                    <a:pt x="13" y="81"/>
                  </a:lnTo>
                  <a:lnTo>
                    <a:pt x="13" y="82"/>
                  </a:lnTo>
                  <a:lnTo>
                    <a:pt x="13" y="84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4" y="90"/>
                  </a:lnTo>
                  <a:lnTo>
                    <a:pt x="14" y="92"/>
                  </a:lnTo>
                  <a:lnTo>
                    <a:pt x="14" y="96"/>
                  </a:lnTo>
                  <a:lnTo>
                    <a:pt x="14" y="96"/>
                  </a:lnTo>
                  <a:lnTo>
                    <a:pt x="14" y="97"/>
                  </a:lnTo>
                  <a:lnTo>
                    <a:pt x="15" y="99"/>
                  </a:lnTo>
                  <a:lnTo>
                    <a:pt x="15" y="102"/>
                  </a:lnTo>
                  <a:lnTo>
                    <a:pt x="15" y="103"/>
                  </a:lnTo>
                  <a:lnTo>
                    <a:pt x="15" y="104"/>
                  </a:lnTo>
                  <a:lnTo>
                    <a:pt x="15" y="105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9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11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0" y="110"/>
                  </a:lnTo>
                  <a:lnTo>
                    <a:pt x="20" y="109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3"/>
                  </a:lnTo>
                  <a:lnTo>
                    <a:pt x="21" y="102"/>
                  </a:lnTo>
                  <a:lnTo>
                    <a:pt x="21" y="102"/>
                  </a:lnTo>
                  <a:lnTo>
                    <a:pt x="22" y="100"/>
                  </a:lnTo>
                  <a:lnTo>
                    <a:pt x="22" y="97"/>
                  </a:lnTo>
                  <a:lnTo>
                    <a:pt x="23" y="89"/>
                  </a:lnTo>
                  <a:lnTo>
                    <a:pt x="23" y="88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1"/>
                  </a:lnTo>
                  <a:lnTo>
                    <a:pt x="24" y="72"/>
                  </a:lnTo>
                  <a:lnTo>
                    <a:pt x="24" y="71"/>
                  </a:lnTo>
                  <a:lnTo>
                    <a:pt x="25" y="70"/>
                  </a:lnTo>
                  <a:lnTo>
                    <a:pt x="25" y="67"/>
                  </a:lnTo>
                  <a:lnTo>
                    <a:pt x="25" y="63"/>
                  </a:lnTo>
                  <a:lnTo>
                    <a:pt x="26" y="53"/>
                  </a:lnTo>
                  <a:lnTo>
                    <a:pt x="27" y="35"/>
                  </a:lnTo>
                  <a:lnTo>
                    <a:pt x="27" y="34"/>
                  </a:lnTo>
                  <a:lnTo>
                    <a:pt x="27" y="33"/>
                  </a:lnTo>
                  <a:lnTo>
                    <a:pt x="28" y="31"/>
                  </a:lnTo>
                  <a:lnTo>
                    <a:pt x="28" y="27"/>
                  </a:lnTo>
                  <a:lnTo>
                    <a:pt x="28" y="26"/>
                  </a:lnTo>
                  <a:lnTo>
                    <a:pt x="28" y="25"/>
                  </a:lnTo>
                  <a:lnTo>
                    <a:pt x="28" y="23"/>
                  </a:lnTo>
                  <a:lnTo>
                    <a:pt x="29" y="20"/>
                  </a:lnTo>
                  <a:lnTo>
                    <a:pt x="29" y="19"/>
                  </a:lnTo>
                  <a:lnTo>
                    <a:pt x="29" y="18"/>
                  </a:lnTo>
                  <a:lnTo>
                    <a:pt x="29" y="17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30" y="12"/>
                  </a:lnTo>
                  <a:lnTo>
                    <a:pt x="30" y="11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1" y="5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3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6" y="14"/>
                  </a:lnTo>
                  <a:lnTo>
                    <a:pt x="36" y="17"/>
                  </a:lnTo>
                  <a:lnTo>
                    <a:pt x="37" y="24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37" y="28"/>
                  </a:lnTo>
                  <a:lnTo>
                    <a:pt x="38" y="32"/>
                  </a:lnTo>
                  <a:lnTo>
                    <a:pt x="39" y="40"/>
                  </a:lnTo>
                  <a:lnTo>
                    <a:pt x="39" y="41"/>
                  </a:lnTo>
                  <a:lnTo>
                    <a:pt x="39" y="42"/>
                  </a:lnTo>
                  <a:lnTo>
                    <a:pt x="39" y="44"/>
                  </a:lnTo>
                  <a:lnTo>
                    <a:pt x="39" y="49"/>
                  </a:lnTo>
                  <a:lnTo>
                    <a:pt x="40" y="58"/>
                  </a:lnTo>
                  <a:lnTo>
                    <a:pt x="40" y="59"/>
                  </a:lnTo>
                  <a:lnTo>
                    <a:pt x="40" y="61"/>
                  </a:lnTo>
                  <a:lnTo>
                    <a:pt x="40" y="63"/>
                  </a:lnTo>
                  <a:lnTo>
                    <a:pt x="41" y="68"/>
                  </a:lnTo>
                  <a:lnTo>
                    <a:pt x="41" y="77"/>
                  </a:lnTo>
                  <a:lnTo>
                    <a:pt x="42" y="78"/>
                  </a:lnTo>
                  <a:lnTo>
                    <a:pt x="42" y="79"/>
                  </a:lnTo>
                  <a:lnTo>
                    <a:pt x="42" y="81"/>
                  </a:lnTo>
                  <a:lnTo>
                    <a:pt x="42" y="85"/>
                  </a:lnTo>
                  <a:lnTo>
                    <a:pt x="42" y="86"/>
                  </a:lnTo>
                  <a:lnTo>
                    <a:pt x="42" y="88"/>
                  </a:lnTo>
                  <a:lnTo>
                    <a:pt x="43" y="90"/>
                  </a:lnTo>
                  <a:lnTo>
                    <a:pt x="43" y="93"/>
                  </a:lnTo>
                  <a:lnTo>
                    <a:pt x="43" y="94"/>
                  </a:lnTo>
                  <a:lnTo>
                    <a:pt x="43" y="95"/>
                  </a:lnTo>
                  <a:lnTo>
                    <a:pt x="43" y="97"/>
                  </a:lnTo>
                  <a:lnTo>
                    <a:pt x="44" y="100"/>
                  </a:lnTo>
                  <a:lnTo>
                    <a:pt x="44" y="101"/>
                  </a:lnTo>
                  <a:lnTo>
                    <a:pt x="44" y="102"/>
                  </a:lnTo>
                  <a:lnTo>
                    <a:pt x="44" y="103"/>
                  </a:lnTo>
                  <a:lnTo>
                    <a:pt x="45" y="106"/>
                  </a:lnTo>
                  <a:lnTo>
                    <a:pt x="45" y="107"/>
                  </a:lnTo>
                  <a:lnTo>
                    <a:pt x="45" y="107"/>
                  </a:lnTo>
                  <a:lnTo>
                    <a:pt x="45" y="108"/>
                  </a:lnTo>
                  <a:lnTo>
                    <a:pt x="45" y="109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6" y="112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9" y="113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09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50" y="106"/>
                  </a:lnTo>
                  <a:lnTo>
                    <a:pt x="50" y="104"/>
                  </a:lnTo>
                  <a:lnTo>
                    <a:pt x="50" y="103"/>
                  </a:lnTo>
                  <a:lnTo>
                    <a:pt x="50" y="102"/>
                  </a:lnTo>
                  <a:lnTo>
                    <a:pt x="51" y="101"/>
                  </a:lnTo>
                  <a:lnTo>
                    <a:pt x="51" y="98"/>
                  </a:lnTo>
                  <a:lnTo>
                    <a:pt x="52" y="90"/>
                  </a:lnTo>
                  <a:lnTo>
                    <a:pt x="52" y="89"/>
                  </a:lnTo>
                  <a:lnTo>
                    <a:pt x="52" y="88"/>
                  </a:lnTo>
                  <a:lnTo>
                    <a:pt x="52" y="86"/>
                  </a:lnTo>
                  <a:lnTo>
                    <a:pt x="52" y="82"/>
                  </a:lnTo>
                  <a:lnTo>
                    <a:pt x="53" y="73"/>
                  </a:lnTo>
                  <a:lnTo>
                    <a:pt x="53" y="72"/>
                  </a:lnTo>
                  <a:lnTo>
                    <a:pt x="53" y="70"/>
                  </a:lnTo>
                  <a:lnTo>
                    <a:pt x="53" y="68"/>
                  </a:lnTo>
                  <a:lnTo>
                    <a:pt x="54" y="63"/>
                  </a:lnTo>
                  <a:lnTo>
                    <a:pt x="55" y="54"/>
                  </a:lnTo>
                  <a:lnTo>
                    <a:pt x="56" y="35"/>
                  </a:lnTo>
                  <a:lnTo>
                    <a:pt x="56" y="34"/>
                  </a:lnTo>
                  <a:lnTo>
                    <a:pt x="56" y="33"/>
                  </a:lnTo>
                  <a:lnTo>
                    <a:pt x="57" y="31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4"/>
                  </a:lnTo>
                  <a:lnTo>
                    <a:pt x="57" y="23"/>
                  </a:lnTo>
                  <a:lnTo>
                    <a:pt x="58" y="19"/>
                  </a:lnTo>
                  <a:lnTo>
                    <a:pt x="58" y="18"/>
                  </a:lnTo>
                  <a:lnTo>
                    <a:pt x="58" y="17"/>
                  </a:lnTo>
                  <a:lnTo>
                    <a:pt x="58" y="16"/>
                  </a:lnTo>
                  <a:lnTo>
                    <a:pt x="58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10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5" y="12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22"/>
                  </a:lnTo>
                  <a:lnTo>
                    <a:pt x="66" y="29"/>
                  </a:lnTo>
                  <a:lnTo>
                    <a:pt x="68" y="46"/>
                  </a:lnTo>
                  <a:lnTo>
                    <a:pt x="68" y="47"/>
                  </a:lnTo>
                  <a:lnTo>
                    <a:pt x="68" y="48"/>
                  </a:lnTo>
                  <a:lnTo>
                    <a:pt x="68" y="50"/>
                  </a:lnTo>
                  <a:lnTo>
                    <a:pt x="68" y="55"/>
                  </a:lnTo>
                  <a:lnTo>
                    <a:pt x="69" y="65"/>
                  </a:lnTo>
                  <a:lnTo>
                    <a:pt x="69" y="66"/>
                  </a:lnTo>
                  <a:lnTo>
                    <a:pt x="70" y="67"/>
                  </a:lnTo>
                  <a:lnTo>
                    <a:pt x="70" y="70"/>
                  </a:lnTo>
                  <a:lnTo>
                    <a:pt x="70" y="74"/>
                  </a:lnTo>
                  <a:lnTo>
                    <a:pt x="71" y="83"/>
                  </a:lnTo>
                  <a:lnTo>
                    <a:pt x="71" y="84"/>
                  </a:lnTo>
                  <a:lnTo>
                    <a:pt x="71" y="85"/>
                  </a:lnTo>
                  <a:lnTo>
                    <a:pt x="71" y="88"/>
                  </a:lnTo>
                  <a:lnTo>
                    <a:pt x="72" y="92"/>
                  </a:lnTo>
                  <a:lnTo>
                    <a:pt x="72" y="92"/>
                  </a:lnTo>
                  <a:lnTo>
                    <a:pt x="72" y="94"/>
                  </a:lnTo>
                  <a:lnTo>
                    <a:pt x="72" y="95"/>
                  </a:lnTo>
                  <a:lnTo>
                    <a:pt x="72" y="99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73" y="102"/>
                  </a:lnTo>
                  <a:lnTo>
                    <a:pt x="73" y="103"/>
                  </a:lnTo>
                  <a:lnTo>
                    <a:pt x="73" y="104"/>
                  </a:lnTo>
                  <a:lnTo>
                    <a:pt x="73" y="105"/>
                  </a:lnTo>
                  <a:lnTo>
                    <a:pt x="73" y="106"/>
                  </a:lnTo>
                  <a:lnTo>
                    <a:pt x="73" y="106"/>
                  </a:lnTo>
                  <a:lnTo>
                    <a:pt x="73" y="108"/>
                  </a:lnTo>
                  <a:lnTo>
                    <a:pt x="74" y="110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7" y="115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3"/>
                  </a:lnTo>
                  <a:lnTo>
                    <a:pt x="77" y="113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0"/>
                  </a:lnTo>
                  <a:lnTo>
                    <a:pt x="78" y="110"/>
                  </a:lnTo>
                  <a:lnTo>
                    <a:pt x="78" y="109"/>
                  </a:lnTo>
                  <a:lnTo>
                    <a:pt x="78" y="108"/>
                  </a:lnTo>
                  <a:lnTo>
                    <a:pt x="78" y="108"/>
                  </a:lnTo>
                  <a:lnTo>
                    <a:pt x="78" y="106"/>
                  </a:lnTo>
                  <a:lnTo>
                    <a:pt x="79" y="104"/>
                  </a:lnTo>
                  <a:lnTo>
                    <a:pt x="79" y="103"/>
                  </a:lnTo>
                  <a:lnTo>
                    <a:pt x="79" y="102"/>
                  </a:lnTo>
                  <a:lnTo>
                    <a:pt x="79" y="101"/>
                  </a:lnTo>
                  <a:lnTo>
                    <a:pt x="79" y="98"/>
                  </a:lnTo>
                  <a:lnTo>
                    <a:pt x="80" y="97"/>
                  </a:lnTo>
                  <a:lnTo>
                    <a:pt x="80" y="96"/>
                  </a:lnTo>
                  <a:lnTo>
                    <a:pt x="80" y="95"/>
                  </a:lnTo>
                  <a:lnTo>
                    <a:pt x="80" y="91"/>
                  </a:lnTo>
                  <a:lnTo>
                    <a:pt x="81" y="84"/>
                  </a:lnTo>
                  <a:lnTo>
                    <a:pt x="82" y="67"/>
                  </a:lnTo>
                  <a:lnTo>
                    <a:pt x="82" y="66"/>
                  </a:lnTo>
                  <a:lnTo>
                    <a:pt x="82" y="64"/>
                  </a:lnTo>
                  <a:lnTo>
                    <a:pt x="82" y="62"/>
                  </a:lnTo>
                  <a:lnTo>
                    <a:pt x="83" y="58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7" name="Freeform 79"/>
            <p:cNvSpPr>
              <a:spLocks/>
            </p:cNvSpPr>
            <p:nvPr/>
          </p:nvSpPr>
          <p:spPr bwMode="auto">
            <a:xfrm>
              <a:off x="4229" y="2186"/>
              <a:ext cx="87" cy="116"/>
            </a:xfrm>
            <a:custGeom>
              <a:avLst/>
              <a:gdLst/>
              <a:ahLst/>
              <a:cxnLst>
                <a:cxn ang="0">
                  <a:pos x="3" y="23"/>
                </a:cxn>
                <a:cxn ang="0">
                  <a:pos x="4" y="12"/>
                </a:cxn>
                <a:cxn ang="0">
                  <a:pos x="5" y="4"/>
                </a:cxn>
                <a:cxn ang="0">
                  <a:pos x="6" y="1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8" y="2"/>
                </a:cxn>
                <a:cxn ang="0">
                  <a:pos x="9" y="9"/>
                </a:cxn>
                <a:cxn ang="0">
                  <a:pos x="11" y="21"/>
                </a:cxn>
                <a:cxn ang="0">
                  <a:pos x="14" y="61"/>
                </a:cxn>
                <a:cxn ang="0">
                  <a:pos x="17" y="91"/>
                </a:cxn>
                <a:cxn ang="0">
                  <a:pos x="18" y="105"/>
                </a:cxn>
                <a:cxn ang="0">
                  <a:pos x="19" y="111"/>
                </a:cxn>
                <a:cxn ang="0">
                  <a:pos x="20" y="114"/>
                </a:cxn>
                <a:cxn ang="0">
                  <a:pos x="21" y="116"/>
                </a:cxn>
                <a:cxn ang="0">
                  <a:pos x="21" y="115"/>
                </a:cxn>
                <a:cxn ang="0">
                  <a:pos x="22" y="113"/>
                </a:cxn>
                <a:cxn ang="0">
                  <a:pos x="23" y="109"/>
                </a:cxn>
                <a:cxn ang="0">
                  <a:pos x="25" y="92"/>
                </a:cxn>
                <a:cxn ang="0">
                  <a:pos x="28" y="56"/>
                </a:cxn>
                <a:cxn ang="0">
                  <a:pos x="31" y="24"/>
                </a:cxn>
                <a:cxn ang="0">
                  <a:pos x="32" y="10"/>
                </a:cxn>
                <a:cxn ang="0">
                  <a:pos x="33" y="4"/>
                </a:cxn>
                <a:cxn ang="0">
                  <a:pos x="34" y="1"/>
                </a:cxn>
                <a:cxn ang="0">
                  <a:pos x="35" y="0"/>
                </a:cxn>
                <a:cxn ang="0">
                  <a:pos x="36" y="0"/>
                </a:cxn>
                <a:cxn ang="0">
                  <a:pos x="36" y="2"/>
                </a:cxn>
                <a:cxn ang="0">
                  <a:pos x="37" y="7"/>
                </a:cxn>
                <a:cxn ang="0">
                  <a:pos x="38" y="16"/>
                </a:cxn>
                <a:cxn ang="0">
                  <a:pos x="41" y="45"/>
                </a:cxn>
                <a:cxn ang="0">
                  <a:pos x="44" y="85"/>
                </a:cxn>
                <a:cxn ang="0">
                  <a:pos x="46" y="104"/>
                </a:cxn>
                <a:cxn ang="0">
                  <a:pos x="47" y="111"/>
                </a:cxn>
                <a:cxn ang="0">
                  <a:pos x="48" y="114"/>
                </a:cxn>
                <a:cxn ang="0">
                  <a:pos x="49" y="116"/>
                </a:cxn>
                <a:cxn ang="0">
                  <a:pos x="50" y="115"/>
                </a:cxn>
                <a:cxn ang="0">
                  <a:pos x="50" y="113"/>
                </a:cxn>
                <a:cxn ang="0">
                  <a:pos x="52" y="106"/>
                </a:cxn>
                <a:cxn ang="0">
                  <a:pos x="53" y="92"/>
                </a:cxn>
                <a:cxn ang="0">
                  <a:pos x="55" y="70"/>
                </a:cxn>
                <a:cxn ang="0">
                  <a:pos x="57" y="37"/>
                </a:cxn>
                <a:cxn ang="0">
                  <a:pos x="59" y="21"/>
                </a:cxn>
                <a:cxn ang="0">
                  <a:pos x="60" y="9"/>
                </a:cxn>
                <a:cxn ang="0">
                  <a:pos x="61" y="3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4" y="4"/>
                </a:cxn>
                <a:cxn ang="0">
                  <a:pos x="65" y="10"/>
                </a:cxn>
                <a:cxn ang="0">
                  <a:pos x="67" y="24"/>
                </a:cxn>
                <a:cxn ang="0">
                  <a:pos x="70" y="69"/>
                </a:cxn>
                <a:cxn ang="0">
                  <a:pos x="72" y="93"/>
                </a:cxn>
                <a:cxn ang="0">
                  <a:pos x="74" y="104"/>
                </a:cxn>
                <a:cxn ang="0">
                  <a:pos x="75" y="111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3"/>
                </a:cxn>
                <a:cxn ang="0">
                  <a:pos x="79" y="106"/>
                </a:cxn>
                <a:cxn ang="0">
                  <a:pos x="80" y="93"/>
                </a:cxn>
                <a:cxn ang="0">
                  <a:pos x="84" y="52"/>
                </a:cxn>
                <a:cxn ang="0">
                  <a:pos x="86" y="21"/>
                </a:cxn>
              </a:cxnLst>
              <a:rect l="0" t="0" r="r" b="b"/>
              <a:pathLst>
                <a:path w="87" h="116">
                  <a:moveTo>
                    <a:pt x="0" y="58"/>
                  </a:moveTo>
                  <a:lnTo>
                    <a:pt x="1" y="49"/>
                  </a:lnTo>
                  <a:lnTo>
                    <a:pt x="2" y="32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2" y="28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4" y="15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9"/>
                  </a:lnTo>
                  <a:lnTo>
                    <a:pt x="5" y="8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9"/>
                  </a:lnTo>
                  <a:lnTo>
                    <a:pt x="10" y="10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4"/>
                  </a:lnTo>
                  <a:lnTo>
                    <a:pt x="10" y="16"/>
                  </a:lnTo>
                  <a:lnTo>
                    <a:pt x="11" y="19"/>
                  </a:lnTo>
                  <a:lnTo>
                    <a:pt x="11" y="20"/>
                  </a:lnTo>
                  <a:lnTo>
                    <a:pt x="11" y="21"/>
                  </a:lnTo>
                  <a:lnTo>
                    <a:pt x="11" y="22"/>
                  </a:lnTo>
                  <a:lnTo>
                    <a:pt x="11" y="26"/>
                  </a:lnTo>
                  <a:lnTo>
                    <a:pt x="12" y="34"/>
                  </a:lnTo>
                  <a:lnTo>
                    <a:pt x="13" y="51"/>
                  </a:lnTo>
                  <a:lnTo>
                    <a:pt x="14" y="53"/>
                  </a:lnTo>
                  <a:lnTo>
                    <a:pt x="14" y="54"/>
                  </a:lnTo>
                  <a:lnTo>
                    <a:pt x="14" y="56"/>
                  </a:lnTo>
                  <a:lnTo>
                    <a:pt x="14" y="61"/>
                  </a:lnTo>
                  <a:lnTo>
                    <a:pt x="15" y="71"/>
                  </a:lnTo>
                  <a:lnTo>
                    <a:pt x="15" y="72"/>
                  </a:lnTo>
                  <a:lnTo>
                    <a:pt x="15" y="73"/>
                  </a:lnTo>
                  <a:lnTo>
                    <a:pt x="15" y="76"/>
                  </a:lnTo>
                  <a:lnTo>
                    <a:pt x="16" y="80"/>
                  </a:lnTo>
                  <a:lnTo>
                    <a:pt x="17" y="89"/>
                  </a:lnTo>
                  <a:lnTo>
                    <a:pt x="17" y="90"/>
                  </a:lnTo>
                  <a:lnTo>
                    <a:pt x="17" y="91"/>
                  </a:lnTo>
                  <a:lnTo>
                    <a:pt x="17" y="93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7" y="98"/>
                  </a:lnTo>
                  <a:lnTo>
                    <a:pt x="18" y="100"/>
                  </a:lnTo>
                  <a:lnTo>
                    <a:pt x="18" y="103"/>
                  </a:lnTo>
                  <a:lnTo>
                    <a:pt x="18" y="104"/>
                  </a:lnTo>
                  <a:lnTo>
                    <a:pt x="18" y="105"/>
                  </a:lnTo>
                  <a:lnTo>
                    <a:pt x="18" y="106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9" y="109"/>
                  </a:lnTo>
                  <a:lnTo>
                    <a:pt x="19" y="109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9" y="112"/>
                  </a:lnTo>
                  <a:lnTo>
                    <a:pt x="20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0"/>
                  </a:lnTo>
                  <a:lnTo>
                    <a:pt x="23" y="109"/>
                  </a:lnTo>
                  <a:lnTo>
                    <a:pt x="23" y="109"/>
                  </a:lnTo>
                  <a:lnTo>
                    <a:pt x="23" y="108"/>
                  </a:lnTo>
                  <a:lnTo>
                    <a:pt x="23" y="107"/>
                  </a:lnTo>
                  <a:lnTo>
                    <a:pt x="24" y="104"/>
                  </a:lnTo>
                  <a:lnTo>
                    <a:pt x="24" y="104"/>
                  </a:lnTo>
                  <a:lnTo>
                    <a:pt x="24" y="103"/>
                  </a:lnTo>
                  <a:lnTo>
                    <a:pt x="24" y="102"/>
                  </a:lnTo>
                  <a:lnTo>
                    <a:pt x="25" y="98"/>
                  </a:lnTo>
                  <a:lnTo>
                    <a:pt x="25" y="92"/>
                  </a:lnTo>
                  <a:lnTo>
                    <a:pt x="25" y="91"/>
                  </a:lnTo>
                  <a:lnTo>
                    <a:pt x="25" y="90"/>
                  </a:lnTo>
                  <a:lnTo>
                    <a:pt x="26" y="88"/>
                  </a:lnTo>
                  <a:lnTo>
                    <a:pt x="26" y="84"/>
                  </a:lnTo>
                  <a:lnTo>
                    <a:pt x="27" y="76"/>
                  </a:lnTo>
                  <a:lnTo>
                    <a:pt x="28" y="58"/>
                  </a:lnTo>
                  <a:lnTo>
                    <a:pt x="28" y="57"/>
                  </a:lnTo>
                  <a:lnTo>
                    <a:pt x="28" y="56"/>
                  </a:lnTo>
                  <a:lnTo>
                    <a:pt x="28" y="53"/>
                  </a:lnTo>
                  <a:lnTo>
                    <a:pt x="29" y="49"/>
                  </a:lnTo>
                  <a:lnTo>
                    <a:pt x="29" y="40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0" y="36"/>
                  </a:lnTo>
                  <a:lnTo>
                    <a:pt x="30" y="32"/>
                  </a:lnTo>
                  <a:lnTo>
                    <a:pt x="31" y="24"/>
                  </a:lnTo>
                  <a:lnTo>
                    <a:pt x="31" y="23"/>
                  </a:lnTo>
                  <a:lnTo>
                    <a:pt x="31" y="22"/>
                  </a:lnTo>
                  <a:lnTo>
                    <a:pt x="31" y="20"/>
                  </a:lnTo>
                  <a:lnTo>
                    <a:pt x="31" y="16"/>
                  </a:lnTo>
                  <a:lnTo>
                    <a:pt x="32" y="16"/>
                  </a:lnTo>
                  <a:lnTo>
                    <a:pt x="32" y="15"/>
                  </a:lnTo>
                  <a:lnTo>
                    <a:pt x="32" y="13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3" y="9"/>
                  </a:lnTo>
                  <a:lnTo>
                    <a:pt x="33" y="8"/>
                  </a:lnTo>
                  <a:lnTo>
                    <a:pt x="33" y="7"/>
                  </a:lnTo>
                  <a:lnTo>
                    <a:pt x="33" y="6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3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7" y="9"/>
                  </a:lnTo>
                  <a:lnTo>
                    <a:pt x="38" y="9"/>
                  </a:lnTo>
                  <a:lnTo>
                    <a:pt x="38" y="10"/>
                  </a:lnTo>
                  <a:lnTo>
                    <a:pt x="38" y="11"/>
                  </a:lnTo>
                  <a:lnTo>
                    <a:pt x="38" y="14"/>
                  </a:lnTo>
                  <a:lnTo>
                    <a:pt x="38" y="15"/>
                  </a:lnTo>
                  <a:lnTo>
                    <a:pt x="38" y="16"/>
                  </a:lnTo>
                  <a:lnTo>
                    <a:pt x="39" y="17"/>
                  </a:lnTo>
                  <a:lnTo>
                    <a:pt x="39" y="21"/>
                  </a:lnTo>
                  <a:lnTo>
                    <a:pt x="40" y="28"/>
                  </a:lnTo>
                  <a:lnTo>
                    <a:pt x="40" y="29"/>
                  </a:lnTo>
                  <a:lnTo>
                    <a:pt x="40" y="30"/>
                  </a:lnTo>
                  <a:lnTo>
                    <a:pt x="40" y="32"/>
                  </a:lnTo>
                  <a:lnTo>
                    <a:pt x="40" y="37"/>
                  </a:lnTo>
                  <a:lnTo>
                    <a:pt x="41" y="45"/>
                  </a:lnTo>
                  <a:lnTo>
                    <a:pt x="42" y="64"/>
                  </a:lnTo>
                  <a:lnTo>
                    <a:pt x="43" y="65"/>
                  </a:lnTo>
                  <a:lnTo>
                    <a:pt x="43" y="66"/>
                  </a:lnTo>
                  <a:lnTo>
                    <a:pt x="43" y="69"/>
                  </a:lnTo>
                  <a:lnTo>
                    <a:pt x="43" y="74"/>
                  </a:lnTo>
                  <a:lnTo>
                    <a:pt x="44" y="83"/>
                  </a:lnTo>
                  <a:lnTo>
                    <a:pt x="44" y="84"/>
                  </a:lnTo>
                  <a:lnTo>
                    <a:pt x="44" y="85"/>
                  </a:lnTo>
                  <a:lnTo>
                    <a:pt x="44" y="87"/>
                  </a:lnTo>
                  <a:lnTo>
                    <a:pt x="45" y="91"/>
                  </a:lnTo>
                  <a:lnTo>
                    <a:pt x="46" y="99"/>
                  </a:lnTo>
                  <a:lnTo>
                    <a:pt x="46" y="100"/>
                  </a:lnTo>
                  <a:lnTo>
                    <a:pt x="46" y="101"/>
                  </a:lnTo>
                  <a:lnTo>
                    <a:pt x="46" y="102"/>
                  </a:lnTo>
                  <a:lnTo>
                    <a:pt x="46" y="103"/>
                  </a:lnTo>
                  <a:lnTo>
                    <a:pt x="46" y="104"/>
                  </a:lnTo>
                  <a:lnTo>
                    <a:pt x="46" y="105"/>
                  </a:lnTo>
                  <a:lnTo>
                    <a:pt x="46" y="106"/>
                  </a:lnTo>
                  <a:lnTo>
                    <a:pt x="46" y="107"/>
                  </a:lnTo>
                  <a:lnTo>
                    <a:pt x="47" y="108"/>
                  </a:lnTo>
                  <a:lnTo>
                    <a:pt x="47" y="109"/>
                  </a:lnTo>
                  <a:lnTo>
                    <a:pt x="47" y="109"/>
                  </a:lnTo>
                  <a:lnTo>
                    <a:pt x="47" y="110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09"/>
                  </a:lnTo>
                  <a:lnTo>
                    <a:pt x="51" y="108"/>
                  </a:lnTo>
                  <a:lnTo>
                    <a:pt x="52" y="106"/>
                  </a:lnTo>
                  <a:lnTo>
                    <a:pt x="52" y="105"/>
                  </a:lnTo>
                  <a:lnTo>
                    <a:pt x="52" y="104"/>
                  </a:lnTo>
                  <a:lnTo>
                    <a:pt x="52" y="103"/>
                  </a:lnTo>
                  <a:lnTo>
                    <a:pt x="52" y="100"/>
                  </a:lnTo>
                  <a:lnTo>
                    <a:pt x="52" y="99"/>
                  </a:lnTo>
                  <a:lnTo>
                    <a:pt x="52" y="98"/>
                  </a:lnTo>
                  <a:lnTo>
                    <a:pt x="53" y="96"/>
                  </a:lnTo>
                  <a:lnTo>
                    <a:pt x="53" y="92"/>
                  </a:lnTo>
                  <a:lnTo>
                    <a:pt x="53" y="91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4" y="84"/>
                  </a:lnTo>
                  <a:lnTo>
                    <a:pt x="54" y="75"/>
                  </a:lnTo>
                  <a:lnTo>
                    <a:pt x="55" y="74"/>
                  </a:lnTo>
                  <a:lnTo>
                    <a:pt x="55" y="72"/>
                  </a:lnTo>
                  <a:lnTo>
                    <a:pt x="55" y="70"/>
                  </a:lnTo>
                  <a:lnTo>
                    <a:pt x="55" y="66"/>
                  </a:lnTo>
                  <a:lnTo>
                    <a:pt x="56" y="56"/>
                  </a:lnTo>
                  <a:lnTo>
                    <a:pt x="56" y="55"/>
                  </a:lnTo>
                  <a:lnTo>
                    <a:pt x="56" y="54"/>
                  </a:lnTo>
                  <a:lnTo>
                    <a:pt x="56" y="52"/>
                  </a:lnTo>
                  <a:lnTo>
                    <a:pt x="57" y="47"/>
                  </a:lnTo>
                  <a:lnTo>
                    <a:pt x="57" y="38"/>
                  </a:lnTo>
                  <a:lnTo>
                    <a:pt x="57" y="37"/>
                  </a:lnTo>
                  <a:lnTo>
                    <a:pt x="58" y="36"/>
                  </a:lnTo>
                  <a:lnTo>
                    <a:pt x="58" y="34"/>
                  </a:lnTo>
                  <a:lnTo>
                    <a:pt x="58" y="30"/>
                  </a:lnTo>
                  <a:lnTo>
                    <a:pt x="58" y="29"/>
                  </a:lnTo>
                  <a:lnTo>
                    <a:pt x="58" y="28"/>
                  </a:lnTo>
                  <a:lnTo>
                    <a:pt x="58" y="26"/>
                  </a:lnTo>
                  <a:lnTo>
                    <a:pt x="59" y="22"/>
                  </a:lnTo>
                  <a:lnTo>
                    <a:pt x="59" y="21"/>
                  </a:lnTo>
                  <a:lnTo>
                    <a:pt x="59" y="20"/>
                  </a:lnTo>
                  <a:lnTo>
                    <a:pt x="59" y="19"/>
                  </a:lnTo>
                  <a:lnTo>
                    <a:pt x="59" y="16"/>
                  </a:lnTo>
                  <a:lnTo>
                    <a:pt x="60" y="15"/>
                  </a:lnTo>
                  <a:lnTo>
                    <a:pt x="60" y="14"/>
                  </a:lnTo>
                  <a:lnTo>
                    <a:pt x="60" y="12"/>
                  </a:lnTo>
                  <a:lnTo>
                    <a:pt x="60" y="10"/>
                  </a:lnTo>
                  <a:lnTo>
                    <a:pt x="60" y="9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5" y="5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5" y="7"/>
                  </a:lnTo>
                  <a:lnTo>
                    <a:pt x="65" y="8"/>
                  </a:lnTo>
                  <a:lnTo>
                    <a:pt x="65" y="9"/>
                  </a:lnTo>
                  <a:lnTo>
                    <a:pt x="65" y="10"/>
                  </a:lnTo>
                  <a:lnTo>
                    <a:pt x="66" y="11"/>
                  </a:lnTo>
                  <a:lnTo>
                    <a:pt x="66" y="12"/>
                  </a:lnTo>
                  <a:lnTo>
                    <a:pt x="66" y="13"/>
                  </a:lnTo>
                  <a:lnTo>
                    <a:pt x="66" y="16"/>
                  </a:lnTo>
                  <a:lnTo>
                    <a:pt x="66" y="17"/>
                  </a:lnTo>
                  <a:lnTo>
                    <a:pt x="66" y="18"/>
                  </a:lnTo>
                  <a:lnTo>
                    <a:pt x="66" y="20"/>
                  </a:lnTo>
                  <a:lnTo>
                    <a:pt x="67" y="24"/>
                  </a:lnTo>
                  <a:lnTo>
                    <a:pt x="68" y="32"/>
                  </a:lnTo>
                  <a:lnTo>
                    <a:pt x="69" y="49"/>
                  </a:lnTo>
                  <a:lnTo>
                    <a:pt x="69" y="50"/>
                  </a:lnTo>
                  <a:lnTo>
                    <a:pt x="69" y="52"/>
                  </a:lnTo>
                  <a:lnTo>
                    <a:pt x="69" y="54"/>
                  </a:lnTo>
                  <a:lnTo>
                    <a:pt x="70" y="59"/>
                  </a:lnTo>
                  <a:lnTo>
                    <a:pt x="70" y="68"/>
                  </a:lnTo>
                  <a:lnTo>
                    <a:pt x="70" y="69"/>
                  </a:lnTo>
                  <a:lnTo>
                    <a:pt x="71" y="70"/>
                  </a:lnTo>
                  <a:lnTo>
                    <a:pt x="71" y="73"/>
                  </a:lnTo>
                  <a:lnTo>
                    <a:pt x="71" y="77"/>
                  </a:lnTo>
                  <a:lnTo>
                    <a:pt x="72" y="86"/>
                  </a:lnTo>
                  <a:lnTo>
                    <a:pt x="72" y="87"/>
                  </a:lnTo>
                  <a:lnTo>
                    <a:pt x="72" y="88"/>
                  </a:lnTo>
                  <a:lnTo>
                    <a:pt x="72" y="90"/>
                  </a:lnTo>
                  <a:lnTo>
                    <a:pt x="72" y="93"/>
                  </a:lnTo>
                  <a:lnTo>
                    <a:pt x="73" y="94"/>
                  </a:lnTo>
                  <a:lnTo>
                    <a:pt x="73" y="95"/>
                  </a:lnTo>
                  <a:lnTo>
                    <a:pt x="73" y="97"/>
                  </a:lnTo>
                  <a:lnTo>
                    <a:pt x="73" y="100"/>
                  </a:lnTo>
                  <a:lnTo>
                    <a:pt x="73" y="101"/>
                  </a:lnTo>
                  <a:lnTo>
                    <a:pt x="73" y="102"/>
                  </a:lnTo>
                  <a:lnTo>
                    <a:pt x="74" y="103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4" y="107"/>
                  </a:lnTo>
                  <a:lnTo>
                    <a:pt x="74" y="108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0"/>
                  </a:lnTo>
                  <a:lnTo>
                    <a:pt x="78" y="109"/>
                  </a:lnTo>
                  <a:lnTo>
                    <a:pt x="79" y="107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79" y="104"/>
                  </a:lnTo>
                  <a:lnTo>
                    <a:pt x="80" y="101"/>
                  </a:lnTo>
                  <a:lnTo>
                    <a:pt x="80" y="100"/>
                  </a:lnTo>
                  <a:lnTo>
                    <a:pt x="80" y="99"/>
                  </a:lnTo>
                  <a:lnTo>
                    <a:pt x="80" y="98"/>
                  </a:lnTo>
                  <a:lnTo>
                    <a:pt x="80" y="94"/>
                  </a:lnTo>
                  <a:lnTo>
                    <a:pt x="80" y="93"/>
                  </a:lnTo>
                  <a:lnTo>
                    <a:pt x="80" y="92"/>
                  </a:lnTo>
                  <a:lnTo>
                    <a:pt x="81" y="90"/>
                  </a:lnTo>
                  <a:lnTo>
                    <a:pt x="81" y="86"/>
                  </a:lnTo>
                  <a:lnTo>
                    <a:pt x="82" y="76"/>
                  </a:lnTo>
                  <a:lnTo>
                    <a:pt x="83" y="57"/>
                  </a:lnTo>
                  <a:lnTo>
                    <a:pt x="83" y="56"/>
                  </a:lnTo>
                  <a:lnTo>
                    <a:pt x="84" y="54"/>
                  </a:lnTo>
                  <a:lnTo>
                    <a:pt x="84" y="52"/>
                  </a:lnTo>
                  <a:lnTo>
                    <a:pt x="84" y="47"/>
                  </a:lnTo>
                  <a:lnTo>
                    <a:pt x="85" y="38"/>
                  </a:lnTo>
                  <a:lnTo>
                    <a:pt x="85" y="37"/>
                  </a:lnTo>
                  <a:lnTo>
                    <a:pt x="85" y="36"/>
                  </a:lnTo>
                  <a:lnTo>
                    <a:pt x="85" y="34"/>
                  </a:lnTo>
                  <a:lnTo>
                    <a:pt x="85" y="30"/>
                  </a:lnTo>
                  <a:lnTo>
                    <a:pt x="86" y="22"/>
                  </a:lnTo>
                  <a:lnTo>
                    <a:pt x="86" y="21"/>
                  </a:lnTo>
                  <a:lnTo>
                    <a:pt x="86" y="20"/>
                  </a:lnTo>
                  <a:lnTo>
                    <a:pt x="86" y="18"/>
                  </a:lnTo>
                  <a:lnTo>
                    <a:pt x="87" y="15"/>
                  </a:lnTo>
                  <a:lnTo>
                    <a:pt x="87" y="14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8" name="Freeform 80"/>
            <p:cNvSpPr>
              <a:spLocks/>
            </p:cNvSpPr>
            <p:nvPr/>
          </p:nvSpPr>
          <p:spPr bwMode="auto">
            <a:xfrm>
              <a:off x="4316" y="2186"/>
              <a:ext cx="82" cy="116"/>
            </a:xfrm>
            <a:custGeom>
              <a:avLst/>
              <a:gdLst/>
              <a:ahLst/>
              <a:cxnLst>
                <a:cxn ang="0">
                  <a:pos x="1" y="6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5" y="6"/>
                </a:cxn>
                <a:cxn ang="0">
                  <a:pos x="6" y="14"/>
                </a:cxn>
                <a:cxn ang="0">
                  <a:pos x="8" y="36"/>
                </a:cxn>
                <a:cxn ang="0">
                  <a:pos x="11" y="73"/>
                </a:cxn>
                <a:cxn ang="0">
                  <a:pos x="13" y="91"/>
                </a:cxn>
                <a:cxn ang="0">
                  <a:pos x="14" y="105"/>
                </a:cxn>
                <a:cxn ang="0">
                  <a:pos x="15" y="111"/>
                </a:cxn>
                <a:cxn ang="0">
                  <a:pos x="16" y="114"/>
                </a:cxn>
                <a:cxn ang="0">
                  <a:pos x="16" y="116"/>
                </a:cxn>
                <a:cxn ang="0">
                  <a:pos x="17" y="115"/>
                </a:cxn>
                <a:cxn ang="0">
                  <a:pos x="18" y="113"/>
                </a:cxn>
                <a:cxn ang="0">
                  <a:pos x="19" y="109"/>
                </a:cxn>
                <a:cxn ang="0">
                  <a:pos x="20" y="99"/>
                </a:cxn>
                <a:cxn ang="0">
                  <a:pos x="23" y="67"/>
                </a:cxn>
                <a:cxn ang="0">
                  <a:pos x="25" y="38"/>
                </a:cxn>
                <a:cxn ang="0">
                  <a:pos x="27" y="18"/>
                </a:cxn>
                <a:cxn ang="0">
                  <a:pos x="28" y="8"/>
                </a:cxn>
                <a:cxn ang="0">
                  <a:pos x="29" y="3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2" y="4"/>
                </a:cxn>
                <a:cxn ang="0">
                  <a:pos x="33" y="12"/>
                </a:cxn>
                <a:cxn ang="0">
                  <a:pos x="34" y="28"/>
                </a:cxn>
                <a:cxn ang="0">
                  <a:pos x="38" y="75"/>
                </a:cxn>
                <a:cxn ang="0">
                  <a:pos x="40" y="97"/>
                </a:cxn>
                <a:cxn ang="0">
                  <a:pos x="41" y="107"/>
                </a:cxn>
                <a:cxn ang="0">
                  <a:pos x="42" y="112"/>
                </a:cxn>
                <a:cxn ang="0">
                  <a:pos x="43" y="115"/>
                </a:cxn>
                <a:cxn ang="0">
                  <a:pos x="44" y="116"/>
                </a:cxn>
                <a:cxn ang="0">
                  <a:pos x="44" y="114"/>
                </a:cxn>
                <a:cxn ang="0">
                  <a:pos x="45" y="111"/>
                </a:cxn>
                <a:cxn ang="0">
                  <a:pos x="46" y="103"/>
                </a:cxn>
                <a:cxn ang="0">
                  <a:pos x="49" y="74"/>
                </a:cxn>
                <a:cxn ang="0">
                  <a:pos x="51" y="48"/>
                </a:cxn>
                <a:cxn ang="0">
                  <a:pos x="53" y="23"/>
                </a:cxn>
                <a:cxn ang="0">
                  <a:pos x="54" y="10"/>
                </a:cxn>
                <a:cxn ang="0">
                  <a:pos x="55" y="4"/>
                </a:cxn>
                <a:cxn ang="0">
                  <a:pos x="56" y="1"/>
                </a:cxn>
                <a:cxn ang="0">
                  <a:pos x="57" y="0"/>
                </a:cxn>
                <a:cxn ang="0">
                  <a:pos x="57" y="0"/>
                </a:cxn>
                <a:cxn ang="0">
                  <a:pos x="58" y="2"/>
                </a:cxn>
                <a:cxn ang="0">
                  <a:pos x="59" y="9"/>
                </a:cxn>
                <a:cxn ang="0">
                  <a:pos x="61" y="22"/>
                </a:cxn>
                <a:cxn ang="0">
                  <a:pos x="64" y="60"/>
                </a:cxn>
                <a:cxn ang="0">
                  <a:pos x="66" y="93"/>
                </a:cxn>
                <a:cxn ang="0">
                  <a:pos x="68" y="107"/>
                </a:cxn>
                <a:cxn ang="0">
                  <a:pos x="69" y="112"/>
                </a:cxn>
                <a:cxn ang="0">
                  <a:pos x="69" y="115"/>
                </a:cxn>
                <a:cxn ang="0">
                  <a:pos x="70" y="116"/>
                </a:cxn>
                <a:cxn ang="0">
                  <a:pos x="71" y="114"/>
                </a:cxn>
                <a:cxn ang="0">
                  <a:pos x="72" y="110"/>
                </a:cxn>
                <a:cxn ang="0">
                  <a:pos x="73" y="102"/>
                </a:cxn>
                <a:cxn ang="0">
                  <a:pos x="75" y="79"/>
                </a:cxn>
                <a:cxn ang="0">
                  <a:pos x="78" y="38"/>
                </a:cxn>
                <a:cxn ang="0">
                  <a:pos x="80" y="20"/>
                </a:cxn>
                <a:cxn ang="0">
                  <a:pos x="81" y="7"/>
                </a:cxn>
              </a:cxnLst>
              <a:rect l="0" t="0" r="r" b="b"/>
              <a:pathLst>
                <a:path w="82" h="116">
                  <a:moveTo>
                    <a:pt x="0" y="14"/>
                  </a:move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9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7" y="17"/>
                  </a:lnTo>
                  <a:lnTo>
                    <a:pt x="7" y="18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7" y="25"/>
                  </a:lnTo>
                  <a:lnTo>
                    <a:pt x="8" y="34"/>
                  </a:lnTo>
                  <a:lnTo>
                    <a:pt x="8" y="35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9" y="43"/>
                  </a:lnTo>
                  <a:lnTo>
                    <a:pt x="9" y="53"/>
                  </a:lnTo>
                  <a:lnTo>
                    <a:pt x="10" y="54"/>
                  </a:lnTo>
                  <a:lnTo>
                    <a:pt x="10" y="56"/>
                  </a:lnTo>
                  <a:lnTo>
                    <a:pt x="10" y="58"/>
                  </a:lnTo>
                  <a:lnTo>
                    <a:pt x="10" y="63"/>
                  </a:lnTo>
                  <a:lnTo>
                    <a:pt x="11" y="73"/>
                  </a:lnTo>
                  <a:lnTo>
                    <a:pt x="11" y="74"/>
                  </a:lnTo>
                  <a:lnTo>
                    <a:pt x="11" y="75"/>
                  </a:lnTo>
                  <a:lnTo>
                    <a:pt x="11" y="78"/>
                  </a:lnTo>
                  <a:lnTo>
                    <a:pt x="12" y="82"/>
                  </a:lnTo>
                  <a:lnTo>
                    <a:pt x="12" y="83"/>
                  </a:lnTo>
                  <a:lnTo>
                    <a:pt x="12" y="84"/>
                  </a:lnTo>
                  <a:lnTo>
                    <a:pt x="12" y="87"/>
                  </a:lnTo>
                  <a:lnTo>
                    <a:pt x="13" y="91"/>
                  </a:lnTo>
                  <a:lnTo>
                    <a:pt x="13" y="92"/>
                  </a:lnTo>
                  <a:lnTo>
                    <a:pt x="13" y="93"/>
                  </a:lnTo>
                  <a:lnTo>
                    <a:pt x="13" y="95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3" y="100"/>
                  </a:lnTo>
                  <a:lnTo>
                    <a:pt x="14" y="102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4" y="106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5" y="109"/>
                  </a:lnTo>
                  <a:lnTo>
                    <a:pt x="15" y="110"/>
                  </a:lnTo>
                  <a:lnTo>
                    <a:pt x="15" y="110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1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09"/>
                  </a:lnTo>
                  <a:lnTo>
                    <a:pt x="19" y="108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9" y="105"/>
                  </a:lnTo>
                  <a:lnTo>
                    <a:pt x="20" y="103"/>
                  </a:lnTo>
                  <a:lnTo>
                    <a:pt x="20" y="102"/>
                  </a:lnTo>
                  <a:lnTo>
                    <a:pt x="20" y="101"/>
                  </a:lnTo>
                  <a:lnTo>
                    <a:pt x="20" y="99"/>
                  </a:lnTo>
                  <a:lnTo>
                    <a:pt x="20" y="96"/>
                  </a:lnTo>
                  <a:lnTo>
                    <a:pt x="21" y="87"/>
                  </a:lnTo>
                  <a:lnTo>
                    <a:pt x="21" y="86"/>
                  </a:lnTo>
                  <a:lnTo>
                    <a:pt x="21" y="85"/>
                  </a:lnTo>
                  <a:lnTo>
                    <a:pt x="22" y="83"/>
                  </a:lnTo>
                  <a:lnTo>
                    <a:pt x="22" y="78"/>
                  </a:lnTo>
                  <a:lnTo>
                    <a:pt x="23" y="68"/>
                  </a:lnTo>
                  <a:lnTo>
                    <a:pt x="23" y="67"/>
                  </a:lnTo>
                  <a:lnTo>
                    <a:pt x="23" y="66"/>
                  </a:lnTo>
                  <a:lnTo>
                    <a:pt x="23" y="63"/>
                  </a:lnTo>
                  <a:lnTo>
                    <a:pt x="23" y="58"/>
                  </a:lnTo>
                  <a:lnTo>
                    <a:pt x="24" y="48"/>
                  </a:lnTo>
                  <a:lnTo>
                    <a:pt x="24" y="47"/>
                  </a:lnTo>
                  <a:lnTo>
                    <a:pt x="24" y="46"/>
                  </a:lnTo>
                  <a:lnTo>
                    <a:pt x="24" y="43"/>
                  </a:lnTo>
                  <a:lnTo>
                    <a:pt x="25" y="38"/>
                  </a:lnTo>
                  <a:lnTo>
                    <a:pt x="26" y="29"/>
                  </a:lnTo>
                  <a:lnTo>
                    <a:pt x="26" y="28"/>
                  </a:lnTo>
                  <a:lnTo>
                    <a:pt x="26" y="27"/>
                  </a:lnTo>
                  <a:lnTo>
                    <a:pt x="26" y="25"/>
                  </a:lnTo>
                  <a:lnTo>
                    <a:pt x="26" y="21"/>
                  </a:lnTo>
                  <a:lnTo>
                    <a:pt x="26" y="20"/>
                  </a:lnTo>
                  <a:lnTo>
                    <a:pt x="26" y="19"/>
                  </a:lnTo>
                  <a:lnTo>
                    <a:pt x="27" y="18"/>
                  </a:lnTo>
                  <a:lnTo>
                    <a:pt x="27" y="14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8"/>
                  </a:lnTo>
                  <a:lnTo>
                    <a:pt x="33" y="10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3" y="14"/>
                  </a:lnTo>
                  <a:lnTo>
                    <a:pt x="34" y="17"/>
                  </a:lnTo>
                  <a:lnTo>
                    <a:pt x="34" y="18"/>
                  </a:lnTo>
                  <a:lnTo>
                    <a:pt x="34" y="19"/>
                  </a:lnTo>
                  <a:lnTo>
                    <a:pt x="34" y="21"/>
                  </a:lnTo>
                  <a:lnTo>
                    <a:pt x="34" y="25"/>
                  </a:lnTo>
                  <a:lnTo>
                    <a:pt x="34" y="26"/>
                  </a:lnTo>
                  <a:lnTo>
                    <a:pt x="34" y="28"/>
                  </a:lnTo>
                  <a:lnTo>
                    <a:pt x="35" y="30"/>
                  </a:lnTo>
                  <a:lnTo>
                    <a:pt x="35" y="34"/>
                  </a:lnTo>
                  <a:lnTo>
                    <a:pt x="36" y="44"/>
                  </a:lnTo>
                  <a:lnTo>
                    <a:pt x="37" y="65"/>
                  </a:lnTo>
                  <a:lnTo>
                    <a:pt x="37" y="66"/>
                  </a:lnTo>
                  <a:lnTo>
                    <a:pt x="38" y="67"/>
                  </a:lnTo>
                  <a:lnTo>
                    <a:pt x="38" y="70"/>
                  </a:lnTo>
                  <a:lnTo>
                    <a:pt x="38" y="75"/>
                  </a:lnTo>
                  <a:lnTo>
                    <a:pt x="39" y="84"/>
                  </a:lnTo>
                  <a:lnTo>
                    <a:pt x="39" y="85"/>
                  </a:lnTo>
                  <a:lnTo>
                    <a:pt x="39" y="86"/>
                  </a:lnTo>
                  <a:lnTo>
                    <a:pt x="39" y="89"/>
                  </a:lnTo>
                  <a:lnTo>
                    <a:pt x="40" y="93"/>
                  </a:lnTo>
                  <a:lnTo>
                    <a:pt x="40" y="94"/>
                  </a:lnTo>
                  <a:lnTo>
                    <a:pt x="40" y="95"/>
                  </a:lnTo>
                  <a:lnTo>
                    <a:pt x="40" y="97"/>
                  </a:lnTo>
                  <a:lnTo>
                    <a:pt x="40" y="100"/>
                  </a:lnTo>
                  <a:lnTo>
                    <a:pt x="40" y="101"/>
                  </a:lnTo>
                  <a:lnTo>
                    <a:pt x="40" y="102"/>
                  </a:lnTo>
                  <a:lnTo>
                    <a:pt x="41" y="104"/>
                  </a:lnTo>
                  <a:lnTo>
                    <a:pt x="41" y="104"/>
                  </a:lnTo>
                  <a:lnTo>
                    <a:pt x="41" y="105"/>
                  </a:lnTo>
                  <a:lnTo>
                    <a:pt x="41" y="106"/>
                  </a:lnTo>
                  <a:lnTo>
                    <a:pt x="41" y="107"/>
                  </a:lnTo>
                  <a:lnTo>
                    <a:pt x="41" y="108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2" y="110"/>
                  </a:lnTo>
                  <a:lnTo>
                    <a:pt x="42" y="111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3" y="114"/>
                  </a:lnTo>
                  <a:lnTo>
                    <a:pt x="43" y="114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0"/>
                  </a:lnTo>
                  <a:lnTo>
                    <a:pt x="46" y="109"/>
                  </a:lnTo>
                  <a:lnTo>
                    <a:pt x="46" y="108"/>
                  </a:lnTo>
                  <a:lnTo>
                    <a:pt x="46" y="107"/>
                  </a:lnTo>
                  <a:lnTo>
                    <a:pt x="46" y="105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46" y="102"/>
                  </a:lnTo>
                  <a:lnTo>
                    <a:pt x="47" y="99"/>
                  </a:lnTo>
                  <a:lnTo>
                    <a:pt x="48" y="91"/>
                  </a:lnTo>
                  <a:lnTo>
                    <a:pt x="48" y="90"/>
                  </a:lnTo>
                  <a:lnTo>
                    <a:pt x="48" y="89"/>
                  </a:lnTo>
                  <a:lnTo>
                    <a:pt x="48" y="87"/>
                  </a:lnTo>
                  <a:lnTo>
                    <a:pt x="48" y="83"/>
                  </a:lnTo>
                  <a:lnTo>
                    <a:pt x="49" y="74"/>
                  </a:lnTo>
                  <a:lnTo>
                    <a:pt x="49" y="73"/>
                  </a:lnTo>
                  <a:lnTo>
                    <a:pt x="49" y="72"/>
                  </a:lnTo>
                  <a:lnTo>
                    <a:pt x="49" y="69"/>
                  </a:lnTo>
                  <a:lnTo>
                    <a:pt x="50" y="64"/>
                  </a:lnTo>
                  <a:lnTo>
                    <a:pt x="50" y="54"/>
                  </a:lnTo>
                  <a:lnTo>
                    <a:pt x="50" y="52"/>
                  </a:lnTo>
                  <a:lnTo>
                    <a:pt x="51" y="51"/>
                  </a:lnTo>
                  <a:lnTo>
                    <a:pt x="51" y="48"/>
                  </a:lnTo>
                  <a:lnTo>
                    <a:pt x="51" y="44"/>
                  </a:lnTo>
                  <a:lnTo>
                    <a:pt x="52" y="34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2" y="29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0"/>
                  </a:lnTo>
                  <a:lnTo>
                    <a:pt x="53" y="17"/>
                  </a:lnTo>
                  <a:lnTo>
                    <a:pt x="54" y="16"/>
                  </a:lnTo>
                  <a:lnTo>
                    <a:pt x="54" y="15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4" y="12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6"/>
                  </a:lnTo>
                  <a:lnTo>
                    <a:pt x="59" y="9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60" y="12"/>
                  </a:lnTo>
                  <a:lnTo>
                    <a:pt x="60" y="15"/>
                  </a:lnTo>
                  <a:lnTo>
                    <a:pt x="60" y="16"/>
                  </a:lnTo>
                  <a:lnTo>
                    <a:pt x="60" y="17"/>
                  </a:lnTo>
                  <a:lnTo>
                    <a:pt x="60" y="18"/>
                  </a:lnTo>
                  <a:lnTo>
                    <a:pt x="61" y="22"/>
                  </a:lnTo>
                  <a:lnTo>
                    <a:pt x="61" y="23"/>
                  </a:lnTo>
                  <a:lnTo>
                    <a:pt x="61" y="24"/>
                  </a:lnTo>
                  <a:lnTo>
                    <a:pt x="61" y="26"/>
                  </a:lnTo>
                  <a:lnTo>
                    <a:pt x="61" y="30"/>
                  </a:lnTo>
                  <a:lnTo>
                    <a:pt x="62" y="39"/>
                  </a:lnTo>
                  <a:lnTo>
                    <a:pt x="63" y="58"/>
                  </a:lnTo>
                  <a:lnTo>
                    <a:pt x="64" y="59"/>
                  </a:lnTo>
                  <a:lnTo>
                    <a:pt x="64" y="60"/>
                  </a:lnTo>
                  <a:lnTo>
                    <a:pt x="64" y="62"/>
                  </a:lnTo>
                  <a:lnTo>
                    <a:pt x="64" y="67"/>
                  </a:lnTo>
                  <a:lnTo>
                    <a:pt x="65" y="76"/>
                  </a:lnTo>
                  <a:lnTo>
                    <a:pt x="65" y="78"/>
                  </a:lnTo>
                  <a:lnTo>
                    <a:pt x="65" y="79"/>
                  </a:lnTo>
                  <a:lnTo>
                    <a:pt x="65" y="81"/>
                  </a:lnTo>
                  <a:lnTo>
                    <a:pt x="65" y="85"/>
                  </a:lnTo>
                  <a:lnTo>
                    <a:pt x="66" y="93"/>
                  </a:lnTo>
                  <a:lnTo>
                    <a:pt x="66" y="94"/>
                  </a:lnTo>
                  <a:lnTo>
                    <a:pt x="66" y="95"/>
                  </a:lnTo>
                  <a:lnTo>
                    <a:pt x="66" y="97"/>
                  </a:lnTo>
                  <a:lnTo>
                    <a:pt x="67" y="101"/>
                  </a:lnTo>
                  <a:lnTo>
                    <a:pt x="67" y="102"/>
                  </a:lnTo>
                  <a:lnTo>
                    <a:pt x="67" y="102"/>
                  </a:lnTo>
                  <a:lnTo>
                    <a:pt x="67" y="104"/>
                  </a:lnTo>
                  <a:lnTo>
                    <a:pt x="68" y="107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9"/>
                  </a:lnTo>
                  <a:lnTo>
                    <a:pt x="68" y="110"/>
                  </a:lnTo>
                  <a:lnTo>
                    <a:pt x="68" y="110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9" y="112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71" y="112"/>
                  </a:lnTo>
                  <a:lnTo>
                    <a:pt x="72" y="112"/>
                  </a:lnTo>
                  <a:lnTo>
                    <a:pt x="72" y="111"/>
                  </a:lnTo>
                  <a:lnTo>
                    <a:pt x="72" y="110"/>
                  </a:lnTo>
                  <a:lnTo>
                    <a:pt x="72" y="110"/>
                  </a:lnTo>
                  <a:lnTo>
                    <a:pt x="72" y="109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2" y="107"/>
                  </a:lnTo>
                  <a:lnTo>
                    <a:pt x="72" y="105"/>
                  </a:lnTo>
                  <a:lnTo>
                    <a:pt x="73" y="102"/>
                  </a:lnTo>
                  <a:lnTo>
                    <a:pt x="73" y="102"/>
                  </a:lnTo>
                  <a:lnTo>
                    <a:pt x="73" y="101"/>
                  </a:lnTo>
                  <a:lnTo>
                    <a:pt x="73" y="99"/>
                  </a:lnTo>
                  <a:lnTo>
                    <a:pt x="74" y="96"/>
                  </a:lnTo>
                  <a:lnTo>
                    <a:pt x="74" y="95"/>
                  </a:lnTo>
                  <a:lnTo>
                    <a:pt x="74" y="94"/>
                  </a:lnTo>
                  <a:lnTo>
                    <a:pt x="74" y="92"/>
                  </a:lnTo>
                  <a:lnTo>
                    <a:pt x="74" y="88"/>
                  </a:lnTo>
                  <a:lnTo>
                    <a:pt x="75" y="79"/>
                  </a:lnTo>
                  <a:lnTo>
                    <a:pt x="75" y="78"/>
                  </a:lnTo>
                  <a:lnTo>
                    <a:pt x="75" y="77"/>
                  </a:lnTo>
                  <a:lnTo>
                    <a:pt x="75" y="74"/>
                  </a:lnTo>
                  <a:lnTo>
                    <a:pt x="76" y="70"/>
                  </a:lnTo>
                  <a:lnTo>
                    <a:pt x="76" y="60"/>
                  </a:lnTo>
                  <a:lnTo>
                    <a:pt x="78" y="41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8" y="36"/>
                  </a:lnTo>
                  <a:lnTo>
                    <a:pt x="79" y="31"/>
                  </a:lnTo>
                  <a:lnTo>
                    <a:pt x="79" y="30"/>
                  </a:lnTo>
                  <a:lnTo>
                    <a:pt x="79" y="29"/>
                  </a:lnTo>
                  <a:lnTo>
                    <a:pt x="79" y="26"/>
                  </a:lnTo>
                  <a:lnTo>
                    <a:pt x="79" y="22"/>
                  </a:lnTo>
                  <a:lnTo>
                    <a:pt x="79" y="21"/>
                  </a:lnTo>
                  <a:lnTo>
                    <a:pt x="80" y="20"/>
                  </a:lnTo>
                  <a:lnTo>
                    <a:pt x="80" y="18"/>
                  </a:lnTo>
                  <a:lnTo>
                    <a:pt x="80" y="14"/>
                  </a:lnTo>
                  <a:lnTo>
                    <a:pt x="80" y="14"/>
                  </a:lnTo>
                  <a:lnTo>
                    <a:pt x="80" y="13"/>
                  </a:lnTo>
                  <a:lnTo>
                    <a:pt x="81" y="11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2" y="4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9" name="Freeform 81"/>
            <p:cNvSpPr>
              <a:spLocks/>
            </p:cNvSpPr>
            <p:nvPr/>
          </p:nvSpPr>
          <p:spPr bwMode="auto">
            <a:xfrm>
              <a:off x="4398" y="2186"/>
              <a:ext cx="81" cy="116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3"/>
                </a:cxn>
                <a:cxn ang="0">
                  <a:pos x="4" y="9"/>
                </a:cxn>
                <a:cxn ang="0">
                  <a:pos x="5" y="24"/>
                </a:cxn>
                <a:cxn ang="0">
                  <a:pos x="9" y="70"/>
                </a:cxn>
                <a:cxn ang="0">
                  <a:pos x="11" y="97"/>
                </a:cxn>
                <a:cxn ang="0">
                  <a:pos x="12" y="109"/>
                </a:cxn>
                <a:cxn ang="0">
                  <a:pos x="13" y="114"/>
                </a:cxn>
                <a:cxn ang="0">
                  <a:pos x="14" y="115"/>
                </a:cxn>
                <a:cxn ang="0">
                  <a:pos x="15" y="115"/>
                </a:cxn>
                <a:cxn ang="0">
                  <a:pos x="15" y="113"/>
                </a:cxn>
                <a:cxn ang="0">
                  <a:pos x="16" y="108"/>
                </a:cxn>
                <a:cxn ang="0">
                  <a:pos x="18" y="97"/>
                </a:cxn>
                <a:cxn ang="0">
                  <a:pos x="20" y="72"/>
                </a:cxn>
                <a:cxn ang="0">
                  <a:pos x="22" y="36"/>
                </a:cxn>
                <a:cxn ang="0">
                  <a:pos x="24" y="19"/>
                </a:cxn>
                <a:cxn ang="0">
                  <a:pos x="25" y="7"/>
                </a:cxn>
                <a:cxn ang="0">
                  <a:pos x="26" y="2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28" y="1"/>
                </a:cxn>
                <a:cxn ang="0">
                  <a:pos x="29" y="5"/>
                </a:cxn>
                <a:cxn ang="0">
                  <a:pos x="30" y="13"/>
                </a:cxn>
                <a:cxn ang="0">
                  <a:pos x="32" y="37"/>
                </a:cxn>
                <a:cxn ang="0">
                  <a:pos x="35" y="81"/>
                </a:cxn>
                <a:cxn ang="0">
                  <a:pos x="37" y="104"/>
                </a:cxn>
                <a:cxn ang="0">
                  <a:pos x="39" y="112"/>
                </a:cxn>
                <a:cxn ang="0">
                  <a:pos x="39" y="115"/>
                </a:cxn>
                <a:cxn ang="0">
                  <a:pos x="40" y="116"/>
                </a:cxn>
                <a:cxn ang="0">
                  <a:pos x="41" y="115"/>
                </a:cxn>
                <a:cxn ang="0">
                  <a:pos x="41" y="112"/>
                </a:cxn>
                <a:cxn ang="0">
                  <a:pos x="42" y="106"/>
                </a:cxn>
                <a:cxn ang="0">
                  <a:pos x="44" y="92"/>
                </a:cxn>
                <a:cxn ang="0">
                  <a:pos x="47" y="54"/>
                </a:cxn>
                <a:cxn ang="0">
                  <a:pos x="49" y="20"/>
                </a:cxn>
                <a:cxn ang="0">
                  <a:pos x="51" y="8"/>
                </a:cxn>
                <a:cxn ang="0">
                  <a:pos x="51" y="3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55" y="5"/>
                </a:cxn>
                <a:cxn ang="0">
                  <a:pos x="56" y="14"/>
                </a:cxn>
                <a:cxn ang="0">
                  <a:pos x="58" y="45"/>
                </a:cxn>
                <a:cxn ang="0">
                  <a:pos x="62" y="88"/>
                </a:cxn>
                <a:cxn ang="0">
                  <a:pos x="63" y="104"/>
                </a:cxn>
                <a:cxn ang="0">
                  <a:pos x="64" y="111"/>
                </a:cxn>
                <a:cxn ang="0">
                  <a:pos x="65" y="114"/>
                </a:cxn>
                <a:cxn ang="0">
                  <a:pos x="66" y="116"/>
                </a:cxn>
                <a:cxn ang="0">
                  <a:pos x="66" y="115"/>
                </a:cxn>
                <a:cxn ang="0">
                  <a:pos x="67" y="112"/>
                </a:cxn>
                <a:cxn ang="0">
                  <a:pos x="68" y="106"/>
                </a:cxn>
                <a:cxn ang="0">
                  <a:pos x="70" y="85"/>
                </a:cxn>
                <a:cxn ang="0">
                  <a:pos x="72" y="60"/>
                </a:cxn>
                <a:cxn ang="0">
                  <a:pos x="75" y="23"/>
                </a:cxn>
                <a:cxn ang="0">
                  <a:pos x="76" y="8"/>
                </a:cxn>
                <a:cxn ang="0">
                  <a:pos x="77" y="3"/>
                </a:cxn>
                <a:cxn ang="0">
                  <a:pos x="78" y="0"/>
                </a:cxn>
                <a:cxn ang="0">
                  <a:pos x="79" y="0"/>
                </a:cxn>
                <a:cxn ang="0">
                  <a:pos x="79" y="1"/>
                </a:cxn>
                <a:cxn ang="0">
                  <a:pos x="80" y="6"/>
                </a:cxn>
              </a:cxnLst>
              <a:rect l="0" t="0" r="r" b="b"/>
              <a:pathLst>
                <a:path w="81" h="116">
                  <a:moveTo>
                    <a:pt x="0" y="4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9"/>
                  </a:lnTo>
                  <a:lnTo>
                    <a:pt x="4" y="11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5" y="18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5" y="24"/>
                  </a:lnTo>
                  <a:lnTo>
                    <a:pt x="5" y="26"/>
                  </a:lnTo>
                  <a:lnTo>
                    <a:pt x="6" y="30"/>
                  </a:lnTo>
                  <a:lnTo>
                    <a:pt x="6" y="40"/>
                  </a:lnTo>
                  <a:lnTo>
                    <a:pt x="8" y="60"/>
                  </a:lnTo>
                  <a:lnTo>
                    <a:pt x="8" y="61"/>
                  </a:lnTo>
                  <a:lnTo>
                    <a:pt x="8" y="63"/>
                  </a:lnTo>
                  <a:lnTo>
                    <a:pt x="8" y="65"/>
                  </a:lnTo>
                  <a:lnTo>
                    <a:pt x="9" y="70"/>
                  </a:lnTo>
                  <a:lnTo>
                    <a:pt x="9" y="79"/>
                  </a:lnTo>
                  <a:lnTo>
                    <a:pt x="9" y="80"/>
                  </a:lnTo>
                  <a:lnTo>
                    <a:pt x="9" y="81"/>
                  </a:lnTo>
                  <a:lnTo>
                    <a:pt x="10" y="84"/>
                  </a:lnTo>
                  <a:lnTo>
                    <a:pt x="10" y="88"/>
                  </a:lnTo>
                  <a:lnTo>
                    <a:pt x="11" y="96"/>
                  </a:lnTo>
                  <a:lnTo>
                    <a:pt x="11" y="96"/>
                  </a:lnTo>
                  <a:lnTo>
                    <a:pt x="11" y="97"/>
                  </a:lnTo>
                  <a:lnTo>
                    <a:pt x="11" y="99"/>
                  </a:lnTo>
                  <a:lnTo>
                    <a:pt x="11" y="102"/>
                  </a:lnTo>
                  <a:lnTo>
                    <a:pt x="11" y="103"/>
                  </a:lnTo>
                  <a:lnTo>
                    <a:pt x="11" y="104"/>
                  </a:lnTo>
                  <a:lnTo>
                    <a:pt x="12" y="105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9"/>
                  </a:lnTo>
                  <a:lnTo>
                    <a:pt x="12" y="110"/>
                  </a:lnTo>
                  <a:lnTo>
                    <a:pt x="13" y="111"/>
                  </a:lnTo>
                  <a:lnTo>
                    <a:pt x="13" y="111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8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7" y="101"/>
                  </a:lnTo>
                  <a:lnTo>
                    <a:pt x="17" y="100"/>
                  </a:lnTo>
                  <a:lnTo>
                    <a:pt x="17" y="99"/>
                  </a:lnTo>
                  <a:lnTo>
                    <a:pt x="18" y="97"/>
                  </a:lnTo>
                  <a:lnTo>
                    <a:pt x="18" y="93"/>
                  </a:lnTo>
                  <a:lnTo>
                    <a:pt x="18" y="92"/>
                  </a:lnTo>
                  <a:lnTo>
                    <a:pt x="18" y="91"/>
                  </a:lnTo>
                  <a:lnTo>
                    <a:pt x="18" y="89"/>
                  </a:lnTo>
                  <a:lnTo>
                    <a:pt x="19" y="84"/>
                  </a:lnTo>
                  <a:lnTo>
                    <a:pt x="19" y="74"/>
                  </a:lnTo>
                  <a:lnTo>
                    <a:pt x="20" y="73"/>
                  </a:lnTo>
                  <a:lnTo>
                    <a:pt x="20" y="72"/>
                  </a:lnTo>
                  <a:lnTo>
                    <a:pt x="20" y="70"/>
                  </a:lnTo>
                  <a:lnTo>
                    <a:pt x="20" y="65"/>
                  </a:lnTo>
                  <a:lnTo>
                    <a:pt x="21" y="55"/>
                  </a:lnTo>
                  <a:lnTo>
                    <a:pt x="21" y="54"/>
                  </a:lnTo>
                  <a:lnTo>
                    <a:pt x="21" y="52"/>
                  </a:lnTo>
                  <a:lnTo>
                    <a:pt x="21" y="50"/>
                  </a:lnTo>
                  <a:lnTo>
                    <a:pt x="22" y="45"/>
                  </a:lnTo>
                  <a:lnTo>
                    <a:pt x="22" y="36"/>
                  </a:lnTo>
                  <a:lnTo>
                    <a:pt x="22" y="35"/>
                  </a:lnTo>
                  <a:lnTo>
                    <a:pt x="23" y="34"/>
                  </a:lnTo>
                  <a:lnTo>
                    <a:pt x="23" y="31"/>
                  </a:lnTo>
                  <a:lnTo>
                    <a:pt x="23" y="27"/>
                  </a:lnTo>
                  <a:lnTo>
                    <a:pt x="23" y="26"/>
                  </a:lnTo>
                  <a:lnTo>
                    <a:pt x="23" y="25"/>
                  </a:lnTo>
                  <a:lnTo>
                    <a:pt x="23" y="23"/>
                  </a:lnTo>
                  <a:lnTo>
                    <a:pt x="24" y="19"/>
                  </a:lnTo>
                  <a:lnTo>
                    <a:pt x="24" y="18"/>
                  </a:lnTo>
                  <a:lnTo>
                    <a:pt x="24" y="17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30" y="9"/>
                  </a:lnTo>
                  <a:lnTo>
                    <a:pt x="30" y="12"/>
                  </a:lnTo>
                  <a:lnTo>
                    <a:pt x="30" y="13"/>
                  </a:lnTo>
                  <a:lnTo>
                    <a:pt x="30" y="14"/>
                  </a:lnTo>
                  <a:lnTo>
                    <a:pt x="30" y="15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1" y="21"/>
                  </a:lnTo>
                  <a:lnTo>
                    <a:pt x="31" y="23"/>
                  </a:lnTo>
                  <a:lnTo>
                    <a:pt x="31" y="27"/>
                  </a:lnTo>
                  <a:lnTo>
                    <a:pt x="32" y="37"/>
                  </a:lnTo>
                  <a:lnTo>
                    <a:pt x="34" y="58"/>
                  </a:lnTo>
                  <a:lnTo>
                    <a:pt x="34" y="59"/>
                  </a:lnTo>
                  <a:lnTo>
                    <a:pt x="34" y="60"/>
                  </a:lnTo>
                  <a:lnTo>
                    <a:pt x="34" y="63"/>
                  </a:lnTo>
                  <a:lnTo>
                    <a:pt x="34" y="68"/>
                  </a:lnTo>
                  <a:lnTo>
                    <a:pt x="35" y="78"/>
                  </a:lnTo>
                  <a:lnTo>
                    <a:pt x="35" y="80"/>
                  </a:lnTo>
                  <a:lnTo>
                    <a:pt x="35" y="81"/>
                  </a:lnTo>
                  <a:lnTo>
                    <a:pt x="35" y="83"/>
                  </a:lnTo>
                  <a:lnTo>
                    <a:pt x="36" y="88"/>
                  </a:lnTo>
                  <a:lnTo>
                    <a:pt x="37" y="96"/>
                  </a:lnTo>
                  <a:lnTo>
                    <a:pt x="37" y="97"/>
                  </a:lnTo>
                  <a:lnTo>
                    <a:pt x="37" y="98"/>
                  </a:lnTo>
                  <a:lnTo>
                    <a:pt x="37" y="100"/>
                  </a:lnTo>
                  <a:lnTo>
                    <a:pt x="37" y="103"/>
                  </a:lnTo>
                  <a:lnTo>
                    <a:pt x="37" y="104"/>
                  </a:lnTo>
                  <a:lnTo>
                    <a:pt x="37" y="104"/>
                  </a:lnTo>
                  <a:lnTo>
                    <a:pt x="38" y="106"/>
                  </a:lnTo>
                  <a:lnTo>
                    <a:pt x="38" y="108"/>
                  </a:lnTo>
                  <a:lnTo>
                    <a:pt x="38" y="109"/>
                  </a:lnTo>
                  <a:lnTo>
                    <a:pt x="38" y="110"/>
                  </a:lnTo>
                  <a:lnTo>
                    <a:pt x="38" y="111"/>
                  </a:lnTo>
                  <a:lnTo>
                    <a:pt x="39" y="111"/>
                  </a:lnTo>
                  <a:lnTo>
                    <a:pt x="39" y="112"/>
                  </a:lnTo>
                  <a:lnTo>
                    <a:pt x="39" y="112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40" y="115"/>
                  </a:lnTo>
                  <a:lnTo>
                    <a:pt x="40" y="115"/>
                  </a:lnTo>
                  <a:lnTo>
                    <a:pt x="40" y="115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3"/>
                  </a:lnTo>
                  <a:lnTo>
                    <a:pt x="41" y="113"/>
                  </a:lnTo>
                  <a:lnTo>
                    <a:pt x="41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0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08"/>
                  </a:lnTo>
                  <a:lnTo>
                    <a:pt x="42" y="107"/>
                  </a:lnTo>
                  <a:lnTo>
                    <a:pt x="42" y="106"/>
                  </a:lnTo>
                  <a:lnTo>
                    <a:pt x="43" y="105"/>
                  </a:lnTo>
                  <a:lnTo>
                    <a:pt x="43" y="102"/>
                  </a:lnTo>
                  <a:lnTo>
                    <a:pt x="43" y="101"/>
                  </a:lnTo>
                  <a:lnTo>
                    <a:pt x="43" y="100"/>
                  </a:lnTo>
                  <a:lnTo>
                    <a:pt x="43" y="98"/>
                  </a:lnTo>
                  <a:lnTo>
                    <a:pt x="44" y="94"/>
                  </a:lnTo>
                  <a:lnTo>
                    <a:pt x="44" y="93"/>
                  </a:lnTo>
                  <a:lnTo>
                    <a:pt x="44" y="92"/>
                  </a:lnTo>
                  <a:lnTo>
                    <a:pt x="44" y="90"/>
                  </a:lnTo>
                  <a:lnTo>
                    <a:pt x="45" y="85"/>
                  </a:lnTo>
                  <a:lnTo>
                    <a:pt x="45" y="75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6" y="70"/>
                  </a:lnTo>
                  <a:lnTo>
                    <a:pt x="46" y="64"/>
                  </a:lnTo>
                  <a:lnTo>
                    <a:pt x="47" y="54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1"/>
                  </a:lnTo>
                  <a:lnTo>
                    <a:pt x="49" y="28"/>
                  </a:lnTo>
                  <a:lnTo>
                    <a:pt x="49" y="24"/>
                  </a:lnTo>
                  <a:lnTo>
                    <a:pt x="49" y="23"/>
                  </a:lnTo>
                  <a:lnTo>
                    <a:pt x="49" y="22"/>
                  </a:lnTo>
                  <a:lnTo>
                    <a:pt x="49" y="20"/>
                  </a:lnTo>
                  <a:lnTo>
                    <a:pt x="50" y="16"/>
                  </a:lnTo>
                  <a:lnTo>
                    <a:pt x="50" y="15"/>
                  </a:lnTo>
                  <a:lnTo>
                    <a:pt x="50" y="14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0" y="11"/>
                  </a:lnTo>
                  <a:lnTo>
                    <a:pt x="51" y="9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6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5" y="9"/>
                  </a:lnTo>
                  <a:lnTo>
                    <a:pt x="56" y="12"/>
                  </a:lnTo>
                  <a:lnTo>
                    <a:pt x="56" y="13"/>
                  </a:lnTo>
                  <a:lnTo>
                    <a:pt x="56" y="14"/>
                  </a:lnTo>
                  <a:lnTo>
                    <a:pt x="56" y="15"/>
                  </a:lnTo>
                  <a:lnTo>
                    <a:pt x="56" y="19"/>
                  </a:lnTo>
                  <a:lnTo>
                    <a:pt x="57" y="27"/>
                  </a:lnTo>
                  <a:lnTo>
                    <a:pt x="57" y="28"/>
                  </a:lnTo>
                  <a:lnTo>
                    <a:pt x="57" y="29"/>
                  </a:lnTo>
                  <a:lnTo>
                    <a:pt x="57" y="31"/>
                  </a:lnTo>
                  <a:lnTo>
                    <a:pt x="58" y="36"/>
                  </a:lnTo>
                  <a:lnTo>
                    <a:pt x="58" y="45"/>
                  </a:lnTo>
                  <a:lnTo>
                    <a:pt x="60" y="65"/>
                  </a:lnTo>
                  <a:lnTo>
                    <a:pt x="60" y="66"/>
                  </a:lnTo>
                  <a:lnTo>
                    <a:pt x="60" y="68"/>
                  </a:lnTo>
                  <a:lnTo>
                    <a:pt x="60" y="70"/>
                  </a:lnTo>
                  <a:lnTo>
                    <a:pt x="61" y="75"/>
                  </a:lnTo>
                  <a:lnTo>
                    <a:pt x="61" y="85"/>
                  </a:lnTo>
                  <a:lnTo>
                    <a:pt x="62" y="86"/>
                  </a:lnTo>
                  <a:lnTo>
                    <a:pt x="62" y="88"/>
                  </a:lnTo>
                  <a:lnTo>
                    <a:pt x="62" y="90"/>
                  </a:lnTo>
                  <a:lnTo>
                    <a:pt x="62" y="94"/>
                  </a:lnTo>
                  <a:lnTo>
                    <a:pt x="62" y="95"/>
                  </a:lnTo>
                  <a:lnTo>
                    <a:pt x="62" y="96"/>
                  </a:lnTo>
                  <a:lnTo>
                    <a:pt x="62" y="98"/>
                  </a:lnTo>
                  <a:lnTo>
                    <a:pt x="63" y="102"/>
                  </a:lnTo>
                  <a:lnTo>
                    <a:pt x="63" y="103"/>
                  </a:lnTo>
                  <a:lnTo>
                    <a:pt x="63" y="104"/>
                  </a:lnTo>
                  <a:lnTo>
                    <a:pt x="63" y="105"/>
                  </a:lnTo>
                  <a:lnTo>
                    <a:pt x="63" y="106"/>
                  </a:lnTo>
                  <a:lnTo>
                    <a:pt x="64" y="106"/>
                  </a:lnTo>
                  <a:lnTo>
                    <a:pt x="64" y="108"/>
                  </a:lnTo>
                  <a:lnTo>
                    <a:pt x="64" y="109"/>
                  </a:lnTo>
                  <a:lnTo>
                    <a:pt x="64" y="109"/>
                  </a:lnTo>
                  <a:lnTo>
                    <a:pt x="64" y="110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4" y="113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8" y="104"/>
                  </a:lnTo>
                  <a:lnTo>
                    <a:pt x="69" y="101"/>
                  </a:lnTo>
                  <a:lnTo>
                    <a:pt x="69" y="100"/>
                  </a:lnTo>
                  <a:lnTo>
                    <a:pt x="69" y="99"/>
                  </a:lnTo>
                  <a:lnTo>
                    <a:pt x="69" y="97"/>
                  </a:lnTo>
                  <a:lnTo>
                    <a:pt x="69" y="93"/>
                  </a:lnTo>
                  <a:lnTo>
                    <a:pt x="70" y="85"/>
                  </a:lnTo>
                  <a:lnTo>
                    <a:pt x="70" y="84"/>
                  </a:lnTo>
                  <a:lnTo>
                    <a:pt x="70" y="82"/>
                  </a:lnTo>
                  <a:lnTo>
                    <a:pt x="70" y="80"/>
                  </a:lnTo>
                  <a:lnTo>
                    <a:pt x="71" y="76"/>
                  </a:lnTo>
                  <a:lnTo>
                    <a:pt x="72" y="66"/>
                  </a:lnTo>
                  <a:lnTo>
                    <a:pt x="72" y="64"/>
                  </a:lnTo>
                  <a:lnTo>
                    <a:pt x="72" y="63"/>
                  </a:lnTo>
                  <a:lnTo>
                    <a:pt x="72" y="60"/>
                  </a:lnTo>
                  <a:lnTo>
                    <a:pt x="72" y="55"/>
                  </a:lnTo>
                  <a:lnTo>
                    <a:pt x="73" y="44"/>
                  </a:lnTo>
                  <a:lnTo>
                    <a:pt x="73" y="43"/>
                  </a:lnTo>
                  <a:lnTo>
                    <a:pt x="73" y="41"/>
                  </a:lnTo>
                  <a:lnTo>
                    <a:pt x="73" y="39"/>
                  </a:lnTo>
                  <a:lnTo>
                    <a:pt x="74" y="34"/>
                  </a:lnTo>
                  <a:lnTo>
                    <a:pt x="75" y="24"/>
                  </a:lnTo>
                  <a:lnTo>
                    <a:pt x="75" y="23"/>
                  </a:lnTo>
                  <a:lnTo>
                    <a:pt x="75" y="22"/>
                  </a:lnTo>
                  <a:lnTo>
                    <a:pt x="75" y="20"/>
                  </a:lnTo>
                  <a:lnTo>
                    <a:pt x="75" y="16"/>
                  </a:lnTo>
                  <a:lnTo>
                    <a:pt x="75" y="15"/>
                  </a:lnTo>
                  <a:lnTo>
                    <a:pt x="76" y="14"/>
                  </a:lnTo>
                  <a:lnTo>
                    <a:pt x="76" y="12"/>
                  </a:lnTo>
                  <a:lnTo>
                    <a:pt x="76" y="9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6" y="6"/>
                  </a:lnTo>
                  <a:lnTo>
                    <a:pt x="77" y="6"/>
                  </a:lnTo>
                  <a:lnTo>
                    <a:pt x="77" y="5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2"/>
                  </a:lnTo>
                  <a:lnTo>
                    <a:pt x="77" y="2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1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3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5"/>
                  </a:lnTo>
                  <a:lnTo>
                    <a:pt x="80" y="6"/>
                  </a:lnTo>
                  <a:lnTo>
                    <a:pt x="80" y="7"/>
                  </a:lnTo>
                  <a:lnTo>
                    <a:pt x="81" y="8"/>
                  </a:lnTo>
                  <a:lnTo>
                    <a:pt x="81" y="9"/>
                  </a:lnTo>
                  <a:lnTo>
                    <a:pt x="81" y="9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0" name="Freeform 82"/>
            <p:cNvSpPr>
              <a:spLocks/>
            </p:cNvSpPr>
            <p:nvPr/>
          </p:nvSpPr>
          <p:spPr bwMode="auto">
            <a:xfrm>
              <a:off x="4479" y="2186"/>
              <a:ext cx="83" cy="116"/>
            </a:xfrm>
            <a:custGeom>
              <a:avLst/>
              <a:gdLst/>
              <a:ahLst/>
              <a:cxnLst>
                <a:cxn ang="0">
                  <a:pos x="1" y="23"/>
                </a:cxn>
                <a:cxn ang="0">
                  <a:pos x="3" y="51"/>
                </a:cxn>
                <a:cxn ang="0">
                  <a:pos x="5" y="83"/>
                </a:cxn>
                <a:cxn ang="0">
                  <a:pos x="7" y="99"/>
                </a:cxn>
                <a:cxn ang="0">
                  <a:pos x="8" y="108"/>
                </a:cxn>
                <a:cxn ang="0">
                  <a:pos x="9" y="112"/>
                </a:cxn>
                <a:cxn ang="0">
                  <a:pos x="10" y="115"/>
                </a:cxn>
                <a:cxn ang="0">
                  <a:pos x="10" y="115"/>
                </a:cxn>
                <a:cxn ang="0">
                  <a:pos x="11" y="114"/>
                </a:cxn>
                <a:cxn ang="0">
                  <a:pos x="12" y="108"/>
                </a:cxn>
                <a:cxn ang="0">
                  <a:pos x="14" y="87"/>
                </a:cxn>
                <a:cxn ang="0">
                  <a:pos x="17" y="44"/>
                </a:cxn>
                <a:cxn ang="0">
                  <a:pos x="19" y="26"/>
                </a:cxn>
                <a:cxn ang="0">
                  <a:pos x="20" y="11"/>
                </a:cxn>
                <a:cxn ang="0">
                  <a:pos x="21" y="4"/>
                </a:cxn>
                <a:cxn ang="0">
                  <a:pos x="22" y="1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4" y="3"/>
                </a:cxn>
                <a:cxn ang="0">
                  <a:pos x="25" y="8"/>
                </a:cxn>
                <a:cxn ang="0">
                  <a:pos x="27" y="31"/>
                </a:cxn>
                <a:cxn ang="0">
                  <a:pos x="29" y="57"/>
                </a:cxn>
                <a:cxn ang="0">
                  <a:pos x="31" y="94"/>
                </a:cxn>
                <a:cxn ang="0">
                  <a:pos x="33" y="107"/>
                </a:cxn>
                <a:cxn ang="0">
                  <a:pos x="34" y="113"/>
                </a:cxn>
                <a:cxn ang="0">
                  <a:pos x="34" y="115"/>
                </a:cxn>
                <a:cxn ang="0">
                  <a:pos x="35" y="116"/>
                </a:cxn>
                <a:cxn ang="0">
                  <a:pos x="36" y="114"/>
                </a:cxn>
                <a:cxn ang="0">
                  <a:pos x="37" y="110"/>
                </a:cxn>
                <a:cxn ang="0">
                  <a:pos x="38" y="100"/>
                </a:cxn>
                <a:cxn ang="0">
                  <a:pos x="40" y="74"/>
                </a:cxn>
                <a:cxn ang="0">
                  <a:pos x="42" y="42"/>
                </a:cxn>
                <a:cxn ang="0">
                  <a:pos x="44" y="18"/>
                </a:cxn>
                <a:cxn ang="0">
                  <a:pos x="46" y="7"/>
                </a:cxn>
                <a:cxn ang="0">
                  <a:pos x="46" y="2"/>
                </a:cxn>
                <a:cxn ang="0">
                  <a:pos x="47" y="0"/>
                </a:cxn>
                <a:cxn ang="0">
                  <a:pos x="48" y="0"/>
                </a:cxn>
                <a:cxn ang="0">
                  <a:pos x="49" y="2"/>
                </a:cxn>
                <a:cxn ang="0">
                  <a:pos x="50" y="7"/>
                </a:cxn>
                <a:cxn ang="0">
                  <a:pos x="51" y="17"/>
                </a:cxn>
                <a:cxn ang="0">
                  <a:pos x="53" y="52"/>
                </a:cxn>
                <a:cxn ang="0">
                  <a:pos x="56" y="87"/>
                </a:cxn>
                <a:cxn ang="0">
                  <a:pos x="57" y="104"/>
                </a:cxn>
                <a:cxn ang="0">
                  <a:pos x="58" y="112"/>
                </a:cxn>
                <a:cxn ang="0">
                  <a:pos x="59" y="115"/>
                </a:cxn>
                <a:cxn ang="0">
                  <a:pos x="60" y="116"/>
                </a:cxn>
                <a:cxn ang="0">
                  <a:pos x="61" y="114"/>
                </a:cxn>
                <a:cxn ang="0">
                  <a:pos x="62" y="110"/>
                </a:cxn>
                <a:cxn ang="0">
                  <a:pos x="63" y="98"/>
                </a:cxn>
                <a:cxn ang="0">
                  <a:pos x="66" y="52"/>
                </a:cxn>
                <a:cxn ang="0">
                  <a:pos x="68" y="28"/>
                </a:cxn>
                <a:cxn ang="0">
                  <a:pos x="69" y="13"/>
                </a:cxn>
                <a:cxn ang="0">
                  <a:pos x="70" y="6"/>
                </a:cxn>
                <a:cxn ang="0">
                  <a:pos x="71" y="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3" y="2"/>
                </a:cxn>
                <a:cxn ang="0">
                  <a:pos x="74" y="8"/>
                </a:cxn>
                <a:cxn ang="0">
                  <a:pos x="76" y="32"/>
                </a:cxn>
                <a:cxn ang="0">
                  <a:pos x="78" y="62"/>
                </a:cxn>
                <a:cxn ang="0">
                  <a:pos x="81" y="94"/>
                </a:cxn>
                <a:cxn ang="0">
                  <a:pos x="82" y="107"/>
                </a:cxn>
              </a:cxnLst>
              <a:rect l="0" t="0" r="r" b="b"/>
              <a:pathLst>
                <a:path w="83" h="116">
                  <a:moveTo>
                    <a:pt x="0" y="9"/>
                  </a:moveTo>
                  <a:lnTo>
                    <a:pt x="0" y="11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1" y="16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2" y="31"/>
                  </a:lnTo>
                  <a:lnTo>
                    <a:pt x="3" y="41"/>
                  </a:lnTo>
                  <a:lnTo>
                    <a:pt x="3" y="42"/>
                  </a:lnTo>
                  <a:lnTo>
                    <a:pt x="3" y="44"/>
                  </a:lnTo>
                  <a:lnTo>
                    <a:pt x="3" y="46"/>
                  </a:lnTo>
                  <a:lnTo>
                    <a:pt x="3" y="51"/>
                  </a:lnTo>
                  <a:lnTo>
                    <a:pt x="4" y="61"/>
                  </a:lnTo>
                  <a:lnTo>
                    <a:pt x="4" y="62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5" y="71"/>
                  </a:lnTo>
                  <a:lnTo>
                    <a:pt x="5" y="81"/>
                  </a:lnTo>
                  <a:lnTo>
                    <a:pt x="5" y="82"/>
                  </a:lnTo>
                  <a:lnTo>
                    <a:pt x="5" y="83"/>
                  </a:lnTo>
                  <a:lnTo>
                    <a:pt x="6" y="85"/>
                  </a:lnTo>
                  <a:lnTo>
                    <a:pt x="6" y="90"/>
                  </a:lnTo>
                  <a:lnTo>
                    <a:pt x="6" y="91"/>
                  </a:lnTo>
                  <a:lnTo>
                    <a:pt x="6" y="92"/>
                  </a:lnTo>
                  <a:lnTo>
                    <a:pt x="6" y="94"/>
                  </a:lnTo>
                  <a:lnTo>
                    <a:pt x="7" y="97"/>
                  </a:lnTo>
                  <a:lnTo>
                    <a:pt x="7" y="98"/>
                  </a:lnTo>
                  <a:lnTo>
                    <a:pt x="7" y="99"/>
                  </a:lnTo>
                  <a:lnTo>
                    <a:pt x="7" y="101"/>
                  </a:lnTo>
                  <a:lnTo>
                    <a:pt x="7" y="102"/>
                  </a:lnTo>
                  <a:lnTo>
                    <a:pt x="7" y="103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8" y="106"/>
                  </a:lnTo>
                  <a:lnTo>
                    <a:pt x="8" y="107"/>
                  </a:lnTo>
                  <a:lnTo>
                    <a:pt x="8" y="108"/>
                  </a:lnTo>
                  <a:lnTo>
                    <a:pt x="8" y="108"/>
                  </a:lnTo>
                  <a:lnTo>
                    <a:pt x="8" y="109"/>
                  </a:lnTo>
                  <a:lnTo>
                    <a:pt x="8" y="110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3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2"/>
                  </a:lnTo>
                  <a:lnTo>
                    <a:pt x="11" y="111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9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6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101"/>
                  </a:lnTo>
                  <a:lnTo>
                    <a:pt x="13" y="100"/>
                  </a:lnTo>
                  <a:lnTo>
                    <a:pt x="13" y="96"/>
                  </a:lnTo>
                  <a:lnTo>
                    <a:pt x="14" y="87"/>
                  </a:lnTo>
                  <a:lnTo>
                    <a:pt x="14" y="86"/>
                  </a:lnTo>
                  <a:lnTo>
                    <a:pt x="14" y="84"/>
                  </a:lnTo>
                  <a:lnTo>
                    <a:pt x="15" y="82"/>
                  </a:lnTo>
                  <a:lnTo>
                    <a:pt x="15" y="77"/>
                  </a:lnTo>
                  <a:lnTo>
                    <a:pt x="16" y="67"/>
                  </a:lnTo>
                  <a:lnTo>
                    <a:pt x="17" y="47"/>
                  </a:lnTo>
                  <a:lnTo>
                    <a:pt x="17" y="46"/>
                  </a:lnTo>
                  <a:lnTo>
                    <a:pt x="17" y="44"/>
                  </a:lnTo>
                  <a:lnTo>
                    <a:pt x="17" y="42"/>
                  </a:lnTo>
                  <a:lnTo>
                    <a:pt x="18" y="37"/>
                  </a:lnTo>
                  <a:lnTo>
                    <a:pt x="18" y="36"/>
                  </a:lnTo>
                  <a:lnTo>
                    <a:pt x="18" y="35"/>
                  </a:lnTo>
                  <a:lnTo>
                    <a:pt x="18" y="32"/>
                  </a:lnTo>
                  <a:lnTo>
                    <a:pt x="18" y="28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4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0" y="10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6"/>
                  </a:lnTo>
                  <a:lnTo>
                    <a:pt x="26" y="17"/>
                  </a:lnTo>
                  <a:lnTo>
                    <a:pt x="26" y="22"/>
                  </a:lnTo>
                  <a:lnTo>
                    <a:pt x="27" y="31"/>
                  </a:lnTo>
                  <a:lnTo>
                    <a:pt x="27" y="32"/>
                  </a:lnTo>
                  <a:lnTo>
                    <a:pt x="27" y="33"/>
                  </a:lnTo>
                  <a:lnTo>
                    <a:pt x="27" y="36"/>
                  </a:lnTo>
                  <a:lnTo>
                    <a:pt x="28" y="41"/>
                  </a:lnTo>
                  <a:lnTo>
                    <a:pt x="28" y="52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7"/>
                  </a:lnTo>
                  <a:lnTo>
                    <a:pt x="29" y="62"/>
                  </a:lnTo>
                  <a:lnTo>
                    <a:pt x="30" y="73"/>
                  </a:lnTo>
                  <a:lnTo>
                    <a:pt x="30" y="75"/>
                  </a:lnTo>
                  <a:lnTo>
                    <a:pt x="30" y="76"/>
                  </a:lnTo>
                  <a:lnTo>
                    <a:pt x="30" y="78"/>
                  </a:lnTo>
                  <a:lnTo>
                    <a:pt x="31" y="84"/>
                  </a:lnTo>
                  <a:lnTo>
                    <a:pt x="31" y="93"/>
                  </a:lnTo>
                  <a:lnTo>
                    <a:pt x="31" y="94"/>
                  </a:lnTo>
                  <a:lnTo>
                    <a:pt x="31" y="95"/>
                  </a:lnTo>
                  <a:lnTo>
                    <a:pt x="32" y="97"/>
                  </a:lnTo>
                  <a:lnTo>
                    <a:pt x="32" y="100"/>
                  </a:lnTo>
                  <a:lnTo>
                    <a:pt x="32" y="101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3" y="107"/>
                  </a:lnTo>
                  <a:lnTo>
                    <a:pt x="33" y="107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11"/>
                  </a:lnTo>
                  <a:lnTo>
                    <a:pt x="33" y="112"/>
                  </a:lnTo>
                  <a:lnTo>
                    <a:pt x="34" y="112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7" y="111"/>
                  </a:lnTo>
                  <a:lnTo>
                    <a:pt x="37" y="110"/>
                  </a:lnTo>
                  <a:lnTo>
                    <a:pt x="37" y="110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7" y="107"/>
                  </a:lnTo>
                  <a:lnTo>
                    <a:pt x="37" y="106"/>
                  </a:lnTo>
                  <a:lnTo>
                    <a:pt x="38" y="102"/>
                  </a:lnTo>
                  <a:lnTo>
                    <a:pt x="38" y="101"/>
                  </a:lnTo>
                  <a:lnTo>
                    <a:pt x="38" y="100"/>
                  </a:lnTo>
                  <a:lnTo>
                    <a:pt x="38" y="99"/>
                  </a:lnTo>
                  <a:lnTo>
                    <a:pt x="39" y="94"/>
                  </a:lnTo>
                  <a:lnTo>
                    <a:pt x="39" y="93"/>
                  </a:lnTo>
                  <a:lnTo>
                    <a:pt x="39" y="92"/>
                  </a:lnTo>
                  <a:lnTo>
                    <a:pt x="39" y="90"/>
                  </a:lnTo>
                  <a:lnTo>
                    <a:pt x="39" y="85"/>
                  </a:lnTo>
                  <a:lnTo>
                    <a:pt x="40" y="75"/>
                  </a:lnTo>
                  <a:lnTo>
                    <a:pt x="40" y="74"/>
                  </a:lnTo>
                  <a:lnTo>
                    <a:pt x="40" y="72"/>
                  </a:lnTo>
                  <a:lnTo>
                    <a:pt x="40" y="70"/>
                  </a:lnTo>
                  <a:lnTo>
                    <a:pt x="41" y="64"/>
                  </a:lnTo>
                  <a:lnTo>
                    <a:pt x="42" y="53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3" y="32"/>
                  </a:lnTo>
                  <a:lnTo>
                    <a:pt x="43" y="30"/>
                  </a:lnTo>
                  <a:lnTo>
                    <a:pt x="43" y="29"/>
                  </a:lnTo>
                  <a:lnTo>
                    <a:pt x="44" y="27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4" y="18"/>
                  </a:lnTo>
                  <a:lnTo>
                    <a:pt x="45" y="14"/>
                  </a:lnTo>
                  <a:lnTo>
                    <a:pt x="45" y="13"/>
                  </a:lnTo>
                  <a:lnTo>
                    <a:pt x="45" y="13"/>
                  </a:lnTo>
                  <a:lnTo>
                    <a:pt x="45" y="11"/>
                  </a:lnTo>
                  <a:lnTo>
                    <a:pt x="45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6" y="7"/>
                  </a:lnTo>
                  <a:lnTo>
                    <a:pt x="46" y="6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4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49" y="3"/>
                  </a:lnTo>
                  <a:lnTo>
                    <a:pt x="49" y="3"/>
                  </a:lnTo>
                  <a:lnTo>
                    <a:pt x="49" y="4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0" y="10"/>
                  </a:lnTo>
                  <a:lnTo>
                    <a:pt x="50" y="11"/>
                  </a:lnTo>
                  <a:lnTo>
                    <a:pt x="50" y="12"/>
                  </a:lnTo>
                  <a:lnTo>
                    <a:pt x="50" y="16"/>
                  </a:lnTo>
                  <a:lnTo>
                    <a:pt x="51" y="16"/>
                  </a:lnTo>
                  <a:lnTo>
                    <a:pt x="51" y="17"/>
                  </a:lnTo>
                  <a:lnTo>
                    <a:pt x="51" y="19"/>
                  </a:lnTo>
                  <a:lnTo>
                    <a:pt x="51" y="23"/>
                  </a:lnTo>
                  <a:lnTo>
                    <a:pt x="52" y="32"/>
                  </a:lnTo>
                  <a:lnTo>
                    <a:pt x="52" y="33"/>
                  </a:lnTo>
                  <a:lnTo>
                    <a:pt x="52" y="34"/>
                  </a:lnTo>
                  <a:lnTo>
                    <a:pt x="52" y="37"/>
                  </a:lnTo>
                  <a:lnTo>
                    <a:pt x="53" y="42"/>
                  </a:lnTo>
                  <a:lnTo>
                    <a:pt x="53" y="52"/>
                  </a:lnTo>
                  <a:lnTo>
                    <a:pt x="55" y="72"/>
                  </a:lnTo>
                  <a:lnTo>
                    <a:pt x="55" y="73"/>
                  </a:lnTo>
                  <a:lnTo>
                    <a:pt x="55" y="75"/>
                  </a:lnTo>
                  <a:lnTo>
                    <a:pt x="55" y="77"/>
                  </a:lnTo>
                  <a:lnTo>
                    <a:pt x="55" y="82"/>
                  </a:lnTo>
                  <a:lnTo>
                    <a:pt x="56" y="84"/>
                  </a:lnTo>
                  <a:lnTo>
                    <a:pt x="56" y="85"/>
                  </a:lnTo>
                  <a:lnTo>
                    <a:pt x="56" y="87"/>
                  </a:lnTo>
                  <a:lnTo>
                    <a:pt x="56" y="92"/>
                  </a:lnTo>
                  <a:lnTo>
                    <a:pt x="56" y="93"/>
                  </a:lnTo>
                  <a:lnTo>
                    <a:pt x="56" y="94"/>
                  </a:lnTo>
                  <a:lnTo>
                    <a:pt x="56" y="96"/>
                  </a:lnTo>
                  <a:lnTo>
                    <a:pt x="57" y="100"/>
                  </a:lnTo>
                  <a:lnTo>
                    <a:pt x="57" y="101"/>
                  </a:lnTo>
                  <a:lnTo>
                    <a:pt x="57" y="102"/>
                  </a:lnTo>
                  <a:lnTo>
                    <a:pt x="57" y="104"/>
                  </a:lnTo>
                  <a:lnTo>
                    <a:pt x="58" y="107"/>
                  </a:lnTo>
                  <a:lnTo>
                    <a:pt x="58" y="108"/>
                  </a:lnTo>
                  <a:lnTo>
                    <a:pt x="58" y="108"/>
                  </a:lnTo>
                  <a:lnTo>
                    <a:pt x="58" y="110"/>
                  </a:lnTo>
                  <a:lnTo>
                    <a:pt x="58" y="110"/>
                  </a:lnTo>
                  <a:lnTo>
                    <a:pt x="58" y="111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2"/>
                  </a:lnTo>
                  <a:lnTo>
                    <a:pt x="61" y="112"/>
                  </a:lnTo>
                  <a:lnTo>
                    <a:pt x="61" y="111"/>
                  </a:lnTo>
                  <a:lnTo>
                    <a:pt x="62" y="110"/>
                  </a:lnTo>
                  <a:lnTo>
                    <a:pt x="62" y="110"/>
                  </a:lnTo>
                  <a:lnTo>
                    <a:pt x="62" y="109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5"/>
                  </a:lnTo>
                  <a:lnTo>
                    <a:pt x="62" y="103"/>
                  </a:lnTo>
                  <a:lnTo>
                    <a:pt x="63" y="100"/>
                  </a:lnTo>
                  <a:lnTo>
                    <a:pt x="63" y="99"/>
                  </a:lnTo>
                  <a:lnTo>
                    <a:pt x="63" y="98"/>
                  </a:lnTo>
                  <a:lnTo>
                    <a:pt x="63" y="96"/>
                  </a:lnTo>
                  <a:lnTo>
                    <a:pt x="64" y="92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64" y="87"/>
                  </a:lnTo>
                  <a:lnTo>
                    <a:pt x="64" y="83"/>
                  </a:lnTo>
                  <a:lnTo>
                    <a:pt x="65" y="73"/>
                  </a:lnTo>
                  <a:lnTo>
                    <a:pt x="66" y="52"/>
                  </a:lnTo>
                  <a:lnTo>
                    <a:pt x="66" y="51"/>
                  </a:lnTo>
                  <a:lnTo>
                    <a:pt x="66" y="50"/>
                  </a:lnTo>
                  <a:lnTo>
                    <a:pt x="67" y="47"/>
                  </a:lnTo>
                  <a:lnTo>
                    <a:pt x="67" y="42"/>
                  </a:lnTo>
                  <a:lnTo>
                    <a:pt x="68" y="33"/>
                  </a:lnTo>
                  <a:lnTo>
                    <a:pt x="68" y="32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4"/>
                  </a:lnTo>
                  <a:lnTo>
                    <a:pt x="68" y="23"/>
                  </a:lnTo>
                  <a:lnTo>
                    <a:pt x="68" y="22"/>
                  </a:lnTo>
                  <a:lnTo>
                    <a:pt x="69" y="20"/>
                  </a:lnTo>
                  <a:lnTo>
                    <a:pt x="69" y="16"/>
                  </a:lnTo>
                  <a:lnTo>
                    <a:pt x="69" y="15"/>
                  </a:lnTo>
                  <a:lnTo>
                    <a:pt x="69" y="14"/>
                  </a:lnTo>
                  <a:lnTo>
                    <a:pt x="69" y="13"/>
                  </a:lnTo>
                  <a:lnTo>
                    <a:pt x="70" y="12"/>
                  </a:lnTo>
                  <a:lnTo>
                    <a:pt x="70" y="11"/>
                  </a:lnTo>
                  <a:lnTo>
                    <a:pt x="70" y="10"/>
                  </a:lnTo>
                  <a:lnTo>
                    <a:pt x="70" y="9"/>
                  </a:lnTo>
                  <a:lnTo>
                    <a:pt x="70" y="8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2"/>
                  </a:lnTo>
                  <a:lnTo>
                    <a:pt x="73" y="2"/>
                  </a:lnTo>
                  <a:lnTo>
                    <a:pt x="73" y="3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6"/>
                  </a:lnTo>
                  <a:lnTo>
                    <a:pt x="74" y="7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4" y="10"/>
                  </a:lnTo>
                  <a:lnTo>
                    <a:pt x="75" y="13"/>
                  </a:lnTo>
                  <a:lnTo>
                    <a:pt x="75" y="14"/>
                  </a:lnTo>
                  <a:lnTo>
                    <a:pt x="75" y="15"/>
                  </a:lnTo>
                  <a:lnTo>
                    <a:pt x="75" y="17"/>
                  </a:lnTo>
                  <a:lnTo>
                    <a:pt x="76" y="21"/>
                  </a:lnTo>
                  <a:lnTo>
                    <a:pt x="76" y="31"/>
                  </a:lnTo>
                  <a:lnTo>
                    <a:pt x="76" y="32"/>
                  </a:lnTo>
                  <a:lnTo>
                    <a:pt x="76" y="33"/>
                  </a:lnTo>
                  <a:lnTo>
                    <a:pt x="77" y="36"/>
                  </a:lnTo>
                  <a:lnTo>
                    <a:pt x="77" y="41"/>
                  </a:lnTo>
                  <a:lnTo>
                    <a:pt x="78" y="52"/>
                  </a:lnTo>
                  <a:lnTo>
                    <a:pt x="78" y="53"/>
                  </a:lnTo>
                  <a:lnTo>
                    <a:pt x="78" y="55"/>
                  </a:lnTo>
                  <a:lnTo>
                    <a:pt x="78" y="57"/>
                  </a:lnTo>
                  <a:lnTo>
                    <a:pt x="78" y="62"/>
                  </a:lnTo>
                  <a:lnTo>
                    <a:pt x="79" y="73"/>
                  </a:lnTo>
                  <a:lnTo>
                    <a:pt x="79" y="74"/>
                  </a:lnTo>
                  <a:lnTo>
                    <a:pt x="79" y="75"/>
                  </a:lnTo>
                  <a:lnTo>
                    <a:pt x="80" y="78"/>
                  </a:lnTo>
                  <a:lnTo>
                    <a:pt x="80" y="82"/>
                  </a:lnTo>
                  <a:lnTo>
                    <a:pt x="81" y="91"/>
                  </a:lnTo>
                  <a:lnTo>
                    <a:pt x="81" y="92"/>
                  </a:lnTo>
                  <a:lnTo>
                    <a:pt x="81" y="94"/>
                  </a:lnTo>
                  <a:lnTo>
                    <a:pt x="81" y="96"/>
                  </a:lnTo>
                  <a:lnTo>
                    <a:pt x="81" y="99"/>
                  </a:lnTo>
                  <a:lnTo>
                    <a:pt x="81" y="100"/>
                  </a:lnTo>
                  <a:lnTo>
                    <a:pt x="82" y="101"/>
                  </a:lnTo>
                  <a:lnTo>
                    <a:pt x="82" y="103"/>
                  </a:lnTo>
                  <a:lnTo>
                    <a:pt x="82" y="106"/>
                  </a:lnTo>
                  <a:lnTo>
                    <a:pt x="82" y="106"/>
                  </a:lnTo>
                  <a:lnTo>
                    <a:pt x="82" y="107"/>
                  </a:lnTo>
                  <a:lnTo>
                    <a:pt x="82" y="108"/>
                  </a:lnTo>
                  <a:lnTo>
                    <a:pt x="82" y="109"/>
                  </a:lnTo>
                  <a:lnTo>
                    <a:pt x="82" y="110"/>
                  </a:lnTo>
                  <a:lnTo>
                    <a:pt x="83" y="111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1" name="Freeform 83"/>
            <p:cNvSpPr>
              <a:spLocks/>
            </p:cNvSpPr>
            <p:nvPr/>
          </p:nvSpPr>
          <p:spPr bwMode="auto">
            <a:xfrm>
              <a:off x="4562" y="2186"/>
              <a:ext cx="75" cy="116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" y="116"/>
                </a:cxn>
                <a:cxn ang="0">
                  <a:pos x="2" y="115"/>
                </a:cxn>
                <a:cxn ang="0">
                  <a:pos x="3" y="112"/>
                </a:cxn>
                <a:cxn ang="0">
                  <a:pos x="4" y="105"/>
                </a:cxn>
                <a:cxn ang="0">
                  <a:pos x="5" y="89"/>
                </a:cxn>
                <a:cxn ang="0">
                  <a:pos x="8" y="50"/>
                </a:cxn>
                <a:cxn ang="0">
                  <a:pos x="10" y="25"/>
                </a:cxn>
                <a:cxn ang="0">
                  <a:pos x="11" y="10"/>
                </a:cxn>
                <a:cxn ang="0">
                  <a:pos x="12" y="4"/>
                </a:cxn>
                <a:cxn ang="0">
                  <a:pos x="13" y="1"/>
                </a:cxn>
                <a:cxn ang="0">
                  <a:pos x="13" y="0"/>
                </a:cxn>
                <a:cxn ang="0">
                  <a:pos x="14" y="0"/>
                </a:cxn>
                <a:cxn ang="0">
                  <a:pos x="15" y="4"/>
                </a:cxn>
                <a:cxn ang="0">
                  <a:pos x="16" y="10"/>
                </a:cxn>
                <a:cxn ang="0">
                  <a:pos x="18" y="33"/>
                </a:cxn>
                <a:cxn ang="0">
                  <a:pos x="20" y="64"/>
                </a:cxn>
                <a:cxn ang="0">
                  <a:pos x="22" y="91"/>
                </a:cxn>
                <a:cxn ang="0">
                  <a:pos x="23" y="104"/>
                </a:cxn>
                <a:cxn ang="0">
                  <a:pos x="24" y="111"/>
                </a:cxn>
                <a:cxn ang="0">
                  <a:pos x="25" y="114"/>
                </a:cxn>
                <a:cxn ang="0">
                  <a:pos x="26" y="116"/>
                </a:cxn>
                <a:cxn ang="0">
                  <a:pos x="26" y="115"/>
                </a:cxn>
                <a:cxn ang="0">
                  <a:pos x="27" y="112"/>
                </a:cxn>
                <a:cxn ang="0">
                  <a:pos x="28" y="104"/>
                </a:cxn>
                <a:cxn ang="0">
                  <a:pos x="30" y="88"/>
                </a:cxn>
                <a:cxn ang="0">
                  <a:pos x="32" y="57"/>
                </a:cxn>
                <a:cxn ang="0">
                  <a:pos x="34" y="29"/>
                </a:cxn>
                <a:cxn ang="0">
                  <a:pos x="35" y="12"/>
                </a:cxn>
                <a:cxn ang="0">
                  <a:pos x="36" y="3"/>
                </a:cxn>
                <a:cxn ang="0">
                  <a:pos x="37" y="0"/>
                </a:cxn>
                <a:cxn ang="0">
                  <a:pos x="38" y="0"/>
                </a:cxn>
                <a:cxn ang="0">
                  <a:pos x="38" y="1"/>
                </a:cxn>
                <a:cxn ang="0">
                  <a:pos x="39" y="6"/>
                </a:cxn>
                <a:cxn ang="0">
                  <a:pos x="41" y="20"/>
                </a:cxn>
                <a:cxn ang="0">
                  <a:pos x="44" y="67"/>
                </a:cxn>
                <a:cxn ang="0">
                  <a:pos x="46" y="87"/>
                </a:cxn>
                <a:cxn ang="0">
                  <a:pos x="47" y="103"/>
                </a:cxn>
                <a:cxn ang="0">
                  <a:pos x="48" y="110"/>
                </a:cxn>
                <a:cxn ang="0">
                  <a:pos x="49" y="114"/>
                </a:cxn>
                <a:cxn ang="0">
                  <a:pos x="49" y="116"/>
                </a:cxn>
                <a:cxn ang="0">
                  <a:pos x="50" y="115"/>
                </a:cxn>
                <a:cxn ang="0">
                  <a:pos x="51" y="112"/>
                </a:cxn>
                <a:cxn ang="0">
                  <a:pos x="52" y="101"/>
                </a:cxn>
                <a:cxn ang="0">
                  <a:pos x="54" y="83"/>
                </a:cxn>
                <a:cxn ang="0">
                  <a:pos x="57" y="30"/>
                </a:cxn>
                <a:cxn ang="0">
                  <a:pos x="59" y="13"/>
                </a:cxn>
                <a:cxn ang="0">
                  <a:pos x="60" y="5"/>
                </a:cxn>
                <a:cxn ang="0">
                  <a:pos x="60" y="1"/>
                </a:cxn>
                <a:cxn ang="0">
                  <a:pos x="61" y="0"/>
                </a:cxn>
                <a:cxn ang="0">
                  <a:pos x="62" y="0"/>
                </a:cxn>
                <a:cxn ang="0">
                  <a:pos x="62" y="2"/>
                </a:cxn>
                <a:cxn ang="0">
                  <a:pos x="64" y="8"/>
                </a:cxn>
                <a:cxn ang="0">
                  <a:pos x="65" y="23"/>
                </a:cxn>
                <a:cxn ang="0">
                  <a:pos x="67" y="58"/>
                </a:cxn>
                <a:cxn ang="0">
                  <a:pos x="70" y="90"/>
                </a:cxn>
                <a:cxn ang="0">
                  <a:pos x="71" y="103"/>
                </a:cxn>
                <a:cxn ang="0">
                  <a:pos x="72" y="111"/>
                </a:cxn>
                <a:cxn ang="0">
                  <a:pos x="72" y="114"/>
                </a:cxn>
                <a:cxn ang="0">
                  <a:pos x="73" y="116"/>
                </a:cxn>
                <a:cxn ang="0">
                  <a:pos x="74" y="115"/>
                </a:cxn>
                <a:cxn ang="0">
                  <a:pos x="74" y="112"/>
                </a:cxn>
              </a:cxnLst>
              <a:rect l="0" t="0" r="r" b="b"/>
              <a:pathLst>
                <a:path w="75" h="116">
                  <a:moveTo>
                    <a:pt x="0" y="111"/>
                  </a:moveTo>
                  <a:lnTo>
                    <a:pt x="0" y="111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4" y="105"/>
                  </a:lnTo>
                  <a:lnTo>
                    <a:pt x="4" y="104"/>
                  </a:lnTo>
                  <a:lnTo>
                    <a:pt x="4" y="100"/>
                  </a:lnTo>
                  <a:lnTo>
                    <a:pt x="4" y="99"/>
                  </a:lnTo>
                  <a:lnTo>
                    <a:pt x="4" y="98"/>
                  </a:lnTo>
                  <a:lnTo>
                    <a:pt x="5" y="96"/>
                  </a:lnTo>
                  <a:lnTo>
                    <a:pt x="5" y="92"/>
                  </a:lnTo>
                  <a:lnTo>
                    <a:pt x="5" y="90"/>
                  </a:lnTo>
                  <a:lnTo>
                    <a:pt x="5" y="89"/>
                  </a:lnTo>
                  <a:lnTo>
                    <a:pt x="5" y="87"/>
                  </a:lnTo>
                  <a:lnTo>
                    <a:pt x="6" y="82"/>
                  </a:lnTo>
                  <a:lnTo>
                    <a:pt x="7" y="71"/>
                  </a:lnTo>
                  <a:lnTo>
                    <a:pt x="7" y="70"/>
                  </a:lnTo>
                  <a:lnTo>
                    <a:pt x="7" y="68"/>
                  </a:lnTo>
                  <a:lnTo>
                    <a:pt x="7" y="66"/>
                  </a:lnTo>
                  <a:lnTo>
                    <a:pt x="7" y="60"/>
                  </a:lnTo>
                  <a:lnTo>
                    <a:pt x="8" y="50"/>
                  </a:lnTo>
                  <a:lnTo>
                    <a:pt x="8" y="49"/>
                  </a:lnTo>
                  <a:lnTo>
                    <a:pt x="8" y="47"/>
                  </a:lnTo>
                  <a:lnTo>
                    <a:pt x="8" y="45"/>
                  </a:lnTo>
                  <a:lnTo>
                    <a:pt x="9" y="40"/>
                  </a:lnTo>
                  <a:lnTo>
                    <a:pt x="9" y="30"/>
                  </a:lnTo>
                  <a:lnTo>
                    <a:pt x="9" y="29"/>
                  </a:lnTo>
                  <a:lnTo>
                    <a:pt x="9" y="28"/>
                  </a:lnTo>
                  <a:lnTo>
                    <a:pt x="10" y="25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10" y="19"/>
                  </a:lnTo>
                  <a:lnTo>
                    <a:pt x="10" y="17"/>
                  </a:lnTo>
                  <a:lnTo>
                    <a:pt x="11" y="14"/>
                  </a:lnTo>
                  <a:lnTo>
                    <a:pt x="11" y="13"/>
                  </a:lnTo>
                  <a:lnTo>
                    <a:pt x="11" y="12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9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2" y="6"/>
                  </a:lnTo>
                  <a:lnTo>
                    <a:pt x="12" y="5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16" y="15"/>
                  </a:lnTo>
                  <a:lnTo>
                    <a:pt x="16" y="16"/>
                  </a:lnTo>
                  <a:lnTo>
                    <a:pt x="16" y="17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18" y="31"/>
                  </a:lnTo>
                  <a:lnTo>
                    <a:pt x="18" y="33"/>
                  </a:lnTo>
                  <a:lnTo>
                    <a:pt x="18" y="34"/>
                  </a:lnTo>
                  <a:lnTo>
                    <a:pt x="18" y="36"/>
                  </a:lnTo>
                  <a:lnTo>
                    <a:pt x="18" y="42"/>
                  </a:lnTo>
                  <a:lnTo>
                    <a:pt x="19" y="53"/>
                  </a:lnTo>
                  <a:lnTo>
                    <a:pt x="19" y="54"/>
                  </a:lnTo>
                  <a:lnTo>
                    <a:pt x="19" y="56"/>
                  </a:lnTo>
                  <a:lnTo>
                    <a:pt x="19" y="59"/>
                  </a:lnTo>
                  <a:lnTo>
                    <a:pt x="20" y="64"/>
                  </a:lnTo>
                  <a:lnTo>
                    <a:pt x="21" y="75"/>
                  </a:lnTo>
                  <a:lnTo>
                    <a:pt x="21" y="77"/>
                  </a:lnTo>
                  <a:lnTo>
                    <a:pt x="21" y="78"/>
                  </a:lnTo>
                  <a:lnTo>
                    <a:pt x="21" y="81"/>
                  </a:lnTo>
                  <a:lnTo>
                    <a:pt x="22" y="86"/>
                  </a:lnTo>
                  <a:lnTo>
                    <a:pt x="22" y="87"/>
                  </a:lnTo>
                  <a:lnTo>
                    <a:pt x="22" y="88"/>
                  </a:lnTo>
                  <a:lnTo>
                    <a:pt x="22" y="91"/>
                  </a:lnTo>
                  <a:lnTo>
                    <a:pt x="22" y="95"/>
                  </a:lnTo>
                  <a:lnTo>
                    <a:pt x="22" y="96"/>
                  </a:lnTo>
                  <a:lnTo>
                    <a:pt x="22" y="97"/>
                  </a:lnTo>
                  <a:lnTo>
                    <a:pt x="23" y="99"/>
                  </a:lnTo>
                  <a:lnTo>
                    <a:pt x="23" y="100"/>
                  </a:lnTo>
                  <a:lnTo>
                    <a:pt x="23" y="101"/>
                  </a:lnTo>
                  <a:lnTo>
                    <a:pt x="23" y="103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3" y="106"/>
                  </a:lnTo>
                  <a:lnTo>
                    <a:pt x="24" y="107"/>
                  </a:lnTo>
                  <a:lnTo>
                    <a:pt x="24" y="108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3"/>
                  </a:lnTo>
                  <a:lnTo>
                    <a:pt x="24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7" y="111"/>
                  </a:lnTo>
                  <a:lnTo>
                    <a:pt x="27" y="110"/>
                  </a:lnTo>
                  <a:lnTo>
                    <a:pt x="27" y="109"/>
                  </a:lnTo>
                  <a:lnTo>
                    <a:pt x="27" y="109"/>
                  </a:lnTo>
                  <a:lnTo>
                    <a:pt x="28" y="108"/>
                  </a:lnTo>
                  <a:lnTo>
                    <a:pt x="28" y="105"/>
                  </a:lnTo>
                  <a:lnTo>
                    <a:pt x="28" y="104"/>
                  </a:lnTo>
                  <a:lnTo>
                    <a:pt x="28" y="103"/>
                  </a:lnTo>
                  <a:lnTo>
                    <a:pt x="28" y="101"/>
                  </a:lnTo>
                  <a:lnTo>
                    <a:pt x="29" y="98"/>
                  </a:lnTo>
                  <a:lnTo>
                    <a:pt x="29" y="97"/>
                  </a:lnTo>
                  <a:lnTo>
                    <a:pt x="29" y="96"/>
                  </a:lnTo>
                  <a:lnTo>
                    <a:pt x="29" y="94"/>
                  </a:lnTo>
                  <a:lnTo>
                    <a:pt x="29" y="89"/>
                  </a:lnTo>
                  <a:lnTo>
                    <a:pt x="30" y="88"/>
                  </a:lnTo>
                  <a:lnTo>
                    <a:pt x="30" y="87"/>
                  </a:lnTo>
                  <a:lnTo>
                    <a:pt x="30" y="84"/>
                  </a:lnTo>
                  <a:lnTo>
                    <a:pt x="30" y="79"/>
                  </a:lnTo>
                  <a:lnTo>
                    <a:pt x="31" y="68"/>
                  </a:lnTo>
                  <a:lnTo>
                    <a:pt x="31" y="67"/>
                  </a:lnTo>
                  <a:lnTo>
                    <a:pt x="31" y="65"/>
                  </a:lnTo>
                  <a:lnTo>
                    <a:pt x="31" y="62"/>
                  </a:lnTo>
                  <a:lnTo>
                    <a:pt x="32" y="57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3" y="42"/>
                  </a:lnTo>
                  <a:lnTo>
                    <a:pt x="33" y="40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34" y="29"/>
                  </a:lnTo>
                  <a:lnTo>
                    <a:pt x="34" y="24"/>
                  </a:lnTo>
                  <a:lnTo>
                    <a:pt x="34" y="23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5" y="16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6" y="5"/>
                  </a:lnTo>
                  <a:lnTo>
                    <a:pt x="36" y="4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7" y="2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4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9" y="6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0" y="11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1" y="18"/>
                  </a:lnTo>
                  <a:lnTo>
                    <a:pt x="41" y="19"/>
                  </a:lnTo>
                  <a:lnTo>
                    <a:pt x="41" y="20"/>
                  </a:lnTo>
                  <a:lnTo>
                    <a:pt x="41" y="22"/>
                  </a:lnTo>
                  <a:lnTo>
                    <a:pt x="41" y="27"/>
                  </a:lnTo>
                  <a:lnTo>
                    <a:pt x="42" y="28"/>
                  </a:lnTo>
                  <a:lnTo>
                    <a:pt x="42" y="29"/>
                  </a:lnTo>
                  <a:lnTo>
                    <a:pt x="42" y="31"/>
                  </a:lnTo>
                  <a:lnTo>
                    <a:pt x="42" y="36"/>
                  </a:lnTo>
                  <a:lnTo>
                    <a:pt x="43" y="46"/>
                  </a:lnTo>
                  <a:lnTo>
                    <a:pt x="44" y="67"/>
                  </a:lnTo>
                  <a:lnTo>
                    <a:pt x="44" y="69"/>
                  </a:lnTo>
                  <a:lnTo>
                    <a:pt x="44" y="70"/>
                  </a:lnTo>
                  <a:lnTo>
                    <a:pt x="44" y="73"/>
                  </a:lnTo>
                  <a:lnTo>
                    <a:pt x="45" y="78"/>
                  </a:lnTo>
                  <a:lnTo>
                    <a:pt x="45" y="79"/>
                  </a:lnTo>
                  <a:lnTo>
                    <a:pt x="45" y="80"/>
                  </a:lnTo>
                  <a:lnTo>
                    <a:pt x="45" y="82"/>
                  </a:lnTo>
                  <a:lnTo>
                    <a:pt x="46" y="87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46" y="96"/>
                  </a:lnTo>
                  <a:lnTo>
                    <a:pt x="46" y="97"/>
                  </a:lnTo>
                  <a:lnTo>
                    <a:pt x="46" y="98"/>
                  </a:lnTo>
                  <a:lnTo>
                    <a:pt x="47" y="100"/>
                  </a:lnTo>
                  <a:lnTo>
                    <a:pt x="47" y="103"/>
                  </a:lnTo>
                  <a:lnTo>
                    <a:pt x="47" y="104"/>
                  </a:lnTo>
                  <a:lnTo>
                    <a:pt x="47" y="105"/>
                  </a:lnTo>
                  <a:lnTo>
                    <a:pt x="47" y="106"/>
                  </a:lnTo>
                  <a:lnTo>
                    <a:pt x="48" y="107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1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09"/>
                  </a:lnTo>
                  <a:lnTo>
                    <a:pt x="52" y="108"/>
                  </a:lnTo>
                  <a:lnTo>
                    <a:pt x="52" y="107"/>
                  </a:lnTo>
                  <a:lnTo>
                    <a:pt x="52" y="106"/>
                  </a:lnTo>
                  <a:lnTo>
                    <a:pt x="52" y="105"/>
                  </a:lnTo>
                  <a:lnTo>
                    <a:pt x="52" y="101"/>
                  </a:lnTo>
                  <a:lnTo>
                    <a:pt x="52" y="100"/>
                  </a:lnTo>
                  <a:lnTo>
                    <a:pt x="52" y="99"/>
                  </a:lnTo>
                  <a:lnTo>
                    <a:pt x="53" y="97"/>
                  </a:lnTo>
                  <a:lnTo>
                    <a:pt x="53" y="92"/>
                  </a:lnTo>
                  <a:lnTo>
                    <a:pt x="53" y="91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4" y="83"/>
                  </a:lnTo>
                  <a:lnTo>
                    <a:pt x="54" y="73"/>
                  </a:lnTo>
                  <a:lnTo>
                    <a:pt x="56" y="52"/>
                  </a:lnTo>
                  <a:lnTo>
                    <a:pt x="56" y="50"/>
                  </a:lnTo>
                  <a:lnTo>
                    <a:pt x="56" y="49"/>
                  </a:lnTo>
                  <a:lnTo>
                    <a:pt x="56" y="46"/>
                  </a:lnTo>
                  <a:lnTo>
                    <a:pt x="56" y="41"/>
                  </a:lnTo>
                  <a:lnTo>
                    <a:pt x="57" y="31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8" y="26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8"/>
                  </a:lnTo>
                  <a:lnTo>
                    <a:pt x="59" y="14"/>
                  </a:lnTo>
                  <a:lnTo>
                    <a:pt x="59" y="13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9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60" y="7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5"/>
                  </a:lnTo>
                  <a:lnTo>
                    <a:pt x="64" y="16"/>
                  </a:lnTo>
                  <a:lnTo>
                    <a:pt x="64" y="17"/>
                  </a:lnTo>
                  <a:lnTo>
                    <a:pt x="64" y="19"/>
                  </a:lnTo>
                  <a:lnTo>
                    <a:pt x="65" y="23"/>
                  </a:lnTo>
                  <a:lnTo>
                    <a:pt x="66" y="33"/>
                  </a:lnTo>
                  <a:lnTo>
                    <a:pt x="66" y="34"/>
                  </a:lnTo>
                  <a:lnTo>
                    <a:pt x="66" y="36"/>
                  </a:lnTo>
                  <a:lnTo>
                    <a:pt x="66" y="39"/>
                  </a:lnTo>
                  <a:lnTo>
                    <a:pt x="66" y="44"/>
                  </a:lnTo>
                  <a:lnTo>
                    <a:pt x="67" y="56"/>
                  </a:lnTo>
                  <a:lnTo>
                    <a:pt x="67" y="57"/>
                  </a:lnTo>
                  <a:lnTo>
                    <a:pt x="67" y="58"/>
                  </a:lnTo>
                  <a:lnTo>
                    <a:pt x="68" y="61"/>
                  </a:lnTo>
                  <a:lnTo>
                    <a:pt x="68" y="67"/>
                  </a:lnTo>
                  <a:lnTo>
                    <a:pt x="69" y="78"/>
                  </a:lnTo>
                  <a:lnTo>
                    <a:pt x="69" y="80"/>
                  </a:lnTo>
                  <a:lnTo>
                    <a:pt x="69" y="81"/>
                  </a:lnTo>
                  <a:lnTo>
                    <a:pt x="69" y="84"/>
                  </a:lnTo>
                  <a:lnTo>
                    <a:pt x="69" y="88"/>
                  </a:lnTo>
                  <a:lnTo>
                    <a:pt x="70" y="90"/>
                  </a:lnTo>
                  <a:lnTo>
                    <a:pt x="70" y="91"/>
                  </a:lnTo>
                  <a:lnTo>
                    <a:pt x="70" y="93"/>
                  </a:lnTo>
                  <a:lnTo>
                    <a:pt x="70" y="98"/>
                  </a:lnTo>
                  <a:lnTo>
                    <a:pt x="70" y="99"/>
                  </a:lnTo>
                  <a:lnTo>
                    <a:pt x="70" y="100"/>
                  </a:lnTo>
                  <a:lnTo>
                    <a:pt x="70" y="101"/>
                  </a:lnTo>
                  <a:lnTo>
                    <a:pt x="71" y="102"/>
                  </a:lnTo>
                  <a:lnTo>
                    <a:pt x="71" y="103"/>
                  </a:lnTo>
                  <a:lnTo>
                    <a:pt x="71" y="105"/>
                  </a:lnTo>
                  <a:lnTo>
                    <a:pt x="71" y="105"/>
                  </a:lnTo>
                  <a:lnTo>
                    <a:pt x="71" y="106"/>
                  </a:lnTo>
                  <a:lnTo>
                    <a:pt x="71" y="108"/>
                  </a:lnTo>
                  <a:lnTo>
                    <a:pt x="71" y="108"/>
                  </a:lnTo>
                  <a:lnTo>
                    <a:pt x="71" y="109"/>
                  </a:lnTo>
                  <a:lnTo>
                    <a:pt x="72" y="110"/>
                  </a:lnTo>
                  <a:lnTo>
                    <a:pt x="72" y="111"/>
                  </a:lnTo>
                  <a:lnTo>
                    <a:pt x="72" y="111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3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5" y="111"/>
                  </a:lnTo>
                  <a:lnTo>
                    <a:pt x="75" y="110"/>
                  </a:lnTo>
                  <a:lnTo>
                    <a:pt x="75" y="110"/>
                  </a:lnTo>
                  <a:lnTo>
                    <a:pt x="75" y="109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2" name="Freeform 84"/>
            <p:cNvSpPr>
              <a:spLocks/>
            </p:cNvSpPr>
            <p:nvPr/>
          </p:nvSpPr>
          <p:spPr bwMode="auto">
            <a:xfrm>
              <a:off x="4637" y="2186"/>
              <a:ext cx="80" cy="116"/>
            </a:xfrm>
            <a:custGeom>
              <a:avLst/>
              <a:gdLst/>
              <a:ahLst/>
              <a:cxnLst>
                <a:cxn ang="0">
                  <a:pos x="1" y="99"/>
                </a:cxn>
                <a:cxn ang="0">
                  <a:pos x="4" y="61"/>
                </a:cxn>
                <a:cxn ang="0">
                  <a:pos x="6" y="28"/>
                </a:cxn>
                <a:cxn ang="0">
                  <a:pos x="7" y="14"/>
                </a:cxn>
                <a:cxn ang="0">
                  <a:pos x="8" y="5"/>
                </a:cxn>
                <a:cxn ang="0">
                  <a:pos x="9" y="1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2" y="4"/>
                </a:cxn>
                <a:cxn ang="0">
                  <a:pos x="12" y="12"/>
                </a:cxn>
                <a:cxn ang="0">
                  <a:pos x="14" y="35"/>
                </a:cxn>
                <a:cxn ang="0">
                  <a:pos x="17" y="75"/>
                </a:cxn>
                <a:cxn ang="0">
                  <a:pos x="19" y="98"/>
                </a:cxn>
                <a:cxn ang="0">
                  <a:pos x="20" y="107"/>
                </a:cxn>
                <a:cxn ang="0">
                  <a:pos x="21" y="113"/>
                </a:cxn>
                <a:cxn ang="0">
                  <a:pos x="22" y="115"/>
                </a:cxn>
                <a:cxn ang="0">
                  <a:pos x="22" y="115"/>
                </a:cxn>
                <a:cxn ang="0">
                  <a:pos x="23" y="113"/>
                </a:cxn>
                <a:cxn ang="0">
                  <a:pos x="24" y="106"/>
                </a:cxn>
                <a:cxn ang="0">
                  <a:pos x="26" y="82"/>
                </a:cxn>
                <a:cxn ang="0">
                  <a:pos x="28" y="52"/>
                </a:cxn>
                <a:cxn ang="0">
                  <a:pos x="30" y="19"/>
                </a:cxn>
                <a:cxn ang="0">
                  <a:pos x="31" y="9"/>
                </a:cxn>
                <a:cxn ang="0">
                  <a:pos x="32" y="3"/>
                </a:cxn>
                <a:cxn ang="0">
                  <a:pos x="33" y="0"/>
                </a:cxn>
                <a:cxn ang="0">
                  <a:pos x="34" y="0"/>
                </a:cxn>
                <a:cxn ang="0">
                  <a:pos x="34" y="2"/>
                </a:cxn>
                <a:cxn ang="0">
                  <a:pos x="36" y="9"/>
                </a:cxn>
                <a:cxn ang="0">
                  <a:pos x="38" y="34"/>
                </a:cxn>
                <a:cxn ang="0">
                  <a:pos x="40" y="63"/>
                </a:cxn>
                <a:cxn ang="0">
                  <a:pos x="42" y="92"/>
                </a:cxn>
                <a:cxn ang="0">
                  <a:pos x="43" y="106"/>
                </a:cxn>
                <a:cxn ang="0">
                  <a:pos x="44" y="112"/>
                </a:cxn>
                <a:cxn ang="0">
                  <a:pos x="44" y="115"/>
                </a:cxn>
                <a:cxn ang="0">
                  <a:pos x="45" y="116"/>
                </a:cxn>
                <a:cxn ang="0">
                  <a:pos x="46" y="114"/>
                </a:cxn>
                <a:cxn ang="0">
                  <a:pos x="47" y="110"/>
                </a:cxn>
                <a:cxn ang="0">
                  <a:pos x="48" y="99"/>
                </a:cxn>
                <a:cxn ang="0">
                  <a:pos x="50" y="70"/>
                </a:cxn>
                <a:cxn ang="0">
                  <a:pos x="52" y="32"/>
                </a:cxn>
                <a:cxn ang="0">
                  <a:pos x="54" y="13"/>
                </a:cxn>
                <a:cxn ang="0">
                  <a:pos x="55" y="5"/>
                </a:cxn>
                <a:cxn ang="0">
                  <a:pos x="56" y="1"/>
                </a:cxn>
                <a:cxn ang="0">
                  <a:pos x="56" y="0"/>
                </a:cxn>
                <a:cxn ang="0">
                  <a:pos x="57" y="0"/>
                </a:cxn>
                <a:cxn ang="0">
                  <a:pos x="58" y="3"/>
                </a:cxn>
                <a:cxn ang="0">
                  <a:pos x="59" y="10"/>
                </a:cxn>
                <a:cxn ang="0">
                  <a:pos x="61" y="35"/>
                </a:cxn>
                <a:cxn ang="0">
                  <a:pos x="64" y="80"/>
                </a:cxn>
                <a:cxn ang="0">
                  <a:pos x="65" y="99"/>
                </a:cxn>
                <a:cxn ang="0">
                  <a:pos x="66" y="108"/>
                </a:cxn>
                <a:cxn ang="0">
                  <a:pos x="67" y="114"/>
                </a:cxn>
                <a:cxn ang="0">
                  <a:pos x="68" y="115"/>
                </a:cxn>
                <a:cxn ang="0">
                  <a:pos x="68" y="115"/>
                </a:cxn>
                <a:cxn ang="0">
                  <a:pos x="69" y="112"/>
                </a:cxn>
                <a:cxn ang="0">
                  <a:pos x="70" y="104"/>
                </a:cxn>
                <a:cxn ang="0">
                  <a:pos x="73" y="79"/>
                </a:cxn>
                <a:cxn ang="0">
                  <a:pos x="75" y="32"/>
                </a:cxn>
                <a:cxn ang="0">
                  <a:pos x="77" y="14"/>
                </a:cxn>
                <a:cxn ang="0">
                  <a:pos x="78" y="5"/>
                </a:cxn>
                <a:cxn ang="0">
                  <a:pos x="79" y="1"/>
                </a:cxn>
                <a:cxn ang="0">
                  <a:pos x="79" y="0"/>
                </a:cxn>
              </a:cxnLst>
              <a:rect l="0" t="0" r="r" b="b"/>
              <a:pathLst>
                <a:path w="80" h="116">
                  <a:moveTo>
                    <a:pt x="0" y="109"/>
                  </a:moveTo>
                  <a:lnTo>
                    <a:pt x="0" y="108"/>
                  </a:lnTo>
                  <a:lnTo>
                    <a:pt x="0" y="107"/>
                  </a:lnTo>
                  <a:lnTo>
                    <a:pt x="0" y="106"/>
                  </a:lnTo>
                  <a:lnTo>
                    <a:pt x="1" y="103"/>
                  </a:lnTo>
                  <a:lnTo>
                    <a:pt x="1" y="102"/>
                  </a:lnTo>
                  <a:lnTo>
                    <a:pt x="1" y="101"/>
                  </a:lnTo>
                  <a:lnTo>
                    <a:pt x="1" y="99"/>
                  </a:lnTo>
                  <a:lnTo>
                    <a:pt x="1" y="94"/>
                  </a:lnTo>
                  <a:lnTo>
                    <a:pt x="2" y="85"/>
                  </a:lnTo>
                  <a:lnTo>
                    <a:pt x="2" y="83"/>
                  </a:lnTo>
                  <a:lnTo>
                    <a:pt x="3" y="82"/>
                  </a:lnTo>
                  <a:lnTo>
                    <a:pt x="3" y="79"/>
                  </a:lnTo>
                  <a:lnTo>
                    <a:pt x="3" y="74"/>
                  </a:lnTo>
                  <a:lnTo>
                    <a:pt x="4" y="62"/>
                  </a:lnTo>
                  <a:lnTo>
                    <a:pt x="4" y="61"/>
                  </a:lnTo>
                  <a:lnTo>
                    <a:pt x="4" y="59"/>
                  </a:lnTo>
                  <a:lnTo>
                    <a:pt x="4" y="56"/>
                  </a:lnTo>
                  <a:lnTo>
                    <a:pt x="5" y="50"/>
                  </a:lnTo>
                  <a:lnTo>
                    <a:pt x="5" y="39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6" y="34"/>
                  </a:lnTo>
                  <a:lnTo>
                    <a:pt x="6" y="28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7" y="24"/>
                  </a:lnTo>
                  <a:lnTo>
                    <a:pt x="7" y="19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3" y="17"/>
                  </a:lnTo>
                  <a:lnTo>
                    <a:pt x="13" y="19"/>
                  </a:lnTo>
                  <a:lnTo>
                    <a:pt x="14" y="23"/>
                  </a:lnTo>
                  <a:lnTo>
                    <a:pt x="14" y="33"/>
                  </a:lnTo>
                  <a:lnTo>
                    <a:pt x="14" y="34"/>
                  </a:lnTo>
                  <a:lnTo>
                    <a:pt x="14" y="35"/>
                  </a:lnTo>
                  <a:lnTo>
                    <a:pt x="15" y="38"/>
                  </a:lnTo>
                  <a:lnTo>
                    <a:pt x="15" y="43"/>
                  </a:lnTo>
                  <a:lnTo>
                    <a:pt x="16" y="53"/>
                  </a:lnTo>
                  <a:lnTo>
                    <a:pt x="16" y="55"/>
                  </a:lnTo>
                  <a:lnTo>
                    <a:pt x="16" y="56"/>
                  </a:lnTo>
                  <a:lnTo>
                    <a:pt x="16" y="59"/>
                  </a:lnTo>
                  <a:lnTo>
                    <a:pt x="16" y="64"/>
                  </a:lnTo>
                  <a:lnTo>
                    <a:pt x="17" y="75"/>
                  </a:lnTo>
                  <a:lnTo>
                    <a:pt x="17" y="76"/>
                  </a:lnTo>
                  <a:lnTo>
                    <a:pt x="17" y="77"/>
                  </a:lnTo>
                  <a:lnTo>
                    <a:pt x="17" y="80"/>
                  </a:lnTo>
                  <a:lnTo>
                    <a:pt x="18" y="85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9" y="96"/>
                  </a:lnTo>
                  <a:lnTo>
                    <a:pt x="19" y="98"/>
                  </a:lnTo>
                  <a:lnTo>
                    <a:pt x="19" y="99"/>
                  </a:lnTo>
                  <a:lnTo>
                    <a:pt x="19" y="100"/>
                  </a:lnTo>
                  <a:lnTo>
                    <a:pt x="19" y="102"/>
                  </a:lnTo>
                  <a:lnTo>
                    <a:pt x="19" y="103"/>
                  </a:lnTo>
                  <a:lnTo>
                    <a:pt x="19" y="104"/>
                  </a:lnTo>
                  <a:lnTo>
                    <a:pt x="20" y="106"/>
                  </a:lnTo>
                  <a:lnTo>
                    <a:pt x="20" y="106"/>
                  </a:lnTo>
                  <a:lnTo>
                    <a:pt x="20" y="107"/>
                  </a:lnTo>
                  <a:lnTo>
                    <a:pt x="20" y="109"/>
                  </a:lnTo>
                  <a:lnTo>
                    <a:pt x="20" y="109"/>
                  </a:lnTo>
                  <a:lnTo>
                    <a:pt x="20" y="110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1" y="113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3" y="110"/>
                  </a:lnTo>
                  <a:lnTo>
                    <a:pt x="23" y="110"/>
                  </a:lnTo>
                  <a:lnTo>
                    <a:pt x="24" y="109"/>
                  </a:lnTo>
                  <a:lnTo>
                    <a:pt x="24" y="108"/>
                  </a:lnTo>
                  <a:lnTo>
                    <a:pt x="24" y="107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4" y="101"/>
                  </a:lnTo>
                  <a:lnTo>
                    <a:pt x="24" y="100"/>
                  </a:lnTo>
                  <a:lnTo>
                    <a:pt x="25" y="99"/>
                  </a:lnTo>
                  <a:lnTo>
                    <a:pt x="25" y="97"/>
                  </a:lnTo>
                  <a:lnTo>
                    <a:pt x="25" y="93"/>
                  </a:lnTo>
                  <a:lnTo>
                    <a:pt x="26" y="84"/>
                  </a:lnTo>
                  <a:lnTo>
                    <a:pt x="26" y="82"/>
                  </a:lnTo>
                  <a:lnTo>
                    <a:pt x="26" y="81"/>
                  </a:lnTo>
                  <a:lnTo>
                    <a:pt x="26" y="79"/>
                  </a:lnTo>
                  <a:lnTo>
                    <a:pt x="27" y="74"/>
                  </a:lnTo>
                  <a:lnTo>
                    <a:pt x="27" y="63"/>
                  </a:lnTo>
                  <a:lnTo>
                    <a:pt x="27" y="61"/>
                  </a:lnTo>
                  <a:lnTo>
                    <a:pt x="28" y="60"/>
                  </a:lnTo>
                  <a:lnTo>
                    <a:pt x="28" y="57"/>
                  </a:lnTo>
                  <a:lnTo>
                    <a:pt x="28" y="52"/>
                  </a:lnTo>
                  <a:lnTo>
                    <a:pt x="29" y="41"/>
                  </a:lnTo>
                  <a:lnTo>
                    <a:pt x="29" y="40"/>
                  </a:lnTo>
                  <a:lnTo>
                    <a:pt x="29" y="38"/>
                  </a:lnTo>
                  <a:lnTo>
                    <a:pt x="29" y="36"/>
                  </a:lnTo>
                  <a:lnTo>
                    <a:pt x="29" y="31"/>
                  </a:lnTo>
                  <a:lnTo>
                    <a:pt x="30" y="22"/>
                  </a:lnTo>
                  <a:lnTo>
                    <a:pt x="30" y="20"/>
                  </a:lnTo>
                  <a:lnTo>
                    <a:pt x="30" y="19"/>
                  </a:lnTo>
                  <a:lnTo>
                    <a:pt x="30" y="17"/>
                  </a:lnTo>
                  <a:lnTo>
                    <a:pt x="31" y="16"/>
                  </a:lnTo>
                  <a:lnTo>
                    <a:pt x="31" y="15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5" y="8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5"/>
                  </a:lnTo>
                  <a:lnTo>
                    <a:pt x="36" y="16"/>
                  </a:lnTo>
                  <a:lnTo>
                    <a:pt x="36" y="17"/>
                  </a:lnTo>
                  <a:lnTo>
                    <a:pt x="36" y="19"/>
                  </a:lnTo>
                  <a:lnTo>
                    <a:pt x="37" y="24"/>
                  </a:lnTo>
                  <a:lnTo>
                    <a:pt x="38" y="34"/>
                  </a:lnTo>
                  <a:lnTo>
                    <a:pt x="38" y="35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8" y="45"/>
                  </a:lnTo>
                  <a:lnTo>
                    <a:pt x="39" y="57"/>
                  </a:lnTo>
                  <a:lnTo>
                    <a:pt x="39" y="58"/>
                  </a:lnTo>
                  <a:lnTo>
                    <a:pt x="39" y="60"/>
                  </a:lnTo>
                  <a:lnTo>
                    <a:pt x="40" y="63"/>
                  </a:lnTo>
                  <a:lnTo>
                    <a:pt x="40" y="68"/>
                  </a:lnTo>
                  <a:lnTo>
                    <a:pt x="41" y="80"/>
                  </a:lnTo>
                  <a:lnTo>
                    <a:pt x="41" y="81"/>
                  </a:lnTo>
                  <a:lnTo>
                    <a:pt x="41" y="82"/>
                  </a:lnTo>
                  <a:lnTo>
                    <a:pt x="41" y="85"/>
                  </a:lnTo>
                  <a:lnTo>
                    <a:pt x="41" y="90"/>
                  </a:lnTo>
                  <a:lnTo>
                    <a:pt x="42" y="91"/>
                  </a:lnTo>
                  <a:lnTo>
                    <a:pt x="42" y="92"/>
                  </a:lnTo>
                  <a:lnTo>
                    <a:pt x="42" y="95"/>
                  </a:lnTo>
                  <a:lnTo>
                    <a:pt x="42" y="99"/>
                  </a:lnTo>
                  <a:lnTo>
                    <a:pt x="42" y="100"/>
                  </a:lnTo>
                  <a:lnTo>
                    <a:pt x="42" y="101"/>
                  </a:lnTo>
                  <a:lnTo>
                    <a:pt x="42" y="103"/>
                  </a:lnTo>
                  <a:lnTo>
                    <a:pt x="43" y="104"/>
                  </a:lnTo>
                  <a:lnTo>
                    <a:pt x="43" y="104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7"/>
                  </a:lnTo>
                  <a:lnTo>
                    <a:pt x="43" y="109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4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47" y="110"/>
                  </a:lnTo>
                  <a:lnTo>
                    <a:pt x="47" y="109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7" y="104"/>
                  </a:lnTo>
                  <a:lnTo>
                    <a:pt x="48" y="100"/>
                  </a:lnTo>
                  <a:lnTo>
                    <a:pt x="48" y="99"/>
                  </a:lnTo>
                  <a:lnTo>
                    <a:pt x="48" y="98"/>
                  </a:lnTo>
                  <a:lnTo>
                    <a:pt x="48" y="96"/>
                  </a:lnTo>
                  <a:lnTo>
                    <a:pt x="48" y="91"/>
                  </a:lnTo>
                  <a:lnTo>
                    <a:pt x="49" y="81"/>
                  </a:lnTo>
                  <a:lnTo>
                    <a:pt x="49" y="80"/>
                  </a:lnTo>
                  <a:lnTo>
                    <a:pt x="49" y="78"/>
                  </a:lnTo>
                  <a:lnTo>
                    <a:pt x="50" y="76"/>
                  </a:lnTo>
                  <a:lnTo>
                    <a:pt x="50" y="70"/>
                  </a:lnTo>
                  <a:lnTo>
                    <a:pt x="51" y="58"/>
                  </a:lnTo>
                  <a:lnTo>
                    <a:pt x="51" y="56"/>
                  </a:lnTo>
                  <a:lnTo>
                    <a:pt x="51" y="55"/>
                  </a:lnTo>
                  <a:lnTo>
                    <a:pt x="51" y="52"/>
                  </a:lnTo>
                  <a:lnTo>
                    <a:pt x="52" y="46"/>
                  </a:lnTo>
                  <a:lnTo>
                    <a:pt x="52" y="35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3" y="29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3" y="20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4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9" y="13"/>
                  </a:lnTo>
                  <a:lnTo>
                    <a:pt x="59" y="17"/>
                  </a:lnTo>
                  <a:lnTo>
                    <a:pt x="60" y="18"/>
                  </a:lnTo>
                  <a:lnTo>
                    <a:pt x="60" y="19"/>
                  </a:lnTo>
                  <a:lnTo>
                    <a:pt x="60" y="21"/>
                  </a:lnTo>
                  <a:lnTo>
                    <a:pt x="60" y="25"/>
                  </a:lnTo>
                  <a:lnTo>
                    <a:pt x="61" y="35"/>
                  </a:lnTo>
                  <a:lnTo>
                    <a:pt x="62" y="56"/>
                  </a:lnTo>
                  <a:lnTo>
                    <a:pt x="62" y="58"/>
                  </a:lnTo>
                  <a:lnTo>
                    <a:pt x="62" y="59"/>
                  </a:lnTo>
                  <a:lnTo>
                    <a:pt x="62" y="62"/>
                  </a:lnTo>
                  <a:lnTo>
                    <a:pt x="63" y="67"/>
                  </a:lnTo>
                  <a:lnTo>
                    <a:pt x="64" y="78"/>
                  </a:lnTo>
                  <a:lnTo>
                    <a:pt x="64" y="79"/>
                  </a:lnTo>
                  <a:lnTo>
                    <a:pt x="64" y="80"/>
                  </a:lnTo>
                  <a:lnTo>
                    <a:pt x="64" y="83"/>
                  </a:lnTo>
                  <a:lnTo>
                    <a:pt x="64" y="88"/>
                  </a:lnTo>
                  <a:lnTo>
                    <a:pt x="64" y="89"/>
                  </a:lnTo>
                  <a:lnTo>
                    <a:pt x="64" y="90"/>
                  </a:lnTo>
                  <a:lnTo>
                    <a:pt x="65" y="92"/>
                  </a:lnTo>
                  <a:lnTo>
                    <a:pt x="65" y="96"/>
                  </a:lnTo>
                  <a:lnTo>
                    <a:pt x="65" y="98"/>
                  </a:lnTo>
                  <a:lnTo>
                    <a:pt x="65" y="99"/>
                  </a:lnTo>
                  <a:lnTo>
                    <a:pt x="65" y="101"/>
                  </a:lnTo>
                  <a:lnTo>
                    <a:pt x="65" y="102"/>
                  </a:lnTo>
                  <a:lnTo>
                    <a:pt x="66" y="103"/>
                  </a:lnTo>
                  <a:lnTo>
                    <a:pt x="66" y="104"/>
                  </a:lnTo>
                  <a:lnTo>
                    <a:pt x="66" y="105"/>
                  </a:lnTo>
                  <a:lnTo>
                    <a:pt x="66" y="106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9"/>
                  </a:lnTo>
                  <a:lnTo>
                    <a:pt x="66" y="110"/>
                  </a:lnTo>
                  <a:lnTo>
                    <a:pt x="66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9" y="115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70" y="111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08"/>
                  </a:lnTo>
                  <a:lnTo>
                    <a:pt x="70" y="108"/>
                  </a:lnTo>
                  <a:lnTo>
                    <a:pt x="70" y="107"/>
                  </a:lnTo>
                  <a:lnTo>
                    <a:pt x="70" y="105"/>
                  </a:lnTo>
                  <a:lnTo>
                    <a:pt x="70" y="104"/>
                  </a:lnTo>
                  <a:lnTo>
                    <a:pt x="70" y="103"/>
                  </a:lnTo>
                  <a:lnTo>
                    <a:pt x="71" y="102"/>
                  </a:lnTo>
                  <a:lnTo>
                    <a:pt x="71" y="97"/>
                  </a:lnTo>
                  <a:lnTo>
                    <a:pt x="71" y="96"/>
                  </a:lnTo>
                  <a:lnTo>
                    <a:pt x="71" y="95"/>
                  </a:lnTo>
                  <a:lnTo>
                    <a:pt x="71" y="93"/>
                  </a:lnTo>
                  <a:lnTo>
                    <a:pt x="72" y="89"/>
                  </a:lnTo>
                  <a:lnTo>
                    <a:pt x="73" y="79"/>
                  </a:lnTo>
                  <a:lnTo>
                    <a:pt x="74" y="57"/>
                  </a:lnTo>
                  <a:lnTo>
                    <a:pt x="74" y="55"/>
                  </a:lnTo>
                  <a:lnTo>
                    <a:pt x="74" y="54"/>
                  </a:lnTo>
                  <a:lnTo>
                    <a:pt x="74" y="51"/>
                  </a:lnTo>
                  <a:lnTo>
                    <a:pt x="75" y="46"/>
                  </a:lnTo>
                  <a:lnTo>
                    <a:pt x="75" y="35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6" y="30"/>
                  </a:lnTo>
                  <a:lnTo>
                    <a:pt x="76" y="25"/>
                  </a:lnTo>
                  <a:lnTo>
                    <a:pt x="76" y="24"/>
                  </a:lnTo>
                  <a:lnTo>
                    <a:pt x="76" y="23"/>
                  </a:lnTo>
                  <a:lnTo>
                    <a:pt x="76" y="21"/>
                  </a:lnTo>
                  <a:lnTo>
                    <a:pt x="77" y="17"/>
                  </a:lnTo>
                  <a:lnTo>
                    <a:pt x="77" y="16"/>
                  </a:lnTo>
                  <a:lnTo>
                    <a:pt x="77" y="14"/>
                  </a:lnTo>
                  <a:lnTo>
                    <a:pt x="77" y="12"/>
                  </a:lnTo>
                  <a:lnTo>
                    <a:pt x="77" y="12"/>
                  </a:lnTo>
                  <a:lnTo>
                    <a:pt x="77" y="11"/>
                  </a:lnTo>
                  <a:lnTo>
                    <a:pt x="77" y="9"/>
                  </a:lnTo>
                  <a:lnTo>
                    <a:pt x="77" y="8"/>
                  </a:lnTo>
                  <a:lnTo>
                    <a:pt x="78" y="7"/>
                  </a:lnTo>
                  <a:lnTo>
                    <a:pt x="78" y="6"/>
                  </a:lnTo>
                  <a:lnTo>
                    <a:pt x="78" y="5"/>
                  </a:lnTo>
                  <a:lnTo>
                    <a:pt x="78" y="5"/>
                  </a:lnTo>
                  <a:lnTo>
                    <a:pt x="78" y="4"/>
                  </a:lnTo>
                  <a:lnTo>
                    <a:pt x="78" y="3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3" name="Freeform 85"/>
            <p:cNvSpPr>
              <a:spLocks/>
            </p:cNvSpPr>
            <p:nvPr/>
          </p:nvSpPr>
          <p:spPr bwMode="auto">
            <a:xfrm>
              <a:off x="4717" y="2186"/>
              <a:ext cx="77" cy="11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7"/>
                </a:cxn>
                <a:cxn ang="0">
                  <a:pos x="3" y="21"/>
                </a:cxn>
                <a:cxn ang="0">
                  <a:pos x="5" y="48"/>
                </a:cxn>
                <a:cxn ang="0">
                  <a:pos x="7" y="80"/>
                </a:cxn>
                <a:cxn ang="0">
                  <a:pos x="8" y="100"/>
                </a:cxn>
                <a:cxn ang="0">
                  <a:pos x="9" y="111"/>
                </a:cxn>
                <a:cxn ang="0">
                  <a:pos x="10" y="114"/>
                </a:cxn>
                <a:cxn ang="0">
                  <a:pos x="11" y="116"/>
                </a:cxn>
                <a:cxn ang="0">
                  <a:pos x="11" y="115"/>
                </a:cxn>
                <a:cxn ang="0">
                  <a:pos x="12" y="111"/>
                </a:cxn>
                <a:cxn ang="0">
                  <a:pos x="13" y="104"/>
                </a:cxn>
                <a:cxn ang="0">
                  <a:pos x="15" y="87"/>
                </a:cxn>
                <a:cxn ang="0">
                  <a:pos x="17" y="44"/>
                </a:cxn>
                <a:cxn ang="0">
                  <a:pos x="19" y="22"/>
                </a:cxn>
                <a:cxn ang="0">
                  <a:pos x="20" y="11"/>
                </a:cxn>
                <a:cxn ang="0">
                  <a:pos x="21" y="2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3" y="2"/>
                </a:cxn>
                <a:cxn ang="0">
                  <a:pos x="24" y="7"/>
                </a:cxn>
                <a:cxn ang="0">
                  <a:pos x="26" y="30"/>
                </a:cxn>
                <a:cxn ang="0">
                  <a:pos x="28" y="60"/>
                </a:cxn>
                <a:cxn ang="0">
                  <a:pos x="30" y="87"/>
                </a:cxn>
                <a:cxn ang="0">
                  <a:pos x="31" y="104"/>
                </a:cxn>
                <a:cxn ang="0">
                  <a:pos x="32" y="113"/>
                </a:cxn>
                <a:cxn ang="0">
                  <a:pos x="33" y="115"/>
                </a:cxn>
                <a:cxn ang="0">
                  <a:pos x="34" y="115"/>
                </a:cxn>
                <a:cxn ang="0">
                  <a:pos x="35" y="113"/>
                </a:cxn>
                <a:cxn ang="0">
                  <a:pos x="35" y="107"/>
                </a:cxn>
                <a:cxn ang="0">
                  <a:pos x="37" y="82"/>
                </a:cxn>
                <a:cxn ang="0">
                  <a:pos x="39" y="50"/>
                </a:cxn>
                <a:cxn ang="0">
                  <a:pos x="41" y="24"/>
                </a:cxn>
                <a:cxn ang="0">
                  <a:pos x="42" y="11"/>
                </a:cxn>
                <a:cxn ang="0">
                  <a:pos x="43" y="4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6" y="2"/>
                </a:cxn>
                <a:cxn ang="0">
                  <a:pos x="47" y="8"/>
                </a:cxn>
                <a:cxn ang="0">
                  <a:pos x="48" y="20"/>
                </a:cxn>
                <a:cxn ang="0">
                  <a:pos x="51" y="62"/>
                </a:cxn>
                <a:cxn ang="0">
                  <a:pos x="52" y="89"/>
                </a:cxn>
                <a:cxn ang="0">
                  <a:pos x="54" y="106"/>
                </a:cxn>
                <a:cxn ang="0">
                  <a:pos x="55" y="112"/>
                </a:cxn>
                <a:cxn ang="0">
                  <a:pos x="55" y="115"/>
                </a:cxn>
                <a:cxn ang="0">
                  <a:pos x="56" y="116"/>
                </a:cxn>
                <a:cxn ang="0">
                  <a:pos x="57" y="114"/>
                </a:cxn>
                <a:cxn ang="0">
                  <a:pos x="58" y="109"/>
                </a:cxn>
                <a:cxn ang="0">
                  <a:pos x="59" y="94"/>
                </a:cxn>
                <a:cxn ang="0">
                  <a:pos x="61" y="69"/>
                </a:cxn>
                <a:cxn ang="0">
                  <a:pos x="64" y="26"/>
                </a:cxn>
                <a:cxn ang="0">
                  <a:pos x="65" y="9"/>
                </a:cxn>
                <a:cxn ang="0">
                  <a:pos x="66" y="2"/>
                </a:cxn>
                <a:cxn ang="0">
                  <a:pos x="67" y="0"/>
                </a:cxn>
                <a:cxn ang="0">
                  <a:pos x="67" y="0"/>
                </a:cxn>
                <a:cxn ang="0">
                  <a:pos x="68" y="2"/>
                </a:cxn>
                <a:cxn ang="0">
                  <a:pos x="69" y="11"/>
                </a:cxn>
                <a:cxn ang="0">
                  <a:pos x="71" y="28"/>
                </a:cxn>
                <a:cxn ang="0">
                  <a:pos x="72" y="56"/>
                </a:cxn>
                <a:cxn ang="0">
                  <a:pos x="74" y="88"/>
                </a:cxn>
                <a:cxn ang="0">
                  <a:pos x="76" y="104"/>
                </a:cxn>
                <a:cxn ang="0">
                  <a:pos x="77" y="112"/>
                </a:cxn>
              </a:cxnLst>
              <a:rect l="0" t="0" r="r" b="b"/>
              <a:pathLst>
                <a:path w="77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7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4"/>
                  </a:lnTo>
                  <a:lnTo>
                    <a:pt x="3" y="26"/>
                  </a:lnTo>
                  <a:lnTo>
                    <a:pt x="3" y="31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4" y="45"/>
                  </a:lnTo>
                  <a:lnTo>
                    <a:pt x="5" y="48"/>
                  </a:lnTo>
                  <a:lnTo>
                    <a:pt x="5" y="54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6" y="69"/>
                  </a:lnTo>
                  <a:lnTo>
                    <a:pt x="6" y="72"/>
                  </a:lnTo>
                  <a:lnTo>
                    <a:pt x="7" y="78"/>
                  </a:lnTo>
                  <a:lnTo>
                    <a:pt x="7" y="79"/>
                  </a:lnTo>
                  <a:lnTo>
                    <a:pt x="7" y="80"/>
                  </a:lnTo>
                  <a:lnTo>
                    <a:pt x="7" y="83"/>
                  </a:lnTo>
                  <a:lnTo>
                    <a:pt x="7" y="88"/>
                  </a:lnTo>
                  <a:lnTo>
                    <a:pt x="7" y="89"/>
                  </a:lnTo>
                  <a:lnTo>
                    <a:pt x="7" y="91"/>
                  </a:lnTo>
                  <a:lnTo>
                    <a:pt x="8" y="93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8" y="100"/>
                  </a:lnTo>
                  <a:lnTo>
                    <a:pt x="8" y="102"/>
                  </a:lnTo>
                  <a:lnTo>
                    <a:pt x="9" y="105"/>
                  </a:lnTo>
                  <a:lnTo>
                    <a:pt x="9" y="106"/>
                  </a:lnTo>
                  <a:lnTo>
                    <a:pt x="9" y="107"/>
                  </a:lnTo>
                  <a:lnTo>
                    <a:pt x="9" y="108"/>
                  </a:lnTo>
                  <a:lnTo>
                    <a:pt x="9" y="109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3" y="110"/>
                  </a:lnTo>
                  <a:lnTo>
                    <a:pt x="13" y="109"/>
                  </a:lnTo>
                  <a:lnTo>
                    <a:pt x="13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3" y="105"/>
                  </a:lnTo>
                  <a:lnTo>
                    <a:pt x="13" y="104"/>
                  </a:lnTo>
                  <a:lnTo>
                    <a:pt x="14" y="100"/>
                  </a:lnTo>
                  <a:lnTo>
                    <a:pt x="14" y="99"/>
                  </a:lnTo>
                  <a:lnTo>
                    <a:pt x="14" y="98"/>
                  </a:lnTo>
                  <a:lnTo>
                    <a:pt x="14" y="96"/>
                  </a:lnTo>
                  <a:lnTo>
                    <a:pt x="14" y="92"/>
                  </a:lnTo>
                  <a:lnTo>
                    <a:pt x="14" y="90"/>
                  </a:lnTo>
                  <a:lnTo>
                    <a:pt x="15" y="89"/>
                  </a:lnTo>
                  <a:lnTo>
                    <a:pt x="15" y="87"/>
                  </a:lnTo>
                  <a:lnTo>
                    <a:pt x="15" y="81"/>
                  </a:lnTo>
                  <a:lnTo>
                    <a:pt x="16" y="70"/>
                  </a:lnTo>
                  <a:lnTo>
                    <a:pt x="16" y="68"/>
                  </a:lnTo>
                  <a:lnTo>
                    <a:pt x="16" y="67"/>
                  </a:lnTo>
                  <a:lnTo>
                    <a:pt x="16" y="64"/>
                  </a:lnTo>
                  <a:lnTo>
                    <a:pt x="17" y="58"/>
                  </a:lnTo>
                  <a:lnTo>
                    <a:pt x="17" y="46"/>
                  </a:lnTo>
                  <a:lnTo>
                    <a:pt x="17" y="44"/>
                  </a:lnTo>
                  <a:lnTo>
                    <a:pt x="17" y="43"/>
                  </a:lnTo>
                  <a:lnTo>
                    <a:pt x="18" y="40"/>
                  </a:lnTo>
                  <a:lnTo>
                    <a:pt x="18" y="34"/>
                  </a:lnTo>
                  <a:lnTo>
                    <a:pt x="18" y="33"/>
                  </a:lnTo>
                  <a:lnTo>
                    <a:pt x="18" y="31"/>
                  </a:lnTo>
                  <a:lnTo>
                    <a:pt x="18" y="29"/>
                  </a:lnTo>
                  <a:lnTo>
                    <a:pt x="19" y="24"/>
                  </a:lnTo>
                  <a:lnTo>
                    <a:pt x="19" y="22"/>
                  </a:lnTo>
                  <a:lnTo>
                    <a:pt x="19" y="21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19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5" y="19"/>
                  </a:lnTo>
                  <a:lnTo>
                    <a:pt x="26" y="28"/>
                  </a:lnTo>
                  <a:lnTo>
                    <a:pt x="26" y="30"/>
                  </a:lnTo>
                  <a:lnTo>
                    <a:pt x="26" y="31"/>
                  </a:lnTo>
                  <a:lnTo>
                    <a:pt x="26" y="33"/>
                  </a:lnTo>
                  <a:lnTo>
                    <a:pt x="27" y="38"/>
                  </a:lnTo>
                  <a:lnTo>
                    <a:pt x="27" y="49"/>
                  </a:lnTo>
                  <a:lnTo>
                    <a:pt x="27" y="51"/>
                  </a:lnTo>
                  <a:lnTo>
                    <a:pt x="27" y="52"/>
                  </a:lnTo>
                  <a:lnTo>
                    <a:pt x="28" y="55"/>
                  </a:lnTo>
                  <a:lnTo>
                    <a:pt x="28" y="60"/>
                  </a:lnTo>
                  <a:lnTo>
                    <a:pt x="29" y="72"/>
                  </a:lnTo>
                  <a:lnTo>
                    <a:pt x="29" y="73"/>
                  </a:lnTo>
                  <a:lnTo>
                    <a:pt x="29" y="74"/>
                  </a:lnTo>
                  <a:lnTo>
                    <a:pt x="29" y="77"/>
                  </a:lnTo>
                  <a:lnTo>
                    <a:pt x="29" y="82"/>
                  </a:lnTo>
                  <a:lnTo>
                    <a:pt x="29" y="83"/>
                  </a:lnTo>
                  <a:lnTo>
                    <a:pt x="29" y="84"/>
                  </a:lnTo>
                  <a:lnTo>
                    <a:pt x="30" y="87"/>
                  </a:lnTo>
                  <a:lnTo>
                    <a:pt x="30" y="92"/>
                  </a:lnTo>
                  <a:lnTo>
                    <a:pt x="30" y="93"/>
                  </a:lnTo>
                  <a:lnTo>
                    <a:pt x="30" y="94"/>
                  </a:lnTo>
                  <a:lnTo>
                    <a:pt x="30" y="96"/>
                  </a:lnTo>
                  <a:lnTo>
                    <a:pt x="31" y="100"/>
                  </a:lnTo>
                  <a:lnTo>
                    <a:pt x="31" y="101"/>
                  </a:lnTo>
                  <a:lnTo>
                    <a:pt x="31" y="102"/>
                  </a:lnTo>
                  <a:lnTo>
                    <a:pt x="31" y="104"/>
                  </a:lnTo>
                  <a:lnTo>
                    <a:pt x="31" y="107"/>
                  </a:lnTo>
                  <a:lnTo>
                    <a:pt x="31" y="108"/>
                  </a:lnTo>
                  <a:lnTo>
                    <a:pt x="32" y="108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4" y="116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3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35" y="111"/>
                  </a:lnTo>
                  <a:lnTo>
                    <a:pt x="35" y="111"/>
                  </a:lnTo>
                  <a:lnTo>
                    <a:pt x="35" y="110"/>
                  </a:lnTo>
                  <a:lnTo>
                    <a:pt x="35" y="109"/>
                  </a:lnTo>
                  <a:lnTo>
                    <a:pt x="35" y="108"/>
                  </a:lnTo>
                  <a:lnTo>
                    <a:pt x="35" y="107"/>
                  </a:lnTo>
                  <a:lnTo>
                    <a:pt x="36" y="106"/>
                  </a:lnTo>
                  <a:lnTo>
                    <a:pt x="36" y="102"/>
                  </a:lnTo>
                  <a:lnTo>
                    <a:pt x="36" y="101"/>
                  </a:lnTo>
                  <a:lnTo>
                    <a:pt x="36" y="100"/>
                  </a:lnTo>
                  <a:lnTo>
                    <a:pt x="36" y="98"/>
                  </a:lnTo>
                  <a:lnTo>
                    <a:pt x="37" y="93"/>
                  </a:lnTo>
                  <a:lnTo>
                    <a:pt x="37" y="83"/>
                  </a:lnTo>
                  <a:lnTo>
                    <a:pt x="37" y="82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8" y="72"/>
                  </a:lnTo>
                  <a:lnTo>
                    <a:pt x="39" y="61"/>
                  </a:lnTo>
                  <a:lnTo>
                    <a:pt x="39" y="60"/>
                  </a:lnTo>
                  <a:lnTo>
                    <a:pt x="39" y="58"/>
                  </a:lnTo>
                  <a:lnTo>
                    <a:pt x="39" y="55"/>
                  </a:lnTo>
                  <a:lnTo>
                    <a:pt x="39" y="50"/>
                  </a:lnTo>
                  <a:lnTo>
                    <a:pt x="40" y="39"/>
                  </a:lnTo>
                  <a:lnTo>
                    <a:pt x="40" y="37"/>
                  </a:lnTo>
                  <a:lnTo>
                    <a:pt x="40" y="36"/>
                  </a:lnTo>
                  <a:lnTo>
                    <a:pt x="41" y="33"/>
                  </a:lnTo>
                  <a:lnTo>
                    <a:pt x="41" y="28"/>
                  </a:lnTo>
                  <a:lnTo>
                    <a:pt x="41" y="27"/>
                  </a:lnTo>
                  <a:lnTo>
                    <a:pt x="41" y="26"/>
                  </a:lnTo>
                  <a:lnTo>
                    <a:pt x="41" y="24"/>
                  </a:lnTo>
                  <a:lnTo>
                    <a:pt x="42" y="19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2" y="15"/>
                  </a:lnTo>
                  <a:lnTo>
                    <a:pt x="42" y="14"/>
                  </a:lnTo>
                  <a:lnTo>
                    <a:pt x="42" y="13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3" y="10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7"/>
                  </a:lnTo>
                  <a:lnTo>
                    <a:pt x="43" y="6"/>
                  </a:lnTo>
                  <a:lnTo>
                    <a:pt x="43" y="5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7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8" y="18"/>
                  </a:lnTo>
                  <a:lnTo>
                    <a:pt x="48" y="19"/>
                  </a:lnTo>
                  <a:lnTo>
                    <a:pt x="48" y="20"/>
                  </a:lnTo>
                  <a:lnTo>
                    <a:pt x="48" y="23"/>
                  </a:lnTo>
                  <a:lnTo>
                    <a:pt x="48" y="28"/>
                  </a:lnTo>
                  <a:lnTo>
                    <a:pt x="49" y="39"/>
                  </a:lnTo>
                  <a:lnTo>
                    <a:pt x="49" y="41"/>
                  </a:lnTo>
                  <a:lnTo>
                    <a:pt x="49" y="42"/>
                  </a:lnTo>
                  <a:lnTo>
                    <a:pt x="49" y="45"/>
                  </a:lnTo>
                  <a:lnTo>
                    <a:pt x="50" y="51"/>
                  </a:lnTo>
                  <a:lnTo>
                    <a:pt x="51" y="62"/>
                  </a:lnTo>
                  <a:lnTo>
                    <a:pt x="51" y="64"/>
                  </a:lnTo>
                  <a:lnTo>
                    <a:pt x="51" y="65"/>
                  </a:lnTo>
                  <a:lnTo>
                    <a:pt x="51" y="68"/>
                  </a:lnTo>
                  <a:lnTo>
                    <a:pt x="51" y="74"/>
                  </a:lnTo>
                  <a:lnTo>
                    <a:pt x="52" y="84"/>
                  </a:lnTo>
                  <a:lnTo>
                    <a:pt x="52" y="86"/>
                  </a:lnTo>
                  <a:lnTo>
                    <a:pt x="52" y="87"/>
                  </a:lnTo>
                  <a:lnTo>
                    <a:pt x="52" y="89"/>
                  </a:lnTo>
                  <a:lnTo>
                    <a:pt x="53" y="94"/>
                  </a:lnTo>
                  <a:lnTo>
                    <a:pt x="53" y="95"/>
                  </a:lnTo>
                  <a:lnTo>
                    <a:pt x="53" y="96"/>
                  </a:lnTo>
                  <a:lnTo>
                    <a:pt x="53" y="98"/>
                  </a:lnTo>
                  <a:lnTo>
                    <a:pt x="53" y="102"/>
                  </a:lnTo>
                  <a:lnTo>
                    <a:pt x="53" y="103"/>
                  </a:lnTo>
                  <a:lnTo>
                    <a:pt x="53" y="104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7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2"/>
                  </a:lnTo>
                  <a:lnTo>
                    <a:pt x="57" y="111"/>
                  </a:lnTo>
                  <a:lnTo>
                    <a:pt x="57" y="111"/>
                  </a:lnTo>
                  <a:lnTo>
                    <a:pt x="57" y="110"/>
                  </a:lnTo>
                  <a:lnTo>
                    <a:pt x="58" y="109"/>
                  </a:lnTo>
                  <a:lnTo>
                    <a:pt x="58" y="108"/>
                  </a:lnTo>
                  <a:lnTo>
                    <a:pt x="58" y="107"/>
                  </a:lnTo>
                  <a:lnTo>
                    <a:pt x="58" y="106"/>
                  </a:lnTo>
                  <a:lnTo>
                    <a:pt x="58" y="102"/>
                  </a:lnTo>
                  <a:lnTo>
                    <a:pt x="58" y="102"/>
                  </a:lnTo>
                  <a:lnTo>
                    <a:pt x="58" y="101"/>
                  </a:lnTo>
                  <a:lnTo>
                    <a:pt x="59" y="99"/>
                  </a:lnTo>
                  <a:lnTo>
                    <a:pt x="59" y="94"/>
                  </a:lnTo>
                  <a:lnTo>
                    <a:pt x="59" y="93"/>
                  </a:lnTo>
                  <a:lnTo>
                    <a:pt x="59" y="92"/>
                  </a:lnTo>
                  <a:lnTo>
                    <a:pt x="59" y="90"/>
                  </a:lnTo>
                  <a:lnTo>
                    <a:pt x="60" y="85"/>
                  </a:lnTo>
                  <a:lnTo>
                    <a:pt x="60" y="75"/>
                  </a:lnTo>
                  <a:lnTo>
                    <a:pt x="60" y="73"/>
                  </a:lnTo>
                  <a:lnTo>
                    <a:pt x="61" y="72"/>
                  </a:lnTo>
                  <a:lnTo>
                    <a:pt x="61" y="69"/>
                  </a:lnTo>
                  <a:lnTo>
                    <a:pt x="61" y="63"/>
                  </a:lnTo>
                  <a:lnTo>
                    <a:pt x="62" y="50"/>
                  </a:lnTo>
                  <a:lnTo>
                    <a:pt x="62" y="49"/>
                  </a:lnTo>
                  <a:lnTo>
                    <a:pt x="62" y="47"/>
                  </a:lnTo>
                  <a:lnTo>
                    <a:pt x="62" y="44"/>
                  </a:lnTo>
                  <a:lnTo>
                    <a:pt x="63" y="38"/>
                  </a:lnTo>
                  <a:lnTo>
                    <a:pt x="63" y="27"/>
                  </a:lnTo>
                  <a:lnTo>
                    <a:pt x="64" y="26"/>
                  </a:lnTo>
                  <a:lnTo>
                    <a:pt x="64" y="25"/>
                  </a:lnTo>
                  <a:lnTo>
                    <a:pt x="64" y="22"/>
                  </a:lnTo>
                  <a:lnTo>
                    <a:pt x="64" y="17"/>
                  </a:lnTo>
                  <a:lnTo>
                    <a:pt x="64" y="16"/>
                  </a:lnTo>
                  <a:lnTo>
                    <a:pt x="64" y="15"/>
                  </a:lnTo>
                  <a:lnTo>
                    <a:pt x="64" y="13"/>
                  </a:lnTo>
                  <a:lnTo>
                    <a:pt x="65" y="10"/>
                  </a:lnTo>
                  <a:lnTo>
                    <a:pt x="65" y="9"/>
                  </a:lnTo>
                  <a:lnTo>
                    <a:pt x="65" y="8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6" y="5"/>
                  </a:lnTo>
                  <a:lnTo>
                    <a:pt x="66" y="4"/>
                  </a:lnTo>
                  <a:lnTo>
                    <a:pt x="66" y="3"/>
                  </a:lnTo>
                  <a:lnTo>
                    <a:pt x="66" y="3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3"/>
                  </a:lnTo>
                  <a:lnTo>
                    <a:pt x="68" y="3"/>
                  </a:lnTo>
                  <a:lnTo>
                    <a:pt x="68" y="4"/>
                  </a:lnTo>
                  <a:lnTo>
                    <a:pt x="68" y="5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9" y="8"/>
                  </a:lnTo>
                  <a:lnTo>
                    <a:pt x="69" y="11"/>
                  </a:lnTo>
                  <a:lnTo>
                    <a:pt x="69" y="12"/>
                  </a:lnTo>
                  <a:lnTo>
                    <a:pt x="69" y="13"/>
                  </a:lnTo>
                  <a:lnTo>
                    <a:pt x="70" y="14"/>
                  </a:lnTo>
                  <a:lnTo>
                    <a:pt x="70" y="18"/>
                  </a:lnTo>
                  <a:lnTo>
                    <a:pt x="70" y="20"/>
                  </a:lnTo>
                  <a:lnTo>
                    <a:pt x="70" y="21"/>
                  </a:lnTo>
                  <a:lnTo>
                    <a:pt x="70" y="23"/>
                  </a:lnTo>
                  <a:lnTo>
                    <a:pt x="71" y="28"/>
                  </a:lnTo>
                  <a:lnTo>
                    <a:pt x="71" y="29"/>
                  </a:lnTo>
                  <a:lnTo>
                    <a:pt x="71" y="30"/>
                  </a:lnTo>
                  <a:lnTo>
                    <a:pt x="71" y="33"/>
                  </a:lnTo>
                  <a:lnTo>
                    <a:pt x="71" y="38"/>
                  </a:lnTo>
                  <a:lnTo>
                    <a:pt x="72" y="49"/>
                  </a:lnTo>
                  <a:lnTo>
                    <a:pt x="72" y="51"/>
                  </a:lnTo>
                  <a:lnTo>
                    <a:pt x="72" y="52"/>
                  </a:lnTo>
                  <a:lnTo>
                    <a:pt x="72" y="56"/>
                  </a:lnTo>
                  <a:lnTo>
                    <a:pt x="73" y="62"/>
                  </a:lnTo>
                  <a:lnTo>
                    <a:pt x="74" y="74"/>
                  </a:lnTo>
                  <a:lnTo>
                    <a:pt x="74" y="76"/>
                  </a:lnTo>
                  <a:lnTo>
                    <a:pt x="74" y="77"/>
                  </a:lnTo>
                  <a:lnTo>
                    <a:pt x="74" y="80"/>
                  </a:lnTo>
                  <a:lnTo>
                    <a:pt x="74" y="86"/>
                  </a:lnTo>
                  <a:lnTo>
                    <a:pt x="74" y="87"/>
                  </a:lnTo>
                  <a:lnTo>
                    <a:pt x="74" y="88"/>
                  </a:lnTo>
                  <a:lnTo>
                    <a:pt x="75" y="91"/>
                  </a:lnTo>
                  <a:lnTo>
                    <a:pt x="75" y="96"/>
                  </a:lnTo>
                  <a:lnTo>
                    <a:pt x="75" y="97"/>
                  </a:lnTo>
                  <a:lnTo>
                    <a:pt x="75" y="98"/>
                  </a:lnTo>
                  <a:lnTo>
                    <a:pt x="75" y="100"/>
                  </a:lnTo>
                  <a:lnTo>
                    <a:pt x="76" y="102"/>
                  </a:lnTo>
                  <a:lnTo>
                    <a:pt x="76" y="102"/>
                  </a:lnTo>
                  <a:lnTo>
                    <a:pt x="76" y="104"/>
                  </a:lnTo>
                  <a:lnTo>
                    <a:pt x="76" y="105"/>
                  </a:lnTo>
                  <a:lnTo>
                    <a:pt x="76" y="106"/>
                  </a:lnTo>
                  <a:lnTo>
                    <a:pt x="76" y="108"/>
                  </a:lnTo>
                  <a:lnTo>
                    <a:pt x="76" y="109"/>
                  </a:lnTo>
                  <a:lnTo>
                    <a:pt x="76" y="109"/>
                  </a:lnTo>
                  <a:lnTo>
                    <a:pt x="77" y="111"/>
                  </a:lnTo>
                  <a:lnTo>
                    <a:pt x="77" y="111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7" y="113"/>
                  </a:lnTo>
                  <a:lnTo>
                    <a:pt x="77" y="113"/>
                  </a:lnTo>
                  <a:lnTo>
                    <a:pt x="77" y="114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4" name="Freeform 86"/>
            <p:cNvSpPr>
              <a:spLocks/>
            </p:cNvSpPr>
            <p:nvPr/>
          </p:nvSpPr>
          <p:spPr bwMode="auto">
            <a:xfrm>
              <a:off x="4794" y="2186"/>
              <a:ext cx="76" cy="116"/>
            </a:xfrm>
            <a:custGeom>
              <a:avLst/>
              <a:gdLst/>
              <a:ahLst/>
              <a:cxnLst>
                <a:cxn ang="0">
                  <a:pos x="1" y="115"/>
                </a:cxn>
                <a:cxn ang="0">
                  <a:pos x="2" y="115"/>
                </a:cxn>
                <a:cxn ang="0">
                  <a:pos x="2" y="112"/>
                </a:cxn>
                <a:cxn ang="0">
                  <a:pos x="3" y="103"/>
                </a:cxn>
                <a:cxn ang="0">
                  <a:pos x="5" y="85"/>
                </a:cxn>
                <a:cxn ang="0">
                  <a:pos x="8" y="35"/>
                </a:cxn>
                <a:cxn ang="0">
                  <a:pos x="9" y="16"/>
                </a:cxn>
                <a:cxn ang="0">
                  <a:pos x="11" y="5"/>
                </a:cxn>
                <a:cxn ang="0">
                  <a:pos x="11" y="1"/>
                </a:cxn>
                <a:cxn ang="0">
                  <a:pos x="12" y="0"/>
                </a:cxn>
                <a:cxn ang="0">
                  <a:pos x="13" y="0"/>
                </a:cxn>
                <a:cxn ang="0">
                  <a:pos x="13" y="5"/>
                </a:cxn>
                <a:cxn ang="0">
                  <a:pos x="15" y="14"/>
                </a:cxn>
                <a:cxn ang="0">
                  <a:pos x="16" y="34"/>
                </a:cxn>
                <a:cxn ang="0">
                  <a:pos x="19" y="89"/>
                </a:cxn>
                <a:cxn ang="0">
                  <a:pos x="21" y="103"/>
                </a:cxn>
                <a:cxn ang="0">
                  <a:pos x="22" y="111"/>
                </a:cxn>
                <a:cxn ang="0">
                  <a:pos x="22" y="114"/>
                </a:cxn>
                <a:cxn ang="0">
                  <a:pos x="23" y="116"/>
                </a:cxn>
                <a:cxn ang="0">
                  <a:pos x="24" y="114"/>
                </a:cxn>
                <a:cxn ang="0">
                  <a:pos x="25" y="110"/>
                </a:cxn>
                <a:cxn ang="0">
                  <a:pos x="26" y="98"/>
                </a:cxn>
                <a:cxn ang="0">
                  <a:pos x="27" y="74"/>
                </a:cxn>
                <a:cxn ang="0">
                  <a:pos x="30" y="33"/>
                </a:cxn>
                <a:cxn ang="0">
                  <a:pos x="31" y="13"/>
                </a:cxn>
                <a:cxn ang="0">
                  <a:pos x="32" y="5"/>
                </a:cxn>
                <a:cxn ang="0">
                  <a:pos x="33" y="1"/>
                </a:cxn>
                <a:cxn ang="0">
                  <a:pos x="34" y="0"/>
                </a:cxn>
                <a:cxn ang="0">
                  <a:pos x="35" y="1"/>
                </a:cxn>
                <a:cxn ang="0">
                  <a:pos x="36" y="6"/>
                </a:cxn>
                <a:cxn ang="0">
                  <a:pos x="37" y="18"/>
                </a:cxn>
                <a:cxn ang="0">
                  <a:pos x="39" y="48"/>
                </a:cxn>
                <a:cxn ang="0">
                  <a:pos x="41" y="81"/>
                </a:cxn>
                <a:cxn ang="0">
                  <a:pos x="42" y="102"/>
                </a:cxn>
                <a:cxn ang="0">
                  <a:pos x="43" y="110"/>
                </a:cxn>
                <a:cxn ang="0">
                  <a:pos x="44" y="114"/>
                </a:cxn>
                <a:cxn ang="0">
                  <a:pos x="45" y="116"/>
                </a:cxn>
                <a:cxn ang="0">
                  <a:pos x="46" y="114"/>
                </a:cxn>
                <a:cxn ang="0">
                  <a:pos x="47" y="108"/>
                </a:cxn>
                <a:cxn ang="0">
                  <a:pos x="48" y="95"/>
                </a:cxn>
                <a:cxn ang="0">
                  <a:pos x="51" y="39"/>
                </a:cxn>
                <a:cxn ang="0">
                  <a:pos x="53" y="18"/>
                </a:cxn>
                <a:cxn ang="0">
                  <a:pos x="54" y="6"/>
                </a:cxn>
                <a:cxn ang="0">
                  <a:pos x="55" y="1"/>
                </a:cxn>
                <a:cxn ang="0">
                  <a:pos x="56" y="0"/>
                </a:cxn>
                <a:cxn ang="0">
                  <a:pos x="56" y="0"/>
                </a:cxn>
                <a:cxn ang="0">
                  <a:pos x="57" y="4"/>
                </a:cxn>
                <a:cxn ang="0">
                  <a:pos x="58" y="11"/>
                </a:cxn>
                <a:cxn ang="0">
                  <a:pos x="59" y="29"/>
                </a:cxn>
                <a:cxn ang="0">
                  <a:pos x="61" y="64"/>
                </a:cxn>
                <a:cxn ang="0">
                  <a:pos x="63" y="93"/>
                </a:cxn>
                <a:cxn ang="0">
                  <a:pos x="64" y="107"/>
                </a:cxn>
                <a:cxn ang="0">
                  <a:pos x="65" y="113"/>
                </a:cxn>
                <a:cxn ang="0">
                  <a:pos x="66" y="115"/>
                </a:cxn>
                <a:cxn ang="0">
                  <a:pos x="67" y="115"/>
                </a:cxn>
                <a:cxn ang="0">
                  <a:pos x="68" y="112"/>
                </a:cxn>
                <a:cxn ang="0">
                  <a:pos x="68" y="106"/>
                </a:cxn>
                <a:cxn ang="0">
                  <a:pos x="70" y="92"/>
                </a:cxn>
                <a:cxn ang="0">
                  <a:pos x="72" y="50"/>
                </a:cxn>
                <a:cxn ang="0">
                  <a:pos x="74" y="23"/>
                </a:cxn>
                <a:cxn ang="0">
                  <a:pos x="75" y="8"/>
                </a:cxn>
                <a:cxn ang="0">
                  <a:pos x="76" y="2"/>
                </a:cxn>
              </a:cxnLst>
              <a:rect l="0" t="0" r="r" b="b"/>
              <a:pathLst>
                <a:path w="76" h="116">
                  <a:moveTo>
                    <a:pt x="0" y="114"/>
                  </a:moveTo>
                  <a:lnTo>
                    <a:pt x="0" y="114"/>
                  </a:lnTo>
                  <a:lnTo>
                    <a:pt x="0" y="114"/>
                  </a:lnTo>
                  <a:lnTo>
                    <a:pt x="0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3" y="103"/>
                  </a:lnTo>
                  <a:lnTo>
                    <a:pt x="3" y="102"/>
                  </a:lnTo>
                  <a:lnTo>
                    <a:pt x="3" y="102"/>
                  </a:lnTo>
                  <a:lnTo>
                    <a:pt x="4" y="99"/>
                  </a:lnTo>
                  <a:lnTo>
                    <a:pt x="4" y="95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5" y="90"/>
                  </a:lnTo>
                  <a:lnTo>
                    <a:pt x="5" y="85"/>
                  </a:lnTo>
                  <a:lnTo>
                    <a:pt x="6" y="73"/>
                  </a:lnTo>
                  <a:lnTo>
                    <a:pt x="7" y="49"/>
                  </a:lnTo>
                  <a:lnTo>
                    <a:pt x="7" y="47"/>
                  </a:lnTo>
                  <a:lnTo>
                    <a:pt x="7" y="46"/>
                  </a:lnTo>
                  <a:lnTo>
                    <a:pt x="7" y="43"/>
                  </a:lnTo>
                  <a:lnTo>
                    <a:pt x="8" y="38"/>
                  </a:lnTo>
                  <a:lnTo>
                    <a:pt x="8" y="36"/>
                  </a:lnTo>
                  <a:lnTo>
                    <a:pt x="8" y="35"/>
                  </a:lnTo>
                  <a:lnTo>
                    <a:pt x="8" y="32"/>
                  </a:lnTo>
                  <a:lnTo>
                    <a:pt x="9" y="27"/>
                  </a:lnTo>
                  <a:lnTo>
                    <a:pt x="9" y="26"/>
                  </a:lnTo>
                  <a:lnTo>
                    <a:pt x="9" y="25"/>
                  </a:lnTo>
                  <a:lnTo>
                    <a:pt x="9" y="22"/>
                  </a:lnTo>
                  <a:lnTo>
                    <a:pt x="9" y="18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9" y="14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9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11" y="5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5" y="14"/>
                  </a:lnTo>
                  <a:lnTo>
                    <a:pt x="15" y="18"/>
                  </a:lnTo>
                  <a:lnTo>
                    <a:pt x="15" y="20"/>
                  </a:lnTo>
                  <a:lnTo>
                    <a:pt x="15" y="21"/>
                  </a:lnTo>
                  <a:lnTo>
                    <a:pt x="15" y="23"/>
                  </a:lnTo>
                  <a:lnTo>
                    <a:pt x="16" y="28"/>
                  </a:lnTo>
                  <a:lnTo>
                    <a:pt x="16" y="30"/>
                  </a:lnTo>
                  <a:lnTo>
                    <a:pt x="16" y="31"/>
                  </a:lnTo>
                  <a:lnTo>
                    <a:pt x="16" y="34"/>
                  </a:lnTo>
                  <a:lnTo>
                    <a:pt x="16" y="40"/>
                  </a:lnTo>
                  <a:lnTo>
                    <a:pt x="17" y="52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19" y="80"/>
                  </a:lnTo>
                  <a:lnTo>
                    <a:pt x="19" y="82"/>
                  </a:lnTo>
                  <a:lnTo>
                    <a:pt x="19" y="88"/>
                  </a:lnTo>
                  <a:lnTo>
                    <a:pt x="19" y="89"/>
                  </a:lnTo>
                  <a:lnTo>
                    <a:pt x="20" y="90"/>
                  </a:lnTo>
                  <a:lnTo>
                    <a:pt x="20" y="92"/>
                  </a:lnTo>
                  <a:lnTo>
                    <a:pt x="20" y="97"/>
                  </a:lnTo>
                  <a:lnTo>
                    <a:pt x="20" y="98"/>
                  </a:lnTo>
                  <a:lnTo>
                    <a:pt x="20" y="99"/>
                  </a:lnTo>
                  <a:lnTo>
                    <a:pt x="20" y="101"/>
                  </a:lnTo>
                  <a:lnTo>
                    <a:pt x="21" y="102"/>
                  </a:lnTo>
                  <a:lnTo>
                    <a:pt x="21" y="103"/>
                  </a:lnTo>
                  <a:lnTo>
                    <a:pt x="21" y="105"/>
                  </a:lnTo>
                  <a:lnTo>
                    <a:pt x="21" y="106"/>
                  </a:lnTo>
                  <a:lnTo>
                    <a:pt x="21" y="106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09"/>
                  </a:lnTo>
                  <a:lnTo>
                    <a:pt x="21" y="110"/>
                  </a:lnTo>
                  <a:lnTo>
                    <a:pt x="22" y="111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2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5" y="110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7"/>
                  </a:lnTo>
                  <a:lnTo>
                    <a:pt x="25" y="106"/>
                  </a:lnTo>
                  <a:lnTo>
                    <a:pt x="25" y="105"/>
                  </a:lnTo>
                  <a:lnTo>
                    <a:pt x="25" y="104"/>
                  </a:lnTo>
                  <a:lnTo>
                    <a:pt x="25" y="102"/>
                  </a:lnTo>
                  <a:lnTo>
                    <a:pt x="26" y="98"/>
                  </a:lnTo>
                  <a:lnTo>
                    <a:pt x="26" y="97"/>
                  </a:lnTo>
                  <a:lnTo>
                    <a:pt x="26" y="96"/>
                  </a:lnTo>
                  <a:lnTo>
                    <a:pt x="26" y="94"/>
                  </a:lnTo>
                  <a:lnTo>
                    <a:pt x="26" y="90"/>
                  </a:lnTo>
                  <a:lnTo>
                    <a:pt x="27" y="79"/>
                  </a:lnTo>
                  <a:lnTo>
                    <a:pt x="27" y="78"/>
                  </a:lnTo>
                  <a:lnTo>
                    <a:pt x="27" y="77"/>
                  </a:lnTo>
                  <a:lnTo>
                    <a:pt x="27" y="74"/>
                  </a:lnTo>
                  <a:lnTo>
                    <a:pt x="28" y="68"/>
                  </a:lnTo>
                  <a:lnTo>
                    <a:pt x="29" y="57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1"/>
                  </a:lnTo>
                  <a:lnTo>
                    <a:pt x="29" y="45"/>
                  </a:lnTo>
                  <a:lnTo>
                    <a:pt x="30" y="34"/>
                  </a:lnTo>
                  <a:lnTo>
                    <a:pt x="30" y="33"/>
                  </a:lnTo>
                  <a:lnTo>
                    <a:pt x="30" y="32"/>
                  </a:lnTo>
                  <a:lnTo>
                    <a:pt x="30" y="29"/>
                  </a:lnTo>
                  <a:lnTo>
                    <a:pt x="31" y="24"/>
                  </a:lnTo>
                  <a:lnTo>
                    <a:pt x="31" y="22"/>
                  </a:lnTo>
                  <a:lnTo>
                    <a:pt x="31" y="21"/>
                  </a:lnTo>
                  <a:lnTo>
                    <a:pt x="31" y="19"/>
                  </a:lnTo>
                  <a:lnTo>
                    <a:pt x="31" y="14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2" y="7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6"/>
                  </a:lnTo>
                  <a:lnTo>
                    <a:pt x="36" y="6"/>
                  </a:lnTo>
                  <a:lnTo>
                    <a:pt x="36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2"/>
                  </a:lnTo>
                  <a:lnTo>
                    <a:pt x="37" y="16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1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37" y="28"/>
                  </a:lnTo>
                  <a:lnTo>
                    <a:pt x="38" y="30"/>
                  </a:lnTo>
                  <a:lnTo>
                    <a:pt x="38" y="36"/>
                  </a:lnTo>
                  <a:lnTo>
                    <a:pt x="39" y="47"/>
                  </a:lnTo>
                  <a:lnTo>
                    <a:pt x="39" y="48"/>
                  </a:lnTo>
                  <a:lnTo>
                    <a:pt x="39" y="50"/>
                  </a:lnTo>
                  <a:lnTo>
                    <a:pt x="39" y="53"/>
                  </a:lnTo>
                  <a:lnTo>
                    <a:pt x="40" y="58"/>
                  </a:lnTo>
                  <a:lnTo>
                    <a:pt x="40" y="70"/>
                  </a:lnTo>
                  <a:lnTo>
                    <a:pt x="40" y="72"/>
                  </a:lnTo>
                  <a:lnTo>
                    <a:pt x="40" y="73"/>
                  </a:lnTo>
                  <a:lnTo>
                    <a:pt x="40" y="76"/>
                  </a:lnTo>
                  <a:lnTo>
                    <a:pt x="41" y="81"/>
                  </a:lnTo>
                  <a:lnTo>
                    <a:pt x="42" y="92"/>
                  </a:lnTo>
                  <a:lnTo>
                    <a:pt x="42" y="93"/>
                  </a:lnTo>
                  <a:lnTo>
                    <a:pt x="42" y="94"/>
                  </a:lnTo>
                  <a:lnTo>
                    <a:pt x="42" y="96"/>
                  </a:lnTo>
                  <a:lnTo>
                    <a:pt x="42" y="98"/>
                  </a:lnTo>
                  <a:lnTo>
                    <a:pt x="42" y="99"/>
                  </a:lnTo>
                  <a:lnTo>
                    <a:pt x="42" y="101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3" y="105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4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0"/>
                  </a:lnTo>
                  <a:lnTo>
                    <a:pt x="46" y="109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7" y="104"/>
                  </a:lnTo>
                  <a:lnTo>
                    <a:pt x="47" y="102"/>
                  </a:lnTo>
                  <a:lnTo>
                    <a:pt x="48" y="97"/>
                  </a:lnTo>
                  <a:lnTo>
                    <a:pt x="48" y="96"/>
                  </a:lnTo>
                  <a:lnTo>
                    <a:pt x="48" y="95"/>
                  </a:lnTo>
                  <a:lnTo>
                    <a:pt x="48" y="92"/>
                  </a:lnTo>
                  <a:lnTo>
                    <a:pt x="48" y="87"/>
                  </a:lnTo>
                  <a:lnTo>
                    <a:pt x="49" y="76"/>
                  </a:lnTo>
                  <a:lnTo>
                    <a:pt x="51" y="51"/>
                  </a:lnTo>
                  <a:lnTo>
                    <a:pt x="51" y="50"/>
                  </a:lnTo>
                  <a:lnTo>
                    <a:pt x="51" y="48"/>
                  </a:lnTo>
                  <a:lnTo>
                    <a:pt x="51" y="45"/>
                  </a:lnTo>
                  <a:lnTo>
                    <a:pt x="51" y="39"/>
                  </a:lnTo>
                  <a:lnTo>
                    <a:pt x="51" y="38"/>
                  </a:lnTo>
                  <a:lnTo>
                    <a:pt x="52" y="36"/>
                  </a:lnTo>
                  <a:lnTo>
                    <a:pt x="52" y="33"/>
                  </a:lnTo>
                  <a:lnTo>
                    <a:pt x="52" y="28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2" y="22"/>
                  </a:lnTo>
                  <a:lnTo>
                    <a:pt x="53" y="18"/>
                  </a:lnTo>
                  <a:lnTo>
                    <a:pt x="53" y="16"/>
                  </a:lnTo>
                  <a:lnTo>
                    <a:pt x="53" y="15"/>
                  </a:lnTo>
                  <a:lnTo>
                    <a:pt x="53" y="13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8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5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3"/>
                  </a:lnTo>
                  <a:lnTo>
                    <a:pt x="54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6"/>
                  </a:lnTo>
                  <a:lnTo>
                    <a:pt x="57" y="7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11"/>
                  </a:lnTo>
                  <a:lnTo>
                    <a:pt x="58" y="12"/>
                  </a:lnTo>
                  <a:lnTo>
                    <a:pt x="58" y="14"/>
                  </a:lnTo>
                  <a:lnTo>
                    <a:pt x="58" y="18"/>
                  </a:lnTo>
                  <a:lnTo>
                    <a:pt x="58" y="19"/>
                  </a:lnTo>
                  <a:lnTo>
                    <a:pt x="59" y="20"/>
                  </a:lnTo>
                  <a:lnTo>
                    <a:pt x="59" y="23"/>
                  </a:lnTo>
                  <a:lnTo>
                    <a:pt x="59" y="28"/>
                  </a:lnTo>
                  <a:lnTo>
                    <a:pt x="59" y="29"/>
                  </a:lnTo>
                  <a:lnTo>
                    <a:pt x="59" y="30"/>
                  </a:lnTo>
                  <a:lnTo>
                    <a:pt x="60" y="33"/>
                  </a:lnTo>
                  <a:lnTo>
                    <a:pt x="60" y="39"/>
                  </a:lnTo>
                  <a:lnTo>
                    <a:pt x="61" y="52"/>
                  </a:lnTo>
                  <a:lnTo>
                    <a:pt x="61" y="53"/>
                  </a:lnTo>
                  <a:lnTo>
                    <a:pt x="61" y="55"/>
                  </a:lnTo>
                  <a:lnTo>
                    <a:pt x="61" y="58"/>
                  </a:lnTo>
                  <a:lnTo>
                    <a:pt x="61" y="64"/>
                  </a:lnTo>
                  <a:lnTo>
                    <a:pt x="62" y="77"/>
                  </a:lnTo>
                  <a:lnTo>
                    <a:pt x="62" y="78"/>
                  </a:lnTo>
                  <a:lnTo>
                    <a:pt x="62" y="80"/>
                  </a:lnTo>
                  <a:lnTo>
                    <a:pt x="62" y="83"/>
                  </a:lnTo>
                  <a:lnTo>
                    <a:pt x="63" y="88"/>
                  </a:lnTo>
                  <a:lnTo>
                    <a:pt x="63" y="90"/>
                  </a:lnTo>
                  <a:lnTo>
                    <a:pt x="63" y="91"/>
                  </a:lnTo>
                  <a:lnTo>
                    <a:pt x="63" y="93"/>
                  </a:lnTo>
                  <a:lnTo>
                    <a:pt x="64" y="98"/>
                  </a:lnTo>
                  <a:lnTo>
                    <a:pt x="64" y="99"/>
                  </a:lnTo>
                  <a:lnTo>
                    <a:pt x="64" y="100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6"/>
                  </a:lnTo>
                  <a:lnTo>
                    <a:pt x="64" y="107"/>
                  </a:lnTo>
                  <a:lnTo>
                    <a:pt x="65" y="108"/>
                  </a:lnTo>
                  <a:lnTo>
                    <a:pt x="65" y="109"/>
                  </a:lnTo>
                  <a:lnTo>
                    <a:pt x="65" y="110"/>
                  </a:lnTo>
                  <a:lnTo>
                    <a:pt x="65" y="111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8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9" y="103"/>
                  </a:lnTo>
                  <a:lnTo>
                    <a:pt x="69" y="102"/>
                  </a:lnTo>
                  <a:lnTo>
                    <a:pt x="69" y="101"/>
                  </a:lnTo>
                  <a:lnTo>
                    <a:pt x="69" y="99"/>
                  </a:lnTo>
                  <a:lnTo>
                    <a:pt x="69" y="94"/>
                  </a:lnTo>
                  <a:lnTo>
                    <a:pt x="70" y="93"/>
                  </a:lnTo>
                  <a:lnTo>
                    <a:pt x="70" y="92"/>
                  </a:lnTo>
                  <a:lnTo>
                    <a:pt x="70" y="90"/>
                  </a:lnTo>
                  <a:lnTo>
                    <a:pt x="70" y="84"/>
                  </a:lnTo>
                  <a:lnTo>
                    <a:pt x="71" y="73"/>
                  </a:lnTo>
                  <a:lnTo>
                    <a:pt x="71" y="72"/>
                  </a:lnTo>
                  <a:lnTo>
                    <a:pt x="71" y="70"/>
                  </a:lnTo>
                  <a:lnTo>
                    <a:pt x="71" y="68"/>
                  </a:lnTo>
                  <a:lnTo>
                    <a:pt x="72" y="62"/>
                  </a:lnTo>
                  <a:lnTo>
                    <a:pt x="72" y="50"/>
                  </a:lnTo>
                  <a:lnTo>
                    <a:pt x="72" y="49"/>
                  </a:lnTo>
                  <a:lnTo>
                    <a:pt x="72" y="47"/>
                  </a:lnTo>
                  <a:lnTo>
                    <a:pt x="72" y="44"/>
                  </a:lnTo>
                  <a:lnTo>
                    <a:pt x="73" y="39"/>
                  </a:lnTo>
                  <a:lnTo>
                    <a:pt x="74" y="28"/>
                  </a:lnTo>
                  <a:lnTo>
                    <a:pt x="74" y="27"/>
                  </a:lnTo>
                  <a:lnTo>
                    <a:pt x="74" y="26"/>
                  </a:lnTo>
                  <a:lnTo>
                    <a:pt x="74" y="23"/>
                  </a:lnTo>
                  <a:lnTo>
                    <a:pt x="74" y="19"/>
                  </a:lnTo>
                  <a:lnTo>
                    <a:pt x="74" y="18"/>
                  </a:lnTo>
                  <a:lnTo>
                    <a:pt x="74" y="16"/>
                  </a:lnTo>
                  <a:lnTo>
                    <a:pt x="75" y="14"/>
                  </a:lnTo>
                  <a:lnTo>
                    <a:pt x="75" y="11"/>
                  </a:lnTo>
                  <a:lnTo>
                    <a:pt x="75" y="10"/>
                  </a:lnTo>
                  <a:lnTo>
                    <a:pt x="75" y="9"/>
                  </a:lnTo>
                  <a:lnTo>
                    <a:pt x="75" y="8"/>
                  </a:lnTo>
                  <a:lnTo>
                    <a:pt x="75" y="7"/>
                  </a:lnTo>
                  <a:lnTo>
                    <a:pt x="75" y="6"/>
                  </a:lnTo>
                  <a:lnTo>
                    <a:pt x="76" y="5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1"/>
                  </a:lnTo>
                  <a:lnTo>
                    <a:pt x="76" y="1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5" name="Freeform 87"/>
            <p:cNvSpPr>
              <a:spLocks/>
            </p:cNvSpPr>
            <p:nvPr/>
          </p:nvSpPr>
          <p:spPr bwMode="auto">
            <a:xfrm>
              <a:off x="4870" y="2186"/>
              <a:ext cx="75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2" y="1"/>
                </a:cxn>
                <a:cxn ang="0">
                  <a:pos x="3" y="6"/>
                </a:cxn>
                <a:cxn ang="0">
                  <a:pos x="4" y="16"/>
                </a:cxn>
                <a:cxn ang="0">
                  <a:pos x="5" y="37"/>
                </a:cxn>
                <a:cxn ang="0">
                  <a:pos x="8" y="80"/>
                </a:cxn>
                <a:cxn ang="0">
                  <a:pos x="9" y="100"/>
                </a:cxn>
                <a:cxn ang="0">
                  <a:pos x="10" y="109"/>
                </a:cxn>
                <a:cxn ang="0">
                  <a:pos x="11" y="114"/>
                </a:cxn>
                <a:cxn ang="0">
                  <a:pos x="12" y="116"/>
                </a:cxn>
                <a:cxn ang="0">
                  <a:pos x="12" y="115"/>
                </a:cxn>
                <a:cxn ang="0">
                  <a:pos x="13" y="111"/>
                </a:cxn>
                <a:cxn ang="0">
                  <a:pos x="14" y="102"/>
                </a:cxn>
                <a:cxn ang="0">
                  <a:pos x="16" y="81"/>
                </a:cxn>
                <a:cxn ang="0">
                  <a:pos x="19" y="29"/>
                </a:cxn>
                <a:cxn ang="0">
                  <a:pos x="20" y="13"/>
                </a:cxn>
                <a:cxn ang="0">
                  <a:pos x="21" y="5"/>
                </a:cxn>
                <a:cxn ang="0">
                  <a:pos x="22" y="1"/>
                </a:cxn>
                <a:cxn ang="0">
                  <a:pos x="22" y="0"/>
                </a:cxn>
                <a:cxn ang="0">
                  <a:pos x="23" y="1"/>
                </a:cxn>
                <a:cxn ang="0">
                  <a:pos x="24" y="6"/>
                </a:cxn>
                <a:cxn ang="0">
                  <a:pos x="25" y="17"/>
                </a:cxn>
                <a:cxn ang="0">
                  <a:pos x="27" y="47"/>
                </a:cxn>
                <a:cxn ang="0">
                  <a:pos x="29" y="85"/>
                </a:cxn>
                <a:cxn ang="0">
                  <a:pos x="31" y="104"/>
                </a:cxn>
                <a:cxn ang="0">
                  <a:pos x="32" y="112"/>
                </a:cxn>
                <a:cxn ang="0">
                  <a:pos x="33" y="115"/>
                </a:cxn>
                <a:cxn ang="0">
                  <a:pos x="33" y="115"/>
                </a:cxn>
                <a:cxn ang="0">
                  <a:pos x="34" y="112"/>
                </a:cxn>
                <a:cxn ang="0">
                  <a:pos x="35" y="105"/>
                </a:cxn>
                <a:cxn ang="0">
                  <a:pos x="36" y="90"/>
                </a:cxn>
                <a:cxn ang="0">
                  <a:pos x="38" y="59"/>
                </a:cxn>
                <a:cxn ang="0">
                  <a:pos x="40" y="26"/>
                </a:cxn>
                <a:cxn ang="0">
                  <a:pos x="41" y="11"/>
                </a:cxn>
                <a:cxn ang="0">
                  <a:pos x="42" y="3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3"/>
                </a:cxn>
                <a:cxn ang="0">
                  <a:pos x="46" y="12"/>
                </a:cxn>
                <a:cxn ang="0">
                  <a:pos x="47" y="32"/>
                </a:cxn>
                <a:cxn ang="0">
                  <a:pos x="50" y="78"/>
                </a:cxn>
                <a:cxn ang="0">
                  <a:pos x="51" y="100"/>
                </a:cxn>
                <a:cxn ang="0">
                  <a:pos x="52" y="109"/>
                </a:cxn>
                <a:cxn ang="0">
                  <a:pos x="53" y="114"/>
                </a:cxn>
                <a:cxn ang="0">
                  <a:pos x="54" y="116"/>
                </a:cxn>
                <a:cxn ang="0">
                  <a:pos x="55" y="115"/>
                </a:cxn>
                <a:cxn ang="0">
                  <a:pos x="55" y="111"/>
                </a:cxn>
                <a:cxn ang="0">
                  <a:pos x="56" y="101"/>
                </a:cxn>
                <a:cxn ang="0">
                  <a:pos x="58" y="71"/>
                </a:cxn>
                <a:cxn ang="0">
                  <a:pos x="60" y="39"/>
                </a:cxn>
                <a:cxn ang="0">
                  <a:pos x="62" y="17"/>
                </a:cxn>
                <a:cxn ang="0">
                  <a:pos x="63" y="7"/>
                </a:cxn>
                <a:cxn ang="0">
                  <a:pos x="64" y="1"/>
                </a:cxn>
                <a:cxn ang="0">
                  <a:pos x="64" y="0"/>
                </a:cxn>
                <a:cxn ang="0">
                  <a:pos x="65" y="1"/>
                </a:cxn>
                <a:cxn ang="0">
                  <a:pos x="66" y="5"/>
                </a:cxn>
                <a:cxn ang="0">
                  <a:pos x="67" y="13"/>
                </a:cxn>
                <a:cxn ang="0">
                  <a:pos x="70" y="66"/>
                </a:cxn>
                <a:cxn ang="0">
                  <a:pos x="71" y="88"/>
                </a:cxn>
                <a:cxn ang="0">
                  <a:pos x="73" y="106"/>
                </a:cxn>
                <a:cxn ang="0">
                  <a:pos x="74" y="112"/>
                </a:cxn>
                <a:cxn ang="0">
                  <a:pos x="74" y="115"/>
                </a:cxn>
              </a:cxnLst>
              <a:rect l="0" t="0" r="r" b="b"/>
              <a:pathLst>
                <a:path w="75" h="116"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6"/>
                  </a:lnTo>
                  <a:lnTo>
                    <a:pt x="5" y="31"/>
                  </a:lnTo>
                  <a:lnTo>
                    <a:pt x="5" y="32"/>
                  </a:lnTo>
                  <a:lnTo>
                    <a:pt x="5" y="34"/>
                  </a:lnTo>
                  <a:lnTo>
                    <a:pt x="5" y="37"/>
                  </a:lnTo>
                  <a:lnTo>
                    <a:pt x="6" y="43"/>
                  </a:lnTo>
                  <a:lnTo>
                    <a:pt x="6" y="56"/>
                  </a:lnTo>
                  <a:lnTo>
                    <a:pt x="6" y="57"/>
                  </a:lnTo>
                  <a:lnTo>
                    <a:pt x="6" y="58"/>
                  </a:lnTo>
                  <a:lnTo>
                    <a:pt x="7" y="61"/>
                  </a:lnTo>
                  <a:lnTo>
                    <a:pt x="7" y="67"/>
                  </a:lnTo>
                  <a:lnTo>
                    <a:pt x="8" y="79"/>
                  </a:lnTo>
                  <a:lnTo>
                    <a:pt x="8" y="80"/>
                  </a:lnTo>
                  <a:lnTo>
                    <a:pt x="8" y="82"/>
                  </a:lnTo>
                  <a:lnTo>
                    <a:pt x="8" y="84"/>
                  </a:lnTo>
                  <a:lnTo>
                    <a:pt x="8" y="89"/>
                  </a:lnTo>
                  <a:lnTo>
                    <a:pt x="8" y="91"/>
                  </a:lnTo>
                  <a:lnTo>
                    <a:pt x="8" y="92"/>
                  </a:lnTo>
                  <a:lnTo>
                    <a:pt x="9" y="94"/>
                  </a:lnTo>
                  <a:lnTo>
                    <a:pt x="9" y="99"/>
                  </a:lnTo>
                  <a:lnTo>
                    <a:pt x="9" y="100"/>
                  </a:lnTo>
                  <a:lnTo>
                    <a:pt x="9" y="101"/>
                  </a:lnTo>
                  <a:lnTo>
                    <a:pt x="9" y="103"/>
                  </a:lnTo>
                  <a:lnTo>
                    <a:pt x="10" y="104"/>
                  </a:lnTo>
                  <a:lnTo>
                    <a:pt x="10" y="104"/>
                  </a:lnTo>
                  <a:lnTo>
                    <a:pt x="10" y="106"/>
                  </a:lnTo>
                  <a:lnTo>
                    <a:pt x="10" y="107"/>
                  </a:lnTo>
                  <a:lnTo>
                    <a:pt x="10" y="108"/>
                  </a:lnTo>
                  <a:lnTo>
                    <a:pt x="10" y="109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2" y="115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3" y="114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3" y="111"/>
                  </a:lnTo>
                  <a:lnTo>
                    <a:pt x="13" y="110"/>
                  </a:lnTo>
                  <a:lnTo>
                    <a:pt x="13" y="109"/>
                  </a:lnTo>
                  <a:lnTo>
                    <a:pt x="14" y="108"/>
                  </a:lnTo>
                  <a:lnTo>
                    <a:pt x="14" y="107"/>
                  </a:lnTo>
                  <a:lnTo>
                    <a:pt x="14" y="106"/>
                  </a:lnTo>
                  <a:lnTo>
                    <a:pt x="14" y="104"/>
                  </a:lnTo>
                  <a:lnTo>
                    <a:pt x="14" y="104"/>
                  </a:lnTo>
                  <a:lnTo>
                    <a:pt x="14" y="102"/>
                  </a:lnTo>
                  <a:lnTo>
                    <a:pt x="14" y="100"/>
                  </a:lnTo>
                  <a:lnTo>
                    <a:pt x="14" y="99"/>
                  </a:lnTo>
                  <a:lnTo>
                    <a:pt x="14" y="97"/>
                  </a:lnTo>
                  <a:lnTo>
                    <a:pt x="15" y="92"/>
                  </a:lnTo>
                  <a:lnTo>
                    <a:pt x="15" y="91"/>
                  </a:lnTo>
                  <a:lnTo>
                    <a:pt x="15" y="89"/>
                  </a:lnTo>
                  <a:lnTo>
                    <a:pt x="15" y="87"/>
                  </a:lnTo>
                  <a:lnTo>
                    <a:pt x="16" y="81"/>
                  </a:lnTo>
                  <a:lnTo>
                    <a:pt x="16" y="68"/>
                  </a:lnTo>
                  <a:lnTo>
                    <a:pt x="18" y="43"/>
                  </a:lnTo>
                  <a:lnTo>
                    <a:pt x="18" y="41"/>
                  </a:lnTo>
                  <a:lnTo>
                    <a:pt x="18" y="40"/>
                  </a:lnTo>
                  <a:lnTo>
                    <a:pt x="18" y="37"/>
                  </a:lnTo>
                  <a:lnTo>
                    <a:pt x="19" y="31"/>
                  </a:lnTo>
                  <a:lnTo>
                    <a:pt x="19" y="30"/>
                  </a:lnTo>
                  <a:lnTo>
                    <a:pt x="19" y="29"/>
                  </a:lnTo>
                  <a:lnTo>
                    <a:pt x="19" y="26"/>
                  </a:lnTo>
                  <a:lnTo>
                    <a:pt x="19" y="21"/>
                  </a:lnTo>
                  <a:lnTo>
                    <a:pt x="19" y="20"/>
                  </a:lnTo>
                  <a:lnTo>
                    <a:pt x="20" y="19"/>
                  </a:lnTo>
                  <a:lnTo>
                    <a:pt x="20" y="17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9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5" y="12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5" y="18"/>
                  </a:lnTo>
                  <a:lnTo>
                    <a:pt x="25" y="21"/>
                  </a:lnTo>
                  <a:lnTo>
                    <a:pt x="26" y="25"/>
                  </a:lnTo>
                  <a:lnTo>
                    <a:pt x="26" y="36"/>
                  </a:lnTo>
                  <a:lnTo>
                    <a:pt x="27" y="37"/>
                  </a:lnTo>
                  <a:lnTo>
                    <a:pt x="27" y="39"/>
                  </a:lnTo>
                  <a:lnTo>
                    <a:pt x="27" y="42"/>
                  </a:lnTo>
                  <a:lnTo>
                    <a:pt x="27" y="47"/>
                  </a:lnTo>
                  <a:lnTo>
                    <a:pt x="28" y="59"/>
                  </a:lnTo>
                  <a:lnTo>
                    <a:pt x="28" y="61"/>
                  </a:lnTo>
                  <a:lnTo>
                    <a:pt x="28" y="62"/>
                  </a:lnTo>
                  <a:lnTo>
                    <a:pt x="28" y="65"/>
                  </a:lnTo>
                  <a:lnTo>
                    <a:pt x="29" y="71"/>
                  </a:lnTo>
                  <a:lnTo>
                    <a:pt x="29" y="82"/>
                  </a:lnTo>
                  <a:lnTo>
                    <a:pt x="29" y="84"/>
                  </a:lnTo>
                  <a:lnTo>
                    <a:pt x="29" y="85"/>
                  </a:lnTo>
                  <a:lnTo>
                    <a:pt x="30" y="88"/>
                  </a:lnTo>
                  <a:lnTo>
                    <a:pt x="30" y="93"/>
                  </a:lnTo>
                  <a:lnTo>
                    <a:pt x="30" y="94"/>
                  </a:lnTo>
                  <a:lnTo>
                    <a:pt x="30" y="96"/>
                  </a:lnTo>
                  <a:lnTo>
                    <a:pt x="30" y="98"/>
                  </a:lnTo>
                  <a:lnTo>
                    <a:pt x="31" y="102"/>
                  </a:lnTo>
                  <a:lnTo>
                    <a:pt x="31" y="104"/>
                  </a:lnTo>
                  <a:lnTo>
                    <a:pt x="31" y="104"/>
                  </a:lnTo>
                  <a:lnTo>
                    <a:pt x="31" y="106"/>
                  </a:lnTo>
                  <a:lnTo>
                    <a:pt x="31" y="107"/>
                  </a:lnTo>
                  <a:lnTo>
                    <a:pt x="31" y="108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3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1"/>
                  </a:lnTo>
                  <a:lnTo>
                    <a:pt x="35" y="110"/>
                  </a:lnTo>
                  <a:lnTo>
                    <a:pt x="35" y="110"/>
                  </a:lnTo>
                  <a:lnTo>
                    <a:pt x="35" y="109"/>
                  </a:lnTo>
                  <a:lnTo>
                    <a:pt x="35" y="107"/>
                  </a:lnTo>
                  <a:lnTo>
                    <a:pt x="35" y="106"/>
                  </a:lnTo>
                  <a:lnTo>
                    <a:pt x="35" y="105"/>
                  </a:lnTo>
                  <a:lnTo>
                    <a:pt x="35" y="103"/>
                  </a:lnTo>
                  <a:lnTo>
                    <a:pt x="35" y="102"/>
                  </a:lnTo>
                  <a:lnTo>
                    <a:pt x="35" y="102"/>
                  </a:lnTo>
                  <a:lnTo>
                    <a:pt x="36" y="100"/>
                  </a:lnTo>
                  <a:lnTo>
                    <a:pt x="36" y="95"/>
                  </a:lnTo>
                  <a:lnTo>
                    <a:pt x="36" y="94"/>
                  </a:lnTo>
                  <a:lnTo>
                    <a:pt x="36" y="93"/>
                  </a:lnTo>
                  <a:lnTo>
                    <a:pt x="36" y="90"/>
                  </a:lnTo>
                  <a:lnTo>
                    <a:pt x="37" y="85"/>
                  </a:lnTo>
                  <a:lnTo>
                    <a:pt x="37" y="84"/>
                  </a:lnTo>
                  <a:lnTo>
                    <a:pt x="37" y="82"/>
                  </a:lnTo>
                  <a:lnTo>
                    <a:pt x="37" y="80"/>
                  </a:lnTo>
                  <a:lnTo>
                    <a:pt x="37" y="74"/>
                  </a:lnTo>
                  <a:lnTo>
                    <a:pt x="38" y="62"/>
                  </a:lnTo>
                  <a:lnTo>
                    <a:pt x="38" y="60"/>
                  </a:lnTo>
                  <a:lnTo>
                    <a:pt x="38" y="59"/>
                  </a:lnTo>
                  <a:lnTo>
                    <a:pt x="38" y="56"/>
                  </a:lnTo>
                  <a:lnTo>
                    <a:pt x="39" y="50"/>
                  </a:lnTo>
                  <a:lnTo>
                    <a:pt x="39" y="38"/>
                  </a:lnTo>
                  <a:lnTo>
                    <a:pt x="39" y="37"/>
                  </a:lnTo>
                  <a:lnTo>
                    <a:pt x="40" y="35"/>
                  </a:lnTo>
                  <a:lnTo>
                    <a:pt x="40" y="32"/>
                  </a:lnTo>
                  <a:lnTo>
                    <a:pt x="40" y="27"/>
                  </a:lnTo>
                  <a:lnTo>
                    <a:pt x="40" y="26"/>
                  </a:lnTo>
                  <a:lnTo>
                    <a:pt x="40" y="25"/>
                  </a:lnTo>
                  <a:lnTo>
                    <a:pt x="41" y="22"/>
                  </a:lnTo>
                  <a:lnTo>
                    <a:pt x="41" y="18"/>
                  </a:lnTo>
                  <a:lnTo>
                    <a:pt x="41" y="16"/>
                  </a:lnTo>
                  <a:lnTo>
                    <a:pt x="41" y="15"/>
                  </a:lnTo>
                  <a:lnTo>
                    <a:pt x="41" y="13"/>
                  </a:lnTo>
                  <a:lnTo>
                    <a:pt x="41" y="12"/>
                  </a:lnTo>
                  <a:lnTo>
                    <a:pt x="41" y="11"/>
                  </a:lnTo>
                  <a:lnTo>
                    <a:pt x="42" y="9"/>
                  </a:lnTo>
                  <a:lnTo>
                    <a:pt x="42" y="8"/>
                  </a:lnTo>
                  <a:lnTo>
                    <a:pt x="42" y="7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5" y="9"/>
                  </a:lnTo>
                  <a:lnTo>
                    <a:pt x="46" y="10"/>
                  </a:lnTo>
                  <a:lnTo>
                    <a:pt x="46" y="12"/>
                  </a:lnTo>
                  <a:lnTo>
                    <a:pt x="46" y="16"/>
                  </a:lnTo>
                  <a:lnTo>
                    <a:pt x="46" y="18"/>
                  </a:lnTo>
                  <a:lnTo>
                    <a:pt x="46" y="19"/>
                  </a:lnTo>
                  <a:lnTo>
                    <a:pt x="47" y="21"/>
                  </a:lnTo>
                  <a:lnTo>
                    <a:pt x="47" y="27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47" y="32"/>
                  </a:lnTo>
                  <a:lnTo>
                    <a:pt x="48" y="38"/>
                  </a:lnTo>
                  <a:lnTo>
                    <a:pt x="48" y="51"/>
                  </a:lnTo>
                  <a:lnTo>
                    <a:pt x="49" y="53"/>
                  </a:lnTo>
                  <a:lnTo>
                    <a:pt x="49" y="54"/>
                  </a:lnTo>
                  <a:lnTo>
                    <a:pt x="49" y="58"/>
                  </a:lnTo>
                  <a:lnTo>
                    <a:pt x="49" y="64"/>
                  </a:lnTo>
                  <a:lnTo>
                    <a:pt x="50" y="77"/>
                  </a:lnTo>
                  <a:lnTo>
                    <a:pt x="50" y="78"/>
                  </a:lnTo>
                  <a:lnTo>
                    <a:pt x="50" y="80"/>
                  </a:lnTo>
                  <a:lnTo>
                    <a:pt x="50" y="83"/>
                  </a:lnTo>
                  <a:lnTo>
                    <a:pt x="51" y="88"/>
                  </a:lnTo>
                  <a:lnTo>
                    <a:pt x="51" y="90"/>
                  </a:lnTo>
                  <a:lnTo>
                    <a:pt x="51" y="91"/>
                  </a:lnTo>
                  <a:lnTo>
                    <a:pt x="51" y="94"/>
                  </a:lnTo>
                  <a:lnTo>
                    <a:pt x="51" y="98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2" y="103"/>
                  </a:lnTo>
                  <a:lnTo>
                    <a:pt x="52" y="104"/>
                  </a:lnTo>
                  <a:lnTo>
                    <a:pt x="52" y="105"/>
                  </a:lnTo>
                  <a:lnTo>
                    <a:pt x="52" y="106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2" y="109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6" y="109"/>
                  </a:lnTo>
                  <a:lnTo>
                    <a:pt x="56" y="108"/>
                  </a:lnTo>
                  <a:lnTo>
                    <a:pt x="56" y="107"/>
                  </a:lnTo>
                  <a:lnTo>
                    <a:pt x="56" y="105"/>
                  </a:lnTo>
                  <a:lnTo>
                    <a:pt x="56" y="102"/>
                  </a:lnTo>
                  <a:lnTo>
                    <a:pt x="56" y="101"/>
                  </a:lnTo>
                  <a:lnTo>
                    <a:pt x="57" y="100"/>
                  </a:lnTo>
                  <a:lnTo>
                    <a:pt x="57" y="98"/>
                  </a:lnTo>
                  <a:lnTo>
                    <a:pt x="57" y="93"/>
                  </a:lnTo>
                  <a:lnTo>
                    <a:pt x="57" y="92"/>
                  </a:lnTo>
                  <a:lnTo>
                    <a:pt x="57" y="90"/>
                  </a:lnTo>
                  <a:lnTo>
                    <a:pt x="57" y="88"/>
                  </a:lnTo>
                  <a:lnTo>
                    <a:pt x="58" y="83"/>
                  </a:lnTo>
                  <a:lnTo>
                    <a:pt x="58" y="71"/>
                  </a:lnTo>
                  <a:lnTo>
                    <a:pt x="59" y="70"/>
                  </a:lnTo>
                  <a:lnTo>
                    <a:pt x="59" y="68"/>
                  </a:lnTo>
                  <a:lnTo>
                    <a:pt x="59" y="65"/>
                  </a:lnTo>
                  <a:lnTo>
                    <a:pt x="59" y="58"/>
                  </a:lnTo>
                  <a:lnTo>
                    <a:pt x="60" y="45"/>
                  </a:lnTo>
                  <a:lnTo>
                    <a:pt x="60" y="44"/>
                  </a:lnTo>
                  <a:lnTo>
                    <a:pt x="60" y="42"/>
                  </a:lnTo>
                  <a:lnTo>
                    <a:pt x="60" y="39"/>
                  </a:lnTo>
                  <a:lnTo>
                    <a:pt x="61" y="33"/>
                  </a:lnTo>
                  <a:lnTo>
                    <a:pt x="61" y="31"/>
                  </a:lnTo>
                  <a:lnTo>
                    <a:pt x="61" y="30"/>
                  </a:lnTo>
                  <a:lnTo>
                    <a:pt x="61" y="27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62" y="19"/>
                  </a:lnTo>
                  <a:lnTo>
                    <a:pt x="62" y="17"/>
                  </a:lnTo>
                  <a:lnTo>
                    <a:pt x="62" y="16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7" y="11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7" y="15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7" y="22"/>
                  </a:lnTo>
                  <a:lnTo>
                    <a:pt x="68" y="25"/>
                  </a:lnTo>
                  <a:lnTo>
                    <a:pt x="68" y="30"/>
                  </a:lnTo>
                  <a:lnTo>
                    <a:pt x="69" y="41"/>
                  </a:lnTo>
                  <a:lnTo>
                    <a:pt x="70" y="66"/>
                  </a:lnTo>
                  <a:lnTo>
                    <a:pt x="70" y="67"/>
                  </a:lnTo>
                  <a:lnTo>
                    <a:pt x="70" y="69"/>
                  </a:lnTo>
                  <a:lnTo>
                    <a:pt x="70" y="72"/>
                  </a:lnTo>
                  <a:lnTo>
                    <a:pt x="71" y="78"/>
                  </a:lnTo>
                  <a:lnTo>
                    <a:pt x="71" y="79"/>
                  </a:lnTo>
                  <a:lnTo>
                    <a:pt x="71" y="80"/>
                  </a:lnTo>
                  <a:lnTo>
                    <a:pt x="71" y="83"/>
                  </a:lnTo>
                  <a:lnTo>
                    <a:pt x="71" y="88"/>
                  </a:lnTo>
                  <a:lnTo>
                    <a:pt x="71" y="90"/>
                  </a:lnTo>
                  <a:lnTo>
                    <a:pt x="72" y="91"/>
                  </a:lnTo>
                  <a:lnTo>
                    <a:pt x="72" y="93"/>
                  </a:lnTo>
                  <a:lnTo>
                    <a:pt x="72" y="98"/>
                  </a:lnTo>
                  <a:lnTo>
                    <a:pt x="72" y="99"/>
                  </a:lnTo>
                  <a:lnTo>
                    <a:pt x="72" y="100"/>
                  </a:lnTo>
                  <a:lnTo>
                    <a:pt x="73" y="102"/>
                  </a:lnTo>
                  <a:lnTo>
                    <a:pt x="73" y="106"/>
                  </a:lnTo>
                  <a:lnTo>
                    <a:pt x="73" y="106"/>
                  </a:lnTo>
                  <a:lnTo>
                    <a:pt x="73" y="107"/>
                  </a:lnTo>
                  <a:lnTo>
                    <a:pt x="73" y="109"/>
                  </a:lnTo>
                  <a:lnTo>
                    <a:pt x="73" y="110"/>
                  </a:lnTo>
                  <a:lnTo>
                    <a:pt x="73" y="110"/>
                  </a:lnTo>
                  <a:lnTo>
                    <a:pt x="73" y="111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6"/>
                  </a:lnTo>
                  <a:lnTo>
                    <a:pt x="75" y="116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6" name="Freeform 88"/>
            <p:cNvSpPr>
              <a:spLocks/>
            </p:cNvSpPr>
            <p:nvPr/>
          </p:nvSpPr>
          <p:spPr bwMode="auto">
            <a:xfrm>
              <a:off x="4945" y="2186"/>
              <a:ext cx="75" cy="116"/>
            </a:xfrm>
            <a:custGeom>
              <a:avLst/>
              <a:gdLst/>
              <a:ahLst/>
              <a:cxnLst>
                <a:cxn ang="0">
                  <a:pos x="0" y="115"/>
                </a:cxn>
                <a:cxn ang="0">
                  <a:pos x="1" y="111"/>
                </a:cxn>
                <a:cxn ang="0">
                  <a:pos x="2" y="100"/>
                </a:cxn>
                <a:cxn ang="0">
                  <a:pos x="5" y="55"/>
                </a:cxn>
                <a:cxn ang="0">
                  <a:pos x="7" y="25"/>
                </a:cxn>
                <a:cxn ang="0">
                  <a:pos x="8" y="8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1" y="3"/>
                </a:cxn>
                <a:cxn ang="0">
                  <a:pos x="12" y="10"/>
                </a:cxn>
                <a:cxn ang="0">
                  <a:pos x="14" y="30"/>
                </a:cxn>
                <a:cxn ang="0">
                  <a:pos x="16" y="63"/>
                </a:cxn>
                <a:cxn ang="0">
                  <a:pos x="17" y="88"/>
                </a:cxn>
                <a:cxn ang="0">
                  <a:pos x="19" y="107"/>
                </a:cxn>
                <a:cxn ang="0">
                  <a:pos x="20" y="113"/>
                </a:cxn>
                <a:cxn ang="0">
                  <a:pos x="20" y="115"/>
                </a:cxn>
                <a:cxn ang="0">
                  <a:pos x="21" y="115"/>
                </a:cxn>
                <a:cxn ang="0">
                  <a:pos x="22" y="111"/>
                </a:cxn>
                <a:cxn ang="0">
                  <a:pos x="23" y="100"/>
                </a:cxn>
                <a:cxn ang="0">
                  <a:pos x="26" y="57"/>
                </a:cxn>
                <a:cxn ang="0">
                  <a:pos x="27" y="28"/>
                </a:cxn>
                <a:cxn ang="0">
                  <a:pos x="29" y="10"/>
                </a:cxn>
                <a:cxn ang="0">
                  <a:pos x="30" y="4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2"/>
                </a:cxn>
                <a:cxn ang="0">
                  <a:pos x="33" y="11"/>
                </a:cxn>
                <a:cxn ang="0">
                  <a:pos x="34" y="31"/>
                </a:cxn>
                <a:cxn ang="0">
                  <a:pos x="36" y="63"/>
                </a:cxn>
                <a:cxn ang="0">
                  <a:pos x="38" y="94"/>
                </a:cxn>
                <a:cxn ang="0">
                  <a:pos x="39" y="108"/>
                </a:cxn>
                <a:cxn ang="0">
                  <a:pos x="40" y="113"/>
                </a:cxn>
                <a:cxn ang="0">
                  <a:pos x="41" y="115"/>
                </a:cxn>
                <a:cxn ang="0">
                  <a:pos x="41" y="115"/>
                </a:cxn>
                <a:cxn ang="0">
                  <a:pos x="42" y="111"/>
                </a:cxn>
                <a:cxn ang="0">
                  <a:pos x="43" y="103"/>
                </a:cxn>
                <a:cxn ang="0">
                  <a:pos x="45" y="82"/>
                </a:cxn>
                <a:cxn ang="0">
                  <a:pos x="48" y="32"/>
                </a:cxn>
                <a:cxn ang="0">
                  <a:pos x="49" y="12"/>
                </a:cxn>
                <a:cxn ang="0">
                  <a:pos x="50" y="4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2" y="3"/>
                </a:cxn>
                <a:cxn ang="0">
                  <a:pos x="53" y="10"/>
                </a:cxn>
                <a:cxn ang="0">
                  <a:pos x="55" y="38"/>
                </a:cxn>
                <a:cxn ang="0">
                  <a:pos x="57" y="73"/>
                </a:cxn>
                <a:cxn ang="0">
                  <a:pos x="59" y="95"/>
                </a:cxn>
                <a:cxn ang="0">
                  <a:pos x="60" y="108"/>
                </a:cxn>
                <a:cxn ang="0">
                  <a:pos x="61" y="114"/>
                </a:cxn>
                <a:cxn ang="0">
                  <a:pos x="61" y="116"/>
                </a:cxn>
                <a:cxn ang="0">
                  <a:pos x="62" y="114"/>
                </a:cxn>
                <a:cxn ang="0">
                  <a:pos x="63" y="109"/>
                </a:cxn>
                <a:cxn ang="0">
                  <a:pos x="64" y="91"/>
                </a:cxn>
                <a:cxn ang="0">
                  <a:pos x="67" y="51"/>
                </a:cxn>
                <a:cxn ang="0">
                  <a:pos x="69" y="18"/>
                </a:cxn>
                <a:cxn ang="0">
                  <a:pos x="70" y="6"/>
                </a:cxn>
                <a:cxn ang="0">
                  <a:pos x="71" y="1"/>
                </a:cxn>
                <a:cxn ang="0">
                  <a:pos x="71" y="0"/>
                </a:cxn>
                <a:cxn ang="0">
                  <a:pos x="72" y="1"/>
                </a:cxn>
                <a:cxn ang="0">
                  <a:pos x="73" y="6"/>
                </a:cxn>
                <a:cxn ang="0">
                  <a:pos x="74" y="21"/>
                </a:cxn>
              </a:cxnLst>
              <a:rect l="0" t="0" r="r" b="b"/>
              <a:pathLst>
                <a:path w="75" h="116">
                  <a:moveTo>
                    <a:pt x="0" y="116"/>
                  </a:moveTo>
                  <a:lnTo>
                    <a:pt x="0" y="116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09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2" y="100"/>
                  </a:lnTo>
                  <a:lnTo>
                    <a:pt x="2" y="97"/>
                  </a:lnTo>
                  <a:lnTo>
                    <a:pt x="3" y="92"/>
                  </a:lnTo>
                  <a:lnTo>
                    <a:pt x="4" y="81"/>
                  </a:lnTo>
                  <a:lnTo>
                    <a:pt x="4" y="80"/>
                  </a:lnTo>
                  <a:lnTo>
                    <a:pt x="4" y="78"/>
                  </a:lnTo>
                  <a:lnTo>
                    <a:pt x="4" y="75"/>
                  </a:lnTo>
                  <a:lnTo>
                    <a:pt x="4" y="68"/>
                  </a:lnTo>
                  <a:lnTo>
                    <a:pt x="5" y="55"/>
                  </a:lnTo>
                  <a:lnTo>
                    <a:pt x="5" y="54"/>
                  </a:lnTo>
                  <a:lnTo>
                    <a:pt x="5" y="52"/>
                  </a:lnTo>
                  <a:lnTo>
                    <a:pt x="6" y="49"/>
                  </a:lnTo>
                  <a:lnTo>
                    <a:pt x="6" y="42"/>
                  </a:lnTo>
                  <a:lnTo>
                    <a:pt x="7" y="30"/>
                  </a:lnTo>
                  <a:lnTo>
                    <a:pt x="7" y="29"/>
                  </a:lnTo>
                  <a:lnTo>
                    <a:pt x="7" y="28"/>
                  </a:lnTo>
                  <a:lnTo>
                    <a:pt x="7" y="25"/>
                  </a:lnTo>
                  <a:lnTo>
                    <a:pt x="7" y="20"/>
                  </a:lnTo>
                  <a:lnTo>
                    <a:pt x="7" y="19"/>
                  </a:lnTo>
                  <a:lnTo>
                    <a:pt x="8" y="18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2" y="13"/>
                  </a:lnTo>
                  <a:lnTo>
                    <a:pt x="13" y="15"/>
                  </a:lnTo>
                  <a:lnTo>
                    <a:pt x="13" y="20"/>
                  </a:lnTo>
                  <a:lnTo>
                    <a:pt x="13" y="21"/>
                  </a:lnTo>
                  <a:lnTo>
                    <a:pt x="13" y="22"/>
                  </a:lnTo>
                  <a:lnTo>
                    <a:pt x="13" y="25"/>
                  </a:lnTo>
                  <a:lnTo>
                    <a:pt x="14" y="30"/>
                  </a:lnTo>
                  <a:lnTo>
                    <a:pt x="14" y="32"/>
                  </a:lnTo>
                  <a:lnTo>
                    <a:pt x="14" y="34"/>
                  </a:lnTo>
                  <a:lnTo>
                    <a:pt x="14" y="37"/>
                  </a:lnTo>
                  <a:lnTo>
                    <a:pt x="15" y="43"/>
                  </a:lnTo>
                  <a:lnTo>
                    <a:pt x="15" y="56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6" y="63"/>
                  </a:lnTo>
                  <a:lnTo>
                    <a:pt x="16" y="70"/>
                  </a:lnTo>
                  <a:lnTo>
                    <a:pt x="16" y="71"/>
                  </a:lnTo>
                  <a:lnTo>
                    <a:pt x="16" y="73"/>
                  </a:lnTo>
                  <a:lnTo>
                    <a:pt x="17" y="76"/>
                  </a:lnTo>
                  <a:lnTo>
                    <a:pt x="17" y="82"/>
                  </a:lnTo>
                  <a:lnTo>
                    <a:pt x="17" y="84"/>
                  </a:lnTo>
                  <a:lnTo>
                    <a:pt x="17" y="85"/>
                  </a:lnTo>
                  <a:lnTo>
                    <a:pt x="17" y="88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8" y="96"/>
                  </a:lnTo>
                  <a:lnTo>
                    <a:pt x="18" y="99"/>
                  </a:lnTo>
                  <a:lnTo>
                    <a:pt x="18" y="103"/>
                  </a:lnTo>
                  <a:lnTo>
                    <a:pt x="19" y="104"/>
                  </a:lnTo>
                  <a:lnTo>
                    <a:pt x="19" y="105"/>
                  </a:lnTo>
                  <a:lnTo>
                    <a:pt x="19" y="107"/>
                  </a:lnTo>
                  <a:lnTo>
                    <a:pt x="19" y="108"/>
                  </a:lnTo>
                  <a:lnTo>
                    <a:pt x="19" y="108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9" y="112"/>
                  </a:lnTo>
                  <a:lnTo>
                    <a:pt x="19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3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11"/>
                  </a:lnTo>
                  <a:lnTo>
                    <a:pt x="22" y="111"/>
                  </a:lnTo>
                  <a:lnTo>
                    <a:pt x="22" y="109"/>
                  </a:lnTo>
                  <a:lnTo>
                    <a:pt x="22" y="109"/>
                  </a:lnTo>
                  <a:lnTo>
                    <a:pt x="22" y="108"/>
                  </a:lnTo>
                  <a:lnTo>
                    <a:pt x="23" y="106"/>
                  </a:lnTo>
                  <a:lnTo>
                    <a:pt x="23" y="102"/>
                  </a:lnTo>
                  <a:lnTo>
                    <a:pt x="23" y="101"/>
                  </a:lnTo>
                  <a:lnTo>
                    <a:pt x="23" y="100"/>
                  </a:lnTo>
                  <a:lnTo>
                    <a:pt x="23" y="98"/>
                  </a:lnTo>
                  <a:lnTo>
                    <a:pt x="24" y="93"/>
                  </a:lnTo>
                  <a:lnTo>
                    <a:pt x="24" y="81"/>
                  </a:lnTo>
                  <a:lnTo>
                    <a:pt x="24" y="80"/>
                  </a:lnTo>
                  <a:lnTo>
                    <a:pt x="25" y="78"/>
                  </a:lnTo>
                  <a:lnTo>
                    <a:pt x="25" y="76"/>
                  </a:lnTo>
                  <a:lnTo>
                    <a:pt x="25" y="70"/>
                  </a:lnTo>
                  <a:lnTo>
                    <a:pt x="26" y="57"/>
                  </a:lnTo>
                  <a:lnTo>
                    <a:pt x="26" y="56"/>
                  </a:lnTo>
                  <a:lnTo>
                    <a:pt x="26" y="54"/>
                  </a:lnTo>
                  <a:lnTo>
                    <a:pt x="26" y="51"/>
                  </a:lnTo>
                  <a:lnTo>
                    <a:pt x="26" y="45"/>
                  </a:lnTo>
                  <a:lnTo>
                    <a:pt x="27" y="34"/>
                  </a:lnTo>
                  <a:lnTo>
                    <a:pt x="27" y="32"/>
                  </a:lnTo>
                  <a:lnTo>
                    <a:pt x="27" y="31"/>
                  </a:lnTo>
                  <a:lnTo>
                    <a:pt x="27" y="28"/>
                  </a:lnTo>
                  <a:lnTo>
                    <a:pt x="28" y="23"/>
                  </a:lnTo>
                  <a:lnTo>
                    <a:pt x="28" y="22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2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3" y="7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3" y="15"/>
                  </a:lnTo>
                  <a:lnTo>
                    <a:pt x="34" y="20"/>
                  </a:lnTo>
                  <a:lnTo>
                    <a:pt x="34" y="21"/>
                  </a:lnTo>
                  <a:lnTo>
                    <a:pt x="34" y="22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5" y="32"/>
                  </a:lnTo>
                  <a:lnTo>
                    <a:pt x="35" y="34"/>
                  </a:lnTo>
                  <a:lnTo>
                    <a:pt x="35" y="37"/>
                  </a:lnTo>
                  <a:lnTo>
                    <a:pt x="35" y="44"/>
                  </a:lnTo>
                  <a:lnTo>
                    <a:pt x="36" y="57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3"/>
                  </a:lnTo>
                  <a:lnTo>
                    <a:pt x="37" y="69"/>
                  </a:lnTo>
                  <a:lnTo>
                    <a:pt x="37" y="81"/>
                  </a:lnTo>
                  <a:lnTo>
                    <a:pt x="37" y="82"/>
                  </a:lnTo>
                  <a:lnTo>
                    <a:pt x="37" y="84"/>
                  </a:lnTo>
                  <a:lnTo>
                    <a:pt x="38" y="87"/>
                  </a:lnTo>
                  <a:lnTo>
                    <a:pt x="38" y="92"/>
                  </a:lnTo>
                  <a:lnTo>
                    <a:pt x="38" y="93"/>
                  </a:lnTo>
                  <a:lnTo>
                    <a:pt x="38" y="94"/>
                  </a:lnTo>
                  <a:lnTo>
                    <a:pt x="38" y="97"/>
                  </a:lnTo>
                  <a:lnTo>
                    <a:pt x="39" y="101"/>
                  </a:lnTo>
                  <a:lnTo>
                    <a:pt x="39" y="102"/>
                  </a:lnTo>
                  <a:lnTo>
                    <a:pt x="39" y="103"/>
                  </a:lnTo>
                  <a:lnTo>
                    <a:pt x="39" y="105"/>
                  </a:lnTo>
                  <a:lnTo>
                    <a:pt x="39" y="106"/>
                  </a:lnTo>
                  <a:lnTo>
                    <a:pt x="39" y="107"/>
                  </a:lnTo>
                  <a:lnTo>
                    <a:pt x="39" y="108"/>
                  </a:lnTo>
                  <a:lnTo>
                    <a:pt x="39" y="109"/>
                  </a:lnTo>
                  <a:lnTo>
                    <a:pt x="40" y="110"/>
                  </a:lnTo>
                  <a:lnTo>
                    <a:pt x="40" y="110"/>
                  </a:lnTo>
                  <a:lnTo>
                    <a:pt x="40" y="111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2" y="115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1"/>
                  </a:lnTo>
                  <a:lnTo>
                    <a:pt x="43" y="110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3" y="107"/>
                  </a:lnTo>
                  <a:lnTo>
                    <a:pt x="43" y="105"/>
                  </a:lnTo>
                  <a:lnTo>
                    <a:pt x="43" y="104"/>
                  </a:lnTo>
                  <a:lnTo>
                    <a:pt x="43" y="103"/>
                  </a:lnTo>
                  <a:lnTo>
                    <a:pt x="43" y="101"/>
                  </a:lnTo>
                  <a:lnTo>
                    <a:pt x="44" y="96"/>
                  </a:lnTo>
                  <a:lnTo>
                    <a:pt x="44" y="95"/>
                  </a:lnTo>
                  <a:lnTo>
                    <a:pt x="44" y="93"/>
                  </a:lnTo>
                  <a:lnTo>
                    <a:pt x="44" y="90"/>
                  </a:lnTo>
                  <a:lnTo>
                    <a:pt x="45" y="85"/>
                  </a:lnTo>
                  <a:lnTo>
                    <a:pt x="45" y="83"/>
                  </a:lnTo>
                  <a:lnTo>
                    <a:pt x="45" y="82"/>
                  </a:lnTo>
                  <a:lnTo>
                    <a:pt x="45" y="78"/>
                  </a:lnTo>
                  <a:lnTo>
                    <a:pt x="45" y="72"/>
                  </a:lnTo>
                  <a:lnTo>
                    <a:pt x="46" y="59"/>
                  </a:lnTo>
                  <a:lnTo>
                    <a:pt x="46" y="57"/>
                  </a:lnTo>
                  <a:lnTo>
                    <a:pt x="46" y="55"/>
                  </a:lnTo>
                  <a:lnTo>
                    <a:pt x="46" y="52"/>
                  </a:lnTo>
                  <a:lnTo>
                    <a:pt x="47" y="45"/>
                  </a:lnTo>
                  <a:lnTo>
                    <a:pt x="48" y="32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48" y="26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9" y="18"/>
                  </a:lnTo>
                  <a:lnTo>
                    <a:pt x="49" y="16"/>
                  </a:lnTo>
                  <a:lnTo>
                    <a:pt x="49" y="12"/>
                  </a:lnTo>
                  <a:lnTo>
                    <a:pt x="49" y="11"/>
                  </a:lnTo>
                  <a:lnTo>
                    <a:pt x="49" y="10"/>
                  </a:lnTo>
                  <a:lnTo>
                    <a:pt x="49" y="8"/>
                  </a:lnTo>
                  <a:lnTo>
                    <a:pt x="49" y="7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2" y="4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3" y="7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3" y="10"/>
                  </a:lnTo>
                  <a:lnTo>
                    <a:pt x="54" y="14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4" y="19"/>
                  </a:lnTo>
                  <a:lnTo>
                    <a:pt x="54" y="24"/>
                  </a:lnTo>
                  <a:lnTo>
                    <a:pt x="55" y="34"/>
                  </a:lnTo>
                  <a:lnTo>
                    <a:pt x="55" y="36"/>
                  </a:lnTo>
                  <a:lnTo>
                    <a:pt x="55" y="38"/>
                  </a:lnTo>
                  <a:lnTo>
                    <a:pt x="55" y="40"/>
                  </a:lnTo>
                  <a:lnTo>
                    <a:pt x="56" y="46"/>
                  </a:lnTo>
                  <a:lnTo>
                    <a:pt x="56" y="59"/>
                  </a:lnTo>
                  <a:lnTo>
                    <a:pt x="56" y="60"/>
                  </a:lnTo>
                  <a:lnTo>
                    <a:pt x="57" y="62"/>
                  </a:lnTo>
                  <a:lnTo>
                    <a:pt x="57" y="65"/>
                  </a:lnTo>
                  <a:lnTo>
                    <a:pt x="57" y="71"/>
                  </a:lnTo>
                  <a:lnTo>
                    <a:pt x="57" y="73"/>
                  </a:lnTo>
                  <a:lnTo>
                    <a:pt x="57" y="74"/>
                  </a:lnTo>
                  <a:lnTo>
                    <a:pt x="57" y="77"/>
                  </a:lnTo>
                  <a:lnTo>
                    <a:pt x="58" y="83"/>
                  </a:lnTo>
                  <a:lnTo>
                    <a:pt x="58" y="84"/>
                  </a:lnTo>
                  <a:lnTo>
                    <a:pt x="58" y="86"/>
                  </a:lnTo>
                  <a:lnTo>
                    <a:pt x="58" y="88"/>
                  </a:lnTo>
                  <a:lnTo>
                    <a:pt x="58" y="94"/>
                  </a:lnTo>
                  <a:lnTo>
                    <a:pt x="59" y="95"/>
                  </a:lnTo>
                  <a:lnTo>
                    <a:pt x="59" y="96"/>
                  </a:lnTo>
                  <a:lnTo>
                    <a:pt x="59" y="98"/>
                  </a:lnTo>
                  <a:lnTo>
                    <a:pt x="59" y="102"/>
                  </a:lnTo>
                  <a:lnTo>
                    <a:pt x="59" y="104"/>
                  </a:lnTo>
                  <a:lnTo>
                    <a:pt x="59" y="105"/>
                  </a:lnTo>
                  <a:lnTo>
                    <a:pt x="59" y="106"/>
                  </a:lnTo>
                  <a:lnTo>
                    <a:pt x="60" y="107"/>
                  </a:lnTo>
                  <a:lnTo>
                    <a:pt x="60" y="108"/>
                  </a:lnTo>
                  <a:lnTo>
                    <a:pt x="60" y="110"/>
                  </a:lnTo>
                  <a:lnTo>
                    <a:pt x="60" y="110"/>
                  </a:lnTo>
                  <a:lnTo>
                    <a:pt x="60" y="111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1" y="113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2"/>
                  </a:lnTo>
                  <a:lnTo>
                    <a:pt x="63" y="112"/>
                  </a:lnTo>
                  <a:lnTo>
                    <a:pt x="63" y="111"/>
                  </a:lnTo>
                  <a:lnTo>
                    <a:pt x="63" y="110"/>
                  </a:lnTo>
                  <a:lnTo>
                    <a:pt x="63" y="109"/>
                  </a:lnTo>
                  <a:lnTo>
                    <a:pt x="63" y="108"/>
                  </a:lnTo>
                  <a:lnTo>
                    <a:pt x="63" y="107"/>
                  </a:lnTo>
                  <a:lnTo>
                    <a:pt x="63" y="105"/>
                  </a:lnTo>
                  <a:lnTo>
                    <a:pt x="64" y="101"/>
                  </a:lnTo>
                  <a:lnTo>
                    <a:pt x="64" y="100"/>
                  </a:lnTo>
                  <a:lnTo>
                    <a:pt x="64" y="99"/>
                  </a:lnTo>
                  <a:lnTo>
                    <a:pt x="64" y="96"/>
                  </a:lnTo>
                  <a:lnTo>
                    <a:pt x="64" y="91"/>
                  </a:lnTo>
                  <a:lnTo>
                    <a:pt x="65" y="79"/>
                  </a:lnTo>
                  <a:lnTo>
                    <a:pt x="65" y="77"/>
                  </a:lnTo>
                  <a:lnTo>
                    <a:pt x="65" y="76"/>
                  </a:lnTo>
                  <a:lnTo>
                    <a:pt x="65" y="73"/>
                  </a:lnTo>
                  <a:lnTo>
                    <a:pt x="66" y="67"/>
                  </a:lnTo>
                  <a:lnTo>
                    <a:pt x="67" y="54"/>
                  </a:lnTo>
                  <a:lnTo>
                    <a:pt x="67" y="52"/>
                  </a:lnTo>
                  <a:lnTo>
                    <a:pt x="67" y="51"/>
                  </a:lnTo>
                  <a:lnTo>
                    <a:pt x="67" y="48"/>
                  </a:lnTo>
                  <a:lnTo>
                    <a:pt x="67" y="41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7"/>
                  </a:lnTo>
                  <a:lnTo>
                    <a:pt x="68" y="24"/>
                  </a:lnTo>
                  <a:lnTo>
                    <a:pt x="69" y="19"/>
                  </a:lnTo>
                  <a:lnTo>
                    <a:pt x="69" y="18"/>
                  </a:lnTo>
                  <a:lnTo>
                    <a:pt x="69" y="17"/>
                  </a:lnTo>
                  <a:lnTo>
                    <a:pt x="69" y="15"/>
                  </a:lnTo>
                  <a:lnTo>
                    <a:pt x="69" y="11"/>
                  </a:lnTo>
                  <a:lnTo>
                    <a:pt x="69" y="10"/>
                  </a:lnTo>
                  <a:lnTo>
                    <a:pt x="70" y="9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73" y="3"/>
                  </a:lnTo>
                  <a:lnTo>
                    <a:pt x="73" y="3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73" y="6"/>
                  </a:lnTo>
                  <a:lnTo>
                    <a:pt x="73" y="6"/>
                  </a:lnTo>
                  <a:lnTo>
                    <a:pt x="73" y="7"/>
                  </a:lnTo>
                  <a:lnTo>
                    <a:pt x="73" y="9"/>
                  </a:lnTo>
                  <a:lnTo>
                    <a:pt x="74" y="12"/>
                  </a:lnTo>
                  <a:lnTo>
                    <a:pt x="74" y="13"/>
                  </a:lnTo>
                  <a:lnTo>
                    <a:pt x="74" y="14"/>
                  </a:lnTo>
                  <a:lnTo>
                    <a:pt x="74" y="16"/>
                  </a:lnTo>
                  <a:lnTo>
                    <a:pt x="74" y="21"/>
                  </a:lnTo>
                  <a:lnTo>
                    <a:pt x="74" y="22"/>
                  </a:lnTo>
                  <a:lnTo>
                    <a:pt x="75" y="24"/>
                  </a:lnTo>
                  <a:lnTo>
                    <a:pt x="75" y="26"/>
                  </a:lnTo>
                  <a:lnTo>
                    <a:pt x="75" y="32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7" name="Freeform 89"/>
            <p:cNvSpPr>
              <a:spLocks/>
            </p:cNvSpPr>
            <p:nvPr/>
          </p:nvSpPr>
          <p:spPr bwMode="auto">
            <a:xfrm>
              <a:off x="5020" y="2186"/>
              <a:ext cx="75" cy="116"/>
            </a:xfrm>
            <a:custGeom>
              <a:avLst/>
              <a:gdLst/>
              <a:ahLst/>
              <a:cxnLst>
                <a:cxn ang="0">
                  <a:pos x="2" y="59"/>
                </a:cxn>
                <a:cxn ang="0">
                  <a:pos x="3" y="85"/>
                </a:cxn>
                <a:cxn ang="0">
                  <a:pos x="5" y="105"/>
                </a:cxn>
                <a:cxn ang="0">
                  <a:pos x="6" y="113"/>
                </a:cxn>
                <a:cxn ang="0">
                  <a:pos x="6" y="115"/>
                </a:cxn>
                <a:cxn ang="0">
                  <a:pos x="7" y="115"/>
                </a:cxn>
                <a:cxn ang="0">
                  <a:pos x="8" y="111"/>
                </a:cxn>
                <a:cxn ang="0">
                  <a:pos x="9" y="100"/>
                </a:cxn>
                <a:cxn ang="0">
                  <a:pos x="11" y="69"/>
                </a:cxn>
                <a:cxn ang="0">
                  <a:pos x="13" y="29"/>
                </a:cxn>
                <a:cxn ang="0">
                  <a:pos x="15" y="9"/>
                </a:cxn>
                <a:cxn ang="0">
                  <a:pos x="16" y="2"/>
                </a:cxn>
                <a:cxn ang="0">
                  <a:pos x="17" y="0"/>
                </a:cxn>
                <a:cxn ang="0">
                  <a:pos x="17" y="1"/>
                </a:cxn>
                <a:cxn ang="0">
                  <a:pos x="18" y="5"/>
                </a:cxn>
                <a:cxn ang="0">
                  <a:pos x="19" y="18"/>
                </a:cxn>
                <a:cxn ang="0">
                  <a:pos x="21" y="54"/>
                </a:cxn>
                <a:cxn ang="0">
                  <a:pos x="23" y="86"/>
                </a:cxn>
                <a:cxn ang="0">
                  <a:pos x="24" y="103"/>
                </a:cxn>
                <a:cxn ang="0">
                  <a:pos x="25" y="111"/>
                </a:cxn>
                <a:cxn ang="0">
                  <a:pos x="26" y="115"/>
                </a:cxn>
                <a:cxn ang="0">
                  <a:pos x="27" y="116"/>
                </a:cxn>
                <a:cxn ang="0">
                  <a:pos x="27" y="113"/>
                </a:cxn>
                <a:cxn ang="0">
                  <a:pos x="28" y="107"/>
                </a:cxn>
                <a:cxn ang="0">
                  <a:pos x="29" y="93"/>
                </a:cxn>
                <a:cxn ang="0">
                  <a:pos x="32" y="46"/>
                </a:cxn>
                <a:cxn ang="0">
                  <a:pos x="34" y="21"/>
                </a:cxn>
                <a:cxn ang="0">
                  <a:pos x="35" y="10"/>
                </a:cxn>
                <a:cxn ang="0">
                  <a:pos x="35" y="2"/>
                </a:cxn>
                <a:cxn ang="0">
                  <a:pos x="36" y="0"/>
                </a:cxn>
                <a:cxn ang="0">
                  <a:pos x="37" y="0"/>
                </a:cxn>
                <a:cxn ang="0">
                  <a:pos x="38" y="4"/>
                </a:cxn>
                <a:cxn ang="0">
                  <a:pos x="39" y="12"/>
                </a:cxn>
                <a:cxn ang="0">
                  <a:pos x="40" y="29"/>
                </a:cxn>
                <a:cxn ang="0">
                  <a:pos x="43" y="86"/>
                </a:cxn>
                <a:cxn ang="0">
                  <a:pos x="44" y="102"/>
                </a:cxn>
                <a:cxn ang="0">
                  <a:pos x="45" y="111"/>
                </a:cxn>
                <a:cxn ang="0">
                  <a:pos x="46" y="115"/>
                </a:cxn>
                <a:cxn ang="0">
                  <a:pos x="47" y="116"/>
                </a:cxn>
                <a:cxn ang="0">
                  <a:pos x="47" y="114"/>
                </a:cxn>
                <a:cxn ang="0">
                  <a:pos x="48" y="108"/>
                </a:cxn>
                <a:cxn ang="0">
                  <a:pos x="49" y="92"/>
                </a:cxn>
                <a:cxn ang="0">
                  <a:pos x="51" y="60"/>
                </a:cxn>
                <a:cxn ang="0">
                  <a:pos x="53" y="24"/>
                </a:cxn>
                <a:cxn ang="0">
                  <a:pos x="55" y="8"/>
                </a:cxn>
                <a:cxn ang="0">
                  <a:pos x="55" y="2"/>
                </a:cxn>
                <a:cxn ang="0">
                  <a:pos x="56" y="0"/>
                </a:cxn>
                <a:cxn ang="0">
                  <a:pos x="57" y="0"/>
                </a:cxn>
                <a:cxn ang="0">
                  <a:pos x="57" y="3"/>
                </a:cxn>
                <a:cxn ang="0">
                  <a:pos x="58" y="12"/>
                </a:cxn>
                <a:cxn ang="0">
                  <a:pos x="60" y="33"/>
                </a:cxn>
                <a:cxn ang="0">
                  <a:pos x="63" y="82"/>
                </a:cxn>
                <a:cxn ang="0">
                  <a:pos x="64" y="104"/>
                </a:cxn>
                <a:cxn ang="0">
                  <a:pos x="65" y="112"/>
                </a:cxn>
                <a:cxn ang="0">
                  <a:pos x="66" y="115"/>
                </a:cxn>
                <a:cxn ang="0">
                  <a:pos x="66" y="115"/>
                </a:cxn>
                <a:cxn ang="0">
                  <a:pos x="67" y="112"/>
                </a:cxn>
                <a:cxn ang="0">
                  <a:pos x="68" y="102"/>
                </a:cxn>
                <a:cxn ang="0">
                  <a:pos x="70" y="74"/>
                </a:cxn>
                <a:cxn ang="0">
                  <a:pos x="72" y="39"/>
                </a:cxn>
                <a:cxn ang="0">
                  <a:pos x="74" y="17"/>
                </a:cxn>
                <a:cxn ang="0">
                  <a:pos x="75" y="4"/>
                </a:cxn>
              </a:cxnLst>
              <a:rect l="0" t="0" r="r" b="b"/>
              <a:pathLst>
                <a:path w="75" h="116">
                  <a:moveTo>
                    <a:pt x="0" y="32"/>
                  </a:moveTo>
                  <a:lnTo>
                    <a:pt x="0" y="33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1" y="43"/>
                  </a:lnTo>
                  <a:lnTo>
                    <a:pt x="1" y="56"/>
                  </a:lnTo>
                  <a:lnTo>
                    <a:pt x="2" y="58"/>
                  </a:lnTo>
                  <a:lnTo>
                    <a:pt x="2" y="59"/>
                  </a:lnTo>
                  <a:lnTo>
                    <a:pt x="2" y="62"/>
                  </a:lnTo>
                  <a:lnTo>
                    <a:pt x="2" y="69"/>
                  </a:lnTo>
                  <a:lnTo>
                    <a:pt x="2" y="71"/>
                  </a:lnTo>
                  <a:lnTo>
                    <a:pt x="2" y="73"/>
                  </a:lnTo>
                  <a:lnTo>
                    <a:pt x="3" y="76"/>
                  </a:lnTo>
                  <a:lnTo>
                    <a:pt x="3" y="82"/>
                  </a:lnTo>
                  <a:lnTo>
                    <a:pt x="3" y="84"/>
                  </a:lnTo>
                  <a:lnTo>
                    <a:pt x="3" y="85"/>
                  </a:lnTo>
                  <a:lnTo>
                    <a:pt x="3" y="88"/>
                  </a:lnTo>
                  <a:lnTo>
                    <a:pt x="4" y="94"/>
                  </a:lnTo>
                  <a:lnTo>
                    <a:pt x="4" y="95"/>
                  </a:lnTo>
                  <a:lnTo>
                    <a:pt x="4" y="96"/>
                  </a:lnTo>
                  <a:lnTo>
                    <a:pt x="4" y="99"/>
                  </a:lnTo>
                  <a:lnTo>
                    <a:pt x="5" y="103"/>
                  </a:lnTo>
                  <a:lnTo>
                    <a:pt x="5" y="104"/>
                  </a:lnTo>
                  <a:lnTo>
                    <a:pt x="5" y="105"/>
                  </a:lnTo>
                  <a:lnTo>
                    <a:pt x="5" y="107"/>
                  </a:lnTo>
                  <a:lnTo>
                    <a:pt x="5" y="108"/>
                  </a:lnTo>
                  <a:lnTo>
                    <a:pt x="5" y="109"/>
                  </a:lnTo>
                  <a:lnTo>
                    <a:pt x="5" y="110"/>
                  </a:lnTo>
                  <a:lnTo>
                    <a:pt x="5" y="111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9" y="105"/>
                  </a:lnTo>
                  <a:lnTo>
                    <a:pt x="9" y="101"/>
                  </a:lnTo>
                  <a:lnTo>
                    <a:pt x="9" y="100"/>
                  </a:lnTo>
                  <a:lnTo>
                    <a:pt x="9" y="99"/>
                  </a:lnTo>
                  <a:lnTo>
                    <a:pt x="9" y="97"/>
                  </a:lnTo>
                  <a:lnTo>
                    <a:pt x="10" y="92"/>
                  </a:lnTo>
                  <a:lnTo>
                    <a:pt x="10" y="81"/>
                  </a:lnTo>
                  <a:lnTo>
                    <a:pt x="10" y="80"/>
                  </a:lnTo>
                  <a:lnTo>
                    <a:pt x="10" y="78"/>
                  </a:lnTo>
                  <a:lnTo>
                    <a:pt x="11" y="75"/>
                  </a:lnTo>
                  <a:lnTo>
                    <a:pt x="11" y="69"/>
                  </a:lnTo>
                  <a:lnTo>
                    <a:pt x="12" y="56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0"/>
                  </a:lnTo>
                  <a:lnTo>
                    <a:pt x="12" y="44"/>
                  </a:lnTo>
                  <a:lnTo>
                    <a:pt x="13" y="32"/>
                  </a:lnTo>
                  <a:lnTo>
                    <a:pt x="13" y="30"/>
                  </a:lnTo>
                  <a:lnTo>
                    <a:pt x="13" y="29"/>
                  </a:lnTo>
                  <a:lnTo>
                    <a:pt x="13" y="26"/>
                  </a:lnTo>
                  <a:lnTo>
                    <a:pt x="14" y="20"/>
                  </a:lnTo>
                  <a:lnTo>
                    <a:pt x="14" y="19"/>
                  </a:lnTo>
                  <a:lnTo>
                    <a:pt x="14" y="18"/>
                  </a:lnTo>
                  <a:lnTo>
                    <a:pt x="14" y="15"/>
                  </a:lnTo>
                  <a:lnTo>
                    <a:pt x="15" y="11"/>
                  </a:lnTo>
                  <a:lnTo>
                    <a:pt x="15" y="10"/>
                  </a:lnTo>
                  <a:lnTo>
                    <a:pt x="15" y="9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9" y="9"/>
                  </a:lnTo>
                  <a:lnTo>
                    <a:pt x="19" y="10"/>
                  </a:lnTo>
                  <a:lnTo>
                    <a:pt x="19" y="12"/>
                  </a:lnTo>
                  <a:lnTo>
                    <a:pt x="19" y="17"/>
                  </a:lnTo>
                  <a:lnTo>
                    <a:pt x="19" y="18"/>
                  </a:lnTo>
                  <a:lnTo>
                    <a:pt x="19" y="20"/>
                  </a:lnTo>
                  <a:lnTo>
                    <a:pt x="19" y="22"/>
                  </a:lnTo>
                  <a:lnTo>
                    <a:pt x="20" y="28"/>
                  </a:lnTo>
                  <a:lnTo>
                    <a:pt x="21" y="40"/>
                  </a:lnTo>
                  <a:lnTo>
                    <a:pt x="21" y="42"/>
                  </a:lnTo>
                  <a:lnTo>
                    <a:pt x="21" y="44"/>
                  </a:lnTo>
                  <a:lnTo>
                    <a:pt x="21" y="47"/>
                  </a:lnTo>
                  <a:lnTo>
                    <a:pt x="21" y="54"/>
                  </a:lnTo>
                  <a:lnTo>
                    <a:pt x="22" y="67"/>
                  </a:lnTo>
                  <a:lnTo>
                    <a:pt x="22" y="69"/>
                  </a:lnTo>
                  <a:lnTo>
                    <a:pt x="22" y="70"/>
                  </a:lnTo>
                  <a:lnTo>
                    <a:pt x="23" y="74"/>
                  </a:lnTo>
                  <a:lnTo>
                    <a:pt x="23" y="80"/>
                  </a:lnTo>
                  <a:lnTo>
                    <a:pt x="23" y="82"/>
                  </a:lnTo>
                  <a:lnTo>
                    <a:pt x="23" y="83"/>
                  </a:lnTo>
                  <a:lnTo>
                    <a:pt x="23" y="86"/>
                  </a:lnTo>
                  <a:lnTo>
                    <a:pt x="24" y="92"/>
                  </a:lnTo>
                  <a:lnTo>
                    <a:pt x="24" y="93"/>
                  </a:lnTo>
                  <a:lnTo>
                    <a:pt x="24" y="95"/>
                  </a:lnTo>
                  <a:lnTo>
                    <a:pt x="24" y="97"/>
                  </a:lnTo>
                  <a:lnTo>
                    <a:pt x="24" y="98"/>
                  </a:lnTo>
                  <a:lnTo>
                    <a:pt x="24" y="100"/>
                  </a:lnTo>
                  <a:lnTo>
                    <a:pt x="24" y="102"/>
                  </a:lnTo>
                  <a:lnTo>
                    <a:pt x="24" y="103"/>
                  </a:lnTo>
                  <a:lnTo>
                    <a:pt x="25" y="104"/>
                  </a:lnTo>
                  <a:lnTo>
                    <a:pt x="25" y="106"/>
                  </a:lnTo>
                  <a:lnTo>
                    <a:pt x="25" y="107"/>
                  </a:lnTo>
                  <a:lnTo>
                    <a:pt x="25" y="108"/>
                  </a:lnTo>
                  <a:lnTo>
                    <a:pt x="25" y="109"/>
                  </a:lnTo>
                  <a:lnTo>
                    <a:pt x="25" y="110"/>
                  </a:lnTo>
                  <a:lnTo>
                    <a:pt x="25" y="111"/>
                  </a:lnTo>
                  <a:lnTo>
                    <a:pt x="25" y="111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1"/>
                  </a:lnTo>
                  <a:lnTo>
                    <a:pt x="28" y="110"/>
                  </a:lnTo>
                  <a:lnTo>
                    <a:pt x="28" y="109"/>
                  </a:lnTo>
                  <a:lnTo>
                    <a:pt x="28" y="108"/>
                  </a:lnTo>
                  <a:lnTo>
                    <a:pt x="28" y="107"/>
                  </a:lnTo>
                  <a:lnTo>
                    <a:pt x="28" y="106"/>
                  </a:lnTo>
                  <a:lnTo>
                    <a:pt x="29" y="104"/>
                  </a:lnTo>
                  <a:lnTo>
                    <a:pt x="29" y="103"/>
                  </a:lnTo>
                  <a:lnTo>
                    <a:pt x="29" y="102"/>
                  </a:lnTo>
                  <a:lnTo>
                    <a:pt x="29" y="100"/>
                  </a:lnTo>
                  <a:lnTo>
                    <a:pt x="29" y="96"/>
                  </a:lnTo>
                  <a:lnTo>
                    <a:pt x="29" y="94"/>
                  </a:lnTo>
                  <a:lnTo>
                    <a:pt x="29" y="93"/>
                  </a:lnTo>
                  <a:lnTo>
                    <a:pt x="30" y="91"/>
                  </a:lnTo>
                  <a:lnTo>
                    <a:pt x="30" y="85"/>
                  </a:lnTo>
                  <a:lnTo>
                    <a:pt x="31" y="74"/>
                  </a:lnTo>
                  <a:lnTo>
                    <a:pt x="31" y="72"/>
                  </a:lnTo>
                  <a:lnTo>
                    <a:pt x="31" y="70"/>
                  </a:lnTo>
                  <a:lnTo>
                    <a:pt x="31" y="67"/>
                  </a:lnTo>
                  <a:lnTo>
                    <a:pt x="31" y="60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3"/>
                  </a:lnTo>
                  <a:lnTo>
                    <a:pt x="33" y="40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33" y="30"/>
                  </a:lnTo>
                  <a:lnTo>
                    <a:pt x="33" y="27"/>
                  </a:lnTo>
                  <a:lnTo>
                    <a:pt x="34" y="21"/>
                  </a:lnTo>
                  <a:lnTo>
                    <a:pt x="34" y="20"/>
                  </a:lnTo>
                  <a:lnTo>
                    <a:pt x="34" y="19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5" y="11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5" y="7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6" y="2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8" y="7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8" y="10"/>
                  </a:lnTo>
                  <a:lnTo>
                    <a:pt x="39" y="11"/>
                  </a:lnTo>
                  <a:lnTo>
                    <a:pt x="39" y="12"/>
                  </a:lnTo>
                  <a:lnTo>
                    <a:pt x="39" y="14"/>
                  </a:lnTo>
                  <a:lnTo>
                    <a:pt x="39" y="15"/>
                  </a:lnTo>
                  <a:lnTo>
                    <a:pt x="39" y="16"/>
                  </a:lnTo>
                  <a:lnTo>
                    <a:pt x="39" y="19"/>
                  </a:lnTo>
                  <a:lnTo>
                    <a:pt x="39" y="24"/>
                  </a:lnTo>
                  <a:lnTo>
                    <a:pt x="40" y="25"/>
                  </a:lnTo>
                  <a:lnTo>
                    <a:pt x="40" y="26"/>
                  </a:lnTo>
                  <a:lnTo>
                    <a:pt x="40" y="29"/>
                  </a:lnTo>
                  <a:lnTo>
                    <a:pt x="40" y="35"/>
                  </a:lnTo>
                  <a:lnTo>
                    <a:pt x="41" y="48"/>
                  </a:lnTo>
                  <a:lnTo>
                    <a:pt x="42" y="73"/>
                  </a:lnTo>
                  <a:lnTo>
                    <a:pt x="42" y="75"/>
                  </a:lnTo>
                  <a:lnTo>
                    <a:pt x="43" y="76"/>
                  </a:lnTo>
                  <a:lnTo>
                    <a:pt x="43" y="79"/>
                  </a:lnTo>
                  <a:lnTo>
                    <a:pt x="43" y="85"/>
                  </a:lnTo>
                  <a:lnTo>
                    <a:pt x="43" y="86"/>
                  </a:lnTo>
                  <a:lnTo>
                    <a:pt x="43" y="88"/>
                  </a:lnTo>
                  <a:lnTo>
                    <a:pt x="43" y="90"/>
                  </a:lnTo>
                  <a:lnTo>
                    <a:pt x="44" y="95"/>
                  </a:lnTo>
                  <a:lnTo>
                    <a:pt x="44" y="97"/>
                  </a:lnTo>
                  <a:lnTo>
                    <a:pt x="44" y="98"/>
                  </a:lnTo>
                  <a:lnTo>
                    <a:pt x="44" y="100"/>
                  </a:lnTo>
                  <a:lnTo>
                    <a:pt x="44" y="101"/>
                  </a:lnTo>
                  <a:lnTo>
                    <a:pt x="44" y="102"/>
                  </a:lnTo>
                  <a:lnTo>
                    <a:pt x="44" y="104"/>
                  </a:lnTo>
                  <a:lnTo>
                    <a:pt x="45" y="105"/>
                  </a:lnTo>
                  <a:lnTo>
                    <a:pt x="45" y="106"/>
                  </a:lnTo>
                  <a:lnTo>
                    <a:pt x="45" y="108"/>
                  </a:lnTo>
                  <a:lnTo>
                    <a:pt x="45" y="108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8" y="112"/>
                  </a:lnTo>
                  <a:lnTo>
                    <a:pt x="48" y="111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6"/>
                  </a:lnTo>
                  <a:lnTo>
                    <a:pt x="48" y="105"/>
                  </a:lnTo>
                  <a:lnTo>
                    <a:pt x="48" y="104"/>
                  </a:lnTo>
                  <a:lnTo>
                    <a:pt x="49" y="102"/>
                  </a:lnTo>
                  <a:lnTo>
                    <a:pt x="49" y="101"/>
                  </a:lnTo>
                  <a:lnTo>
                    <a:pt x="49" y="100"/>
                  </a:lnTo>
                  <a:lnTo>
                    <a:pt x="49" y="97"/>
                  </a:lnTo>
                  <a:lnTo>
                    <a:pt x="49" y="92"/>
                  </a:lnTo>
                  <a:lnTo>
                    <a:pt x="49" y="91"/>
                  </a:lnTo>
                  <a:lnTo>
                    <a:pt x="49" y="89"/>
                  </a:lnTo>
                  <a:lnTo>
                    <a:pt x="50" y="86"/>
                  </a:lnTo>
                  <a:lnTo>
                    <a:pt x="50" y="80"/>
                  </a:lnTo>
                  <a:lnTo>
                    <a:pt x="51" y="67"/>
                  </a:lnTo>
                  <a:lnTo>
                    <a:pt x="51" y="65"/>
                  </a:lnTo>
                  <a:lnTo>
                    <a:pt x="51" y="64"/>
                  </a:lnTo>
                  <a:lnTo>
                    <a:pt x="51" y="60"/>
                  </a:lnTo>
                  <a:lnTo>
                    <a:pt x="52" y="53"/>
                  </a:lnTo>
                  <a:lnTo>
                    <a:pt x="52" y="40"/>
                  </a:lnTo>
                  <a:lnTo>
                    <a:pt x="52" y="38"/>
                  </a:lnTo>
                  <a:lnTo>
                    <a:pt x="53" y="36"/>
                  </a:lnTo>
                  <a:lnTo>
                    <a:pt x="53" y="33"/>
                  </a:lnTo>
                  <a:lnTo>
                    <a:pt x="53" y="27"/>
                  </a:lnTo>
                  <a:lnTo>
                    <a:pt x="53" y="26"/>
                  </a:lnTo>
                  <a:lnTo>
                    <a:pt x="53" y="24"/>
                  </a:lnTo>
                  <a:lnTo>
                    <a:pt x="53" y="22"/>
                  </a:lnTo>
                  <a:lnTo>
                    <a:pt x="54" y="16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12"/>
                  </a:lnTo>
                  <a:lnTo>
                    <a:pt x="59" y="16"/>
                  </a:lnTo>
                  <a:lnTo>
                    <a:pt x="59" y="18"/>
                  </a:lnTo>
                  <a:lnTo>
                    <a:pt x="59" y="19"/>
                  </a:lnTo>
                  <a:lnTo>
                    <a:pt x="59" y="21"/>
                  </a:lnTo>
                  <a:lnTo>
                    <a:pt x="59" y="26"/>
                  </a:lnTo>
                  <a:lnTo>
                    <a:pt x="59" y="28"/>
                  </a:lnTo>
                  <a:lnTo>
                    <a:pt x="60" y="30"/>
                  </a:lnTo>
                  <a:lnTo>
                    <a:pt x="60" y="33"/>
                  </a:lnTo>
                  <a:lnTo>
                    <a:pt x="60" y="39"/>
                  </a:lnTo>
                  <a:lnTo>
                    <a:pt x="61" y="53"/>
                  </a:lnTo>
                  <a:lnTo>
                    <a:pt x="61" y="55"/>
                  </a:lnTo>
                  <a:lnTo>
                    <a:pt x="61" y="56"/>
                  </a:lnTo>
                  <a:lnTo>
                    <a:pt x="61" y="60"/>
                  </a:lnTo>
                  <a:lnTo>
                    <a:pt x="62" y="67"/>
                  </a:lnTo>
                  <a:lnTo>
                    <a:pt x="62" y="80"/>
                  </a:lnTo>
                  <a:lnTo>
                    <a:pt x="63" y="82"/>
                  </a:lnTo>
                  <a:lnTo>
                    <a:pt x="63" y="84"/>
                  </a:lnTo>
                  <a:lnTo>
                    <a:pt x="63" y="87"/>
                  </a:lnTo>
                  <a:lnTo>
                    <a:pt x="63" y="92"/>
                  </a:lnTo>
                  <a:lnTo>
                    <a:pt x="63" y="94"/>
                  </a:lnTo>
                  <a:lnTo>
                    <a:pt x="63" y="95"/>
                  </a:lnTo>
                  <a:lnTo>
                    <a:pt x="64" y="98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4" y="105"/>
                  </a:lnTo>
                  <a:lnTo>
                    <a:pt x="64" y="107"/>
                  </a:lnTo>
                  <a:lnTo>
                    <a:pt x="64" y="108"/>
                  </a:lnTo>
                  <a:lnTo>
                    <a:pt x="65" y="108"/>
                  </a:lnTo>
                  <a:lnTo>
                    <a:pt x="65" y="110"/>
                  </a:lnTo>
                  <a:lnTo>
                    <a:pt x="65" y="111"/>
                  </a:lnTo>
                  <a:lnTo>
                    <a:pt x="65" y="111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2"/>
                  </a:lnTo>
                  <a:lnTo>
                    <a:pt x="68" y="100"/>
                  </a:lnTo>
                  <a:lnTo>
                    <a:pt x="69" y="99"/>
                  </a:lnTo>
                  <a:lnTo>
                    <a:pt x="69" y="97"/>
                  </a:lnTo>
                  <a:lnTo>
                    <a:pt x="69" y="92"/>
                  </a:lnTo>
                  <a:lnTo>
                    <a:pt x="70" y="81"/>
                  </a:lnTo>
                  <a:lnTo>
                    <a:pt x="70" y="79"/>
                  </a:lnTo>
                  <a:lnTo>
                    <a:pt x="70" y="78"/>
                  </a:lnTo>
                  <a:lnTo>
                    <a:pt x="70" y="74"/>
                  </a:lnTo>
                  <a:lnTo>
                    <a:pt x="70" y="68"/>
                  </a:lnTo>
                  <a:lnTo>
                    <a:pt x="71" y="55"/>
                  </a:lnTo>
                  <a:lnTo>
                    <a:pt x="71" y="53"/>
                  </a:lnTo>
                  <a:lnTo>
                    <a:pt x="71" y="52"/>
                  </a:lnTo>
                  <a:lnTo>
                    <a:pt x="72" y="48"/>
                  </a:lnTo>
                  <a:lnTo>
                    <a:pt x="72" y="42"/>
                  </a:lnTo>
                  <a:lnTo>
                    <a:pt x="72" y="41"/>
                  </a:lnTo>
                  <a:lnTo>
                    <a:pt x="72" y="39"/>
                  </a:lnTo>
                  <a:lnTo>
                    <a:pt x="72" y="36"/>
                  </a:lnTo>
                  <a:lnTo>
                    <a:pt x="73" y="30"/>
                  </a:lnTo>
                  <a:lnTo>
                    <a:pt x="73" y="29"/>
                  </a:lnTo>
                  <a:lnTo>
                    <a:pt x="73" y="28"/>
                  </a:lnTo>
                  <a:lnTo>
                    <a:pt x="73" y="25"/>
                  </a:lnTo>
                  <a:lnTo>
                    <a:pt x="73" y="20"/>
                  </a:lnTo>
                  <a:lnTo>
                    <a:pt x="73" y="18"/>
                  </a:lnTo>
                  <a:lnTo>
                    <a:pt x="74" y="17"/>
                  </a:lnTo>
                  <a:lnTo>
                    <a:pt x="74" y="15"/>
                  </a:lnTo>
                  <a:lnTo>
                    <a:pt x="74" y="11"/>
                  </a:lnTo>
                  <a:lnTo>
                    <a:pt x="74" y="10"/>
                  </a:lnTo>
                  <a:lnTo>
                    <a:pt x="74" y="9"/>
                  </a:lnTo>
                  <a:lnTo>
                    <a:pt x="74" y="7"/>
                  </a:lnTo>
                  <a:lnTo>
                    <a:pt x="74" y="7"/>
                  </a:lnTo>
                  <a:lnTo>
                    <a:pt x="74" y="6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3"/>
                  </a:lnTo>
                  <a:lnTo>
                    <a:pt x="75" y="3"/>
                  </a:lnTo>
                  <a:lnTo>
                    <a:pt x="75" y="2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8" name="Freeform 90"/>
            <p:cNvSpPr>
              <a:spLocks/>
            </p:cNvSpPr>
            <p:nvPr/>
          </p:nvSpPr>
          <p:spPr bwMode="auto">
            <a:xfrm>
              <a:off x="5095" y="2186"/>
              <a:ext cx="72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2" y="3"/>
                </a:cxn>
                <a:cxn ang="0">
                  <a:pos x="3" y="15"/>
                </a:cxn>
                <a:cxn ang="0">
                  <a:pos x="5" y="45"/>
                </a:cxn>
                <a:cxn ang="0">
                  <a:pos x="8" y="93"/>
                </a:cxn>
                <a:cxn ang="0">
                  <a:pos x="9" y="105"/>
                </a:cxn>
                <a:cxn ang="0">
                  <a:pos x="10" y="112"/>
                </a:cxn>
                <a:cxn ang="0">
                  <a:pos x="10" y="115"/>
                </a:cxn>
                <a:cxn ang="0">
                  <a:pos x="11" y="115"/>
                </a:cxn>
                <a:cxn ang="0">
                  <a:pos x="12" y="112"/>
                </a:cxn>
                <a:cxn ang="0">
                  <a:pos x="13" y="104"/>
                </a:cxn>
                <a:cxn ang="0">
                  <a:pos x="14" y="83"/>
                </a:cxn>
                <a:cxn ang="0">
                  <a:pos x="17" y="38"/>
                </a:cxn>
                <a:cxn ang="0">
                  <a:pos x="18" y="15"/>
                </a:cxn>
                <a:cxn ang="0">
                  <a:pos x="19" y="5"/>
                </a:cxn>
                <a:cxn ang="0">
                  <a:pos x="20" y="1"/>
                </a:cxn>
                <a:cxn ang="0">
                  <a:pos x="21" y="0"/>
                </a:cxn>
                <a:cxn ang="0">
                  <a:pos x="21" y="2"/>
                </a:cxn>
                <a:cxn ang="0">
                  <a:pos x="22" y="10"/>
                </a:cxn>
                <a:cxn ang="0">
                  <a:pos x="24" y="28"/>
                </a:cxn>
                <a:cxn ang="0">
                  <a:pos x="26" y="64"/>
                </a:cxn>
                <a:cxn ang="0">
                  <a:pos x="27" y="89"/>
                </a:cxn>
                <a:cxn ang="0">
                  <a:pos x="28" y="107"/>
                </a:cxn>
                <a:cxn ang="0">
                  <a:pos x="29" y="114"/>
                </a:cxn>
                <a:cxn ang="0">
                  <a:pos x="30" y="116"/>
                </a:cxn>
                <a:cxn ang="0">
                  <a:pos x="31" y="114"/>
                </a:cxn>
                <a:cxn ang="0">
                  <a:pos x="31" y="110"/>
                </a:cxn>
                <a:cxn ang="0">
                  <a:pos x="33" y="97"/>
                </a:cxn>
                <a:cxn ang="0">
                  <a:pos x="35" y="60"/>
                </a:cxn>
                <a:cxn ang="0">
                  <a:pos x="37" y="26"/>
                </a:cxn>
                <a:cxn ang="0">
                  <a:pos x="38" y="10"/>
                </a:cxn>
                <a:cxn ang="0">
                  <a:pos x="39" y="3"/>
                </a:cxn>
                <a:cxn ang="0">
                  <a:pos x="39" y="0"/>
                </a:cxn>
                <a:cxn ang="0">
                  <a:pos x="40" y="0"/>
                </a:cxn>
                <a:cxn ang="0">
                  <a:pos x="41" y="3"/>
                </a:cxn>
                <a:cxn ang="0">
                  <a:pos x="42" y="12"/>
                </a:cxn>
                <a:cxn ang="0">
                  <a:pos x="43" y="28"/>
                </a:cxn>
                <a:cxn ang="0">
                  <a:pos x="45" y="75"/>
                </a:cxn>
                <a:cxn ang="0">
                  <a:pos x="47" y="97"/>
                </a:cxn>
                <a:cxn ang="0">
                  <a:pos x="48" y="108"/>
                </a:cxn>
                <a:cxn ang="0">
                  <a:pos x="49" y="114"/>
                </a:cxn>
                <a:cxn ang="0">
                  <a:pos x="49" y="116"/>
                </a:cxn>
                <a:cxn ang="0">
                  <a:pos x="50" y="114"/>
                </a:cxn>
                <a:cxn ang="0">
                  <a:pos x="51" y="108"/>
                </a:cxn>
                <a:cxn ang="0">
                  <a:pos x="52" y="92"/>
                </a:cxn>
                <a:cxn ang="0">
                  <a:pos x="54" y="54"/>
                </a:cxn>
                <a:cxn ang="0">
                  <a:pos x="56" y="29"/>
                </a:cxn>
                <a:cxn ang="0">
                  <a:pos x="57" y="9"/>
                </a:cxn>
                <a:cxn ang="0">
                  <a:pos x="58" y="2"/>
                </a:cxn>
                <a:cxn ang="0">
                  <a:pos x="59" y="0"/>
                </a:cxn>
                <a:cxn ang="0">
                  <a:pos x="60" y="0"/>
                </a:cxn>
                <a:cxn ang="0">
                  <a:pos x="60" y="4"/>
                </a:cxn>
                <a:cxn ang="0">
                  <a:pos x="61" y="17"/>
                </a:cxn>
                <a:cxn ang="0">
                  <a:pos x="63" y="49"/>
                </a:cxn>
                <a:cxn ang="0">
                  <a:pos x="65" y="88"/>
                </a:cxn>
                <a:cxn ang="0">
                  <a:pos x="67" y="106"/>
                </a:cxn>
                <a:cxn ang="0">
                  <a:pos x="68" y="113"/>
                </a:cxn>
                <a:cxn ang="0">
                  <a:pos x="68" y="115"/>
                </a:cxn>
                <a:cxn ang="0">
                  <a:pos x="69" y="115"/>
                </a:cxn>
                <a:cxn ang="0">
                  <a:pos x="70" y="110"/>
                </a:cxn>
                <a:cxn ang="0">
                  <a:pos x="71" y="100"/>
                </a:cxn>
              </a:cxnLst>
              <a:rect l="0" t="0" r="r" b="b"/>
              <a:pathLst>
                <a:path w="72" h="11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10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4" y="20"/>
                  </a:lnTo>
                  <a:lnTo>
                    <a:pt x="4" y="26"/>
                  </a:lnTo>
                  <a:lnTo>
                    <a:pt x="5" y="38"/>
                  </a:lnTo>
                  <a:lnTo>
                    <a:pt x="5" y="40"/>
                  </a:lnTo>
                  <a:lnTo>
                    <a:pt x="5" y="41"/>
                  </a:lnTo>
                  <a:lnTo>
                    <a:pt x="5" y="45"/>
                  </a:lnTo>
                  <a:lnTo>
                    <a:pt x="5" y="52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7" y="69"/>
                  </a:lnTo>
                  <a:lnTo>
                    <a:pt x="7" y="72"/>
                  </a:lnTo>
                  <a:lnTo>
                    <a:pt x="7" y="79"/>
                  </a:lnTo>
                  <a:lnTo>
                    <a:pt x="8" y="92"/>
                  </a:lnTo>
                  <a:lnTo>
                    <a:pt x="8" y="93"/>
                  </a:lnTo>
                  <a:lnTo>
                    <a:pt x="8" y="94"/>
                  </a:lnTo>
                  <a:lnTo>
                    <a:pt x="8" y="97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9" y="101"/>
                  </a:lnTo>
                  <a:lnTo>
                    <a:pt x="9" y="102"/>
                  </a:lnTo>
                  <a:lnTo>
                    <a:pt x="9" y="103"/>
                  </a:lnTo>
                  <a:lnTo>
                    <a:pt x="9" y="105"/>
                  </a:lnTo>
                  <a:lnTo>
                    <a:pt x="9" y="106"/>
                  </a:lnTo>
                  <a:lnTo>
                    <a:pt x="9" y="107"/>
                  </a:lnTo>
                  <a:lnTo>
                    <a:pt x="9" y="109"/>
                  </a:lnTo>
                  <a:lnTo>
                    <a:pt x="9" y="109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9"/>
                  </a:lnTo>
                  <a:lnTo>
                    <a:pt x="12" y="108"/>
                  </a:lnTo>
                  <a:lnTo>
                    <a:pt x="12" y="107"/>
                  </a:lnTo>
                  <a:lnTo>
                    <a:pt x="13" y="106"/>
                  </a:lnTo>
                  <a:lnTo>
                    <a:pt x="13" y="104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100"/>
                  </a:lnTo>
                  <a:lnTo>
                    <a:pt x="13" y="95"/>
                  </a:lnTo>
                  <a:lnTo>
                    <a:pt x="13" y="94"/>
                  </a:lnTo>
                  <a:lnTo>
                    <a:pt x="14" y="92"/>
                  </a:lnTo>
                  <a:lnTo>
                    <a:pt x="14" y="89"/>
                  </a:lnTo>
                  <a:lnTo>
                    <a:pt x="14" y="83"/>
                  </a:lnTo>
                  <a:lnTo>
                    <a:pt x="15" y="70"/>
                  </a:lnTo>
                  <a:lnTo>
                    <a:pt x="15" y="68"/>
                  </a:lnTo>
                  <a:lnTo>
                    <a:pt x="15" y="66"/>
                  </a:lnTo>
                  <a:lnTo>
                    <a:pt x="15" y="63"/>
                  </a:lnTo>
                  <a:lnTo>
                    <a:pt x="16" y="56"/>
                  </a:lnTo>
                  <a:lnTo>
                    <a:pt x="16" y="42"/>
                  </a:lnTo>
                  <a:lnTo>
                    <a:pt x="17" y="40"/>
                  </a:lnTo>
                  <a:lnTo>
                    <a:pt x="17" y="38"/>
                  </a:lnTo>
                  <a:lnTo>
                    <a:pt x="17" y="35"/>
                  </a:lnTo>
                  <a:lnTo>
                    <a:pt x="17" y="28"/>
                  </a:lnTo>
                  <a:lnTo>
                    <a:pt x="17" y="27"/>
                  </a:lnTo>
                  <a:lnTo>
                    <a:pt x="17" y="26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8" y="16"/>
                  </a:lnTo>
                  <a:lnTo>
                    <a:pt x="18" y="15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9" y="10"/>
                  </a:lnTo>
                  <a:lnTo>
                    <a:pt x="19" y="8"/>
                  </a:lnTo>
                  <a:lnTo>
                    <a:pt x="19" y="7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22" y="9"/>
                  </a:lnTo>
                  <a:lnTo>
                    <a:pt x="22" y="10"/>
                  </a:lnTo>
                  <a:lnTo>
                    <a:pt x="22" y="12"/>
                  </a:lnTo>
                  <a:lnTo>
                    <a:pt x="23" y="13"/>
                  </a:lnTo>
                  <a:lnTo>
                    <a:pt x="23" y="14"/>
                  </a:lnTo>
                  <a:lnTo>
                    <a:pt x="23" y="16"/>
                  </a:lnTo>
                  <a:lnTo>
                    <a:pt x="23" y="22"/>
                  </a:lnTo>
                  <a:lnTo>
                    <a:pt x="23" y="23"/>
                  </a:lnTo>
                  <a:lnTo>
                    <a:pt x="23" y="24"/>
                  </a:lnTo>
                  <a:lnTo>
                    <a:pt x="24" y="28"/>
                  </a:lnTo>
                  <a:lnTo>
                    <a:pt x="24" y="34"/>
                  </a:lnTo>
                  <a:lnTo>
                    <a:pt x="24" y="35"/>
                  </a:lnTo>
                  <a:lnTo>
                    <a:pt x="24" y="37"/>
                  </a:lnTo>
                  <a:lnTo>
                    <a:pt x="24" y="40"/>
                  </a:lnTo>
                  <a:lnTo>
                    <a:pt x="25" y="47"/>
                  </a:lnTo>
                  <a:lnTo>
                    <a:pt x="25" y="61"/>
                  </a:lnTo>
                  <a:lnTo>
                    <a:pt x="25" y="63"/>
                  </a:lnTo>
                  <a:lnTo>
                    <a:pt x="26" y="64"/>
                  </a:lnTo>
                  <a:lnTo>
                    <a:pt x="26" y="68"/>
                  </a:lnTo>
                  <a:lnTo>
                    <a:pt x="26" y="74"/>
                  </a:lnTo>
                  <a:lnTo>
                    <a:pt x="26" y="76"/>
                  </a:lnTo>
                  <a:lnTo>
                    <a:pt x="26" y="77"/>
                  </a:lnTo>
                  <a:lnTo>
                    <a:pt x="27" y="80"/>
                  </a:lnTo>
                  <a:lnTo>
                    <a:pt x="27" y="86"/>
                  </a:lnTo>
                  <a:lnTo>
                    <a:pt x="27" y="87"/>
                  </a:lnTo>
                  <a:lnTo>
                    <a:pt x="27" y="89"/>
                  </a:lnTo>
                  <a:lnTo>
                    <a:pt x="27" y="92"/>
                  </a:lnTo>
                  <a:lnTo>
                    <a:pt x="27" y="97"/>
                  </a:lnTo>
                  <a:lnTo>
                    <a:pt x="28" y="98"/>
                  </a:lnTo>
                  <a:lnTo>
                    <a:pt x="28" y="99"/>
                  </a:lnTo>
                  <a:lnTo>
                    <a:pt x="28" y="101"/>
                  </a:lnTo>
                  <a:lnTo>
                    <a:pt x="28" y="105"/>
                  </a:lnTo>
                  <a:lnTo>
                    <a:pt x="28" y="106"/>
                  </a:lnTo>
                  <a:lnTo>
                    <a:pt x="28" y="107"/>
                  </a:lnTo>
                  <a:lnTo>
                    <a:pt x="29" y="109"/>
                  </a:lnTo>
                  <a:lnTo>
                    <a:pt x="29" y="109"/>
                  </a:lnTo>
                  <a:lnTo>
                    <a:pt x="29" y="110"/>
                  </a:lnTo>
                  <a:lnTo>
                    <a:pt x="29" y="111"/>
                  </a:lnTo>
                  <a:lnTo>
                    <a:pt x="29" y="112"/>
                  </a:lnTo>
                  <a:lnTo>
                    <a:pt x="29" y="113"/>
                  </a:lnTo>
                  <a:lnTo>
                    <a:pt x="29" y="113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3"/>
                  </a:lnTo>
                  <a:lnTo>
                    <a:pt x="31" y="113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09"/>
                  </a:lnTo>
                  <a:lnTo>
                    <a:pt x="32" y="107"/>
                  </a:lnTo>
                  <a:lnTo>
                    <a:pt x="32" y="106"/>
                  </a:lnTo>
                  <a:lnTo>
                    <a:pt x="32" y="105"/>
                  </a:lnTo>
                  <a:lnTo>
                    <a:pt x="32" y="103"/>
                  </a:lnTo>
                  <a:lnTo>
                    <a:pt x="33" y="98"/>
                  </a:lnTo>
                  <a:lnTo>
                    <a:pt x="33" y="97"/>
                  </a:lnTo>
                  <a:lnTo>
                    <a:pt x="33" y="96"/>
                  </a:lnTo>
                  <a:lnTo>
                    <a:pt x="33" y="93"/>
                  </a:lnTo>
                  <a:lnTo>
                    <a:pt x="33" y="87"/>
                  </a:lnTo>
                  <a:lnTo>
                    <a:pt x="34" y="74"/>
                  </a:lnTo>
                  <a:lnTo>
                    <a:pt x="34" y="72"/>
                  </a:lnTo>
                  <a:lnTo>
                    <a:pt x="34" y="70"/>
                  </a:lnTo>
                  <a:lnTo>
                    <a:pt x="34" y="67"/>
                  </a:lnTo>
                  <a:lnTo>
                    <a:pt x="35" y="60"/>
                  </a:lnTo>
                  <a:lnTo>
                    <a:pt x="35" y="46"/>
                  </a:lnTo>
                  <a:lnTo>
                    <a:pt x="36" y="44"/>
                  </a:lnTo>
                  <a:lnTo>
                    <a:pt x="36" y="42"/>
                  </a:lnTo>
                  <a:lnTo>
                    <a:pt x="36" y="39"/>
                  </a:lnTo>
                  <a:lnTo>
                    <a:pt x="36" y="32"/>
                  </a:lnTo>
                  <a:lnTo>
                    <a:pt x="36" y="31"/>
                  </a:lnTo>
                  <a:lnTo>
                    <a:pt x="37" y="29"/>
                  </a:lnTo>
                  <a:lnTo>
                    <a:pt x="37" y="26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8" y="13"/>
                  </a:lnTo>
                  <a:lnTo>
                    <a:pt x="38" y="11"/>
                  </a:lnTo>
                  <a:lnTo>
                    <a:pt x="38" y="10"/>
                  </a:lnTo>
                  <a:lnTo>
                    <a:pt x="38" y="9"/>
                  </a:lnTo>
                  <a:lnTo>
                    <a:pt x="38" y="8"/>
                  </a:lnTo>
                  <a:lnTo>
                    <a:pt x="38" y="7"/>
                  </a:lnTo>
                  <a:lnTo>
                    <a:pt x="38" y="6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7"/>
                  </a:lnTo>
                  <a:lnTo>
                    <a:pt x="41" y="8"/>
                  </a:lnTo>
                  <a:lnTo>
                    <a:pt x="41" y="9"/>
                  </a:lnTo>
                  <a:lnTo>
                    <a:pt x="42" y="10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5"/>
                  </a:lnTo>
                  <a:lnTo>
                    <a:pt x="42" y="16"/>
                  </a:lnTo>
                  <a:lnTo>
                    <a:pt x="42" y="17"/>
                  </a:lnTo>
                  <a:lnTo>
                    <a:pt x="42" y="20"/>
                  </a:lnTo>
                  <a:lnTo>
                    <a:pt x="43" y="25"/>
                  </a:lnTo>
                  <a:lnTo>
                    <a:pt x="43" y="26"/>
                  </a:lnTo>
                  <a:lnTo>
                    <a:pt x="43" y="28"/>
                  </a:lnTo>
                  <a:lnTo>
                    <a:pt x="43" y="30"/>
                  </a:lnTo>
                  <a:lnTo>
                    <a:pt x="43" y="36"/>
                  </a:lnTo>
                  <a:lnTo>
                    <a:pt x="44" y="49"/>
                  </a:lnTo>
                  <a:lnTo>
                    <a:pt x="44" y="51"/>
                  </a:lnTo>
                  <a:lnTo>
                    <a:pt x="44" y="52"/>
                  </a:lnTo>
                  <a:lnTo>
                    <a:pt x="44" y="56"/>
                  </a:lnTo>
                  <a:lnTo>
                    <a:pt x="45" y="62"/>
                  </a:lnTo>
                  <a:lnTo>
                    <a:pt x="45" y="75"/>
                  </a:lnTo>
                  <a:lnTo>
                    <a:pt x="45" y="76"/>
                  </a:lnTo>
                  <a:lnTo>
                    <a:pt x="46" y="78"/>
                  </a:lnTo>
                  <a:lnTo>
                    <a:pt x="46" y="81"/>
                  </a:lnTo>
                  <a:lnTo>
                    <a:pt x="46" y="87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7" y="92"/>
                  </a:lnTo>
                  <a:lnTo>
                    <a:pt x="47" y="97"/>
                  </a:lnTo>
                  <a:lnTo>
                    <a:pt x="47" y="98"/>
                  </a:lnTo>
                  <a:lnTo>
                    <a:pt x="47" y="100"/>
                  </a:lnTo>
                  <a:lnTo>
                    <a:pt x="47" y="102"/>
                  </a:lnTo>
                  <a:lnTo>
                    <a:pt x="47" y="103"/>
                  </a:lnTo>
                  <a:lnTo>
                    <a:pt x="47" y="104"/>
                  </a:lnTo>
                  <a:lnTo>
                    <a:pt x="47" y="106"/>
                  </a:lnTo>
                  <a:lnTo>
                    <a:pt x="48" y="107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08"/>
                  </a:lnTo>
                  <a:lnTo>
                    <a:pt x="51" y="108"/>
                  </a:lnTo>
                  <a:lnTo>
                    <a:pt x="51" y="107"/>
                  </a:lnTo>
                  <a:lnTo>
                    <a:pt x="51" y="105"/>
                  </a:lnTo>
                  <a:lnTo>
                    <a:pt x="51" y="104"/>
                  </a:lnTo>
                  <a:lnTo>
                    <a:pt x="51" y="103"/>
                  </a:lnTo>
                  <a:lnTo>
                    <a:pt x="52" y="100"/>
                  </a:lnTo>
                  <a:lnTo>
                    <a:pt x="52" y="95"/>
                  </a:lnTo>
                  <a:lnTo>
                    <a:pt x="52" y="94"/>
                  </a:lnTo>
                  <a:lnTo>
                    <a:pt x="52" y="92"/>
                  </a:lnTo>
                  <a:lnTo>
                    <a:pt x="52" y="89"/>
                  </a:lnTo>
                  <a:lnTo>
                    <a:pt x="53" y="83"/>
                  </a:lnTo>
                  <a:lnTo>
                    <a:pt x="53" y="82"/>
                  </a:lnTo>
                  <a:lnTo>
                    <a:pt x="53" y="80"/>
                  </a:lnTo>
                  <a:lnTo>
                    <a:pt x="53" y="77"/>
                  </a:lnTo>
                  <a:lnTo>
                    <a:pt x="54" y="70"/>
                  </a:lnTo>
                  <a:lnTo>
                    <a:pt x="54" y="56"/>
                  </a:lnTo>
                  <a:lnTo>
                    <a:pt x="54" y="54"/>
                  </a:lnTo>
                  <a:lnTo>
                    <a:pt x="54" y="52"/>
                  </a:lnTo>
                  <a:lnTo>
                    <a:pt x="55" y="49"/>
                  </a:lnTo>
                  <a:lnTo>
                    <a:pt x="55" y="42"/>
                  </a:lnTo>
                  <a:lnTo>
                    <a:pt x="55" y="41"/>
                  </a:lnTo>
                  <a:lnTo>
                    <a:pt x="55" y="39"/>
                  </a:lnTo>
                  <a:lnTo>
                    <a:pt x="55" y="36"/>
                  </a:lnTo>
                  <a:lnTo>
                    <a:pt x="56" y="30"/>
                  </a:lnTo>
                  <a:lnTo>
                    <a:pt x="56" y="29"/>
                  </a:lnTo>
                  <a:lnTo>
                    <a:pt x="56" y="27"/>
                  </a:lnTo>
                  <a:lnTo>
                    <a:pt x="56" y="24"/>
                  </a:lnTo>
                  <a:lnTo>
                    <a:pt x="56" y="19"/>
                  </a:lnTo>
                  <a:lnTo>
                    <a:pt x="56" y="18"/>
                  </a:lnTo>
                  <a:lnTo>
                    <a:pt x="57" y="17"/>
                  </a:lnTo>
                  <a:lnTo>
                    <a:pt x="57" y="14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3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5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1" y="8"/>
                  </a:lnTo>
                  <a:lnTo>
                    <a:pt x="61" y="9"/>
                  </a:lnTo>
                  <a:lnTo>
                    <a:pt x="61" y="10"/>
                  </a:lnTo>
                  <a:lnTo>
                    <a:pt x="61" y="12"/>
                  </a:lnTo>
                  <a:lnTo>
                    <a:pt x="61" y="17"/>
                  </a:lnTo>
                  <a:lnTo>
                    <a:pt x="62" y="19"/>
                  </a:lnTo>
                  <a:lnTo>
                    <a:pt x="62" y="20"/>
                  </a:lnTo>
                  <a:lnTo>
                    <a:pt x="62" y="23"/>
                  </a:lnTo>
                  <a:lnTo>
                    <a:pt x="62" y="29"/>
                  </a:lnTo>
                  <a:lnTo>
                    <a:pt x="63" y="42"/>
                  </a:lnTo>
                  <a:lnTo>
                    <a:pt x="63" y="44"/>
                  </a:lnTo>
                  <a:lnTo>
                    <a:pt x="63" y="46"/>
                  </a:lnTo>
                  <a:lnTo>
                    <a:pt x="63" y="49"/>
                  </a:lnTo>
                  <a:lnTo>
                    <a:pt x="64" y="57"/>
                  </a:lnTo>
                  <a:lnTo>
                    <a:pt x="64" y="71"/>
                  </a:lnTo>
                  <a:lnTo>
                    <a:pt x="64" y="73"/>
                  </a:lnTo>
                  <a:lnTo>
                    <a:pt x="65" y="74"/>
                  </a:lnTo>
                  <a:lnTo>
                    <a:pt x="65" y="78"/>
                  </a:lnTo>
                  <a:lnTo>
                    <a:pt x="65" y="84"/>
                  </a:lnTo>
                  <a:lnTo>
                    <a:pt x="65" y="86"/>
                  </a:lnTo>
                  <a:lnTo>
                    <a:pt x="65" y="88"/>
                  </a:lnTo>
                  <a:lnTo>
                    <a:pt x="66" y="91"/>
                  </a:lnTo>
                  <a:lnTo>
                    <a:pt x="66" y="96"/>
                  </a:lnTo>
                  <a:lnTo>
                    <a:pt x="66" y="98"/>
                  </a:lnTo>
                  <a:lnTo>
                    <a:pt x="66" y="99"/>
                  </a:lnTo>
                  <a:lnTo>
                    <a:pt x="66" y="101"/>
                  </a:lnTo>
                  <a:lnTo>
                    <a:pt x="66" y="102"/>
                  </a:lnTo>
                  <a:lnTo>
                    <a:pt x="66" y="104"/>
                  </a:lnTo>
                  <a:lnTo>
                    <a:pt x="67" y="106"/>
                  </a:lnTo>
                  <a:lnTo>
                    <a:pt x="67" y="107"/>
                  </a:lnTo>
                  <a:lnTo>
                    <a:pt x="67" y="108"/>
                  </a:lnTo>
                  <a:lnTo>
                    <a:pt x="67" y="108"/>
                  </a:lnTo>
                  <a:lnTo>
                    <a:pt x="67" y="109"/>
                  </a:lnTo>
                  <a:lnTo>
                    <a:pt x="67" y="110"/>
                  </a:lnTo>
                  <a:lnTo>
                    <a:pt x="67" y="111"/>
                  </a:lnTo>
                  <a:lnTo>
                    <a:pt x="68" y="112"/>
                  </a:lnTo>
                  <a:lnTo>
                    <a:pt x="68" y="113"/>
                  </a:lnTo>
                  <a:lnTo>
                    <a:pt x="68" y="113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3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0" y="111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08"/>
                  </a:lnTo>
                  <a:lnTo>
                    <a:pt x="70" y="107"/>
                  </a:lnTo>
                  <a:lnTo>
                    <a:pt x="70" y="106"/>
                  </a:lnTo>
                  <a:lnTo>
                    <a:pt x="70" y="104"/>
                  </a:lnTo>
                  <a:lnTo>
                    <a:pt x="70" y="103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1" y="94"/>
                  </a:lnTo>
                  <a:lnTo>
                    <a:pt x="71" y="93"/>
                  </a:lnTo>
                  <a:lnTo>
                    <a:pt x="71" y="92"/>
                  </a:lnTo>
                  <a:lnTo>
                    <a:pt x="72" y="89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9" name="Freeform 91"/>
            <p:cNvSpPr>
              <a:spLocks/>
            </p:cNvSpPr>
            <p:nvPr/>
          </p:nvSpPr>
          <p:spPr bwMode="auto">
            <a:xfrm>
              <a:off x="5167" y="2186"/>
              <a:ext cx="71" cy="116"/>
            </a:xfrm>
            <a:custGeom>
              <a:avLst/>
              <a:gdLst/>
              <a:ahLst/>
              <a:cxnLst>
                <a:cxn ang="0">
                  <a:pos x="1" y="55"/>
                </a:cxn>
                <a:cxn ang="0">
                  <a:pos x="3" y="20"/>
                </a:cxn>
                <a:cxn ang="0">
                  <a:pos x="4" y="6"/>
                </a:cxn>
                <a:cxn ang="0">
                  <a:pos x="5" y="1"/>
                </a:cxn>
                <a:cxn ang="0">
                  <a:pos x="6" y="0"/>
                </a:cxn>
                <a:cxn ang="0">
                  <a:pos x="7" y="2"/>
                </a:cxn>
                <a:cxn ang="0">
                  <a:pos x="8" y="7"/>
                </a:cxn>
                <a:cxn ang="0">
                  <a:pos x="9" y="24"/>
                </a:cxn>
                <a:cxn ang="0">
                  <a:pos x="12" y="86"/>
                </a:cxn>
                <a:cxn ang="0">
                  <a:pos x="13" y="103"/>
                </a:cxn>
                <a:cxn ang="0">
                  <a:pos x="14" y="112"/>
                </a:cxn>
                <a:cxn ang="0">
                  <a:pos x="15" y="115"/>
                </a:cxn>
                <a:cxn ang="0">
                  <a:pos x="16" y="115"/>
                </a:cxn>
                <a:cxn ang="0">
                  <a:pos x="16" y="112"/>
                </a:cxn>
                <a:cxn ang="0">
                  <a:pos x="17" y="105"/>
                </a:cxn>
                <a:cxn ang="0">
                  <a:pos x="19" y="83"/>
                </a:cxn>
                <a:cxn ang="0">
                  <a:pos x="21" y="41"/>
                </a:cxn>
                <a:cxn ang="0">
                  <a:pos x="22" y="20"/>
                </a:cxn>
                <a:cxn ang="0">
                  <a:pos x="23" y="8"/>
                </a:cxn>
                <a:cxn ang="0">
                  <a:pos x="24" y="2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6" y="7"/>
                </a:cxn>
                <a:cxn ang="0">
                  <a:pos x="28" y="24"/>
                </a:cxn>
                <a:cxn ang="0">
                  <a:pos x="30" y="57"/>
                </a:cxn>
                <a:cxn ang="0">
                  <a:pos x="32" y="92"/>
                </a:cxn>
                <a:cxn ang="0">
                  <a:pos x="33" y="108"/>
                </a:cxn>
                <a:cxn ang="0">
                  <a:pos x="33" y="113"/>
                </a:cxn>
                <a:cxn ang="0">
                  <a:pos x="34" y="115"/>
                </a:cxn>
                <a:cxn ang="0">
                  <a:pos x="35" y="115"/>
                </a:cxn>
                <a:cxn ang="0">
                  <a:pos x="36" y="110"/>
                </a:cxn>
                <a:cxn ang="0">
                  <a:pos x="37" y="98"/>
                </a:cxn>
                <a:cxn ang="0">
                  <a:pos x="38" y="72"/>
                </a:cxn>
                <a:cxn ang="0">
                  <a:pos x="40" y="33"/>
                </a:cxn>
                <a:cxn ang="0">
                  <a:pos x="42" y="14"/>
                </a:cxn>
                <a:cxn ang="0">
                  <a:pos x="42" y="4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2"/>
                </a:cxn>
                <a:cxn ang="0">
                  <a:pos x="45" y="10"/>
                </a:cxn>
                <a:cxn ang="0">
                  <a:pos x="47" y="26"/>
                </a:cxn>
                <a:cxn ang="0">
                  <a:pos x="49" y="62"/>
                </a:cxn>
                <a:cxn ang="0">
                  <a:pos x="50" y="94"/>
                </a:cxn>
                <a:cxn ang="0">
                  <a:pos x="51" y="108"/>
                </a:cxn>
                <a:cxn ang="0">
                  <a:pos x="52" y="113"/>
                </a:cxn>
                <a:cxn ang="0">
                  <a:pos x="53" y="116"/>
                </a:cxn>
                <a:cxn ang="0">
                  <a:pos x="54" y="114"/>
                </a:cxn>
                <a:cxn ang="0">
                  <a:pos x="55" y="108"/>
                </a:cxn>
                <a:cxn ang="0">
                  <a:pos x="56" y="91"/>
                </a:cxn>
                <a:cxn ang="0">
                  <a:pos x="57" y="64"/>
                </a:cxn>
                <a:cxn ang="0">
                  <a:pos x="59" y="30"/>
                </a:cxn>
                <a:cxn ang="0">
                  <a:pos x="60" y="13"/>
                </a:cxn>
                <a:cxn ang="0">
                  <a:pos x="61" y="4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3" y="3"/>
                </a:cxn>
                <a:cxn ang="0">
                  <a:pos x="64" y="11"/>
                </a:cxn>
                <a:cxn ang="0">
                  <a:pos x="65" y="29"/>
                </a:cxn>
                <a:cxn ang="0">
                  <a:pos x="68" y="70"/>
                </a:cxn>
                <a:cxn ang="0">
                  <a:pos x="69" y="92"/>
                </a:cxn>
                <a:cxn ang="0">
                  <a:pos x="70" y="106"/>
                </a:cxn>
                <a:cxn ang="0">
                  <a:pos x="71" y="113"/>
                </a:cxn>
              </a:cxnLst>
              <a:rect l="0" t="0" r="r" b="b"/>
              <a:pathLst>
                <a:path w="71" h="116">
                  <a:moveTo>
                    <a:pt x="0" y="89"/>
                  </a:moveTo>
                  <a:lnTo>
                    <a:pt x="0" y="82"/>
                  </a:lnTo>
                  <a:lnTo>
                    <a:pt x="0" y="81"/>
                  </a:lnTo>
                  <a:lnTo>
                    <a:pt x="0" y="79"/>
                  </a:lnTo>
                  <a:lnTo>
                    <a:pt x="0" y="76"/>
                  </a:lnTo>
                  <a:lnTo>
                    <a:pt x="1" y="70"/>
                  </a:lnTo>
                  <a:lnTo>
                    <a:pt x="1" y="56"/>
                  </a:lnTo>
                  <a:lnTo>
                    <a:pt x="1" y="55"/>
                  </a:lnTo>
                  <a:lnTo>
                    <a:pt x="2" y="53"/>
                  </a:lnTo>
                  <a:lnTo>
                    <a:pt x="2" y="50"/>
                  </a:lnTo>
                  <a:lnTo>
                    <a:pt x="2" y="43"/>
                  </a:lnTo>
                  <a:lnTo>
                    <a:pt x="3" y="31"/>
                  </a:lnTo>
                  <a:lnTo>
                    <a:pt x="3" y="30"/>
                  </a:lnTo>
                  <a:lnTo>
                    <a:pt x="3" y="28"/>
                  </a:lnTo>
                  <a:lnTo>
                    <a:pt x="3" y="25"/>
                  </a:lnTo>
                  <a:lnTo>
                    <a:pt x="3" y="20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8" y="7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8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0" y="44"/>
                  </a:lnTo>
                  <a:lnTo>
                    <a:pt x="12" y="72"/>
                  </a:lnTo>
                  <a:lnTo>
                    <a:pt x="12" y="74"/>
                  </a:lnTo>
                  <a:lnTo>
                    <a:pt x="12" y="75"/>
                  </a:lnTo>
                  <a:lnTo>
                    <a:pt x="12" y="79"/>
                  </a:lnTo>
                  <a:lnTo>
                    <a:pt x="12" y="85"/>
                  </a:lnTo>
                  <a:lnTo>
                    <a:pt x="12" y="86"/>
                  </a:lnTo>
                  <a:lnTo>
                    <a:pt x="12" y="88"/>
                  </a:lnTo>
                  <a:lnTo>
                    <a:pt x="12" y="91"/>
                  </a:lnTo>
                  <a:lnTo>
                    <a:pt x="13" y="96"/>
                  </a:lnTo>
                  <a:lnTo>
                    <a:pt x="13" y="97"/>
                  </a:lnTo>
                  <a:lnTo>
                    <a:pt x="13" y="98"/>
                  </a:lnTo>
                  <a:lnTo>
                    <a:pt x="13" y="101"/>
                  </a:lnTo>
                  <a:lnTo>
                    <a:pt x="13" y="102"/>
                  </a:lnTo>
                  <a:lnTo>
                    <a:pt x="13" y="103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09"/>
                  </a:lnTo>
                  <a:lnTo>
                    <a:pt x="14" y="110"/>
                  </a:lnTo>
                  <a:lnTo>
                    <a:pt x="14" y="111"/>
                  </a:lnTo>
                  <a:lnTo>
                    <a:pt x="14" y="112"/>
                  </a:lnTo>
                  <a:lnTo>
                    <a:pt x="14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6" y="113"/>
                  </a:lnTo>
                  <a:lnTo>
                    <a:pt x="16" y="112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0"/>
                  </a:lnTo>
                  <a:lnTo>
                    <a:pt x="17" y="109"/>
                  </a:lnTo>
                  <a:lnTo>
                    <a:pt x="17" y="109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5"/>
                  </a:lnTo>
                  <a:lnTo>
                    <a:pt x="18" y="103"/>
                  </a:lnTo>
                  <a:lnTo>
                    <a:pt x="18" y="98"/>
                  </a:lnTo>
                  <a:lnTo>
                    <a:pt x="18" y="96"/>
                  </a:lnTo>
                  <a:lnTo>
                    <a:pt x="18" y="95"/>
                  </a:lnTo>
                  <a:lnTo>
                    <a:pt x="18" y="92"/>
                  </a:lnTo>
                  <a:lnTo>
                    <a:pt x="19" y="86"/>
                  </a:lnTo>
                  <a:lnTo>
                    <a:pt x="19" y="84"/>
                  </a:lnTo>
                  <a:lnTo>
                    <a:pt x="19" y="83"/>
                  </a:lnTo>
                  <a:lnTo>
                    <a:pt x="19" y="79"/>
                  </a:lnTo>
                  <a:lnTo>
                    <a:pt x="19" y="72"/>
                  </a:lnTo>
                  <a:lnTo>
                    <a:pt x="20" y="58"/>
                  </a:lnTo>
                  <a:lnTo>
                    <a:pt x="20" y="56"/>
                  </a:lnTo>
                  <a:lnTo>
                    <a:pt x="20" y="54"/>
                  </a:lnTo>
                  <a:lnTo>
                    <a:pt x="20" y="50"/>
                  </a:lnTo>
                  <a:lnTo>
                    <a:pt x="21" y="43"/>
                  </a:lnTo>
                  <a:lnTo>
                    <a:pt x="21" y="41"/>
                  </a:lnTo>
                  <a:lnTo>
                    <a:pt x="21" y="40"/>
                  </a:lnTo>
                  <a:lnTo>
                    <a:pt x="21" y="36"/>
                  </a:lnTo>
                  <a:lnTo>
                    <a:pt x="22" y="30"/>
                  </a:lnTo>
                  <a:lnTo>
                    <a:pt x="22" y="28"/>
                  </a:lnTo>
                  <a:lnTo>
                    <a:pt x="22" y="26"/>
                  </a:lnTo>
                  <a:lnTo>
                    <a:pt x="22" y="23"/>
                  </a:lnTo>
                  <a:lnTo>
                    <a:pt x="22" y="22"/>
                  </a:lnTo>
                  <a:lnTo>
                    <a:pt x="22" y="20"/>
                  </a:lnTo>
                  <a:lnTo>
                    <a:pt x="22" y="18"/>
                  </a:lnTo>
                  <a:lnTo>
                    <a:pt x="22" y="16"/>
                  </a:lnTo>
                  <a:lnTo>
                    <a:pt x="23" y="15"/>
                  </a:lnTo>
                  <a:lnTo>
                    <a:pt x="23" y="13"/>
                  </a:lnTo>
                  <a:lnTo>
                    <a:pt x="23" y="12"/>
                  </a:lnTo>
                  <a:lnTo>
                    <a:pt x="23" y="10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7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4"/>
                  </a:lnTo>
                  <a:lnTo>
                    <a:pt x="26" y="5"/>
                  </a:lnTo>
                  <a:lnTo>
                    <a:pt x="26" y="6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8" y="26"/>
                  </a:lnTo>
                  <a:lnTo>
                    <a:pt x="28" y="30"/>
                  </a:lnTo>
                  <a:lnTo>
                    <a:pt x="28" y="36"/>
                  </a:lnTo>
                  <a:lnTo>
                    <a:pt x="29" y="50"/>
                  </a:lnTo>
                  <a:lnTo>
                    <a:pt x="29" y="52"/>
                  </a:lnTo>
                  <a:lnTo>
                    <a:pt x="29" y="54"/>
                  </a:lnTo>
                  <a:lnTo>
                    <a:pt x="30" y="57"/>
                  </a:lnTo>
                  <a:lnTo>
                    <a:pt x="30" y="64"/>
                  </a:lnTo>
                  <a:lnTo>
                    <a:pt x="31" y="77"/>
                  </a:lnTo>
                  <a:lnTo>
                    <a:pt x="31" y="78"/>
                  </a:lnTo>
                  <a:lnTo>
                    <a:pt x="31" y="80"/>
                  </a:lnTo>
                  <a:lnTo>
                    <a:pt x="31" y="83"/>
                  </a:lnTo>
                  <a:lnTo>
                    <a:pt x="31" y="89"/>
                  </a:lnTo>
                  <a:lnTo>
                    <a:pt x="31" y="90"/>
                  </a:lnTo>
                  <a:lnTo>
                    <a:pt x="32" y="92"/>
                  </a:lnTo>
                  <a:lnTo>
                    <a:pt x="32" y="94"/>
                  </a:lnTo>
                  <a:lnTo>
                    <a:pt x="32" y="99"/>
                  </a:lnTo>
                  <a:lnTo>
                    <a:pt x="32" y="100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2" y="105"/>
                  </a:lnTo>
                  <a:lnTo>
                    <a:pt x="32" y="106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3" y="111"/>
                  </a:lnTo>
                  <a:lnTo>
                    <a:pt x="33" y="111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13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36" y="110"/>
                  </a:lnTo>
                  <a:lnTo>
                    <a:pt x="36" y="110"/>
                  </a:lnTo>
                  <a:lnTo>
                    <a:pt x="36" y="109"/>
                  </a:lnTo>
                  <a:lnTo>
                    <a:pt x="36" y="107"/>
                  </a:lnTo>
                  <a:lnTo>
                    <a:pt x="36" y="106"/>
                  </a:lnTo>
                  <a:lnTo>
                    <a:pt x="36" y="105"/>
                  </a:lnTo>
                  <a:lnTo>
                    <a:pt x="36" y="103"/>
                  </a:lnTo>
                  <a:lnTo>
                    <a:pt x="36" y="102"/>
                  </a:lnTo>
                  <a:lnTo>
                    <a:pt x="36" y="100"/>
                  </a:lnTo>
                  <a:lnTo>
                    <a:pt x="37" y="98"/>
                  </a:lnTo>
                  <a:lnTo>
                    <a:pt x="37" y="92"/>
                  </a:lnTo>
                  <a:lnTo>
                    <a:pt x="37" y="91"/>
                  </a:lnTo>
                  <a:lnTo>
                    <a:pt x="37" y="89"/>
                  </a:lnTo>
                  <a:lnTo>
                    <a:pt x="37" y="86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8" y="76"/>
                  </a:lnTo>
                  <a:lnTo>
                    <a:pt x="38" y="72"/>
                  </a:lnTo>
                  <a:lnTo>
                    <a:pt x="38" y="65"/>
                  </a:lnTo>
                  <a:lnTo>
                    <a:pt x="39" y="51"/>
                  </a:lnTo>
                  <a:lnTo>
                    <a:pt x="39" y="49"/>
                  </a:lnTo>
                  <a:lnTo>
                    <a:pt x="40" y="47"/>
                  </a:lnTo>
                  <a:lnTo>
                    <a:pt x="40" y="43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3"/>
                  </a:lnTo>
                  <a:lnTo>
                    <a:pt x="40" y="30"/>
                  </a:lnTo>
                  <a:lnTo>
                    <a:pt x="41" y="24"/>
                  </a:lnTo>
                  <a:lnTo>
                    <a:pt x="41" y="22"/>
                  </a:lnTo>
                  <a:lnTo>
                    <a:pt x="41" y="21"/>
                  </a:lnTo>
                  <a:lnTo>
                    <a:pt x="41" y="18"/>
                  </a:lnTo>
                  <a:lnTo>
                    <a:pt x="41" y="17"/>
                  </a:lnTo>
                  <a:lnTo>
                    <a:pt x="41" y="16"/>
                  </a:lnTo>
                  <a:lnTo>
                    <a:pt x="42" y="14"/>
                  </a:lnTo>
                  <a:lnTo>
                    <a:pt x="42" y="12"/>
                  </a:lnTo>
                  <a:lnTo>
                    <a:pt x="42" y="11"/>
                  </a:lnTo>
                  <a:lnTo>
                    <a:pt x="42" y="9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5" y="10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6" y="16"/>
                  </a:lnTo>
                  <a:lnTo>
                    <a:pt x="46" y="19"/>
                  </a:lnTo>
                  <a:lnTo>
                    <a:pt x="47" y="24"/>
                  </a:lnTo>
                  <a:lnTo>
                    <a:pt x="47" y="26"/>
                  </a:lnTo>
                  <a:lnTo>
                    <a:pt x="47" y="27"/>
                  </a:lnTo>
                  <a:lnTo>
                    <a:pt x="47" y="30"/>
                  </a:lnTo>
                  <a:lnTo>
                    <a:pt x="47" y="36"/>
                  </a:lnTo>
                  <a:lnTo>
                    <a:pt x="48" y="49"/>
                  </a:lnTo>
                  <a:lnTo>
                    <a:pt x="48" y="51"/>
                  </a:lnTo>
                  <a:lnTo>
                    <a:pt x="48" y="52"/>
                  </a:lnTo>
                  <a:lnTo>
                    <a:pt x="48" y="56"/>
                  </a:lnTo>
                  <a:lnTo>
                    <a:pt x="49" y="62"/>
                  </a:lnTo>
                  <a:lnTo>
                    <a:pt x="49" y="76"/>
                  </a:lnTo>
                  <a:lnTo>
                    <a:pt x="49" y="77"/>
                  </a:lnTo>
                  <a:lnTo>
                    <a:pt x="49" y="79"/>
                  </a:lnTo>
                  <a:lnTo>
                    <a:pt x="50" y="82"/>
                  </a:lnTo>
                  <a:lnTo>
                    <a:pt x="50" y="88"/>
                  </a:lnTo>
                  <a:lnTo>
                    <a:pt x="50" y="89"/>
                  </a:lnTo>
                  <a:lnTo>
                    <a:pt x="50" y="91"/>
                  </a:lnTo>
                  <a:lnTo>
                    <a:pt x="50" y="94"/>
                  </a:lnTo>
                  <a:lnTo>
                    <a:pt x="51" y="99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1" y="103"/>
                  </a:lnTo>
                  <a:lnTo>
                    <a:pt x="51" y="104"/>
                  </a:lnTo>
                  <a:lnTo>
                    <a:pt x="51" y="105"/>
                  </a:lnTo>
                  <a:lnTo>
                    <a:pt x="51" y="107"/>
                  </a:lnTo>
                  <a:lnTo>
                    <a:pt x="51" y="108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2" y="110"/>
                  </a:lnTo>
                  <a:lnTo>
                    <a:pt x="52" y="111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3"/>
                  </a:lnTo>
                  <a:lnTo>
                    <a:pt x="52" y="113"/>
                  </a:lnTo>
                  <a:lnTo>
                    <a:pt x="52" y="114"/>
                  </a:lnTo>
                  <a:lnTo>
                    <a:pt x="52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2"/>
                  </a:lnTo>
                  <a:lnTo>
                    <a:pt x="54" y="111"/>
                  </a:lnTo>
                  <a:lnTo>
                    <a:pt x="54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6"/>
                  </a:lnTo>
                  <a:lnTo>
                    <a:pt x="55" y="105"/>
                  </a:lnTo>
                  <a:lnTo>
                    <a:pt x="55" y="104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5" y="100"/>
                  </a:lnTo>
                  <a:lnTo>
                    <a:pt x="55" y="97"/>
                  </a:lnTo>
                  <a:lnTo>
                    <a:pt x="56" y="91"/>
                  </a:lnTo>
                  <a:lnTo>
                    <a:pt x="56" y="90"/>
                  </a:lnTo>
                  <a:lnTo>
                    <a:pt x="56" y="88"/>
                  </a:lnTo>
                  <a:lnTo>
                    <a:pt x="56" y="85"/>
                  </a:lnTo>
                  <a:lnTo>
                    <a:pt x="57" y="78"/>
                  </a:lnTo>
                  <a:lnTo>
                    <a:pt x="57" y="77"/>
                  </a:lnTo>
                  <a:lnTo>
                    <a:pt x="57" y="75"/>
                  </a:lnTo>
                  <a:lnTo>
                    <a:pt x="57" y="71"/>
                  </a:lnTo>
                  <a:lnTo>
                    <a:pt x="57" y="64"/>
                  </a:lnTo>
                  <a:lnTo>
                    <a:pt x="58" y="50"/>
                  </a:lnTo>
                  <a:lnTo>
                    <a:pt x="58" y="48"/>
                  </a:lnTo>
                  <a:lnTo>
                    <a:pt x="58" y="46"/>
                  </a:lnTo>
                  <a:lnTo>
                    <a:pt x="59" y="43"/>
                  </a:lnTo>
                  <a:lnTo>
                    <a:pt x="59" y="36"/>
                  </a:lnTo>
                  <a:lnTo>
                    <a:pt x="59" y="35"/>
                  </a:lnTo>
                  <a:lnTo>
                    <a:pt x="59" y="33"/>
                  </a:lnTo>
                  <a:lnTo>
                    <a:pt x="59" y="30"/>
                  </a:lnTo>
                  <a:lnTo>
                    <a:pt x="59" y="24"/>
                  </a:lnTo>
                  <a:lnTo>
                    <a:pt x="60" y="23"/>
                  </a:lnTo>
                  <a:lnTo>
                    <a:pt x="60" y="21"/>
                  </a:lnTo>
                  <a:lnTo>
                    <a:pt x="60" y="19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0" y="14"/>
                  </a:lnTo>
                  <a:lnTo>
                    <a:pt x="60" y="13"/>
                  </a:lnTo>
                  <a:lnTo>
                    <a:pt x="60" y="12"/>
                  </a:lnTo>
                  <a:lnTo>
                    <a:pt x="61" y="10"/>
                  </a:lnTo>
                  <a:lnTo>
                    <a:pt x="61" y="9"/>
                  </a:lnTo>
                  <a:lnTo>
                    <a:pt x="61" y="8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2"/>
                  </a:lnTo>
                  <a:lnTo>
                    <a:pt x="65" y="14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20"/>
                  </a:lnTo>
                  <a:lnTo>
                    <a:pt x="65" y="25"/>
                  </a:lnTo>
                  <a:lnTo>
                    <a:pt x="65" y="27"/>
                  </a:lnTo>
                  <a:lnTo>
                    <a:pt x="65" y="29"/>
                  </a:lnTo>
                  <a:lnTo>
                    <a:pt x="66" y="32"/>
                  </a:lnTo>
                  <a:lnTo>
                    <a:pt x="66" y="39"/>
                  </a:lnTo>
                  <a:lnTo>
                    <a:pt x="67" y="53"/>
                  </a:lnTo>
                  <a:lnTo>
                    <a:pt x="67" y="55"/>
                  </a:lnTo>
                  <a:lnTo>
                    <a:pt x="67" y="57"/>
                  </a:lnTo>
                  <a:lnTo>
                    <a:pt x="67" y="61"/>
                  </a:lnTo>
                  <a:lnTo>
                    <a:pt x="67" y="68"/>
                  </a:lnTo>
                  <a:lnTo>
                    <a:pt x="68" y="70"/>
                  </a:lnTo>
                  <a:lnTo>
                    <a:pt x="68" y="72"/>
                  </a:lnTo>
                  <a:lnTo>
                    <a:pt x="68" y="76"/>
                  </a:lnTo>
                  <a:lnTo>
                    <a:pt x="68" y="82"/>
                  </a:lnTo>
                  <a:lnTo>
                    <a:pt x="68" y="84"/>
                  </a:lnTo>
                  <a:lnTo>
                    <a:pt x="69" y="86"/>
                  </a:lnTo>
                  <a:lnTo>
                    <a:pt x="69" y="89"/>
                  </a:lnTo>
                  <a:lnTo>
                    <a:pt x="69" y="90"/>
                  </a:lnTo>
                  <a:lnTo>
                    <a:pt x="69" y="92"/>
                  </a:lnTo>
                  <a:lnTo>
                    <a:pt x="69" y="95"/>
                  </a:lnTo>
                  <a:lnTo>
                    <a:pt x="69" y="96"/>
                  </a:lnTo>
                  <a:lnTo>
                    <a:pt x="69" y="98"/>
                  </a:lnTo>
                  <a:lnTo>
                    <a:pt x="69" y="100"/>
                  </a:lnTo>
                  <a:lnTo>
                    <a:pt x="69" y="102"/>
                  </a:lnTo>
                  <a:lnTo>
                    <a:pt x="70" y="103"/>
                  </a:lnTo>
                  <a:lnTo>
                    <a:pt x="70" y="105"/>
                  </a:lnTo>
                  <a:lnTo>
                    <a:pt x="70" y="106"/>
                  </a:lnTo>
                  <a:lnTo>
                    <a:pt x="70" y="107"/>
                  </a:lnTo>
                  <a:lnTo>
                    <a:pt x="70" y="108"/>
                  </a:lnTo>
                  <a:lnTo>
                    <a:pt x="70" y="109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1" y="112"/>
                  </a:lnTo>
                  <a:lnTo>
                    <a:pt x="71" y="112"/>
                  </a:lnTo>
                  <a:lnTo>
                    <a:pt x="71" y="113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5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0" name="Freeform 92"/>
            <p:cNvSpPr>
              <a:spLocks/>
            </p:cNvSpPr>
            <p:nvPr/>
          </p:nvSpPr>
          <p:spPr bwMode="auto">
            <a:xfrm>
              <a:off x="5238" y="2186"/>
              <a:ext cx="72" cy="116"/>
            </a:xfrm>
            <a:custGeom>
              <a:avLst/>
              <a:gdLst/>
              <a:ahLst/>
              <a:cxnLst>
                <a:cxn ang="0">
                  <a:pos x="1" y="116"/>
                </a:cxn>
                <a:cxn ang="0">
                  <a:pos x="2" y="113"/>
                </a:cxn>
                <a:cxn ang="0">
                  <a:pos x="2" y="106"/>
                </a:cxn>
                <a:cxn ang="0">
                  <a:pos x="4" y="87"/>
                </a:cxn>
                <a:cxn ang="0">
                  <a:pos x="6" y="38"/>
                </a:cxn>
                <a:cxn ang="0">
                  <a:pos x="8" y="15"/>
                </a:cxn>
                <a:cxn ang="0">
                  <a:pos x="8" y="5"/>
                </a:cxn>
                <a:cxn ang="0">
                  <a:pos x="9" y="1"/>
                </a:cxn>
                <a:cxn ang="0">
                  <a:pos x="10" y="0"/>
                </a:cxn>
                <a:cxn ang="0">
                  <a:pos x="11" y="2"/>
                </a:cxn>
                <a:cxn ang="0">
                  <a:pos x="12" y="9"/>
                </a:cxn>
                <a:cxn ang="0">
                  <a:pos x="13" y="27"/>
                </a:cxn>
                <a:cxn ang="0">
                  <a:pos x="15" y="68"/>
                </a:cxn>
                <a:cxn ang="0">
                  <a:pos x="16" y="95"/>
                </a:cxn>
                <a:cxn ang="0">
                  <a:pos x="17" y="107"/>
                </a:cxn>
                <a:cxn ang="0">
                  <a:pos x="18" y="113"/>
                </a:cxn>
                <a:cxn ang="0">
                  <a:pos x="19" y="116"/>
                </a:cxn>
                <a:cxn ang="0">
                  <a:pos x="20" y="114"/>
                </a:cxn>
                <a:cxn ang="0">
                  <a:pos x="20" y="110"/>
                </a:cxn>
                <a:cxn ang="0">
                  <a:pos x="21" y="96"/>
                </a:cxn>
                <a:cxn ang="0">
                  <a:pos x="23" y="60"/>
                </a:cxn>
                <a:cxn ang="0">
                  <a:pos x="25" y="23"/>
                </a:cxn>
                <a:cxn ang="0">
                  <a:pos x="26" y="8"/>
                </a:cxn>
                <a:cxn ang="0">
                  <a:pos x="27" y="2"/>
                </a:cxn>
                <a:cxn ang="0">
                  <a:pos x="28" y="0"/>
                </a:cxn>
                <a:cxn ang="0">
                  <a:pos x="29" y="1"/>
                </a:cxn>
                <a:cxn ang="0">
                  <a:pos x="30" y="6"/>
                </a:cxn>
                <a:cxn ang="0">
                  <a:pos x="31" y="23"/>
                </a:cxn>
                <a:cxn ang="0">
                  <a:pos x="34" y="87"/>
                </a:cxn>
                <a:cxn ang="0">
                  <a:pos x="35" y="104"/>
                </a:cxn>
                <a:cxn ang="0">
                  <a:pos x="36" y="112"/>
                </a:cxn>
                <a:cxn ang="0">
                  <a:pos x="37" y="115"/>
                </a:cxn>
                <a:cxn ang="0">
                  <a:pos x="38" y="115"/>
                </a:cxn>
                <a:cxn ang="0">
                  <a:pos x="39" y="112"/>
                </a:cxn>
                <a:cxn ang="0">
                  <a:pos x="39" y="103"/>
                </a:cxn>
                <a:cxn ang="0">
                  <a:pos x="41" y="78"/>
                </a:cxn>
                <a:cxn ang="0">
                  <a:pos x="43" y="36"/>
                </a:cxn>
                <a:cxn ang="0">
                  <a:pos x="44" y="16"/>
                </a:cxn>
                <a:cxn ang="0">
                  <a:pos x="45" y="4"/>
                </a:cxn>
                <a:cxn ang="0">
                  <a:pos x="46" y="0"/>
                </a:cxn>
                <a:cxn ang="0">
                  <a:pos x="47" y="0"/>
                </a:cxn>
                <a:cxn ang="0">
                  <a:pos x="48" y="4"/>
                </a:cxn>
                <a:cxn ang="0">
                  <a:pos x="48" y="12"/>
                </a:cxn>
                <a:cxn ang="0">
                  <a:pos x="50" y="35"/>
                </a:cxn>
                <a:cxn ang="0">
                  <a:pos x="52" y="76"/>
                </a:cxn>
                <a:cxn ang="0">
                  <a:pos x="53" y="96"/>
                </a:cxn>
                <a:cxn ang="0">
                  <a:pos x="54" y="108"/>
                </a:cxn>
                <a:cxn ang="0">
                  <a:pos x="55" y="113"/>
                </a:cxn>
                <a:cxn ang="0">
                  <a:pos x="55" y="116"/>
                </a:cxn>
                <a:cxn ang="0">
                  <a:pos x="56" y="114"/>
                </a:cxn>
                <a:cxn ang="0">
                  <a:pos x="57" y="109"/>
                </a:cxn>
                <a:cxn ang="0">
                  <a:pos x="58" y="92"/>
                </a:cxn>
                <a:cxn ang="0">
                  <a:pos x="60" y="57"/>
                </a:cxn>
                <a:cxn ang="0">
                  <a:pos x="62" y="28"/>
                </a:cxn>
                <a:cxn ang="0">
                  <a:pos x="63" y="7"/>
                </a:cxn>
                <a:cxn ang="0">
                  <a:pos x="64" y="1"/>
                </a:cxn>
                <a:cxn ang="0">
                  <a:pos x="65" y="0"/>
                </a:cxn>
                <a:cxn ang="0">
                  <a:pos x="65" y="1"/>
                </a:cxn>
                <a:cxn ang="0">
                  <a:pos x="66" y="6"/>
                </a:cxn>
                <a:cxn ang="0">
                  <a:pos x="67" y="21"/>
                </a:cxn>
                <a:cxn ang="0">
                  <a:pos x="70" y="73"/>
                </a:cxn>
                <a:cxn ang="0">
                  <a:pos x="71" y="100"/>
                </a:cxn>
              </a:cxnLst>
              <a:rect l="0" t="0" r="r" b="b"/>
              <a:pathLst>
                <a:path w="72" h="116">
                  <a:moveTo>
                    <a:pt x="0" y="115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7"/>
                  </a:lnTo>
                  <a:lnTo>
                    <a:pt x="2" y="106"/>
                  </a:lnTo>
                  <a:lnTo>
                    <a:pt x="2" y="104"/>
                  </a:lnTo>
                  <a:lnTo>
                    <a:pt x="3" y="102"/>
                  </a:lnTo>
                  <a:lnTo>
                    <a:pt x="3" y="101"/>
                  </a:lnTo>
                  <a:lnTo>
                    <a:pt x="3" y="99"/>
                  </a:lnTo>
                  <a:lnTo>
                    <a:pt x="3" y="93"/>
                  </a:lnTo>
                  <a:lnTo>
                    <a:pt x="3" y="92"/>
                  </a:lnTo>
                  <a:lnTo>
                    <a:pt x="3" y="90"/>
                  </a:lnTo>
                  <a:lnTo>
                    <a:pt x="4" y="87"/>
                  </a:lnTo>
                  <a:lnTo>
                    <a:pt x="4" y="81"/>
                  </a:lnTo>
                  <a:lnTo>
                    <a:pt x="5" y="66"/>
                  </a:lnTo>
                  <a:lnTo>
                    <a:pt x="5" y="65"/>
                  </a:lnTo>
                  <a:lnTo>
                    <a:pt x="5" y="63"/>
                  </a:lnTo>
                  <a:lnTo>
                    <a:pt x="5" y="60"/>
                  </a:lnTo>
                  <a:lnTo>
                    <a:pt x="5" y="53"/>
                  </a:lnTo>
                  <a:lnTo>
                    <a:pt x="6" y="39"/>
                  </a:lnTo>
                  <a:lnTo>
                    <a:pt x="6" y="38"/>
                  </a:lnTo>
                  <a:lnTo>
                    <a:pt x="6" y="36"/>
                  </a:lnTo>
                  <a:lnTo>
                    <a:pt x="6" y="33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7" y="21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2" y="15"/>
                  </a:lnTo>
                  <a:lnTo>
                    <a:pt x="12" y="18"/>
                  </a:lnTo>
                  <a:lnTo>
                    <a:pt x="13" y="24"/>
                  </a:lnTo>
                  <a:lnTo>
                    <a:pt x="13" y="25"/>
                  </a:lnTo>
                  <a:lnTo>
                    <a:pt x="13" y="27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3" y="38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4" y="51"/>
                  </a:lnTo>
                  <a:lnTo>
                    <a:pt x="15" y="66"/>
                  </a:lnTo>
                  <a:lnTo>
                    <a:pt x="15" y="68"/>
                  </a:lnTo>
                  <a:lnTo>
                    <a:pt x="15" y="70"/>
                  </a:lnTo>
                  <a:lnTo>
                    <a:pt x="15" y="73"/>
                  </a:lnTo>
                  <a:lnTo>
                    <a:pt x="16" y="80"/>
                  </a:lnTo>
                  <a:lnTo>
                    <a:pt x="16" y="82"/>
                  </a:lnTo>
                  <a:lnTo>
                    <a:pt x="16" y="84"/>
                  </a:lnTo>
                  <a:lnTo>
                    <a:pt x="16" y="87"/>
                  </a:lnTo>
                  <a:lnTo>
                    <a:pt x="16" y="93"/>
                  </a:lnTo>
                  <a:lnTo>
                    <a:pt x="16" y="95"/>
                  </a:lnTo>
                  <a:lnTo>
                    <a:pt x="16" y="96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1"/>
                  </a:lnTo>
                  <a:lnTo>
                    <a:pt x="17" y="103"/>
                  </a:lnTo>
                  <a:lnTo>
                    <a:pt x="17" y="104"/>
                  </a:lnTo>
                  <a:lnTo>
                    <a:pt x="17" y="105"/>
                  </a:lnTo>
                  <a:lnTo>
                    <a:pt x="17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0" y="109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6"/>
                  </a:lnTo>
                  <a:lnTo>
                    <a:pt x="21" y="104"/>
                  </a:lnTo>
                  <a:lnTo>
                    <a:pt x="21" y="99"/>
                  </a:lnTo>
                  <a:lnTo>
                    <a:pt x="21" y="98"/>
                  </a:lnTo>
                  <a:lnTo>
                    <a:pt x="21" y="96"/>
                  </a:lnTo>
                  <a:lnTo>
                    <a:pt x="22" y="94"/>
                  </a:lnTo>
                  <a:lnTo>
                    <a:pt x="22" y="88"/>
                  </a:lnTo>
                  <a:lnTo>
                    <a:pt x="22" y="86"/>
                  </a:lnTo>
                  <a:lnTo>
                    <a:pt x="22" y="85"/>
                  </a:lnTo>
                  <a:lnTo>
                    <a:pt x="22" y="82"/>
                  </a:lnTo>
                  <a:lnTo>
                    <a:pt x="23" y="76"/>
                  </a:lnTo>
                  <a:lnTo>
                    <a:pt x="23" y="62"/>
                  </a:lnTo>
                  <a:lnTo>
                    <a:pt x="23" y="60"/>
                  </a:lnTo>
                  <a:lnTo>
                    <a:pt x="24" y="59"/>
                  </a:lnTo>
                  <a:lnTo>
                    <a:pt x="24" y="55"/>
                  </a:lnTo>
                  <a:lnTo>
                    <a:pt x="24" y="48"/>
                  </a:lnTo>
                  <a:lnTo>
                    <a:pt x="25" y="35"/>
                  </a:lnTo>
                  <a:lnTo>
                    <a:pt x="25" y="34"/>
                  </a:lnTo>
                  <a:lnTo>
                    <a:pt x="25" y="32"/>
                  </a:lnTo>
                  <a:lnTo>
                    <a:pt x="25" y="29"/>
                  </a:lnTo>
                  <a:lnTo>
                    <a:pt x="25" y="23"/>
                  </a:lnTo>
                  <a:lnTo>
                    <a:pt x="26" y="22"/>
                  </a:lnTo>
                  <a:lnTo>
                    <a:pt x="26" y="21"/>
                  </a:lnTo>
                  <a:lnTo>
                    <a:pt x="26" y="18"/>
                  </a:lnTo>
                  <a:lnTo>
                    <a:pt x="26" y="13"/>
                  </a:lnTo>
                  <a:lnTo>
                    <a:pt x="26" y="12"/>
                  </a:lnTo>
                  <a:lnTo>
                    <a:pt x="26" y="11"/>
                  </a:lnTo>
                  <a:lnTo>
                    <a:pt x="26" y="9"/>
                  </a:lnTo>
                  <a:lnTo>
                    <a:pt x="26" y="8"/>
                  </a:lnTo>
                  <a:lnTo>
                    <a:pt x="27" y="7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0" y="5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0" y="9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30" y="17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1" y="23"/>
                  </a:lnTo>
                  <a:lnTo>
                    <a:pt x="31" y="29"/>
                  </a:lnTo>
                  <a:lnTo>
                    <a:pt x="32" y="43"/>
                  </a:lnTo>
                  <a:lnTo>
                    <a:pt x="34" y="72"/>
                  </a:lnTo>
                  <a:lnTo>
                    <a:pt x="34" y="74"/>
                  </a:lnTo>
                  <a:lnTo>
                    <a:pt x="34" y="76"/>
                  </a:lnTo>
                  <a:lnTo>
                    <a:pt x="34" y="79"/>
                  </a:lnTo>
                  <a:lnTo>
                    <a:pt x="34" y="86"/>
                  </a:lnTo>
                  <a:lnTo>
                    <a:pt x="34" y="87"/>
                  </a:lnTo>
                  <a:lnTo>
                    <a:pt x="34" y="88"/>
                  </a:lnTo>
                  <a:lnTo>
                    <a:pt x="34" y="91"/>
                  </a:lnTo>
                  <a:lnTo>
                    <a:pt x="35" y="97"/>
                  </a:lnTo>
                  <a:lnTo>
                    <a:pt x="35" y="98"/>
                  </a:lnTo>
                  <a:lnTo>
                    <a:pt x="35" y="99"/>
                  </a:lnTo>
                  <a:lnTo>
                    <a:pt x="35" y="102"/>
                  </a:lnTo>
                  <a:lnTo>
                    <a:pt x="35" y="103"/>
                  </a:lnTo>
                  <a:lnTo>
                    <a:pt x="35" y="104"/>
                  </a:lnTo>
                  <a:lnTo>
                    <a:pt x="36" y="106"/>
                  </a:lnTo>
                  <a:lnTo>
                    <a:pt x="36" y="107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9"/>
                  </a:lnTo>
                  <a:lnTo>
                    <a:pt x="36" y="110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7" y="113"/>
                  </a:lnTo>
                  <a:lnTo>
                    <a:pt x="37" y="113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2"/>
                  </a:lnTo>
                  <a:lnTo>
                    <a:pt x="39" y="112"/>
                  </a:lnTo>
                  <a:lnTo>
                    <a:pt x="39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39" y="108"/>
                  </a:lnTo>
                  <a:lnTo>
                    <a:pt x="39" y="107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39" y="103"/>
                  </a:lnTo>
                  <a:lnTo>
                    <a:pt x="40" y="100"/>
                  </a:lnTo>
                  <a:lnTo>
                    <a:pt x="40" y="95"/>
                  </a:lnTo>
                  <a:lnTo>
                    <a:pt x="40" y="93"/>
                  </a:lnTo>
                  <a:lnTo>
                    <a:pt x="40" y="92"/>
                  </a:lnTo>
                  <a:lnTo>
                    <a:pt x="40" y="88"/>
                  </a:lnTo>
                  <a:lnTo>
                    <a:pt x="41" y="82"/>
                  </a:lnTo>
                  <a:lnTo>
                    <a:pt x="41" y="80"/>
                  </a:lnTo>
                  <a:lnTo>
                    <a:pt x="41" y="78"/>
                  </a:lnTo>
                  <a:lnTo>
                    <a:pt x="41" y="75"/>
                  </a:lnTo>
                  <a:lnTo>
                    <a:pt x="41" y="67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3" y="45"/>
                  </a:lnTo>
                  <a:lnTo>
                    <a:pt x="43" y="38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3" y="31"/>
                  </a:lnTo>
                  <a:lnTo>
                    <a:pt x="44" y="24"/>
                  </a:lnTo>
                  <a:lnTo>
                    <a:pt x="44" y="23"/>
                  </a:lnTo>
                  <a:lnTo>
                    <a:pt x="44" y="21"/>
                  </a:lnTo>
                  <a:lnTo>
                    <a:pt x="44" y="18"/>
                  </a:lnTo>
                  <a:lnTo>
                    <a:pt x="44" y="17"/>
                  </a:lnTo>
                  <a:lnTo>
                    <a:pt x="44" y="16"/>
                  </a:lnTo>
                  <a:lnTo>
                    <a:pt x="45" y="13"/>
                  </a:lnTo>
                  <a:lnTo>
                    <a:pt x="45" y="12"/>
                  </a:lnTo>
                  <a:lnTo>
                    <a:pt x="45" y="11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2"/>
                  </a:lnTo>
                  <a:lnTo>
                    <a:pt x="49" y="14"/>
                  </a:lnTo>
                  <a:lnTo>
                    <a:pt x="49" y="20"/>
                  </a:lnTo>
                  <a:lnTo>
                    <a:pt x="49" y="21"/>
                  </a:lnTo>
                  <a:lnTo>
                    <a:pt x="49" y="22"/>
                  </a:lnTo>
                  <a:lnTo>
                    <a:pt x="49" y="25"/>
                  </a:lnTo>
                  <a:lnTo>
                    <a:pt x="50" y="32"/>
                  </a:lnTo>
                  <a:lnTo>
                    <a:pt x="50" y="34"/>
                  </a:lnTo>
                  <a:lnTo>
                    <a:pt x="50" y="35"/>
                  </a:lnTo>
                  <a:lnTo>
                    <a:pt x="50" y="39"/>
                  </a:lnTo>
                  <a:lnTo>
                    <a:pt x="50" y="46"/>
                  </a:lnTo>
                  <a:lnTo>
                    <a:pt x="51" y="61"/>
                  </a:lnTo>
                  <a:lnTo>
                    <a:pt x="51" y="62"/>
                  </a:lnTo>
                  <a:lnTo>
                    <a:pt x="51" y="64"/>
                  </a:lnTo>
                  <a:lnTo>
                    <a:pt x="51" y="68"/>
                  </a:lnTo>
                  <a:lnTo>
                    <a:pt x="52" y="74"/>
                  </a:lnTo>
                  <a:lnTo>
                    <a:pt x="52" y="76"/>
                  </a:lnTo>
                  <a:lnTo>
                    <a:pt x="52" y="78"/>
                  </a:lnTo>
                  <a:lnTo>
                    <a:pt x="52" y="81"/>
                  </a:lnTo>
                  <a:lnTo>
                    <a:pt x="53" y="87"/>
                  </a:lnTo>
                  <a:lnTo>
                    <a:pt x="53" y="89"/>
                  </a:lnTo>
                  <a:lnTo>
                    <a:pt x="53" y="90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3" y="96"/>
                  </a:lnTo>
                  <a:lnTo>
                    <a:pt x="53" y="98"/>
                  </a:lnTo>
                  <a:lnTo>
                    <a:pt x="53" y="99"/>
                  </a:lnTo>
                  <a:lnTo>
                    <a:pt x="53" y="101"/>
                  </a:lnTo>
                  <a:lnTo>
                    <a:pt x="54" y="103"/>
                  </a:lnTo>
                  <a:lnTo>
                    <a:pt x="54" y="104"/>
                  </a:lnTo>
                  <a:lnTo>
                    <a:pt x="54" y="105"/>
                  </a:lnTo>
                  <a:lnTo>
                    <a:pt x="54" y="107"/>
                  </a:lnTo>
                  <a:lnTo>
                    <a:pt x="54" y="108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3"/>
                  </a:lnTo>
                  <a:lnTo>
                    <a:pt x="57" y="113"/>
                  </a:lnTo>
                  <a:lnTo>
                    <a:pt x="57" y="112"/>
                  </a:lnTo>
                  <a:lnTo>
                    <a:pt x="57" y="111"/>
                  </a:lnTo>
                  <a:lnTo>
                    <a:pt x="57" y="110"/>
                  </a:lnTo>
                  <a:lnTo>
                    <a:pt x="57" y="109"/>
                  </a:lnTo>
                  <a:lnTo>
                    <a:pt x="57" y="107"/>
                  </a:lnTo>
                  <a:lnTo>
                    <a:pt x="57" y="106"/>
                  </a:lnTo>
                  <a:lnTo>
                    <a:pt x="57" y="105"/>
                  </a:lnTo>
                  <a:lnTo>
                    <a:pt x="57" y="103"/>
                  </a:lnTo>
                  <a:lnTo>
                    <a:pt x="58" y="102"/>
                  </a:lnTo>
                  <a:lnTo>
                    <a:pt x="58" y="100"/>
                  </a:lnTo>
                  <a:lnTo>
                    <a:pt x="58" y="98"/>
                  </a:lnTo>
                  <a:lnTo>
                    <a:pt x="58" y="92"/>
                  </a:lnTo>
                  <a:lnTo>
                    <a:pt x="58" y="91"/>
                  </a:lnTo>
                  <a:lnTo>
                    <a:pt x="58" y="89"/>
                  </a:lnTo>
                  <a:lnTo>
                    <a:pt x="59" y="86"/>
                  </a:lnTo>
                  <a:lnTo>
                    <a:pt x="59" y="79"/>
                  </a:lnTo>
                  <a:lnTo>
                    <a:pt x="60" y="64"/>
                  </a:lnTo>
                  <a:lnTo>
                    <a:pt x="60" y="62"/>
                  </a:lnTo>
                  <a:lnTo>
                    <a:pt x="60" y="60"/>
                  </a:lnTo>
                  <a:lnTo>
                    <a:pt x="60" y="57"/>
                  </a:lnTo>
                  <a:lnTo>
                    <a:pt x="61" y="49"/>
                  </a:lnTo>
                  <a:lnTo>
                    <a:pt x="61" y="47"/>
                  </a:lnTo>
                  <a:lnTo>
                    <a:pt x="61" y="46"/>
                  </a:lnTo>
                  <a:lnTo>
                    <a:pt x="61" y="42"/>
                  </a:lnTo>
                  <a:lnTo>
                    <a:pt x="61" y="35"/>
                  </a:lnTo>
                  <a:lnTo>
                    <a:pt x="61" y="33"/>
                  </a:lnTo>
                  <a:lnTo>
                    <a:pt x="61" y="31"/>
                  </a:lnTo>
                  <a:lnTo>
                    <a:pt x="62" y="28"/>
                  </a:lnTo>
                  <a:lnTo>
                    <a:pt x="62" y="22"/>
                  </a:lnTo>
                  <a:lnTo>
                    <a:pt x="62" y="20"/>
                  </a:lnTo>
                  <a:lnTo>
                    <a:pt x="62" y="19"/>
                  </a:lnTo>
                  <a:lnTo>
                    <a:pt x="62" y="16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3" y="9"/>
                  </a:lnTo>
                  <a:lnTo>
                    <a:pt x="63" y="7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3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7" y="13"/>
                  </a:lnTo>
                  <a:lnTo>
                    <a:pt x="67" y="18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7" y="24"/>
                  </a:lnTo>
                  <a:lnTo>
                    <a:pt x="68" y="30"/>
                  </a:lnTo>
                  <a:lnTo>
                    <a:pt x="68" y="43"/>
                  </a:lnTo>
                  <a:lnTo>
                    <a:pt x="69" y="45"/>
                  </a:lnTo>
                  <a:lnTo>
                    <a:pt x="69" y="47"/>
                  </a:lnTo>
                  <a:lnTo>
                    <a:pt x="69" y="50"/>
                  </a:lnTo>
                  <a:lnTo>
                    <a:pt x="69" y="58"/>
                  </a:lnTo>
                  <a:lnTo>
                    <a:pt x="70" y="73"/>
                  </a:lnTo>
                  <a:lnTo>
                    <a:pt x="70" y="75"/>
                  </a:lnTo>
                  <a:lnTo>
                    <a:pt x="70" y="77"/>
                  </a:lnTo>
                  <a:lnTo>
                    <a:pt x="70" y="81"/>
                  </a:lnTo>
                  <a:lnTo>
                    <a:pt x="71" y="88"/>
                  </a:lnTo>
                  <a:lnTo>
                    <a:pt x="71" y="89"/>
                  </a:lnTo>
                  <a:lnTo>
                    <a:pt x="71" y="91"/>
                  </a:lnTo>
                  <a:lnTo>
                    <a:pt x="71" y="94"/>
                  </a:lnTo>
                  <a:lnTo>
                    <a:pt x="71" y="100"/>
                  </a:lnTo>
                  <a:lnTo>
                    <a:pt x="71" y="101"/>
                  </a:lnTo>
                  <a:lnTo>
                    <a:pt x="72" y="102"/>
                  </a:lnTo>
                  <a:lnTo>
                    <a:pt x="72" y="104"/>
                  </a:lnTo>
                  <a:lnTo>
                    <a:pt x="72" y="106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1" name="Freeform 93"/>
            <p:cNvSpPr>
              <a:spLocks/>
            </p:cNvSpPr>
            <p:nvPr/>
          </p:nvSpPr>
          <p:spPr bwMode="auto">
            <a:xfrm>
              <a:off x="5310" y="2186"/>
              <a:ext cx="71" cy="116"/>
            </a:xfrm>
            <a:custGeom>
              <a:avLst/>
              <a:gdLst/>
              <a:ahLst/>
              <a:cxnLst>
                <a:cxn ang="0">
                  <a:pos x="1" y="112"/>
                </a:cxn>
                <a:cxn ang="0">
                  <a:pos x="1" y="115"/>
                </a:cxn>
                <a:cxn ang="0">
                  <a:pos x="2" y="114"/>
                </a:cxn>
                <a:cxn ang="0">
                  <a:pos x="3" y="110"/>
                </a:cxn>
                <a:cxn ang="0">
                  <a:pos x="4" y="94"/>
                </a:cxn>
                <a:cxn ang="0">
                  <a:pos x="7" y="41"/>
                </a:cxn>
                <a:cxn ang="0">
                  <a:pos x="8" y="15"/>
                </a:cxn>
                <a:cxn ang="0">
                  <a:pos x="9" y="5"/>
                </a:cxn>
                <a:cxn ang="0">
                  <a:pos x="10" y="1"/>
                </a:cxn>
                <a:cxn ang="0">
                  <a:pos x="11" y="0"/>
                </a:cxn>
                <a:cxn ang="0">
                  <a:pos x="11" y="2"/>
                </a:cxn>
                <a:cxn ang="0">
                  <a:pos x="12" y="10"/>
                </a:cxn>
                <a:cxn ang="0">
                  <a:pos x="14" y="37"/>
                </a:cxn>
                <a:cxn ang="0">
                  <a:pos x="16" y="74"/>
                </a:cxn>
                <a:cxn ang="0">
                  <a:pos x="17" y="100"/>
                </a:cxn>
                <a:cxn ang="0">
                  <a:pos x="18" y="110"/>
                </a:cxn>
                <a:cxn ang="0">
                  <a:pos x="19" y="115"/>
                </a:cxn>
                <a:cxn ang="0">
                  <a:pos x="20" y="115"/>
                </a:cxn>
                <a:cxn ang="0">
                  <a:pos x="21" y="112"/>
                </a:cxn>
                <a:cxn ang="0">
                  <a:pos x="21" y="103"/>
                </a:cxn>
                <a:cxn ang="0">
                  <a:pos x="23" y="80"/>
                </a:cxn>
                <a:cxn ang="0">
                  <a:pos x="25" y="44"/>
                </a:cxn>
                <a:cxn ang="0">
                  <a:pos x="26" y="14"/>
                </a:cxn>
                <a:cxn ang="0">
                  <a:pos x="27" y="5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29" y="2"/>
                </a:cxn>
                <a:cxn ang="0">
                  <a:pos x="30" y="10"/>
                </a:cxn>
                <a:cxn ang="0">
                  <a:pos x="31" y="27"/>
                </a:cxn>
                <a:cxn ang="0">
                  <a:pos x="34" y="70"/>
                </a:cxn>
                <a:cxn ang="0">
                  <a:pos x="35" y="98"/>
                </a:cxn>
                <a:cxn ang="0">
                  <a:pos x="36" y="109"/>
                </a:cxn>
                <a:cxn ang="0">
                  <a:pos x="37" y="114"/>
                </a:cxn>
                <a:cxn ang="0">
                  <a:pos x="38" y="116"/>
                </a:cxn>
                <a:cxn ang="0">
                  <a:pos x="38" y="113"/>
                </a:cxn>
                <a:cxn ang="0">
                  <a:pos x="39" y="105"/>
                </a:cxn>
                <a:cxn ang="0">
                  <a:pos x="40" y="88"/>
                </a:cxn>
                <a:cxn ang="0">
                  <a:pos x="43" y="36"/>
                </a:cxn>
                <a:cxn ang="0">
                  <a:pos x="44" y="15"/>
                </a:cxn>
                <a:cxn ang="0">
                  <a:pos x="45" y="5"/>
                </a:cxn>
                <a:cxn ang="0">
                  <a:pos x="46" y="0"/>
                </a:cxn>
                <a:cxn ang="0">
                  <a:pos x="47" y="0"/>
                </a:cxn>
                <a:cxn ang="0">
                  <a:pos x="47" y="4"/>
                </a:cxn>
                <a:cxn ang="0">
                  <a:pos x="48" y="14"/>
                </a:cxn>
                <a:cxn ang="0">
                  <a:pos x="50" y="53"/>
                </a:cxn>
                <a:cxn ang="0">
                  <a:pos x="52" y="90"/>
                </a:cxn>
                <a:cxn ang="0">
                  <a:pos x="53" y="104"/>
                </a:cxn>
                <a:cxn ang="0">
                  <a:pos x="54" y="112"/>
                </a:cxn>
                <a:cxn ang="0">
                  <a:pos x="55" y="115"/>
                </a:cxn>
                <a:cxn ang="0">
                  <a:pos x="56" y="115"/>
                </a:cxn>
                <a:cxn ang="0">
                  <a:pos x="56" y="110"/>
                </a:cxn>
                <a:cxn ang="0">
                  <a:pos x="57" y="100"/>
                </a:cxn>
                <a:cxn ang="0">
                  <a:pos x="59" y="64"/>
                </a:cxn>
                <a:cxn ang="0">
                  <a:pos x="61" y="24"/>
                </a:cxn>
                <a:cxn ang="0">
                  <a:pos x="62" y="8"/>
                </a:cxn>
                <a:cxn ang="0">
                  <a:pos x="63" y="1"/>
                </a:cxn>
                <a:cxn ang="0">
                  <a:pos x="64" y="0"/>
                </a:cxn>
                <a:cxn ang="0">
                  <a:pos x="65" y="2"/>
                </a:cxn>
                <a:cxn ang="0">
                  <a:pos x="66" y="10"/>
                </a:cxn>
                <a:cxn ang="0">
                  <a:pos x="67" y="30"/>
                </a:cxn>
                <a:cxn ang="0">
                  <a:pos x="69" y="81"/>
                </a:cxn>
                <a:cxn ang="0">
                  <a:pos x="71" y="104"/>
                </a:cxn>
              </a:cxnLst>
              <a:rect l="0" t="0" r="r" b="b"/>
              <a:pathLst>
                <a:path w="71" h="116">
                  <a:moveTo>
                    <a:pt x="0" y="106"/>
                  </a:moveTo>
                  <a:lnTo>
                    <a:pt x="0" y="107"/>
                  </a:lnTo>
                  <a:lnTo>
                    <a:pt x="0" y="108"/>
                  </a:lnTo>
                  <a:lnTo>
                    <a:pt x="0" y="109"/>
                  </a:lnTo>
                  <a:lnTo>
                    <a:pt x="0" y="110"/>
                  </a:lnTo>
                  <a:lnTo>
                    <a:pt x="1" y="111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4" y="102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4" y="91"/>
                  </a:lnTo>
                  <a:lnTo>
                    <a:pt x="5" y="85"/>
                  </a:lnTo>
                  <a:lnTo>
                    <a:pt x="5" y="71"/>
                  </a:lnTo>
                  <a:lnTo>
                    <a:pt x="5" y="69"/>
                  </a:lnTo>
                  <a:lnTo>
                    <a:pt x="6" y="67"/>
                  </a:lnTo>
                  <a:lnTo>
                    <a:pt x="6" y="63"/>
                  </a:lnTo>
                  <a:lnTo>
                    <a:pt x="6" y="56"/>
                  </a:lnTo>
                  <a:lnTo>
                    <a:pt x="7" y="41"/>
                  </a:lnTo>
                  <a:lnTo>
                    <a:pt x="7" y="39"/>
                  </a:lnTo>
                  <a:lnTo>
                    <a:pt x="7" y="37"/>
                  </a:lnTo>
                  <a:lnTo>
                    <a:pt x="7" y="34"/>
                  </a:lnTo>
                  <a:lnTo>
                    <a:pt x="8" y="27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8" y="21"/>
                  </a:lnTo>
                  <a:lnTo>
                    <a:pt x="8" y="15"/>
                  </a:lnTo>
                  <a:lnTo>
                    <a:pt x="9" y="14"/>
                  </a:lnTo>
                  <a:lnTo>
                    <a:pt x="9" y="13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9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4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3" y="19"/>
                  </a:lnTo>
                  <a:lnTo>
                    <a:pt x="13" y="24"/>
                  </a:lnTo>
                  <a:lnTo>
                    <a:pt x="14" y="37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5" y="52"/>
                  </a:lnTo>
                  <a:lnTo>
                    <a:pt x="15" y="67"/>
                  </a:lnTo>
                  <a:lnTo>
                    <a:pt x="16" y="69"/>
                  </a:lnTo>
                  <a:lnTo>
                    <a:pt x="16" y="71"/>
                  </a:lnTo>
                  <a:lnTo>
                    <a:pt x="16" y="74"/>
                  </a:lnTo>
                  <a:lnTo>
                    <a:pt x="16" y="82"/>
                  </a:lnTo>
                  <a:lnTo>
                    <a:pt x="16" y="83"/>
                  </a:lnTo>
                  <a:lnTo>
                    <a:pt x="17" y="85"/>
                  </a:lnTo>
                  <a:lnTo>
                    <a:pt x="17" y="88"/>
                  </a:lnTo>
                  <a:lnTo>
                    <a:pt x="17" y="95"/>
                  </a:lnTo>
                  <a:lnTo>
                    <a:pt x="17" y="96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2"/>
                  </a:lnTo>
                  <a:lnTo>
                    <a:pt x="18" y="103"/>
                  </a:lnTo>
                  <a:lnTo>
                    <a:pt x="18" y="105"/>
                  </a:lnTo>
                  <a:lnTo>
                    <a:pt x="18" y="106"/>
                  </a:lnTo>
                  <a:lnTo>
                    <a:pt x="18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9" y="112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0"/>
                  </a:lnTo>
                  <a:lnTo>
                    <a:pt x="21" y="109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5"/>
                  </a:lnTo>
                  <a:lnTo>
                    <a:pt x="21" y="103"/>
                  </a:lnTo>
                  <a:lnTo>
                    <a:pt x="21" y="101"/>
                  </a:lnTo>
                  <a:lnTo>
                    <a:pt x="22" y="100"/>
                  </a:lnTo>
                  <a:lnTo>
                    <a:pt x="22" y="98"/>
                  </a:lnTo>
                  <a:lnTo>
                    <a:pt x="22" y="92"/>
                  </a:lnTo>
                  <a:lnTo>
                    <a:pt x="22" y="91"/>
                  </a:lnTo>
                  <a:lnTo>
                    <a:pt x="22" y="89"/>
                  </a:lnTo>
                  <a:lnTo>
                    <a:pt x="23" y="86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6"/>
                  </a:lnTo>
                  <a:lnTo>
                    <a:pt x="23" y="73"/>
                  </a:lnTo>
                  <a:lnTo>
                    <a:pt x="24" y="66"/>
                  </a:lnTo>
                  <a:lnTo>
                    <a:pt x="24" y="52"/>
                  </a:lnTo>
                  <a:lnTo>
                    <a:pt x="24" y="50"/>
                  </a:lnTo>
                  <a:lnTo>
                    <a:pt x="24" y="48"/>
                  </a:lnTo>
                  <a:lnTo>
                    <a:pt x="25" y="44"/>
                  </a:lnTo>
                  <a:lnTo>
                    <a:pt x="25" y="38"/>
                  </a:lnTo>
                  <a:lnTo>
                    <a:pt x="26" y="25"/>
                  </a:lnTo>
                  <a:lnTo>
                    <a:pt x="26" y="23"/>
                  </a:lnTo>
                  <a:lnTo>
                    <a:pt x="26" y="22"/>
                  </a:lnTo>
                  <a:lnTo>
                    <a:pt x="26" y="19"/>
                  </a:lnTo>
                  <a:lnTo>
                    <a:pt x="26" y="18"/>
                  </a:lnTo>
                  <a:lnTo>
                    <a:pt x="26" y="17"/>
                  </a:lnTo>
                  <a:lnTo>
                    <a:pt x="26" y="14"/>
                  </a:lnTo>
                  <a:lnTo>
                    <a:pt x="27" y="13"/>
                  </a:lnTo>
                  <a:lnTo>
                    <a:pt x="27" y="12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5"/>
                  </a:lnTo>
                  <a:lnTo>
                    <a:pt x="30" y="7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10"/>
                  </a:lnTo>
                  <a:lnTo>
                    <a:pt x="30" y="11"/>
                  </a:lnTo>
                  <a:lnTo>
                    <a:pt x="30" y="12"/>
                  </a:lnTo>
                  <a:lnTo>
                    <a:pt x="31" y="15"/>
                  </a:lnTo>
                  <a:lnTo>
                    <a:pt x="31" y="16"/>
                  </a:lnTo>
                  <a:lnTo>
                    <a:pt x="31" y="17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32" y="29"/>
                  </a:lnTo>
                  <a:lnTo>
                    <a:pt x="32" y="32"/>
                  </a:lnTo>
                  <a:lnTo>
                    <a:pt x="32" y="39"/>
                  </a:lnTo>
                  <a:lnTo>
                    <a:pt x="33" y="54"/>
                  </a:lnTo>
                  <a:lnTo>
                    <a:pt x="33" y="56"/>
                  </a:lnTo>
                  <a:lnTo>
                    <a:pt x="33" y="58"/>
                  </a:lnTo>
                  <a:lnTo>
                    <a:pt x="33" y="62"/>
                  </a:lnTo>
                  <a:lnTo>
                    <a:pt x="34" y="70"/>
                  </a:lnTo>
                  <a:lnTo>
                    <a:pt x="34" y="84"/>
                  </a:lnTo>
                  <a:lnTo>
                    <a:pt x="34" y="86"/>
                  </a:lnTo>
                  <a:lnTo>
                    <a:pt x="34" y="87"/>
                  </a:lnTo>
                  <a:lnTo>
                    <a:pt x="35" y="91"/>
                  </a:lnTo>
                  <a:lnTo>
                    <a:pt x="35" y="92"/>
                  </a:lnTo>
                  <a:lnTo>
                    <a:pt x="35" y="94"/>
                  </a:lnTo>
                  <a:lnTo>
                    <a:pt x="35" y="97"/>
                  </a:lnTo>
                  <a:lnTo>
                    <a:pt x="35" y="98"/>
                  </a:lnTo>
                  <a:lnTo>
                    <a:pt x="35" y="99"/>
                  </a:lnTo>
                  <a:lnTo>
                    <a:pt x="35" y="102"/>
                  </a:lnTo>
                  <a:lnTo>
                    <a:pt x="36" y="103"/>
                  </a:lnTo>
                  <a:lnTo>
                    <a:pt x="36" y="104"/>
                  </a:lnTo>
                  <a:lnTo>
                    <a:pt x="36" y="106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9"/>
                  </a:lnTo>
                  <a:lnTo>
                    <a:pt x="36" y="110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7" y="113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39" y="108"/>
                  </a:lnTo>
                  <a:lnTo>
                    <a:pt x="39" y="106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39" y="102"/>
                  </a:lnTo>
                  <a:lnTo>
                    <a:pt x="40" y="100"/>
                  </a:lnTo>
                  <a:lnTo>
                    <a:pt x="40" y="99"/>
                  </a:lnTo>
                  <a:lnTo>
                    <a:pt x="40" y="96"/>
                  </a:lnTo>
                  <a:lnTo>
                    <a:pt x="40" y="91"/>
                  </a:lnTo>
                  <a:lnTo>
                    <a:pt x="40" y="89"/>
                  </a:lnTo>
                  <a:lnTo>
                    <a:pt x="40" y="88"/>
                  </a:lnTo>
                  <a:lnTo>
                    <a:pt x="40" y="85"/>
                  </a:lnTo>
                  <a:lnTo>
                    <a:pt x="41" y="78"/>
                  </a:lnTo>
                  <a:lnTo>
                    <a:pt x="42" y="64"/>
                  </a:lnTo>
                  <a:lnTo>
                    <a:pt x="42" y="62"/>
                  </a:lnTo>
                  <a:lnTo>
                    <a:pt x="42" y="61"/>
                  </a:lnTo>
                  <a:lnTo>
                    <a:pt x="42" y="57"/>
                  </a:lnTo>
                  <a:lnTo>
                    <a:pt x="42" y="50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3" y="32"/>
                  </a:lnTo>
                  <a:lnTo>
                    <a:pt x="43" y="29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4" y="17"/>
                  </a:lnTo>
                  <a:lnTo>
                    <a:pt x="44" y="15"/>
                  </a:lnTo>
                  <a:lnTo>
                    <a:pt x="44" y="14"/>
                  </a:lnTo>
                  <a:lnTo>
                    <a:pt x="44" y="12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8" y="14"/>
                  </a:lnTo>
                  <a:lnTo>
                    <a:pt x="48" y="16"/>
                  </a:lnTo>
                  <a:lnTo>
                    <a:pt x="49" y="18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8"/>
                  </a:lnTo>
                  <a:lnTo>
                    <a:pt x="49" y="31"/>
                  </a:lnTo>
                  <a:lnTo>
                    <a:pt x="50" y="38"/>
                  </a:lnTo>
                  <a:lnTo>
                    <a:pt x="50" y="53"/>
                  </a:lnTo>
                  <a:lnTo>
                    <a:pt x="51" y="55"/>
                  </a:lnTo>
                  <a:lnTo>
                    <a:pt x="51" y="57"/>
                  </a:lnTo>
                  <a:lnTo>
                    <a:pt x="51" y="61"/>
                  </a:lnTo>
                  <a:lnTo>
                    <a:pt x="51" y="69"/>
                  </a:lnTo>
                  <a:lnTo>
                    <a:pt x="52" y="83"/>
                  </a:lnTo>
                  <a:lnTo>
                    <a:pt x="52" y="85"/>
                  </a:lnTo>
                  <a:lnTo>
                    <a:pt x="52" y="86"/>
                  </a:lnTo>
                  <a:lnTo>
                    <a:pt x="52" y="90"/>
                  </a:lnTo>
                  <a:lnTo>
                    <a:pt x="52" y="91"/>
                  </a:lnTo>
                  <a:lnTo>
                    <a:pt x="52" y="93"/>
                  </a:lnTo>
                  <a:lnTo>
                    <a:pt x="53" y="96"/>
                  </a:lnTo>
                  <a:lnTo>
                    <a:pt x="53" y="97"/>
                  </a:lnTo>
                  <a:lnTo>
                    <a:pt x="53" y="99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3" y="104"/>
                  </a:lnTo>
                  <a:lnTo>
                    <a:pt x="54" y="106"/>
                  </a:lnTo>
                  <a:lnTo>
                    <a:pt x="54" y="107"/>
                  </a:lnTo>
                  <a:lnTo>
                    <a:pt x="54" y="108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4" y="112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2"/>
                  </a:lnTo>
                  <a:lnTo>
                    <a:pt x="56" y="111"/>
                  </a:lnTo>
                  <a:lnTo>
                    <a:pt x="56" y="110"/>
                  </a:lnTo>
                  <a:lnTo>
                    <a:pt x="56" y="109"/>
                  </a:lnTo>
                  <a:lnTo>
                    <a:pt x="56" y="108"/>
                  </a:lnTo>
                  <a:lnTo>
                    <a:pt x="57" y="106"/>
                  </a:lnTo>
                  <a:lnTo>
                    <a:pt x="57" y="106"/>
                  </a:lnTo>
                  <a:lnTo>
                    <a:pt x="57" y="104"/>
                  </a:lnTo>
                  <a:lnTo>
                    <a:pt x="57" y="102"/>
                  </a:lnTo>
                  <a:lnTo>
                    <a:pt x="57" y="101"/>
                  </a:lnTo>
                  <a:lnTo>
                    <a:pt x="57" y="100"/>
                  </a:lnTo>
                  <a:lnTo>
                    <a:pt x="57" y="97"/>
                  </a:lnTo>
                  <a:lnTo>
                    <a:pt x="58" y="92"/>
                  </a:lnTo>
                  <a:lnTo>
                    <a:pt x="58" y="90"/>
                  </a:lnTo>
                  <a:lnTo>
                    <a:pt x="58" y="89"/>
                  </a:lnTo>
                  <a:lnTo>
                    <a:pt x="58" y="86"/>
                  </a:lnTo>
                  <a:lnTo>
                    <a:pt x="58" y="79"/>
                  </a:lnTo>
                  <a:lnTo>
                    <a:pt x="59" y="66"/>
                  </a:lnTo>
                  <a:lnTo>
                    <a:pt x="59" y="64"/>
                  </a:lnTo>
                  <a:lnTo>
                    <a:pt x="59" y="62"/>
                  </a:lnTo>
                  <a:lnTo>
                    <a:pt x="60" y="58"/>
                  </a:lnTo>
                  <a:lnTo>
                    <a:pt x="60" y="51"/>
                  </a:lnTo>
                  <a:lnTo>
                    <a:pt x="60" y="37"/>
                  </a:lnTo>
                  <a:lnTo>
                    <a:pt x="61" y="35"/>
                  </a:lnTo>
                  <a:lnTo>
                    <a:pt x="61" y="34"/>
                  </a:lnTo>
                  <a:lnTo>
                    <a:pt x="61" y="30"/>
                  </a:lnTo>
                  <a:lnTo>
                    <a:pt x="61" y="24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62" y="18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2" y="7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4"/>
                  </a:lnTo>
                  <a:lnTo>
                    <a:pt x="65" y="5"/>
                  </a:lnTo>
                  <a:lnTo>
                    <a:pt x="65" y="6"/>
                  </a:lnTo>
                  <a:lnTo>
                    <a:pt x="65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6" y="12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6" y="18"/>
                  </a:lnTo>
                  <a:lnTo>
                    <a:pt x="66" y="24"/>
                  </a:lnTo>
                  <a:lnTo>
                    <a:pt x="67" y="25"/>
                  </a:lnTo>
                  <a:lnTo>
                    <a:pt x="67" y="27"/>
                  </a:lnTo>
                  <a:lnTo>
                    <a:pt x="67" y="30"/>
                  </a:lnTo>
                  <a:lnTo>
                    <a:pt x="67" y="36"/>
                  </a:lnTo>
                  <a:lnTo>
                    <a:pt x="68" y="50"/>
                  </a:lnTo>
                  <a:lnTo>
                    <a:pt x="68" y="52"/>
                  </a:lnTo>
                  <a:lnTo>
                    <a:pt x="68" y="54"/>
                  </a:lnTo>
                  <a:lnTo>
                    <a:pt x="68" y="58"/>
                  </a:lnTo>
                  <a:lnTo>
                    <a:pt x="69" y="65"/>
                  </a:lnTo>
                  <a:lnTo>
                    <a:pt x="69" y="79"/>
                  </a:lnTo>
                  <a:lnTo>
                    <a:pt x="69" y="81"/>
                  </a:lnTo>
                  <a:lnTo>
                    <a:pt x="70" y="82"/>
                  </a:lnTo>
                  <a:lnTo>
                    <a:pt x="70" y="86"/>
                  </a:lnTo>
                  <a:lnTo>
                    <a:pt x="70" y="92"/>
                  </a:lnTo>
                  <a:lnTo>
                    <a:pt x="70" y="93"/>
                  </a:lnTo>
                  <a:lnTo>
                    <a:pt x="70" y="95"/>
                  </a:lnTo>
                  <a:lnTo>
                    <a:pt x="70" y="98"/>
                  </a:lnTo>
                  <a:lnTo>
                    <a:pt x="71" y="102"/>
                  </a:lnTo>
                  <a:lnTo>
                    <a:pt x="71" y="104"/>
                  </a:lnTo>
                  <a:lnTo>
                    <a:pt x="71" y="105"/>
                  </a:lnTo>
                  <a:lnTo>
                    <a:pt x="71" y="107"/>
                  </a:lnTo>
                  <a:lnTo>
                    <a:pt x="71" y="108"/>
                  </a:lnTo>
                  <a:lnTo>
                    <a:pt x="71" y="108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2" name="Freeform 94"/>
            <p:cNvSpPr>
              <a:spLocks/>
            </p:cNvSpPr>
            <p:nvPr/>
          </p:nvSpPr>
          <p:spPr bwMode="auto">
            <a:xfrm>
              <a:off x="5381" y="2186"/>
              <a:ext cx="73" cy="116"/>
            </a:xfrm>
            <a:custGeom>
              <a:avLst/>
              <a:gdLst/>
              <a:ahLst/>
              <a:cxnLst>
                <a:cxn ang="0">
                  <a:pos x="1" y="114"/>
                </a:cxn>
                <a:cxn ang="0">
                  <a:pos x="2" y="116"/>
                </a:cxn>
                <a:cxn ang="0">
                  <a:pos x="2" y="114"/>
                </a:cxn>
                <a:cxn ang="0">
                  <a:pos x="3" y="108"/>
                </a:cxn>
                <a:cxn ang="0">
                  <a:pos x="4" y="92"/>
                </a:cxn>
                <a:cxn ang="0">
                  <a:pos x="7" y="28"/>
                </a:cxn>
                <a:cxn ang="0">
                  <a:pos x="9" y="10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11" y="1"/>
                </a:cxn>
                <a:cxn ang="0">
                  <a:pos x="12" y="8"/>
                </a:cxn>
                <a:cxn ang="0">
                  <a:pos x="13" y="29"/>
                </a:cxn>
                <a:cxn ang="0">
                  <a:pos x="16" y="75"/>
                </a:cxn>
                <a:cxn ang="0">
                  <a:pos x="17" y="100"/>
                </a:cxn>
                <a:cxn ang="0">
                  <a:pos x="18" y="110"/>
                </a:cxn>
                <a:cxn ang="0">
                  <a:pos x="19" y="115"/>
                </a:cxn>
                <a:cxn ang="0">
                  <a:pos x="20" y="115"/>
                </a:cxn>
                <a:cxn ang="0">
                  <a:pos x="20" y="112"/>
                </a:cxn>
                <a:cxn ang="0">
                  <a:pos x="21" y="102"/>
                </a:cxn>
                <a:cxn ang="0">
                  <a:pos x="24" y="39"/>
                </a:cxn>
                <a:cxn ang="0">
                  <a:pos x="26" y="14"/>
                </a:cxn>
                <a:cxn ang="0">
                  <a:pos x="27" y="4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3"/>
                </a:cxn>
                <a:cxn ang="0">
                  <a:pos x="30" y="16"/>
                </a:cxn>
                <a:cxn ang="0">
                  <a:pos x="32" y="48"/>
                </a:cxn>
                <a:cxn ang="0">
                  <a:pos x="34" y="87"/>
                </a:cxn>
                <a:cxn ang="0">
                  <a:pos x="35" y="105"/>
                </a:cxn>
                <a:cxn ang="0">
                  <a:pos x="36" y="112"/>
                </a:cxn>
                <a:cxn ang="0">
                  <a:pos x="36" y="115"/>
                </a:cxn>
                <a:cxn ang="0">
                  <a:pos x="37" y="114"/>
                </a:cxn>
                <a:cxn ang="0">
                  <a:pos x="38" y="108"/>
                </a:cxn>
                <a:cxn ang="0">
                  <a:pos x="39" y="95"/>
                </a:cxn>
                <a:cxn ang="0">
                  <a:pos x="42" y="27"/>
                </a:cxn>
                <a:cxn ang="0">
                  <a:pos x="44" y="10"/>
                </a:cxn>
                <a:cxn ang="0">
                  <a:pos x="44" y="2"/>
                </a:cxn>
                <a:cxn ang="0">
                  <a:pos x="45" y="0"/>
                </a:cxn>
                <a:cxn ang="0">
                  <a:pos x="46" y="1"/>
                </a:cxn>
                <a:cxn ang="0">
                  <a:pos x="46" y="6"/>
                </a:cxn>
                <a:cxn ang="0">
                  <a:pos x="47" y="18"/>
                </a:cxn>
                <a:cxn ang="0">
                  <a:pos x="50" y="73"/>
                </a:cxn>
                <a:cxn ang="0">
                  <a:pos x="52" y="100"/>
                </a:cxn>
                <a:cxn ang="0">
                  <a:pos x="53" y="111"/>
                </a:cxn>
                <a:cxn ang="0">
                  <a:pos x="54" y="115"/>
                </a:cxn>
                <a:cxn ang="0">
                  <a:pos x="54" y="115"/>
                </a:cxn>
                <a:cxn ang="0">
                  <a:pos x="55" y="110"/>
                </a:cxn>
                <a:cxn ang="0">
                  <a:pos x="56" y="99"/>
                </a:cxn>
                <a:cxn ang="0">
                  <a:pos x="58" y="60"/>
                </a:cxn>
                <a:cxn ang="0">
                  <a:pos x="60" y="20"/>
                </a:cxn>
                <a:cxn ang="0">
                  <a:pos x="61" y="6"/>
                </a:cxn>
                <a:cxn ang="0">
                  <a:pos x="62" y="1"/>
                </a:cxn>
                <a:cxn ang="0">
                  <a:pos x="62" y="0"/>
                </a:cxn>
                <a:cxn ang="0">
                  <a:pos x="63" y="3"/>
                </a:cxn>
                <a:cxn ang="0">
                  <a:pos x="64" y="11"/>
                </a:cxn>
                <a:cxn ang="0">
                  <a:pos x="66" y="36"/>
                </a:cxn>
                <a:cxn ang="0">
                  <a:pos x="68" y="86"/>
                </a:cxn>
                <a:cxn ang="0">
                  <a:pos x="69" y="103"/>
                </a:cxn>
                <a:cxn ang="0">
                  <a:pos x="70" y="112"/>
                </a:cxn>
                <a:cxn ang="0">
                  <a:pos x="71" y="115"/>
                </a:cxn>
                <a:cxn ang="0">
                  <a:pos x="71" y="115"/>
                </a:cxn>
                <a:cxn ang="0">
                  <a:pos x="72" y="110"/>
                </a:cxn>
              </a:cxnLst>
              <a:rect l="0" t="0" r="r" b="b"/>
              <a:pathLst>
                <a:path w="73" h="116">
                  <a:moveTo>
                    <a:pt x="0" y="108"/>
                  </a:moveTo>
                  <a:lnTo>
                    <a:pt x="0" y="110"/>
                  </a:lnTo>
                  <a:lnTo>
                    <a:pt x="1" y="111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3" y="102"/>
                  </a:lnTo>
                  <a:lnTo>
                    <a:pt x="4" y="98"/>
                  </a:lnTo>
                  <a:lnTo>
                    <a:pt x="4" y="96"/>
                  </a:lnTo>
                  <a:lnTo>
                    <a:pt x="4" y="95"/>
                  </a:lnTo>
                  <a:lnTo>
                    <a:pt x="4" y="92"/>
                  </a:lnTo>
                  <a:lnTo>
                    <a:pt x="5" y="86"/>
                  </a:lnTo>
                  <a:lnTo>
                    <a:pt x="5" y="73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7" y="41"/>
                  </a:lnTo>
                  <a:lnTo>
                    <a:pt x="7" y="37"/>
                  </a:lnTo>
                  <a:lnTo>
                    <a:pt x="7" y="30"/>
                  </a:lnTo>
                  <a:lnTo>
                    <a:pt x="7" y="28"/>
                  </a:lnTo>
                  <a:lnTo>
                    <a:pt x="8" y="27"/>
                  </a:lnTo>
                  <a:lnTo>
                    <a:pt x="8" y="23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8"/>
                  </a:lnTo>
                  <a:lnTo>
                    <a:pt x="13" y="19"/>
                  </a:lnTo>
                  <a:lnTo>
                    <a:pt x="13" y="20"/>
                  </a:lnTo>
                  <a:lnTo>
                    <a:pt x="13" y="23"/>
                  </a:lnTo>
                  <a:lnTo>
                    <a:pt x="13" y="29"/>
                  </a:lnTo>
                  <a:lnTo>
                    <a:pt x="14" y="43"/>
                  </a:lnTo>
                  <a:lnTo>
                    <a:pt x="14" y="45"/>
                  </a:lnTo>
                  <a:lnTo>
                    <a:pt x="14" y="46"/>
                  </a:lnTo>
                  <a:lnTo>
                    <a:pt x="14" y="50"/>
                  </a:lnTo>
                  <a:lnTo>
                    <a:pt x="15" y="57"/>
                  </a:lnTo>
                  <a:lnTo>
                    <a:pt x="15" y="72"/>
                  </a:lnTo>
                  <a:lnTo>
                    <a:pt x="15" y="74"/>
                  </a:lnTo>
                  <a:lnTo>
                    <a:pt x="16" y="75"/>
                  </a:lnTo>
                  <a:lnTo>
                    <a:pt x="16" y="79"/>
                  </a:lnTo>
                  <a:lnTo>
                    <a:pt x="16" y="85"/>
                  </a:lnTo>
                  <a:lnTo>
                    <a:pt x="16" y="87"/>
                  </a:lnTo>
                  <a:lnTo>
                    <a:pt x="16" y="88"/>
                  </a:lnTo>
                  <a:lnTo>
                    <a:pt x="17" y="92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2"/>
                  </a:lnTo>
                  <a:lnTo>
                    <a:pt x="17" y="103"/>
                  </a:lnTo>
                  <a:lnTo>
                    <a:pt x="17" y="104"/>
                  </a:lnTo>
                  <a:lnTo>
                    <a:pt x="17" y="106"/>
                  </a:lnTo>
                  <a:lnTo>
                    <a:pt x="18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4"/>
                  </a:lnTo>
                  <a:lnTo>
                    <a:pt x="21" y="103"/>
                  </a:lnTo>
                  <a:lnTo>
                    <a:pt x="21" y="102"/>
                  </a:lnTo>
                  <a:lnTo>
                    <a:pt x="21" y="99"/>
                  </a:lnTo>
                  <a:lnTo>
                    <a:pt x="22" y="98"/>
                  </a:lnTo>
                  <a:lnTo>
                    <a:pt x="22" y="96"/>
                  </a:lnTo>
                  <a:lnTo>
                    <a:pt x="22" y="93"/>
                  </a:lnTo>
                  <a:lnTo>
                    <a:pt x="22" y="86"/>
                  </a:lnTo>
                  <a:lnTo>
                    <a:pt x="23" y="72"/>
                  </a:lnTo>
                  <a:lnTo>
                    <a:pt x="24" y="40"/>
                  </a:lnTo>
                  <a:lnTo>
                    <a:pt x="24" y="39"/>
                  </a:lnTo>
                  <a:lnTo>
                    <a:pt x="25" y="37"/>
                  </a:lnTo>
                  <a:lnTo>
                    <a:pt x="25" y="34"/>
                  </a:lnTo>
                  <a:lnTo>
                    <a:pt x="25" y="27"/>
                  </a:lnTo>
                  <a:lnTo>
                    <a:pt x="25" y="25"/>
                  </a:lnTo>
                  <a:lnTo>
                    <a:pt x="25" y="24"/>
                  </a:lnTo>
                  <a:lnTo>
                    <a:pt x="25" y="21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6" y="11"/>
                  </a:lnTo>
                  <a:lnTo>
                    <a:pt x="26" y="10"/>
                  </a:lnTo>
                  <a:lnTo>
                    <a:pt x="26" y="9"/>
                  </a:lnTo>
                  <a:lnTo>
                    <a:pt x="26" y="7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30" y="9"/>
                  </a:lnTo>
                  <a:lnTo>
                    <a:pt x="30" y="11"/>
                  </a:lnTo>
                  <a:lnTo>
                    <a:pt x="30" y="16"/>
                  </a:lnTo>
                  <a:lnTo>
                    <a:pt x="30" y="18"/>
                  </a:lnTo>
                  <a:lnTo>
                    <a:pt x="30" y="19"/>
                  </a:lnTo>
                  <a:lnTo>
                    <a:pt x="30" y="22"/>
                  </a:lnTo>
                  <a:lnTo>
                    <a:pt x="31" y="28"/>
                  </a:lnTo>
                  <a:lnTo>
                    <a:pt x="31" y="41"/>
                  </a:lnTo>
                  <a:lnTo>
                    <a:pt x="32" y="43"/>
                  </a:lnTo>
                  <a:lnTo>
                    <a:pt x="32" y="44"/>
                  </a:lnTo>
                  <a:lnTo>
                    <a:pt x="32" y="48"/>
                  </a:lnTo>
                  <a:lnTo>
                    <a:pt x="32" y="55"/>
                  </a:lnTo>
                  <a:lnTo>
                    <a:pt x="33" y="70"/>
                  </a:lnTo>
                  <a:lnTo>
                    <a:pt x="33" y="72"/>
                  </a:lnTo>
                  <a:lnTo>
                    <a:pt x="33" y="73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85"/>
                  </a:lnTo>
                  <a:lnTo>
                    <a:pt x="34" y="87"/>
                  </a:lnTo>
                  <a:lnTo>
                    <a:pt x="34" y="90"/>
                  </a:lnTo>
                  <a:lnTo>
                    <a:pt x="34" y="96"/>
                  </a:lnTo>
                  <a:lnTo>
                    <a:pt x="34" y="97"/>
                  </a:lnTo>
                  <a:lnTo>
                    <a:pt x="34" y="98"/>
                  </a:lnTo>
                  <a:lnTo>
                    <a:pt x="34" y="101"/>
                  </a:lnTo>
                  <a:lnTo>
                    <a:pt x="35" y="102"/>
                  </a:lnTo>
                  <a:lnTo>
                    <a:pt x="35" y="103"/>
                  </a:lnTo>
                  <a:lnTo>
                    <a:pt x="35" y="105"/>
                  </a:lnTo>
                  <a:lnTo>
                    <a:pt x="35" y="106"/>
                  </a:lnTo>
                  <a:lnTo>
                    <a:pt x="35" y="107"/>
                  </a:lnTo>
                  <a:lnTo>
                    <a:pt x="35" y="108"/>
                  </a:lnTo>
                  <a:lnTo>
                    <a:pt x="35" y="109"/>
                  </a:lnTo>
                  <a:lnTo>
                    <a:pt x="35" y="110"/>
                  </a:lnTo>
                  <a:lnTo>
                    <a:pt x="35" y="111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8" y="109"/>
                  </a:lnTo>
                  <a:lnTo>
                    <a:pt x="38" y="108"/>
                  </a:lnTo>
                  <a:lnTo>
                    <a:pt x="38" y="108"/>
                  </a:lnTo>
                  <a:lnTo>
                    <a:pt x="38" y="105"/>
                  </a:lnTo>
                  <a:lnTo>
                    <a:pt x="38" y="104"/>
                  </a:lnTo>
                  <a:lnTo>
                    <a:pt x="38" y="103"/>
                  </a:lnTo>
                  <a:lnTo>
                    <a:pt x="39" y="100"/>
                  </a:lnTo>
                  <a:lnTo>
                    <a:pt x="39" y="99"/>
                  </a:lnTo>
                  <a:lnTo>
                    <a:pt x="39" y="98"/>
                  </a:lnTo>
                  <a:lnTo>
                    <a:pt x="39" y="95"/>
                  </a:lnTo>
                  <a:lnTo>
                    <a:pt x="39" y="88"/>
                  </a:lnTo>
                  <a:lnTo>
                    <a:pt x="40" y="74"/>
                  </a:lnTo>
                  <a:lnTo>
                    <a:pt x="42" y="42"/>
                  </a:lnTo>
                  <a:lnTo>
                    <a:pt x="42" y="41"/>
                  </a:lnTo>
                  <a:lnTo>
                    <a:pt x="42" y="39"/>
                  </a:lnTo>
                  <a:lnTo>
                    <a:pt x="42" y="36"/>
                  </a:lnTo>
                  <a:lnTo>
                    <a:pt x="42" y="29"/>
                  </a:lnTo>
                  <a:lnTo>
                    <a:pt x="42" y="27"/>
                  </a:lnTo>
                  <a:lnTo>
                    <a:pt x="42" y="26"/>
                  </a:lnTo>
                  <a:lnTo>
                    <a:pt x="43" y="23"/>
                  </a:lnTo>
                  <a:lnTo>
                    <a:pt x="43" y="17"/>
                  </a:lnTo>
                  <a:lnTo>
                    <a:pt x="43" y="16"/>
                  </a:lnTo>
                  <a:lnTo>
                    <a:pt x="43" y="14"/>
                  </a:lnTo>
                  <a:lnTo>
                    <a:pt x="43" y="12"/>
                  </a:lnTo>
                  <a:lnTo>
                    <a:pt x="43" y="11"/>
                  </a:lnTo>
                  <a:lnTo>
                    <a:pt x="44" y="10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5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5"/>
                  </a:lnTo>
                  <a:lnTo>
                    <a:pt x="47" y="16"/>
                  </a:lnTo>
                  <a:lnTo>
                    <a:pt x="47" y="18"/>
                  </a:lnTo>
                  <a:lnTo>
                    <a:pt x="48" y="20"/>
                  </a:lnTo>
                  <a:lnTo>
                    <a:pt x="48" y="27"/>
                  </a:lnTo>
                  <a:lnTo>
                    <a:pt x="49" y="42"/>
                  </a:lnTo>
                  <a:lnTo>
                    <a:pt x="49" y="44"/>
                  </a:lnTo>
                  <a:lnTo>
                    <a:pt x="49" y="46"/>
                  </a:lnTo>
                  <a:lnTo>
                    <a:pt x="49" y="50"/>
                  </a:lnTo>
                  <a:lnTo>
                    <a:pt x="50" y="58"/>
                  </a:lnTo>
                  <a:lnTo>
                    <a:pt x="50" y="73"/>
                  </a:lnTo>
                  <a:lnTo>
                    <a:pt x="50" y="75"/>
                  </a:lnTo>
                  <a:lnTo>
                    <a:pt x="50" y="77"/>
                  </a:lnTo>
                  <a:lnTo>
                    <a:pt x="51" y="81"/>
                  </a:lnTo>
                  <a:lnTo>
                    <a:pt x="51" y="88"/>
                  </a:lnTo>
                  <a:lnTo>
                    <a:pt x="51" y="90"/>
                  </a:lnTo>
                  <a:lnTo>
                    <a:pt x="51" y="91"/>
                  </a:lnTo>
                  <a:lnTo>
                    <a:pt x="51" y="95"/>
                  </a:lnTo>
                  <a:lnTo>
                    <a:pt x="52" y="100"/>
                  </a:lnTo>
                  <a:lnTo>
                    <a:pt x="52" y="102"/>
                  </a:lnTo>
                  <a:lnTo>
                    <a:pt x="52" y="103"/>
                  </a:lnTo>
                  <a:lnTo>
                    <a:pt x="52" y="105"/>
                  </a:lnTo>
                  <a:lnTo>
                    <a:pt x="52" y="106"/>
                  </a:lnTo>
                  <a:lnTo>
                    <a:pt x="52" y="108"/>
                  </a:lnTo>
                  <a:lnTo>
                    <a:pt x="52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5" y="113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6"/>
                  </a:lnTo>
                  <a:lnTo>
                    <a:pt x="56" y="104"/>
                  </a:lnTo>
                  <a:lnTo>
                    <a:pt x="56" y="103"/>
                  </a:lnTo>
                  <a:lnTo>
                    <a:pt x="56" y="102"/>
                  </a:lnTo>
                  <a:lnTo>
                    <a:pt x="56" y="99"/>
                  </a:lnTo>
                  <a:lnTo>
                    <a:pt x="56" y="93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7" y="87"/>
                  </a:lnTo>
                  <a:lnTo>
                    <a:pt x="57" y="80"/>
                  </a:lnTo>
                  <a:lnTo>
                    <a:pt x="58" y="64"/>
                  </a:lnTo>
                  <a:lnTo>
                    <a:pt x="58" y="62"/>
                  </a:lnTo>
                  <a:lnTo>
                    <a:pt x="58" y="60"/>
                  </a:lnTo>
                  <a:lnTo>
                    <a:pt x="58" y="56"/>
                  </a:lnTo>
                  <a:lnTo>
                    <a:pt x="58" y="48"/>
                  </a:lnTo>
                  <a:lnTo>
                    <a:pt x="59" y="33"/>
                  </a:lnTo>
                  <a:lnTo>
                    <a:pt x="59" y="32"/>
                  </a:lnTo>
                  <a:lnTo>
                    <a:pt x="59" y="30"/>
                  </a:lnTo>
                  <a:lnTo>
                    <a:pt x="60" y="27"/>
                  </a:lnTo>
                  <a:lnTo>
                    <a:pt x="60" y="21"/>
                  </a:lnTo>
                  <a:lnTo>
                    <a:pt x="60" y="20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1" y="11"/>
                  </a:lnTo>
                  <a:lnTo>
                    <a:pt x="61" y="10"/>
                  </a:lnTo>
                  <a:lnTo>
                    <a:pt x="61" y="9"/>
                  </a:lnTo>
                  <a:lnTo>
                    <a:pt x="61" y="8"/>
                  </a:lnTo>
                  <a:lnTo>
                    <a:pt x="61" y="7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4" y="11"/>
                  </a:lnTo>
                  <a:lnTo>
                    <a:pt x="64" y="12"/>
                  </a:lnTo>
                  <a:lnTo>
                    <a:pt x="64" y="14"/>
                  </a:lnTo>
                  <a:lnTo>
                    <a:pt x="64" y="16"/>
                  </a:lnTo>
                  <a:lnTo>
                    <a:pt x="65" y="22"/>
                  </a:lnTo>
                  <a:lnTo>
                    <a:pt x="65" y="23"/>
                  </a:lnTo>
                  <a:lnTo>
                    <a:pt x="65" y="25"/>
                  </a:lnTo>
                  <a:lnTo>
                    <a:pt x="65" y="28"/>
                  </a:lnTo>
                  <a:lnTo>
                    <a:pt x="66" y="36"/>
                  </a:lnTo>
                  <a:lnTo>
                    <a:pt x="66" y="51"/>
                  </a:lnTo>
                  <a:lnTo>
                    <a:pt x="66" y="53"/>
                  </a:lnTo>
                  <a:lnTo>
                    <a:pt x="66" y="55"/>
                  </a:lnTo>
                  <a:lnTo>
                    <a:pt x="67" y="59"/>
                  </a:lnTo>
                  <a:lnTo>
                    <a:pt x="67" y="67"/>
                  </a:lnTo>
                  <a:lnTo>
                    <a:pt x="68" y="82"/>
                  </a:lnTo>
                  <a:lnTo>
                    <a:pt x="68" y="84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68" y="91"/>
                  </a:lnTo>
                  <a:lnTo>
                    <a:pt x="68" y="93"/>
                  </a:lnTo>
                  <a:lnTo>
                    <a:pt x="69" y="96"/>
                  </a:lnTo>
                  <a:lnTo>
                    <a:pt x="69" y="97"/>
                  </a:lnTo>
                  <a:lnTo>
                    <a:pt x="69" y="99"/>
                  </a:lnTo>
                  <a:lnTo>
                    <a:pt x="69" y="101"/>
                  </a:lnTo>
                  <a:lnTo>
                    <a:pt x="69" y="103"/>
                  </a:lnTo>
                  <a:lnTo>
                    <a:pt x="69" y="104"/>
                  </a:lnTo>
                  <a:lnTo>
                    <a:pt x="69" y="106"/>
                  </a:lnTo>
                  <a:lnTo>
                    <a:pt x="69" y="107"/>
                  </a:lnTo>
                  <a:lnTo>
                    <a:pt x="70" y="108"/>
                  </a:lnTo>
                  <a:lnTo>
                    <a:pt x="70" y="109"/>
                  </a:lnTo>
                  <a:lnTo>
                    <a:pt x="70" y="110"/>
                  </a:lnTo>
                  <a:lnTo>
                    <a:pt x="70" y="111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0" y="113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2" y="111"/>
                  </a:lnTo>
                  <a:lnTo>
                    <a:pt x="72" y="110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3" y="104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3" name="Freeform 95"/>
            <p:cNvSpPr>
              <a:spLocks/>
            </p:cNvSpPr>
            <p:nvPr/>
          </p:nvSpPr>
          <p:spPr bwMode="auto">
            <a:xfrm>
              <a:off x="5454" y="2186"/>
              <a:ext cx="71" cy="116"/>
            </a:xfrm>
            <a:custGeom>
              <a:avLst/>
              <a:gdLst/>
              <a:ahLst/>
              <a:cxnLst>
                <a:cxn ang="0">
                  <a:pos x="1" y="88"/>
                </a:cxn>
                <a:cxn ang="0">
                  <a:pos x="2" y="52"/>
                </a:cxn>
                <a:cxn ang="0">
                  <a:pos x="4" y="18"/>
                </a:cxn>
                <a:cxn ang="0">
                  <a:pos x="5" y="7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7" y="2"/>
                </a:cxn>
                <a:cxn ang="0">
                  <a:pos x="8" y="9"/>
                </a:cxn>
                <a:cxn ang="0">
                  <a:pos x="9" y="26"/>
                </a:cxn>
                <a:cxn ang="0">
                  <a:pos x="11" y="70"/>
                </a:cxn>
                <a:cxn ang="0">
                  <a:pos x="13" y="99"/>
                </a:cxn>
                <a:cxn ang="0">
                  <a:pos x="14" y="110"/>
                </a:cxn>
                <a:cxn ang="0">
                  <a:pos x="15" y="115"/>
                </a:cxn>
                <a:cxn ang="0">
                  <a:pos x="15" y="115"/>
                </a:cxn>
                <a:cxn ang="0">
                  <a:pos x="16" y="111"/>
                </a:cxn>
                <a:cxn ang="0">
                  <a:pos x="17" y="98"/>
                </a:cxn>
                <a:cxn ang="0">
                  <a:pos x="19" y="72"/>
                </a:cxn>
                <a:cxn ang="0">
                  <a:pos x="21" y="25"/>
                </a:cxn>
                <a:cxn ang="0">
                  <a:pos x="22" y="9"/>
                </a:cxn>
                <a:cxn ang="0">
                  <a:pos x="23" y="2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5" y="9"/>
                </a:cxn>
                <a:cxn ang="0">
                  <a:pos x="26" y="30"/>
                </a:cxn>
                <a:cxn ang="0">
                  <a:pos x="28" y="73"/>
                </a:cxn>
                <a:cxn ang="0">
                  <a:pos x="30" y="100"/>
                </a:cxn>
                <a:cxn ang="0">
                  <a:pos x="31" y="111"/>
                </a:cxn>
                <a:cxn ang="0">
                  <a:pos x="32" y="115"/>
                </a:cxn>
                <a:cxn ang="0">
                  <a:pos x="32" y="115"/>
                </a:cxn>
                <a:cxn ang="0">
                  <a:pos x="33" y="110"/>
                </a:cxn>
                <a:cxn ang="0">
                  <a:pos x="34" y="96"/>
                </a:cxn>
                <a:cxn ang="0">
                  <a:pos x="36" y="57"/>
                </a:cxn>
                <a:cxn ang="0">
                  <a:pos x="38" y="22"/>
                </a:cxn>
                <a:cxn ang="0">
                  <a:pos x="39" y="6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1" y="4"/>
                </a:cxn>
                <a:cxn ang="0">
                  <a:pos x="42" y="13"/>
                </a:cxn>
                <a:cxn ang="0">
                  <a:pos x="44" y="54"/>
                </a:cxn>
                <a:cxn ang="0">
                  <a:pos x="46" y="83"/>
                </a:cxn>
                <a:cxn ang="0">
                  <a:pos x="47" y="100"/>
                </a:cxn>
                <a:cxn ang="0">
                  <a:pos x="48" y="110"/>
                </a:cxn>
                <a:cxn ang="0">
                  <a:pos x="48" y="114"/>
                </a:cxn>
                <a:cxn ang="0">
                  <a:pos x="49" y="115"/>
                </a:cxn>
                <a:cxn ang="0">
                  <a:pos x="50" y="112"/>
                </a:cxn>
                <a:cxn ang="0">
                  <a:pos x="51" y="101"/>
                </a:cxn>
                <a:cxn ang="0">
                  <a:pos x="52" y="73"/>
                </a:cxn>
                <a:cxn ang="0">
                  <a:pos x="54" y="33"/>
                </a:cxn>
                <a:cxn ang="0">
                  <a:pos x="55" y="12"/>
                </a:cxn>
                <a:cxn ang="0">
                  <a:pos x="56" y="3"/>
                </a:cxn>
                <a:cxn ang="0">
                  <a:pos x="57" y="0"/>
                </a:cxn>
                <a:cxn ang="0">
                  <a:pos x="58" y="1"/>
                </a:cxn>
                <a:cxn ang="0">
                  <a:pos x="58" y="7"/>
                </a:cxn>
                <a:cxn ang="0">
                  <a:pos x="60" y="26"/>
                </a:cxn>
                <a:cxn ang="0">
                  <a:pos x="61" y="56"/>
                </a:cxn>
                <a:cxn ang="0">
                  <a:pos x="63" y="93"/>
                </a:cxn>
                <a:cxn ang="0">
                  <a:pos x="64" y="109"/>
                </a:cxn>
                <a:cxn ang="0">
                  <a:pos x="65" y="114"/>
                </a:cxn>
                <a:cxn ang="0">
                  <a:pos x="66" y="116"/>
                </a:cxn>
                <a:cxn ang="0">
                  <a:pos x="66" y="113"/>
                </a:cxn>
                <a:cxn ang="0">
                  <a:pos x="67" y="106"/>
                </a:cxn>
                <a:cxn ang="0">
                  <a:pos x="69" y="67"/>
                </a:cxn>
              </a:cxnLst>
              <a:rect l="0" t="0" r="r" b="b"/>
              <a:pathLst>
                <a:path w="71" h="116">
                  <a:moveTo>
                    <a:pt x="0" y="104"/>
                  </a:moveTo>
                  <a:lnTo>
                    <a:pt x="0" y="103"/>
                  </a:lnTo>
                  <a:lnTo>
                    <a:pt x="0" y="102"/>
                  </a:lnTo>
                  <a:lnTo>
                    <a:pt x="0" y="100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0" y="94"/>
                  </a:lnTo>
                  <a:lnTo>
                    <a:pt x="1" y="88"/>
                  </a:lnTo>
                  <a:lnTo>
                    <a:pt x="1" y="86"/>
                  </a:lnTo>
                  <a:lnTo>
                    <a:pt x="1" y="85"/>
                  </a:lnTo>
                  <a:lnTo>
                    <a:pt x="1" y="81"/>
                  </a:lnTo>
                  <a:lnTo>
                    <a:pt x="1" y="74"/>
                  </a:lnTo>
                  <a:lnTo>
                    <a:pt x="2" y="60"/>
                  </a:lnTo>
                  <a:lnTo>
                    <a:pt x="2" y="58"/>
                  </a:lnTo>
                  <a:lnTo>
                    <a:pt x="2" y="56"/>
                  </a:lnTo>
                  <a:lnTo>
                    <a:pt x="2" y="52"/>
                  </a:lnTo>
                  <a:lnTo>
                    <a:pt x="3" y="45"/>
                  </a:lnTo>
                  <a:lnTo>
                    <a:pt x="3" y="30"/>
                  </a:lnTo>
                  <a:lnTo>
                    <a:pt x="4" y="29"/>
                  </a:lnTo>
                  <a:lnTo>
                    <a:pt x="4" y="27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1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4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9" y="24"/>
                  </a:lnTo>
                  <a:lnTo>
                    <a:pt x="9" y="26"/>
                  </a:lnTo>
                  <a:lnTo>
                    <a:pt x="9" y="28"/>
                  </a:lnTo>
                  <a:lnTo>
                    <a:pt x="10" y="31"/>
                  </a:lnTo>
                  <a:lnTo>
                    <a:pt x="10" y="38"/>
                  </a:lnTo>
                  <a:lnTo>
                    <a:pt x="11" y="54"/>
                  </a:lnTo>
                  <a:lnTo>
                    <a:pt x="11" y="56"/>
                  </a:lnTo>
                  <a:lnTo>
                    <a:pt x="11" y="58"/>
                  </a:lnTo>
                  <a:lnTo>
                    <a:pt x="11" y="62"/>
                  </a:lnTo>
                  <a:lnTo>
                    <a:pt x="11" y="70"/>
                  </a:lnTo>
                  <a:lnTo>
                    <a:pt x="12" y="85"/>
                  </a:lnTo>
                  <a:lnTo>
                    <a:pt x="12" y="87"/>
                  </a:lnTo>
                  <a:lnTo>
                    <a:pt x="12" y="88"/>
                  </a:lnTo>
                  <a:lnTo>
                    <a:pt x="12" y="92"/>
                  </a:lnTo>
                  <a:lnTo>
                    <a:pt x="13" y="93"/>
                  </a:lnTo>
                  <a:lnTo>
                    <a:pt x="13" y="95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3" y="101"/>
                  </a:lnTo>
                  <a:lnTo>
                    <a:pt x="13" y="103"/>
                  </a:lnTo>
                  <a:lnTo>
                    <a:pt x="13" y="104"/>
                  </a:lnTo>
                  <a:lnTo>
                    <a:pt x="13" y="106"/>
                  </a:lnTo>
                  <a:lnTo>
                    <a:pt x="14" y="108"/>
                  </a:lnTo>
                  <a:lnTo>
                    <a:pt x="14" y="109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1"/>
                  </a:lnTo>
                  <a:lnTo>
                    <a:pt x="14" y="112"/>
                  </a:lnTo>
                  <a:lnTo>
                    <a:pt x="14" y="113"/>
                  </a:lnTo>
                  <a:lnTo>
                    <a:pt x="14" y="113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7"/>
                  </a:lnTo>
                  <a:lnTo>
                    <a:pt x="17" y="106"/>
                  </a:lnTo>
                  <a:lnTo>
                    <a:pt x="17" y="105"/>
                  </a:lnTo>
                  <a:lnTo>
                    <a:pt x="17" y="103"/>
                  </a:lnTo>
                  <a:lnTo>
                    <a:pt x="17" y="98"/>
                  </a:lnTo>
                  <a:lnTo>
                    <a:pt x="17" y="96"/>
                  </a:lnTo>
                  <a:lnTo>
                    <a:pt x="17" y="95"/>
                  </a:lnTo>
                  <a:lnTo>
                    <a:pt x="18" y="92"/>
                  </a:lnTo>
                  <a:lnTo>
                    <a:pt x="18" y="86"/>
                  </a:lnTo>
                  <a:lnTo>
                    <a:pt x="18" y="84"/>
                  </a:lnTo>
                  <a:lnTo>
                    <a:pt x="18" y="82"/>
                  </a:lnTo>
                  <a:lnTo>
                    <a:pt x="18" y="79"/>
                  </a:lnTo>
                  <a:lnTo>
                    <a:pt x="19" y="72"/>
                  </a:lnTo>
                  <a:lnTo>
                    <a:pt x="19" y="57"/>
                  </a:lnTo>
                  <a:lnTo>
                    <a:pt x="19" y="55"/>
                  </a:lnTo>
                  <a:lnTo>
                    <a:pt x="20" y="53"/>
                  </a:lnTo>
                  <a:lnTo>
                    <a:pt x="20" y="49"/>
                  </a:lnTo>
                  <a:lnTo>
                    <a:pt x="20" y="42"/>
                  </a:lnTo>
                  <a:lnTo>
                    <a:pt x="21" y="28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1" y="20"/>
                  </a:lnTo>
                  <a:lnTo>
                    <a:pt x="21" y="18"/>
                  </a:lnTo>
                  <a:lnTo>
                    <a:pt x="22" y="15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5" y="6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6" y="17"/>
                  </a:lnTo>
                  <a:lnTo>
                    <a:pt x="26" y="23"/>
                  </a:lnTo>
                  <a:lnTo>
                    <a:pt x="26" y="25"/>
                  </a:lnTo>
                  <a:lnTo>
                    <a:pt x="26" y="26"/>
                  </a:lnTo>
                  <a:lnTo>
                    <a:pt x="26" y="30"/>
                  </a:lnTo>
                  <a:lnTo>
                    <a:pt x="27" y="38"/>
                  </a:lnTo>
                  <a:lnTo>
                    <a:pt x="27" y="39"/>
                  </a:lnTo>
                  <a:lnTo>
                    <a:pt x="27" y="41"/>
                  </a:lnTo>
                  <a:lnTo>
                    <a:pt x="27" y="45"/>
                  </a:lnTo>
                  <a:lnTo>
                    <a:pt x="28" y="53"/>
                  </a:lnTo>
                  <a:lnTo>
                    <a:pt x="28" y="69"/>
                  </a:lnTo>
                  <a:lnTo>
                    <a:pt x="28" y="71"/>
                  </a:lnTo>
                  <a:lnTo>
                    <a:pt x="28" y="73"/>
                  </a:lnTo>
                  <a:lnTo>
                    <a:pt x="29" y="77"/>
                  </a:lnTo>
                  <a:lnTo>
                    <a:pt x="29" y="84"/>
                  </a:lnTo>
                  <a:lnTo>
                    <a:pt x="29" y="86"/>
                  </a:lnTo>
                  <a:lnTo>
                    <a:pt x="29" y="88"/>
                  </a:lnTo>
                  <a:lnTo>
                    <a:pt x="29" y="91"/>
                  </a:lnTo>
                  <a:lnTo>
                    <a:pt x="30" y="97"/>
                  </a:lnTo>
                  <a:lnTo>
                    <a:pt x="30" y="99"/>
                  </a:lnTo>
                  <a:lnTo>
                    <a:pt x="30" y="100"/>
                  </a:lnTo>
                  <a:lnTo>
                    <a:pt x="30" y="103"/>
                  </a:lnTo>
                  <a:lnTo>
                    <a:pt x="30" y="104"/>
                  </a:lnTo>
                  <a:lnTo>
                    <a:pt x="30" y="105"/>
                  </a:lnTo>
                  <a:lnTo>
                    <a:pt x="30" y="107"/>
                  </a:lnTo>
                  <a:lnTo>
                    <a:pt x="31" y="108"/>
                  </a:lnTo>
                  <a:lnTo>
                    <a:pt x="31" y="109"/>
                  </a:lnTo>
                  <a:lnTo>
                    <a:pt x="31" y="110"/>
                  </a:lnTo>
                  <a:lnTo>
                    <a:pt x="31" y="111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3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3" y="114"/>
                  </a:lnTo>
                  <a:lnTo>
                    <a:pt x="33" y="113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11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09"/>
                  </a:lnTo>
                  <a:lnTo>
                    <a:pt x="33" y="107"/>
                  </a:lnTo>
                  <a:lnTo>
                    <a:pt x="34" y="106"/>
                  </a:lnTo>
                  <a:lnTo>
                    <a:pt x="34" y="105"/>
                  </a:lnTo>
                  <a:lnTo>
                    <a:pt x="34" y="103"/>
                  </a:lnTo>
                  <a:lnTo>
                    <a:pt x="34" y="98"/>
                  </a:lnTo>
                  <a:lnTo>
                    <a:pt x="34" y="96"/>
                  </a:lnTo>
                  <a:lnTo>
                    <a:pt x="34" y="95"/>
                  </a:lnTo>
                  <a:lnTo>
                    <a:pt x="34" y="92"/>
                  </a:lnTo>
                  <a:lnTo>
                    <a:pt x="35" y="86"/>
                  </a:lnTo>
                  <a:lnTo>
                    <a:pt x="36" y="72"/>
                  </a:lnTo>
                  <a:lnTo>
                    <a:pt x="36" y="70"/>
                  </a:lnTo>
                  <a:lnTo>
                    <a:pt x="36" y="68"/>
                  </a:lnTo>
                  <a:lnTo>
                    <a:pt x="36" y="64"/>
                  </a:lnTo>
                  <a:lnTo>
                    <a:pt x="36" y="57"/>
                  </a:lnTo>
                  <a:lnTo>
                    <a:pt x="37" y="42"/>
                  </a:lnTo>
                  <a:lnTo>
                    <a:pt x="37" y="40"/>
                  </a:lnTo>
                  <a:lnTo>
                    <a:pt x="37" y="38"/>
                  </a:lnTo>
                  <a:lnTo>
                    <a:pt x="37" y="35"/>
                  </a:lnTo>
                  <a:lnTo>
                    <a:pt x="38" y="28"/>
                  </a:lnTo>
                  <a:lnTo>
                    <a:pt x="38" y="26"/>
                  </a:lnTo>
                  <a:lnTo>
                    <a:pt x="38" y="25"/>
                  </a:lnTo>
                  <a:lnTo>
                    <a:pt x="38" y="22"/>
                  </a:lnTo>
                  <a:lnTo>
                    <a:pt x="38" y="16"/>
                  </a:lnTo>
                  <a:lnTo>
                    <a:pt x="38" y="15"/>
                  </a:lnTo>
                  <a:lnTo>
                    <a:pt x="38" y="14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39" y="7"/>
                  </a:lnTo>
                  <a:lnTo>
                    <a:pt x="39" y="6"/>
                  </a:lnTo>
                  <a:lnTo>
                    <a:pt x="39" y="5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40" y="3"/>
                  </a:lnTo>
                  <a:lnTo>
                    <a:pt x="40" y="2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2" y="5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7"/>
                  </a:lnTo>
                  <a:lnTo>
                    <a:pt x="42" y="8"/>
                  </a:lnTo>
                  <a:lnTo>
                    <a:pt x="42" y="11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6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5"/>
                  </a:lnTo>
                  <a:lnTo>
                    <a:pt x="43" y="29"/>
                  </a:lnTo>
                  <a:lnTo>
                    <a:pt x="44" y="36"/>
                  </a:lnTo>
                  <a:lnTo>
                    <a:pt x="44" y="52"/>
                  </a:lnTo>
                  <a:lnTo>
                    <a:pt x="44" y="54"/>
                  </a:lnTo>
                  <a:lnTo>
                    <a:pt x="44" y="56"/>
                  </a:lnTo>
                  <a:lnTo>
                    <a:pt x="45" y="60"/>
                  </a:lnTo>
                  <a:lnTo>
                    <a:pt x="45" y="67"/>
                  </a:lnTo>
                  <a:lnTo>
                    <a:pt x="45" y="69"/>
                  </a:lnTo>
                  <a:lnTo>
                    <a:pt x="45" y="71"/>
                  </a:lnTo>
                  <a:lnTo>
                    <a:pt x="45" y="75"/>
                  </a:lnTo>
                  <a:lnTo>
                    <a:pt x="46" y="82"/>
                  </a:lnTo>
                  <a:lnTo>
                    <a:pt x="46" y="83"/>
                  </a:lnTo>
                  <a:lnTo>
                    <a:pt x="46" y="85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46" y="95"/>
                  </a:lnTo>
                  <a:lnTo>
                    <a:pt x="46" y="96"/>
                  </a:lnTo>
                  <a:lnTo>
                    <a:pt x="47" y="97"/>
                  </a:lnTo>
                  <a:lnTo>
                    <a:pt x="47" y="100"/>
                  </a:lnTo>
                  <a:lnTo>
                    <a:pt x="47" y="101"/>
                  </a:lnTo>
                  <a:lnTo>
                    <a:pt x="47" y="103"/>
                  </a:lnTo>
                  <a:lnTo>
                    <a:pt x="47" y="105"/>
                  </a:lnTo>
                  <a:lnTo>
                    <a:pt x="47" y="106"/>
                  </a:lnTo>
                  <a:lnTo>
                    <a:pt x="47" y="107"/>
                  </a:lnTo>
                  <a:lnTo>
                    <a:pt x="47" y="108"/>
                  </a:lnTo>
                  <a:lnTo>
                    <a:pt x="47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1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0" y="110"/>
                  </a:lnTo>
                  <a:lnTo>
                    <a:pt x="50" y="109"/>
                  </a:lnTo>
                  <a:lnTo>
                    <a:pt x="50" y="108"/>
                  </a:lnTo>
                  <a:lnTo>
                    <a:pt x="50" y="106"/>
                  </a:lnTo>
                  <a:lnTo>
                    <a:pt x="50" y="105"/>
                  </a:lnTo>
                  <a:lnTo>
                    <a:pt x="50" y="104"/>
                  </a:lnTo>
                  <a:lnTo>
                    <a:pt x="51" y="101"/>
                  </a:lnTo>
                  <a:lnTo>
                    <a:pt x="51" y="100"/>
                  </a:lnTo>
                  <a:lnTo>
                    <a:pt x="51" y="98"/>
                  </a:lnTo>
                  <a:lnTo>
                    <a:pt x="51" y="95"/>
                  </a:lnTo>
                  <a:lnTo>
                    <a:pt x="51" y="88"/>
                  </a:lnTo>
                  <a:lnTo>
                    <a:pt x="52" y="87"/>
                  </a:lnTo>
                  <a:lnTo>
                    <a:pt x="52" y="85"/>
                  </a:lnTo>
                  <a:lnTo>
                    <a:pt x="52" y="81"/>
                  </a:lnTo>
                  <a:lnTo>
                    <a:pt x="52" y="73"/>
                  </a:lnTo>
                  <a:lnTo>
                    <a:pt x="53" y="57"/>
                  </a:lnTo>
                  <a:lnTo>
                    <a:pt x="53" y="55"/>
                  </a:lnTo>
                  <a:lnTo>
                    <a:pt x="53" y="53"/>
                  </a:lnTo>
                  <a:lnTo>
                    <a:pt x="53" y="49"/>
                  </a:lnTo>
                  <a:lnTo>
                    <a:pt x="54" y="41"/>
                  </a:lnTo>
                  <a:lnTo>
                    <a:pt x="54" y="39"/>
                  </a:lnTo>
                  <a:lnTo>
                    <a:pt x="54" y="37"/>
                  </a:lnTo>
                  <a:lnTo>
                    <a:pt x="54" y="33"/>
                  </a:lnTo>
                  <a:lnTo>
                    <a:pt x="54" y="26"/>
                  </a:lnTo>
                  <a:lnTo>
                    <a:pt x="54" y="24"/>
                  </a:lnTo>
                  <a:lnTo>
                    <a:pt x="55" y="22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6"/>
                  </a:lnTo>
                  <a:lnTo>
                    <a:pt x="55" y="13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6" y="10"/>
                  </a:lnTo>
                  <a:lnTo>
                    <a:pt x="56" y="8"/>
                  </a:lnTo>
                  <a:lnTo>
                    <a:pt x="56" y="7"/>
                  </a:lnTo>
                  <a:lnTo>
                    <a:pt x="56" y="6"/>
                  </a:lnTo>
                  <a:lnTo>
                    <a:pt x="56" y="5"/>
                  </a:lnTo>
                  <a:lnTo>
                    <a:pt x="56" y="4"/>
                  </a:lnTo>
                  <a:lnTo>
                    <a:pt x="56" y="3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9" y="9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9" y="14"/>
                  </a:lnTo>
                  <a:lnTo>
                    <a:pt x="59" y="15"/>
                  </a:lnTo>
                  <a:lnTo>
                    <a:pt x="59" y="16"/>
                  </a:lnTo>
                  <a:lnTo>
                    <a:pt x="59" y="19"/>
                  </a:lnTo>
                  <a:lnTo>
                    <a:pt x="60" y="26"/>
                  </a:lnTo>
                  <a:lnTo>
                    <a:pt x="60" y="27"/>
                  </a:lnTo>
                  <a:lnTo>
                    <a:pt x="60" y="29"/>
                  </a:lnTo>
                  <a:lnTo>
                    <a:pt x="60" y="33"/>
                  </a:lnTo>
                  <a:lnTo>
                    <a:pt x="60" y="40"/>
                  </a:lnTo>
                  <a:lnTo>
                    <a:pt x="61" y="42"/>
                  </a:lnTo>
                  <a:lnTo>
                    <a:pt x="61" y="44"/>
                  </a:lnTo>
                  <a:lnTo>
                    <a:pt x="61" y="48"/>
                  </a:lnTo>
                  <a:lnTo>
                    <a:pt x="61" y="56"/>
                  </a:lnTo>
                  <a:lnTo>
                    <a:pt x="62" y="73"/>
                  </a:lnTo>
                  <a:lnTo>
                    <a:pt x="62" y="74"/>
                  </a:lnTo>
                  <a:lnTo>
                    <a:pt x="62" y="76"/>
                  </a:lnTo>
                  <a:lnTo>
                    <a:pt x="62" y="80"/>
                  </a:lnTo>
                  <a:lnTo>
                    <a:pt x="63" y="87"/>
                  </a:lnTo>
                  <a:lnTo>
                    <a:pt x="63" y="88"/>
                  </a:lnTo>
                  <a:lnTo>
                    <a:pt x="63" y="90"/>
                  </a:lnTo>
                  <a:lnTo>
                    <a:pt x="63" y="93"/>
                  </a:lnTo>
                  <a:lnTo>
                    <a:pt x="63" y="99"/>
                  </a:lnTo>
                  <a:lnTo>
                    <a:pt x="63" y="100"/>
                  </a:lnTo>
                  <a:lnTo>
                    <a:pt x="64" y="101"/>
                  </a:lnTo>
                  <a:lnTo>
                    <a:pt x="64" y="104"/>
                  </a:lnTo>
                  <a:lnTo>
                    <a:pt x="64" y="105"/>
                  </a:lnTo>
                  <a:lnTo>
                    <a:pt x="64" y="106"/>
                  </a:lnTo>
                  <a:lnTo>
                    <a:pt x="64" y="108"/>
                  </a:lnTo>
                  <a:lnTo>
                    <a:pt x="64" y="109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6"/>
                  </a:lnTo>
                  <a:lnTo>
                    <a:pt x="65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6" y="111"/>
                  </a:lnTo>
                  <a:lnTo>
                    <a:pt x="67" y="110"/>
                  </a:lnTo>
                  <a:lnTo>
                    <a:pt x="67" y="109"/>
                  </a:lnTo>
                  <a:lnTo>
                    <a:pt x="67" y="108"/>
                  </a:lnTo>
                  <a:lnTo>
                    <a:pt x="67" y="106"/>
                  </a:lnTo>
                  <a:lnTo>
                    <a:pt x="67" y="106"/>
                  </a:lnTo>
                  <a:lnTo>
                    <a:pt x="67" y="103"/>
                  </a:lnTo>
                  <a:lnTo>
                    <a:pt x="68" y="98"/>
                  </a:lnTo>
                  <a:lnTo>
                    <a:pt x="68" y="97"/>
                  </a:lnTo>
                  <a:lnTo>
                    <a:pt x="68" y="95"/>
                  </a:lnTo>
                  <a:lnTo>
                    <a:pt x="68" y="92"/>
                  </a:lnTo>
                  <a:lnTo>
                    <a:pt x="68" y="85"/>
                  </a:lnTo>
                  <a:lnTo>
                    <a:pt x="69" y="69"/>
                  </a:lnTo>
                  <a:lnTo>
                    <a:pt x="69" y="67"/>
                  </a:lnTo>
                  <a:lnTo>
                    <a:pt x="69" y="65"/>
                  </a:lnTo>
                  <a:lnTo>
                    <a:pt x="69" y="61"/>
                  </a:lnTo>
                  <a:lnTo>
                    <a:pt x="70" y="53"/>
                  </a:lnTo>
                  <a:lnTo>
                    <a:pt x="71" y="37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4" name="Freeform 96"/>
            <p:cNvSpPr>
              <a:spLocks/>
            </p:cNvSpPr>
            <p:nvPr/>
          </p:nvSpPr>
          <p:spPr bwMode="auto">
            <a:xfrm>
              <a:off x="5525" y="2186"/>
              <a:ext cx="68" cy="116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" y="8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2"/>
                </a:cxn>
                <a:cxn ang="0">
                  <a:pos x="4" y="11"/>
                </a:cxn>
                <a:cxn ang="0">
                  <a:pos x="6" y="30"/>
                </a:cxn>
                <a:cxn ang="0">
                  <a:pos x="8" y="86"/>
                </a:cxn>
                <a:cxn ang="0">
                  <a:pos x="9" y="100"/>
                </a:cxn>
                <a:cxn ang="0">
                  <a:pos x="10" y="111"/>
                </a:cxn>
                <a:cxn ang="0">
                  <a:pos x="11" y="115"/>
                </a:cxn>
                <a:cxn ang="0">
                  <a:pos x="12" y="115"/>
                </a:cxn>
                <a:cxn ang="0">
                  <a:pos x="12" y="111"/>
                </a:cxn>
                <a:cxn ang="0">
                  <a:pos x="13" y="102"/>
                </a:cxn>
                <a:cxn ang="0">
                  <a:pos x="14" y="80"/>
                </a:cxn>
                <a:cxn ang="0">
                  <a:pos x="16" y="35"/>
                </a:cxn>
                <a:cxn ang="0">
                  <a:pos x="18" y="12"/>
                </a:cxn>
                <a:cxn ang="0">
                  <a:pos x="18" y="3"/>
                </a:cxn>
                <a:cxn ang="0">
                  <a:pos x="19" y="0"/>
                </a:cxn>
                <a:cxn ang="0">
                  <a:pos x="20" y="1"/>
                </a:cxn>
                <a:cxn ang="0">
                  <a:pos x="21" y="7"/>
                </a:cxn>
                <a:cxn ang="0">
                  <a:pos x="22" y="25"/>
                </a:cxn>
                <a:cxn ang="0">
                  <a:pos x="23" y="54"/>
                </a:cxn>
                <a:cxn ang="0">
                  <a:pos x="25" y="91"/>
                </a:cxn>
                <a:cxn ang="0">
                  <a:pos x="26" y="108"/>
                </a:cxn>
                <a:cxn ang="0">
                  <a:pos x="27" y="114"/>
                </a:cxn>
                <a:cxn ang="0">
                  <a:pos x="28" y="115"/>
                </a:cxn>
                <a:cxn ang="0">
                  <a:pos x="29" y="112"/>
                </a:cxn>
                <a:cxn ang="0">
                  <a:pos x="30" y="102"/>
                </a:cxn>
                <a:cxn ang="0">
                  <a:pos x="32" y="60"/>
                </a:cxn>
                <a:cxn ang="0">
                  <a:pos x="33" y="28"/>
                </a:cxn>
                <a:cxn ang="0">
                  <a:pos x="34" y="12"/>
                </a:cxn>
                <a:cxn ang="0">
                  <a:pos x="35" y="3"/>
                </a:cxn>
                <a:cxn ang="0">
                  <a:pos x="36" y="0"/>
                </a:cxn>
                <a:cxn ang="0">
                  <a:pos x="36" y="1"/>
                </a:cxn>
                <a:cxn ang="0">
                  <a:pos x="37" y="7"/>
                </a:cxn>
                <a:cxn ang="0">
                  <a:pos x="38" y="24"/>
                </a:cxn>
                <a:cxn ang="0">
                  <a:pos x="40" y="67"/>
                </a:cxn>
                <a:cxn ang="0">
                  <a:pos x="42" y="95"/>
                </a:cxn>
                <a:cxn ang="0">
                  <a:pos x="43" y="107"/>
                </a:cxn>
                <a:cxn ang="0">
                  <a:pos x="44" y="114"/>
                </a:cxn>
                <a:cxn ang="0">
                  <a:pos x="44" y="116"/>
                </a:cxn>
                <a:cxn ang="0">
                  <a:pos x="45" y="112"/>
                </a:cxn>
                <a:cxn ang="0">
                  <a:pos x="46" y="102"/>
                </a:cxn>
                <a:cxn ang="0">
                  <a:pos x="48" y="66"/>
                </a:cxn>
                <a:cxn ang="0">
                  <a:pos x="50" y="21"/>
                </a:cxn>
                <a:cxn ang="0">
                  <a:pos x="51" y="6"/>
                </a:cxn>
                <a:cxn ang="0">
                  <a:pos x="52" y="1"/>
                </a:cxn>
                <a:cxn ang="0">
                  <a:pos x="52" y="0"/>
                </a:cxn>
                <a:cxn ang="0">
                  <a:pos x="53" y="3"/>
                </a:cxn>
                <a:cxn ang="0">
                  <a:pos x="54" y="13"/>
                </a:cxn>
                <a:cxn ang="0">
                  <a:pos x="55" y="38"/>
                </a:cxn>
                <a:cxn ang="0">
                  <a:pos x="58" y="87"/>
                </a:cxn>
                <a:cxn ang="0">
                  <a:pos x="59" y="103"/>
                </a:cxn>
                <a:cxn ang="0">
                  <a:pos x="59" y="111"/>
                </a:cxn>
                <a:cxn ang="0">
                  <a:pos x="60" y="115"/>
                </a:cxn>
                <a:cxn ang="0">
                  <a:pos x="61" y="115"/>
                </a:cxn>
                <a:cxn ang="0">
                  <a:pos x="62" y="110"/>
                </a:cxn>
                <a:cxn ang="0">
                  <a:pos x="63" y="96"/>
                </a:cxn>
                <a:cxn ang="0">
                  <a:pos x="65" y="51"/>
                </a:cxn>
                <a:cxn ang="0">
                  <a:pos x="66" y="20"/>
                </a:cxn>
                <a:cxn ang="0">
                  <a:pos x="67" y="8"/>
                </a:cxn>
              </a:cxnLst>
              <a:rect l="0" t="0" r="r" b="b"/>
              <a:pathLst>
                <a:path w="68" h="116">
                  <a:moveTo>
                    <a:pt x="0" y="37"/>
                  </a:moveTo>
                  <a:lnTo>
                    <a:pt x="0" y="35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1" y="19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3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2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8"/>
                  </a:lnTo>
                  <a:lnTo>
                    <a:pt x="5" y="20"/>
                  </a:lnTo>
                  <a:lnTo>
                    <a:pt x="6" y="27"/>
                  </a:lnTo>
                  <a:lnTo>
                    <a:pt x="6" y="28"/>
                  </a:lnTo>
                  <a:lnTo>
                    <a:pt x="6" y="30"/>
                  </a:lnTo>
                  <a:lnTo>
                    <a:pt x="6" y="33"/>
                  </a:lnTo>
                  <a:lnTo>
                    <a:pt x="6" y="41"/>
                  </a:lnTo>
                  <a:lnTo>
                    <a:pt x="7" y="56"/>
                  </a:lnTo>
                  <a:lnTo>
                    <a:pt x="7" y="58"/>
                  </a:lnTo>
                  <a:lnTo>
                    <a:pt x="7" y="60"/>
                  </a:lnTo>
                  <a:lnTo>
                    <a:pt x="7" y="64"/>
                  </a:lnTo>
                  <a:lnTo>
                    <a:pt x="8" y="71"/>
                  </a:lnTo>
                  <a:lnTo>
                    <a:pt x="8" y="86"/>
                  </a:lnTo>
                  <a:lnTo>
                    <a:pt x="8" y="87"/>
                  </a:lnTo>
                  <a:lnTo>
                    <a:pt x="8" y="89"/>
                  </a:lnTo>
                  <a:lnTo>
                    <a:pt x="9" y="92"/>
                  </a:lnTo>
                  <a:lnTo>
                    <a:pt x="9" y="94"/>
                  </a:lnTo>
                  <a:lnTo>
                    <a:pt x="9" y="95"/>
                  </a:lnTo>
                  <a:lnTo>
                    <a:pt x="9" y="98"/>
                  </a:lnTo>
                  <a:lnTo>
                    <a:pt x="9" y="99"/>
                  </a:lnTo>
                  <a:lnTo>
                    <a:pt x="9" y="100"/>
                  </a:lnTo>
                  <a:lnTo>
                    <a:pt x="9" y="103"/>
                  </a:lnTo>
                  <a:lnTo>
                    <a:pt x="10" y="104"/>
                  </a:lnTo>
                  <a:lnTo>
                    <a:pt x="10" y="105"/>
                  </a:lnTo>
                  <a:lnTo>
                    <a:pt x="10" y="107"/>
                  </a:lnTo>
                  <a:lnTo>
                    <a:pt x="10" y="108"/>
                  </a:lnTo>
                  <a:lnTo>
                    <a:pt x="10" y="109"/>
                  </a:lnTo>
                  <a:lnTo>
                    <a:pt x="10" y="110"/>
                  </a:lnTo>
                  <a:lnTo>
                    <a:pt x="10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1" y="114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3" y="104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99"/>
                  </a:lnTo>
                  <a:lnTo>
                    <a:pt x="13" y="98"/>
                  </a:lnTo>
                  <a:lnTo>
                    <a:pt x="13" y="96"/>
                  </a:lnTo>
                  <a:lnTo>
                    <a:pt x="14" y="93"/>
                  </a:lnTo>
                  <a:lnTo>
                    <a:pt x="14" y="87"/>
                  </a:lnTo>
                  <a:lnTo>
                    <a:pt x="14" y="85"/>
                  </a:lnTo>
                  <a:lnTo>
                    <a:pt x="14" y="84"/>
                  </a:lnTo>
                  <a:lnTo>
                    <a:pt x="14" y="80"/>
                  </a:lnTo>
                  <a:lnTo>
                    <a:pt x="15" y="72"/>
                  </a:lnTo>
                  <a:lnTo>
                    <a:pt x="15" y="56"/>
                  </a:lnTo>
                  <a:lnTo>
                    <a:pt x="16" y="54"/>
                  </a:lnTo>
                  <a:lnTo>
                    <a:pt x="16" y="51"/>
                  </a:lnTo>
                  <a:lnTo>
                    <a:pt x="16" y="47"/>
                  </a:lnTo>
                  <a:lnTo>
                    <a:pt x="16" y="39"/>
                  </a:lnTo>
                  <a:lnTo>
                    <a:pt x="16" y="37"/>
                  </a:lnTo>
                  <a:lnTo>
                    <a:pt x="16" y="35"/>
                  </a:lnTo>
                  <a:lnTo>
                    <a:pt x="16" y="32"/>
                  </a:lnTo>
                  <a:lnTo>
                    <a:pt x="17" y="25"/>
                  </a:lnTo>
                  <a:lnTo>
                    <a:pt x="17" y="23"/>
                  </a:lnTo>
                  <a:lnTo>
                    <a:pt x="17" y="21"/>
                  </a:lnTo>
                  <a:lnTo>
                    <a:pt x="17" y="18"/>
                  </a:lnTo>
                  <a:lnTo>
                    <a:pt x="17" y="17"/>
                  </a:lnTo>
                  <a:lnTo>
                    <a:pt x="17" y="15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8" y="10"/>
                  </a:lnTo>
                  <a:lnTo>
                    <a:pt x="18" y="9"/>
                  </a:lnTo>
                  <a:lnTo>
                    <a:pt x="18" y="8"/>
                  </a:lnTo>
                  <a:lnTo>
                    <a:pt x="18" y="7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3"/>
                  </a:lnTo>
                  <a:lnTo>
                    <a:pt x="20" y="4"/>
                  </a:lnTo>
                  <a:lnTo>
                    <a:pt x="21" y="5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0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21" y="15"/>
                  </a:lnTo>
                  <a:lnTo>
                    <a:pt x="22" y="16"/>
                  </a:lnTo>
                  <a:lnTo>
                    <a:pt x="22" y="19"/>
                  </a:lnTo>
                  <a:lnTo>
                    <a:pt x="22" y="25"/>
                  </a:lnTo>
                  <a:lnTo>
                    <a:pt x="22" y="27"/>
                  </a:lnTo>
                  <a:lnTo>
                    <a:pt x="22" y="28"/>
                  </a:lnTo>
                  <a:lnTo>
                    <a:pt x="22" y="32"/>
                  </a:lnTo>
                  <a:lnTo>
                    <a:pt x="23" y="39"/>
                  </a:lnTo>
                  <a:lnTo>
                    <a:pt x="23" y="41"/>
                  </a:lnTo>
                  <a:lnTo>
                    <a:pt x="23" y="43"/>
                  </a:lnTo>
                  <a:lnTo>
                    <a:pt x="23" y="46"/>
                  </a:lnTo>
                  <a:lnTo>
                    <a:pt x="23" y="54"/>
                  </a:lnTo>
                  <a:lnTo>
                    <a:pt x="24" y="70"/>
                  </a:lnTo>
                  <a:lnTo>
                    <a:pt x="24" y="72"/>
                  </a:lnTo>
                  <a:lnTo>
                    <a:pt x="24" y="73"/>
                  </a:lnTo>
                  <a:lnTo>
                    <a:pt x="24" y="77"/>
                  </a:lnTo>
                  <a:lnTo>
                    <a:pt x="25" y="84"/>
                  </a:lnTo>
                  <a:lnTo>
                    <a:pt x="25" y="86"/>
                  </a:lnTo>
                  <a:lnTo>
                    <a:pt x="25" y="88"/>
                  </a:lnTo>
                  <a:lnTo>
                    <a:pt x="25" y="91"/>
                  </a:lnTo>
                  <a:lnTo>
                    <a:pt x="26" y="97"/>
                  </a:lnTo>
                  <a:lnTo>
                    <a:pt x="26" y="98"/>
                  </a:lnTo>
                  <a:lnTo>
                    <a:pt x="26" y="100"/>
                  </a:lnTo>
                  <a:lnTo>
                    <a:pt x="26" y="102"/>
                  </a:lnTo>
                  <a:lnTo>
                    <a:pt x="26" y="104"/>
                  </a:lnTo>
                  <a:lnTo>
                    <a:pt x="26" y="105"/>
                  </a:lnTo>
                  <a:lnTo>
                    <a:pt x="26" y="107"/>
                  </a:lnTo>
                  <a:lnTo>
                    <a:pt x="26" y="108"/>
                  </a:lnTo>
                  <a:lnTo>
                    <a:pt x="26" y="109"/>
                  </a:lnTo>
                  <a:lnTo>
                    <a:pt x="26" y="110"/>
                  </a:lnTo>
                  <a:lnTo>
                    <a:pt x="27" y="111"/>
                  </a:lnTo>
                  <a:lnTo>
                    <a:pt x="27" y="112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8" y="115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3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29" y="111"/>
                  </a:lnTo>
                  <a:lnTo>
                    <a:pt x="29" y="110"/>
                  </a:lnTo>
                  <a:lnTo>
                    <a:pt x="29" y="109"/>
                  </a:lnTo>
                  <a:lnTo>
                    <a:pt x="29" y="108"/>
                  </a:lnTo>
                  <a:lnTo>
                    <a:pt x="29" y="107"/>
                  </a:lnTo>
                  <a:lnTo>
                    <a:pt x="29" y="105"/>
                  </a:lnTo>
                  <a:lnTo>
                    <a:pt x="29" y="104"/>
                  </a:lnTo>
                  <a:lnTo>
                    <a:pt x="30" y="102"/>
                  </a:lnTo>
                  <a:lnTo>
                    <a:pt x="30" y="99"/>
                  </a:lnTo>
                  <a:lnTo>
                    <a:pt x="30" y="93"/>
                  </a:lnTo>
                  <a:lnTo>
                    <a:pt x="30" y="92"/>
                  </a:lnTo>
                  <a:lnTo>
                    <a:pt x="30" y="90"/>
                  </a:lnTo>
                  <a:lnTo>
                    <a:pt x="30" y="86"/>
                  </a:lnTo>
                  <a:lnTo>
                    <a:pt x="31" y="79"/>
                  </a:lnTo>
                  <a:lnTo>
                    <a:pt x="32" y="62"/>
                  </a:lnTo>
                  <a:lnTo>
                    <a:pt x="32" y="60"/>
                  </a:lnTo>
                  <a:lnTo>
                    <a:pt x="32" y="58"/>
                  </a:lnTo>
                  <a:lnTo>
                    <a:pt x="32" y="54"/>
                  </a:lnTo>
                  <a:lnTo>
                    <a:pt x="32" y="46"/>
                  </a:lnTo>
                  <a:lnTo>
                    <a:pt x="32" y="44"/>
                  </a:lnTo>
                  <a:lnTo>
                    <a:pt x="32" y="42"/>
                  </a:lnTo>
                  <a:lnTo>
                    <a:pt x="33" y="38"/>
                  </a:lnTo>
                  <a:lnTo>
                    <a:pt x="33" y="30"/>
                  </a:lnTo>
                  <a:lnTo>
                    <a:pt x="33" y="28"/>
                  </a:lnTo>
                  <a:lnTo>
                    <a:pt x="33" y="27"/>
                  </a:lnTo>
                  <a:lnTo>
                    <a:pt x="33" y="23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4" y="10"/>
                  </a:lnTo>
                  <a:lnTo>
                    <a:pt x="34" y="9"/>
                  </a:lnTo>
                  <a:lnTo>
                    <a:pt x="34" y="7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38" y="13"/>
                  </a:lnTo>
                  <a:lnTo>
                    <a:pt x="38" y="16"/>
                  </a:lnTo>
                  <a:lnTo>
                    <a:pt x="38" y="21"/>
                  </a:lnTo>
                  <a:lnTo>
                    <a:pt x="38" y="23"/>
                  </a:lnTo>
                  <a:lnTo>
                    <a:pt x="38" y="24"/>
                  </a:lnTo>
                  <a:lnTo>
                    <a:pt x="38" y="28"/>
                  </a:lnTo>
                  <a:lnTo>
                    <a:pt x="39" y="35"/>
                  </a:lnTo>
                  <a:lnTo>
                    <a:pt x="39" y="36"/>
                  </a:lnTo>
                  <a:lnTo>
                    <a:pt x="39" y="38"/>
                  </a:lnTo>
                  <a:lnTo>
                    <a:pt x="39" y="42"/>
                  </a:lnTo>
                  <a:lnTo>
                    <a:pt x="40" y="50"/>
                  </a:lnTo>
                  <a:lnTo>
                    <a:pt x="40" y="65"/>
                  </a:lnTo>
                  <a:lnTo>
                    <a:pt x="40" y="67"/>
                  </a:lnTo>
                  <a:lnTo>
                    <a:pt x="40" y="69"/>
                  </a:lnTo>
                  <a:lnTo>
                    <a:pt x="41" y="72"/>
                  </a:lnTo>
                  <a:lnTo>
                    <a:pt x="41" y="80"/>
                  </a:lnTo>
                  <a:lnTo>
                    <a:pt x="41" y="82"/>
                  </a:lnTo>
                  <a:lnTo>
                    <a:pt x="41" y="83"/>
                  </a:lnTo>
                  <a:lnTo>
                    <a:pt x="41" y="87"/>
                  </a:lnTo>
                  <a:lnTo>
                    <a:pt x="42" y="93"/>
                  </a:lnTo>
                  <a:lnTo>
                    <a:pt x="42" y="95"/>
                  </a:lnTo>
                  <a:lnTo>
                    <a:pt x="42" y="96"/>
                  </a:lnTo>
                  <a:lnTo>
                    <a:pt x="42" y="99"/>
                  </a:lnTo>
                  <a:lnTo>
                    <a:pt x="42" y="100"/>
                  </a:lnTo>
                  <a:lnTo>
                    <a:pt x="42" y="102"/>
                  </a:lnTo>
                  <a:lnTo>
                    <a:pt x="42" y="104"/>
                  </a:lnTo>
                  <a:lnTo>
                    <a:pt x="42" y="105"/>
                  </a:lnTo>
                  <a:lnTo>
                    <a:pt x="42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3" y="113"/>
                  </a:lnTo>
                  <a:lnTo>
                    <a:pt x="43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11"/>
                  </a:lnTo>
                  <a:lnTo>
                    <a:pt x="45" y="110"/>
                  </a:lnTo>
                  <a:lnTo>
                    <a:pt x="45" y="109"/>
                  </a:lnTo>
                  <a:lnTo>
                    <a:pt x="45" y="108"/>
                  </a:lnTo>
                  <a:lnTo>
                    <a:pt x="46" y="107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46" y="102"/>
                  </a:lnTo>
                  <a:lnTo>
                    <a:pt x="46" y="99"/>
                  </a:lnTo>
                  <a:lnTo>
                    <a:pt x="46" y="97"/>
                  </a:lnTo>
                  <a:lnTo>
                    <a:pt x="46" y="96"/>
                  </a:lnTo>
                  <a:lnTo>
                    <a:pt x="46" y="92"/>
                  </a:lnTo>
                  <a:lnTo>
                    <a:pt x="47" y="85"/>
                  </a:lnTo>
                  <a:lnTo>
                    <a:pt x="48" y="70"/>
                  </a:lnTo>
                  <a:lnTo>
                    <a:pt x="48" y="68"/>
                  </a:lnTo>
                  <a:lnTo>
                    <a:pt x="48" y="66"/>
                  </a:lnTo>
                  <a:lnTo>
                    <a:pt x="48" y="61"/>
                  </a:lnTo>
                  <a:lnTo>
                    <a:pt x="48" y="53"/>
                  </a:lnTo>
                  <a:lnTo>
                    <a:pt x="49" y="37"/>
                  </a:lnTo>
                  <a:lnTo>
                    <a:pt x="49" y="35"/>
                  </a:lnTo>
                  <a:lnTo>
                    <a:pt x="49" y="33"/>
                  </a:lnTo>
                  <a:lnTo>
                    <a:pt x="50" y="30"/>
                  </a:lnTo>
                  <a:lnTo>
                    <a:pt x="50" y="23"/>
                  </a:lnTo>
                  <a:lnTo>
                    <a:pt x="50" y="21"/>
                  </a:lnTo>
                  <a:lnTo>
                    <a:pt x="50" y="20"/>
                  </a:lnTo>
                  <a:lnTo>
                    <a:pt x="50" y="17"/>
                  </a:lnTo>
                  <a:lnTo>
                    <a:pt x="50" y="12"/>
                  </a:lnTo>
                  <a:lnTo>
                    <a:pt x="51" y="11"/>
                  </a:lnTo>
                  <a:lnTo>
                    <a:pt x="51" y="10"/>
                  </a:lnTo>
                  <a:lnTo>
                    <a:pt x="51" y="8"/>
                  </a:lnTo>
                  <a:lnTo>
                    <a:pt x="51" y="7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3" y="3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3" y="6"/>
                  </a:lnTo>
                  <a:lnTo>
                    <a:pt x="54" y="6"/>
                  </a:lnTo>
                  <a:lnTo>
                    <a:pt x="54" y="8"/>
                  </a:lnTo>
                  <a:lnTo>
                    <a:pt x="54" y="10"/>
                  </a:lnTo>
                  <a:lnTo>
                    <a:pt x="54" y="11"/>
                  </a:lnTo>
                  <a:lnTo>
                    <a:pt x="54" y="13"/>
                  </a:lnTo>
                  <a:lnTo>
                    <a:pt x="54" y="14"/>
                  </a:lnTo>
                  <a:lnTo>
                    <a:pt x="54" y="16"/>
                  </a:lnTo>
                  <a:lnTo>
                    <a:pt x="54" y="18"/>
                  </a:lnTo>
                  <a:lnTo>
                    <a:pt x="55" y="25"/>
                  </a:lnTo>
                  <a:lnTo>
                    <a:pt x="55" y="26"/>
                  </a:lnTo>
                  <a:lnTo>
                    <a:pt x="55" y="28"/>
                  </a:lnTo>
                  <a:lnTo>
                    <a:pt x="55" y="31"/>
                  </a:lnTo>
                  <a:lnTo>
                    <a:pt x="55" y="38"/>
                  </a:lnTo>
                  <a:lnTo>
                    <a:pt x="56" y="53"/>
                  </a:lnTo>
                  <a:lnTo>
                    <a:pt x="56" y="55"/>
                  </a:lnTo>
                  <a:lnTo>
                    <a:pt x="56" y="57"/>
                  </a:lnTo>
                  <a:lnTo>
                    <a:pt x="56" y="61"/>
                  </a:lnTo>
                  <a:lnTo>
                    <a:pt x="57" y="69"/>
                  </a:lnTo>
                  <a:lnTo>
                    <a:pt x="58" y="83"/>
                  </a:lnTo>
                  <a:lnTo>
                    <a:pt x="58" y="85"/>
                  </a:lnTo>
                  <a:lnTo>
                    <a:pt x="58" y="87"/>
                  </a:lnTo>
                  <a:lnTo>
                    <a:pt x="58" y="90"/>
                  </a:lnTo>
                  <a:lnTo>
                    <a:pt x="58" y="92"/>
                  </a:lnTo>
                  <a:lnTo>
                    <a:pt x="58" y="93"/>
                  </a:lnTo>
                  <a:lnTo>
                    <a:pt x="58" y="96"/>
                  </a:lnTo>
                  <a:lnTo>
                    <a:pt x="58" y="98"/>
                  </a:lnTo>
                  <a:lnTo>
                    <a:pt x="58" y="99"/>
                  </a:lnTo>
                  <a:lnTo>
                    <a:pt x="58" y="102"/>
                  </a:lnTo>
                  <a:lnTo>
                    <a:pt x="59" y="103"/>
                  </a:lnTo>
                  <a:lnTo>
                    <a:pt x="59" y="104"/>
                  </a:lnTo>
                  <a:lnTo>
                    <a:pt x="59" y="106"/>
                  </a:lnTo>
                  <a:lnTo>
                    <a:pt x="59" y="107"/>
                  </a:lnTo>
                  <a:lnTo>
                    <a:pt x="59" y="108"/>
                  </a:lnTo>
                  <a:lnTo>
                    <a:pt x="59" y="109"/>
                  </a:lnTo>
                  <a:lnTo>
                    <a:pt x="59" y="110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2"/>
                  </a:lnTo>
                  <a:lnTo>
                    <a:pt x="61" y="111"/>
                  </a:lnTo>
                  <a:lnTo>
                    <a:pt x="62" y="110"/>
                  </a:lnTo>
                  <a:lnTo>
                    <a:pt x="62" y="110"/>
                  </a:lnTo>
                  <a:lnTo>
                    <a:pt x="62" y="108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3"/>
                  </a:lnTo>
                  <a:lnTo>
                    <a:pt x="62" y="101"/>
                  </a:lnTo>
                  <a:lnTo>
                    <a:pt x="62" y="100"/>
                  </a:lnTo>
                  <a:lnTo>
                    <a:pt x="62" y="97"/>
                  </a:lnTo>
                  <a:lnTo>
                    <a:pt x="63" y="96"/>
                  </a:lnTo>
                  <a:lnTo>
                    <a:pt x="63" y="94"/>
                  </a:lnTo>
                  <a:lnTo>
                    <a:pt x="63" y="90"/>
                  </a:lnTo>
                  <a:lnTo>
                    <a:pt x="63" y="83"/>
                  </a:lnTo>
                  <a:lnTo>
                    <a:pt x="63" y="81"/>
                  </a:lnTo>
                  <a:lnTo>
                    <a:pt x="63" y="80"/>
                  </a:lnTo>
                  <a:lnTo>
                    <a:pt x="64" y="76"/>
                  </a:lnTo>
                  <a:lnTo>
                    <a:pt x="64" y="67"/>
                  </a:lnTo>
                  <a:lnTo>
                    <a:pt x="65" y="51"/>
                  </a:lnTo>
                  <a:lnTo>
                    <a:pt x="65" y="49"/>
                  </a:lnTo>
                  <a:lnTo>
                    <a:pt x="65" y="46"/>
                  </a:lnTo>
                  <a:lnTo>
                    <a:pt x="65" y="42"/>
                  </a:lnTo>
                  <a:lnTo>
                    <a:pt x="66" y="34"/>
                  </a:lnTo>
                  <a:lnTo>
                    <a:pt x="66" y="33"/>
                  </a:lnTo>
                  <a:lnTo>
                    <a:pt x="66" y="31"/>
                  </a:lnTo>
                  <a:lnTo>
                    <a:pt x="66" y="27"/>
                  </a:lnTo>
                  <a:lnTo>
                    <a:pt x="66" y="20"/>
                  </a:lnTo>
                  <a:lnTo>
                    <a:pt x="66" y="19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67" y="13"/>
                  </a:lnTo>
                  <a:lnTo>
                    <a:pt x="67" y="12"/>
                  </a:lnTo>
                  <a:lnTo>
                    <a:pt x="67" y="10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67" y="7"/>
                  </a:lnTo>
                  <a:lnTo>
                    <a:pt x="67" y="6"/>
                  </a:lnTo>
                  <a:lnTo>
                    <a:pt x="67" y="5"/>
                  </a:lnTo>
                  <a:lnTo>
                    <a:pt x="68" y="4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5" name="Freeform 97"/>
            <p:cNvSpPr>
              <a:spLocks/>
            </p:cNvSpPr>
            <p:nvPr/>
          </p:nvSpPr>
          <p:spPr bwMode="auto">
            <a:xfrm>
              <a:off x="5593" y="2186"/>
              <a:ext cx="66" cy="1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4"/>
                </a:cxn>
                <a:cxn ang="0">
                  <a:pos x="3" y="15"/>
                </a:cxn>
                <a:cxn ang="0">
                  <a:pos x="4" y="50"/>
                </a:cxn>
                <a:cxn ang="0">
                  <a:pos x="6" y="83"/>
                </a:cxn>
                <a:cxn ang="0">
                  <a:pos x="7" y="104"/>
                </a:cxn>
                <a:cxn ang="0">
                  <a:pos x="8" y="112"/>
                </a:cxn>
                <a:cxn ang="0">
                  <a:pos x="9" y="116"/>
                </a:cxn>
                <a:cxn ang="0">
                  <a:pos x="9" y="114"/>
                </a:cxn>
                <a:cxn ang="0">
                  <a:pos x="10" y="106"/>
                </a:cxn>
                <a:cxn ang="0">
                  <a:pos x="11" y="86"/>
                </a:cxn>
                <a:cxn ang="0">
                  <a:pos x="13" y="48"/>
                </a:cxn>
                <a:cxn ang="0">
                  <a:pos x="15" y="19"/>
                </a:cxn>
                <a:cxn ang="0">
                  <a:pos x="15" y="7"/>
                </a:cxn>
                <a:cxn ang="0">
                  <a:pos x="16" y="1"/>
                </a:cxn>
                <a:cxn ang="0">
                  <a:pos x="17" y="0"/>
                </a:cxn>
                <a:cxn ang="0">
                  <a:pos x="18" y="3"/>
                </a:cxn>
                <a:cxn ang="0">
                  <a:pos x="19" y="12"/>
                </a:cxn>
                <a:cxn ang="0">
                  <a:pos x="20" y="38"/>
                </a:cxn>
                <a:cxn ang="0">
                  <a:pos x="22" y="83"/>
                </a:cxn>
                <a:cxn ang="0">
                  <a:pos x="23" y="104"/>
                </a:cxn>
                <a:cxn ang="0">
                  <a:pos x="24" y="113"/>
                </a:cxn>
                <a:cxn ang="0">
                  <a:pos x="25" y="116"/>
                </a:cxn>
                <a:cxn ang="0">
                  <a:pos x="25" y="113"/>
                </a:cxn>
                <a:cxn ang="0">
                  <a:pos x="26" y="107"/>
                </a:cxn>
                <a:cxn ang="0">
                  <a:pos x="27" y="86"/>
                </a:cxn>
                <a:cxn ang="0">
                  <a:pos x="30" y="30"/>
                </a:cxn>
                <a:cxn ang="0">
                  <a:pos x="31" y="13"/>
                </a:cxn>
                <a:cxn ang="0">
                  <a:pos x="32" y="4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4" y="6"/>
                </a:cxn>
                <a:cxn ang="0">
                  <a:pos x="35" y="24"/>
                </a:cxn>
                <a:cxn ang="0">
                  <a:pos x="37" y="72"/>
                </a:cxn>
                <a:cxn ang="0">
                  <a:pos x="39" y="101"/>
                </a:cxn>
                <a:cxn ang="0">
                  <a:pos x="40" y="112"/>
                </a:cxn>
                <a:cxn ang="0">
                  <a:pos x="41" y="115"/>
                </a:cxn>
                <a:cxn ang="0">
                  <a:pos x="41" y="114"/>
                </a:cxn>
                <a:cxn ang="0">
                  <a:pos x="42" y="107"/>
                </a:cxn>
                <a:cxn ang="0">
                  <a:pos x="43" y="88"/>
                </a:cxn>
                <a:cxn ang="0">
                  <a:pos x="45" y="41"/>
                </a:cxn>
                <a:cxn ang="0">
                  <a:pos x="47" y="19"/>
                </a:cxn>
                <a:cxn ang="0">
                  <a:pos x="48" y="6"/>
                </a:cxn>
                <a:cxn ang="0">
                  <a:pos x="48" y="1"/>
                </a:cxn>
                <a:cxn ang="0">
                  <a:pos x="49" y="0"/>
                </a:cxn>
                <a:cxn ang="0">
                  <a:pos x="50" y="3"/>
                </a:cxn>
                <a:cxn ang="0">
                  <a:pos x="51" y="12"/>
                </a:cxn>
                <a:cxn ang="0">
                  <a:pos x="52" y="40"/>
                </a:cxn>
                <a:cxn ang="0">
                  <a:pos x="54" y="88"/>
                </a:cxn>
                <a:cxn ang="0">
                  <a:pos x="55" y="106"/>
                </a:cxn>
                <a:cxn ang="0">
                  <a:pos x="56" y="114"/>
                </a:cxn>
                <a:cxn ang="0">
                  <a:pos x="57" y="116"/>
                </a:cxn>
                <a:cxn ang="0">
                  <a:pos x="58" y="112"/>
                </a:cxn>
                <a:cxn ang="0">
                  <a:pos x="58" y="104"/>
                </a:cxn>
                <a:cxn ang="0">
                  <a:pos x="60" y="82"/>
                </a:cxn>
                <a:cxn ang="0">
                  <a:pos x="62" y="26"/>
                </a:cxn>
                <a:cxn ang="0">
                  <a:pos x="63" y="11"/>
                </a:cxn>
                <a:cxn ang="0">
                  <a:pos x="64" y="2"/>
                </a:cxn>
                <a:cxn ang="0">
                  <a:pos x="65" y="0"/>
                </a:cxn>
                <a:cxn ang="0">
                  <a:pos x="65" y="1"/>
                </a:cxn>
                <a:cxn ang="0">
                  <a:pos x="66" y="7"/>
                </a:cxn>
              </a:cxnLst>
              <a:rect l="0" t="0" r="r" b="b"/>
              <a:pathLst>
                <a:path w="66" h="116">
                  <a:moveTo>
                    <a:pt x="0" y="4"/>
                  </a:move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3"/>
                  </a:lnTo>
                  <a:lnTo>
                    <a:pt x="3" y="15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21"/>
                  </a:lnTo>
                  <a:lnTo>
                    <a:pt x="3" y="27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4" y="46"/>
                  </a:lnTo>
                  <a:lnTo>
                    <a:pt x="4" y="50"/>
                  </a:lnTo>
                  <a:lnTo>
                    <a:pt x="5" y="58"/>
                  </a:lnTo>
                  <a:lnTo>
                    <a:pt x="5" y="61"/>
                  </a:lnTo>
                  <a:lnTo>
                    <a:pt x="5" y="63"/>
                  </a:lnTo>
                  <a:lnTo>
                    <a:pt x="5" y="67"/>
                  </a:lnTo>
                  <a:lnTo>
                    <a:pt x="5" y="75"/>
                  </a:lnTo>
                  <a:lnTo>
                    <a:pt x="5" y="77"/>
                  </a:lnTo>
                  <a:lnTo>
                    <a:pt x="6" y="79"/>
                  </a:lnTo>
                  <a:lnTo>
                    <a:pt x="6" y="83"/>
                  </a:lnTo>
                  <a:lnTo>
                    <a:pt x="6" y="90"/>
                  </a:lnTo>
                  <a:lnTo>
                    <a:pt x="6" y="92"/>
                  </a:lnTo>
                  <a:lnTo>
                    <a:pt x="6" y="94"/>
                  </a:lnTo>
                  <a:lnTo>
                    <a:pt x="7" y="97"/>
                  </a:lnTo>
                  <a:lnTo>
                    <a:pt x="7" y="99"/>
                  </a:lnTo>
                  <a:lnTo>
                    <a:pt x="7" y="100"/>
                  </a:lnTo>
                  <a:lnTo>
                    <a:pt x="7" y="103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7" y="107"/>
                  </a:lnTo>
                  <a:lnTo>
                    <a:pt x="7" y="108"/>
                  </a:lnTo>
                  <a:lnTo>
                    <a:pt x="7" y="109"/>
                  </a:lnTo>
                  <a:lnTo>
                    <a:pt x="7" y="110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2"/>
                  </a:lnTo>
                  <a:lnTo>
                    <a:pt x="8" y="113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10" y="112"/>
                  </a:lnTo>
                  <a:lnTo>
                    <a:pt x="10" y="111"/>
                  </a:lnTo>
                  <a:lnTo>
                    <a:pt x="10" y="110"/>
                  </a:lnTo>
                  <a:lnTo>
                    <a:pt x="10" y="108"/>
                  </a:lnTo>
                  <a:lnTo>
                    <a:pt x="10" y="107"/>
                  </a:lnTo>
                  <a:lnTo>
                    <a:pt x="10" y="106"/>
                  </a:lnTo>
                  <a:lnTo>
                    <a:pt x="10" y="104"/>
                  </a:lnTo>
                  <a:lnTo>
                    <a:pt x="10" y="103"/>
                  </a:lnTo>
                  <a:lnTo>
                    <a:pt x="11" y="102"/>
                  </a:lnTo>
                  <a:lnTo>
                    <a:pt x="11" y="99"/>
                  </a:lnTo>
                  <a:lnTo>
                    <a:pt x="11" y="98"/>
                  </a:lnTo>
                  <a:lnTo>
                    <a:pt x="11" y="96"/>
                  </a:lnTo>
                  <a:lnTo>
                    <a:pt x="11" y="93"/>
                  </a:lnTo>
                  <a:lnTo>
                    <a:pt x="11" y="86"/>
                  </a:lnTo>
                  <a:lnTo>
                    <a:pt x="11" y="84"/>
                  </a:lnTo>
                  <a:lnTo>
                    <a:pt x="12" y="83"/>
                  </a:lnTo>
                  <a:lnTo>
                    <a:pt x="12" y="79"/>
                  </a:lnTo>
                  <a:lnTo>
                    <a:pt x="12" y="72"/>
                  </a:lnTo>
                  <a:lnTo>
                    <a:pt x="13" y="56"/>
                  </a:lnTo>
                  <a:lnTo>
                    <a:pt x="13" y="54"/>
                  </a:lnTo>
                  <a:lnTo>
                    <a:pt x="13" y="52"/>
                  </a:lnTo>
                  <a:lnTo>
                    <a:pt x="13" y="48"/>
                  </a:lnTo>
                  <a:lnTo>
                    <a:pt x="13" y="40"/>
                  </a:lnTo>
                  <a:lnTo>
                    <a:pt x="14" y="38"/>
                  </a:lnTo>
                  <a:lnTo>
                    <a:pt x="14" y="36"/>
                  </a:lnTo>
                  <a:lnTo>
                    <a:pt x="14" y="33"/>
                  </a:lnTo>
                  <a:lnTo>
                    <a:pt x="14" y="26"/>
                  </a:lnTo>
                  <a:lnTo>
                    <a:pt x="14" y="24"/>
                  </a:lnTo>
                  <a:lnTo>
                    <a:pt x="14" y="22"/>
                  </a:lnTo>
                  <a:lnTo>
                    <a:pt x="15" y="19"/>
                  </a:lnTo>
                  <a:lnTo>
                    <a:pt x="15" y="18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5" y="12"/>
                  </a:lnTo>
                  <a:lnTo>
                    <a:pt x="15" y="11"/>
                  </a:lnTo>
                  <a:lnTo>
                    <a:pt x="15" y="9"/>
                  </a:lnTo>
                  <a:lnTo>
                    <a:pt x="15" y="8"/>
                  </a:lnTo>
                  <a:lnTo>
                    <a:pt x="15" y="7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8" y="11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9" y="22"/>
                  </a:lnTo>
                  <a:lnTo>
                    <a:pt x="19" y="24"/>
                  </a:lnTo>
                  <a:lnTo>
                    <a:pt x="19" y="25"/>
                  </a:lnTo>
                  <a:lnTo>
                    <a:pt x="19" y="29"/>
                  </a:lnTo>
                  <a:lnTo>
                    <a:pt x="20" y="36"/>
                  </a:lnTo>
                  <a:lnTo>
                    <a:pt x="20" y="38"/>
                  </a:lnTo>
                  <a:lnTo>
                    <a:pt x="20" y="39"/>
                  </a:lnTo>
                  <a:lnTo>
                    <a:pt x="20" y="43"/>
                  </a:lnTo>
                  <a:lnTo>
                    <a:pt x="21" y="51"/>
                  </a:lnTo>
                  <a:lnTo>
                    <a:pt x="21" y="66"/>
                  </a:lnTo>
                  <a:lnTo>
                    <a:pt x="21" y="68"/>
                  </a:lnTo>
                  <a:lnTo>
                    <a:pt x="21" y="71"/>
                  </a:lnTo>
                  <a:lnTo>
                    <a:pt x="22" y="75"/>
                  </a:lnTo>
                  <a:lnTo>
                    <a:pt x="22" y="83"/>
                  </a:lnTo>
                  <a:lnTo>
                    <a:pt x="22" y="84"/>
                  </a:lnTo>
                  <a:lnTo>
                    <a:pt x="22" y="86"/>
                  </a:lnTo>
                  <a:lnTo>
                    <a:pt x="22" y="90"/>
                  </a:lnTo>
                  <a:lnTo>
                    <a:pt x="23" y="97"/>
                  </a:lnTo>
                  <a:lnTo>
                    <a:pt x="23" y="98"/>
                  </a:lnTo>
                  <a:lnTo>
                    <a:pt x="23" y="100"/>
                  </a:lnTo>
                  <a:lnTo>
                    <a:pt x="23" y="102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3" y="107"/>
                  </a:lnTo>
                  <a:lnTo>
                    <a:pt x="23" y="108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2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2"/>
                  </a:lnTo>
                  <a:lnTo>
                    <a:pt x="26" y="111"/>
                  </a:lnTo>
                  <a:lnTo>
                    <a:pt x="26" y="111"/>
                  </a:lnTo>
                  <a:lnTo>
                    <a:pt x="26" y="110"/>
                  </a:lnTo>
                  <a:lnTo>
                    <a:pt x="26" y="109"/>
                  </a:lnTo>
                  <a:lnTo>
                    <a:pt x="26" y="108"/>
                  </a:lnTo>
                  <a:lnTo>
                    <a:pt x="26" y="107"/>
                  </a:lnTo>
                  <a:lnTo>
                    <a:pt x="26" y="104"/>
                  </a:lnTo>
                  <a:lnTo>
                    <a:pt x="27" y="103"/>
                  </a:lnTo>
                  <a:lnTo>
                    <a:pt x="27" y="102"/>
                  </a:lnTo>
                  <a:lnTo>
                    <a:pt x="27" y="99"/>
                  </a:lnTo>
                  <a:lnTo>
                    <a:pt x="27" y="92"/>
                  </a:lnTo>
                  <a:lnTo>
                    <a:pt x="27" y="90"/>
                  </a:lnTo>
                  <a:lnTo>
                    <a:pt x="27" y="89"/>
                  </a:lnTo>
                  <a:lnTo>
                    <a:pt x="27" y="86"/>
                  </a:lnTo>
                  <a:lnTo>
                    <a:pt x="28" y="78"/>
                  </a:lnTo>
                  <a:lnTo>
                    <a:pt x="29" y="63"/>
                  </a:lnTo>
                  <a:lnTo>
                    <a:pt x="29" y="61"/>
                  </a:lnTo>
                  <a:lnTo>
                    <a:pt x="29" y="59"/>
                  </a:lnTo>
                  <a:lnTo>
                    <a:pt x="29" y="55"/>
                  </a:lnTo>
                  <a:lnTo>
                    <a:pt x="29" y="47"/>
                  </a:lnTo>
                  <a:lnTo>
                    <a:pt x="30" y="32"/>
                  </a:lnTo>
                  <a:lnTo>
                    <a:pt x="30" y="30"/>
                  </a:lnTo>
                  <a:lnTo>
                    <a:pt x="30" y="28"/>
                  </a:lnTo>
                  <a:lnTo>
                    <a:pt x="30" y="25"/>
                  </a:lnTo>
                  <a:lnTo>
                    <a:pt x="30" y="23"/>
                  </a:lnTo>
                  <a:lnTo>
                    <a:pt x="31" y="22"/>
                  </a:lnTo>
                  <a:lnTo>
                    <a:pt x="31" y="19"/>
                  </a:lnTo>
                  <a:lnTo>
                    <a:pt x="31" y="17"/>
                  </a:lnTo>
                  <a:lnTo>
                    <a:pt x="31" y="16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9"/>
                  </a:lnTo>
                  <a:lnTo>
                    <a:pt x="34" y="10"/>
                  </a:lnTo>
                  <a:lnTo>
                    <a:pt x="35" y="12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35" y="22"/>
                  </a:lnTo>
                  <a:lnTo>
                    <a:pt x="35" y="24"/>
                  </a:lnTo>
                  <a:lnTo>
                    <a:pt x="35" y="28"/>
                  </a:lnTo>
                  <a:lnTo>
                    <a:pt x="36" y="36"/>
                  </a:lnTo>
                  <a:lnTo>
                    <a:pt x="36" y="38"/>
                  </a:lnTo>
                  <a:lnTo>
                    <a:pt x="36" y="40"/>
                  </a:lnTo>
                  <a:lnTo>
                    <a:pt x="36" y="44"/>
                  </a:lnTo>
                  <a:lnTo>
                    <a:pt x="37" y="52"/>
                  </a:lnTo>
                  <a:lnTo>
                    <a:pt x="37" y="70"/>
                  </a:lnTo>
                  <a:lnTo>
                    <a:pt x="37" y="72"/>
                  </a:lnTo>
                  <a:lnTo>
                    <a:pt x="38" y="74"/>
                  </a:lnTo>
                  <a:lnTo>
                    <a:pt x="38" y="78"/>
                  </a:lnTo>
                  <a:lnTo>
                    <a:pt x="38" y="86"/>
                  </a:lnTo>
                  <a:lnTo>
                    <a:pt x="38" y="88"/>
                  </a:lnTo>
                  <a:lnTo>
                    <a:pt x="38" y="89"/>
                  </a:lnTo>
                  <a:lnTo>
                    <a:pt x="39" y="93"/>
                  </a:lnTo>
                  <a:lnTo>
                    <a:pt x="39" y="99"/>
                  </a:lnTo>
                  <a:lnTo>
                    <a:pt x="39" y="101"/>
                  </a:lnTo>
                  <a:lnTo>
                    <a:pt x="39" y="102"/>
                  </a:lnTo>
                  <a:lnTo>
                    <a:pt x="39" y="105"/>
                  </a:lnTo>
                  <a:lnTo>
                    <a:pt x="39" y="106"/>
                  </a:lnTo>
                  <a:lnTo>
                    <a:pt x="39" y="107"/>
                  </a:lnTo>
                  <a:lnTo>
                    <a:pt x="40" y="109"/>
                  </a:lnTo>
                  <a:lnTo>
                    <a:pt x="40" y="110"/>
                  </a:lnTo>
                  <a:lnTo>
                    <a:pt x="40" y="111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2" y="113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07"/>
                  </a:lnTo>
                  <a:lnTo>
                    <a:pt x="42" y="106"/>
                  </a:lnTo>
                  <a:lnTo>
                    <a:pt x="42" y="105"/>
                  </a:lnTo>
                  <a:lnTo>
                    <a:pt x="43" y="102"/>
                  </a:lnTo>
                  <a:lnTo>
                    <a:pt x="43" y="100"/>
                  </a:lnTo>
                  <a:lnTo>
                    <a:pt x="43" y="99"/>
                  </a:lnTo>
                  <a:lnTo>
                    <a:pt x="43" y="96"/>
                  </a:lnTo>
                  <a:lnTo>
                    <a:pt x="43" y="89"/>
                  </a:lnTo>
                  <a:lnTo>
                    <a:pt x="43" y="88"/>
                  </a:lnTo>
                  <a:lnTo>
                    <a:pt x="43" y="86"/>
                  </a:lnTo>
                  <a:lnTo>
                    <a:pt x="44" y="82"/>
                  </a:lnTo>
                  <a:lnTo>
                    <a:pt x="44" y="74"/>
                  </a:lnTo>
                  <a:lnTo>
                    <a:pt x="45" y="57"/>
                  </a:lnTo>
                  <a:lnTo>
                    <a:pt x="45" y="55"/>
                  </a:lnTo>
                  <a:lnTo>
                    <a:pt x="45" y="53"/>
                  </a:lnTo>
                  <a:lnTo>
                    <a:pt x="45" y="49"/>
                  </a:lnTo>
                  <a:lnTo>
                    <a:pt x="45" y="41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6" y="34"/>
                  </a:lnTo>
                  <a:lnTo>
                    <a:pt x="46" y="27"/>
                  </a:lnTo>
                  <a:lnTo>
                    <a:pt x="46" y="25"/>
                  </a:lnTo>
                  <a:lnTo>
                    <a:pt x="46" y="24"/>
                  </a:lnTo>
                  <a:lnTo>
                    <a:pt x="47" y="20"/>
                  </a:lnTo>
                  <a:lnTo>
                    <a:pt x="47" y="19"/>
                  </a:lnTo>
                  <a:lnTo>
                    <a:pt x="47" y="18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47" y="12"/>
                  </a:lnTo>
                  <a:lnTo>
                    <a:pt x="47" y="10"/>
                  </a:lnTo>
                  <a:lnTo>
                    <a:pt x="47" y="9"/>
                  </a:lnTo>
                  <a:lnTo>
                    <a:pt x="47" y="8"/>
                  </a:lnTo>
                  <a:lnTo>
                    <a:pt x="48" y="6"/>
                  </a:lnTo>
                  <a:lnTo>
                    <a:pt x="48" y="5"/>
                  </a:lnTo>
                  <a:lnTo>
                    <a:pt x="48" y="4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2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4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0" y="11"/>
                  </a:lnTo>
                  <a:lnTo>
                    <a:pt x="51" y="12"/>
                  </a:lnTo>
                  <a:lnTo>
                    <a:pt x="51" y="14"/>
                  </a:lnTo>
                  <a:lnTo>
                    <a:pt x="51" y="16"/>
                  </a:lnTo>
                  <a:lnTo>
                    <a:pt x="51" y="23"/>
                  </a:lnTo>
                  <a:lnTo>
                    <a:pt x="51" y="25"/>
                  </a:lnTo>
                  <a:lnTo>
                    <a:pt x="51" y="26"/>
                  </a:lnTo>
                  <a:lnTo>
                    <a:pt x="52" y="30"/>
                  </a:lnTo>
                  <a:lnTo>
                    <a:pt x="52" y="38"/>
                  </a:lnTo>
                  <a:lnTo>
                    <a:pt x="52" y="40"/>
                  </a:lnTo>
                  <a:lnTo>
                    <a:pt x="52" y="42"/>
                  </a:lnTo>
                  <a:lnTo>
                    <a:pt x="52" y="46"/>
                  </a:lnTo>
                  <a:lnTo>
                    <a:pt x="53" y="55"/>
                  </a:lnTo>
                  <a:lnTo>
                    <a:pt x="53" y="72"/>
                  </a:lnTo>
                  <a:lnTo>
                    <a:pt x="53" y="74"/>
                  </a:lnTo>
                  <a:lnTo>
                    <a:pt x="54" y="76"/>
                  </a:lnTo>
                  <a:lnTo>
                    <a:pt x="54" y="80"/>
                  </a:lnTo>
                  <a:lnTo>
                    <a:pt x="54" y="88"/>
                  </a:lnTo>
                  <a:lnTo>
                    <a:pt x="54" y="90"/>
                  </a:lnTo>
                  <a:lnTo>
                    <a:pt x="54" y="92"/>
                  </a:lnTo>
                  <a:lnTo>
                    <a:pt x="55" y="95"/>
                  </a:lnTo>
                  <a:lnTo>
                    <a:pt x="55" y="101"/>
                  </a:lnTo>
                  <a:lnTo>
                    <a:pt x="55" y="102"/>
                  </a:lnTo>
                  <a:lnTo>
                    <a:pt x="55" y="104"/>
                  </a:lnTo>
                  <a:lnTo>
                    <a:pt x="55" y="105"/>
                  </a:lnTo>
                  <a:lnTo>
                    <a:pt x="55" y="106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3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8" y="111"/>
                  </a:lnTo>
                  <a:lnTo>
                    <a:pt x="58" y="110"/>
                  </a:lnTo>
                  <a:lnTo>
                    <a:pt x="58" y="109"/>
                  </a:lnTo>
                  <a:lnTo>
                    <a:pt x="58" y="108"/>
                  </a:lnTo>
                  <a:lnTo>
                    <a:pt x="58" y="106"/>
                  </a:lnTo>
                  <a:lnTo>
                    <a:pt x="58" y="105"/>
                  </a:lnTo>
                  <a:lnTo>
                    <a:pt x="58" y="104"/>
                  </a:lnTo>
                  <a:lnTo>
                    <a:pt x="59" y="102"/>
                  </a:lnTo>
                  <a:lnTo>
                    <a:pt x="59" y="100"/>
                  </a:lnTo>
                  <a:lnTo>
                    <a:pt x="59" y="99"/>
                  </a:lnTo>
                  <a:lnTo>
                    <a:pt x="59" y="96"/>
                  </a:lnTo>
                  <a:lnTo>
                    <a:pt x="59" y="89"/>
                  </a:lnTo>
                  <a:lnTo>
                    <a:pt x="60" y="88"/>
                  </a:lnTo>
                  <a:lnTo>
                    <a:pt x="60" y="86"/>
                  </a:lnTo>
                  <a:lnTo>
                    <a:pt x="60" y="82"/>
                  </a:lnTo>
                  <a:lnTo>
                    <a:pt x="60" y="75"/>
                  </a:lnTo>
                  <a:lnTo>
                    <a:pt x="61" y="59"/>
                  </a:lnTo>
                  <a:lnTo>
                    <a:pt x="61" y="57"/>
                  </a:lnTo>
                  <a:lnTo>
                    <a:pt x="61" y="55"/>
                  </a:lnTo>
                  <a:lnTo>
                    <a:pt x="61" y="51"/>
                  </a:lnTo>
                  <a:lnTo>
                    <a:pt x="62" y="43"/>
                  </a:lnTo>
                  <a:lnTo>
                    <a:pt x="62" y="28"/>
                  </a:lnTo>
                  <a:lnTo>
                    <a:pt x="62" y="26"/>
                  </a:lnTo>
                  <a:lnTo>
                    <a:pt x="62" y="25"/>
                  </a:lnTo>
                  <a:lnTo>
                    <a:pt x="63" y="22"/>
                  </a:lnTo>
                  <a:lnTo>
                    <a:pt x="63" y="20"/>
                  </a:lnTo>
                  <a:lnTo>
                    <a:pt x="63" y="18"/>
                  </a:lnTo>
                  <a:lnTo>
                    <a:pt x="63" y="16"/>
                  </a:lnTo>
                  <a:lnTo>
                    <a:pt x="63" y="14"/>
                  </a:lnTo>
                  <a:lnTo>
                    <a:pt x="63" y="13"/>
                  </a:lnTo>
                  <a:lnTo>
                    <a:pt x="63" y="11"/>
                  </a:lnTo>
                  <a:lnTo>
                    <a:pt x="63" y="9"/>
                  </a:lnTo>
                  <a:lnTo>
                    <a:pt x="63" y="8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4" y="3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6" y="8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6" y="12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6" name="Freeform 98"/>
            <p:cNvSpPr>
              <a:spLocks/>
            </p:cNvSpPr>
            <p:nvPr/>
          </p:nvSpPr>
          <p:spPr bwMode="auto">
            <a:xfrm>
              <a:off x="5659" y="2186"/>
              <a:ext cx="69" cy="116"/>
            </a:xfrm>
            <a:custGeom>
              <a:avLst/>
              <a:gdLst/>
              <a:ahLst/>
              <a:cxnLst>
                <a:cxn ang="0">
                  <a:pos x="2" y="36"/>
                </a:cxn>
                <a:cxn ang="0">
                  <a:pos x="4" y="84"/>
                </a:cxn>
                <a:cxn ang="0">
                  <a:pos x="5" y="105"/>
                </a:cxn>
                <a:cxn ang="0">
                  <a:pos x="6" y="113"/>
                </a:cxn>
                <a:cxn ang="0">
                  <a:pos x="7" y="116"/>
                </a:cxn>
                <a:cxn ang="0">
                  <a:pos x="8" y="113"/>
                </a:cxn>
                <a:cxn ang="0">
                  <a:pos x="8" y="103"/>
                </a:cxn>
                <a:cxn ang="0">
                  <a:pos x="10" y="77"/>
                </a:cxn>
                <a:cxn ang="0">
                  <a:pos x="12" y="37"/>
                </a:cxn>
                <a:cxn ang="0">
                  <a:pos x="13" y="16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5" y="1"/>
                </a:cxn>
                <a:cxn ang="0">
                  <a:pos x="16" y="7"/>
                </a:cxn>
                <a:cxn ang="0">
                  <a:pos x="17" y="26"/>
                </a:cxn>
                <a:cxn ang="0">
                  <a:pos x="19" y="59"/>
                </a:cxn>
                <a:cxn ang="0">
                  <a:pos x="20" y="93"/>
                </a:cxn>
                <a:cxn ang="0">
                  <a:pos x="21" y="108"/>
                </a:cxn>
                <a:cxn ang="0">
                  <a:pos x="22" y="114"/>
                </a:cxn>
                <a:cxn ang="0">
                  <a:pos x="23" y="115"/>
                </a:cxn>
                <a:cxn ang="0">
                  <a:pos x="23" y="112"/>
                </a:cxn>
                <a:cxn ang="0">
                  <a:pos x="24" y="101"/>
                </a:cxn>
                <a:cxn ang="0">
                  <a:pos x="26" y="78"/>
                </a:cxn>
                <a:cxn ang="0">
                  <a:pos x="28" y="33"/>
                </a:cxn>
                <a:cxn ang="0">
                  <a:pos x="29" y="13"/>
                </a:cxn>
                <a:cxn ang="0">
                  <a:pos x="29" y="4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2" y="7"/>
                </a:cxn>
                <a:cxn ang="0">
                  <a:pos x="33" y="22"/>
                </a:cxn>
                <a:cxn ang="0">
                  <a:pos x="35" y="69"/>
                </a:cxn>
                <a:cxn ang="0">
                  <a:pos x="36" y="94"/>
                </a:cxn>
                <a:cxn ang="0">
                  <a:pos x="37" y="109"/>
                </a:cxn>
                <a:cxn ang="0">
                  <a:pos x="38" y="115"/>
                </a:cxn>
                <a:cxn ang="0">
                  <a:pos x="38" y="115"/>
                </a:cxn>
                <a:cxn ang="0">
                  <a:pos x="39" y="111"/>
                </a:cxn>
                <a:cxn ang="0">
                  <a:pos x="40" y="102"/>
                </a:cxn>
                <a:cxn ang="0">
                  <a:pos x="41" y="75"/>
                </a:cxn>
                <a:cxn ang="0">
                  <a:pos x="43" y="28"/>
                </a:cxn>
                <a:cxn ang="0">
                  <a:pos x="45" y="8"/>
                </a:cxn>
                <a:cxn ang="0">
                  <a:pos x="46" y="1"/>
                </a:cxn>
                <a:cxn ang="0">
                  <a:pos x="46" y="0"/>
                </a:cxn>
                <a:cxn ang="0">
                  <a:pos x="47" y="5"/>
                </a:cxn>
                <a:cxn ang="0">
                  <a:pos x="48" y="17"/>
                </a:cxn>
                <a:cxn ang="0">
                  <a:pos x="50" y="64"/>
                </a:cxn>
                <a:cxn ang="0">
                  <a:pos x="52" y="95"/>
                </a:cxn>
                <a:cxn ang="0">
                  <a:pos x="53" y="109"/>
                </a:cxn>
                <a:cxn ang="0">
                  <a:pos x="53" y="115"/>
                </a:cxn>
                <a:cxn ang="0">
                  <a:pos x="54" y="115"/>
                </a:cxn>
                <a:cxn ang="0">
                  <a:pos x="55" y="111"/>
                </a:cxn>
                <a:cxn ang="0">
                  <a:pos x="56" y="99"/>
                </a:cxn>
                <a:cxn ang="0">
                  <a:pos x="58" y="59"/>
                </a:cxn>
                <a:cxn ang="0">
                  <a:pos x="59" y="28"/>
                </a:cxn>
                <a:cxn ang="0">
                  <a:pos x="60" y="11"/>
                </a:cxn>
                <a:cxn ang="0">
                  <a:pos x="61" y="2"/>
                </a:cxn>
                <a:cxn ang="0">
                  <a:pos x="62" y="0"/>
                </a:cxn>
                <a:cxn ang="0">
                  <a:pos x="62" y="2"/>
                </a:cxn>
                <a:cxn ang="0">
                  <a:pos x="63" y="10"/>
                </a:cxn>
                <a:cxn ang="0">
                  <a:pos x="65" y="34"/>
                </a:cxn>
                <a:cxn ang="0">
                  <a:pos x="67" y="81"/>
                </a:cxn>
                <a:cxn ang="0">
                  <a:pos x="68" y="104"/>
                </a:cxn>
                <a:cxn ang="0">
                  <a:pos x="69" y="112"/>
                </a:cxn>
              </a:cxnLst>
              <a:rect l="0" t="0" r="r" b="b"/>
              <a:pathLst>
                <a:path w="69" h="116">
                  <a:moveTo>
                    <a:pt x="0" y="12"/>
                  </a:moveTo>
                  <a:lnTo>
                    <a:pt x="1" y="15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2" y="34"/>
                  </a:lnTo>
                  <a:lnTo>
                    <a:pt x="2" y="36"/>
                  </a:lnTo>
                  <a:lnTo>
                    <a:pt x="2" y="38"/>
                  </a:lnTo>
                  <a:lnTo>
                    <a:pt x="2" y="42"/>
                  </a:lnTo>
                  <a:lnTo>
                    <a:pt x="2" y="51"/>
                  </a:lnTo>
                  <a:lnTo>
                    <a:pt x="3" y="68"/>
                  </a:lnTo>
                  <a:lnTo>
                    <a:pt x="3" y="70"/>
                  </a:lnTo>
                  <a:lnTo>
                    <a:pt x="3" y="72"/>
                  </a:lnTo>
                  <a:lnTo>
                    <a:pt x="4" y="76"/>
                  </a:lnTo>
                  <a:lnTo>
                    <a:pt x="4" y="84"/>
                  </a:lnTo>
                  <a:lnTo>
                    <a:pt x="4" y="86"/>
                  </a:lnTo>
                  <a:lnTo>
                    <a:pt x="4" y="88"/>
                  </a:lnTo>
                  <a:lnTo>
                    <a:pt x="4" y="92"/>
                  </a:lnTo>
                  <a:lnTo>
                    <a:pt x="5" y="98"/>
                  </a:lnTo>
                  <a:lnTo>
                    <a:pt x="5" y="100"/>
                  </a:lnTo>
                  <a:lnTo>
                    <a:pt x="5" y="101"/>
                  </a:lnTo>
                  <a:lnTo>
                    <a:pt x="5" y="104"/>
                  </a:lnTo>
                  <a:lnTo>
                    <a:pt x="5" y="105"/>
                  </a:lnTo>
                  <a:lnTo>
                    <a:pt x="5" y="106"/>
                  </a:lnTo>
                  <a:lnTo>
                    <a:pt x="6" y="108"/>
                  </a:lnTo>
                  <a:lnTo>
                    <a:pt x="6" y="110"/>
                  </a:lnTo>
                  <a:lnTo>
                    <a:pt x="6" y="110"/>
                  </a:lnTo>
                  <a:lnTo>
                    <a:pt x="6" y="111"/>
                  </a:lnTo>
                  <a:lnTo>
                    <a:pt x="6" y="112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8" y="113"/>
                  </a:lnTo>
                  <a:lnTo>
                    <a:pt x="8" y="113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7"/>
                  </a:lnTo>
                  <a:lnTo>
                    <a:pt x="8" y="106"/>
                  </a:lnTo>
                  <a:lnTo>
                    <a:pt x="8" y="105"/>
                  </a:lnTo>
                  <a:lnTo>
                    <a:pt x="8" y="103"/>
                  </a:lnTo>
                  <a:lnTo>
                    <a:pt x="8" y="102"/>
                  </a:lnTo>
                  <a:lnTo>
                    <a:pt x="9" y="100"/>
                  </a:lnTo>
                  <a:lnTo>
                    <a:pt x="9" y="97"/>
                  </a:lnTo>
                  <a:lnTo>
                    <a:pt x="9" y="91"/>
                  </a:lnTo>
                  <a:lnTo>
                    <a:pt x="9" y="90"/>
                  </a:lnTo>
                  <a:lnTo>
                    <a:pt x="9" y="88"/>
                  </a:lnTo>
                  <a:lnTo>
                    <a:pt x="10" y="84"/>
                  </a:lnTo>
                  <a:lnTo>
                    <a:pt x="10" y="77"/>
                  </a:lnTo>
                  <a:lnTo>
                    <a:pt x="10" y="61"/>
                  </a:lnTo>
                  <a:lnTo>
                    <a:pt x="11" y="59"/>
                  </a:lnTo>
                  <a:lnTo>
                    <a:pt x="11" y="57"/>
                  </a:lnTo>
                  <a:lnTo>
                    <a:pt x="11" y="53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1" y="41"/>
                  </a:lnTo>
                  <a:lnTo>
                    <a:pt x="12" y="37"/>
                  </a:lnTo>
                  <a:lnTo>
                    <a:pt x="12" y="30"/>
                  </a:lnTo>
                  <a:lnTo>
                    <a:pt x="12" y="28"/>
                  </a:lnTo>
                  <a:lnTo>
                    <a:pt x="12" y="26"/>
                  </a:lnTo>
                  <a:lnTo>
                    <a:pt x="12" y="23"/>
                  </a:lnTo>
                  <a:lnTo>
                    <a:pt x="12" y="22"/>
                  </a:lnTo>
                  <a:lnTo>
                    <a:pt x="12" y="20"/>
                  </a:lnTo>
                  <a:lnTo>
                    <a:pt x="13" y="17"/>
                  </a:lnTo>
                  <a:lnTo>
                    <a:pt x="13" y="16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0"/>
                  </a:lnTo>
                  <a:lnTo>
                    <a:pt x="13" y="9"/>
                  </a:lnTo>
                  <a:lnTo>
                    <a:pt x="13" y="7"/>
                  </a:lnTo>
                  <a:lnTo>
                    <a:pt x="13" y="6"/>
                  </a:lnTo>
                  <a:lnTo>
                    <a:pt x="14" y="5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6" y="3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6" y="13"/>
                  </a:lnTo>
                  <a:lnTo>
                    <a:pt x="16" y="14"/>
                  </a:lnTo>
                  <a:lnTo>
                    <a:pt x="17" y="16"/>
                  </a:lnTo>
                  <a:lnTo>
                    <a:pt x="17" y="19"/>
                  </a:lnTo>
                  <a:lnTo>
                    <a:pt x="17" y="26"/>
                  </a:lnTo>
                  <a:lnTo>
                    <a:pt x="17" y="28"/>
                  </a:lnTo>
                  <a:lnTo>
                    <a:pt x="17" y="30"/>
                  </a:lnTo>
                  <a:lnTo>
                    <a:pt x="18" y="34"/>
                  </a:lnTo>
                  <a:lnTo>
                    <a:pt x="18" y="42"/>
                  </a:lnTo>
                  <a:lnTo>
                    <a:pt x="18" y="44"/>
                  </a:lnTo>
                  <a:lnTo>
                    <a:pt x="18" y="46"/>
                  </a:lnTo>
                  <a:lnTo>
                    <a:pt x="18" y="50"/>
                  </a:lnTo>
                  <a:lnTo>
                    <a:pt x="19" y="59"/>
                  </a:lnTo>
                  <a:lnTo>
                    <a:pt x="19" y="76"/>
                  </a:lnTo>
                  <a:lnTo>
                    <a:pt x="20" y="78"/>
                  </a:lnTo>
                  <a:lnTo>
                    <a:pt x="20" y="80"/>
                  </a:lnTo>
                  <a:lnTo>
                    <a:pt x="20" y="84"/>
                  </a:lnTo>
                  <a:lnTo>
                    <a:pt x="20" y="86"/>
                  </a:lnTo>
                  <a:lnTo>
                    <a:pt x="20" y="88"/>
                  </a:lnTo>
                  <a:lnTo>
                    <a:pt x="20" y="92"/>
                  </a:lnTo>
                  <a:lnTo>
                    <a:pt x="20" y="93"/>
                  </a:lnTo>
                  <a:lnTo>
                    <a:pt x="20" y="95"/>
                  </a:lnTo>
                  <a:lnTo>
                    <a:pt x="20" y="98"/>
                  </a:lnTo>
                  <a:lnTo>
                    <a:pt x="21" y="100"/>
                  </a:lnTo>
                  <a:lnTo>
                    <a:pt x="21" y="101"/>
                  </a:lnTo>
                  <a:lnTo>
                    <a:pt x="21" y="104"/>
                  </a:lnTo>
                  <a:lnTo>
                    <a:pt x="21" y="105"/>
                  </a:lnTo>
                  <a:lnTo>
                    <a:pt x="21" y="106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10"/>
                  </a:lnTo>
                  <a:lnTo>
                    <a:pt x="22" y="110"/>
                  </a:lnTo>
                  <a:lnTo>
                    <a:pt x="22" y="111"/>
                  </a:lnTo>
                  <a:lnTo>
                    <a:pt x="22" y="112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3" y="116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4" y="109"/>
                  </a:lnTo>
                  <a:lnTo>
                    <a:pt x="24" y="107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4" y="102"/>
                  </a:lnTo>
                  <a:lnTo>
                    <a:pt x="24" y="101"/>
                  </a:lnTo>
                  <a:lnTo>
                    <a:pt x="24" y="99"/>
                  </a:lnTo>
                  <a:lnTo>
                    <a:pt x="25" y="96"/>
                  </a:lnTo>
                  <a:lnTo>
                    <a:pt x="25" y="94"/>
                  </a:lnTo>
                  <a:lnTo>
                    <a:pt x="25" y="93"/>
                  </a:lnTo>
                  <a:lnTo>
                    <a:pt x="25" y="89"/>
                  </a:lnTo>
                  <a:lnTo>
                    <a:pt x="25" y="82"/>
                  </a:lnTo>
                  <a:lnTo>
                    <a:pt x="26" y="80"/>
                  </a:lnTo>
                  <a:lnTo>
                    <a:pt x="26" y="78"/>
                  </a:lnTo>
                  <a:lnTo>
                    <a:pt x="26" y="74"/>
                  </a:lnTo>
                  <a:lnTo>
                    <a:pt x="26" y="66"/>
                  </a:lnTo>
                  <a:lnTo>
                    <a:pt x="27" y="50"/>
                  </a:lnTo>
                  <a:lnTo>
                    <a:pt x="27" y="48"/>
                  </a:lnTo>
                  <a:lnTo>
                    <a:pt x="27" y="46"/>
                  </a:lnTo>
                  <a:lnTo>
                    <a:pt x="27" y="42"/>
                  </a:lnTo>
                  <a:lnTo>
                    <a:pt x="27" y="35"/>
                  </a:lnTo>
                  <a:lnTo>
                    <a:pt x="28" y="33"/>
                  </a:lnTo>
                  <a:lnTo>
                    <a:pt x="28" y="31"/>
                  </a:lnTo>
                  <a:lnTo>
                    <a:pt x="28" y="28"/>
                  </a:lnTo>
                  <a:lnTo>
                    <a:pt x="28" y="21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8" y="15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2" y="5"/>
                  </a:lnTo>
                  <a:lnTo>
                    <a:pt x="32" y="7"/>
                  </a:lnTo>
                  <a:lnTo>
                    <a:pt x="32" y="9"/>
                  </a:lnTo>
                  <a:lnTo>
                    <a:pt x="32" y="10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2" y="18"/>
                  </a:lnTo>
                  <a:lnTo>
                    <a:pt x="32" y="20"/>
                  </a:lnTo>
                  <a:lnTo>
                    <a:pt x="33" y="22"/>
                  </a:lnTo>
                  <a:lnTo>
                    <a:pt x="33" y="25"/>
                  </a:lnTo>
                  <a:lnTo>
                    <a:pt x="33" y="33"/>
                  </a:lnTo>
                  <a:lnTo>
                    <a:pt x="34" y="50"/>
                  </a:lnTo>
                  <a:lnTo>
                    <a:pt x="34" y="52"/>
                  </a:lnTo>
                  <a:lnTo>
                    <a:pt x="34" y="54"/>
                  </a:lnTo>
                  <a:lnTo>
                    <a:pt x="34" y="58"/>
                  </a:lnTo>
                  <a:lnTo>
                    <a:pt x="35" y="67"/>
                  </a:lnTo>
                  <a:lnTo>
                    <a:pt x="35" y="69"/>
                  </a:lnTo>
                  <a:lnTo>
                    <a:pt x="35" y="71"/>
                  </a:lnTo>
                  <a:lnTo>
                    <a:pt x="35" y="76"/>
                  </a:lnTo>
                  <a:lnTo>
                    <a:pt x="35" y="84"/>
                  </a:lnTo>
                  <a:lnTo>
                    <a:pt x="36" y="86"/>
                  </a:lnTo>
                  <a:lnTo>
                    <a:pt x="36" y="87"/>
                  </a:lnTo>
                  <a:lnTo>
                    <a:pt x="36" y="91"/>
                  </a:lnTo>
                  <a:lnTo>
                    <a:pt x="36" y="93"/>
                  </a:lnTo>
                  <a:lnTo>
                    <a:pt x="36" y="94"/>
                  </a:lnTo>
                  <a:lnTo>
                    <a:pt x="36" y="98"/>
                  </a:lnTo>
                  <a:lnTo>
                    <a:pt x="36" y="99"/>
                  </a:lnTo>
                  <a:lnTo>
                    <a:pt x="36" y="101"/>
                  </a:lnTo>
                  <a:lnTo>
                    <a:pt x="37" y="104"/>
                  </a:lnTo>
                  <a:lnTo>
                    <a:pt x="37" y="105"/>
                  </a:lnTo>
                  <a:lnTo>
                    <a:pt x="37" y="106"/>
                  </a:lnTo>
                  <a:lnTo>
                    <a:pt x="37" y="108"/>
                  </a:lnTo>
                  <a:lnTo>
                    <a:pt x="37" y="109"/>
                  </a:lnTo>
                  <a:lnTo>
                    <a:pt x="37" y="110"/>
                  </a:lnTo>
                  <a:lnTo>
                    <a:pt x="37" y="111"/>
                  </a:lnTo>
                  <a:lnTo>
                    <a:pt x="37" y="112"/>
                  </a:lnTo>
                  <a:lnTo>
                    <a:pt x="37" y="112"/>
                  </a:lnTo>
                  <a:lnTo>
                    <a:pt x="38" y="113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9" y="115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2"/>
                  </a:lnTo>
                  <a:lnTo>
                    <a:pt x="39" y="111"/>
                  </a:lnTo>
                  <a:lnTo>
                    <a:pt x="39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40" y="108"/>
                  </a:lnTo>
                  <a:lnTo>
                    <a:pt x="40" y="107"/>
                  </a:lnTo>
                  <a:lnTo>
                    <a:pt x="40" y="104"/>
                  </a:lnTo>
                  <a:lnTo>
                    <a:pt x="40" y="103"/>
                  </a:lnTo>
                  <a:lnTo>
                    <a:pt x="40" y="102"/>
                  </a:lnTo>
                  <a:lnTo>
                    <a:pt x="40" y="99"/>
                  </a:lnTo>
                  <a:lnTo>
                    <a:pt x="40" y="93"/>
                  </a:lnTo>
                  <a:lnTo>
                    <a:pt x="40" y="92"/>
                  </a:lnTo>
                  <a:lnTo>
                    <a:pt x="41" y="90"/>
                  </a:lnTo>
                  <a:lnTo>
                    <a:pt x="41" y="86"/>
                  </a:lnTo>
                  <a:lnTo>
                    <a:pt x="41" y="79"/>
                  </a:lnTo>
                  <a:lnTo>
                    <a:pt x="41" y="77"/>
                  </a:lnTo>
                  <a:lnTo>
                    <a:pt x="41" y="75"/>
                  </a:lnTo>
                  <a:lnTo>
                    <a:pt x="42" y="71"/>
                  </a:lnTo>
                  <a:lnTo>
                    <a:pt x="42" y="63"/>
                  </a:lnTo>
                  <a:lnTo>
                    <a:pt x="43" y="47"/>
                  </a:lnTo>
                  <a:lnTo>
                    <a:pt x="43" y="44"/>
                  </a:lnTo>
                  <a:lnTo>
                    <a:pt x="43" y="42"/>
                  </a:lnTo>
                  <a:lnTo>
                    <a:pt x="43" y="38"/>
                  </a:lnTo>
                  <a:lnTo>
                    <a:pt x="43" y="30"/>
                  </a:lnTo>
                  <a:lnTo>
                    <a:pt x="43" y="28"/>
                  </a:lnTo>
                  <a:lnTo>
                    <a:pt x="44" y="26"/>
                  </a:lnTo>
                  <a:lnTo>
                    <a:pt x="44" y="23"/>
                  </a:lnTo>
                  <a:lnTo>
                    <a:pt x="44" y="16"/>
                  </a:lnTo>
                  <a:lnTo>
                    <a:pt x="44" y="14"/>
                  </a:lnTo>
                  <a:lnTo>
                    <a:pt x="44" y="13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8" y="10"/>
                  </a:lnTo>
                  <a:lnTo>
                    <a:pt x="48" y="12"/>
                  </a:lnTo>
                  <a:lnTo>
                    <a:pt x="48" y="13"/>
                  </a:lnTo>
                  <a:lnTo>
                    <a:pt x="48" y="16"/>
                  </a:lnTo>
                  <a:lnTo>
                    <a:pt x="48" y="17"/>
                  </a:lnTo>
                  <a:lnTo>
                    <a:pt x="48" y="19"/>
                  </a:lnTo>
                  <a:lnTo>
                    <a:pt x="48" y="22"/>
                  </a:lnTo>
                  <a:lnTo>
                    <a:pt x="49" y="30"/>
                  </a:lnTo>
                  <a:lnTo>
                    <a:pt x="49" y="32"/>
                  </a:lnTo>
                  <a:lnTo>
                    <a:pt x="49" y="34"/>
                  </a:lnTo>
                  <a:lnTo>
                    <a:pt x="49" y="38"/>
                  </a:lnTo>
                  <a:lnTo>
                    <a:pt x="49" y="46"/>
                  </a:lnTo>
                  <a:lnTo>
                    <a:pt x="50" y="64"/>
                  </a:lnTo>
                  <a:lnTo>
                    <a:pt x="50" y="66"/>
                  </a:lnTo>
                  <a:lnTo>
                    <a:pt x="50" y="68"/>
                  </a:lnTo>
                  <a:lnTo>
                    <a:pt x="50" y="72"/>
                  </a:lnTo>
                  <a:lnTo>
                    <a:pt x="51" y="80"/>
                  </a:lnTo>
                  <a:lnTo>
                    <a:pt x="51" y="82"/>
                  </a:lnTo>
                  <a:lnTo>
                    <a:pt x="51" y="84"/>
                  </a:lnTo>
                  <a:lnTo>
                    <a:pt x="51" y="88"/>
                  </a:lnTo>
                  <a:lnTo>
                    <a:pt x="52" y="95"/>
                  </a:lnTo>
                  <a:lnTo>
                    <a:pt x="52" y="97"/>
                  </a:lnTo>
                  <a:lnTo>
                    <a:pt x="52" y="98"/>
                  </a:lnTo>
                  <a:lnTo>
                    <a:pt x="52" y="102"/>
                  </a:lnTo>
                  <a:lnTo>
                    <a:pt x="52" y="103"/>
                  </a:lnTo>
                  <a:lnTo>
                    <a:pt x="52" y="104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3" y="109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7"/>
                  </a:lnTo>
                  <a:lnTo>
                    <a:pt x="55" y="104"/>
                  </a:lnTo>
                  <a:lnTo>
                    <a:pt x="55" y="103"/>
                  </a:lnTo>
                  <a:lnTo>
                    <a:pt x="56" y="102"/>
                  </a:lnTo>
                  <a:lnTo>
                    <a:pt x="56" y="99"/>
                  </a:lnTo>
                  <a:lnTo>
                    <a:pt x="56" y="93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7" y="86"/>
                  </a:lnTo>
                  <a:lnTo>
                    <a:pt x="57" y="79"/>
                  </a:lnTo>
                  <a:lnTo>
                    <a:pt x="57" y="63"/>
                  </a:lnTo>
                  <a:lnTo>
                    <a:pt x="58" y="61"/>
                  </a:lnTo>
                  <a:lnTo>
                    <a:pt x="58" y="59"/>
                  </a:lnTo>
                  <a:lnTo>
                    <a:pt x="58" y="55"/>
                  </a:lnTo>
                  <a:lnTo>
                    <a:pt x="58" y="47"/>
                  </a:lnTo>
                  <a:lnTo>
                    <a:pt x="58" y="45"/>
                  </a:lnTo>
                  <a:lnTo>
                    <a:pt x="58" y="43"/>
                  </a:lnTo>
                  <a:lnTo>
                    <a:pt x="59" y="39"/>
                  </a:lnTo>
                  <a:lnTo>
                    <a:pt x="59" y="31"/>
                  </a:lnTo>
                  <a:lnTo>
                    <a:pt x="59" y="30"/>
                  </a:lnTo>
                  <a:lnTo>
                    <a:pt x="59" y="28"/>
                  </a:lnTo>
                  <a:lnTo>
                    <a:pt x="59" y="24"/>
                  </a:lnTo>
                  <a:lnTo>
                    <a:pt x="59" y="23"/>
                  </a:lnTo>
                  <a:lnTo>
                    <a:pt x="59" y="21"/>
                  </a:lnTo>
                  <a:lnTo>
                    <a:pt x="60" y="18"/>
                  </a:lnTo>
                  <a:lnTo>
                    <a:pt x="60" y="17"/>
                  </a:lnTo>
                  <a:lnTo>
                    <a:pt x="60" y="15"/>
                  </a:lnTo>
                  <a:lnTo>
                    <a:pt x="60" y="12"/>
                  </a:lnTo>
                  <a:lnTo>
                    <a:pt x="60" y="11"/>
                  </a:lnTo>
                  <a:lnTo>
                    <a:pt x="60" y="10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3" y="10"/>
                  </a:lnTo>
                  <a:lnTo>
                    <a:pt x="63" y="13"/>
                  </a:lnTo>
                  <a:lnTo>
                    <a:pt x="63" y="14"/>
                  </a:lnTo>
                  <a:lnTo>
                    <a:pt x="63" y="16"/>
                  </a:lnTo>
                  <a:lnTo>
                    <a:pt x="64" y="19"/>
                  </a:lnTo>
                  <a:lnTo>
                    <a:pt x="64" y="26"/>
                  </a:lnTo>
                  <a:lnTo>
                    <a:pt x="64" y="28"/>
                  </a:lnTo>
                  <a:lnTo>
                    <a:pt x="64" y="30"/>
                  </a:lnTo>
                  <a:lnTo>
                    <a:pt x="65" y="34"/>
                  </a:lnTo>
                  <a:lnTo>
                    <a:pt x="65" y="42"/>
                  </a:lnTo>
                  <a:lnTo>
                    <a:pt x="65" y="44"/>
                  </a:lnTo>
                  <a:lnTo>
                    <a:pt x="65" y="46"/>
                  </a:lnTo>
                  <a:lnTo>
                    <a:pt x="65" y="51"/>
                  </a:lnTo>
                  <a:lnTo>
                    <a:pt x="66" y="60"/>
                  </a:lnTo>
                  <a:lnTo>
                    <a:pt x="66" y="77"/>
                  </a:lnTo>
                  <a:lnTo>
                    <a:pt x="67" y="79"/>
                  </a:lnTo>
                  <a:lnTo>
                    <a:pt x="67" y="81"/>
                  </a:lnTo>
                  <a:lnTo>
                    <a:pt x="67" y="85"/>
                  </a:lnTo>
                  <a:lnTo>
                    <a:pt x="67" y="92"/>
                  </a:lnTo>
                  <a:lnTo>
                    <a:pt x="67" y="93"/>
                  </a:lnTo>
                  <a:lnTo>
                    <a:pt x="67" y="95"/>
                  </a:lnTo>
                  <a:lnTo>
                    <a:pt x="67" y="98"/>
                  </a:lnTo>
                  <a:lnTo>
                    <a:pt x="67" y="100"/>
                  </a:lnTo>
                  <a:lnTo>
                    <a:pt x="68" y="101"/>
                  </a:lnTo>
                  <a:lnTo>
                    <a:pt x="68" y="104"/>
                  </a:lnTo>
                  <a:lnTo>
                    <a:pt x="68" y="105"/>
                  </a:lnTo>
                  <a:lnTo>
                    <a:pt x="68" y="106"/>
                  </a:lnTo>
                  <a:lnTo>
                    <a:pt x="68" y="107"/>
                  </a:lnTo>
                  <a:lnTo>
                    <a:pt x="68" y="108"/>
                  </a:lnTo>
                  <a:lnTo>
                    <a:pt x="68" y="109"/>
                  </a:lnTo>
                  <a:lnTo>
                    <a:pt x="68" y="110"/>
                  </a:lnTo>
                  <a:lnTo>
                    <a:pt x="68" y="111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3"/>
                  </a:lnTo>
                  <a:lnTo>
                    <a:pt x="69" y="114"/>
                  </a:lnTo>
                  <a:lnTo>
                    <a:pt x="69" y="114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7" name="Freeform 99"/>
            <p:cNvSpPr>
              <a:spLocks/>
            </p:cNvSpPr>
            <p:nvPr/>
          </p:nvSpPr>
          <p:spPr bwMode="auto">
            <a:xfrm>
              <a:off x="5728" y="2186"/>
              <a:ext cx="55" cy="116"/>
            </a:xfrm>
            <a:custGeom>
              <a:avLst/>
              <a:gdLst/>
              <a:ahLst/>
              <a:cxnLst>
                <a:cxn ang="0">
                  <a:pos x="0" y="116"/>
                </a:cxn>
                <a:cxn ang="0">
                  <a:pos x="1" y="114"/>
                </a:cxn>
                <a:cxn ang="0">
                  <a:pos x="2" y="108"/>
                </a:cxn>
                <a:cxn ang="0">
                  <a:pos x="2" y="96"/>
                </a:cxn>
                <a:cxn ang="0">
                  <a:pos x="4" y="54"/>
                </a:cxn>
                <a:cxn ang="0">
                  <a:pos x="5" y="31"/>
                </a:cxn>
                <a:cxn ang="0">
                  <a:pos x="6" y="12"/>
                </a:cxn>
                <a:cxn ang="0">
                  <a:pos x="7" y="4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9" y="4"/>
                </a:cxn>
                <a:cxn ang="0">
                  <a:pos x="10" y="12"/>
                </a:cxn>
                <a:cxn ang="0">
                  <a:pos x="12" y="48"/>
                </a:cxn>
                <a:cxn ang="0">
                  <a:pos x="13" y="74"/>
                </a:cxn>
                <a:cxn ang="0">
                  <a:pos x="14" y="97"/>
                </a:cxn>
                <a:cxn ang="0">
                  <a:pos x="15" y="109"/>
                </a:cxn>
                <a:cxn ang="0">
                  <a:pos x="15" y="114"/>
                </a:cxn>
                <a:cxn ang="0">
                  <a:pos x="16" y="116"/>
                </a:cxn>
                <a:cxn ang="0">
                  <a:pos x="16" y="113"/>
                </a:cxn>
                <a:cxn ang="0">
                  <a:pos x="17" y="108"/>
                </a:cxn>
                <a:cxn ang="0">
                  <a:pos x="18" y="91"/>
                </a:cxn>
                <a:cxn ang="0">
                  <a:pos x="20" y="62"/>
                </a:cxn>
                <a:cxn ang="0">
                  <a:pos x="21" y="25"/>
                </a:cxn>
                <a:cxn ang="0">
                  <a:pos x="22" y="8"/>
                </a:cxn>
                <a:cxn ang="0">
                  <a:pos x="23" y="1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5" y="12"/>
                </a:cxn>
                <a:cxn ang="0">
                  <a:pos x="26" y="33"/>
                </a:cxn>
                <a:cxn ang="0">
                  <a:pos x="28" y="72"/>
                </a:cxn>
                <a:cxn ang="0">
                  <a:pos x="29" y="100"/>
                </a:cxn>
                <a:cxn ang="0">
                  <a:pos x="30" y="111"/>
                </a:cxn>
                <a:cxn ang="0">
                  <a:pos x="31" y="115"/>
                </a:cxn>
                <a:cxn ang="0">
                  <a:pos x="32" y="115"/>
                </a:cxn>
                <a:cxn ang="0">
                  <a:pos x="32" y="111"/>
                </a:cxn>
                <a:cxn ang="0">
                  <a:pos x="33" y="101"/>
                </a:cxn>
                <a:cxn ang="0">
                  <a:pos x="34" y="81"/>
                </a:cxn>
                <a:cxn ang="0">
                  <a:pos x="36" y="39"/>
                </a:cxn>
                <a:cxn ang="0">
                  <a:pos x="37" y="18"/>
                </a:cxn>
                <a:cxn ang="0">
                  <a:pos x="38" y="8"/>
                </a:cxn>
                <a:cxn ang="0">
                  <a:pos x="38" y="1"/>
                </a:cxn>
                <a:cxn ang="0">
                  <a:pos x="39" y="0"/>
                </a:cxn>
                <a:cxn ang="0">
                  <a:pos x="40" y="2"/>
                </a:cxn>
                <a:cxn ang="0">
                  <a:pos x="40" y="12"/>
                </a:cxn>
                <a:cxn ang="0">
                  <a:pos x="42" y="33"/>
                </a:cxn>
                <a:cxn ang="0">
                  <a:pos x="44" y="87"/>
                </a:cxn>
                <a:cxn ang="0">
                  <a:pos x="45" y="101"/>
                </a:cxn>
                <a:cxn ang="0">
                  <a:pos x="46" y="111"/>
                </a:cxn>
                <a:cxn ang="0">
                  <a:pos x="46" y="115"/>
                </a:cxn>
                <a:cxn ang="0">
                  <a:pos x="47" y="115"/>
                </a:cxn>
                <a:cxn ang="0">
                  <a:pos x="47" y="112"/>
                </a:cxn>
                <a:cxn ang="0">
                  <a:pos x="48" y="103"/>
                </a:cxn>
                <a:cxn ang="0">
                  <a:pos x="49" y="84"/>
                </a:cxn>
                <a:cxn ang="0">
                  <a:pos x="51" y="40"/>
                </a:cxn>
                <a:cxn ang="0">
                  <a:pos x="52" y="14"/>
                </a:cxn>
                <a:cxn ang="0">
                  <a:pos x="53" y="5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5" y="3"/>
                </a:cxn>
              </a:cxnLst>
              <a:rect l="0" t="0" r="r" b="b"/>
              <a:pathLst>
                <a:path w="55" h="116">
                  <a:moveTo>
                    <a:pt x="0" y="114"/>
                  </a:moveTo>
                  <a:lnTo>
                    <a:pt x="0" y="114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4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99"/>
                  </a:lnTo>
                  <a:lnTo>
                    <a:pt x="2" y="97"/>
                  </a:lnTo>
                  <a:lnTo>
                    <a:pt x="2" y="96"/>
                  </a:lnTo>
                  <a:lnTo>
                    <a:pt x="3" y="92"/>
                  </a:lnTo>
                  <a:lnTo>
                    <a:pt x="3" y="86"/>
                  </a:lnTo>
                  <a:lnTo>
                    <a:pt x="3" y="84"/>
                  </a:lnTo>
                  <a:lnTo>
                    <a:pt x="3" y="82"/>
                  </a:lnTo>
                  <a:lnTo>
                    <a:pt x="3" y="78"/>
                  </a:lnTo>
                  <a:lnTo>
                    <a:pt x="4" y="70"/>
                  </a:lnTo>
                  <a:lnTo>
                    <a:pt x="4" y="54"/>
                  </a:lnTo>
                  <a:lnTo>
                    <a:pt x="4" y="52"/>
                  </a:lnTo>
                  <a:lnTo>
                    <a:pt x="5" y="50"/>
                  </a:lnTo>
                  <a:lnTo>
                    <a:pt x="5" y="46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5" y="34"/>
                  </a:lnTo>
                  <a:lnTo>
                    <a:pt x="5" y="31"/>
                  </a:lnTo>
                  <a:lnTo>
                    <a:pt x="6" y="24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2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7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10" y="20"/>
                  </a:lnTo>
                  <a:lnTo>
                    <a:pt x="10" y="24"/>
                  </a:lnTo>
                  <a:lnTo>
                    <a:pt x="11" y="31"/>
                  </a:lnTo>
                  <a:lnTo>
                    <a:pt x="12" y="48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2" y="57"/>
                  </a:lnTo>
                  <a:lnTo>
                    <a:pt x="12" y="66"/>
                  </a:lnTo>
                  <a:lnTo>
                    <a:pt x="12" y="68"/>
                  </a:lnTo>
                  <a:lnTo>
                    <a:pt x="12" y="70"/>
                  </a:lnTo>
                  <a:lnTo>
                    <a:pt x="13" y="74"/>
                  </a:lnTo>
                  <a:lnTo>
                    <a:pt x="13" y="83"/>
                  </a:lnTo>
                  <a:lnTo>
                    <a:pt x="13" y="85"/>
                  </a:lnTo>
                  <a:lnTo>
                    <a:pt x="13" y="87"/>
                  </a:lnTo>
                  <a:lnTo>
                    <a:pt x="13" y="90"/>
                  </a:lnTo>
                  <a:lnTo>
                    <a:pt x="14" y="92"/>
                  </a:lnTo>
                  <a:lnTo>
                    <a:pt x="14" y="94"/>
                  </a:lnTo>
                  <a:lnTo>
                    <a:pt x="14" y="97"/>
                  </a:lnTo>
                  <a:lnTo>
                    <a:pt x="14" y="99"/>
                  </a:lnTo>
                  <a:lnTo>
                    <a:pt x="14" y="100"/>
                  </a:lnTo>
                  <a:lnTo>
                    <a:pt x="14" y="103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5" y="108"/>
                  </a:lnTo>
                  <a:lnTo>
                    <a:pt x="15" y="109"/>
                  </a:lnTo>
                  <a:lnTo>
                    <a:pt x="15" y="110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7" y="113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0"/>
                  </a:lnTo>
                  <a:lnTo>
                    <a:pt x="17" y="110"/>
                  </a:lnTo>
                  <a:lnTo>
                    <a:pt x="17" y="109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7" y="104"/>
                  </a:lnTo>
                  <a:lnTo>
                    <a:pt x="18" y="103"/>
                  </a:lnTo>
                  <a:lnTo>
                    <a:pt x="18" y="102"/>
                  </a:lnTo>
                  <a:lnTo>
                    <a:pt x="18" y="99"/>
                  </a:lnTo>
                  <a:lnTo>
                    <a:pt x="18" y="93"/>
                  </a:lnTo>
                  <a:lnTo>
                    <a:pt x="18" y="91"/>
                  </a:lnTo>
                  <a:lnTo>
                    <a:pt x="18" y="89"/>
                  </a:lnTo>
                  <a:lnTo>
                    <a:pt x="18" y="86"/>
                  </a:lnTo>
                  <a:lnTo>
                    <a:pt x="19" y="78"/>
                  </a:lnTo>
                  <a:lnTo>
                    <a:pt x="19" y="76"/>
                  </a:lnTo>
                  <a:lnTo>
                    <a:pt x="19" y="74"/>
                  </a:lnTo>
                  <a:lnTo>
                    <a:pt x="19" y="70"/>
                  </a:lnTo>
                  <a:lnTo>
                    <a:pt x="20" y="62"/>
                  </a:lnTo>
                  <a:lnTo>
                    <a:pt x="20" y="46"/>
                  </a:lnTo>
                  <a:lnTo>
                    <a:pt x="20" y="43"/>
                  </a:lnTo>
                  <a:lnTo>
                    <a:pt x="20" y="41"/>
                  </a:lnTo>
                  <a:lnTo>
                    <a:pt x="20" y="37"/>
                  </a:lnTo>
                  <a:lnTo>
                    <a:pt x="21" y="29"/>
                  </a:lnTo>
                  <a:lnTo>
                    <a:pt x="21" y="27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2" y="15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7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6" y="18"/>
                  </a:lnTo>
                  <a:lnTo>
                    <a:pt x="26" y="20"/>
                  </a:lnTo>
                  <a:lnTo>
                    <a:pt x="26" y="21"/>
                  </a:lnTo>
                  <a:lnTo>
                    <a:pt x="26" y="25"/>
                  </a:lnTo>
                  <a:lnTo>
                    <a:pt x="26" y="33"/>
                  </a:lnTo>
                  <a:lnTo>
                    <a:pt x="26" y="35"/>
                  </a:lnTo>
                  <a:lnTo>
                    <a:pt x="26" y="37"/>
                  </a:lnTo>
                  <a:lnTo>
                    <a:pt x="27" y="41"/>
                  </a:lnTo>
                  <a:lnTo>
                    <a:pt x="27" y="50"/>
                  </a:lnTo>
                  <a:lnTo>
                    <a:pt x="28" y="67"/>
                  </a:lnTo>
                  <a:lnTo>
                    <a:pt x="28" y="69"/>
                  </a:lnTo>
                  <a:lnTo>
                    <a:pt x="28" y="72"/>
                  </a:lnTo>
                  <a:lnTo>
                    <a:pt x="28" y="76"/>
                  </a:lnTo>
                  <a:lnTo>
                    <a:pt x="28" y="84"/>
                  </a:lnTo>
                  <a:lnTo>
                    <a:pt x="29" y="86"/>
                  </a:lnTo>
                  <a:lnTo>
                    <a:pt x="29" y="88"/>
                  </a:lnTo>
                  <a:lnTo>
                    <a:pt x="29" y="92"/>
                  </a:lnTo>
                  <a:lnTo>
                    <a:pt x="29" y="98"/>
                  </a:lnTo>
                  <a:lnTo>
                    <a:pt x="29" y="100"/>
                  </a:lnTo>
                  <a:lnTo>
                    <a:pt x="29" y="101"/>
                  </a:lnTo>
                  <a:lnTo>
                    <a:pt x="30" y="104"/>
                  </a:lnTo>
                  <a:lnTo>
                    <a:pt x="30" y="105"/>
                  </a:lnTo>
                  <a:lnTo>
                    <a:pt x="30" y="107"/>
                  </a:lnTo>
                  <a:lnTo>
                    <a:pt x="30" y="109"/>
                  </a:lnTo>
                  <a:lnTo>
                    <a:pt x="30" y="110"/>
                  </a:lnTo>
                  <a:lnTo>
                    <a:pt x="30" y="111"/>
                  </a:lnTo>
                  <a:lnTo>
                    <a:pt x="30" y="112"/>
                  </a:lnTo>
                  <a:lnTo>
                    <a:pt x="30" y="112"/>
                  </a:lnTo>
                  <a:lnTo>
                    <a:pt x="30" y="113"/>
                  </a:lnTo>
                  <a:lnTo>
                    <a:pt x="30" y="114"/>
                  </a:lnTo>
                  <a:lnTo>
                    <a:pt x="31" y="114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6"/>
                  </a:lnTo>
                  <a:lnTo>
                    <a:pt x="31" y="116"/>
                  </a:lnTo>
                  <a:lnTo>
                    <a:pt x="31" y="116"/>
                  </a:lnTo>
                  <a:lnTo>
                    <a:pt x="31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12"/>
                  </a:lnTo>
                  <a:lnTo>
                    <a:pt x="32" y="111"/>
                  </a:lnTo>
                  <a:lnTo>
                    <a:pt x="32" y="110"/>
                  </a:lnTo>
                  <a:lnTo>
                    <a:pt x="32" y="109"/>
                  </a:lnTo>
                  <a:lnTo>
                    <a:pt x="32" y="108"/>
                  </a:lnTo>
                  <a:lnTo>
                    <a:pt x="33" y="106"/>
                  </a:lnTo>
                  <a:lnTo>
                    <a:pt x="33" y="105"/>
                  </a:lnTo>
                  <a:lnTo>
                    <a:pt x="33" y="104"/>
                  </a:lnTo>
                  <a:lnTo>
                    <a:pt x="33" y="101"/>
                  </a:lnTo>
                  <a:lnTo>
                    <a:pt x="33" y="100"/>
                  </a:lnTo>
                  <a:lnTo>
                    <a:pt x="33" y="98"/>
                  </a:lnTo>
                  <a:lnTo>
                    <a:pt x="33" y="95"/>
                  </a:lnTo>
                  <a:lnTo>
                    <a:pt x="34" y="89"/>
                  </a:lnTo>
                  <a:lnTo>
                    <a:pt x="34" y="87"/>
                  </a:lnTo>
                  <a:lnTo>
                    <a:pt x="34" y="85"/>
                  </a:lnTo>
                  <a:lnTo>
                    <a:pt x="34" y="81"/>
                  </a:lnTo>
                  <a:lnTo>
                    <a:pt x="34" y="74"/>
                  </a:lnTo>
                  <a:lnTo>
                    <a:pt x="35" y="57"/>
                  </a:lnTo>
                  <a:lnTo>
                    <a:pt x="35" y="55"/>
                  </a:lnTo>
                  <a:lnTo>
                    <a:pt x="35" y="53"/>
                  </a:lnTo>
                  <a:lnTo>
                    <a:pt x="35" y="49"/>
                  </a:lnTo>
                  <a:lnTo>
                    <a:pt x="36" y="41"/>
                  </a:lnTo>
                  <a:lnTo>
                    <a:pt x="36" y="39"/>
                  </a:lnTo>
                  <a:lnTo>
                    <a:pt x="36" y="37"/>
                  </a:lnTo>
                  <a:lnTo>
                    <a:pt x="36" y="33"/>
                  </a:lnTo>
                  <a:lnTo>
                    <a:pt x="36" y="26"/>
                  </a:lnTo>
                  <a:lnTo>
                    <a:pt x="36" y="24"/>
                  </a:lnTo>
                  <a:lnTo>
                    <a:pt x="37" y="22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7" y="12"/>
                  </a:lnTo>
                  <a:lnTo>
                    <a:pt x="37" y="11"/>
                  </a:lnTo>
                  <a:lnTo>
                    <a:pt x="37" y="10"/>
                  </a:lnTo>
                  <a:lnTo>
                    <a:pt x="37" y="9"/>
                  </a:lnTo>
                  <a:lnTo>
                    <a:pt x="38" y="8"/>
                  </a:lnTo>
                  <a:lnTo>
                    <a:pt x="38" y="6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0" y="5"/>
                  </a:lnTo>
                  <a:lnTo>
                    <a:pt x="40" y="7"/>
                  </a:lnTo>
                  <a:lnTo>
                    <a:pt x="40" y="8"/>
                  </a:lnTo>
                  <a:lnTo>
                    <a:pt x="40" y="9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1" y="15"/>
                  </a:lnTo>
                  <a:lnTo>
                    <a:pt x="41" y="18"/>
                  </a:lnTo>
                  <a:lnTo>
                    <a:pt x="41" y="20"/>
                  </a:lnTo>
                  <a:lnTo>
                    <a:pt x="41" y="22"/>
                  </a:lnTo>
                  <a:lnTo>
                    <a:pt x="41" y="25"/>
                  </a:lnTo>
                  <a:lnTo>
                    <a:pt x="42" y="33"/>
                  </a:lnTo>
                  <a:lnTo>
                    <a:pt x="42" y="50"/>
                  </a:lnTo>
                  <a:lnTo>
                    <a:pt x="42" y="52"/>
                  </a:lnTo>
                  <a:lnTo>
                    <a:pt x="42" y="55"/>
                  </a:lnTo>
                  <a:lnTo>
                    <a:pt x="43" y="59"/>
                  </a:lnTo>
                  <a:lnTo>
                    <a:pt x="43" y="68"/>
                  </a:lnTo>
                  <a:lnTo>
                    <a:pt x="44" y="85"/>
                  </a:lnTo>
                  <a:lnTo>
                    <a:pt x="44" y="87"/>
                  </a:lnTo>
                  <a:lnTo>
                    <a:pt x="44" y="89"/>
                  </a:lnTo>
                  <a:lnTo>
                    <a:pt x="44" y="92"/>
                  </a:lnTo>
                  <a:lnTo>
                    <a:pt x="44" y="94"/>
                  </a:lnTo>
                  <a:lnTo>
                    <a:pt x="44" y="96"/>
                  </a:lnTo>
                  <a:lnTo>
                    <a:pt x="44" y="99"/>
                  </a:lnTo>
                  <a:lnTo>
                    <a:pt x="45" y="100"/>
                  </a:lnTo>
                  <a:lnTo>
                    <a:pt x="45" y="101"/>
                  </a:lnTo>
                  <a:lnTo>
                    <a:pt x="45" y="104"/>
                  </a:lnTo>
                  <a:lnTo>
                    <a:pt x="45" y="105"/>
                  </a:lnTo>
                  <a:lnTo>
                    <a:pt x="45" y="106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6" y="111"/>
                  </a:lnTo>
                  <a:lnTo>
                    <a:pt x="46" y="112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7" y="111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7"/>
                  </a:lnTo>
                  <a:lnTo>
                    <a:pt x="48" y="106"/>
                  </a:lnTo>
                  <a:lnTo>
                    <a:pt x="48" y="103"/>
                  </a:lnTo>
                  <a:lnTo>
                    <a:pt x="48" y="102"/>
                  </a:lnTo>
                  <a:lnTo>
                    <a:pt x="48" y="100"/>
                  </a:lnTo>
                  <a:lnTo>
                    <a:pt x="48" y="97"/>
                  </a:lnTo>
                  <a:lnTo>
                    <a:pt x="49" y="91"/>
                  </a:lnTo>
                  <a:lnTo>
                    <a:pt x="49" y="89"/>
                  </a:lnTo>
                  <a:lnTo>
                    <a:pt x="49" y="87"/>
                  </a:lnTo>
                  <a:lnTo>
                    <a:pt x="49" y="84"/>
                  </a:lnTo>
                  <a:lnTo>
                    <a:pt x="49" y="76"/>
                  </a:lnTo>
                  <a:lnTo>
                    <a:pt x="50" y="74"/>
                  </a:lnTo>
                  <a:lnTo>
                    <a:pt x="50" y="72"/>
                  </a:lnTo>
                  <a:lnTo>
                    <a:pt x="50" y="68"/>
                  </a:lnTo>
                  <a:lnTo>
                    <a:pt x="50" y="59"/>
                  </a:lnTo>
                  <a:lnTo>
                    <a:pt x="51" y="42"/>
                  </a:lnTo>
                  <a:lnTo>
                    <a:pt x="51" y="40"/>
                  </a:lnTo>
                  <a:lnTo>
                    <a:pt x="51" y="38"/>
                  </a:lnTo>
                  <a:lnTo>
                    <a:pt x="51" y="34"/>
                  </a:lnTo>
                  <a:lnTo>
                    <a:pt x="52" y="27"/>
                  </a:lnTo>
                  <a:lnTo>
                    <a:pt x="52" y="25"/>
                  </a:lnTo>
                  <a:lnTo>
                    <a:pt x="52" y="23"/>
                  </a:lnTo>
                  <a:lnTo>
                    <a:pt x="52" y="20"/>
                  </a:lnTo>
                  <a:lnTo>
                    <a:pt x="52" y="14"/>
                  </a:lnTo>
                  <a:lnTo>
                    <a:pt x="53" y="12"/>
                  </a:lnTo>
                  <a:lnTo>
                    <a:pt x="53" y="11"/>
                  </a:lnTo>
                  <a:lnTo>
                    <a:pt x="53" y="10"/>
                  </a:lnTo>
                  <a:lnTo>
                    <a:pt x="53" y="9"/>
                  </a:lnTo>
                  <a:lnTo>
                    <a:pt x="53" y="8"/>
                  </a:lnTo>
                  <a:lnTo>
                    <a:pt x="53" y="6"/>
                  </a:lnTo>
                  <a:lnTo>
                    <a:pt x="53" y="5"/>
                  </a:lnTo>
                  <a:lnTo>
                    <a:pt x="53" y="4"/>
                  </a:lnTo>
                  <a:lnTo>
                    <a:pt x="53" y="3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6"/>
                  </a:lnTo>
                </a:path>
              </a:pathLst>
            </a:custGeom>
            <a:grpFill/>
            <a:ln w="9525" cap="sq">
              <a:solidFill>
                <a:srgbClr val="3773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1" name="TextBox 100"/>
          <p:cNvSpPr txBox="1"/>
          <p:nvPr/>
        </p:nvSpPr>
        <p:spPr>
          <a:xfrm>
            <a:off x="6981825" y="5062666"/>
            <a:ext cx="2027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</a:t>
            </a:r>
            <a:r>
              <a:rPr lang="en-US" dirty="0" smtClean="0">
                <a:solidFill>
                  <a:schemeClr val="bg1"/>
                </a:solidFill>
              </a:rPr>
              <a:t>aser </a:t>
            </a:r>
            <a:r>
              <a:rPr lang="en-US" dirty="0" smtClean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chemeClr val="bg1"/>
                </a:solidFill>
              </a:rPr>
              <a:t>nterferometer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G</a:t>
            </a:r>
            <a:r>
              <a:rPr lang="en-US" dirty="0" smtClean="0">
                <a:solidFill>
                  <a:schemeClr val="bg1"/>
                </a:solidFill>
              </a:rPr>
              <a:t>ravitational Wave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</a:t>
            </a:r>
            <a:r>
              <a:rPr lang="en-US" dirty="0" smtClean="0">
                <a:solidFill>
                  <a:schemeClr val="bg1"/>
                </a:solidFill>
              </a:rPr>
              <a:t>bservatory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“Easy” approaches to minimize </a:t>
            </a:r>
            <a:br>
              <a:rPr lang="en-US" dirty="0" smtClean="0"/>
            </a:br>
            <a:r>
              <a:rPr lang="en-US" dirty="0" smtClean="0"/>
              <a:t>quantum noise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331" y="4021667"/>
            <a:ext cx="8542867" cy="2048921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²"/>
            </a:pPr>
            <a:r>
              <a:rPr lang="en-US" sz="2800" dirty="0" smtClean="0"/>
              <a:t>Make your interferometer as long as possible</a:t>
            </a:r>
          </a:p>
          <a:p>
            <a:pPr>
              <a:buFont typeface="Wingdings" charset="2"/>
              <a:buChar char="²"/>
            </a:pPr>
            <a:r>
              <a:rPr lang="en-US" sz="2800" dirty="0" smtClean="0"/>
              <a:t>Make your test masses as heavy as possible, and allow as much power in the arm until quantum noise is comparable to other noises</a:t>
            </a:r>
          </a:p>
          <a:p>
            <a:pPr>
              <a:buFont typeface="Wingdings" charset="2"/>
              <a:buChar char="²"/>
            </a:pPr>
            <a:endParaRPr lang="en-US" sz="2800" dirty="0" smtClean="0"/>
          </a:p>
          <a:p>
            <a:pPr>
              <a:buFont typeface="Wingdings" charset="2"/>
              <a:buChar char="²"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20</a:t>
            </a:fld>
            <a:endParaRPr lang="en-US"/>
          </a:p>
        </p:txBody>
      </p:sp>
      <p:graphicFrame>
        <p:nvGraphicFramePr>
          <p:cNvPr id="238598" name="Object 6"/>
          <p:cNvGraphicFramePr>
            <a:graphicFrameLocks noChangeAspect="1"/>
          </p:cNvGraphicFramePr>
          <p:nvPr/>
        </p:nvGraphicFramePr>
        <p:xfrm>
          <a:off x="4731280" y="2629965"/>
          <a:ext cx="2071688" cy="914400"/>
        </p:xfrm>
        <a:graphic>
          <a:graphicData uri="http://schemas.openxmlformats.org/presentationml/2006/ole">
            <p:oleObj spid="_x0000_s238598" name="Equation" r:id="rId3" imgW="977900" imgH="431800" progId="Equation.3">
              <p:embed/>
            </p:oleObj>
          </a:graphicData>
        </a:graphic>
      </p:graphicFrame>
      <p:graphicFrame>
        <p:nvGraphicFramePr>
          <p:cNvPr id="238599" name="Object 7"/>
          <p:cNvGraphicFramePr>
            <a:graphicFrameLocks noChangeAspect="1"/>
          </p:cNvGraphicFramePr>
          <p:nvPr/>
        </p:nvGraphicFramePr>
        <p:xfrm>
          <a:off x="2574925" y="2741090"/>
          <a:ext cx="1657350" cy="803275"/>
        </p:xfrm>
        <a:graphic>
          <a:graphicData uri="http://schemas.openxmlformats.org/presentationml/2006/ole">
            <p:oleObj spid="_x0000_s238599" name="Equation" r:id="rId4" imgW="838200" imgH="406400" progId="Equation.3">
              <p:embed/>
            </p:oleObj>
          </a:graphicData>
        </a:graphic>
      </p:graphicFrame>
      <p:graphicFrame>
        <p:nvGraphicFramePr>
          <p:cNvPr id="238600" name="Object 8"/>
          <p:cNvGraphicFramePr>
            <a:graphicFrameLocks noChangeAspect="1"/>
          </p:cNvGraphicFramePr>
          <p:nvPr/>
        </p:nvGraphicFramePr>
        <p:xfrm>
          <a:off x="2791884" y="1725090"/>
          <a:ext cx="3319462" cy="617538"/>
        </p:xfrm>
        <a:graphic>
          <a:graphicData uri="http://schemas.openxmlformats.org/presentationml/2006/ole">
            <p:oleObj spid="_x0000_s238600" name="Equation" r:id="rId5" imgW="1435100" imgH="2667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89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More Clever: Quantum Noise in </a:t>
            </a:r>
            <a:r>
              <a:rPr lang="en-US" dirty="0" err="1" smtClean="0"/>
              <a:t>aLIGO</a:t>
            </a:r>
            <a:endParaRPr lang="en-US" dirty="0"/>
          </a:p>
        </p:txBody>
      </p:sp>
      <p:graphicFrame>
        <p:nvGraphicFramePr>
          <p:cNvPr id="175106" name="Object 2"/>
          <p:cNvGraphicFramePr>
            <a:graphicFrameLocks noChangeAspect="1"/>
          </p:cNvGraphicFramePr>
          <p:nvPr/>
        </p:nvGraphicFramePr>
        <p:xfrm>
          <a:off x="593725" y="1171575"/>
          <a:ext cx="7823200" cy="1114425"/>
        </p:xfrm>
        <a:graphic>
          <a:graphicData uri="http://schemas.openxmlformats.org/presentationml/2006/ole">
            <p:oleObj spid="_x0000_s239618" name="Equation" r:id="rId4" imgW="4191000" imgH="596900" progId="Equation.3">
              <p:embed/>
            </p:oleObj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21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0" y="2606675"/>
            <a:ext cx="5174142" cy="4114800"/>
            <a:chOff x="-33868" y="2497664"/>
            <a:chExt cx="5174142" cy="4114800"/>
          </a:xfrm>
        </p:grpSpPr>
        <p:pic>
          <p:nvPicPr>
            <p:cNvPr id="6" name="Picture 5" descr="QuantumExpl_aLIGO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5"/>
                <a:srcRect l="6170" t="7894" r="9259" b="5069"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6"/>
                <a:srcRect l="6170" t="7894" r="9259" b="5069"/>
                <a:stretch>
                  <a:fillRect/>
                </a:stretch>
              </p:blipFill>
            </mc:Fallback>
          </mc:AlternateContent>
          <p:spPr>
            <a:xfrm>
              <a:off x="-33868" y="2497664"/>
              <a:ext cx="5174142" cy="41148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57200" y="3442029"/>
              <a:ext cx="287867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683104"/>
                  </a:solidFill>
                </a:rPr>
                <a:t>SEISMIC</a:t>
              </a:r>
            </a:p>
            <a:p>
              <a:pPr algn="ctr"/>
              <a:r>
                <a:rPr lang="en-US" sz="1400" b="1" dirty="0" smtClean="0">
                  <a:solidFill>
                    <a:srgbClr val="683104"/>
                  </a:solidFill>
                </a:rPr>
                <a:t> WALL</a:t>
              </a:r>
              <a:endParaRPr lang="en-US" sz="1400" b="1" dirty="0">
                <a:solidFill>
                  <a:srgbClr val="683104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376337" y="3310474"/>
            <a:ext cx="3386666" cy="230832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More complex optical configuration than a simple Michelson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~ 800 kW of light stored in the arm cavities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0933"/>
            <a:ext cx="8542867" cy="3041749"/>
          </a:xfrm>
        </p:spPr>
        <p:txBody>
          <a:bodyPr>
            <a:normAutofit fontScale="92500" lnSpcReduction="20000"/>
          </a:bodyPr>
          <a:lstStyle/>
          <a:p>
            <a:pPr>
              <a:buFont typeface="Wingdings" charset="2"/>
              <a:buChar char="²"/>
            </a:pPr>
            <a:r>
              <a:rPr lang="en-US" dirty="0" smtClean="0"/>
              <a:t>Make your </a:t>
            </a:r>
            <a:r>
              <a:rPr lang="en-US" dirty="0" smtClean="0"/>
              <a:t>interferometer longer</a:t>
            </a:r>
            <a:r>
              <a:rPr lang="en-US" dirty="0" smtClean="0"/>
              <a:t>!</a:t>
            </a:r>
          </a:p>
          <a:p>
            <a:pPr lvl="1">
              <a:buFont typeface="Wingdings" charset="2"/>
              <a:buChar char="²"/>
            </a:pPr>
            <a:r>
              <a:rPr lang="en-US" dirty="0" smtClean="0"/>
              <a:t>		It is already 4 km, Ultra High Vacuum is not cheap</a:t>
            </a:r>
            <a:endParaRPr lang="en-US" dirty="0" smtClean="0"/>
          </a:p>
          <a:p>
            <a:pPr>
              <a:buFont typeface="Wingdings" charset="2"/>
              <a:buChar char="²"/>
            </a:pPr>
            <a:r>
              <a:rPr lang="en-US" dirty="0" smtClean="0"/>
              <a:t>Heavier test masses, more power</a:t>
            </a:r>
          </a:p>
          <a:p>
            <a:pPr lvl="1">
              <a:buFont typeface="Wingdings" charset="2"/>
              <a:buChar char="²"/>
            </a:pPr>
            <a:r>
              <a:rPr lang="en-US" dirty="0" smtClean="0"/>
              <a:t>Already ~1 MW in the arm cavities, need to compensate for thermal effects and </a:t>
            </a:r>
            <a:r>
              <a:rPr lang="en-US" dirty="0" smtClean="0"/>
              <a:t>instabilities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(Even) more complex optical configuration which shapes the interferometer optical response</a:t>
            </a:r>
          </a:p>
          <a:p>
            <a:pPr>
              <a:buFont typeface="Wingdings" charset="2"/>
              <a:buChar char="²"/>
            </a:pPr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457200" y="4478867"/>
            <a:ext cx="83650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FFFFFF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D. E. McClelland, N. </a:t>
            </a:r>
            <a:r>
              <a:rPr lang="en-US" sz="1200" dirty="0" err="1" smtClean="0">
                <a:solidFill>
                  <a:srgbClr val="000000"/>
                </a:solidFill>
                <a:latin typeface="Arial" charset="0"/>
              </a:rPr>
              <a:t>Mavalvala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, Y. Chen, and R. Schnabel, “Advanced </a:t>
            </a:r>
            <a:r>
              <a:rPr lang="en-US" sz="1200" dirty="0" err="1" smtClean="0">
                <a:solidFill>
                  <a:srgbClr val="000000"/>
                </a:solidFill>
                <a:latin typeface="Arial" charset="0"/>
              </a:rPr>
              <a:t>interferometry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, quantum optics and </a:t>
            </a:r>
            <a:r>
              <a:rPr lang="en-US" sz="1200" dirty="0" err="1" smtClean="0">
                <a:solidFill>
                  <a:srgbClr val="000000"/>
                </a:solidFill>
                <a:latin typeface="Arial" charset="0"/>
              </a:rPr>
              <a:t>optomechanics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 in gravitational wave detectors", Laser and Photonics Rev.5, 677-696 (2011)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7989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How we go beyond advanced LIGO 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4478867"/>
            <a:ext cx="8542867" cy="2810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²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01133" y="5055707"/>
            <a:ext cx="8542867" cy="946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²"/>
              <a:tabLst/>
              <a:defRPr/>
            </a:pPr>
            <a:r>
              <a:rPr lang="en-US" sz="3200" dirty="0" smtClean="0">
                <a:solidFill>
                  <a:srgbClr val="FF0000"/>
                </a:solidFill>
              </a:rPr>
              <a:t>Injection of squeezed states of vacuum 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Where quantum noise REALLY comes from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9582" r="14489"/>
          <a:stretch>
            <a:fillRect/>
          </a:stretch>
        </p:blipFill>
        <p:spPr>
          <a:xfrm>
            <a:off x="1414930" y="2643121"/>
            <a:ext cx="6671967" cy="3876210"/>
          </a:xfrm>
          <a:prstGeom prst="rect">
            <a:avLst/>
          </a:prstGeom>
          <a:effectLst>
            <a:glow rad="63500">
              <a:schemeClr val="accent6">
                <a:alpha val="75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1338363" y="1417638"/>
            <a:ext cx="6781170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Quantum noise comes from the quantization of the </a:t>
            </a:r>
            <a:r>
              <a:rPr lang="en-US" sz="2400" dirty="0" smtClean="0"/>
              <a:t>electromagnetic fiel</a:t>
            </a:r>
            <a:r>
              <a:rPr lang="en-US" sz="2400" dirty="0" smtClean="0"/>
              <a:t>d </a:t>
            </a:r>
            <a:r>
              <a:rPr lang="en-US" sz="2400" dirty="0" err="1" smtClean="0">
                <a:sym typeface="Wingdings"/>
              </a:rPr>
              <a:t>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 smtClean="0">
                <a:sym typeface="Wingdings"/>
              </a:rPr>
              <a:t>Z</a:t>
            </a:r>
            <a:r>
              <a:rPr lang="en-US" sz="2400" dirty="0" smtClean="0"/>
              <a:t>ero-point fluctuations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Vacuum Getting Squeezed</a:t>
            </a:r>
            <a:endParaRPr lang="en-US" dirty="0"/>
          </a:p>
        </p:txBody>
      </p:sp>
      <p:grpSp>
        <p:nvGrpSpPr>
          <p:cNvPr id="3" name="Group 69"/>
          <p:cNvGrpSpPr/>
          <p:nvPr/>
        </p:nvGrpSpPr>
        <p:grpSpPr>
          <a:xfrm>
            <a:off x="99061" y="1509460"/>
            <a:ext cx="3403909" cy="3268145"/>
            <a:chOff x="389158" y="1303866"/>
            <a:chExt cx="3403909" cy="3268145"/>
          </a:xfrm>
        </p:grpSpPr>
        <p:grpSp>
          <p:nvGrpSpPr>
            <p:cNvPr id="4" name="Group 41"/>
            <p:cNvGrpSpPr/>
            <p:nvPr/>
          </p:nvGrpSpPr>
          <p:grpSpPr>
            <a:xfrm>
              <a:off x="389158" y="1303866"/>
              <a:ext cx="3403909" cy="3268145"/>
              <a:chOff x="389158" y="1303866"/>
              <a:chExt cx="3403909" cy="3268145"/>
            </a:xfrm>
          </p:grpSpPr>
          <p:grpSp>
            <p:nvGrpSpPr>
              <p:cNvPr id="5" name="Group 95"/>
              <p:cNvGrpSpPr/>
              <p:nvPr/>
            </p:nvGrpSpPr>
            <p:grpSpPr>
              <a:xfrm>
                <a:off x="389158" y="1303866"/>
                <a:ext cx="3403909" cy="3268145"/>
                <a:chOff x="389158" y="1303866"/>
                <a:chExt cx="3403909" cy="3268145"/>
              </a:xfrm>
            </p:grpSpPr>
            <p:sp>
              <p:nvSpPr>
                <p:cNvPr id="45" name="Chord 44"/>
                <p:cNvSpPr/>
                <p:nvPr/>
              </p:nvSpPr>
              <p:spPr>
                <a:xfrm rot="17473198">
                  <a:off x="1761066" y="4064011"/>
                  <a:ext cx="499534" cy="516466"/>
                </a:xfrm>
                <a:prstGeom prst="chord">
                  <a:avLst/>
                </a:prstGeom>
                <a:solidFill>
                  <a:srgbClr val="FFFF00"/>
                </a:solidFill>
                <a:ln>
                  <a:solidFill>
                    <a:srgbClr val="3366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6" name="Straight Connector 45"/>
                <p:cNvCxnSpPr/>
                <p:nvPr/>
              </p:nvCxnSpPr>
              <p:spPr>
                <a:xfrm rot="10800000">
                  <a:off x="2011209" y="2826618"/>
                  <a:ext cx="1616469" cy="1"/>
                </a:xfrm>
                <a:prstGeom prst="line">
                  <a:avLst/>
                </a:prstGeom>
                <a:ln>
                  <a:solidFill>
                    <a:srgbClr val="675DD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>
                  <a:stCxn id="68" idx="2"/>
                  <a:endCxn id="45" idx="2"/>
                </p:cNvCxnSpPr>
                <p:nvPr/>
              </p:nvCxnSpPr>
              <p:spPr>
                <a:xfrm rot="16200000" flipH="1">
                  <a:off x="651428" y="2869110"/>
                  <a:ext cx="2701532" cy="8892"/>
                </a:xfrm>
                <a:prstGeom prst="line">
                  <a:avLst/>
                </a:prstGeom>
                <a:ln>
                  <a:solidFill>
                    <a:srgbClr val="675DD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Oval 47"/>
                <p:cNvSpPr/>
                <p:nvPr/>
              </p:nvSpPr>
              <p:spPr>
                <a:xfrm rot="16200000" flipH="1" flipV="1">
                  <a:off x="1957905" y="2230109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389158" y="2650881"/>
                  <a:ext cx="695506" cy="302065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 rot="13391863">
                  <a:off x="2008305" y="2423535"/>
                  <a:ext cx="186520" cy="963963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20000">
                      <a:srgbClr val="FFFFFF"/>
                    </a:gs>
                    <a:gs pos="88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 rot="10800000">
                  <a:off x="3606547" y="2452351"/>
                  <a:ext cx="186520" cy="795967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20000">
                      <a:srgbClr val="FFFFFF"/>
                    </a:gs>
                    <a:gs pos="88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 rot="5400000">
                  <a:off x="1909214" y="1046718"/>
                  <a:ext cx="206089" cy="720385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20000">
                      <a:srgbClr val="FFFFFF"/>
                    </a:gs>
                    <a:gs pos="88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" name="Oval 52"/>
                <p:cNvSpPr/>
                <p:nvPr/>
              </p:nvSpPr>
              <p:spPr>
                <a:xfrm>
                  <a:off x="1116765" y="2761127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Oval 53"/>
                <p:cNvSpPr/>
                <p:nvPr/>
              </p:nvSpPr>
              <p:spPr>
                <a:xfrm>
                  <a:off x="1262246" y="2761127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1547827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" name="Oval 55"/>
                <p:cNvSpPr/>
                <p:nvPr/>
              </p:nvSpPr>
              <p:spPr>
                <a:xfrm>
                  <a:off x="1828020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Oval 56"/>
                <p:cNvSpPr/>
                <p:nvPr/>
              </p:nvSpPr>
              <p:spPr>
                <a:xfrm>
                  <a:off x="1402342" y="2761123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Oval 57"/>
                <p:cNvSpPr/>
                <p:nvPr/>
              </p:nvSpPr>
              <p:spPr>
                <a:xfrm>
                  <a:off x="2280621" y="2773033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Oval 58"/>
                <p:cNvSpPr/>
                <p:nvPr/>
              </p:nvSpPr>
              <p:spPr>
                <a:xfrm>
                  <a:off x="2453045" y="2773033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Oval 59"/>
                <p:cNvSpPr/>
                <p:nvPr/>
              </p:nvSpPr>
              <p:spPr>
                <a:xfrm>
                  <a:off x="2679352" y="2773034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1" name="Oval 60"/>
                <p:cNvSpPr/>
                <p:nvPr/>
              </p:nvSpPr>
              <p:spPr>
                <a:xfrm>
                  <a:off x="2943380" y="2773034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Oval 61"/>
                <p:cNvSpPr/>
                <p:nvPr/>
              </p:nvSpPr>
              <p:spPr>
                <a:xfrm>
                  <a:off x="2566198" y="27730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Oval 62"/>
                <p:cNvSpPr/>
                <p:nvPr/>
              </p:nvSpPr>
              <p:spPr>
                <a:xfrm>
                  <a:off x="3121191" y="2773034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Oval 63"/>
                <p:cNvSpPr/>
                <p:nvPr/>
              </p:nvSpPr>
              <p:spPr>
                <a:xfrm rot="16200000" flipH="1" flipV="1">
                  <a:off x="1957909" y="2605182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 rot="16200000" flipH="1" flipV="1">
                  <a:off x="1957911" y="2408718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 rot="16200000" flipH="1" flipV="1">
                  <a:off x="1952526" y="1968157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7" name="Oval 66"/>
                <p:cNvSpPr/>
                <p:nvPr/>
              </p:nvSpPr>
              <p:spPr>
                <a:xfrm rot="16200000" flipH="1" flipV="1">
                  <a:off x="1947143" y="1747878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 rot="16200000" flipH="1" flipV="1">
                  <a:off x="1947143" y="1527595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Oval 73"/>
                <p:cNvSpPr/>
                <p:nvPr/>
              </p:nvSpPr>
              <p:spPr>
                <a:xfrm>
                  <a:off x="3309779" y="2778987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3509143" y="277898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Oval 87"/>
                <p:cNvSpPr/>
                <p:nvPr/>
              </p:nvSpPr>
              <p:spPr>
                <a:xfrm>
                  <a:off x="1687926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Oval 91"/>
                <p:cNvSpPr/>
                <p:nvPr/>
              </p:nvSpPr>
              <p:spPr>
                <a:xfrm>
                  <a:off x="1962726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TextBox 92"/>
                <p:cNvSpPr txBox="1"/>
                <p:nvPr/>
              </p:nvSpPr>
              <p:spPr>
                <a:xfrm>
                  <a:off x="427077" y="2671825"/>
                  <a:ext cx="63125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bg1"/>
                      </a:solidFill>
                    </a:rPr>
                    <a:t>LASER</a:t>
                  </a:r>
                  <a:endParaRPr lang="en-US" sz="1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" name="Oval 93"/>
                <p:cNvSpPr/>
                <p:nvPr/>
              </p:nvSpPr>
              <p:spPr>
                <a:xfrm flipV="1">
                  <a:off x="1947333" y="3201003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5" name="Oval 94"/>
                <p:cNvSpPr/>
                <p:nvPr/>
              </p:nvSpPr>
              <p:spPr>
                <a:xfrm flipV="1">
                  <a:off x="1955800" y="3378803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6" name="Oval 95"/>
                <p:cNvSpPr/>
                <p:nvPr/>
              </p:nvSpPr>
              <p:spPr>
                <a:xfrm flipV="1">
                  <a:off x="1947333" y="3675137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7" name="Oval 96"/>
                <p:cNvSpPr/>
                <p:nvPr/>
              </p:nvSpPr>
              <p:spPr>
                <a:xfrm flipV="1">
                  <a:off x="1955800" y="3819071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44" name="Oval 43"/>
              <p:cNvSpPr/>
              <p:nvPr/>
            </p:nvSpPr>
            <p:spPr>
              <a:xfrm flipV="1">
                <a:off x="1955794" y="4047690"/>
                <a:ext cx="106993" cy="10099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" name="Group 115"/>
            <p:cNvGrpSpPr/>
            <p:nvPr/>
          </p:nvGrpSpPr>
          <p:grpSpPr>
            <a:xfrm>
              <a:off x="765397" y="3197171"/>
              <a:ext cx="702735" cy="770471"/>
              <a:chOff x="1100667" y="4868332"/>
              <a:chExt cx="1447804" cy="1566338"/>
            </a:xfrm>
          </p:grpSpPr>
          <p:cxnSp>
            <p:nvCxnSpPr>
              <p:cNvPr id="117" name="Straight Connector 116"/>
              <p:cNvCxnSpPr/>
              <p:nvPr/>
            </p:nvCxnSpPr>
            <p:spPr>
              <a:xfrm rot="16200000" flipH="1">
                <a:off x="1024466" y="5630333"/>
                <a:ext cx="1566338" cy="42336"/>
              </a:xfrm>
              <a:prstGeom prst="line">
                <a:avLst/>
              </a:prstGeom>
              <a:ln>
                <a:head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 rot="10800000" flipV="1">
                <a:off x="1100667" y="5672665"/>
                <a:ext cx="1447804" cy="8467"/>
              </a:xfrm>
              <a:prstGeom prst="line">
                <a:avLst/>
              </a:prstGeom>
              <a:ln>
                <a:headEnd type="triangl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Oval 118"/>
              <p:cNvSpPr/>
              <p:nvPr/>
            </p:nvSpPr>
            <p:spPr>
              <a:xfrm>
                <a:off x="1344153" y="5249055"/>
                <a:ext cx="899083" cy="866363"/>
              </a:xfrm>
              <a:prstGeom prst="ellipse">
                <a:avLst/>
              </a:prstGeom>
              <a:gradFill flip="none" rotWithShape="1">
                <a:gsLst>
                  <a:gs pos="0">
                    <a:srgbClr val="675DD2">
                      <a:alpha val="47000"/>
                    </a:srgbClr>
                  </a:gs>
                  <a:gs pos="100000">
                    <a:srgbClr val="FFFFFF">
                      <a:alpha val="47000"/>
                    </a:srgbClr>
                  </a:gs>
                </a:gsLst>
                <a:lin ang="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4" name="Bent-Up Arrow 123"/>
            <p:cNvSpPr/>
            <p:nvPr/>
          </p:nvSpPr>
          <p:spPr>
            <a:xfrm>
              <a:off x="1595131" y="3442706"/>
              <a:ext cx="287867" cy="245534"/>
            </a:xfrm>
            <a:prstGeom prst="bentUpArrow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583025" y="4942387"/>
            <a:ext cx="2606112" cy="1854201"/>
            <a:chOff x="513727" y="4942387"/>
            <a:chExt cx="2606112" cy="1854201"/>
          </a:xfrm>
        </p:grpSpPr>
        <p:sp>
          <p:nvSpPr>
            <p:cNvPr id="160" name="Rounded Rectangle 159"/>
            <p:cNvSpPr/>
            <p:nvPr/>
          </p:nvSpPr>
          <p:spPr>
            <a:xfrm>
              <a:off x="513727" y="5001656"/>
              <a:ext cx="2207594" cy="1794932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1" name="Straight Connector 160"/>
            <p:cNvCxnSpPr/>
            <p:nvPr/>
          </p:nvCxnSpPr>
          <p:spPr>
            <a:xfrm rot="16200000" flipH="1">
              <a:off x="612876" y="5937567"/>
              <a:ext cx="1706576" cy="11465"/>
            </a:xfrm>
            <a:prstGeom prst="line">
              <a:avLst/>
            </a:prstGeom>
            <a:ln>
              <a:head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rot="10800000">
              <a:off x="1059225" y="6463599"/>
              <a:ext cx="1501666" cy="10411"/>
            </a:xfrm>
            <a:prstGeom prst="line">
              <a:avLst/>
            </a:prstGeom>
            <a:ln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Box 163"/>
            <p:cNvSpPr txBox="1"/>
            <p:nvPr/>
          </p:nvSpPr>
          <p:spPr>
            <a:xfrm>
              <a:off x="837662" y="4942387"/>
              <a:ext cx="10316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595959"/>
                  </a:solidFill>
                </a:rPr>
                <a:t>Phase</a:t>
              </a:r>
              <a:endParaRPr lang="en-US" sz="1400" dirty="0">
                <a:solidFill>
                  <a:srgbClr val="595959"/>
                </a:solidFill>
              </a:endParaRP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596445" y="6051520"/>
              <a:ext cx="1329723" cy="311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IFO Signal</a:t>
              </a:r>
              <a:endParaRPr lang="en-US" sz="1400" dirty="0"/>
            </a:p>
          </p:txBody>
        </p:sp>
        <p:sp>
          <p:nvSpPr>
            <p:cNvPr id="113" name="Oval 112"/>
            <p:cNvSpPr/>
            <p:nvPr/>
          </p:nvSpPr>
          <p:spPr>
            <a:xfrm>
              <a:off x="1213403" y="5469399"/>
              <a:ext cx="492914" cy="468261"/>
            </a:xfrm>
            <a:prstGeom prst="ellipse">
              <a:avLst/>
            </a:prstGeom>
            <a:gradFill flip="none" rotWithShape="1">
              <a:gsLst>
                <a:gs pos="0">
                  <a:srgbClr val="675DD2">
                    <a:alpha val="47000"/>
                  </a:srgbClr>
                </a:gs>
                <a:gs pos="100000">
                  <a:srgbClr val="FFFFFF">
                    <a:alpha val="47000"/>
                  </a:srgbClr>
                </a:gs>
              </a:gsLst>
              <a:lin ang="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5" name="Straight Arrow Connector 164"/>
            <p:cNvCxnSpPr/>
            <p:nvPr/>
          </p:nvCxnSpPr>
          <p:spPr>
            <a:xfrm rot="16200000" flipV="1">
              <a:off x="1054731" y="6058431"/>
              <a:ext cx="822076" cy="10671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90116" y="6435021"/>
              <a:ext cx="1329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595959"/>
                  </a:solidFill>
                </a:rPr>
                <a:t>Amplitude</a:t>
              </a:r>
              <a:endParaRPr lang="en-US" sz="1400" dirty="0">
                <a:solidFill>
                  <a:srgbClr val="595959"/>
                </a:solidFill>
              </a:endParaRPr>
            </a:p>
          </p:txBody>
        </p:sp>
      </p:grpSp>
      <p:sp>
        <p:nvSpPr>
          <p:cNvPr id="71" name="Right Arrow 70"/>
          <p:cNvSpPr/>
          <p:nvPr/>
        </p:nvSpPr>
        <p:spPr>
          <a:xfrm>
            <a:off x="2918779" y="3308838"/>
            <a:ext cx="296352" cy="211902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ight Arrow 71"/>
          <p:cNvSpPr/>
          <p:nvPr/>
        </p:nvSpPr>
        <p:spPr>
          <a:xfrm rot="16200000">
            <a:off x="1311277" y="1913725"/>
            <a:ext cx="296352" cy="211902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Slide Number Placeholder 6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3" name="Content Placeholder 10"/>
          <p:cNvSpPr>
            <a:spLocks noGrp="1"/>
          </p:cNvSpPr>
          <p:nvPr>
            <p:ph idx="1"/>
          </p:nvPr>
        </p:nvSpPr>
        <p:spPr>
          <a:xfrm>
            <a:off x="4328481" y="1509460"/>
            <a:ext cx="4358319" cy="1211099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²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When average amplitude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of electromagnetic field is 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zero, the variance remains</a:t>
            </a:r>
          </a:p>
          <a:p>
            <a:pPr>
              <a:buFont typeface="Wingdings" charset="2"/>
              <a:buChar char="²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Heisenberg uncertainty principle,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q</a:t>
            </a:r>
            <a:r>
              <a:rPr lang="en-US" sz="2400" dirty="0" err="1" smtClean="0"/>
              <a:t>uadratures</a:t>
            </a:r>
            <a:r>
              <a:rPr lang="en-US" sz="2400" dirty="0" smtClean="0"/>
              <a:t> associated with </a:t>
            </a:r>
            <a:r>
              <a:rPr lang="en-US" sz="2400" b="1" dirty="0" smtClean="0">
                <a:solidFill>
                  <a:srgbClr val="262626"/>
                </a:solidFill>
              </a:rPr>
              <a:t>amplitude</a:t>
            </a:r>
            <a:r>
              <a:rPr lang="en-US" sz="2400" dirty="0" smtClean="0"/>
              <a:t> and </a:t>
            </a:r>
            <a:r>
              <a:rPr lang="en-US" sz="2400" b="1" dirty="0" smtClean="0"/>
              <a:t>phase</a:t>
            </a:r>
            <a:endParaRPr lang="en-US" sz="2400" dirty="0" smtClean="0">
              <a:solidFill>
                <a:srgbClr val="000000"/>
              </a:solidFill>
              <a:latin typeface="Arial" charset="0"/>
            </a:endParaRPr>
          </a:p>
          <a:p>
            <a:pPr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dirty="0" smtClean="0">
              <a:solidFill>
                <a:srgbClr val="000000"/>
              </a:solidFill>
              <a:latin typeface="Arial" charset="0"/>
            </a:endParaRPr>
          </a:p>
          <a:p>
            <a:pPr>
              <a:buFont typeface="Wingdings" charset="2"/>
              <a:buChar char="²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dirty="0" smtClean="0">
              <a:solidFill>
                <a:srgbClr val="000000"/>
              </a:solidFill>
              <a:latin typeface="Arial" charset="0"/>
            </a:endParaRPr>
          </a:p>
          <a:p>
            <a:pPr>
              <a:buFont typeface="Wingdings" charset="2"/>
              <a:buChar char="²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dirty="0" smtClean="0">
              <a:solidFill>
                <a:srgbClr val="000000"/>
              </a:solidFill>
              <a:latin typeface="Arial" charset="0"/>
            </a:endParaRPr>
          </a:p>
          <a:p>
            <a:pPr>
              <a:buFont typeface="Wingdings" charset="2"/>
              <a:buChar char="²"/>
            </a:pP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5889574" y="4429916"/>
            <a:ext cx="1597363" cy="1362342"/>
            <a:chOff x="4631309" y="1386009"/>
            <a:chExt cx="3153586" cy="2505691"/>
          </a:xfrm>
        </p:grpSpPr>
        <p:sp>
          <p:nvSpPr>
            <p:cNvPr id="76" name="Rectangle 75"/>
            <p:cNvSpPr/>
            <p:nvPr/>
          </p:nvSpPr>
          <p:spPr>
            <a:xfrm>
              <a:off x="4631309" y="1386009"/>
              <a:ext cx="2884153" cy="2505691"/>
            </a:xfrm>
            <a:prstGeom prst="rect">
              <a:avLst/>
            </a:prstGeom>
            <a:solidFill>
              <a:srgbClr val="0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Line 3"/>
            <p:cNvSpPr>
              <a:spLocks noChangeShapeType="1"/>
            </p:cNvSpPr>
            <p:nvPr/>
          </p:nvSpPr>
          <p:spPr bwMode="auto">
            <a:xfrm>
              <a:off x="4676722" y="2763988"/>
              <a:ext cx="2443163" cy="0"/>
            </a:xfrm>
            <a:prstGeom prst="line">
              <a:avLst/>
            </a:prstGeom>
            <a:noFill/>
            <a:ln w="12600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78" name="Group 11"/>
            <p:cNvGrpSpPr/>
            <p:nvPr/>
          </p:nvGrpSpPr>
          <p:grpSpPr>
            <a:xfrm>
              <a:off x="5319204" y="1390916"/>
              <a:ext cx="2465691" cy="2211270"/>
              <a:chOff x="6281282" y="2975092"/>
              <a:chExt cx="2465691" cy="2211270"/>
            </a:xfrm>
          </p:grpSpPr>
          <p:sp>
            <p:nvSpPr>
              <p:cNvPr id="79" name="Oval 4"/>
              <p:cNvSpPr>
                <a:spLocks noChangeArrowheads="1"/>
              </p:cNvSpPr>
              <p:nvPr/>
            </p:nvSpPr>
            <p:spPr bwMode="auto">
              <a:xfrm>
                <a:off x="6477000" y="3890963"/>
                <a:ext cx="914400" cy="838200"/>
              </a:xfrm>
              <a:prstGeom prst="ellipse">
                <a:avLst/>
              </a:prstGeom>
              <a:solidFill>
                <a:srgbClr val="D49FFF">
                  <a:alpha val="45097"/>
                </a:srgbClr>
              </a:solidFill>
              <a:ln w="12600">
                <a:solidFill>
                  <a:srgbClr val="DFE9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0" name="Line 5"/>
              <p:cNvSpPr>
                <a:spLocks noChangeShapeType="1"/>
              </p:cNvSpPr>
              <p:nvPr/>
            </p:nvSpPr>
            <p:spPr bwMode="auto">
              <a:xfrm>
                <a:off x="6934200" y="3183697"/>
                <a:ext cx="1588" cy="2002665"/>
              </a:xfrm>
              <a:prstGeom prst="line">
                <a:avLst/>
              </a:prstGeom>
              <a:noFill/>
              <a:ln w="126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1" name="Text Box 6"/>
              <p:cNvSpPr txBox="1">
                <a:spLocks noChangeArrowheads="1"/>
              </p:cNvSpPr>
              <p:nvPr/>
            </p:nvSpPr>
            <p:spPr bwMode="auto">
              <a:xfrm>
                <a:off x="6281282" y="2975092"/>
                <a:ext cx="914399" cy="68330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90000" tIns="46800" rIns="90000" bIns="46800">
                <a:spAutoFit/>
              </a:bodyPr>
              <a:lstStyle/>
              <a:p>
                <a: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US" dirty="0">
                    <a:solidFill>
                      <a:srgbClr val="FFFF00"/>
                    </a:solidFill>
                  </a:rPr>
                  <a:t>X1</a:t>
                </a:r>
              </a:p>
            </p:txBody>
          </p:sp>
          <p:sp>
            <p:nvSpPr>
              <p:cNvPr id="82" name="Text Box 7"/>
              <p:cNvSpPr txBox="1">
                <a:spLocks noChangeArrowheads="1"/>
              </p:cNvSpPr>
              <p:nvPr/>
            </p:nvSpPr>
            <p:spPr bwMode="auto">
              <a:xfrm>
                <a:off x="7802729" y="4219326"/>
                <a:ext cx="944244" cy="68330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90000" tIns="46800" rIns="90000" bIns="46800">
                <a:spAutoFit/>
              </a:bodyPr>
              <a:lstStyle/>
              <a:p>
                <a: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US" dirty="0">
                    <a:solidFill>
                      <a:srgbClr val="FFFF00"/>
                    </a:solidFill>
                  </a:rPr>
                  <a:t>X2</a:t>
                </a:r>
              </a:p>
            </p:txBody>
          </p:sp>
        </p:grpSp>
      </p:grpSp>
      <p:sp>
        <p:nvSpPr>
          <p:cNvPr id="83" name="Text Box 17"/>
          <p:cNvSpPr txBox="1">
            <a:spLocks noChangeArrowheads="1"/>
          </p:cNvSpPr>
          <p:nvPr/>
        </p:nvSpPr>
        <p:spPr bwMode="auto">
          <a:xfrm>
            <a:off x="5723636" y="5995570"/>
            <a:ext cx="1763301" cy="479235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500" dirty="0" smtClean="0">
                <a:solidFill>
                  <a:srgbClr val="000000"/>
                </a:solidFill>
                <a:latin typeface="Arial" charset="0"/>
              </a:rPr>
              <a:t>∆X</a:t>
            </a:r>
            <a:r>
              <a:rPr lang="en-US" sz="2500" baseline="-25000" dirty="0" smtClean="0">
                <a:solidFill>
                  <a:srgbClr val="000000"/>
                </a:solidFill>
                <a:latin typeface="Arial" charset="0"/>
              </a:rPr>
              <a:t>1</a:t>
            </a:r>
            <a:r>
              <a:rPr lang="en-US" sz="2500" dirty="0">
                <a:solidFill>
                  <a:srgbClr val="000000"/>
                </a:solidFill>
                <a:latin typeface="Arial" charset="0"/>
              </a:rPr>
              <a:t> ∆</a:t>
            </a:r>
            <a:r>
              <a:rPr lang="en-US" sz="2500" dirty="0" smtClean="0">
                <a:solidFill>
                  <a:srgbClr val="000000"/>
                </a:solidFill>
                <a:latin typeface="Arial" charset="0"/>
              </a:rPr>
              <a:t>X</a:t>
            </a:r>
            <a:r>
              <a:rPr lang="en-US" sz="2500" baseline="-25000" dirty="0" smtClean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500" dirty="0" smtClean="0">
                <a:solidFill>
                  <a:srgbClr val="000000"/>
                </a:solidFill>
                <a:latin typeface="Arial" charset="0"/>
              </a:rPr>
              <a:t> ≥1</a:t>
            </a:r>
            <a:endParaRPr lang="en-US" sz="2500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Vacuum Getting Squeezed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4665133" y="33951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-35420" y="1513614"/>
            <a:ext cx="3544563" cy="3268145"/>
            <a:chOff x="248504" y="1481673"/>
            <a:chExt cx="3544563" cy="3268145"/>
          </a:xfrm>
        </p:grpSpPr>
        <p:grpSp>
          <p:nvGrpSpPr>
            <p:cNvPr id="3" name="Group 41"/>
            <p:cNvGrpSpPr/>
            <p:nvPr/>
          </p:nvGrpSpPr>
          <p:grpSpPr>
            <a:xfrm>
              <a:off x="389158" y="1481673"/>
              <a:ext cx="3403909" cy="3268145"/>
              <a:chOff x="389158" y="1303866"/>
              <a:chExt cx="3403909" cy="3268145"/>
            </a:xfrm>
          </p:grpSpPr>
          <p:grpSp>
            <p:nvGrpSpPr>
              <p:cNvPr id="5" name="Group 95"/>
              <p:cNvGrpSpPr/>
              <p:nvPr/>
            </p:nvGrpSpPr>
            <p:grpSpPr>
              <a:xfrm>
                <a:off x="389158" y="1303866"/>
                <a:ext cx="3403909" cy="3268145"/>
                <a:chOff x="389158" y="1303866"/>
                <a:chExt cx="3403909" cy="3268145"/>
              </a:xfrm>
            </p:grpSpPr>
            <p:sp>
              <p:nvSpPr>
                <p:cNvPr id="45" name="Chord 44"/>
                <p:cNvSpPr/>
                <p:nvPr/>
              </p:nvSpPr>
              <p:spPr>
                <a:xfrm rot="17473198">
                  <a:off x="1761066" y="4064011"/>
                  <a:ext cx="499534" cy="516466"/>
                </a:xfrm>
                <a:prstGeom prst="chord">
                  <a:avLst/>
                </a:prstGeom>
                <a:solidFill>
                  <a:srgbClr val="FFFF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6" name="Straight Connector 45"/>
                <p:cNvCxnSpPr/>
                <p:nvPr/>
              </p:nvCxnSpPr>
              <p:spPr>
                <a:xfrm rot="10800000">
                  <a:off x="2011209" y="2826618"/>
                  <a:ext cx="1616469" cy="1"/>
                </a:xfrm>
                <a:prstGeom prst="line">
                  <a:avLst/>
                </a:prstGeom>
                <a:ln>
                  <a:solidFill>
                    <a:srgbClr val="FF66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>
                  <a:stCxn id="68" idx="2"/>
                  <a:endCxn id="45" idx="2"/>
                </p:cNvCxnSpPr>
                <p:nvPr/>
              </p:nvCxnSpPr>
              <p:spPr>
                <a:xfrm rot="16200000" flipH="1">
                  <a:off x="651428" y="2869110"/>
                  <a:ext cx="2701532" cy="8892"/>
                </a:xfrm>
                <a:prstGeom prst="line">
                  <a:avLst/>
                </a:prstGeom>
                <a:ln>
                  <a:solidFill>
                    <a:srgbClr val="FF66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Oval 47"/>
                <p:cNvSpPr/>
                <p:nvPr/>
              </p:nvSpPr>
              <p:spPr>
                <a:xfrm rot="16200000" flipH="1" flipV="1">
                  <a:off x="1957905" y="2187774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389158" y="2650881"/>
                  <a:ext cx="695506" cy="302065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 rot="13391863">
                  <a:off x="2008305" y="2423535"/>
                  <a:ext cx="186520" cy="963963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20000">
                      <a:srgbClr val="FFFFFF"/>
                    </a:gs>
                    <a:gs pos="88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 rot="10800000">
                  <a:off x="3606547" y="2452351"/>
                  <a:ext cx="186520" cy="795967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20000">
                      <a:srgbClr val="FFFFFF"/>
                    </a:gs>
                    <a:gs pos="88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 rot="5400000">
                  <a:off x="1909214" y="1046718"/>
                  <a:ext cx="206089" cy="720385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20000">
                      <a:srgbClr val="FFFFFF"/>
                    </a:gs>
                    <a:gs pos="88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" name="Oval 52"/>
                <p:cNvSpPr/>
                <p:nvPr/>
              </p:nvSpPr>
              <p:spPr>
                <a:xfrm>
                  <a:off x="1116765" y="2761127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Oval 53"/>
                <p:cNvSpPr/>
                <p:nvPr/>
              </p:nvSpPr>
              <p:spPr>
                <a:xfrm>
                  <a:off x="1262246" y="2761127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1547827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" name="Oval 55"/>
                <p:cNvSpPr/>
                <p:nvPr/>
              </p:nvSpPr>
              <p:spPr>
                <a:xfrm>
                  <a:off x="1828020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Oval 56"/>
                <p:cNvSpPr/>
                <p:nvPr/>
              </p:nvSpPr>
              <p:spPr>
                <a:xfrm>
                  <a:off x="1402342" y="2761123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Oval 57"/>
                <p:cNvSpPr/>
                <p:nvPr/>
              </p:nvSpPr>
              <p:spPr>
                <a:xfrm>
                  <a:off x="2280621" y="2773033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Oval 58"/>
                <p:cNvSpPr/>
                <p:nvPr/>
              </p:nvSpPr>
              <p:spPr>
                <a:xfrm>
                  <a:off x="2453045" y="2773033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Oval 59"/>
                <p:cNvSpPr/>
                <p:nvPr/>
              </p:nvSpPr>
              <p:spPr>
                <a:xfrm>
                  <a:off x="2764022" y="2773034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1" name="Oval 60"/>
                <p:cNvSpPr/>
                <p:nvPr/>
              </p:nvSpPr>
              <p:spPr>
                <a:xfrm>
                  <a:off x="2943380" y="2773034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Oval 61"/>
                <p:cNvSpPr/>
                <p:nvPr/>
              </p:nvSpPr>
              <p:spPr>
                <a:xfrm>
                  <a:off x="2608533" y="27730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Oval 62"/>
                <p:cNvSpPr/>
                <p:nvPr/>
              </p:nvSpPr>
              <p:spPr>
                <a:xfrm>
                  <a:off x="3121191" y="2773034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Oval 63"/>
                <p:cNvSpPr/>
                <p:nvPr/>
              </p:nvSpPr>
              <p:spPr>
                <a:xfrm rot="16200000" flipH="1" flipV="1">
                  <a:off x="1957909" y="2588248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 rot="16200000" flipH="1" flipV="1">
                  <a:off x="1957911" y="2391784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 rot="16200000" flipH="1" flipV="1">
                  <a:off x="1952526" y="1968157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7" name="Oval 66"/>
                <p:cNvSpPr/>
                <p:nvPr/>
              </p:nvSpPr>
              <p:spPr>
                <a:xfrm rot="16200000" flipH="1" flipV="1">
                  <a:off x="1947143" y="1747878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 rot="16200000" flipH="1" flipV="1">
                  <a:off x="1947143" y="1527595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Oval 73"/>
                <p:cNvSpPr/>
                <p:nvPr/>
              </p:nvSpPr>
              <p:spPr>
                <a:xfrm>
                  <a:off x="3309779" y="2778987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3509143" y="277898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Oval 87"/>
                <p:cNvSpPr/>
                <p:nvPr/>
              </p:nvSpPr>
              <p:spPr>
                <a:xfrm>
                  <a:off x="1687926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Oval 91"/>
                <p:cNvSpPr/>
                <p:nvPr/>
              </p:nvSpPr>
              <p:spPr>
                <a:xfrm>
                  <a:off x="1962726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TextBox 92"/>
                <p:cNvSpPr txBox="1"/>
                <p:nvPr/>
              </p:nvSpPr>
              <p:spPr>
                <a:xfrm>
                  <a:off x="427077" y="2671825"/>
                  <a:ext cx="63125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bg1"/>
                      </a:solidFill>
                    </a:rPr>
                    <a:t>LASER</a:t>
                  </a:r>
                  <a:endParaRPr lang="en-US" sz="1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" name="Oval 93"/>
                <p:cNvSpPr/>
                <p:nvPr/>
              </p:nvSpPr>
              <p:spPr>
                <a:xfrm flipV="1">
                  <a:off x="1947333" y="3201003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5" name="Oval 94"/>
                <p:cNvSpPr/>
                <p:nvPr/>
              </p:nvSpPr>
              <p:spPr>
                <a:xfrm flipV="1">
                  <a:off x="1955800" y="3404204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6" name="Oval 95"/>
                <p:cNvSpPr/>
                <p:nvPr/>
              </p:nvSpPr>
              <p:spPr>
                <a:xfrm flipV="1">
                  <a:off x="1947333" y="3607401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7" name="Oval 96"/>
                <p:cNvSpPr/>
                <p:nvPr/>
              </p:nvSpPr>
              <p:spPr>
                <a:xfrm flipV="1">
                  <a:off x="1955800" y="3819071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44" name="Oval 43"/>
              <p:cNvSpPr/>
              <p:nvPr/>
            </p:nvSpPr>
            <p:spPr>
              <a:xfrm flipV="1">
                <a:off x="1955794" y="4005355"/>
                <a:ext cx="106993" cy="10099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0" name="Bent-Up Arrow 69"/>
            <p:cNvSpPr/>
            <p:nvPr/>
          </p:nvSpPr>
          <p:spPr>
            <a:xfrm>
              <a:off x="1609785" y="3631504"/>
              <a:ext cx="287867" cy="245534"/>
            </a:xfrm>
            <a:prstGeom prst="bentUpArrow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48504" y="4122022"/>
              <a:ext cx="1481668" cy="30777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Squeezed Field</a:t>
              </a:r>
              <a:endParaRPr lang="en-US" sz="1400" dirty="0"/>
            </a:p>
          </p:txBody>
        </p:sp>
        <p:grpSp>
          <p:nvGrpSpPr>
            <p:cNvPr id="6" name="Group 84"/>
            <p:cNvGrpSpPr/>
            <p:nvPr/>
          </p:nvGrpSpPr>
          <p:grpSpPr>
            <a:xfrm>
              <a:off x="429794" y="3179140"/>
              <a:ext cx="1176867" cy="897468"/>
              <a:chOff x="1100667" y="5131215"/>
              <a:chExt cx="1447804" cy="1161062"/>
            </a:xfrm>
          </p:grpSpPr>
          <p:cxnSp>
            <p:nvCxnSpPr>
              <p:cNvPr id="86" name="Straight Connector 85"/>
              <p:cNvCxnSpPr/>
              <p:nvPr/>
            </p:nvCxnSpPr>
            <p:spPr>
              <a:xfrm rot="16200000" flipH="1">
                <a:off x="1223206" y="5696122"/>
                <a:ext cx="1161062" cy="31248"/>
              </a:xfrm>
              <a:prstGeom prst="line">
                <a:avLst/>
              </a:prstGeom>
              <a:ln>
                <a:head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 rot="10800000" flipV="1">
                <a:off x="1100667" y="5672665"/>
                <a:ext cx="1447804" cy="8468"/>
              </a:xfrm>
              <a:prstGeom prst="line">
                <a:avLst/>
              </a:prstGeom>
              <a:ln>
                <a:headEnd type="triangl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Oval 89"/>
              <p:cNvSpPr/>
              <p:nvPr/>
            </p:nvSpPr>
            <p:spPr>
              <a:xfrm>
                <a:off x="1320409" y="5494244"/>
                <a:ext cx="976829" cy="361460"/>
              </a:xfrm>
              <a:prstGeom prst="ellipse">
                <a:avLst/>
              </a:prstGeom>
              <a:gradFill flip="none" rotWithShape="1">
                <a:gsLst>
                  <a:gs pos="0">
                    <a:srgbClr val="675DD2">
                      <a:alpha val="47000"/>
                    </a:srgbClr>
                  </a:gs>
                  <a:gs pos="100000">
                    <a:srgbClr val="FFFFFF">
                      <a:alpha val="47000"/>
                    </a:srgbClr>
                  </a:gs>
                </a:gsLst>
                <a:lin ang="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7" name="Rounded Rectangle 76"/>
          <p:cNvSpPr/>
          <p:nvPr/>
        </p:nvSpPr>
        <p:spPr>
          <a:xfrm>
            <a:off x="639637" y="4926543"/>
            <a:ext cx="2303743" cy="179493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5" name="Straight Connector 144"/>
          <p:cNvCxnSpPr/>
          <p:nvPr/>
        </p:nvCxnSpPr>
        <p:spPr>
          <a:xfrm rot="16200000" flipH="1">
            <a:off x="642039" y="5845262"/>
            <a:ext cx="1706573" cy="45853"/>
          </a:xfrm>
          <a:prstGeom prst="line">
            <a:avLst/>
          </a:prstGeom>
          <a:ln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rot="10800000">
            <a:off x="1071193" y="6388488"/>
            <a:ext cx="1501666" cy="10411"/>
          </a:xfrm>
          <a:prstGeom prst="line">
            <a:avLst/>
          </a:prstGeom>
          <a:ln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>
            <a:off x="608414" y="5976409"/>
            <a:ext cx="886357" cy="311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IFO Signal</a:t>
            </a:r>
            <a:endParaRPr lang="en-US" sz="1400" dirty="0"/>
          </a:p>
        </p:txBody>
      </p:sp>
      <p:sp>
        <p:nvSpPr>
          <p:cNvPr id="151" name="TextBox 150"/>
          <p:cNvSpPr txBox="1"/>
          <p:nvPr/>
        </p:nvSpPr>
        <p:spPr>
          <a:xfrm>
            <a:off x="842837" y="4943475"/>
            <a:ext cx="1031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595959"/>
                </a:solidFill>
              </a:rPr>
              <a:t>Phase</a:t>
            </a:r>
            <a:endParaRPr lang="en-US" sz="1400" dirty="0">
              <a:solidFill>
                <a:srgbClr val="595959"/>
              </a:solidFill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1092774" y="5561839"/>
            <a:ext cx="804962" cy="226564"/>
          </a:xfrm>
          <a:prstGeom prst="ellipse">
            <a:avLst/>
          </a:prstGeom>
          <a:gradFill flip="none" rotWithShape="1">
            <a:gsLst>
              <a:gs pos="0">
                <a:srgbClr val="675DD2">
                  <a:alpha val="47000"/>
                </a:srgbClr>
              </a:gs>
              <a:gs pos="100000">
                <a:srgbClr val="FFFFFF">
                  <a:alpha val="47000"/>
                </a:srgb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9" name="Straight Arrow Connector 148"/>
          <p:cNvCxnSpPr/>
          <p:nvPr/>
        </p:nvCxnSpPr>
        <p:spPr>
          <a:xfrm rot="2871997" flipH="1" flipV="1">
            <a:off x="1204047" y="5759140"/>
            <a:ext cx="581954" cy="51043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TextBox 147"/>
          <p:cNvSpPr txBox="1"/>
          <p:nvPr/>
        </p:nvSpPr>
        <p:spPr>
          <a:xfrm>
            <a:off x="1979674" y="6362355"/>
            <a:ext cx="13297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595959"/>
                </a:solidFill>
              </a:rPr>
              <a:t>Amplitude</a:t>
            </a:r>
            <a:endParaRPr lang="en-US" sz="1400" dirty="0">
              <a:solidFill>
                <a:srgbClr val="595959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788805" y="1635078"/>
            <a:ext cx="5122387" cy="30469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91440" indent="91440">
              <a:buFont typeface="Wingdings" charset="2"/>
              <a:buChar char="²"/>
            </a:pP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S</a:t>
            </a:r>
            <a:r>
              <a:rPr lang="en-US" sz="2400" dirty="0" smtClean="0">
                <a:solidFill>
                  <a:srgbClr val="FF0000"/>
                </a:solidFill>
              </a:rPr>
              <a:t>queezed vacuum</a:t>
            </a:r>
            <a:r>
              <a:rPr lang="en-US" sz="2400" dirty="0" smtClean="0"/>
              <a:t>: less uncertainty in one</a:t>
            </a:r>
            <a:r>
              <a:rPr lang="en-US" sz="2400" dirty="0" smtClean="0"/>
              <a:t> </a:t>
            </a:r>
            <a:r>
              <a:rPr lang="en-US" sz="2400" dirty="0" smtClean="0"/>
              <a:t>of the two </a:t>
            </a:r>
            <a:r>
              <a:rPr lang="en-US" sz="2400" dirty="0" err="1" smtClean="0"/>
              <a:t>quadratures</a:t>
            </a:r>
            <a:r>
              <a:rPr lang="en-US" sz="2400" dirty="0" smtClean="0"/>
              <a:t> </a:t>
            </a:r>
          </a:p>
          <a:p>
            <a:pPr marL="91440" indent="91440">
              <a:buFont typeface="Wingdings" charset="2"/>
              <a:buChar char="²"/>
            </a:pP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Heisenberg uncertainty </a:t>
            </a:r>
            <a:r>
              <a:rPr lang="en-US" sz="2400" dirty="0" smtClean="0">
                <a:solidFill>
                  <a:srgbClr val="FF0000"/>
                </a:solidFill>
              </a:rPr>
              <a:t>principle </a:t>
            </a:r>
            <a:r>
              <a:rPr lang="en-US" sz="2400" dirty="0" smtClean="0">
                <a:solidFill>
                  <a:srgbClr val="000000"/>
                </a:solidFill>
              </a:rPr>
              <a:t>still holds</a:t>
            </a:r>
            <a:endParaRPr lang="en-US" sz="2400" dirty="0" smtClean="0"/>
          </a:p>
          <a:p>
            <a:pPr marL="91440" indent="91440">
              <a:buFont typeface="Wingdings" charset="2"/>
              <a:buChar char="²"/>
            </a:pPr>
            <a:r>
              <a:rPr lang="en-US" sz="2400" dirty="0" smtClean="0"/>
              <a:t>   One can choose the relative orientation</a:t>
            </a:r>
            <a:r>
              <a:rPr lang="en-US" sz="2400" dirty="0" smtClean="0"/>
              <a:t> between </a:t>
            </a:r>
            <a:r>
              <a:rPr lang="en-US" sz="2400" dirty="0" smtClean="0"/>
              <a:t>the squeezed vacuum and the</a:t>
            </a:r>
            <a:r>
              <a:rPr lang="en-US" sz="2400" dirty="0" smtClean="0"/>
              <a:t> interferometer </a:t>
            </a:r>
            <a:r>
              <a:rPr lang="en-US" sz="2400" dirty="0" smtClean="0"/>
              <a:t>signal (</a:t>
            </a:r>
            <a:r>
              <a:rPr lang="en-US" sz="2400" dirty="0" smtClean="0">
                <a:solidFill>
                  <a:srgbClr val="FF0000"/>
                </a:solidFill>
              </a:rPr>
              <a:t>squeeze angle</a:t>
            </a:r>
            <a:r>
              <a:rPr lang="en-US" sz="2400" dirty="0" smtClean="0"/>
              <a:t>)</a:t>
            </a:r>
          </a:p>
        </p:txBody>
      </p:sp>
      <p:sp>
        <p:nvSpPr>
          <p:cNvPr id="69" name="Rectangle 68"/>
          <p:cNvSpPr/>
          <p:nvPr/>
        </p:nvSpPr>
        <p:spPr>
          <a:xfrm>
            <a:off x="3788805" y="5372825"/>
            <a:ext cx="50334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C. M. Caves, Phys. Rev. </a:t>
            </a:r>
            <a:r>
              <a:rPr lang="en-US" sz="2000" dirty="0" err="1" smtClean="0"/>
              <a:t>Lett</a:t>
            </a:r>
            <a:r>
              <a:rPr lang="en-US" sz="2000" dirty="0" smtClean="0"/>
              <a:t>. 45, 75 (1980).</a:t>
            </a:r>
          </a:p>
          <a:p>
            <a:r>
              <a:rPr lang="en-US" sz="2000" dirty="0" smtClean="0"/>
              <a:t>C. M. Caves, Quantum-mechanical noise in an interferometer. Phys. Rev. D 23, </a:t>
            </a:r>
            <a:r>
              <a:rPr lang="en-US" sz="2000" dirty="0" err="1" smtClean="0"/>
              <a:t>p</a:t>
            </a:r>
            <a:r>
              <a:rPr lang="en-US" sz="2000" dirty="0" smtClean="0"/>
              <a:t>. 1693 (1981).</a:t>
            </a:r>
          </a:p>
        </p:txBody>
      </p:sp>
      <p:sp>
        <p:nvSpPr>
          <p:cNvPr id="75" name="Slide Number Placeholder 7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to make squeezed fields…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-1" y="1764772"/>
            <a:ext cx="71628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²"/>
            </a:pPr>
            <a:r>
              <a:rPr lang="en-US" sz="2000" dirty="0" smtClean="0"/>
              <a:t> Non linear medium with a strong second order</a:t>
            </a:r>
          </a:p>
          <a:p>
            <a:r>
              <a:rPr lang="en-US" sz="2000" dirty="0" smtClean="0"/>
              <a:t>     polarization component, pumped at 2w</a:t>
            </a:r>
          </a:p>
          <a:p>
            <a:pPr>
              <a:buFont typeface="Wingdings" charset="2"/>
              <a:buChar char="²"/>
            </a:pPr>
            <a:r>
              <a:rPr lang="en-US" sz="2000" dirty="0" smtClean="0">
                <a:sym typeface="Wingdings" charset="2"/>
              </a:rPr>
              <a:t> Refractive index depends on intensity of light illumination</a:t>
            </a:r>
            <a:endParaRPr lang="en-US" sz="2000" dirty="0" smtClean="0"/>
          </a:p>
          <a:p>
            <a:pPr>
              <a:buFont typeface="Wingdings" charset="2"/>
              <a:buChar char="²"/>
            </a:pPr>
            <a:r>
              <a:rPr lang="en-US" sz="2000" dirty="0" smtClean="0"/>
              <a:t> It creates correlation of upper and lower quantum sidebands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86266" y="3287696"/>
            <a:ext cx="5046134" cy="2376428"/>
            <a:chOff x="186266" y="2900213"/>
            <a:chExt cx="5046134" cy="2376428"/>
          </a:xfrm>
        </p:grpSpPr>
        <p:pic>
          <p:nvPicPr>
            <p:cNvPr id="8" name="Picture 5" descr="chi2ball1"/>
            <p:cNvPicPr>
              <a:picLocks noChangeAspect="1" noChangeArrowheads="1"/>
            </p:cNvPicPr>
            <p:nvPr/>
          </p:nvPicPr>
          <p:blipFill>
            <a:blip r:embed="rId3"/>
            <a:srcRect l="996" t="7620" r="2409"/>
            <a:stretch>
              <a:fillRect/>
            </a:stretch>
          </p:blipFill>
          <p:spPr bwMode="auto">
            <a:xfrm>
              <a:off x="186266" y="2900213"/>
              <a:ext cx="5046134" cy="2245538"/>
            </a:xfrm>
            <a:prstGeom prst="rect">
              <a:avLst/>
            </a:prstGeom>
            <a:noFill/>
            <a:effectLst>
              <a:glow rad="63500">
                <a:schemeClr val="accent2">
                  <a:alpha val="75000"/>
                </a:schemeClr>
              </a:glow>
            </a:effectLst>
          </p:spPr>
        </p:pic>
        <p:sp>
          <p:nvSpPr>
            <p:cNvPr id="10" name="Oval 9"/>
            <p:cNvSpPr/>
            <p:nvPr/>
          </p:nvSpPr>
          <p:spPr>
            <a:xfrm>
              <a:off x="1199346" y="4679639"/>
              <a:ext cx="620127" cy="597002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55600" y="1241552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…. in theory</a:t>
            </a:r>
            <a:endParaRPr lang="en-US" sz="2800" dirty="0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889002" y="5818187"/>
          <a:ext cx="3468688" cy="908050"/>
        </p:xfrm>
        <a:graphic>
          <a:graphicData uri="http://schemas.openxmlformats.org/presentationml/2006/ole">
            <p:oleObj spid="_x0000_s72706" name="Equation" r:id="rId4" imgW="1600200" imgH="419100" progId="Equation.3">
              <p:embed/>
            </p:oleObj>
          </a:graphicData>
        </a:graphic>
      </p:graphicFrame>
      <p:cxnSp>
        <p:nvCxnSpPr>
          <p:cNvPr id="23" name="Straight Connector 22"/>
          <p:cNvCxnSpPr/>
          <p:nvPr/>
        </p:nvCxnSpPr>
        <p:spPr>
          <a:xfrm>
            <a:off x="6145212" y="4302131"/>
            <a:ext cx="234526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5400000" flipH="1" flipV="1">
            <a:off x="6763119" y="3751640"/>
            <a:ext cx="110098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2707" name="Object 3"/>
          <p:cNvGraphicFramePr>
            <a:graphicFrameLocks noChangeAspect="1"/>
          </p:cNvGraphicFramePr>
          <p:nvPr/>
        </p:nvGraphicFramePr>
        <p:xfrm>
          <a:off x="7162801" y="4425108"/>
          <a:ext cx="303212" cy="220663"/>
        </p:xfrm>
        <a:graphic>
          <a:graphicData uri="http://schemas.openxmlformats.org/presentationml/2006/ole">
            <p:oleObj spid="_x0000_s72707" name="Equation" r:id="rId5" imgW="139700" imgH="101600" progId="Equation.3">
              <p:embed/>
            </p:oleObj>
          </a:graphicData>
        </a:graphic>
      </p:graphicFrame>
      <p:cxnSp>
        <p:nvCxnSpPr>
          <p:cNvPr id="28" name="Straight Arrow Connector 27"/>
          <p:cNvCxnSpPr/>
          <p:nvPr/>
        </p:nvCxnSpPr>
        <p:spPr>
          <a:xfrm rot="5400000" flipH="1" flipV="1">
            <a:off x="7793249" y="4004424"/>
            <a:ext cx="597002" cy="15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 flipH="1" flipV="1">
            <a:off x="6236975" y="4004424"/>
            <a:ext cx="597002" cy="1589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2708" name="Object 4"/>
          <p:cNvGraphicFramePr>
            <a:graphicFrameLocks noChangeAspect="1"/>
          </p:cNvGraphicFramePr>
          <p:nvPr/>
        </p:nvGraphicFramePr>
        <p:xfrm>
          <a:off x="7666038" y="4397375"/>
          <a:ext cx="854075" cy="276225"/>
        </p:xfrm>
        <a:graphic>
          <a:graphicData uri="http://schemas.openxmlformats.org/presentationml/2006/ole">
            <p:oleObj spid="_x0000_s72708" name="Equation" r:id="rId6" imgW="393700" imgH="127000" progId="Equation.3">
              <p:embed/>
            </p:oleObj>
          </a:graphicData>
        </a:graphic>
      </p:graphicFrame>
      <p:graphicFrame>
        <p:nvGraphicFramePr>
          <p:cNvPr id="72709" name="Object 5"/>
          <p:cNvGraphicFramePr>
            <a:graphicFrameLocks noChangeAspect="1"/>
          </p:cNvGraphicFramePr>
          <p:nvPr/>
        </p:nvGraphicFramePr>
        <p:xfrm>
          <a:off x="6073775" y="4369546"/>
          <a:ext cx="854075" cy="276225"/>
        </p:xfrm>
        <a:graphic>
          <a:graphicData uri="http://schemas.openxmlformats.org/presentationml/2006/ole">
            <p:oleObj spid="_x0000_s72709" name="Equation" r:id="rId7" imgW="393700" imgH="127000" progId="Equation.3">
              <p:embed/>
            </p:oleObj>
          </a:graphicData>
        </a:graphic>
      </p:graphicFrame>
      <p:sp>
        <p:nvSpPr>
          <p:cNvPr id="31" name="Curved Down Arrow 30"/>
          <p:cNvSpPr/>
          <p:nvPr/>
        </p:nvSpPr>
        <p:spPr>
          <a:xfrm flipH="1">
            <a:off x="6553200" y="3000849"/>
            <a:ext cx="1464738" cy="428733"/>
          </a:xfrm>
          <a:prstGeom prst="curved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73775" y="4919607"/>
            <a:ext cx="2909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OPO makes a “copy” of the quantum sideband, and it correlates the sidebands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to make squeezed fields..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07146" y="1417638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…. in practice</a:t>
            </a:r>
            <a:endParaRPr lang="en-US" sz="28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400861" y="2748932"/>
            <a:ext cx="3198966" cy="1344213"/>
            <a:chOff x="406401" y="2141593"/>
            <a:chExt cx="5892795" cy="2064995"/>
          </a:xfrm>
          <a:effectLst>
            <a:glow rad="63500">
              <a:schemeClr val="accent2">
                <a:alpha val="75000"/>
              </a:schemeClr>
            </a:glow>
          </a:effectLst>
        </p:grpSpPr>
        <p:pic>
          <p:nvPicPr>
            <p:cNvPr id="24" name="Content Placeholder 5" descr="PA190036.JPG"/>
            <p:cNvPicPr>
              <a:picLocks noChangeAspect="1"/>
            </p:cNvPicPr>
            <p:nvPr/>
          </p:nvPicPr>
          <p:blipFill>
            <a:blip r:embed="rId2" cstate="print"/>
            <a:srcRect l="4518" t="22226" r="1587" b="16320"/>
            <a:stretch>
              <a:fillRect/>
            </a:stretch>
          </p:blipFill>
          <p:spPr bwMode="auto">
            <a:xfrm>
              <a:off x="555584" y="2141593"/>
              <a:ext cx="5743612" cy="2064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5" name="Straight Arrow Connector 24"/>
            <p:cNvCxnSpPr>
              <a:cxnSpLocks noChangeShapeType="1"/>
            </p:cNvCxnSpPr>
            <p:nvPr/>
          </p:nvCxnSpPr>
          <p:spPr bwMode="auto">
            <a:xfrm>
              <a:off x="440267" y="2971800"/>
              <a:ext cx="1280470" cy="35144"/>
            </a:xfrm>
            <a:prstGeom prst="straightConnector1">
              <a:avLst/>
            </a:prstGeom>
            <a:noFill/>
            <a:ln w="38100" algn="ctr">
              <a:solidFill>
                <a:srgbClr val="00B050"/>
              </a:solidFill>
              <a:round/>
              <a:headEnd/>
              <a:tailEnd type="arrow" w="med" len="med"/>
            </a:ln>
          </p:spPr>
        </p:cxnSp>
        <p:cxnSp>
          <p:nvCxnSpPr>
            <p:cNvPr id="26" name="Straight Connector 25"/>
            <p:cNvCxnSpPr>
              <a:cxnSpLocks noChangeShapeType="1"/>
            </p:cNvCxnSpPr>
            <p:nvPr/>
          </p:nvCxnSpPr>
          <p:spPr bwMode="auto">
            <a:xfrm>
              <a:off x="2094650" y="3005675"/>
              <a:ext cx="2314904" cy="1270"/>
            </a:xfrm>
            <a:prstGeom prst="line">
              <a:avLst/>
            </a:prstGeom>
            <a:noFill/>
            <a:ln w="38100" algn="ctr">
              <a:solidFill>
                <a:srgbClr val="00B050"/>
              </a:solidFill>
              <a:round/>
              <a:headEnd/>
              <a:tailEnd/>
            </a:ln>
          </p:spPr>
        </p:cxnSp>
        <p:cxnSp>
          <p:nvCxnSpPr>
            <p:cNvPr id="27" name="Straight Connector 26"/>
            <p:cNvCxnSpPr>
              <a:cxnSpLocks noChangeShapeType="1"/>
            </p:cNvCxnSpPr>
            <p:nvPr/>
          </p:nvCxnSpPr>
          <p:spPr bwMode="auto">
            <a:xfrm>
              <a:off x="2094650" y="3006944"/>
              <a:ext cx="1575479" cy="243737"/>
            </a:xfrm>
            <a:prstGeom prst="line">
              <a:avLst/>
            </a:prstGeom>
            <a:noFill/>
            <a:ln w="38100" algn="ctr">
              <a:solidFill>
                <a:srgbClr val="00B050"/>
              </a:solidFill>
              <a:round/>
              <a:headEnd/>
              <a:tailEnd/>
            </a:ln>
          </p:spPr>
        </p:cxnSp>
        <p:cxnSp>
          <p:nvCxnSpPr>
            <p:cNvPr id="28" name="Straight Connector 27"/>
            <p:cNvCxnSpPr>
              <a:cxnSpLocks noChangeShapeType="1"/>
            </p:cNvCxnSpPr>
            <p:nvPr/>
          </p:nvCxnSpPr>
          <p:spPr bwMode="auto">
            <a:xfrm>
              <a:off x="2796263" y="3250681"/>
              <a:ext cx="873866" cy="0"/>
            </a:xfrm>
            <a:prstGeom prst="line">
              <a:avLst/>
            </a:prstGeom>
            <a:noFill/>
            <a:ln w="38100" algn="ctr">
              <a:solidFill>
                <a:srgbClr val="00B050"/>
              </a:solidFill>
              <a:round/>
              <a:headEnd/>
              <a:tailEnd/>
            </a:ln>
          </p:spPr>
        </p:cxnSp>
        <p:cxnSp>
          <p:nvCxnSpPr>
            <p:cNvPr id="29" name="Straight Connector 28"/>
            <p:cNvCxnSpPr>
              <a:cxnSpLocks noChangeShapeType="1"/>
            </p:cNvCxnSpPr>
            <p:nvPr/>
          </p:nvCxnSpPr>
          <p:spPr bwMode="auto">
            <a:xfrm flipV="1">
              <a:off x="2796263" y="3006944"/>
              <a:ext cx="1613290" cy="243737"/>
            </a:xfrm>
            <a:prstGeom prst="line">
              <a:avLst/>
            </a:prstGeom>
            <a:noFill/>
            <a:ln w="38100" algn="ctr">
              <a:solidFill>
                <a:srgbClr val="00B050"/>
              </a:solidFill>
              <a:round/>
              <a:headEnd/>
              <a:tailEnd/>
            </a:ln>
          </p:spPr>
        </p:cxnSp>
        <p:cxnSp>
          <p:nvCxnSpPr>
            <p:cNvPr id="30" name="Straight Arrow Connector 29"/>
            <p:cNvCxnSpPr>
              <a:cxnSpLocks noChangeShapeType="1"/>
            </p:cNvCxnSpPr>
            <p:nvPr/>
          </p:nvCxnSpPr>
          <p:spPr bwMode="auto">
            <a:xfrm rot="10800000">
              <a:off x="406401" y="2675468"/>
              <a:ext cx="1245717" cy="228651"/>
            </a:xfrm>
            <a:prstGeom prst="straightConnector1">
              <a:avLst/>
            </a:prstGeom>
            <a:noFill/>
            <a:ln w="38100" algn="ctr">
              <a:solidFill>
                <a:srgbClr val="FF0066"/>
              </a:solidFill>
              <a:round/>
              <a:headEnd/>
              <a:tailEnd type="arrow" w="med" len="med"/>
            </a:ln>
          </p:spPr>
        </p:cxnSp>
      </p:grpSp>
      <p:sp>
        <p:nvSpPr>
          <p:cNvPr id="31" name="TextBox 30"/>
          <p:cNvSpPr txBox="1"/>
          <p:nvPr/>
        </p:nvSpPr>
        <p:spPr>
          <a:xfrm>
            <a:off x="781024" y="4547855"/>
            <a:ext cx="2332854" cy="16312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World-wide </a:t>
            </a:r>
            <a:r>
              <a:rPr lang="en-US" sz="2000" dirty="0" smtClean="0">
                <a:sym typeface="Wingdings"/>
              </a:rPr>
              <a:t>effort in the last 10 years to make squeezing in the audio-frequency band</a:t>
            </a:r>
          </a:p>
        </p:txBody>
      </p:sp>
      <p:pic>
        <p:nvPicPr>
          <p:cNvPr id="34" name="Picture 1" descr="C:\Users\sheila\Pictures\squeezer\P10104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0428" y="2716004"/>
            <a:ext cx="5091897" cy="3819730"/>
          </a:xfrm>
          <a:prstGeom prst="rect">
            <a:avLst/>
          </a:prstGeom>
          <a:noFill/>
          <a:effectLst>
            <a:glow rad="63500">
              <a:schemeClr val="accent5">
                <a:alpha val="75000"/>
              </a:schemeClr>
            </a:glow>
          </a:effectLst>
        </p:spPr>
      </p:pic>
      <p:pic>
        <p:nvPicPr>
          <p:cNvPr id="20" name="Picture 1" descr="C:\Users\sheila\Pictures\squeezer\P1010466.JPG"/>
          <p:cNvPicPr>
            <a:picLocks noChangeAspect="1" noChangeArrowheads="1"/>
          </p:cNvPicPr>
          <p:nvPr/>
        </p:nvPicPr>
        <p:blipFill>
          <a:blip r:embed="rId4" cstate="print"/>
          <a:srcRect b="22346"/>
          <a:stretch>
            <a:fillRect/>
          </a:stretch>
        </p:blipFill>
        <p:spPr bwMode="auto">
          <a:xfrm>
            <a:off x="3397934" y="4267192"/>
            <a:ext cx="2116667" cy="1232753"/>
          </a:xfrm>
          <a:prstGeom prst="rect">
            <a:avLst/>
          </a:prstGeom>
          <a:noFill/>
          <a:ln w="47625">
            <a:solidFill>
              <a:schemeClr val="tx1"/>
            </a:solidFill>
          </a:ln>
        </p:spPr>
      </p:pic>
      <p:sp>
        <p:nvSpPr>
          <p:cNvPr id="42" name="TextBox 41"/>
          <p:cNvSpPr txBox="1"/>
          <p:nvPr/>
        </p:nvSpPr>
        <p:spPr>
          <a:xfrm>
            <a:off x="4456268" y="2242541"/>
            <a:ext cx="41035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The LIGO H1 Squeezer</a:t>
            </a:r>
            <a:endParaRPr lang="en-US" sz="1600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inject squeezed fields</a:t>
            </a:r>
            <a:endParaRPr lang="en-US" dirty="0"/>
          </a:p>
        </p:txBody>
      </p:sp>
      <p:pic>
        <p:nvPicPr>
          <p:cNvPr id="8" name="Picture 7" descr="figure1_NP3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219204" y="1295400"/>
            <a:ext cx="7060417" cy="538003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5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Squeezing injection into LIGO H1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6" name="Picture 45" descr="IFOpic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r="8365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r="8365"/>
              <a:stretch>
                <a:fillRect/>
              </a:stretch>
            </p:blipFill>
          </mc:Fallback>
        </mc:AlternateContent>
        <p:spPr>
          <a:xfrm rot="5400000">
            <a:off x="3301908" y="83357"/>
            <a:ext cx="2239118" cy="4114800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3530605" y="6199201"/>
            <a:ext cx="1845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Output Faraday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6663266" y="6488668"/>
            <a:ext cx="2302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Output Mode Cleaner</a:t>
            </a:r>
            <a:endParaRPr lang="en-US" dirty="0"/>
          </a:p>
        </p:txBody>
      </p:sp>
      <p:pic>
        <p:nvPicPr>
          <p:cNvPr id="14" name="Picture 13" descr="table.jpg"/>
          <p:cNvPicPr>
            <a:picLocks noChangeAspect="1"/>
          </p:cNvPicPr>
          <p:nvPr/>
        </p:nvPicPr>
        <p:blipFill>
          <a:blip r:embed="rId4"/>
          <a:srcRect l="13802" r="26563"/>
          <a:stretch>
            <a:fillRect/>
          </a:stretch>
        </p:blipFill>
        <p:spPr>
          <a:xfrm>
            <a:off x="0" y="3056536"/>
            <a:ext cx="2760133" cy="3471258"/>
          </a:xfrm>
          <a:prstGeom prst="rect">
            <a:avLst/>
          </a:prstGeom>
          <a:effectLst>
            <a:glow rad="63500">
              <a:schemeClr val="accent2">
                <a:alpha val="75000"/>
              </a:schemeClr>
            </a:glow>
          </a:effectLst>
        </p:spPr>
      </p:pic>
      <p:pic>
        <p:nvPicPr>
          <p:cNvPr id="12" name="Picture 11" descr="P1000533.jpg"/>
          <p:cNvPicPr>
            <a:picLocks noChangeAspect="1"/>
          </p:cNvPicPr>
          <p:nvPr/>
        </p:nvPicPr>
        <p:blipFill>
          <a:blip r:embed="rId5"/>
          <a:srcRect t="6488"/>
          <a:stretch>
            <a:fillRect/>
          </a:stretch>
        </p:blipFill>
        <p:spPr>
          <a:xfrm>
            <a:off x="2719681" y="3260316"/>
            <a:ext cx="4176023" cy="2928817"/>
          </a:xfrm>
          <a:prstGeom prst="rect">
            <a:avLst/>
          </a:prstGeom>
          <a:effectLst>
            <a:glow rad="63500">
              <a:schemeClr val="accent2">
                <a:alpha val="75000"/>
              </a:schemeClr>
            </a:glow>
          </a:effectLst>
        </p:spPr>
      </p:pic>
      <p:sp>
        <p:nvSpPr>
          <p:cNvPr id="60" name="TextBox 59"/>
          <p:cNvSpPr txBox="1"/>
          <p:nvPr/>
        </p:nvSpPr>
        <p:spPr>
          <a:xfrm>
            <a:off x="518333" y="6527794"/>
            <a:ext cx="1845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Squeezer Table</a:t>
            </a:r>
            <a:endParaRPr lang="en-US" dirty="0"/>
          </a:p>
        </p:txBody>
      </p:sp>
      <p:sp>
        <p:nvSpPr>
          <p:cNvPr id="74" name="Up Arrow 73"/>
          <p:cNvSpPr/>
          <p:nvPr/>
        </p:nvSpPr>
        <p:spPr>
          <a:xfrm>
            <a:off x="4597398" y="2980333"/>
            <a:ext cx="304800" cy="389397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OMC.jpg"/>
          <p:cNvPicPr>
            <a:picLocks noChangeAspect="1"/>
          </p:cNvPicPr>
          <p:nvPr/>
        </p:nvPicPr>
        <p:blipFill>
          <a:blip r:embed="rId6"/>
          <a:srcRect l="19489" t="7976" r="5375" b="7976"/>
          <a:stretch>
            <a:fillRect/>
          </a:stretch>
        </p:blipFill>
        <p:spPr>
          <a:xfrm>
            <a:off x="5952064" y="3953935"/>
            <a:ext cx="3132667" cy="2480733"/>
          </a:xfrm>
          <a:prstGeom prst="rect">
            <a:avLst/>
          </a:prstGeom>
          <a:effectLst>
            <a:glow rad="63500">
              <a:schemeClr val="accent2">
                <a:alpha val="75000"/>
              </a:schemeClr>
            </a:glow>
          </a:effectLst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536264" y="1021198"/>
            <a:ext cx="254846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End of 2011 </a:t>
            </a:r>
          </a:p>
          <a:p>
            <a:pPr algn="ctr"/>
            <a:r>
              <a:rPr lang="en-US" sz="2400" dirty="0" smtClean="0"/>
              <a:t>right before </a:t>
            </a:r>
            <a:r>
              <a:rPr lang="en-US" sz="2400" dirty="0" err="1" smtClean="0"/>
              <a:t>aLIGO</a:t>
            </a:r>
            <a:r>
              <a:rPr lang="en-US" sz="2400" dirty="0" smtClean="0"/>
              <a:t> installation started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ounded Rectangle 48"/>
          <p:cNvSpPr/>
          <p:nvPr/>
        </p:nvSpPr>
        <p:spPr>
          <a:xfrm>
            <a:off x="5253467" y="3095100"/>
            <a:ext cx="3526268" cy="350434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Gravitational Waves Detection: How</a:t>
            </a:r>
            <a:endParaRPr lang="en-US" dirty="0"/>
          </a:p>
        </p:txBody>
      </p:sp>
      <p:pic>
        <p:nvPicPr>
          <p:cNvPr id="5" name="Picture 50" descr="grav+PolAnim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07700" y="3061232"/>
            <a:ext cx="1490195" cy="1250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1" descr="gravxPolAnim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0684" y="3129167"/>
            <a:ext cx="1482027" cy="1125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0"/>
          <p:cNvGrpSpPr/>
          <p:nvPr/>
        </p:nvGrpSpPr>
        <p:grpSpPr>
          <a:xfrm>
            <a:off x="634008" y="1265472"/>
            <a:ext cx="4450119" cy="1599479"/>
            <a:chOff x="6248598" y="977736"/>
            <a:chExt cx="2102380" cy="1232064"/>
          </a:xfrm>
        </p:grpSpPr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382534" y="990600"/>
              <a:ext cx="1828800" cy="1219200"/>
            </a:xfrm>
            <a:prstGeom prst="rect">
              <a:avLst/>
            </a:prstGeom>
            <a:ln w="19050"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6248598" y="977736"/>
              <a:ext cx="2102380" cy="403032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Astrophysical Sources</a:t>
              </a:r>
            </a:p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 smtClean="0">
                  <a:solidFill>
                    <a:schemeClr val="bg1">
                      <a:lumMod val="95000"/>
                    </a:scheme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emitting gravitational waves</a:t>
              </a:r>
              <a:endPara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935574" y="3129167"/>
            <a:ext cx="1904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Gravitational waves: ripples in the space-time propagating at the speed of light</a:t>
            </a:r>
            <a:endParaRPr lang="en-US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1704395" y="6457890"/>
            <a:ext cx="3710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Michelson Interferometer</a:t>
            </a:r>
            <a:endParaRPr lang="en-US" sz="2000" dirty="0"/>
          </a:p>
        </p:txBody>
      </p:sp>
      <p:grpSp>
        <p:nvGrpSpPr>
          <p:cNvPr id="7" name="Group 45"/>
          <p:cNvGrpSpPr/>
          <p:nvPr/>
        </p:nvGrpSpPr>
        <p:grpSpPr>
          <a:xfrm>
            <a:off x="5439741" y="3239916"/>
            <a:ext cx="2900760" cy="2914303"/>
            <a:chOff x="5192847" y="3013029"/>
            <a:chExt cx="2900760" cy="2914303"/>
          </a:xfrm>
        </p:grpSpPr>
        <p:graphicFrame>
          <p:nvGraphicFramePr>
            <p:cNvPr id="30" name="Object 29"/>
            <p:cNvGraphicFramePr>
              <a:graphicFrameLocks noChangeAspect="1"/>
            </p:cNvGraphicFramePr>
            <p:nvPr/>
          </p:nvGraphicFramePr>
          <p:xfrm>
            <a:off x="5739344" y="4257282"/>
            <a:ext cx="2354263" cy="1670050"/>
          </p:xfrm>
          <a:graphic>
            <a:graphicData uri="http://schemas.openxmlformats.org/presentationml/2006/ole">
              <p:oleObj spid="_x0000_s339970" name="Equation" r:id="rId6" imgW="914400" imgH="647700" progId="Equation.3">
                <p:embed/>
              </p:oleObj>
            </a:graphicData>
          </a:graphic>
        </p:graphicFrame>
        <p:cxnSp>
          <p:nvCxnSpPr>
            <p:cNvPr id="34" name="Straight Arrow Connector 33"/>
            <p:cNvCxnSpPr/>
            <p:nvPr/>
          </p:nvCxnSpPr>
          <p:spPr>
            <a:xfrm rot="5400000">
              <a:off x="7107219" y="3806670"/>
              <a:ext cx="548723" cy="49107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5192847" y="3013029"/>
              <a:ext cx="20492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Difference in arm lengths</a:t>
              </a:r>
              <a:endParaRPr lang="en-US" sz="2400" dirty="0"/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 rot="16200000" flipH="1">
              <a:off x="5882718" y="4055368"/>
              <a:ext cx="440793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Line 2"/>
          <p:cNvSpPr>
            <a:spLocks noChangeShapeType="1"/>
          </p:cNvSpPr>
          <p:nvPr/>
        </p:nvSpPr>
        <p:spPr bwMode="auto">
          <a:xfrm>
            <a:off x="1392240" y="5481119"/>
            <a:ext cx="2536733" cy="0"/>
          </a:xfrm>
          <a:prstGeom prst="line">
            <a:avLst/>
          </a:prstGeom>
          <a:noFill/>
          <a:ln w="38100">
            <a:solidFill>
              <a:srgbClr val="FF505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Line 3"/>
          <p:cNvSpPr>
            <a:spLocks noChangeShapeType="1"/>
          </p:cNvSpPr>
          <p:nvPr/>
        </p:nvSpPr>
        <p:spPr bwMode="auto">
          <a:xfrm flipH="1" flipV="1">
            <a:off x="2997199" y="4643759"/>
            <a:ext cx="0" cy="1713656"/>
          </a:xfrm>
          <a:prstGeom prst="line">
            <a:avLst/>
          </a:prstGeom>
          <a:noFill/>
          <a:ln w="38100">
            <a:solidFill>
              <a:srgbClr val="FF505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Rectangle 5"/>
          <p:cNvSpPr>
            <a:spLocks noChangeAspect="1" noChangeArrowheads="1"/>
          </p:cNvSpPr>
          <p:nvPr/>
        </p:nvSpPr>
        <p:spPr bwMode="auto">
          <a:xfrm>
            <a:off x="3751791" y="5131653"/>
            <a:ext cx="430415" cy="73152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50000">
                <a:srgbClr val="DDDDDD"/>
              </a:gs>
              <a:gs pos="100000">
                <a:srgbClr val="666666"/>
              </a:gs>
            </a:gsLst>
            <a:lin ang="5400000" scaled="1"/>
          </a:gradFill>
          <a:ln w="9525">
            <a:solidFill>
              <a:srgbClr val="5F5F5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DDDDDD"/>
                </a:solidFill>
              </a:rPr>
              <a:t> </a:t>
            </a:r>
          </a:p>
        </p:txBody>
      </p:sp>
      <p:sp>
        <p:nvSpPr>
          <p:cNvPr id="59" name="Rectangle 6"/>
          <p:cNvSpPr>
            <a:spLocks noChangeAspect="1" noChangeArrowheads="1"/>
          </p:cNvSpPr>
          <p:nvPr/>
        </p:nvSpPr>
        <p:spPr bwMode="auto">
          <a:xfrm rot="16200000">
            <a:off x="2780366" y="4230832"/>
            <a:ext cx="433667" cy="73152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50000">
                <a:srgbClr val="DDDDDD"/>
              </a:gs>
              <a:gs pos="100000">
                <a:srgbClr val="666666"/>
              </a:gs>
            </a:gsLst>
            <a:lin ang="5400000" scaled="1"/>
          </a:gradFill>
          <a:ln w="9525">
            <a:solidFill>
              <a:srgbClr val="5F5F5F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DDDDDD"/>
              </a:solidFill>
            </a:endParaRPr>
          </a:p>
        </p:txBody>
      </p:sp>
      <p:sp>
        <p:nvSpPr>
          <p:cNvPr id="60" name="Rectangle 7"/>
          <p:cNvSpPr>
            <a:spLocks noChangeAspect="1" noChangeArrowheads="1"/>
          </p:cNvSpPr>
          <p:nvPr/>
        </p:nvSpPr>
        <p:spPr bwMode="auto">
          <a:xfrm rot="2631687">
            <a:off x="2978574" y="5166271"/>
            <a:ext cx="194603" cy="73152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50000">
                <a:srgbClr val="DDDDDD"/>
              </a:gs>
              <a:gs pos="100000">
                <a:srgbClr val="666666"/>
              </a:gs>
            </a:gsLst>
            <a:lin ang="5400000" scaled="1"/>
          </a:gradFill>
          <a:ln w="9525">
            <a:solidFill>
              <a:srgbClr val="5F5F5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DDDDDD"/>
              </a:solidFill>
            </a:endParaRPr>
          </a:p>
        </p:txBody>
      </p:sp>
      <p:sp>
        <p:nvSpPr>
          <p:cNvPr id="61" name="Rectangle 8"/>
          <p:cNvSpPr>
            <a:spLocks noChangeArrowheads="1"/>
          </p:cNvSpPr>
          <p:nvPr/>
        </p:nvSpPr>
        <p:spPr bwMode="auto">
          <a:xfrm>
            <a:off x="1392240" y="5252519"/>
            <a:ext cx="817561" cy="457200"/>
          </a:xfrm>
          <a:prstGeom prst="rect">
            <a:avLst/>
          </a:prstGeom>
          <a:solidFill>
            <a:srgbClr val="FF505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Text Box 9"/>
          <p:cNvSpPr txBox="1">
            <a:spLocks noChangeArrowheads="1"/>
          </p:cNvSpPr>
          <p:nvPr/>
        </p:nvSpPr>
        <p:spPr bwMode="auto">
          <a:xfrm>
            <a:off x="1392240" y="5296453"/>
            <a:ext cx="9397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/>
              <a:t>LASER</a:t>
            </a:r>
          </a:p>
        </p:txBody>
      </p:sp>
      <p:grpSp>
        <p:nvGrpSpPr>
          <p:cNvPr id="11" name="Group 11"/>
          <p:cNvGrpSpPr>
            <a:grpSpLocks/>
          </p:cNvGrpSpPr>
          <p:nvPr/>
        </p:nvGrpSpPr>
        <p:grpSpPr bwMode="auto">
          <a:xfrm flipV="1">
            <a:off x="2781301" y="6154219"/>
            <a:ext cx="431800" cy="215900"/>
            <a:chOff x="3760" y="3872"/>
            <a:chExt cx="272" cy="136"/>
          </a:xfrm>
        </p:grpSpPr>
        <p:sp>
          <p:nvSpPr>
            <p:cNvPr id="64" name="Rectangle 12"/>
            <p:cNvSpPr>
              <a:spLocks noChangeArrowheads="1"/>
            </p:cNvSpPr>
            <p:nvPr/>
          </p:nvSpPr>
          <p:spPr bwMode="auto">
            <a:xfrm>
              <a:off x="3760" y="3872"/>
              <a:ext cx="272" cy="8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Rectangle 13"/>
            <p:cNvSpPr>
              <a:spLocks noChangeArrowheads="1"/>
            </p:cNvSpPr>
            <p:nvPr/>
          </p:nvSpPr>
          <p:spPr bwMode="auto">
            <a:xfrm>
              <a:off x="3840" y="3952"/>
              <a:ext cx="120" cy="5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8" name="Line 21"/>
          <p:cNvSpPr>
            <a:spLocks noChangeShapeType="1"/>
          </p:cNvSpPr>
          <p:nvPr/>
        </p:nvSpPr>
        <p:spPr bwMode="auto">
          <a:xfrm>
            <a:off x="2406650" y="4393814"/>
            <a:ext cx="0" cy="10682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27227" y="4735751"/>
            <a:ext cx="393700" cy="465138"/>
          </a:xfrm>
          <a:prstGeom prst="rect">
            <a:avLst/>
          </a:prstGeom>
          <a:noFill/>
          <a:effectLst/>
        </p:spPr>
      </p:pic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7009476" y="3171502"/>
            <a:ext cx="2049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GW </a:t>
            </a:r>
          </a:p>
          <a:p>
            <a:pPr algn="ctr"/>
            <a:r>
              <a:rPr lang="en-US" sz="2400" dirty="0" smtClean="0"/>
              <a:t>Amplitude</a:t>
            </a:r>
            <a:endParaRPr lang="en-US" sz="2400" dirty="0"/>
          </a:p>
        </p:txBody>
      </p:sp>
      <p:sp>
        <p:nvSpPr>
          <p:cNvPr id="53" name="TextBox 52"/>
          <p:cNvSpPr txBox="1"/>
          <p:nvPr/>
        </p:nvSpPr>
        <p:spPr>
          <a:xfrm>
            <a:off x="5194198" y="1468440"/>
            <a:ext cx="3534438" cy="12003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0000"/>
                </a:solidFill>
              </a:rPr>
              <a:t>h</a:t>
            </a:r>
            <a:r>
              <a:rPr lang="en-US" sz="2400" dirty="0" smtClean="0">
                <a:solidFill>
                  <a:srgbClr val="000000"/>
                </a:solidFill>
              </a:rPr>
              <a:t> is amplitude of gravitational waves, and it is expected to be SMALL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11111E-6 C 4.44444E-6 -0.00833 4.44444E-6 -0.01667 4.44444E-6 -0.025 C 4.44444E-6 -0.00671 4.44444E-6 0.01134 4.44444E-6 0.02963 C -0.00053 0.01227 -0.00035 0.02222 4.44444E-6 -1.11111E-6 Z " pathEditMode="relative" ptsTypes="ffff">
                                      <p:cBhvr>
                                        <p:cTn id="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C -0.00503 -0.00046 -0.02083 -0.00324 -0.02083 0.00046 C -0.02083 0.00093 -0.02083 0.00139 -0.02083 0.00185 C -0.01892 -0.0044 -0.02083 -1.11111E-6 -0.01076 -1.11111E-6 C 0.00052 0.00023 0.01164 -1.11111E-6 0.02292 -1.11111E-6 C 0.01528 -1.11111E-6 0.00764 -1.11111E-6 -1.11111E-6 -1.11111E-6 Z " pathEditMode="relative" rAng="0" ptsTypes="ffffff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LIGO H1 Squeezing Experiment Results</a:t>
            </a:r>
            <a:endParaRPr lang="en-US" dirty="0"/>
          </a:p>
        </p:txBody>
      </p:sp>
      <p:pic>
        <p:nvPicPr>
          <p:cNvPr id="4" name="Picture 3" descr="noiseH1sqz_as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921873" y="1126066"/>
            <a:ext cx="7691718" cy="5943600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21734" y="3651250"/>
          <a:ext cx="904939" cy="665702"/>
        </p:xfrm>
        <a:graphic>
          <a:graphicData uri="http://schemas.openxmlformats.org/presentationml/2006/ole">
            <p:oleObj spid="_x0000_s291842" name="Equation" r:id="rId5" imgW="482600" imgH="355600" progId="Equation.3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28532" y="1786970"/>
            <a:ext cx="1566327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PRELIMINARY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19799" y="4316952"/>
            <a:ext cx="1837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2.15 dB (28%) noise reduction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81600" y="1126066"/>
            <a:ext cx="371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the LIGO Scientific Collaboration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LIGO H1 Squeezing Experiment</a:t>
            </a:r>
            <a:endParaRPr lang="en-US" dirty="0"/>
          </a:p>
        </p:txBody>
      </p:sp>
      <p:pic>
        <p:nvPicPr>
          <p:cNvPr id="14" name="Picture 13" descr="squeezing_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6721" y="103558"/>
            <a:ext cx="1527999" cy="1314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651941" y="3124200"/>
            <a:ext cx="8229600" cy="130757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600" dirty="0" smtClean="0"/>
              <a:t>MIT: 	Sheila Dwyer, L. Barsotti, </a:t>
            </a:r>
            <a:r>
              <a:rPr lang="en-US" sz="1600" dirty="0" err="1" smtClean="0">
                <a:solidFill>
                  <a:srgbClr val="000000"/>
                </a:solidFill>
              </a:rPr>
              <a:t>Nergis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Mavalvala</a:t>
            </a:r>
            <a:r>
              <a:rPr lang="en-US" sz="1600" dirty="0" smtClean="0"/>
              <a:t>, Nicolas Smith-Lefebvre, Matt Evans</a:t>
            </a:r>
          </a:p>
          <a:p>
            <a:pPr>
              <a:buNone/>
            </a:pPr>
            <a:r>
              <a:rPr lang="en-US" sz="1600" dirty="0" smtClean="0"/>
              <a:t>LHO: Daniel </a:t>
            </a:r>
            <a:r>
              <a:rPr lang="en-US" sz="1600" dirty="0" err="1" smtClean="0"/>
              <a:t>Sigg</a:t>
            </a:r>
            <a:r>
              <a:rPr lang="en-US" sz="1600" dirty="0" smtClean="0"/>
              <a:t>, Keita </a:t>
            </a:r>
            <a:r>
              <a:rPr lang="en-US" sz="1600" dirty="0" err="1" smtClean="0"/>
              <a:t>Kawabe</a:t>
            </a:r>
            <a:r>
              <a:rPr lang="en-US" sz="1600" dirty="0" smtClean="0"/>
              <a:t>, Robert </a:t>
            </a:r>
            <a:r>
              <a:rPr lang="en-US" sz="1600" dirty="0" smtClean="0"/>
              <a:t>Schofield (Univ. Oregon), </a:t>
            </a:r>
            <a:r>
              <a:rPr lang="en-US" sz="1600" dirty="0" smtClean="0"/>
              <a:t>Cheryl </a:t>
            </a:r>
            <a:r>
              <a:rPr lang="en-US" sz="1600" dirty="0" err="1" smtClean="0"/>
              <a:t>Vorvick</a:t>
            </a:r>
            <a:r>
              <a:rPr lang="en-US" sz="1600" dirty="0" smtClean="0"/>
              <a:t>, Dick Gustafson (</a:t>
            </a:r>
            <a:r>
              <a:rPr lang="en-US" sz="1600" dirty="0" err="1" smtClean="0"/>
              <a:t>Univ</a:t>
            </a:r>
            <a:r>
              <a:rPr lang="en-US" sz="1600" dirty="0" smtClean="0"/>
              <a:t> 	</a:t>
            </a:r>
            <a:r>
              <a:rPr lang="en-US" sz="1600" dirty="0" err="1" smtClean="0"/>
              <a:t>Mitchigan</a:t>
            </a:r>
            <a:r>
              <a:rPr lang="en-US" sz="1600" dirty="0" smtClean="0"/>
              <a:t>), Max </a:t>
            </a:r>
            <a:r>
              <a:rPr lang="en-US" sz="1600" dirty="0" err="1" smtClean="0"/>
              <a:t>Factourovich</a:t>
            </a:r>
            <a:r>
              <a:rPr lang="en-US" sz="1600" dirty="0" smtClean="0"/>
              <a:t> (Columbia), Grant </a:t>
            </a:r>
            <a:r>
              <a:rPr lang="en-US" sz="1600" dirty="0" err="1" smtClean="0"/>
              <a:t>Meadors</a:t>
            </a:r>
            <a:r>
              <a:rPr lang="en-US" sz="1600" dirty="0" smtClean="0"/>
              <a:t> (</a:t>
            </a:r>
            <a:r>
              <a:rPr lang="en-US" sz="1600" dirty="0" err="1" smtClean="0"/>
              <a:t>Univ</a:t>
            </a:r>
            <a:r>
              <a:rPr lang="en-US" sz="1600" dirty="0" smtClean="0"/>
              <a:t> </a:t>
            </a:r>
            <a:r>
              <a:rPr lang="en-US" sz="1600" dirty="0" err="1" smtClean="0"/>
              <a:t>Mitchigan</a:t>
            </a:r>
            <a:r>
              <a:rPr lang="en-US" sz="1600" dirty="0" smtClean="0"/>
              <a:t>), </a:t>
            </a:r>
          </a:p>
          <a:p>
            <a:pPr>
              <a:buNone/>
            </a:pPr>
            <a:r>
              <a:rPr lang="en-US" sz="1600" dirty="0" smtClean="0"/>
              <a:t>		M. Landry and the LHO staff</a:t>
            </a:r>
          </a:p>
          <a:p>
            <a:pPr>
              <a:buNone/>
            </a:pPr>
            <a:r>
              <a:rPr lang="en-US" sz="1600" dirty="0" smtClean="0"/>
              <a:t>ANU: </a:t>
            </a:r>
            <a:r>
              <a:rPr lang="en-US" sz="1600" dirty="0" err="1" smtClean="0"/>
              <a:t>Sheon</a:t>
            </a:r>
            <a:r>
              <a:rPr lang="en-US" sz="1600" dirty="0" smtClean="0"/>
              <a:t> Chua, Michael </a:t>
            </a:r>
            <a:r>
              <a:rPr lang="en-US" sz="1600" dirty="0" err="1" smtClean="0"/>
              <a:t>Stefszky</a:t>
            </a:r>
            <a:r>
              <a:rPr lang="en-US" sz="1600" dirty="0" smtClean="0"/>
              <a:t>, </a:t>
            </a:r>
            <a:r>
              <a:rPr lang="en-US" sz="1600" dirty="0" err="1" smtClean="0"/>
              <a:t>Conor</a:t>
            </a:r>
            <a:r>
              <a:rPr lang="en-US" sz="1600" dirty="0" smtClean="0"/>
              <a:t> Mow-Lowry, Ping </a:t>
            </a:r>
            <a:r>
              <a:rPr lang="en-US" sz="1600" dirty="0" err="1" smtClean="0"/>
              <a:t>Koy</a:t>
            </a:r>
            <a:r>
              <a:rPr lang="en-US" sz="1600" dirty="0" smtClean="0"/>
              <a:t> Lam, Ben </a:t>
            </a:r>
            <a:r>
              <a:rPr lang="en-US" sz="1600" dirty="0" err="1" smtClean="0"/>
              <a:t>Buchler</a:t>
            </a:r>
            <a:r>
              <a:rPr lang="en-US" sz="1600" dirty="0" smtClean="0"/>
              <a:t>, David 	McClelland</a:t>
            </a:r>
          </a:p>
          <a:p>
            <a:pPr>
              <a:buNone/>
            </a:pPr>
            <a:r>
              <a:rPr lang="en-US" sz="1600" dirty="0" smtClean="0"/>
              <a:t>AEI: 	Alexander </a:t>
            </a:r>
            <a:r>
              <a:rPr lang="en-US" sz="1600" dirty="0" err="1" smtClean="0"/>
              <a:t>Khalaidovski</a:t>
            </a:r>
            <a:r>
              <a:rPr lang="en-US" sz="1600" dirty="0" smtClean="0"/>
              <a:t>, Roman Schnabel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9280" y="1600200"/>
            <a:ext cx="8517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LIGO Hanford Observatory (US)</a:t>
            </a:r>
          </a:p>
          <a:p>
            <a:pPr algn="ctr"/>
            <a:r>
              <a:rPr lang="en-US" dirty="0" smtClean="0"/>
              <a:t> Massachusetts Institute of Technology (US)</a:t>
            </a:r>
          </a:p>
          <a:p>
            <a:pPr algn="ctr"/>
            <a:r>
              <a:rPr lang="en-US" dirty="0" smtClean="0"/>
              <a:t>Australian National University (Australia)</a:t>
            </a:r>
          </a:p>
          <a:p>
            <a:pPr algn="ctr"/>
            <a:r>
              <a:rPr lang="en-US" dirty="0" smtClean="0"/>
              <a:t>Albert Einstein Institute (Germany)</a:t>
            </a:r>
            <a:endParaRPr lang="en-US" dirty="0"/>
          </a:p>
        </p:txBody>
      </p:sp>
      <p:pic>
        <p:nvPicPr>
          <p:cNvPr id="19" name="Picture 18" descr="IMG_1865.jpg"/>
          <p:cNvPicPr>
            <a:picLocks noChangeAspect="1"/>
          </p:cNvPicPr>
          <p:nvPr/>
        </p:nvPicPr>
        <p:blipFill>
          <a:blip r:embed="rId4"/>
          <a:srcRect t="22840"/>
          <a:stretch>
            <a:fillRect/>
          </a:stretch>
        </p:blipFill>
        <p:spPr>
          <a:xfrm>
            <a:off x="1534601" y="5426452"/>
            <a:ext cx="2446866" cy="1416010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</a:effectLst>
        </p:spPr>
      </p:pic>
      <p:pic>
        <p:nvPicPr>
          <p:cNvPr id="20" name="Picture 19" descr="IMG_3780.jpg"/>
          <p:cNvPicPr>
            <a:picLocks noChangeAspect="1"/>
          </p:cNvPicPr>
          <p:nvPr/>
        </p:nvPicPr>
        <p:blipFill>
          <a:blip r:embed="rId5"/>
          <a:srcRect l="18406" r="33486" b="29545"/>
          <a:stretch>
            <a:fillRect/>
          </a:stretch>
        </p:blipFill>
        <p:spPr>
          <a:xfrm>
            <a:off x="0" y="5429857"/>
            <a:ext cx="1297539" cy="1416010"/>
          </a:xfrm>
          <a:prstGeom prst="rect">
            <a:avLst/>
          </a:prstGeom>
          <a:effectLst>
            <a:glow rad="101600">
              <a:srgbClr val="A6F5B4">
                <a:alpha val="75000"/>
              </a:srgbClr>
            </a:glow>
          </a:effectLst>
        </p:spPr>
      </p:pic>
      <p:pic>
        <p:nvPicPr>
          <p:cNvPr id="21" name="Picture 20" descr="celebration.jpg"/>
          <p:cNvPicPr>
            <a:picLocks noChangeAspect="1"/>
          </p:cNvPicPr>
          <p:nvPr/>
        </p:nvPicPr>
        <p:blipFill>
          <a:blip r:embed="rId6"/>
          <a:srcRect l="16406" t="17708"/>
          <a:stretch>
            <a:fillRect/>
          </a:stretch>
        </p:blipFill>
        <p:spPr>
          <a:xfrm>
            <a:off x="7219610" y="5441989"/>
            <a:ext cx="1924390" cy="1420811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</a:effectLst>
        </p:spPr>
      </p:pic>
      <p:pic>
        <p:nvPicPr>
          <p:cNvPr id="22" name="Picture 21" descr="P1000025.jpg"/>
          <p:cNvPicPr>
            <a:picLocks noChangeAspect="1"/>
          </p:cNvPicPr>
          <p:nvPr/>
        </p:nvPicPr>
        <p:blipFill>
          <a:blip r:embed="rId7"/>
          <a:srcRect t="30364"/>
          <a:stretch>
            <a:fillRect/>
          </a:stretch>
        </p:blipFill>
        <p:spPr>
          <a:xfrm>
            <a:off x="4252401" y="5426452"/>
            <a:ext cx="2717796" cy="1419415"/>
          </a:xfrm>
          <a:prstGeom prst="rect">
            <a:avLst/>
          </a:prstGeom>
          <a:effectLst>
            <a:glow rad="63500">
              <a:schemeClr val="accent2">
                <a:alpha val="75000"/>
              </a:schemeClr>
            </a:glow>
          </a:effectLst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qzLIGOandGEO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15671" y="811959"/>
            <a:ext cx="7691718" cy="594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Squeezing in GEO600 and LIGO H1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193799" cy="811959"/>
          </a:xfrm>
          <a:prstGeom prst="rect">
            <a:avLst/>
          </a:prstGeom>
        </p:spPr>
      </p:pic>
      <p:pic>
        <p:nvPicPr>
          <p:cNvPr id="8" name="Picture 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97918" y="8467"/>
            <a:ext cx="1112214" cy="811959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603567" y="1828796"/>
            <a:ext cx="21688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0" i="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Abadie et al., </a:t>
            </a:r>
          </a:p>
          <a:p>
            <a:pPr algn="ctr"/>
            <a:r>
              <a:rPr lang="fr-FR" sz="1100" b="0" i="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Nature </a:t>
            </a:r>
            <a:r>
              <a:rPr lang="fr-FR" sz="1100" b="0" i="0" dirty="0" err="1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Physics</a:t>
            </a:r>
            <a:r>
              <a:rPr lang="fr-FR" sz="1100" b="0" i="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 7, 962 (2011)</a:t>
            </a:r>
            <a:endParaRPr lang="en-US" sz="1100" b="0" i="0" dirty="0" smtClean="0">
              <a:solidFill>
                <a:srgbClr val="00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5597" y="6488668"/>
            <a:ext cx="3382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GEO data are courtesy of H. Grote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064432" y="4692135"/>
            <a:ext cx="203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preliminary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156208" y="4950654"/>
            <a:ext cx="3027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from the </a:t>
            </a:r>
          </a:p>
          <a:p>
            <a:pPr algn="ctr"/>
            <a:r>
              <a:rPr lang="en-US" sz="1400" dirty="0" smtClean="0"/>
              <a:t>LIGO Scientific Collaboration</a:t>
            </a:r>
            <a:endParaRPr lang="en-US" sz="14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Limit to the amount of observed squeezing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2956"/>
            <a:ext cx="5376333" cy="75362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²"/>
            </a:pPr>
            <a:r>
              <a:rPr lang="en-US" dirty="0" smtClean="0"/>
              <a:t> Losses are very unforgiving!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6209706" y="2252133"/>
            <a:ext cx="2650067" cy="2311400"/>
            <a:chOff x="6209706" y="2252133"/>
            <a:chExt cx="2650067" cy="2311400"/>
          </a:xfrm>
        </p:grpSpPr>
        <p:sp>
          <p:nvSpPr>
            <p:cNvPr id="25" name="Rectangle 24"/>
            <p:cNvSpPr/>
            <p:nvPr/>
          </p:nvSpPr>
          <p:spPr>
            <a:xfrm>
              <a:off x="6209706" y="2252133"/>
              <a:ext cx="2650067" cy="2311400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6536668" y="2335592"/>
              <a:ext cx="2144757" cy="2142219"/>
              <a:chOff x="563466" y="1539404"/>
              <a:chExt cx="2144757" cy="2142219"/>
            </a:xfrm>
          </p:grpSpPr>
          <p:grpSp>
            <p:nvGrpSpPr>
              <p:cNvPr id="14" name="Group 7"/>
              <p:cNvGrpSpPr>
                <a:grpSpLocks/>
              </p:cNvGrpSpPr>
              <p:nvPr/>
            </p:nvGrpSpPr>
            <p:grpSpPr>
              <a:xfrm>
                <a:off x="740718" y="2707214"/>
                <a:ext cx="1723965" cy="974409"/>
                <a:chOff x="2057400" y="3969031"/>
                <a:chExt cx="2819400" cy="1593569"/>
              </a:xfrm>
            </p:grpSpPr>
            <p:sp>
              <p:nvSpPr>
                <p:cNvPr id="19" name="Rectangle 18"/>
                <p:cNvSpPr/>
                <p:nvPr/>
              </p:nvSpPr>
              <p:spPr bwMode="auto">
                <a:xfrm rot="18896102">
                  <a:off x="3362003" y="3265121"/>
                  <a:ext cx="213895" cy="1621715"/>
                </a:xfrm>
                <a:prstGeom prst="rect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6" charset="0"/>
                    <a:cs typeface="Arial Unicode MS" charset="0"/>
                  </a:endParaRPr>
                </a:p>
              </p:txBody>
            </p:sp>
            <p:cxnSp>
              <p:nvCxnSpPr>
                <p:cNvPr id="20" name="Straight Arrow Connector 19"/>
                <p:cNvCxnSpPr/>
                <p:nvPr/>
              </p:nvCxnSpPr>
              <p:spPr bwMode="auto">
                <a:xfrm>
                  <a:off x="2057400" y="4114800"/>
                  <a:ext cx="1371600" cy="0"/>
                </a:xfrm>
                <a:prstGeom prst="straightConnector1">
                  <a:avLst/>
                </a:prstGeom>
                <a:solidFill>
                  <a:srgbClr val="00B8FF"/>
                </a:solidFill>
                <a:ln w="635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21" name="Straight Arrow Connector 20"/>
                <p:cNvCxnSpPr/>
                <p:nvPr/>
              </p:nvCxnSpPr>
              <p:spPr bwMode="auto">
                <a:xfrm>
                  <a:off x="3352800" y="4114800"/>
                  <a:ext cx="0" cy="1447800"/>
                </a:xfrm>
                <a:prstGeom prst="straightConnector1">
                  <a:avLst/>
                </a:prstGeom>
                <a:solidFill>
                  <a:srgbClr val="00B8FF"/>
                </a:solidFill>
                <a:ln w="127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22" name="Straight Arrow Connector 21"/>
                <p:cNvCxnSpPr/>
                <p:nvPr/>
              </p:nvCxnSpPr>
              <p:spPr bwMode="auto">
                <a:xfrm>
                  <a:off x="3505200" y="4114800"/>
                  <a:ext cx="1371600" cy="0"/>
                </a:xfrm>
                <a:prstGeom prst="straightConnector1">
                  <a:avLst/>
                </a:prstGeom>
                <a:solidFill>
                  <a:srgbClr val="00B8FF"/>
                </a:solidFill>
                <a:ln w="635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cxnSp>
            <p:nvCxnSpPr>
              <p:cNvPr id="15" name="Straight Arrow Connector 14"/>
              <p:cNvCxnSpPr>
                <a:cxnSpLocks/>
              </p:cNvCxnSpPr>
              <p:nvPr/>
            </p:nvCxnSpPr>
            <p:spPr bwMode="auto">
              <a:xfrm>
                <a:off x="1532811" y="1899428"/>
                <a:ext cx="0" cy="838685"/>
              </a:xfrm>
              <a:prstGeom prst="straightConnector1">
                <a:avLst/>
              </a:prstGeom>
              <a:solidFill>
                <a:srgbClr val="00B8FF"/>
              </a:solidFill>
              <a:ln w="2540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6" name="Oval 11"/>
              <p:cNvSpPr>
                <a:spLocks noChangeArrowheads="1"/>
              </p:cNvSpPr>
              <p:nvPr/>
            </p:nvSpPr>
            <p:spPr bwMode="auto">
              <a:xfrm>
                <a:off x="1393030" y="1539404"/>
                <a:ext cx="279562" cy="279562"/>
              </a:xfrm>
              <a:prstGeom prst="ellipse">
                <a:avLst/>
              </a:prstGeom>
              <a:solidFill>
                <a:schemeClr val="bg1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Oval 11"/>
              <p:cNvSpPr>
                <a:spLocks noChangeArrowheads="1"/>
              </p:cNvSpPr>
              <p:nvPr/>
            </p:nvSpPr>
            <p:spPr bwMode="auto">
              <a:xfrm flipH="1">
                <a:off x="563466" y="2530031"/>
                <a:ext cx="91436" cy="498779"/>
              </a:xfrm>
              <a:prstGeom prst="ellipse">
                <a:avLst/>
              </a:prstGeom>
              <a:solidFill>
                <a:schemeClr val="bg1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Oval 17"/>
              <p:cNvSpPr>
                <a:spLocks noChangeArrowheads="1"/>
              </p:cNvSpPr>
              <p:nvPr/>
            </p:nvSpPr>
            <p:spPr bwMode="auto">
              <a:xfrm>
                <a:off x="2475255" y="2504630"/>
                <a:ext cx="232968" cy="498779"/>
              </a:xfrm>
              <a:prstGeom prst="ellipse">
                <a:avLst/>
              </a:prstGeom>
              <a:solidFill>
                <a:schemeClr val="bg1"/>
              </a:solidFill>
              <a:ln w="126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3" name="Rectangle 22"/>
          <p:cNvSpPr/>
          <p:nvPr/>
        </p:nvSpPr>
        <p:spPr>
          <a:xfrm>
            <a:off x="6238434" y="4973095"/>
            <a:ext cx="2575522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u="sng" dirty="0" smtClean="0"/>
              <a:t>Largest </a:t>
            </a:r>
            <a:r>
              <a:rPr lang="en-US" u="sng" dirty="0" smtClean="0"/>
              <a:t>Losses Sources: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Mode matching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 Faradays 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 Output mode cleaner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33</a:t>
            </a:fld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-152552" y="1579766"/>
            <a:ext cx="6866472" cy="5552720"/>
            <a:chOff x="1253056" y="1305280"/>
            <a:chExt cx="6866472" cy="5552720"/>
          </a:xfrm>
        </p:grpSpPr>
        <p:grpSp>
          <p:nvGrpSpPr>
            <p:cNvPr id="30" name="Group 31"/>
            <p:cNvGrpSpPr/>
            <p:nvPr/>
          </p:nvGrpSpPr>
          <p:grpSpPr>
            <a:xfrm>
              <a:off x="1253056" y="1305280"/>
              <a:ext cx="6866472" cy="5552720"/>
              <a:chOff x="321728" y="2531535"/>
              <a:chExt cx="5916706" cy="4572000"/>
            </a:xfrm>
          </p:grpSpPr>
          <p:pic>
            <p:nvPicPr>
              <p:cNvPr id="33" name="Picture 32" descr="APS_losses.pdf"/>
              <p:cNvPicPr>
                <a:picLocks noChangeAspect="1"/>
              </p:cNvPicPr>
              <p:nvPr/>
            </p:nvPicPr>
            <mc:AlternateContent xmlns:ma="http://schemas.microsoft.com/office/mac/drawingml/2008/main">
              <mc:Choice Requires="ma">
                <p:blipFill>
                  <a:blip r:embed="rId2"/>
                  <a:stretch>
                    <a:fillRect/>
                  </a:stretch>
                </p:blipFill>
              </mc:Choice>
  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  <p:blipFill>
                  <a:blip r:embed="rId3"/>
                  <a:stretch>
                    <a:fillRect/>
                  </a:stretch>
                </p:blipFill>
              </mc:Fallback>
            </mc:AlternateContent>
            <p:spPr>
              <a:xfrm>
                <a:off x="321728" y="2531535"/>
                <a:ext cx="5916706" cy="4572000"/>
              </a:xfrm>
              <a:prstGeom prst="rect">
                <a:avLst/>
              </a:prstGeom>
            </p:spPr>
          </p:pic>
          <p:sp>
            <p:nvSpPr>
              <p:cNvPr id="34" name="5-Point Star 33"/>
              <p:cNvSpPr/>
              <p:nvPr/>
            </p:nvSpPr>
            <p:spPr>
              <a:xfrm>
                <a:off x="3760194" y="5540589"/>
                <a:ext cx="292947" cy="309880"/>
              </a:xfrm>
              <a:prstGeom prst="star5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35" name="5-Point Star 34"/>
              <p:cNvSpPr/>
              <p:nvPr/>
            </p:nvSpPr>
            <p:spPr>
              <a:xfrm>
                <a:off x="3766120" y="5015655"/>
                <a:ext cx="292947" cy="309880"/>
              </a:xfrm>
              <a:prstGeom prst="star5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36" name="TextBox 35"/>
              <p:cNvSpPr txBox="1"/>
              <p:nvPr/>
            </p:nvSpPr>
            <p:spPr>
              <a:xfrm>
                <a:off x="3760194" y="5850469"/>
                <a:ext cx="988058" cy="304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LIGO H1</a:t>
                </a:r>
                <a:endParaRPr lang="en-US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3911747" y="4830989"/>
                <a:ext cx="988058" cy="304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GEO600</a:t>
                </a:r>
                <a:endParaRPr lang="en-US" dirty="0"/>
              </a:p>
            </p:txBody>
          </p:sp>
        </p:grpSp>
        <p:sp>
          <p:nvSpPr>
            <p:cNvPr id="32" name="5-Point Star 31"/>
            <p:cNvSpPr/>
            <p:nvPr/>
          </p:nvSpPr>
          <p:spPr>
            <a:xfrm>
              <a:off x="5257229" y="3295692"/>
              <a:ext cx="339972" cy="376351"/>
            </a:xfrm>
            <a:prstGeom prst="star5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about a </a:t>
            </a:r>
            <a:br>
              <a:rPr lang="en-US" dirty="0" smtClean="0"/>
            </a:br>
            <a:r>
              <a:rPr lang="en-US" dirty="0" smtClean="0"/>
              <a:t>“Quantum-Enhanced Advanced LIGO”?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816" y="1459973"/>
            <a:ext cx="8275792" cy="682095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²"/>
            </a:pPr>
            <a:r>
              <a:rPr lang="en-US" sz="2800" dirty="0" smtClean="0"/>
              <a:t> Do we want it? YES!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08251" y="2144435"/>
            <a:ext cx="4620482" cy="3858424"/>
            <a:chOff x="-125777" y="1243430"/>
            <a:chExt cx="4146420" cy="3171478"/>
          </a:xfrm>
          <a:effectLst>
            <a:glow rad="63500">
              <a:schemeClr val="accent4">
                <a:alpha val="75000"/>
              </a:schemeClr>
            </a:glow>
          </a:effectLst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25777" y="1298042"/>
              <a:ext cx="4146420" cy="311686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-125777" y="1243430"/>
              <a:ext cx="3132667" cy="480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Rana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Adhikari</a:t>
              </a:r>
              <a:r>
                <a:rPr lang="en-US" sz="1600" dirty="0" smtClean="0"/>
                <a:t>, </a:t>
              </a:r>
            </a:p>
            <a:p>
              <a:r>
                <a:rPr lang="en-US" sz="1600" dirty="0" smtClean="0"/>
                <a:t>GWADW 2012</a:t>
              </a:r>
              <a:endParaRPr lang="en-US" sz="1600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808133" y="3124006"/>
            <a:ext cx="2878667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All current ideas for upgrading </a:t>
            </a:r>
            <a:r>
              <a:rPr lang="en-US" sz="2400" dirty="0" err="1" smtClean="0"/>
              <a:t>aLIGO</a:t>
            </a:r>
            <a:r>
              <a:rPr lang="en-US" sz="2400" dirty="0" smtClean="0"/>
              <a:t> </a:t>
            </a:r>
          </a:p>
          <a:p>
            <a:pPr algn="ctr"/>
            <a:r>
              <a:rPr lang="en-US" sz="2400" dirty="0" smtClean="0"/>
              <a:t>include 10 dB of squeezing</a:t>
            </a:r>
            <a:endParaRPr lang="en-US" sz="24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11008" y="6039380"/>
            <a:ext cx="8275792" cy="682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²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Do we know how to make it? ALMOST!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Projections for a </a:t>
            </a:r>
            <a:br>
              <a:rPr lang="en-US" sz="4000" dirty="0" smtClean="0"/>
            </a:br>
            <a:r>
              <a:rPr lang="en-US" sz="4000" dirty="0" smtClean="0"/>
              <a:t>“Quantum-Enhanced Advanced LIGO”</a:t>
            </a:r>
            <a:endParaRPr lang="en-US" sz="4000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902036" y="1279381"/>
            <a:ext cx="7208010" cy="5486400"/>
            <a:chOff x="133989" y="0"/>
            <a:chExt cx="9010011" cy="6858000"/>
          </a:xfrm>
        </p:grpSpPr>
        <p:pic>
          <p:nvPicPr>
            <p:cNvPr id="5" name="Picture 4" descr="SQZtoday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2"/>
                <a:srcRect l="9933" t="8474" b="5324"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3"/>
                <a:srcRect l="9933" t="8474" b="5324"/>
                <a:stretch>
                  <a:fillRect/>
                </a:stretch>
              </p:blipFill>
            </mc:Fallback>
          </mc:AlternateContent>
          <p:spPr>
            <a:xfrm>
              <a:off x="1150471" y="673474"/>
              <a:ext cx="7993529" cy="591173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45361" y="96393"/>
              <a:ext cx="8698637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/>
            </a:p>
          </p:txBody>
        </p:sp>
        <p:pic>
          <p:nvPicPr>
            <p:cNvPr id="8" name="Picture 7" descr="result_aLIGO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4"/>
                <a:srcRect r="90067"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5"/>
                <a:srcRect r="90067"/>
                <a:stretch>
                  <a:fillRect/>
                </a:stretch>
              </p:blipFill>
            </mc:Fallback>
          </mc:AlternateContent>
          <p:spPr>
            <a:xfrm>
              <a:off x="133989" y="0"/>
              <a:ext cx="881530" cy="6858000"/>
            </a:xfrm>
            <a:prstGeom prst="rect">
              <a:avLst/>
            </a:prstGeom>
          </p:spPr>
        </p:pic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we really want:</a:t>
            </a:r>
            <a:br>
              <a:rPr lang="en-US" dirty="0" smtClean="0"/>
            </a:br>
            <a:r>
              <a:rPr lang="en-US" dirty="0" smtClean="0"/>
              <a:t>Frequency Dependent Squeezing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l="2821" b="2646"/>
          <a:stretch>
            <a:fillRect/>
          </a:stretch>
        </p:blipFill>
        <p:spPr>
          <a:xfrm>
            <a:off x="4953000" y="4963162"/>
            <a:ext cx="3791377" cy="1869439"/>
          </a:xfrm>
          <a:prstGeom prst="rect">
            <a:avLst/>
          </a:prstGeom>
          <a:effectLst>
            <a:glow rad="63500">
              <a:schemeClr val="accent4">
                <a:alpha val="75000"/>
              </a:schemeClr>
            </a:glow>
          </a:effectLst>
        </p:spPr>
      </p:pic>
      <p:pic>
        <p:nvPicPr>
          <p:cNvPr id="12" name="Picture 11" descr="FC_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215407" y="1231364"/>
            <a:ext cx="5088366" cy="3931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rcRect b="11437"/>
          <a:stretch>
            <a:fillRect/>
          </a:stretch>
        </p:blipFill>
        <p:spPr>
          <a:xfrm>
            <a:off x="1196999" y="2579318"/>
            <a:ext cx="2206606" cy="2111215"/>
          </a:xfrm>
          <a:prstGeom prst="rect">
            <a:avLst/>
          </a:prstGeom>
          <a:effectLst>
            <a:glow rad="63500">
              <a:schemeClr val="accent4">
                <a:alpha val="75000"/>
              </a:schemeClr>
            </a:glow>
          </a:effectLst>
        </p:spPr>
      </p:pic>
      <p:sp>
        <p:nvSpPr>
          <p:cNvPr id="15" name="Rectangle 14"/>
          <p:cNvSpPr/>
          <p:nvPr/>
        </p:nvSpPr>
        <p:spPr>
          <a:xfrm>
            <a:off x="660401" y="1616670"/>
            <a:ext cx="33527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High finesse detuned cavity which rotates the squeezing angle as function of frequency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13" y="4820138"/>
            <a:ext cx="3666067" cy="594951"/>
          </a:xfrm>
          <a:prstGeom prst="rect">
            <a:avLst/>
          </a:prstGeom>
          <a:ln>
            <a:solidFill>
              <a:srgbClr val="7C9BA5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330" y="5471989"/>
            <a:ext cx="3659950" cy="571330"/>
          </a:xfrm>
          <a:prstGeom prst="rect">
            <a:avLst/>
          </a:prstGeom>
          <a:ln>
            <a:solidFill>
              <a:srgbClr val="7C9BA5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330" y="6101462"/>
            <a:ext cx="3659950" cy="739603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Squeezing Experiments @ MIT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64040" y="1417638"/>
            <a:ext cx="5405888" cy="3930249"/>
          </a:xfrm>
        </p:spPr>
        <p:txBody>
          <a:bodyPr>
            <a:normAutofit/>
          </a:bodyPr>
          <a:lstStyle/>
          <a:p>
            <a:pPr lvl="1">
              <a:buNone/>
            </a:pPr>
            <a:r>
              <a:rPr lang="en-US" sz="2000" u="sng" dirty="0" smtClean="0"/>
              <a:t>FILTER CAVITY EXPERIMENT</a:t>
            </a:r>
          </a:p>
          <a:p>
            <a:pPr lvl="1">
              <a:buFont typeface="Wingdings" charset="2"/>
              <a:buChar char=""/>
            </a:pPr>
            <a:r>
              <a:rPr lang="en-US" sz="2000" dirty="0" smtClean="0"/>
              <a:t>Measuring optical losses to determine Advanced LIGO filter cavity design</a:t>
            </a:r>
          </a:p>
          <a:p>
            <a:pPr lvl="1">
              <a:buFont typeface="Wingdings" charset="2"/>
              <a:buChar char=""/>
            </a:pPr>
            <a:r>
              <a:rPr lang="en-US" sz="2000" dirty="0" smtClean="0"/>
              <a:t>Implementing practical filter cavity control scheme</a:t>
            </a:r>
          </a:p>
          <a:p>
            <a:pPr lvl="1">
              <a:buFont typeface="Wingdings" charset="2"/>
              <a:buChar char=""/>
            </a:pPr>
            <a:r>
              <a:rPr lang="en-US" sz="2000" dirty="0" smtClean="0"/>
              <a:t>Characterizing technical noises</a:t>
            </a:r>
          </a:p>
          <a:p>
            <a:pPr lvl="1">
              <a:buFont typeface="Wingdings" charset="2"/>
              <a:buChar char=""/>
            </a:pPr>
            <a:r>
              <a:rPr lang="en-US" sz="2000" dirty="0" smtClean="0"/>
              <a:t>Preparing for demonstration of audio-band frequency dependent squeezing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928" y="1417638"/>
            <a:ext cx="3116872" cy="4975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3801393" y="6488668"/>
            <a:ext cx="2641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Tomoki </a:t>
            </a:r>
            <a:r>
              <a:rPr lang="en-US" dirty="0" err="1" smtClean="0"/>
              <a:t>Isogai</a:t>
            </a:r>
            <a:r>
              <a:rPr lang="en-US" dirty="0" smtClean="0"/>
              <a:t>, John Miller,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310031" y="6488668"/>
            <a:ext cx="1231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Eric </a:t>
            </a:r>
            <a:r>
              <a:rPr lang="en-US" dirty="0" err="1" smtClean="0"/>
              <a:t>Oelker</a:t>
            </a:r>
            <a:r>
              <a:rPr lang="en-US" dirty="0" smtClean="0"/>
              <a:t>,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89717" y="4672786"/>
            <a:ext cx="48802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smtClean="0"/>
              <a:t>NEW </a:t>
            </a:r>
            <a:r>
              <a:rPr lang="en-US" u="sng" dirty="0" err="1" smtClean="0"/>
              <a:t>aLIGO</a:t>
            </a:r>
            <a:r>
              <a:rPr lang="en-US" u="sng" dirty="0" smtClean="0"/>
              <a:t> SQUEEZER SOURCE</a:t>
            </a:r>
            <a:endParaRPr lang="en-US" dirty="0" smtClean="0"/>
          </a:p>
          <a:p>
            <a:pPr marL="0" lvl="1">
              <a:buFont typeface="Wingdings" charset="2"/>
              <a:buChar char="²"/>
            </a:pPr>
            <a:r>
              <a:rPr lang="en-US" sz="2000" dirty="0" smtClean="0"/>
              <a:t> Working on a new design with an </a:t>
            </a:r>
          </a:p>
          <a:p>
            <a:pPr marL="0" lvl="1"/>
            <a:r>
              <a:rPr lang="en-US" sz="2000" dirty="0" smtClean="0"/>
              <a:t>      in-vacuum squeezer source cavity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509379" y="6488668"/>
            <a:ext cx="1514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(Patrick </a:t>
            </a:r>
            <a:r>
              <a:rPr lang="en-US" dirty="0" err="1" smtClean="0"/>
              <a:t>Kwee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067" y="1899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For </a:t>
            </a:r>
            <a:r>
              <a:rPr lang="en-US" dirty="0" err="1" smtClean="0"/>
              <a:t>aLIGO</a:t>
            </a:r>
            <a:r>
              <a:rPr lang="en-US" dirty="0" smtClean="0"/>
              <a:t>, we could afford a “</a:t>
            </a:r>
            <a:r>
              <a:rPr lang="en-US" dirty="0" err="1" smtClean="0"/>
              <a:t>lossy</a:t>
            </a:r>
            <a:r>
              <a:rPr lang="en-US" dirty="0" smtClean="0"/>
              <a:t>” cavity </a:t>
            </a:r>
            <a:br>
              <a:rPr lang="en-US" dirty="0" smtClean="0"/>
            </a:br>
            <a:r>
              <a:rPr lang="en-US" sz="2667" dirty="0" smtClean="0"/>
              <a:t>16m cavity, 10ppm losses round trip</a:t>
            </a:r>
            <a:endParaRPr lang="en-US" sz="2667" dirty="0"/>
          </a:p>
        </p:txBody>
      </p:sp>
      <p:pic>
        <p:nvPicPr>
          <p:cNvPr id="4" name="Picture 3" descr="FC_lossycurves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3636" t="6420" r="8311" b="4321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l="3636" t="6420" r="8311" b="4321"/>
              <a:stretch>
                <a:fillRect/>
              </a:stretch>
            </p:blipFill>
          </mc:Fallback>
        </mc:AlternateContent>
        <p:spPr>
          <a:xfrm>
            <a:off x="1246692" y="1102783"/>
            <a:ext cx="6420403" cy="502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 t="25758" r="10424"/>
          <a:stretch>
            <a:fillRect/>
          </a:stretch>
        </p:blipFill>
        <p:spPr>
          <a:xfrm>
            <a:off x="-1" y="6131982"/>
            <a:ext cx="6120878" cy="7315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61933" y="6494170"/>
            <a:ext cx="1532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preparation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C_lossycurvesSQL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4178" t="8167" r="7809" b="248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l="4178" t="8167" r="7809" b="2483"/>
              <a:stretch>
                <a:fillRect/>
              </a:stretch>
            </p:blipFill>
          </mc:Fallback>
        </mc:AlternateContent>
        <p:spPr>
          <a:xfrm>
            <a:off x="1290278" y="1204387"/>
            <a:ext cx="6411045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067" y="18996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Beyond the “Standard Quantum Limit”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“First Generation” GW Detectors…</a:t>
            </a:r>
            <a:br>
              <a:rPr lang="en-US" dirty="0" smtClean="0"/>
            </a:br>
            <a:r>
              <a:rPr lang="en-US" dirty="0" smtClean="0"/>
              <a:t>…NO DETECTION </a:t>
            </a:r>
            <a:r>
              <a:rPr lang="en-US" dirty="0" err="1" smtClean="0">
                <a:sym typeface="Wingdings"/>
              </a:rPr>
              <a:t>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208952" y="1463675"/>
            <a:ext cx="6858000" cy="5257800"/>
            <a:chOff x="2234613" y="1548813"/>
            <a:chExt cx="6858000" cy="5257800"/>
          </a:xfrm>
        </p:grpSpPr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 l="4568" t="4080" r="8858" b="2664"/>
            <a:stretch>
              <a:fillRect/>
            </a:stretch>
          </p:blipFill>
          <p:spPr bwMode="auto">
            <a:xfrm>
              <a:off x="2234613" y="1548813"/>
              <a:ext cx="6858000" cy="5257800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blipFill dpi="0" rotWithShape="0">
                    <a:blip/>
                    <a:srcRect l="4568" t="4080" r="8858" b="2664"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7" name="Freeform 16"/>
            <p:cNvSpPr>
              <a:spLocks/>
            </p:cNvSpPr>
            <p:nvPr/>
          </p:nvSpPr>
          <p:spPr bwMode="auto">
            <a:xfrm>
              <a:off x="2911146" y="1741573"/>
              <a:ext cx="1107745" cy="4604176"/>
            </a:xfrm>
            <a:custGeom>
              <a:avLst/>
              <a:gdLst>
                <a:gd name="T0" fmla="*/ 0 w 1011"/>
                <a:gd name="T1" fmla="*/ 2856 h 2856"/>
                <a:gd name="T2" fmla="*/ 8 w 1011"/>
                <a:gd name="T3" fmla="*/ 0 h 2856"/>
                <a:gd name="T4" fmla="*/ 228 w 1011"/>
                <a:gd name="T5" fmla="*/ 0 h 2856"/>
                <a:gd name="T6" fmla="*/ 1011 w 1011"/>
                <a:gd name="T7" fmla="*/ 2854 h 2856"/>
                <a:gd name="T8" fmla="*/ 0 w 1011"/>
                <a:gd name="T9" fmla="*/ 2856 h 2856"/>
                <a:gd name="connsiteX0" fmla="*/ 12 w 10012"/>
                <a:gd name="connsiteY0" fmla="*/ 10146 h 10146"/>
                <a:gd name="connsiteX1" fmla="*/ 0 w 10012"/>
                <a:gd name="connsiteY1" fmla="*/ 0 h 10146"/>
                <a:gd name="connsiteX2" fmla="*/ 2267 w 10012"/>
                <a:gd name="connsiteY2" fmla="*/ 146 h 10146"/>
                <a:gd name="connsiteX3" fmla="*/ 10012 w 10012"/>
                <a:gd name="connsiteY3" fmla="*/ 10139 h 10146"/>
                <a:gd name="connsiteX4" fmla="*/ 12 w 10012"/>
                <a:gd name="connsiteY4" fmla="*/ 10146 h 10146"/>
                <a:gd name="connsiteX0" fmla="*/ 12 w 10012"/>
                <a:gd name="connsiteY0" fmla="*/ 10146 h 10146"/>
                <a:gd name="connsiteX1" fmla="*/ 0 w 10012"/>
                <a:gd name="connsiteY1" fmla="*/ 0 h 10146"/>
                <a:gd name="connsiteX2" fmla="*/ 620 w 10012"/>
                <a:gd name="connsiteY2" fmla="*/ 0 h 10146"/>
                <a:gd name="connsiteX3" fmla="*/ 10012 w 10012"/>
                <a:gd name="connsiteY3" fmla="*/ 10139 h 10146"/>
                <a:gd name="connsiteX4" fmla="*/ 12 w 10012"/>
                <a:gd name="connsiteY4" fmla="*/ 10146 h 10146"/>
                <a:gd name="connsiteX0" fmla="*/ 12 w 6902"/>
                <a:gd name="connsiteY0" fmla="*/ 10146 h 10155"/>
                <a:gd name="connsiteX1" fmla="*/ 0 w 6902"/>
                <a:gd name="connsiteY1" fmla="*/ 0 h 10155"/>
                <a:gd name="connsiteX2" fmla="*/ 620 w 6902"/>
                <a:gd name="connsiteY2" fmla="*/ 0 h 10155"/>
                <a:gd name="connsiteX3" fmla="*/ 6902 w 6902"/>
                <a:gd name="connsiteY3" fmla="*/ 10155 h 10155"/>
                <a:gd name="connsiteX4" fmla="*/ 12 w 6902"/>
                <a:gd name="connsiteY4" fmla="*/ 10146 h 10155"/>
                <a:gd name="connsiteX0" fmla="*/ 17 w 10000"/>
                <a:gd name="connsiteY0" fmla="*/ 9991 h 10000"/>
                <a:gd name="connsiteX1" fmla="*/ 0 w 10000"/>
                <a:gd name="connsiteY1" fmla="*/ 0 h 10000"/>
                <a:gd name="connsiteX2" fmla="*/ 302 w 10000"/>
                <a:gd name="connsiteY2" fmla="*/ 0 h 10000"/>
                <a:gd name="connsiteX3" fmla="*/ 10000 w 10000"/>
                <a:gd name="connsiteY3" fmla="*/ 10000 h 10000"/>
                <a:gd name="connsiteX4" fmla="*/ 17 w 10000"/>
                <a:gd name="connsiteY4" fmla="*/ 9991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17" y="9991"/>
                  </a:moveTo>
                  <a:cubicBezTo>
                    <a:pt x="11" y="6661"/>
                    <a:pt x="6" y="3330"/>
                    <a:pt x="0" y="0"/>
                  </a:cubicBezTo>
                  <a:lnTo>
                    <a:pt x="302" y="0"/>
                  </a:lnTo>
                  <a:lnTo>
                    <a:pt x="10000" y="10000"/>
                  </a:lnTo>
                  <a:lnTo>
                    <a:pt x="17" y="9991"/>
                  </a:lnTo>
                  <a:close/>
                </a:path>
              </a:pathLst>
            </a:custGeom>
            <a:solidFill>
              <a:srgbClr val="996633">
                <a:alpha val="2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" name="Freeform 15"/>
            <p:cNvSpPr>
              <a:spLocks/>
            </p:cNvSpPr>
            <p:nvPr/>
          </p:nvSpPr>
          <p:spPr bwMode="auto">
            <a:xfrm>
              <a:off x="3677539" y="4920312"/>
              <a:ext cx="1461689" cy="1424845"/>
            </a:xfrm>
            <a:custGeom>
              <a:avLst/>
              <a:gdLst>
                <a:gd name="T0" fmla="*/ 239 w 1676"/>
                <a:gd name="T1" fmla="*/ 893 h 900"/>
                <a:gd name="T2" fmla="*/ 0 w 1676"/>
                <a:gd name="T3" fmla="*/ 0 h 900"/>
                <a:gd name="T4" fmla="*/ 1676 w 1676"/>
                <a:gd name="T5" fmla="*/ 900 h 900"/>
                <a:gd name="T6" fmla="*/ 828 w 1676"/>
                <a:gd name="T7" fmla="*/ 893 h 900"/>
                <a:gd name="T8" fmla="*/ 239 w 1676"/>
                <a:gd name="T9" fmla="*/ 893 h 900"/>
                <a:gd name="connsiteX0" fmla="*/ 1316 w 9890"/>
                <a:gd name="connsiteY0" fmla="*/ 9973 h 10051"/>
                <a:gd name="connsiteX1" fmla="*/ 0 w 9890"/>
                <a:gd name="connsiteY1" fmla="*/ 0 h 10051"/>
                <a:gd name="connsiteX2" fmla="*/ 9890 w 9890"/>
                <a:gd name="connsiteY2" fmla="*/ 10051 h 10051"/>
                <a:gd name="connsiteX3" fmla="*/ 4830 w 9890"/>
                <a:gd name="connsiteY3" fmla="*/ 9973 h 10051"/>
                <a:gd name="connsiteX4" fmla="*/ 1316 w 9890"/>
                <a:gd name="connsiteY4" fmla="*/ 9973 h 10051"/>
                <a:gd name="connsiteX0" fmla="*/ 1331 w 5871"/>
                <a:gd name="connsiteY0" fmla="*/ 9922 h 9949"/>
                <a:gd name="connsiteX1" fmla="*/ 0 w 5871"/>
                <a:gd name="connsiteY1" fmla="*/ 0 h 9949"/>
                <a:gd name="connsiteX2" fmla="*/ 5871 w 5871"/>
                <a:gd name="connsiteY2" fmla="*/ 9949 h 9949"/>
                <a:gd name="connsiteX3" fmla="*/ 4884 w 5871"/>
                <a:gd name="connsiteY3" fmla="*/ 9922 h 9949"/>
                <a:gd name="connsiteX4" fmla="*/ 1331 w 5871"/>
                <a:gd name="connsiteY4" fmla="*/ 9922 h 9949"/>
                <a:gd name="connsiteX0" fmla="*/ 2267 w 10000"/>
                <a:gd name="connsiteY0" fmla="*/ 9973 h 10000"/>
                <a:gd name="connsiteX1" fmla="*/ 0 w 10000"/>
                <a:gd name="connsiteY1" fmla="*/ 0 h 10000"/>
                <a:gd name="connsiteX2" fmla="*/ 10000 w 10000"/>
                <a:gd name="connsiteY2" fmla="*/ 10000 h 10000"/>
                <a:gd name="connsiteX3" fmla="*/ 2267 w 10000"/>
                <a:gd name="connsiteY3" fmla="*/ 9973 h 10000"/>
                <a:gd name="connsiteX0" fmla="*/ 2267 w 9749"/>
                <a:gd name="connsiteY0" fmla="*/ 9973 h 9973"/>
                <a:gd name="connsiteX1" fmla="*/ 0 w 9749"/>
                <a:gd name="connsiteY1" fmla="*/ 0 h 9973"/>
                <a:gd name="connsiteX2" fmla="*/ 9749 w 9749"/>
                <a:gd name="connsiteY2" fmla="*/ 9922 h 9973"/>
                <a:gd name="connsiteX3" fmla="*/ 2267 w 9749"/>
                <a:gd name="connsiteY3" fmla="*/ 9973 h 9973"/>
                <a:gd name="connsiteX0" fmla="*/ 2325 w 10074"/>
                <a:gd name="connsiteY0" fmla="*/ 10000 h 10000"/>
                <a:gd name="connsiteX1" fmla="*/ 0 w 10074"/>
                <a:gd name="connsiteY1" fmla="*/ 0 h 10000"/>
                <a:gd name="connsiteX2" fmla="*/ 10074 w 10074"/>
                <a:gd name="connsiteY2" fmla="*/ 9949 h 10000"/>
                <a:gd name="connsiteX3" fmla="*/ 2325 w 10074"/>
                <a:gd name="connsiteY3" fmla="*/ 10000 h 10000"/>
                <a:gd name="connsiteX0" fmla="*/ 2325 w 9816"/>
                <a:gd name="connsiteY0" fmla="*/ 10000 h 10027"/>
                <a:gd name="connsiteX1" fmla="*/ 0 w 9816"/>
                <a:gd name="connsiteY1" fmla="*/ 0 h 10027"/>
                <a:gd name="connsiteX2" fmla="*/ 9816 w 9816"/>
                <a:gd name="connsiteY2" fmla="*/ 10027 h 10027"/>
                <a:gd name="connsiteX3" fmla="*/ 2325 w 9816"/>
                <a:gd name="connsiteY3" fmla="*/ 10000 h 10027"/>
                <a:gd name="connsiteX0" fmla="*/ 2369 w 9887"/>
                <a:gd name="connsiteY0" fmla="*/ 9973 h 9973"/>
                <a:gd name="connsiteX1" fmla="*/ 0 w 9887"/>
                <a:gd name="connsiteY1" fmla="*/ 0 h 9973"/>
                <a:gd name="connsiteX2" fmla="*/ 9887 w 9887"/>
                <a:gd name="connsiteY2" fmla="*/ 9961 h 9973"/>
                <a:gd name="connsiteX3" fmla="*/ 2369 w 9887"/>
                <a:gd name="connsiteY3" fmla="*/ 9973 h 9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87" h="9973">
                  <a:moveTo>
                    <a:pt x="2369" y="9973"/>
                  </a:moveTo>
                  <a:lnTo>
                    <a:pt x="0" y="0"/>
                  </a:lnTo>
                  <a:lnTo>
                    <a:pt x="9887" y="9961"/>
                  </a:lnTo>
                  <a:lnTo>
                    <a:pt x="2369" y="9973"/>
                  </a:lnTo>
                  <a:close/>
                </a:path>
              </a:pathLst>
            </a:custGeom>
            <a:solidFill>
              <a:srgbClr val="FF3300">
                <a:alpha val="2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" name="Freeform 14"/>
            <p:cNvSpPr>
              <a:spLocks/>
            </p:cNvSpPr>
            <p:nvPr/>
          </p:nvSpPr>
          <p:spPr bwMode="auto">
            <a:xfrm>
              <a:off x="4823055" y="4804283"/>
              <a:ext cx="4214902" cy="1536857"/>
            </a:xfrm>
            <a:custGeom>
              <a:avLst/>
              <a:gdLst>
                <a:gd name="T0" fmla="*/ 886 w 2595"/>
                <a:gd name="T1" fmla="*/ 1100 h 1100"/>
                <a:gd name="T2" fmla="*/ 0 w 2595"/>
                <a:gd name="T3" fmla="*/ 621 h 1100"/>
                <a:gd name="T4" fmla="*/ 970 w 2595"/>
                <a:gd name="T5" fmla="*/ 494 h 1100"/>
                <a:gd name="T6" fmla="*/ 2595 w 2595"/>
                <a:gd name="T7" fmla="*/ 0 h 1100"/>
                <a:gd name="T8" fmla="*/ 2569 w 2595"/>
                <a:gd name="T9" fmla="*/ 1094 h 1100"/>
                <a:gd name="T10" fmla="*/ 886 w 2595"/>
                <a:gd name="T11" fmla="*/ 1100 h 1100"/>
                <a:gd name="connsiteX0" fmla="*/ 3414 w 9900"/>
                <a:gd name="connsiteY0" fmla="*/ 8888 h 8888"/>
                <a:gd name="connsiteX1" fmla="*/ 0 w 9900"/>
                <a:gd name="connsiteY1" fmla="*/ 4533 h 8888"/>
                <a:gd name="connsiteX2" fmla="*/ 3738 w 9900"/>
                <a:gd name="connsiteY2" fmla="*/ 3379 h 8888"/>
                <a:gd name="connsiteX3" fmla="*/ 9865 w 9900"/>
                <a:gd name="connsiteY3" fmla="*/ 0 h 8888"/>
                <a:gd name="connsiteX4" fmla="*/ 9900 w 9900"/>
                <a:gd name="connsiteY4" fmla="*/ 8833 h 8888"/>
                <a:gd name="connsiteX5" fmla="*/ 3414 w 9900"/>
                <a:gd name="connsiteY5" fmla="*/ 8888 h 8888"/>
                <a:gd name="connsiteX0" fmla="*/ 3448 w 9967"/>
                <a:gd name="connsiteY0" fmla="*/ 10000 h 10000"/>
                <a:gd name="connsiteX1" fmla="*/ 0 w 9967"/>
                <a:gd name="connsiteY1" fmla="*/ 5100 h 10000"/>
                <a:gd name="connsiteX2" fmla="*/ 3776 w 9967"/>
                <a:gd name="connsiteY2" fmla="*/ 3802 h 10000"/>
                <a:gd name="connsiteX3" fmla="*/ 9965 w 9967"/>
                <a:gd name="connsiteY3" fmla="*/ 0 h 10000"/>
                <a:gd name="connsiteX4" fmla="*/ 9946 w 9967"/>
                <a:gd name="connsiteY4" fmla="*/ 9902 h 10000"/>
                <a:gd name="connsiteX5" fmla="*/ 3448 w 9967"/>
                <a:gd name="connsiteY5" fmla="*/ 10000 h 10000"/>
                <a:gd name="connsiteX0" fmla="*/ 3459 w 10000"/>
                <a:gd name="connsiteY0" fmla="*/ 10000 h 10000"/>
                <a:gd name="connsiteX1" fmla="*/ 0 w 10000"/>
                <a:gd name="connsiteY1" fmla="*/ 5100 h 10000"/>
                <a:gd name="connsiteX2" fmla="*/ 3789 w 10000"/>
                <a:gd name="connsiteY2" fmla="*/ 3802 h 10000"/>
                <a:gd name="connsiteX3" fmla="*/ 9998 w 10000"/>
                <a:gd name="connsiteY3" fmla="*/ 0 h 10000"/>
                <a:gd name="connsiteX4" fmla="*/ 9993 w 10000"/>
                <a:gd name="connsiteY4" fmla="*/ 9902 h 10000"/>
                <a:gd name="connsiteX5" fmla="*/ 3459 w 10000"/>
                <a:gd name="connsiteY5" fmla="*/ 10000 h 10000"/>
                <a:gd name="connsiteX0" fmla="*/ 403 w 10000"/>
                <a:gd name="connsiteY0" fmla="*/ 9893 h 9902"/>
                <a:gd name="connsiteX1" fmla="*/ 0 w 10000"/>
                <a:gd name="connsiteY1" fmla="*/ 5100 h 9902"/>
                <a:gd name="connsiteX2" fmla="*/ 3789 w 10000"/>
                <a:gd name="connsiteY2" fmla="*/ 3802 h 9902"/>
                <a:gd name="connsiteX3" fmla="*/ 9998 w 10000"/>
                <a:gd name="connsiteY3" fmla="*/ 0 h 9902"/>
                <a:gd name="connsiteX4" fmla="*/ 9993 w 10000"/>
                <a:gd name="connsiteY4" fmla="*/ 9902 h 9902"/>
                <a:gd name="connsiteX5" fmla="*/ 403 w 10000"/>
                <a:gd name="connsiteY5" fmla="*/ 9893 h 9902"/>
                <a:gd name="connsiteX0" fmla="*/ 717 w 10314"/>
                <a:gd name="connsiteY0" fmla="*/ 9991 h 10000"/>
                <a:gd name="connsiteX1" fmla="*/ 0 w 10314"/>
                <a:gd name="connsiteY1" fmla="*/ 8001 h 10000"/>
                <a:gd name="connsiteX2" fmla="*/ 4103 w 10314"/>
                <a:gd name="connsiteY2" fmla="*/ 3840 h 10000"/>
                <a:gd name="connsiteX3" fmla="*/ 10312 w 10314"/>
                <a:gd name="connsiteY3" fmla="*/ 0 h 10000"/>
                <a:gd name="connsiteX4" fmla="*/ 10307 w 10314"/>
                <a:gd name="connsiteY4" fmla="*/ 10000 h 10000"/>
                <a:gd name="connsiteX5" fmla="*/ 717 w 10314"/>
                <a:gd name="connsiteY5" fmla="*/ 9991 h 10000"/>
                <a:gd name="connsiteX0" fmla="*/ 717 w 10314"/>
                <a:gd name="connsiteY0" fmla="*/ 9991 h 10000"/>
                <a:gd name="connsiteX1" fmla="*/ 0 w 10314"/>
                <a:gd name="connsiteY1" fmla="*/ 8001 h 10000"/>
                <a:gd name="connsiteX2" fmla="*/ 4103 w 10314"/>
                <a:gd name="connsiteY2" fmla="*/ 3840 h 10000"/>
                <a:gd name="connsiteX3" fmla="*/ 10312 w 10314"/>
                <a:gd name="connsiteY3" fmla="*/ 0 h 10000"/>
                <a:gd name="connsiteX4" fmla="*/ 10307 w 10314"/>
                <a:gd name="connsiteY4" fmla="*/ 10000 h 10000"/>
                <a:gd name="connsiteX5" fmla="*/ 717 w 10314"/>
                <a:gd name="connsiteY5" fmla="*/ 9991 h 10000"/>
                <a:gd name="connsiteX0" fmla="*/ 717 w 10314"/>
                <a:gd name="connsiteY0" fmla="*/ 9991 h 10000"/>
                <a:gd name="connsiteX1" fmla="*/ 0 w 10314"/>
                <a:gd name="connsiteY1" fmla="*/ 8001 h 10000"/>
                <a:gd name="connsiteX2" fmla="*/ 4103 w 10314"/>
                <a:gd name="connsiteY2" fmla="*/ 3840 h 10000"/>
                <a:gd name="connsiteX3" fmla="*/ 10312 w 10314"/>
                <a:gd name="connsiteY3" fmla="*/ 0 h 10000"/>
                <a:gd name="connsiteX4" fmla="*/ 10307 w 10314"/>
                <a:gd name="connsiteY4" fmla="*/ 10000 h 10000"/>
                <a:gd name="connsiteX5" fmla="*/ 717 w 10314"/>
                <a:gd name="connsiteY5" fmla="*/ 9991 h 10000"/>
                <a:gd name="connsiteX0" fmla="*/ 717 w 10314"/>
                <a:gd name="connsiteY0" fmla="*/ 9991 h 10279"/>
                <a:gd name="connsiteX1" fmla="*/ 0 w 10314"/>
                <a:gd name="connsiteY1" fmla="*/ 8001 h 10279"/>
                <a:gd name="connsiteX2" fmla="*/ 4103 w 10314"/>
                <a:gd name="connsiteY2" fmla="*/ 3840 h 10279"/>
                <a:gd name="connsiteX3" fmla="*/ 10312 w 10314"/>
                <a:gd name="connsiteY3" fmla="*/ 0 h 10279"/>
                <a:gd name="connsiteX4" fmla="*/ 10307 w 10314"/>
                <a:gd name="connsiteY4" fmla="*/ 10000 h 10279"/>
                <a:gd name="connsiteX5" fmla="*/ 717 w 10314"/>
                <a:gd name="connsiteY5" fmla="*/ 9991 h 10279"/>
                <a:gd name="connsiteX0" fmla="*/ 717 w 10314"/>
                <a:gd name="connsiteY0" fmla="*/ 9991 h 10000"/>
                <a:gd name="connsiteX1" fmla="*/ 0 w 10314"/>
                <a:gd name="connsiteY1" fmla="*/ 8001 h 10000"/>
                <a:gd name="connsiteX2" fmla="*/ 4103 w 10314"/>
                <a:gd name="connsiteY2" fmla="*/ 3840 h 10000"/>
                <a:gd name="connsiteX3" fmla="*/ 10312 w 10314"/>
                <a:gd name="connsiteY3" fmla="*/ 0 h 10000"/>
                <a:gd name="connsiteX4" fmla="*/ 10307 w 10314"/>
                <a:gd name="connsiteY4" fmla="*/ 10000 h 10000"/>
                <a:gd name="connsiteX5" fmla="*/ 717 w 10314"/>
                <a:gd name="connsiteY5" fmla="*/ 9991 h 10000"/>
                <a:gd name="connsiteX0" fmla="*/ 717 w 10314"/>
                <a:gd name="connsiteY0" fmla="*/ 9991 h 10000"/>
                <a:gd name="connsiteX1" fmla="*/ 0 w 10314"/>
                <a:gd name="connsiteY1" fmla="*/ 8001 h 10000"/>
                <a:gd name="connsiteX2" fmla="*/ 4103 w 10314"/>
                <a:gd name="connsiteY2" fmla="*/ 3840 h 10000"/>
                <a:gd name="connsiteX3" fmla="*/ 10312 w 10314"/>
                <a:gd name="connsiteY3" fmla="*/ 0 h 10000"/>
                <a:gd name="connsiteX4" fmla="*/ 10307 w 10314"/>
                <a:gd name="connsiteY4" fmla="*/ 10000 h 10000"/>
                <a:gd name="connsiteX5" fmla="*/ 717 w 10314"/>
                <a:gd name="connsiteY5" fmla="*/ 9991 h 10000"/>
                <a:gd name="connsiteX0" fmla="*/ 1228 w 10825"/>
                <a:gd name="connsiteY0" fmla="*/ 9991 h 10000"/>
                <a:gd name="connsiteX1" fmla="*/ 511 w 10825"/>
                <a:gd name="connsiteY1" fmla="*/ 8001 h 10000"/>
                <a:gd name="connsiteX2" fmla="*/ 4614 w 10825"/>
                <a:gd name="connsiteY2" fmla="*/ 3840 h 10000"/>
                <a:gd name="connsiteX3" fmla="*/ 10823 w 10825"/>
                <a:gd name="connsiteY3" fmla="*/ 0 h 10000"/>
                <a:gd name="connsiteX4" fmla="*/ 10818 w 10825"/>
                <a:gd name="connsiteY4" fmla="*/ 10000 h 10000"/>
                <a:gd name="connsiteX5" fmla="*/ 1228 w 10825"/>
                <a:gd name="connsiteY5" fmla="*/ 9991 h 10000"/>
                <a:gd name="connsiteX0" fmla="*/ 896 w 10493"/>
                <a:gd name="connsiteY0" fmla="*/ 9991 h 10000"/>
                <a:gd name="connsiteX1" fmla="*/ 179 w 10493"/>
                <a:gd name="connsiteY1" fmla="*/ 8001 h 10000"/>
                <a:gd name="connsiteX2" fmla="*/ 4282 w 10493"/>
                <a:gd name="connsiteY2" fmla="*/ 3840 h 10000"/>
                <a:gd name="connsiteX3" fmla="*/ 10491 w 10493"/>
                <a:gd name="connsiteY3" fmla="*/ 0 h 10000"/>
                <a:gd name="connsiteX4" fmla="*/ 10486 w 10493"/>
                <a:gd name="connsiteY4" fmla="*/ 10000 h 10000"/>
                <a:gd name="connsiteX5" fmla="*/ 896 w 10493"/>
                <a:gd name="connsiteY5" fmla="*/ 9991 h 10000"/>
                <a:gd name="connsiteX0" fmla="*/ 717 w 10314"/>
                <a:gd name="connsiteY0" fmla="*/ 9991 h 10000"/>
                <a:gd name="connsiteX1" fmla="*/ 0 w 10314"/>
                <a:gd name="connsiteY1" fmla="*/ 8001 h 10000"/>
                <a:gd name="connsiteX2" fmla="*/ 4103 w 10314"/>
                <a:gd name="connsiteY2" fmla="*/ 3840 h 10000"/>
                <a:gd name="connsiteX3" fmla="*/ 10312 w 10314"/>
                <a:gd name="connsiteY3" fmla="*/ 0 h 10000"/>
                <a:gd name="connsiteX4" fmla="*/ 10307 w 10314"/>
                <a:gd name="connsiteY4" fmla="*/ 10000 h 10000"/>
                <a:gd name="connsiteX5" fmla="*/ 717 w 10314"/>
                <a:gd name="connsiteY5" fmla="*/ 9991 h 10000"/>
                <a:gd name="connsiteX0" fmla="*/ 717 w 10314"/>
                <a:gd name="connsiteY0" fmla="*/ 9991 h 10000"/>
                <a:gd name="connsiteX1" fmla="*/ 0 w 10314"/>
                <a:gd name="connsiteY1" fmla="*/ 8001 h 10000"/>
                <a:gd name="connsiteX2" fmla="*/ 1524 w 10314"/>
                <a:gd name="connsiteY2" fmla="*/ 7882 h 10000"/>
                <a:gd name="connsiteX3" fmla="*/ 10312 w 10314"/>
                <a:gd name="connsiteY3" fmla="*/ 0 h 10000"/>
                <a:gd name="connsiteX4" fmla="*/ 10307 w 10314"/>
                <a:gd name="connsiteY4" fmla="*/ 10000 h 10000"/>
                <a:gd name="connsiteX5" fmla="*/ 717 w 10314"/>
                <a:gd name="connsiteY5" fmla="*/ 9991 h 10000"/>
                <a:gd name="connsiteX0" fmla="*/ 717 w 10314"/>
                <a:gd name="connsiteY0" fmla="*/ 10004 h 10013"/>
                <a:gd name="connsiteX1" fmla="*/ 0 w 10314"/>
                <a:gd name="connsiteY1" fmla="*/ 8014 h 10013"/>
                <a:gd name="connsiteX2" fmla="*/ 1524 w 10314"/>
                <a:gd name="connsiteY2" fmla="*/ 7895 h 10013"/>
                <a:gd name="connsiteX3" fmla="*/ 10312 w 10314"/>
                <a:gd name="connsiteY3" fmla="*/ 13 h 10013"/>
                <a:gd name="connsiteX4" fmla="*/ 10307 w 10314"/>
                <a:gd name="connsiteY4" fmla="*/ 10013 h 10013"/>
                <a:gd name="connsiteX5" fmla="*/ 717 w 10314"/>
                <a:gd name="connsiteY5" fmla="*/ 10004 h 10013"/>
                <a:gd name="connsiteX0" fmla="*/ 719 w 10316"/>
                <a:gd name="connsiteY0" fmla="*/ 10003 h 10012"/>
                <a:gd name="connsiteX1" fmla="*/ 2 w 10316"/>
                <a:gd name="connsiteY1" fmla="*/ 8013 h 10012"/>
                <a:gd name="connsiteX2" fmla="*/ 1526 w 10316"/>
                <a:gd name="connsiteY2" fmla="*/ 7894 h 10012"/>
                <a:gd name="connsiteX3" fmla="*/ 10314 w 10316"/>
                <a:gd name="connsiteY3" fmla="*/ 12 h 10012"/>
                <a:gd name="connsiteX4" fmla="*/ 10309 w 10316"/>
                <a:gd name="connsiteY4" fmla="*/ 10012 h 10012"/>
                <a:gd name="connsiteX5" fmla="*/ 719 w 10316"/>
                <a:gd name="connsiteY5" fmla="*/ 10003 h 10012"/>
                <a:gd name="connsiteX0" fmla="*/ 717 w 10314"/>
                <a:gd name="connsiteY0" fmla="*/ 10003 h 10012"/>
                <a:gd name="connsiteX1" fmla="*/ 0 w 10314"/>
                <a:gd name="connsiteY1" fmla="*/ 8013 h 10012"/>
                <a:gd name="connsiteX2" fmla="*/ 1524 w 10314"/>
                <a:gd name="connsiteY2" fmla="*/ 7894 h 10012"/>
                <a:gd name="connsiteX3" fmla="*/ 10312 w 10314"/>
                <a:gd name="connsiteY3" fmla="*/ 12 h 10012"/>
                <a:gd name="connsiteX4" fmla="*/ 10307 w 10314"/>
                <a:gd name="connsiteY4" fmla="*/ 10012 h 10012"/>
                <a:gd name="connsiteX5" fmla="*/ 717 w 10314"/>
                <a:gd name="connsiteY5" fmla="*/ 10003 h 10012"/>
                <a:gd name="connsiteX0" fmla="*/ 717 w 10314"/>
                <a:gd name="connsiteY0" fmla="*/ 10003 h 10012"/>
                <a:gd name="connsiteX1" fmla="*/ 0 w 10314"/>
                <a:gd name="connsiteY1" fmla="*/ 8013 h 10012"/>
                <a:gd name="connsiteX2" fmla="*/ 1524 w 10314"/>
                <a:gd name="connsiteY2" fmla="*/ 7894 h 10012"/>
                <a:gd name="connsiteX3" fmla="*/ 10312 w 10314"/>
                <a:gd name="connsiteY3" fmla="*/ 12 h 10012"/>
                <a:gd name="connsiteX4" fmla="*/ 10307 w 10314"/>
                <a:gd name="connsiteY4" fmla="*/ 10012 h 10012"/>
                <a:gd name="connsiteX5" fmla="*/ 717 w 10314"/>
                <a:gd name="connsiteY5" fmla="*/ 10003 h 10012"/>
                <a:gd name="connsiteX0" fmla="*/ 717 w 10314"/>
                <a:gd name="connsiteY0" fmla="*/ 10003 h 10012"/>
                <a:gd name="connsiteX1" fmla="*/ 0 w 10314"/>
                <a:gd name="connsiteY1" fmla="*/ 8013 h 10012"/>
                <a:gd name="connsiteX2" fmla="*/ 1524 w 10314"/>
                <a:gd name="connsiteY2" fmla="*/ 7894 h 10012"/>
                <a:gd name="connsiteX3" fmla="*/ 10312 w 10314"/>
                <a:gd name="connsiteY3" fmla="*/ 12 h 10012"/>
                <a:gd name="connsiteX4" fmla="*/ 10307 w 10314"/>
                <a:gd name="connsiteY4" fmla="*/ 10012 h 10012"/>
                <a:gd name="connsiteX5" fmla="*/ 717 w 10314"/>
                <a:gd name="connsiteY5" fmla="*/ 10003 h 10012"/>
                <a:gd name="connsiteX0" fmla="*/ 717 w 10314"/>
                <a:gd name="connsiteY0" fmla="*/ 9991 h 10000"/>
                <a:gd name="connsiteX1" fmla="*/ 0 w 10314"/>
                <a:gd name="connsiteY1" fmla="*/ 8001 h 10000"/>
                <a:gd name="connsiteX2" fmla="*/ 1524 w 10314"/>
                <a:gd name="connsiteY2" fmla="*/ 7882 h 10000"/>
                <a:gd name="connsiteX3" fmla="*/ 10312 w 10314"/>
                <a:gd name="connsiteY3" fmla="*/ 0 h 10000"/>
                <a:gd name="connsiteX4" fmla="*/ 10307 w 10314"/>
                <a:gd name="connsiteY4" fmla="*/ 10000 h 10000"/>
                <a:gd name="connsiteX5" fmla="*/ 717 w 10314"/>
                <a:gd name="connsiteY5" fmla="*/ 9991 h 10000"/>
                <a:gd name="connsiteX0" fmla="*/ 717 w 10314"/>
                <a:gd name="connsiteY0" fmla="*/ 9991 h 10000"/>
                <a:gd name="connsiteX1" fmla="*/ 0 w 10314"/>
                <a:gd name="connsiteY1" fmla="*/ 8001 h 10000"/>
                <a:gd name="connsiteX2" fmla="*/ 1524 w 10314"/>
                <a:gd name="connsiteY2" fmla="*/ 7882 h 10000"/>
                <a:gd name="connsiteX3" fmla="*/ 10312 w 10314"/>
                <a:gd name="connsiteY3" fmla="*/ 0 h 10000"/>
                <a:gd name="connsiteX4" fmla="*/ 10307 w 10314"/>
                <a:gd name="connsiteY4" fmla="*/ 10000 h 10000"/>
                <a:gd name="connsiteX5" fmla="*/ 717 w 10314"/>
                <a:gd name="connsiteY5" fmla="*/ 9991 h 10000"/>
                <a:gd name="connsiteX0" fmla="*/ 772 w 10369"/>
                <a:gd name="connsiteY0" fmla="*/ 9991 h 10000"/>
                <a:gd name="connsiteX1" fmla="*/ 0 w 10369"/>
                <a:gd name="connsiteY1" fmla="*/ 8001 h 10000"/>
                <a:gd name="connsiteX2" fmla="*/ 1579 w 10369"/>
                <a:gd name="connsiteY2" fmla="*/ 7882 h 10000"/>
                <a:gd name="connsiteX3" fmla="*/ 10367 w 10369"/>
                <a:gd name="connsiteY3" fmla="*/ 0 h 10000"/>
                <a:gd name="connsiteX4" fmla="*/ 10362 w 10369"/>
                <a:gd name="connsiteY4" fmla="*/ 10000 h 10000"/>
                <a:gd name="connsiteX5" fmla="*/ 772 w 10369"/>
                <a:gd name="connsiteY5" fmla="*/ 9991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69" h="10000">
                  <a:moveTo>
                    <a:pt x="772" y="9991"/>
                  </a:moveTo>
                  <a:lnTo>
                    <a:pt x="0" y="8001"/>
                  </a:lnTo>
                  <a:cubicBezTo>
                    <a:pt x="1254" y="7938"/>
                    <a:pt x="817" y="7941"/>
                    <a:pt x="1579" y="7882"/>
                  </a:cubicBezTo>
                  <a:cubicBezTo>
                    <a:pt x="1874" y="7731"/>
                    <a:pt x="8753" y="1523"/>
                    <a:pt x="10367" y="0"/>
                  </a:cubicBezTo>
                  <a:cubicBezTo>
                    <a:pt x="10379" y="3345"/>
                    <a:pt x="10350" y="6655"/>
                    <a:pt x="10362" y="10000"/>
                  </a:cubicBezTo>
                  <a:lnTo>
                    <a:pt x="772" y="9991"/>
                  </a:lnTo>
                  <a:close/>
                </a:path>
              </a:pathLst>
            </a:custGeom>
            <a:gradFill rotWithShape="1">
              <a:gsLst>
                <a:gs pos="0">
                  <a:srgbClr val="D60093">
                    <a:alpha val="25000"/>
                  </a:srgbClr>
                </a:gs>
                <a:gs pos="100000">
                  <a:srgbClr val="CC008C">
                    <a:alpha val="25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" name="AutoShape 7"/>
            <p:cNvSpPr>
              <a:spLocks noChangeArrowheads="1"/>
            </p:cNvSpPr>
            <p:nvPr/>
          </p:nvSpPr>
          <p:spPr bwMode="auto">
            <a:xfrm>
              <a:off x="6044613" y="6197013"/>
              <a:ext cx="914400" cy="304800"/>
            </a:xfrm>
            <a:prstGeom prst="wedgeRectCallout">
              <a:avLst>
                <a:gd name="adj1" fmla="val -104514"/>
                <a:gd name="adj2" fmla="val -192708"/>
              </a:avLst>
            </a:prstGeom>
            <a:solidFill>
              <a:srgbClr val="FFFFFF"/>
            </a:solidFill>
            <a:ln w="28575">
              <a:solidFill>
                <a:srgbClr val="008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 charset="0"/>
                </a:rPr>
                <a:t>LIGO: H2</a:t>
              </a:r>
            </a:p>
          </p:txBody>
        </p:sp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>
              <a:off x="2920413" y="5739813"/>
              <a:ext cx="914400" cy="304800"/>
            </a:xfrm>
            <a:prstGeom prst="wedgeRectCallout">
              <a:avLst>
                <a:gd name="adj1" fmla="val 86111"/>
                <a:gd name="adj2" fmla="val -103125"/>
              </a:avLst>
            </a:prstGeom>
            <a:solidFill>
              <a:srgbClr val="FFFFFF"/>
            </a:solidFill>
            <a:ln w="28575">
              <a:solidFill>
                <a:srgbClr val="FF99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 charset="0"/>
                </a:rPr>
                <a:t>LIGO: L1</a:t>
              </a:r>
            </a:p>
          </p:txBody>
        </p:sp>
        <p:sp>
          <p:nvSpPr>
            <p:cNvPr id="12" name="AutoShape 9"/>
            <p:cNvSpPr>
              <a:spLocks noChangeArrowheads="1"/>
            </p:cNvSpPr>
            <p:nvPr/>
          </p:nvSpPr>
          <p:spPr bwMode="auto">
            <a:xfrm>
              <a:off x="3834813" y="6197013"/>
              <a:ext cx="914400" cy="304800"/>
            </a:xfrm>
            <a:prstGeom prst="wedgeRectCallout">
              <a:avLst>
                <a:gd name="adj1" fmla="val 38370"/>
                <a:gd name="adj2" fmla="val -114065"/>
              </a:avLst>
            </a:prstGeom>
            <a:solidFill>
              <a:srgbClr val="FFFFFF"/>
            </a:solidFill>
            <a:ln w="28575">
              <a:solidFill>
                <a:srgbClr val="333399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 charset="0"/>
                </a:rPr>
                <a:t>LIGO: H1</a:t>
              </a:r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auto">
            <a:xfrm>
              <a:off x="7873413" y="5816013"/>
              <a:ext cx="914400" cy="304800"/>
            </a:xfrm>
            <a:prstGeom prst="wedgeRectCallout">
              <a:avLst>
                <a:gd name="adj1" fmla="val -104514"/>
                <a:gd name="adj2" fmla="val -192708"/>
              </a:avLst>
            </a:prstGeom>
            <a:solidFill>
              <a:srgbClr val="FFFFFF"/>
            </a:solidFill>
            <a:ln w="28575">
              <a:solidFill>
                <a:srgbClr val="80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 charset="0"/>
                </a:rPr>
                <a:t>Virgo</a:t>
              </a:r>
            </a:p>
          </p:txBody>
        </p:sp>
        <p:sp>
          <p:nvSpPr>
            <p:cNvPr id="14" name="AutoShape 11"/>
            <p:cNvSpPr>
              <a:spLocks noChangeArrowheads="1"/>
            </p:cNvSpPr>
            <p:nvPr/>
          </p:nvSpPr>
          <p:spPr bwMode="auto">
            <a:xfrm>
              <a:off x="4749213" y="2310813"/>
              <a:ext cx="914400" cy="304800"/>
            </a:xfrm>
            <a:prstGeom prst="wedgeRectCallout">
              <a:avLst>
                <a:gd name="adj1" fmla="val -116495"/>
                <a:gd name="adj2" fmla="val 178648"/>
              </a:avLst>
            </a:prstGeom>
            <a:solidFill>
              <a:srgbClr val="FFFFFF"/>
            </a:solidFill>
            <a:ln w="28575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 charset="0"/>
                </a:rPr>
                <a:t>GEO</a:t>
              </a:r>
            </a:p>
          </p:txBody>
        </p:sp>
        <p:pic>
          <p:nvPicPr>
            <p:cNvPr id="15" name="Picture 14" descr="earth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7613" y="1720263"/>
              <a:ext cx="1828800" cy="1809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7460663" y="2342563"/>
              <a:ext cx="76200" cy="76200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cs"/>
              </a:endParaRPr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7476538" y="2699751"/>
              <a:ext cx="76200" cy="76200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cs"/>
              </a:endParaRPr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8711613" y="2544176"/>
              <a:ext cx="76200" cy="76200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cs"/>
              </a:endParaRPr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8595726" y="2455276"/>
              <a:ext cx="76200" cy="76200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cs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705885" y="3265514"/>
            <a:ext cx="4141867" cy="1569660"/>
          </a:xfrm>
          <a:prstGeom prst="rect">
            <a:avLst/>
          </a:prstGeom>
          <a:solidFill>
            <a:schemeClr val="bg1"/>
          </a:solidFill>
          <a:ln>
            <a:solidFill>
              <a:srgbClr val="86337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Need better detectors!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Squeezing Future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0465" y="1397007"/>
            <a:ext cx="7789333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²"/>
            </a:pPr>
            <a:r>
              <a:rPr lang="en-US" sz="2400" dirty="0" smtClean="0"/>
              <a:t>Near future goal: develop technology to achieve a factor of  	2 (</a:t>
            </a:r>
            <a:r>
              <a:rPr lang="en-US" sz="2400" b="1" dirty="0" smtClean="0"/>
              <a:t>6 dB</a:t>
            </a:r>
            <a:r>
              <a:rPr lang="en-US" sz="2400" dirty="0" smtClean="0"/>
              <a:t>) broadband reduction in quantum noise </a:t>
            </a:r>
            <a:endParaRPr lang="en-US" sz="2200" dirty="0" smtClean="0"/>
          </a:p>
          <a:p>
            <a:r>
              <a:rPr lang="en-US" sz="2000" dirty="0" smtClean="0">
                <a:sym typeface="Wingdings"/>
              </a:rPr>
              <a:t>		</a:t>
            </a:r>
            <a:r>
              <a:rPr lang="en-US" sz="2000" dirty="0" err="1" smtClean="0">
                <a:sym typeface="Wingdings"/>
              </a:rPr>
              <a:t></a:t>
            </a:r>
            <a:r>
              <a:rPr lang="en-US" sz="2000" dirty="0" smtClean="0">
                <a:sym typeface="Wingdings"/>
              </a:rPr>
              <a:t> </a:t>
            </a:r>
            <a:r>
              <a:rPr lang="en-US" sz="2000" b="1" dirty="0" smtClean="0">
                <a:sym typeface="Wingdings"/>
              </a:rPr>
              <a:t>possible</a:t>
            </a:r>
            <a:r>
              <a:rPr lang="en-US" sz="2000" dirty="0" smtClean="0">
                <a:sym typeface="Wingdings"/>
              </a:rPr>
              <a:t> “first” major upgrade to </a:t>
            </a:r>
            <a:r>
              <a:rPr lang="en-US" sz="2000" dirty="0" err="1" smtClean="0">
                <a:sym typeface="Wingdings"/>
              </a:rPr>
              <a:t>aLIGO</a:t>
            </a:r>
            <a:endParaRPr lang="en-US" sz="2000" dirty="0" smtClean="0"/>
          </a:p>
          <a:p>
            <a:pPr>
              <a:buFont typeface="Wingdings" charset="2"/>
              <a:buChar char="²"/>
            </a:pPr>
            <a:endParaRPr lang="en-US" sz="2000" dirty="0" smtClean="0"/>
          </a:p>
          <a:p>
            <a:pPr>
              <a:buFont typeface="Wingdings" charset="2"/>
              <a:buChar char="²"/>
            </a:pPr>
            <a:r>
              <a:rPr lang="en-US" sz="2400" dirty="0" smtClean="0"/>
              <a:t>Ultimately</a:t>
            </a:r>
            <a:r>
              <a:rPr lang="en-US" sz="2400" dirty="0" smtClean="0"/>
              <a:t>, what we want is</a:t>
            </a:r>
            <a:r>
              <a:rPr lang="en-US" sz="2400" dirty="0" smtClean="0"/>
              <a:t> a factor of 3 (</a:t>
            </a:r>
            <a:r>
              <a:rPr lang="en-US" sz="2400" b="1" dirty="0" smtClean="0">
                <a:solidFill>
                  <a:srgbClr val="262626"/>
                </a:solidFill>
              </a:rPr>
              <a:t>10 dB</a:t>
            </a:r>
            <a:r>
              <a:rPr lang="en-US" sz="2400" dirty="0" smtClean="0">
                <a:solidFill>
                  <a:srgbClr val="262626"/>
                </a:solidFill>
              </a:rPr>
              <a:t>)</a:t>
            </a:r>
            <a:r>
              <a:rPr lang="en-US" sz="2400" b="1" dirty="0" smtClean="0">
                <a:solidFill>
                  <a:srgbClr val="262626"/>
                </a:solidFill>
              </a:rPr>
              <a:t>, </a:t>
            </a:r>
            <a:r>
              <a:rPr lang="en-US" sz="2400" dirty="0" smtClean="0"/>
              <a:t>possibly </a:t>
            </a:r>
            <a:r>
              <a:rPr lang="en-US" sz="2400" dirty="0" smtClean="0"/>
              <a:t>more</a:t>
            </a:r>
            <a:r>
              <a:rPr lang="en-US" sz="2400" dirty="0" smtClean="0"/>
              <a:t>!, </a:t>
            </a:r>
            <a:r>
              <a:rPr lang="en-US" sz="2400" dirty="0" smtClean="0"/>
              <a:t>of broadband </a:t>
            </a:r>
            <a:r>
              <a:rPr lang="en-US" sz="2400" dirty="0" smtClean="0"/>
              <a:t>squeezing:</a:t>
            </a:r>
          </a:p>
          <a:p>
            <a:endParaRPr lang="en-US" sz="2400" dirty="0" smtClean="0"/>
          </a:p>
          <a:p>
            <a:pPr lvl="2">
              <a:buFont typeface="Wingdings" charset="2"/>
              <a:buChar char="²"/>
            </a:pPr>
            <a:r>
              <a:rPr lang="en-US" sz="2000" dirty="0" smtClean="0"/>
              <a:t>Reduce total </a:t>
            </a:r>
            <a:r>
              <a:rPr lang="en-US" sz="2000" dirty="0" smtClean="0"/>
              <a:t>losses below 10% </a:t>
            </a:r>
            <a:r>
              <a:rPr lang="en-US" sz="2000" dirty="0" smtClean="0"/>
              <a:t> (</a:t>
            </a:r>
            <a:r>
              <a:rPr lang="en-US" sz="2000" dirty="0" smtClean="0"/>
              <a:t>low loss Faradays,</a:t>
            </a:r>
            <a:r>
              <a:rPr lang="en-US" sz="2000" dirty="0" smtClean="0"/>
              <a:t> adaptive mode matching, .</a:t>
            </a:r>
            <a:r>
              <a:rPr lang="en-US" sz="2000" dirty="0" smtClean="0"/>
              <a:t>.</a:t>
            </a:r>
            <a:r>
              <a:rPr lang="en-US" sz="2000" dirty="0" smtClean="0"/>
              <a:t>)</a:t>
            </a:r>
          </a:p>
          <a:p>
            <a:pPr lvl="2">
              <a:buFont typeface="Wingdings" charset="2"/>
              <a:buChar char="²"/>
            </a:pPr>
            <a:r>
              <a:rPr lang="en-US" sz="2000" dirty="0" smtClean="0"/>
              <a:t> </a:t>
            </a:r>
            <a:r>
              <a:rPr lang="en-US" sz="2000" dirty="0" smtClean="0"/>
              <a:t>i</a:t>
            </a:r>
            <a:r>
              <a:rPr lang="en-US" sz="2000" dirty="0" smtClean="0"/>
              <a:t>mprove </a:t>
            </a:r>
            <a:r>
              <a:rPr lang="en-US" sz="2000" dirty="0" smtClean="0"/>
              <a:t>control strategy of squeezed beam relative to the interferometer </a:t>
            </a:r>
            <a:r>
              <a:rPr lang="en-US" sz="2000" dirty="0" smtClean="0"/>
              <a:t>beam</a:t>
            </a:r>
          </a:p>
          <a:p>
            <a:endParaRPr lang="en-US" sz="2200" dirty="0" smtClean="0"/>
          </a:p>
          <a:p>
            <a:endParaRPr lang="en-US" sz="2400" dirty="0" smtClean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590" y="5172752"/>
            <a:ext cx="7260208" cy="8749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81581" y="6047672"/>
            <a:ext cx="2393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GEO600, in preparation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can we go beyond </a:t>
            </a:r>
            <a:r>
              <a:rPr lang="en-US" dirty="0" err="1" smtClean="0"/>
              <a:t>aLIGO</a:t>
            </a:r>
            <a:r>
              <a:rPr lang="en-US" dirty="0" smtClean="0"/>
              <a:t>?</a:t>
            </a:r>
            <a:br>
              <a:rPr lang="en-US" dirty="0" smtClean="0"/>
            </a:br>
            <a:r>
              <a:rPr lang="en-US" dirty="0" smtClean="0"/>
              <a:t>Reduce the noises!</a:t>
            </a:r>
            <a:endParaRPr lang="en-US" dirty="0" smtClean="0"/>
          </a:p>
        </p:txBody>
      </p:sp>
      <p:pic>
        <p:nvPicPr>
          <p:cNvPr id="5" name="Content Placeholder 4" descr="aligowithnoise.pdf"/>
          <p:cNvPicPr>
            <a:picLocks noGrp="1" noChangeAspect="1"/>
          </p:cNvPicPr>
          <p:nvPr>
            <p:ph idx="1"/>
          </p:nvPr>
        </p:nvPicPr>
        <mc:AlternateContent xmlns:ma="http://schemas.microsoft.com/office/mac/drawingml/2008/main">
          <mc:Choice Requires="ma">
            <p:blipFill>
              <a:blip r:embed="rId2"/>
              <a:srcRect l="-3144" r="-314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l="-3144" r="-3144"/>
              <a:stretch>
                <a:fillRect/>
              </a:stretch>
            </p:blipFill>
          </mc:Fallback>
        </mc:AlternateContent>
        <p:spPr>
          <a:xfrm>
            <a:off x="137151" y="1417638"/>
            <a:ext cx="8812108" cy="4846320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473199" y="2641600"/>
            <a:ext cx="2878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683104"/>
                </a:solidFill>
              </a:rPr>
              <a:t>SEISMIC</a:t>
            </a:r>
          </a:p>
          <a:p>
            <a:pPr algn="ctr"/>
            <a:r>
              <a:rPr lang="en-US" sz="1400" b="1" dirty="0" smtClean="0">
                <a:solidFill>
                  <a:srgbClr val="683104"/>
                </a:solidFill>
              </a:rPr>
              <a:t> WALL</a:t>
            </a:r>
            <a:endParaRPr lang="en-US" sz="1400" b="1" dirty="0">
              <a:solidFill>
                <a:srgbClr val="68310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93067" y="3454400"/>
            <a:ext cx="26585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aLIGO</a:t>
            </a:r>
            <a:r>
              <a:rPr lang="en-US" sz="3600" dirty="0" smtClean="0"/>
              <a:t> design sensitivity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Fluctuation-dissipation theorem </a:t>
            </a:r>
            <a:br>
              <a:rPr lang="en-US" dirty="0" smtClean="0"/>
            </a:br>
            <a:r>
              <a:rPr lang="en-US" dirty="0" smtClean="0"/>
              <a:t>to interpret thermal noise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3C8B7254-8BB7-644C-A757-37435CCFA7BB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733" y="2933828"/>
            <a:ext cx="4270587" cy="15832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98527" y="1566614"/>
            <a:ext cx="47921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T</a:t>
            </a:r>
            <a:r>
              <a:rPr lang="en-US" sz="2400" dirty="0" smtClean="0"/>
              <a:t>hermal </a:t>
            </a:r>
            <a:r>
              <a:rPr lang="en-US" sz="2400" dirty="0" smtClean="0"/>
              <a:t>fluctuations are closely related to</a:t>
            </a:r>
            <a:r>
              <a:rPr lang="en-US" sz="2400" dirty="0" smtClean="0"/>
              <a:t> mechanical loss (friction)</a:t>
            </a:r>
            <a:endParaRPr lang="en-US" sz="24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658180" y="2451580"/>
            <a:ext cx="2263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TEMPERATURE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813124" y="4498090"/>
            <a:ext cx="2040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QUALITY FACTOR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5960533" y="5167599"/>
            <a:ext cx="27262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inverse of fractional energy lost after one </a:t>
            </a:r>
            <a:r>
              <a:rPr lang="en-US" dirty="0" smtClean="0"/>
              <a:t>oscillation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54525" y="5867400"/>
            <a:ext cx="6997273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Just reducing T is not enough, T and Q are not </a:t>
            </a:r>
            <a:r>
              <a:rPr lang="en-US" sz="2400" dirty="0" err="1" smtClean="0"/>
              <a:t>independent..for</a:t>
            </a:r>
            <a:r>
              <a:rPr lang="en-US" sz="2400" dirty="0" smtClean="0"/>
              <a:t> fused silica Q gets worse for lower T..</a:t>
            </a:r>
            <a:endParaRPr lang="en-US" sz="2400" dirty="0"/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7700168" y="3000289"/>
            <a:ext cx="449263" cy="2539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 flipH="1" flipV="1">
            <a:off x="7884768" y="4225091"/>
            <a:ext cx="334061" cy="3090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-150496" y="1814490"/>
            <a:ext cx="4574393" cy="3276906"/>
            <a:chOff x="1155255" y="1522896"/>
            <a:chExt cx="5804345" cy="3962400"/>
          </a:xfrm>
        </p:grpSpPr>
        <p:sp>
          <p:nvSpPr>
            <p:cNvPr id="19" name="Right Arrow 18"/>
            <p:cNvSpPr/>
            <p:nvPr/>
          </p:nvSpPr>
          <p:spPr>
            <a:xfrm>
              <a:off x="6174248" y="3711928"/>
              <a:ext cx="785352" cy="194928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 Box 89"/>
            <p:cNvSpPr txBox="1">
              <a:spLocks noChangeArrowheads="1"/>
            </p:cNvSpPr>
            <p:nvPr/>
          </p:nvSpPr>
          <p:spPr bwMode="auto">
            <a:xfrm>
              <a:off x="5791201" y="1675792"/>
              <a:ext cx="1095375" cy="8931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0"/>
                </a:spcBef>
                <a:buFontTx/>
                <a:buNone/>
                <a:defRPr/>
              </a:pPr>
              <a:r>
                <a:rPr lang="en-US" sz="1400">
                  <a:latin typeface="Helvetica" charset="0"/>
                  <a:cs typeface="+mn-cs"/>
                </a:rPr>
                <a:t>test mass (mirror)</a:t>
              </a:r>
            </a:p>
          </p:txBody>
        </p:sp>
        <p:pic>
          <p:nvPicPr>
            <p:cNvPr id="22" name="Picture 8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8043" y="2361096"/>
              <a:ext cx="2590800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 Box 83"/>
            <p:cNvSpPr txBox="1">
              <a:spLocks noChangeArrowheads="1"/>
            </p:cNvSpPr>
            <p:nvPr/>
          </p:nvSpPr>
          <p:spPr bwMode="auto">
            <a:xfrm>
              <a:off x="1743243" y="1675296"/>
              <a:ext cx="3346452" cy="1451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Wire Suspensions, Q ~ 100k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Fused Silica Test-Mass, 10kg</a:t>
              </a:r>
            </a:p>
          </p:txBody>
        </p:sp>
        <p:grpSp>
          <p:nvGrpSpPr>
            <p:cNvPr id="24" name="Group 106"/>
            <p:cNvGrpSpPr/>
            <p:nvPr/>
          </p:nvGrpSpPr>
          <p:grpSpPr>
            <a:xfrm rot="16200000">
              <a:off x="5614612" y="3412524"/>
              <a:ext cx="512382" cy="806792"/>
              <a:chOff x="1624641" y="3813174"/>
              <a:chExt cx="666574" cy="1082888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1624641" y="3886680"/>
                <a:ext cx="666574" cy="1009382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Snip Same Side Corner Rectangle 52"/>
              <p:cNvSpPr/>
              <p:nvPr/>
            </p:nvSpPr>
            <p:spPr>
              <a:xfrm>
                <a:off x="1761730" y="3931130"/>
                <a:ext cx="390081" cy="945167"/>
              </a:xfrm>
              <a:prstGeom prst="snip2SameRect">
                <a:avLst/>
              </a:prstGeom>
              <a:gradFill flip="none" rotWithShape="1">
                <a:gsLst>
                  <a:gs pos="15000">
                    <a:schemeClr val="bg1">
                      <a:lumMod val="50000"/>
                      <a:lumOff val="50000"/>
                    </a:schemeClr>
                  </a:gs>
                  <a:gs pos="85000">
                    <a:schemeClr val="tx1">
                      <a:lumMod val="9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  <a:effectLst>
                <a:glow rad="50800">
                  <a:srgbClr val="FF0000">
                    <a:alpha val="5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1774430" y="4489399"/>
                <a:ext cx="362593" cy="37563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70000">
                    <a:schemeClr val="tx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glow>
                  <a:schemeClr val="bg1"/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1726241" y="3813174"/>
                <a:ext cx="461334" cy="73505"/>
              </a:xfrm>
              <a:prstGeom prst="rect">
                <a:avLst/>
              </a:prstGeom>
              <a:solidFill>
                <a:schemeClr val="bg1">
                  <a:lumMod val="85000"/>
                  <a:lumOff val="15000"/>
                </a:schemeClr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Striped Right Arrow 24"/>
            <p:cNvSpPr/>
            <p:nvPr/>
          </p:nvSpPr>
          <p:spPr>
            <a:xfrm rot="20183856">
              <a:off x="1155255" y="3448520"/>
              <a:ext cx="1480775" cy="526815"/>
            </a:xfrm>
            <a:prstGeom prst="stripedRightArrow">
              <a:avLst/>
            </a:prstGeom>
            <a:gradFill>
              <a:gsLst>
                <a:gs pos="0">
                  <a:schemeClr val="accent4">
                    <a:lumMod val="40000"/>
                    <a:lumOff val="60000"/>
                    <a:alpha val="0"/>
                  </a:schemeClr>
                </a:gs>
                <a:gs pos="75000">
                  <a:schemeClr val="accent4">
                    <a:lumMod val="60000"/>
                    <a:lumOff val="40000"/>
                  </a:schemeClr>
                </a:gs>
                <a:gs pos="100000">
                  <a:srgbClr val="FF0000"/>
                </a:gs>
              </a:gsLst>
              <a:lin ang="0" scaled="0"/>
            </a:gradFill>
            <a:ln>
              <a:noFill/>
            </a:ln>
            <a:effectLst>
              <a:outerShdw blurRad="228600" dist="38100" dir="5400000" sx="104000" sy="104000" algn="ctr" rotWithShape="0">
                <a:srgbClr val="000000">
                  <a:alpha val="8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147"/>
            <p:cNvGrpSpPr>
              <a:grpSpLocks/>
            </p:cNvGrpSpPr>
            <p:nvPr/>
          </p:nvGrpSpPr>
          <p:grpSpPr bwMode="auto">
            <a:xfrm>
              <a:off x="1590843" y="1522896"/>
              <a:ext cx="5334000" cy="3962400"/>
              <a:chOff x="1104" y="1056"/>
              <a:chExt cx="3360" cy="2496"/>
            </a:xfrm>
          </p:grpSpPr>
          <p:sp>
            <p:nvSpPr>
              <p:cNvPr id="27" name="Rectangle 148"/>
              <p:cNvSpPr>
                <a:spLocks noChangeArrowheads="1"/>
              </p:cNvSpPr>
              <p:nvPr/>
            </p:nvSpPr>
            <p:spPr bwMode="auto">
              <a:xfrm>
                <a:off x="1104" y="1056"/>
                <a:ext cx="3360" cy="2496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28" name="Group 38"/>
              <p:cNvGrpSpPr>
                <a:grpSpLocks/>
              </p:cNvGrpSpPr>
              <p:nvPr/>
            </p:nvGrpSpPr>
            <p:grpSpPr bwMode="auto">
              <a:xfrm flipH="1">
                <a:off x="3552" y="2208"/>
                <a:ext cx="792" cy="1328"/>
                <a:chOff x="4352" y="1320"/>
                <a:chExt cx="792" cy="1328"/>
              </a:xfrm>
            </p:grpSpPr>
            <p:sp>
              <p:nvSpPr>
                <p:cNvPr id="47" name="Oval 26"/>
                <p:cNvSpPr>
                  <a:spLocks noChangeArrowheads="1"/>
                </p:cNvSpPr>
                <p:nvPr/>
              </p:nvSpPr>
              <p:spPr bwMode="auto">
                <a:xfrm>
                  <a:off x="4424" y="1984"/>
                  <a:ext cx="720" cy="64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8" name="Oval 27"/>
                <p:cNvSpPr>
                  <a:spLocks noChangeArrowheads="1"/>
                </p:cNvSpPr>
                <p:nvPr/>
              </p:nvSpPr>
              <p:spPr bwMode="auto">
                <a:xfrm>
                  <a:off x="4352" y="2000"/>
                  <a:ext cx="720" cy="648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9" name="Line 35"/>
                <p:cNvSpPr>
                  <a:spLocks noChangeShapeType="1"/>
                </p:cNvSpPr>
                <p:nvPr/>
              </p:nvSpPr>
              <p:spPr bwMode="auto">
                <a:xfrm flipH="1" flipV="1">
                  <a:off x="4888" y="1320"/>
                  <a:ext cx="232" cy="96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0" name="Line 37"/>
                <p:cNvSpPr>
                  <a:spLocks noChangeShapeType="1"/>
                </p:cNvSpPr>
                <p:nvPr/>
              </p:nvSpPr>
              <p:spPr bwMode="auto">
                <a:xfrm flipH="1">
                  <a:off x="4424" y="1320"/>
                  <a:ext cx="240" cy="816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1" name="Line 36"/>
                <p:cNvSpPr>
                  <a:spLocks noChangeShapeType="1"/>
                </p:cNvSpPr>
                <p:nvPr/>
              </p:nvSpPr>
              <p:spPr bwMode="auto">
                <a:xfrm>
                  <a:off x="4416" y="1320"/>
                  <a:ext cx="704" cy="0"/>
                </a:xfrm>
                <a:prstGeom prst="line">
                  <a:avLst/>
                </a:prstGeom>
                <a:noFill/>
                <a:ln w="57150">
                  <a:solidFill>
                    <a:srgbClr val="77777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29" name="Oval 155"/>
              <p:cNvSpPr>
                <a:spLocks noChangeArrowheads="1"/>
              </p:cNvSpPr>
              <p:nvPr/>
            </p:nvSpPr>
            <p:spPr bwMode="auto">
              <a:xfrm>
                <a:off x="3408" y="3024"/>
                <a:ext cx="288" cy="288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" name="Line 156"/>
              <p:cNvSpPr>
                <a:spLocks noChangeShapeType="1"/>
              </p:cNvSpPr>
              <p:nvPr/>
            </p:nvSpPr>
            <p:spPr bwMode="auto">
              <a:xfrm>
                <a:off x="2736" y="1296"/>
                <a:ext cx="912" cy="17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" name="Line 157"/>
              <p:cNvSpPr>
                <a:spLocks noChangeShapeType="1"/>
              </p:cNvSpPr>
              <p:nvPr/>
            </p:nvSpPr>
            <p:spPr bwMode="auto">
              <a:xfrm>
                <a:off x="1296" y="2880"/>
                <a:ext cx="2256" cy="43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2" name="Rectangle 158"/>
              <p:cNvSpPr>
                <a:spLocks noChangeArrowheads="1"/>
              </p:cNvSpPr>
              <p:nvPr/>
            </p:nvSpPr>
            <p:spPr bwMode="auto">
              <a:xfrm>
                <a:off x="2806" y="1152"/>
                <a:ext cx="1560" cy="768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ＭＳ Ｐゴシック" charset="0"/>
                  </a:rPr>
                  <a:t>         HEAT BATH</a:t>
                </a:r>
              </a:p>
            </p:txBody>
          </p:sp>
          <p:pic>
            <p:nvPicPr>
              <p:cNvPr id="33" name="Picture 159" descr="MC900434816[1]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0" y="1296"/>
                <a:ext cx="480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160" descr="MC900437049[1]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4" y="1152"/>
                <a:ext cx="28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161" descr="MC900437049[1]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168" y="1632"/>
                <a:ext cx="28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162" descr="MC900437049[1]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3168" y="1200"/>
                <a:ext cx="28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163" descr="MC900437049[1]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045070" flipH="1">
                <a:off x="3552" y="1632"/>
                <a:ext cx="28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" name="Text Box 164"/>
              <p:cNvSpPr txBox="1">
                <a:spLocks noChangeArrowheads="1"/>
              </p:cNvSpPr>
              <p:nvPr/>
            </p:nvSpPr>
            <p:spPr bwMode="auto">
              <a:xfrm>
                <a:off x="1104" y="3159"/>
                <a:ext cx="1956" cy="3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ＭＳ Ｐゴシック" charset="0"/>
                  </a:rPr>
                  <a:t>Fluctuation-Dissipation Theorem</a:t>
                </a:r>
              </a:p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ＭＳ Ｐゴシック" charset="0"/>
                  </a:rPr>
                  <a:t>Callen</a:t>
                </a: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ＭＳ Ｐゴシック" charset="0"/>
                  </a:rPr>
                  <a:t> and </a:t>
                </a:r>
                <a:r>
                  <a:rPr kumimoji="0" lang="en-US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ＭＳ Ｐゴシック" charset="0"/>
                  </a:rPr>
                  <a:t>Welton</a:t>
                </a: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ＭＳ Ｐゴシック" charset="0"/>
                  </a:rPr>
                  <a:t>, 1951</a:t>
                </a:r>
              </a:p>
            </p:txBody>
          </p:sp>
          <p:pic>
            <p:nvPicPr>
              <p:cNvPr id="39" name="Picture 165" descr="MC900437049[1]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765256" flipH="1">
                <a:off x="3984" y="1680"/>
                <a:ext cx="28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166" descr="MC900437049[1]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100000" flipH="1">
                <a:off x="3600" y="1152"/>
                <a:ext cx="28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167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6" y="1296"/>
                <a:ext cx="1440" cy="1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2" name="AutoShape 168"/>
              <p:cNvSpPr>
                <a:spLocks noChangeArrowheads="1"/>
              </p:cNvSpPr>
              <p:nvPr/>
            </p:nvSpPr>
            <p:spPr bwMode="auto">
              <a:xfrm rot="-900000">
                <a:off x="1821" y="1709"/>
                <a:ext cx="1344" cy="576"/>
              </a:xfrm>
              <a:prstGeom prst="leftRightArrow">
                <a:avLst>
                  <a:gd name="adj1" fmla="val 50000"/>
                  <a:gd name="adj2" fmla="val 46667"/>
                </a:avLst>
              </a:prstGeom>
              <a:solidFill>
                <a:srgbClr val="FF99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ＭＳ Ｐゴシック" charset="0"/>
                  </a:rPr>
                  <a:t>LOSS</a:t>
                </a:r>
              </a:p>
            </p:txBody>
          </p:sp>
          <p:pic>
            <p:nvPicPr>
              <p:cNvPr id="43" name="Picture 169" descr="MC900437049[1]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834744">
                <a:off x="1920" y="1968"/>
                <a:ext cx="28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" name="Picture 170" descr="MC900437049[1]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533402" flipH="1">
                <a:off x="2832" y="1728"/>
                <a:ext cx="28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5" name="AutoShape 171"/>
              <p:cNvSpPr>
                <a:spLocks noChangeArrowheads="1"/>
              </p:cNvSpPr>
              <p:nvPr/>
            </p:nvSpPr>
            <p:spPr bwMode="auto">
              <a:xfrm rot="900000" flipH="1">
                <a:off x="3888" y="3120"/>
                <a:ext cx="240" cy="192"/>
              </a:xfrm>
              <a:prstGeom prst="leftRightArrow">
                <a:avLst>
                  <a:gd name="adj1" fmla="val 50148"/>
                  <a:gd name="adj2" fmla="val 31997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6" name="Text Box 172"/>
              <p:cNvSpPr txBox="1">
                <a:spLocks noChangeArrowheads="1"/>
              </p:cNvSpPr>
              <p:nvPr/>
            </p:nvSpPr>
            <p:spPr bwMode="auto">
              <a:xfrm>
                <a:off x="3628" y="3264"/>
                <a:ext cx="744" cy="2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ＭＳ Ｐゴシック" charset="0"/>
                  </a:rPr>
                  <a:t>Motion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thermal </a:t>
            </a:r>
            <a:r>
              <a:rPr lang="en-US" dirty="0" smtClean="0"/>
              <a:t>n</a:t>
            </a:r>
            <a:r>
              <a:rPr lang="en-US" dirty="0" smtClean="0"/>
              <a:t>oise comes from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900" y="1536700"/>
            <a:ext cx="2552700" cy="46177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" y="2191279"/>
            <a:ext cx="6000750" cy="36385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09132" y="1536700"/>
            <a:ext cx="4533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SUSPENSION THERMAL NOISE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Long story short:  Silicon test masses @ 120K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r="3603"/>
          <a:stretch>
            <a:fillRect/>
          </a:stretch>
        </p:blipFill>
        <p:spPr>
          <a:xfrm>
            <a:off x="3948006" y="2900680"/>
            <a:ext cx="5210387" cy="3957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4388" t="11653" r="3361" b="4958"/>
          <a:stretch>
            <a:fillRect/>
          </a:stretch>
        </p:blipFill>
        <p:spPr>
          <a:xfrm>
            <a:off x="177793" y="1131368"/>
            <a:ext cx="3725333" cy="27826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16496" y="1417638"/>
            <a:ext cx="307340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We don’t really know how to do this yet, a lot of R&amp;D needed</a:t>
            </a:r>
            <a:endParaRPr lang="en-US" sz="24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-194736" y="3951486"/>
            <a:ext cx="43349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Zero </a:t>
            </a:r>
            <a:r>
              <a:rPr lang="en-US" dirty="0" smtClean="0"/>
              <a:t>crossing of thermal expansion </a:t>
            </a:r>
            <a:r>
              <a:rPr lang="en-US" dirty="0" smtClean="0"/>
              <a:t>coefficient, very </a:t>
            </a:r>
            <a:r>
              <a:rPr lang="en-US" dirty="0" smtClean="0"/>
              <a:t>low intrinsic loss at </a:t>
            </a:r>
            <a:r>
              <a:rPr lang="en-US" dirty="0" smtClean="0"/>
              <a:t>124K</a:t>
            </a:r>
          </a:p>
          <a:p>
            <a:pPr algn="ctr">
              <a:buFont typeface="Wingdings" charset="2"/>
              <a:buChar char="²"/>
            </a:pP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0" y="5521147"/>
            <a:ext cx="402166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Nicolas Smith, </a:t>
            </a:r>
            <a:r>
              <a:rPr lang="en-US" sz="2400" dirty="0" err="1" smtClean="0"/>
              <a:t>Rana</a:t>
            </a:r>
            <a:r>
              <a:rPr lang="en-US" sz="2400" dirty="0" smtClean="0"/>
              <a:t> </a:t>
            </a:r>
            <a:r>
              <a:rPr lang="en-US" sz="2400" dirty="0" err="1" smtClean="0"/>
              <a:t>Adhikari</a:t>
            </a:r>
            <a:r>
              <a:rPr lang="en-US" sz="2400" dirty="0" smtClean="0"/>
              <a:t> (Caltech)</a:t>
            </a:r>
          </a:p>
          <a:p>
            <a:pPr algn="ctr"/>
            <a:r>
              <a:rPr lang="en-US" sz="2400" dirty="0" err="1" smtClean="0"/>
              <a:t>Rai</a:t>
            </a:r>
            <a:r>
              <a:rPr lang="en-US" sz="2400" dirty="0" smtClean="0"/>
              <a:t> Weiss (MIT)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</a:t>
            </a:r>
            <a:r>
              <a:rPr lang="en-US" dirty="0" smtClean="0"/>
              <a:t> </a:t>
            </a:r>
            <a:r>
              <a:rPr lang="en-US" dirty="0" smtClean="0"/>
              <a:t>t</a:t>
            </a:r>
            <a:r>
              <a:rPr lang="en-US" dirty="0" smtClean="0"/>
              <a:t>hermal noise </a:t>
            </a:r>
            <a:r>
              <a:rPr lang="en-US" dirty="0" smtClean="0"/>
              <a:t>comes from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2191279"/>
            <a:ext cx="6000750" cy="36385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09132" y="1536700"/>
            <a:ext cx="4533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COATING THERMAL NOISE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017" y="2059920"/>
            <a:ext cx="2068830" cy="373761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1335567">
            <a:off x="1737770" y="4673593"/>
            <a:ext cx="2736103" cy="465667"/>
          </a:xfrm>
          <a:prstGeom prst="rect">
            <a:avLst/>
          </a:prstGeom>
          <a:solidFill>
            <a:srgbClr val="FF0000">
              <a:alpha val="2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Coating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134" y="1417638"/>
            <a:ext cx="8686800" cy="4525963"/>
          </a:xfrm>
        </p:spPr>
        <p:txBody>
          <a:bodyPr>
            <a:normAutofit/>
          </a:bodyPr>
          <a:lstStyle/>
          <a:p>
            <a:r>
              <a:rPr lang="en-US" sz="2600" dirty="0" smtClean="0"/>
              <a:t>Traditional materials</a:t>
            </a:r>
            <a:r>
              <a:rPr lang="en-US" sz="2600" dirty="0" smtClean="0"/>
              <a:t> (amorphous </a:t>
            </a:r>
            <a:r>
              <a:rPr lang="en-US" sz="2600" dirty="0" smtClean="0"/>
              <a:t>Silica/</a:t>
            </a:r>
            <a:r>
              <a:rPr lang="en-US" sz="2600" dirty="0" err="1" smtClean="0"/>
              <a:t>Tantala</a:t>
            </a:r>
            <a:r>
              <a:rPr lang="en-US" sz="2600" dirty="0" smtClean="0"/>
              <a:t>)</a:t>
            </a:r>
          </a:p>
          <a:p>
            <a:pPr>
              <a:buNone/>
            </a:pPr>
            <a:r>
              <a:rPr lang="en-US" sz="2600" dirty="0" smtClean="0"/>
              <a:t>     used </a:t>
            </a:r>
            <a:r>
              <a:rPr lang="en-US" sz="2600" dirty="0" smtClean="0"/>
              <a:t>for optical coatings have relatively </a:t>
            </a:r>
            <a:r>
              <a:rPr lang="en-US" sz="2600" dirty="0" smtClean="0"/>
              <a:t>low Q ~ few </a:t>
            </a:r>
            <a:r>
              <a:rPr lang="en-US" sz="2600" dirty="0" smtClean="0"/>
              <a:t>10</a:t>
            </a:r>
            <a:r>
              <a:rPr lang="en-US" sz="2600" baseline="30000" dirty="0" smtClean="0"/>
              <a:t>4</a:t>
            </a:r>
            <a:endParaRPr lang="en-US" sz="2600" dirty="0" smtClean="0"/>
          </a:p>
          <a:p>
            <a:r>
              <a:rPr lang="en-US" sz="2600" dirty="0" smtClean="0"/>
              <a:t>High Q optical coatings has been a major research subject for many </a:t>
            </a:r>
            <a:r>
              <a:rPr lang="en-US" sz="2600" dirty="0" smtClean="0"/>
              <a:t>years, small improvement</a:t>
            </a:r>
          </a:p>
          <a:p>
            <a:r>
              <a:rPr lang="en-US" sz="2600" dirty="0" smtClean="0"/>
              <a:t>Recent results </a:t>
            </a:r>
            <a:r>
              <a:rPr lang="en-US" sz="2600" dirty="0" smtClean="0"/>
              <a:t>on new crystalline materials show order of magnitude higher </a:t>
            </a:r>
            <a:r>
              <a:rPr lang="en-US" sz="2600" dirty="0" smtClean="0"/>
              <a:t>Q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b="67437"/>
          <a:stretch>
            <a:fillRect/>
          </a:stretch>
        </p:blipFill>
        <p:spPr>
          <a:xfrm>
            <a:off x="611717" y="4199467"/>
            <a:ext cx="5619750" cy="8498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5867" y="5173133"/>
            <a:ext cx="543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/>
              <a:t>AlGaAs</a:t>
            </a:r>
            <a:r>
              <a:rPr lang="en-US" sz="2000" dirty="0" smtClean="0"/>
              <a:t> </a:t>
            </a:r>
            <a:r>
              <a:rPr lang="en-US" sz="2000" dirty="0" smtClean="0"/>
              <a:t>Coatings, grown </a:t>
            </a:r>
            <a:r>
              <a:rPr lang="en-US" sz="2000" dirty="0" smtClean="0"/>
              <a:t>on </a:t>
            </a:r>
            <a:r>
              <a:rPr lang="en-US" sz="2000" dirty="0" err="1" smtClean="0"/>
              <a:t>GaAs</a:t>
            </a:r>
            <a:r>
              <a:rPr lang="en-US" sz="2000" dirty="0" smtClean="0"/>
              <a:t> substrate,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lifted </a:t>
            </a:r>
            <a:r>
              <a:rPr lang="en-US" sz="2000" dirty="0" smtClean="0"/>
              <a:t>and bonded onto optic (any material)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4199467"/>
            <a:ext cx="2286000" cy="1993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59934" y="5824035"/>
            <a:ext cx="507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Need to scale it to a BIG test mass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One Possible Target for </a:t>
            </a:r>
            <a:br>
              <a:rPr lang="en-US" dirty="0" smtClean="0"/>
            </a:br>
            <a:r>
              <a:rPr lang="en-US" dirty="0" smtClean="0"/>
              <a:t>“third” generation detectors (@1550nm)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1417638"/>
            <a:ext cx="7905750" cy="5238750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 rot="1953031">
            <a:off x="4178889" y="5125543"/>
            <a:ext cx="245534" cy="5842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20819205">
            <a:off x="7134988" y="4501030"/>
            <a:ext cx="245534" cy="584200"/>
          </a:xfrm>
          <a:prstGeom prst="downArrow">
            <a:avLst/>
          </a:prstGeom>
          <a:solidFill>
            <a:srgbClr val="DC45D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909733" y="5456060"/>
            <a:ext cx="3234267" cy="1200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86337F"/>
                </a:solidFill>
              </a:rPr>
              <a:t>Squeezing @1550nm </a:t>
            </a:r>
          </a:p>
          <a:p>
            <a:pPr algn="ctr"/>
            <a:r>
              <a:rPr lang="en-US" sz="2400" b="1" dirty="0" smtClean="0">
                <a:solidFill>
                  <a:srgbClr val="86337F"/>
                </a:solidFill>
              </a:rPr>
              <a:t>+ More Power+ Heavier Masses</a:t>
            </a:r>
            <a:endParaRPr lang="en-US" sz="2400" b="1" dirty="0">
              <a:solidFill>
                <a:srgbClr val="86337F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559800" cy="4525963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²"/>
            </a:pPr>
            <a:r>
              <a:rPr lang="en-US" sz="3429" dirty="0" smtClean="0"/>
              <a:t>Advanced </a:t>
            </a:r>
            <a:r>
              <a:rPr lang="en-US" sz="3429" dirty="0" smtClean="0"/>
              <a:t>LIGO is happening!</a:t>
            </a:r>
          </a:p>
          <a:p>
            <a:pPr>
              <a:buFont typeface="Wingdings" charset="2"/>
              <a:buChar char="²"/>
            </a:pPr>
            <a:r>
              <a:rPr lang="en-US" sz="3429" dirty="0" smtClean="0"/>
              <a:t>Installation &amp; </a:t>
            </a:r>
            <a:r>
              <a:rPr lang="en-US" sz="3429" dirty="0" smtClean="0"/>
              <a:t>c</a:t>
            </a:r>
            <a:r>
              <a:rPr lang="en-US" sz="3429" dirty="0" smtClean="0"/>
              <a:t>ommissioning progressing well, </a:t>
            </a:r>
            <a:r>
              <a:rPr lang="en-US" sz="3429" dirty="0" smtClean="0"/>
              <a:t>g</a:t>
            </a:r>
            <a:r>
              <a:rPr lang="en-US" sz="3429" dirty="0" smtClean="0"/>
              <a:t>reat effort to go on-line as soon as possible</a:t>
            </a:r>
          </a:p>
          <a:p>
            <a:pPr>
              <a:buFont typeface="Wingdings" charset="2"/>
              <a:buChar char="²"/>
            </a:pPr>
            <a:r>
              <a:rPr lang="en-US" sz="3429" dirty="0" smtClean="0"/>
              <a:t>Scientific </a:t>
            </a:r>
            <a:r>
              <a:rPr lang="en-US" sz="3429" dirty="0" smtClean="0"/>
              <a:t>data in </a:t>
            </a:r>
            <a:r>
              <a:rPr lang="en-US" sz="3429" dirty="0" smtClean="0"/>
              <a:t>2015, first </a:t>
            </a:r>
            <a:r>
              <a:rPr lang="en-US" sz="3429" dirty="0" smtClean="0"/>
              <a:t>detection (hopefully) in 2016</a:t>
            </a:r>
          </a:p>
          <a:p>
            <a:pPr>
              <a:buFont typeface="Wingdings" charset="2"/>
              <a:buChar char="²"/>
            </a:pPr>
            <a:r>
              <a:rPr lang="en-US" sz="3429" dirty="0" smtClean="0"/>
              <a:t>We think we can make even a better detector in a few years…</a:t>
            </a:r>
          </a:p>
          <a:p>
            <a:pPr>
              <a:buFont typeface="Wingdings" charset="2"/>
              <a:buChar char="²"/>
            </a:pPr>
            <a:r>
              <a:rPr lang="en-US" sz="3429" dirty="0" smtClean="0"/>
              <a:t>… but critical instrument science R&amp;D needs to happen now to make that possible!</a:t>
            </a:r>
          </a:p>
          <a:p>
            <a:pPr>
              <a:buFont typeface="Wingdings" charset="2"/>
              <a:buChar char="²"/>
            </a:pPr>
            <a:endParaRPr lang="en-US" sz="3429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62401"/>
            <a:ext cx="8229600" cy="2362200"/>
          </a:xfrm>
        </p:spPr>
        <p:txBody>
          <a:bodyPr/>
          <a:lstStyle/>
          <a:p>
            <a:pPr>
              <a:buFont typeface="Wingdings" charset="2"/>
              <a:buChar char="²"/>
            </a:pPr>
            <a:r>
              <a:rPr lang="en-US" dirty="0" smtClean="0"/>
              <a:t> Slide Credits:</a:t>
            </a:r>
          </a:p>
          <a:p>
            <a:pPr>
              <a:buNone/>
            </a:pPr>
            <a:r>
              <a:rPr lang="en-US" dirty="0" smtClean="0"/>
              <a:t>    Nicolas Smith, Peter </a:t>
            </a:r>
            <a:r>
              <a:rPr lang="en-US" dirty="0" err="1" smtClean="0"/>
              <a:t>Fritschel</a:t>
            </a:r>
            <a:r>
              <a:rPr lang="en-US" dirty="0" smtClean="0"/>
              <a:t>, Jeff </a:t>
            </a:r>
            <a:r>
              <a:rPr lang="en-US" dirty="0" err="1" smtClean="0"/>
              <a:t>Kissel</a:t>
            </a:r>
            <a:r>
              <a:rPr lang="en-US" dirty="0" smtClean="0"/>
              <a:t>, </a:t>
            </a:r>
            <a:r>
              <a:rPr lang="en-US" dirty="0" err="1" smtClean="0"/>
              <a:t>Anamaria</a:t>
            </a:r>
            <a:r>
              <a:rPr lang="en-US" dirty="0" smtClean="0"/>
              <a:t> </a:t>
            </a:r>
            <a:r>
              <a:rPr lang="en-US" dirty="0" err="1" smtClean="0"/>
              <a:t>Effler</a:t>
            </a:r>
            <a:r>
              <a:rPr lang="en-US" dirty="0" smtClean="0"/>
              <a:t>, Matthew Evans, Gabriela Gonzales, Sheila Dwyer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618FFD"/>
              </a:solidFill>
              <a:cs typeface="+mn-cs"/>
            </a:endParaRPr>
          </a:p>
        </p:txBody>
      </p:sp>
      <p:pic>
        <p:nvPicPr>
          <p:cNvPr id="26" name="Picture 6" descr="WorldMapXpar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650" y="1294019"/>
            <a:ext cx="8648700" cy="5208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Network</a:t>
            </a:r>
            <a:endParaRPr lang="en-US" dirty="0"/>
          </a:p>
        </p:txBody>
      </p:sp>
      <p:pic>
        <p:nvPicPr>
          <p:cNvPr id="41" name="Content Placeholder 40" descr="kagra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 t="-5987" b="-5987"/>
          <a:stretch>
            <a:fillRect/>
          </a:stretch>
        </p:blipFill>
        <p:spPr>
          <a:xfrm>
            <a:off x="7532488" y="2327672"/>
            <a:ext cx="817766" cy="883187"/>
          </a:xfrm>
          <a:prstGeom prst="rect">
            <a:avLst/>
          </a:prstGeom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3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C8062F74-319B-A042-AC23-EA803683A5A0}" type="slidenum">
              <a:rPr lang="en-US" smtClean="0">
                <a:solidFill>
                  <a:srgbClr val="618FFD"/>
                </a:solidFill>
              </a:rPr>
              <a:pPr/>
              <a:t>5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24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B41FB538-D3E9-9344-B345-15FA4FA35A14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8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7944" y="1990754"/>
            <a:ext cx="984724" cy="66985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954147" y="274638"/>
            <a:ext cx="75075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0" i="1" dirty="0" smtClean="0">
                <a:solidFill>
                  <a:srgbClr val="FFFFFF"/>
                </a:solidFill>
                <a:latin typeface="+mn-lt"/>
              </a:rPr>
              <a:t>The Upcoming Gravitational Wave Network </a:t>
            </a:r>
            <a:endParaRPr lang="en-US" sz="3200" b="0" i="1" dirty="0">
              <a:solidFill>
                <a:srgbClr val="FFFFFF"/>
              </a:solidFill>
              <a:latin typeface="+mn-lt"/>
            </a:endParaRPr>
          </a:p>
        </p:txBody>
      </p:sp>
      <p:grpSp>
        <p:nvGrpSpPr>
          <p:cNvPr id="30" name="Group 26"/>
          <p:cNvGrpSpPr/>
          <p:nvPr/>
        </p:nvGrpSpPr>
        <p:grpSpPr>
          <a:xfrm>
            <a:off x="4026227" y="1442129"/>
            <a:ext cx="1158218" cy="885543"/>
            <a:chOff x="4026227" y="1442129"/>
            <a:chExt cx="1158218" cy="885543"/>
          </a:xfrm>
        </p:grpSpPr>
        <p:pic>
          <p:nvPicPr>
            <p:cNvPr id="31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4143" y="1802190"/>
              <a:ext cx="710302" cy="525482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4026227" y="1442129"/>
              <a:ext cx="9432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GEO600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555643" y="1188347"/>
            <a:ext cx="151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LIGO Hanford 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46478" y="3368623"/>
            <a:ext cx="12323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LIGO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Livingston 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35" name="Group 27"/>
          <p:cNvGrpSpPr/>
          <p:nvPr/>
        </p:nvGrpSpPr>
        <p:grpSpPr>
          <a:xfrm>
            <a:off x="3787102" y="2436717"/>
            <a:ext cx="1678864" cy="562902"/>
            <a:chOff x="3787102" y="2436717"/>
            <a:chExt cx="1678864" cy="562902"/>
          </a:xfrm>
        </p:grpSpPr>
        <p:pic>
          <p:nvPicPr>
            <p:cNvPr id="36" name="Picture 1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6275" y="2436717"/>
              <a:ext cx="889691" cy="562902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3787102" y="2578129"/>
              <a:ext cx="6747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Virgo</a:t>
              </a:r>
            </a:p>
          </p:txBody>
        </p:sp>
      </p:grpSp>
      <p:pic>
        <p:nvPicPr>
          <p:cNvPr id="38" name="Picture 37" descr="India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9829" y="2980525"/>
            <a:ext cx="854671" cy="648126"/>
          </a:xfrm>
          <a:prstGeom prst="rect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9" name="TextBox 38"/>
          <p:cNvSpPr txBox="1"/>
          <p:nvPr/>
        </p:nvSpPr>
        <p:spPr>
          <a:xfrm>
            <a:off x="5703378" y="3628651"/>
            <a:ext cx="151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LIGO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INDIA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32488" y="3228541"/>
            <a:ext cx="900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KAGRA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3" name="Picture 2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34900" y="2710964"/>
            <a:ext cx="979529" cy="657659"/>
          </a:xfrm>
          <a:prstGeom prst="rect">
            <a:avLst/>
          </a:prstGeom>
          <a:ln w="28575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Spare slides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2005-2010 Scientific Data Taking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5" name="Content Placeholder 4" descr="L1H1H2V1S5S6.png"/>
          <p:cNvPicPr>
            <a:picLocks noChangeAspect="1"/>
          </p:cNvPicPr>
          <p:nvPr/>
        </p:nvPicPr>
        <p:blipFill>
          <a:blip r:embed="rId2"/>
          <a:srcRect l="4003" r="4728"/>
          <a:stretch>
            <a:fillRect/>
          </a:stretch>
        </p:blipFill>
        <p:spPr bwMode="auto">
          <a:xfrm>
            <a:off x="1472134" y="1451506"/>
            <a:ext cx="6127586" cy="504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300" y="314709"/>
            <a:ext cx="8229600" cy="1143000"/>
          </a:xfrm>
        </p:spPr>
        <p:txBody>
          <a:bodyPr/>
          <a:lstStyle/>
          <a:p>
            <a:r>
              <a:rPr lang="en-US" dirty="0" smtClean="0"/>
              <a:t>Advanced LIGO configuration</a:t>
            </a:r>
            <a:endParaRPr lang="en-US" dirty="0"/>
          </a:p>
        </p:txBody>
      </p:sp>
      <p:pic>
        <p:nvPicPr>
          <p:cNvPr id="5" name="Picture 4" descr="advancedLIGO_logo.jpg"/>
          <p:cNvPicPr>
            <a:picLocks noChangeAspect="1"/>
          </p:cNvPicPr>
          <p:nvPr/>
        </p:nvPicPr>
        <p:blipFill>
          <a:blip r:embed="rId2">
            <a:alphaModFix/>
          </a:blip>
          <a:srcRect r="45508" b="38428"/>
          <a:stretch>
            <a:fillRect/>
          </a:stretch>
        </p:blipFill>
        <p:spPr>
          <a:xfrm>
            <a:off x="6083301" y="-5331"/>
            <a:ext cx="3071267" cy="640080"/>
          </a:xfrm>
          <a:prstGeom prst="rect">
            <a:avLst/>
          </a:prstGeom>
        </p:spPr>
      </p:pic>
      <p:pic>
        <p:nvPicPr>
          <p:cNvPr id="11" name="Picture 10" descr="aLIGO_lisa_layout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126066" y="1572020"/>
            <a:ext cx="6921249" cy="4572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0163" y="6144019"/>
            <a:ext cx="528310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charset="2"/>
              <a:buChar char="²"/>
            </a:pPr>
            <a:r>
              <a:rPr lang="en-US" dirty="0" smtClean="0"/>
              <a:t>Arm cavities, power and signal recycling cavity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Up to ~800 kW of light stored in the arms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Need more sensitive detectors..</a:t>
            </a:r>
            <a:br>
              <a:rPr lang="en-US" dirty="0" smtClean="0"/>
            </a:br>
            <a:r>
              <a:rPr lang="en-US" dirty="0" smtClean="0"/>
              <a:t>”Advanced” Detectors, 10x more range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5" name="Picture 4" descr="Local_Supercluster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636" t="2640" r="3829" b="10372"/>
          <a:stretch/>
        </p:blipFill>
        <p:spPr>
          <a:xfrm>
            <a:off x="4912851" y="2727176"/>
            <a:ext cx="3945815" cy="3680561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552262"/>
            <a:ext cx="4578328" cy="2455735"/>
          </a:xfrm>
        </p:spPr>
        <p:txBody>
          <a:bodyPr>
            <a:normAutofit fontScale="85000" lnSpcReduction="10000"/>
          </a:bodyPr>
          <a:lstStyle/>
          <a:p>
            <a:pPr>
              <a:buFont typeface="Wingdings" charset="2"/>
              <a:buChar char="²"/>
            </a:pPr>
            <a:r>
              <a:rPr lang="en-US" dirty="0" smtClean="0"/>
              <a:t>Advanced detectors will reach about 100,000 galaxies</a:t>
            </a:r>
          </a:p>
          <a:p>
            <a:pPr>
              <a:spcBef>
                <a:spcPts val="1000"/>
              </a:spcBef>
              <a:buFont typeface="Wingdings" charset="2"/>
              <a:buChar char="²"/>
            </a:pPr>
            <a:r>
              <a:rPr lang="en-US" dirty="0" smtClean="0"/>
              <a:t>Events happen once every 10,000 years per galaxy…</a:t>
            </a:r>
          </a:p>
          <a:p>
            <a:pPr>
              <a:spcBef>
                <a:spcPts val="1000"/>
              </a:spcBef>
              <a:buFont typeface="Wingdings" charset="2"/>
              <a:buChar char="²"/>
            </a:pPr>
            <a:r>
              <a:rPr lang="en-US" dirty="0" smtClean="0"/>
              <a:t>Roughly 1 per month!</a:t>
            </a:r>
          </a:p>
        </p:txBody>
      </p:sp>
      <p:pic>
        <p:nvPicPr>
          <p:cNvPr id="9" name="Content Placeholder 6" descr="Local_Universe_cu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" r="66833" b="5964"/>
          <a:stretch/>
        </p:blipFill>
        <p:spPr>
          <a:xfrm>
            <a:off x="577292" y="5064712"/>
            <a:ext cx="1425498" cy="1343026"/>
          </a:xfrm>
          <a:prstGeom prst="rect">
            <a:avLst/>
          </a:prstGeom>
          <a:ln>
            <a:solidFill>
              <a:srgbClr val="FFFFFF"/>
            </a:solidFill>
          </a:ln>
        </p:spPr>
      </p:pic>
      <p:cxnSp>
        <p:nvCxnSpPr>
          <p:cNvPr id="10" name="Straight Connector 9"/>
          <p:cNvCxnSpPr>
            <a:stCxn id="16" idx="4"/>
          </p:cNvCxnSpPr>
          <p:nvPr/>
        </p:nvCxnSpPr>
        <p:spPr>
          <a:xfrm flipH="1">
            <a:off x="4692101" y="4860297"/>
            <a:ext cx="2194935" cy="1547440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bg1">
                    <a:alpha val="0"/>
                  </a:schemeClr>
                </a:gs>
                <a:gs pos="69000">
                  <a:srgbClr val="FFFFFF"/>
                </a:gs>
              </a:gsLst>
              <a:lin ang="0" scaled="1"/>
              <a:tileRect/>
            </a:gra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6" idx="0"/>
          </p:cNvCxnSpPr>
          <p:nvPr/>
        </p:nvCxnSpPr>
        <p:spPr>
          <a:xfrm flipH="1" flipV="1">
            <a:off x="4692102" y="4007997"/>
            <a:ext cx="2194934" cy="618451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bg1">
                    <a:alpha val="0"/>
                  </a:schemeClr>
                </a:gs>
                <a:gs pos="69000">
                  <a:srgbClr val="FFFFFF"/>
                </a:gs>
              </a:gsLst>
              <a:lin ang="0" scaled="1"/>
              <a:tileRect/>
            </a:gra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2144997" y="4007997"/>
            <a:ext cx="2547104" cy="2399741"/>
            <a:chOff x="4912852" y="2690062"/>
            <a:chExt cx="3945970" cy="3717675"/>
          </a:xfrm>
        </p:grpSpPr>
        <p:pic>
          <p:nvPicPr>
            <p:cNvPr id="13" name="Content Placeholder 6" descr="Local_Universe_cut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66834" b="5964"/>
            <a:stretch/>
          </p:blipFill>
          <p:spPr>
            <a:xfrm>
              <a:off x="4912852" y="2690062"/>
              <a:ext cx="3945970" cy="3717675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</p:pic>
        <p:sp>
          <p:nvSpPr>
            <p:cNvPr id="14" name="Oval 13"/>
            <p:cNvSpPr/>
            <p:nvPr/>
          </p:nvSpPr>
          <p:spPr>
            <a:xfrm>
              <a:off x="5635101" y="3472128"/>
              <a:ext cx="2371108" cy="2371029"/>
            </a:xfrm>
            <a:prstGeom prst="ellipse">
              <a:avLst/>
            </a:prstGeom>
            <a:solidFill>
              <a:srgbClr val="FAC090">
                <a:alpha val="27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Oval 14"/>
          <p:cNvSpPr/>
          <p:nvPr/>
        </p:nvSpPr>
        <p:spPr>
          <a:xfrm>
            <a:off x="5700205" y="3558725"/>
            <a:ext cx="2371108" cy="2371029"/>
          </a:xfrm>
          <a:prstGeom prst="ellipse">
            <a:avLst/>
          </a:prstGeom>
          <a:solidFill>
            <a:srgbClr val="E7B8F4">
              <a:alpha val="2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7B8F4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769268" y="4626448"/>
            <a:ext cx="235536" cy="233849"/>
          </a:xfrm>
          <a:prstGeom prst="ellipse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2002791" y="5064712"/>
            <a:ext cx="1425408" cy="150351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bg1">
                    <a:alpha val="0"/>
                  </a:schemeClr>
                </a:gs>
                <a:gs pos="69000">
                  <a:srgbClr val="FFFFFF"/>
                </a:gs>
              </a:gsLst>
              <a:lin ang="0" scaled="1"/>
              <a:tileRect/>
            </a:gra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002791" y="5215063"/>
            <a:ext cx="1425408" cy="1192675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bg1">
                    <a:alpha val="0"/>
                  </a:schemeClr>
                </a:gs>
                <a:gs pos="69000">
                  <a:srgbClr val="FFFFFF"/>
                </a:gs>
              </a:gsLst>
              <a:lin ang="0" scaled="1"/>
              <a:tileRect/>
            </a:gra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466018" y="6060869"/>
            <a:ext cx="1924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 LIGO Range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717070" y="6028603"/>
            <a:ext cx="2354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Advanced LIGO Range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155620" y="2160821"/>
            <a:ext cx="3460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(considering only NS-NS mergers)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we call “commissioning”: </a:t>
            </a:r>
            <a:br>
              <a:rPr lang="en-US" dirty="0" smtClean="0"/>
            </a:br>
            <a:r>
              <a:rPr lang="en-US" dirty="0" smtClean="0"/>
              <a:t>from installation to science data</a:t>
            </a:r>
            <a:endParaRPr lang="en-US" dirty="0"/>
          </a:p>
        </p:txBody>
      </p:sp>
      <p:grpSp>
        <p:nvGrpSpPr>
          <p:cNvPr id="49" name="Group 48"/>
          <p:cNvGrpSpPr/>
          <p:nvPr/>
        </p:nvGrpSpPr>
        <p:grpSpPr>
          <a:xfrm>
            <a:off x="419101" y="3503114"/>
            <a:ext cx="8763000" cy="3048000"/>
            <a:chOff x="533400" y="2356513"/>
            <a:chExt cx="8763000" cy="3048000"/>
          </a:xfrm>
        </p:grpSpPr>
        <p:sp>
          <p:nvSpPr>
            <p:cNvPr id="13" name="AutoShape 37"/>
            <p:cNvSpPr>
              <a:spLocks noChangeArrowheads="1"/>
            </p:cNvSpPr>
            <p:nvPr/>
          </p:nvSpPr>
          <p:spPr bwMode="auto">
            <a:xfrm>
              <a:off x="7543800" y="3194713"/>
              <a:ext cx="1752600" cy="1295400"/>
            </a:xfrm>
            <a:prstGeom prst="irregularSeal1">
              <a:avLst/>
            </a:prstGeom>
            <a:solidFill>
              <a:srgbClr val="FFDE00"/>
            </a:solidFill>
            <a:ln w="12700" cmpd="sng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533400" y="2356513"/>
              <a:ext cx="8229600" cy="3048000"/>
              <a:chOff x="533400" y="2356513"/>
              <a:chExt cx="8229600" cy="3048000"/>
            </a:xfrm>
          </p:grpSpPr>
          <p:sp>
            <p:nvSpPr>
              <p:cNvPr id="3" name="Rounded Rectangle 2"/>
              <p:cNvSpPr/>
              <p:nvPr/>
            </p:nvSpPr>
            <p:spPr bwMode="auto">
              <a:xfrm>
                <a:off x="4495800" y="4566313"/>
                <a:ext cx="2057400" cy="685800"/>
              </a:xfrm>
              <a:prstGeom prst="roundRect">
                <a:avLst/>
              </a:prstGeom>
              <a:gradFill flip="none" rotWithShape="1">
                <a:gsLst>
                  <a:gs pos="0">
                    <a:srgbClr val="40BB2A"/>
                  </a:gs>
                  <a:gs pos="100000">
                    <a:srgbClr val="84FF59"/>
                  </a:gs>
                </a:gsLst>
                <a:lin ang="16200000" scaled="0"/>
                <a:tileRect/>
              </a:gradFill>
              <a:ln w="38100" cap="flat" cmpd="sng" algn="ctr">
                <a:solidFill>
                  <a:srgbClr val="008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endParaRPr lang="en-US" sz="2000" dirty="0">
                  <a:ln w="12700">
                    <a:solidFill>
                      <a:srgbClr val="000000"/>
                    </a:solidFill>
                    <a:prstDash val="solid"/>
                  </a:ln>
                  <a:solidFill>
                    <a:srgbClr val="FFFFFF">
                      <a:lumMod val="8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</a:endParaRPr>
              </a:p>
            </p:txBody>
          </p:sp>
          <p:sp>
            <p:nvSpPr>
              <p:cNvPr id="4" name="Rounded Rectangle 3"/>
              <p:cNvSpPr/>
              <p:nvPr/>
            </p:nvSpPr>
            <p:spPr bwMode="auto">
              <a:xfrm>
                <a:off x="4648200" y="2356513"/>
                <a:ext cx="1828800" cy="533400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100000">
                    <a:schemeClr val="accent2">
                      <a:lumMod val="40000"/>
                      <a:lumOff val="60000"/>
                    </a:schemeClr>
                  </a:gs>
                </a:gsLst>
                <a:lin ang="16200000" scaled="0"/>
                <a:tileRect/>
              </a:gra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endParaRPr lang="en-US" dirty="0">
                  <a:ln w="12700">
                    <a:solidFill>
                      <a:srgbClr val="000000"/>
                    </a:solidFill>
                    <a:prstDash val="solid"/>
                  </a:ln>
                  <a:solidFill>
                    <a:srgbClr val="FFFFFF">
                      <a:lumMod val="8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endParaRPr>
              </a:p>
            </p:txBody>
          </p:sp>
          <p:sp>
            <p:nvSpPr>
              <p:cNvPr id="5" name="Rounded Rectangle 4"/>
              <p:cNvSpPr/>
              <p:nvPr/>
            </p:nvSpPr>
            <p:spPr bwMode="auto">
              <a:xfrm>
                <a:off x="533400" y="2356513"/>
                <a:ext cx="1981200" cy="533400"/>
              </a:xfrm>
              <a:prstGeom prst="roundRect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endParaRPr lang="en-US" dirty="0">
                  <a:ln w="12700">
                    <a:solidFill>
                      <a:srgbClr val="000000"/>
                    </a:solidFill>
                    <a:prstDash val="solid"/>
                  </a:ln>
                  <a:solidFill>
                    <a:srgbClr val="FFFFFF">
                      <a:lumMod val="8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 bwMode="auto">
              <a:xfrm>
                <a:off x="533400" y="4032913"/>
                <a:ext cx="1600200" cy="914400"/>
              </a:xfrm>
              <a:prstGeom prst="roundRect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endParaRPr lang="en-US" dirty="0">
                  <a:ln w="12700">
                    <a:solidFill>
                      <a:srgbClr val="000000"/>
                    </a:solidFill>
                    <a:prstDash val="solid"/>
                  </a:ln>
                  <a:solidFill>
                    <a:srgbClr val="FFFFFF">
                      <a:lumMod val="8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 bwMode="auto">
              <a:xfrm>
                <a:off x="2209800" y="3042313"/>
                <a:ext cx="1295400" cy="838200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endParaRPr lang="en-US" sz="2000" dirty="0">
                  <a:ln w="12700">
                    <a:solidFill>
                      <a:srgbClr val="000000"/>
                    </a:solidFill>
                    <a:prstDash val="solid"/>
                  </a:ln>
                  <a:solidFill>
                    <a:srgbClr val="FFFFFF">
                      <a:lumMod val="8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</a:endParaRPr>
              </a:p>
            </p:txBody>
          </p:sp>
          <p:cxnSp>
            <p:nvCxnSpPr>
              <p:cNvPr id="8" name="Curved Connector 17"/>
              <p:cNvCxnSpPr/>
              <p:nvPr/>
            </p:nvCxnSpPr>
            <p:spPr bwMode="auto">
              <a:xfrm rot="10800000" flipV="1">
                <a:off x="1333500" y="3503114"/>
                <a:ext cx="876300" cy="571500"/>
              </a:xfrm>
              <a:prstGeom prst="curvedConnector2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9" name="Curved Connector 8"/>
              <p:cNvCxnSpPr>
                <a:stCxn id="5" idx="2"/>
              </p:cNvCxnSpPr>
              <p:nvPr/>
            </p:nvCxnSpPr>
            <p:spPr bwMode="auto">
              <a:xfrm rot="5400000">
                <a:off x="685800" y="3194713"/>
                <a:ext cx="1143000" cy="533400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" name="Straight Arrow Connector 9"/>
              <p:cNvCxnSpPr>
                <a:stCxn id="5" idx="3"/>
                <a:endCxn id="4" idx="1"/>
              </p:cNvCxnSpPr>
              <p:nvPr/>
            </p:nvCxnSpPr>
            <p:spPr bwMode="auto">
              <a:xfrm>
                <a:off x="2514600" y="2623213"/>
                <a:ext cx="2133600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" name="Curved Connector 10"/>
              <p:cNvCxnSpPr>
                <a:stCxn id="7" idx="3"/>
              </p:cNvCxnSpPr>
              <p:nvPr/>
            </p:nvCxnSpPr>
            <p:spPr bwMode="auto">
              <a:xfrm flipV="1">
                <a:off x="3505200" y="2737513"/>
                <a:ext cx="1143000" cy="723900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" name="AutoShape 19"/>
              <p:cNvCxnSpPr>
                <a:cxnSpLocks noChangeShapeType="1"/>
                <a:stCxn id="6" idx="3"/>
              </p:cNvCxnSpPr>
              <p:nvPr/>
            </p:nvCxnSpPr>
            <p:spPr bwMode="auto">
              <a:xfrm flipV="1">
                <a:off x="2133600" y="2889913"/>
                <a:ext cx="2590800" cy="1600200"/>
              </a:xfrm>
              <a:prstGeom prst="curvedConnector3">
                <a:avLst>
                  <a:gd name="adj1" fmla="val 76797"/>
                </a:avLst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</p:cxnSp>
          <p:cxnSp>
            <p:nvCxnSpPr>
              <p:cNvPr id="14" name="Curved Connector 13"/>
              <p:cNvCxnSpPr>
                <a:stCxn id="7" idx="3"/>
              </p:cNvCxnSpPr>
              <p:nvPr/>
            </p:nvCxnSpPr>
            <p:spPr bwMode="auto">
              <a:xfrm>
                <a:off x="3505200" y="3461413"/>
                <a:ext cx="1295401" cy="288191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5" name="Curved Connector 14"/>
              <p:cNvCxnSpPr/>
              <p:nvPr/>
            </p:nvCxnSpPr>
            <p:spPr bwMode="auto">
              <a:xfrm flipV="1">
                <a:off x="3860800" y="3918614"/>
                <a:ext cx="956230" cy="156000"/>
              </a:xfrm>
              <a:prstGeom prst="curvedConnector3">
                <a:avLst>
                  <a:gd name="adj1" fmla="val 50000"/>
                </a:avLst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6" name="Straight Arrow Connector 15"/>
              <p:cNvCxnSpPr>
                <a:stCxn id="4" idx="2"/>
              </p:cNvCxnSpPr>
              <p:nvPr/>
            </p:nvCxnSpPr>
            <p:spPr bwMode="auto">
              <a:xfrm>
                <a:off x="5562600" y="2889913"/>
                <a:ext cx="0" cy="30480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7" name="Straight Arrow Connector 16"/>
              <p:cNvCxnSpPr>
                <a:stCxn id="21" idx="2"/>
                <a:endCxn id="3" idx="0"/>
              </p:cNvCxnSpPr>
              <p:nvPr/>
            </p:nvCxnSpPr>
            <p:spPr bwMode="auto">
              <a:xfrm flipH="1">
                <a:off x="5524500" y="4267200"/>
                <a:ext cx="12449" cy="299113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8" name="Curved Connector 75"/>
              <p:cNvCxnSpPr>
                <a:stCxn id="3" idx="3"/>
                <a:endCxn id="13" idx="2"/>
              </p:cNvCxnSpPr>
              <p:nvPr/>
            </p:nvCxnSpPr>
            <p:spPr bwMode="auto">
              <a:xfrm flipV="1">
                <a:off x="6553200" y="4490113"/>
                <a:ext cx="1679063" cy="419100"/>
              </a:xfrm>
              <a:prstGeom prst="curvedConnector2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9" name="Curved Connector 77"/>
              <p:cNvCxnSpPr>
                <a:stCxn id="4" idx="3"/>
                <a:endCxn id="13" idx="0"/>
              </p:cNvCxnSpPr>
              <p:nvPr/>
            </p:nvCxnSpPr>
            <p:spPr bwMode="auto">
              <a:xfrm>
                <a:off x="6477000" y="2623213"/>
                <a:ext cx="2245099" cy="571500"/>
              </a:xfrm>
              <a:prstGeom prst="curvedConnector2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0" name="WordArt 38"/>
              <p:cNvSpPr>
                <a:spLocks noChangeArrowheads="1" noChangeShapeType="1" noTextEdit="1"/>
              </p:cNvSpPr>
              <p:nvPr/>
            </p:nvSpPr>
            <p:spPr bwMode="auto">
              <a:xfrm>
                <a:off x="8077200" y="3643443"/>
                <a:ext cx="685800" cy="304800"/>
              </a:xfrm>
              <a:prstGeom prst="rect">
                <a:avLst/>
              </a:prstGeom>
              <a:noFill/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9525">
                      <a:noFill/>
                      <a:round/>
                      <a:headEnd/>
                      <a:tailEnd/>
                    </a:ln>
                    <a:effectLst>
                      <a:outerShdw blurRad="63500" dist="38099" dir="2700000" algn="ctr" rotWithShape="0">
                        <a:srgbClr val="C0C0C0">
                          <a:alpha val="80000"/>
                        </a:srgbClr>
                      </a:outerShdw>
                    </a:effectLst>
                    <a:latin typeface="Impact"/>
                    <a:ea typeface="Impact"/>
                    <a:cs typeface="Impact"/>
                  </a:rPr>
                  <a:t>Noise</a:t>
                </a: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825497" y="3194713"/>
                <a:ext cx="1422903" cy="1072487"/>
              </a:xfrm>
              <a:prstGeom prst="rect">
                <a:avLst/>
              </a:prstGeom>
            </p:spPr>
          </p:pic>
          <p:cxnSp>
            <p:nvCxnSpPr>
              <p:cNvPr id="22" name="Curved Connector 88"/>
              <p:cNvCxnSpPr>
                <a:stCxn id="6" idx="2"/>
              </p:cNvCxnSpPr>
              <p:nvPr/>
            </p:nvCxnSpPr>
            <p:spPr bwMode="auto">
              <a:xfrm rot="16200000" flipH="1">
                <a:off x="3905250" y="2375563"/>
                <a:ext cx="457200" cy="5600700"/>
              </a:xfrm>
              <a:prstGeom prst="curvedConnector2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23" name="Curved Connector 93"/>
              <p:cNvCxnSpPr>
                <a:endCxn id="13" idx="2"/>
              </p:cNvCxnSpPr>
              <p:nvPr/>
            </p:nvCxnSpPr>
            <p:spPr bwMode="auto">
              <a:xfrm flipV="1">
                <a:off x="6934200" y="4490113"/>
                <a:ext cx="1298063" cy="914400"/>
              </a:xfrm>
              <a:prstGeom prst="curvedConnector2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4" name="Rounded Rectangle 23"/>
              <p:cNvSpPr/>
              <p:nvPr/>
            </p:nvSpPr>
            <p:spPr bwMode="auto">
              <a:xfrm>
                <a:off x="6400800" y="3423313"/>
                <a:ext cx="914400" cy="762000"/>
              </a:xfrm>
              <a:prstGeom prst="roundRect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endParaRPr lang="en-US" sz="2000" dirty="0">
                  <a:ln w="12700">
                    <a:solidFill>
                      <a:srgbClr val="000000"/>
                    </a:solidFill>
                    <a:prstDash val="solid"/>
                  </a:ln>
                  <a:solidFill>
                    <a:srgbClr val="FFFFFF">
                      <a:lumMod val="8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</a:endParaRPr>
              </a:p>
            </p:txBody>
          </p:sp>
          <p:cxnSp>
            <p:nvCxnSpPr>
              <p:cNvPr id="25" name="Straight Arrow Connector 24"/>
              <p:cNvCxnSpPr>
                <a:stCxn id="21" idx="3"/>
                <a:endCxn id="24" idx="1"/>
              </p:cNvCxnSpPr>
              <p:nvPr/>
            </p:nvCxnSpPr>
            <p:spPr bwMode="auto">
              <a:xfrm>
                <a:off x="6248400" y="3730957"/>
                <a:ext cx="152400" cy="73356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6" name="Straight Arrow Connector 25"/>
              <p:cNvCxnSpPr>
                <a:stCxn id="24" idx="3"/>
                <a:endCxn id="13" idx="1"/>
              </p:cNvCxnSpPr>
              <p:nvPr/>
            </p:nvCxnSpPr>
            <p:spPr bwMode="auto">
              <a:xfrm flipV="1">
                <a:off x="7315200" y="3711374"/>
                <a:ext cx="228600" cy="92939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7" name="TextBox 26"/>
              <p:cNvSpPr txBox="1"/>
              <p:nvPr/>
            </p:nvSpPr>
            <p:spPr>
              <a:xfrm>
                <a:off x="548216" y="4074614"/>
                <a:ext cx="15705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THERMAL EFFECTS</a:t>
                </a:r>
                <a:endParaRPr lang="en-US" sz="2400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067981" y="3016281"/>
                <a:ext cx="15705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OPTICS QUALITY</a:t>
                </a:r>
                <a:endParaRPr lang="en-US" sz="2400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60916" y="2356513"/>
                <a:ext cx="19536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HIGH POWER</a:t>
                </a:r>
                <a:endParaRPr lang="en-US" sz="2400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560107" y="2392380"/>
                <a:ext cx="19536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ALIGNMENT</a:t>
                </a:r>
                <a:endParaRPr lang="en-US" sz="2400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690532" y="4490112"/>
                <a:ext cx="16764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THERMAL EFFECTS</a:t>
                </a:r>
                <a:endParaRPr lang="en-US" sz="2400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036731" y="3362090"/>
                <a:ext cx="16764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STRAY LIGHT</a:t>
                </a:r>
                <a:endParaRPr lang="en-US" sz="2400" dirty="0"/>
              </a:p>
            </p:txBody>
          </p:sp>
        </p:grpSp>
      </p:grpSp>
      <p:sp>
        <p:nvSpPr>
          <p:cNvPr id="50" name="TextBox 49"/>
          <p:cNvSpPr txBox="1"/>
          <p:nvPr/>
        </p:nvSpPr>
        <p:spPr>
          <a:xfrm>
            <a:off x="550334" y="1811867"/>
            <a:ext cx="7967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Understand and fix an entanglement of noise coupling mechanisms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4217993" y="1841236"/>
            <a:ext cx="254000" cy="66516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329925" y="1882511"/>
          <a:ext cx="4214812" cy="623887"/>
        </p:xfrm>
        <a:graphic>
          <a:graphicData uri="http://schemas.openxmlformats.org/presentationml/2006/ole">
            <p:oleObj spid="_x0000_s198658" name="Equation" r:id="rId3" imgW="2832100" imgH="419100" progId="Equation.3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Nothing comes cheap: losses again..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49866" y="1232972"/>
            <a:ext cx="750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Losses in a filter cavity, if too high, make the filter cavity useless…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2561166" y="3783002"/>
            <a:ext cx="4495800" cy="2743200"/>
            <a:chOff x="2070099" y="3410469"/>
            <a:chExt cx="4495800" cy="27432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70099" y="3410469"/>
              <a:ext cx="4495800" cy="2743200"/>
            </a:xfrm>
            <a:prstGeom prst="rect">
              <a:avLst/>
            </a:prstGeom>
            <a:effectLst>
              <a:glow rad="63500">
                <a:schemeClr val="accent4">
                  <a:alpha val="75000"/>
                </a:schemeClr>
              </a:glo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5431372" y="4893742"/>
              <a:ext cx="1113365" cy="369332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 </a:t>
              </a:r>
              <a:r>
                <a:rPr lang="en-US" dirty="0" err="1" smtClean="0"/>
                <a:t>ppm/m</a:t>
              </a:r>
              <a:endParaRPr lang="en-US" dirty="0"/>
            </a:p>
          </p:txBody>
        </p:sp>
      </p:grpSp>
      <p:sp>
        <p:nvSpPr>
          <p:cNvPr id="10" name="Rectangle 9"/>
          <p:cNvSpPr/>
          <p:nvPr/>
        </p:nvSpPr>
        <p:spPr>
          <a:xfrm>
            <a:off x="1284284" y="2726267"/>
            <a:ext cx="6378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²"/>
            </a:pPr>
            <a:r>
              <a:rPr lang="en-US" dirty="0" smtClean="0"/>
              <a:t>Per-round-trip loss depends on the beam spot size </a:t>
            </a:r>
          </a:p>
          <a:p>
            <a:r>
              <a:rPr lang="en-US" dirty="0" smtClean="0"/>
              <a:t>     (big beam size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/>
              <a:t> higher scatter losses), which depends on L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Something like this, maybe.…</a:t>
            </a:r>
            <a:endParaRPr lang="en-US" dirty="0"/>
          </a:p>
        </p:txBody>
      </p:sp>
      <p:pic>
        <p:nvPicPr>
          <p:cNvPr id="4" name="Picture 3" descr="SQZ_aLIGO_layout_4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tretch>
                <a:fillRect/>
              </a:stretch>
            </p:blipFill>
          </mc:Fallback>
        </mc:AlternateContent>
        <p:spPr>
          <a:xfrm rot="5400000">
            <a:off x="3697527" y="-2322230"/>
            <a:ext cx="1884406" cy="9144000"/>
          </a:xfrm>
          <a:prstGeom prst="rect">
            <a:avLst/>
          </a:prstGeom>
          <a:effectLst>
            <a:glow rad="63500">
              <a:schemeClr val="accent4">
                <a:alpha val="75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0" y="2396176"/>
            <a:ext cx="9313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FROM IFO</a:t>
            </a:r>
            <a:endParaRPr lang="en-US" sz="1400" dirty="0"/>
          </a:p>
        </p:txBody>
      </p:sp>
      <p:pic>
        <p:nvPicPr>
          <p:cNvPr id="6" name="Picture 5" descr="SQZ_aLIGO_layout_4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4787" t="83429" r="34320" b="1968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rcRect l="4787" t="83429" r="34320" b="1968"/>
              <a:stretch>
                <a:fillRect/>
              </a:stretch>
            </p:blipFill>
          </mc:Fallback>
        </mc:AlternateContent>
        <p:spPr>
          <a:xfrm rot="5400000">
            <a:off x="656166" y="3331637"/>
            <a:ext cx="2429931" cy="2827864"/>
          </a:xfrm>
          <a:prstGeom prst="rect">
            <a:avLst/>
          </a:prstGeom>
          <a:effectLst>
            <a:glow rad="63500">
              <a:schemeClr val="accent4">
                <a:alpha val="75000"/>
              </a:schemeClr>
            </a:glow>
          </a:effectLst>
        </p:spPr>
      </p:pic>
      <p:pic>
        <p:nvPicPr>
          <p:cNvPr id="7" name="Picture 6" descr="SQZ_aLIGO_layout_4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t="1170" b="70370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rcRect t="1170" b="70370"/>
              <a:stretch>
                <a:fillRect/>
              </a:stretch>
            </p:blipFill>
          </mc:Fallback>
        </mc:AlternateContent>
        <p:spPr>
          <a:xfrm rot="5400000">
            <a:off x="4865771" y="2509618"/>
            <a:ext cx="3631283" cy="5014691"/>
          </a:xfrm>
          <a:prstGeom prst="rect">
            <a:avLst/>
          </a:prstGeom>
          <a:effectLst>
            <a:glow rad="63500">
              <a:schemeClr val="accent4">
                <a:alpha val="75000"/>
              </a:scheme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347128" y="6146800"/>
            <a:ext cx="301413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Just a cartoon! </a:t>
            </a:r>
          </a:p>
          <a:p>
            <a:r>
              <a:rPr lang="en-US" dirty="0" smtClean="0"/>
              <a:t>Not a conceptual design yet!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aLIGO</a:t>
            </a:r>
            <a:r>
              <a:rPr lang="en-US" dirty="0" smtClean="0"/>
              <a:t> + Squeezing: NS-NS and BH-BH Ranges </a:t>
            </a:r>
            <a:endParaRPr lang="en-US" dirty="0"/>
          </a:p>
        </p:txBody>
      </p:sp>
      <p:pic>
        <p:nvPicPr>
          <p:cNvPr id="4" name="Picture 3" descr="NSNS_range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6153" t="3437" r="8274" b="5266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l="6153" t="3437" r="8274" b="5266"/>
              <a:stretch>
                <a:fillRect/>
              </a:stretch>
            </p:blipFill>
          </mc:Fallback>
        </mc:AlternateContent>
        <p:spPr>
          <a:xfrm>
            <a:off x="0" y="1837264"/>
            <a:ext cx="4580383" cy="3776135"/>
          </a:xfrm>
          <a:prstGeom prst="rect">
            <a:avLst/>
          </a:prstGeom>
        </p:spPr>
      </p:pic>
      <p:pic>
        <p:nvPicPr>
          <p:cNvPr id="5" name="Picture 4" descr="BHBH_range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 l="4929" t="3909" r="8736" b="4321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rcRect l="4929" t="3909" r="8736" b="4321"/>
              <a:stretch>
                <a:fillRect/>
              </a:stretch>
            </p:blipFill>
          </mc:Fallback>
        </mc:AlternateContent>
        <p:spPr>
          <a:xfrm>
            <a:off x="4529670" y="1854198"/>
            <a:ext cx="4597400" cy="377613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aLIGO</a:t>
            </a:r>
            <a:r>
              <a:rPr lang="en-US" dirty="0" smtClean="0"/>
              <a:t> + Frequency Dependent Squeezing: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Predicted Ranges</a:t>
            </a:r>
            <a:endParaRPr lang="en-US" dirty="0"/>
          </a:p>
        </p:txBody>
      </p:sp>
      <p:pic>
        <p:nvPicPr>
          <p:cNvPr id="4" name="Picture 3" descr="FC_rangeNSNS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6063" t="3363" r="8182" b="4717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l="6063" t="3363" r="8182" b="4717"/>
              <a:stretch>
                <a:fillRect/>
              </a:stretch>
            </p:blipFill>
          </mc:Fallback>
        </mc:AlternateContent>
        <p:spPr>
          <a:xfrm>
            <a:off x="0" y="1803399"/>
            <a:ext cx="4559400" cy="3776472"/>
          </a:xfrm>
          <a:prstGeom prst="rect">
            <a:avLst/>
          </a:prstGeom>
        </p:spPr>
      </p:pic>
      <p:pic>
        <p:nvPicPr>
          <p:cNvPr id="5" name="Picture 4" descr="FC_rangeBHBH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 l="4717" t="3363" r="9355" b="4717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rcRect l="4717" t="3363" r="9355" b="4717"/>
              <a:stretch>
                <a:fillRect/>
              </a:stretch>
            </p:blipFill>
          </mc:Fallback>
        </mc:AlternateContent>
        <p:spPr>
          <a:xfrm>
            <a:off x="4487333" y="1803399"/>
            <a:ext cx="4568611" cy="3776472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982" y="349344"/>
            <a:ext cx="4960818" cy="1467785"/>
          </a:xfrm>
          <a:prstGeom prst="rect">
            <a:avLst/>
          </a:prstGeom>
        </p:spPr>
      </p:pic>
      <p:pic>
        <p:nvPicPr>
          <p:cNvPr id="13" name="Picture 12" descr="box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638" y="2570199"/>
            <a:ext cx="1588088" cy="1191066"/>
          </a:xfrm>
          <a:prstGeom prst="rect">
            <a:avLst/>
          </a:prstGeom>
          <a:effectLst>
            <a:glow rad="63500">
              <a:schemeClr val="accent2">
                <a:alpha val="75000"/>
              </a:schemeClr>
            </a:glow>
          </a:effectLst>
        </p:spPr>
      </p:pic>
      <p:sp>
        <p:nvSpPr>
          <p:cNvPr id="14" name="Oval 13"/>
          <p:cNvSpPr/>
          <p:nvPr/>
        </p:nvSpPr>
        <p:spPr>
          <a:xfrm>
            <a:off x="6002865" y="449768"/>
            <a:ext cx="824912" cy="29633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Content Placeholder 5" descr="PA190036.JPG"/>
          <p:cNvPicPr>
            <a:picLocks noChangeAspect="1"/>
          </p:cNvPicPr>
          <p:nvPr/>
        </p:nvPicPr>
        <p:blipFill>
          <a:blip r:embed="rId4" cstate="print"/>
          <a:srcRect l="4518" t="22226" r="1587" b="16320"/>
          <a:stretch>
            <a:fillRect/>
          </a:stretch>
        </p:blipFill>
        <p:spPr bwMode="auto">
          <a:xfrm>
            <a:off x="499534" y="2660535"/>
            <a:ext cx="2362451" cy="106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3">
                <a:alpha val="75000"/>
              </a:schemeClr>
            </a:glow>
          </a:effectLst>
        </p:spPr>
      </p:pic>
      <p:sp>
        <p:nvSpPr>
          <p:cNvPr id="26" name="TextBox 25"/>
          <p:cNvSpPr txBox="1"/>
          <p:nvPr/>
        </p:nvSpPr>
        <p:spPr>
          <a:xfrm>
            <a:off x="609008" y="1985423"/>
            <a:ext cx="2079157" cy="5847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Bow-tie cavity OPO design at ANU (2008)</a:t>
            </a:r>
            <a:endParaRPr lang="en-US" sz="1600" dirty="0"/>
          </a:p>
        </p:txBody>
      </p:sp>
      <p:pic>
        <p:nvPicPr>
          <p:cNvPr id="27" name="Picture 26" descr="IMG_3780.jpg"/>
          <p:cNvPicPr>
            <a:picLocks noChangeAspect="1"/>
          </p:cNvPicPr>
          <p:nvPr/>
        </p:nvPicPr>
        <p:blipFill>
          <a:blip r:embed="rId5"/>
          <a:srcRect r="19681" b="29545"/>
          <a:stretch>
            <a:fillRect/>
          </a:stretch>
        </p:blipFill>
        <p:spPr>
          <a:xfrm>
            <a:off x="3371707" y="2465872"/>
            <a:ext cx="2252133" cy="1481667"/>
          </a:xfrm>
          <a:prstGeom prst="rect">
            <a:avLst/>
          </a:prstGeom>
          <a:effectLst>
            <a:glow rad="101600">
              <a:srgbClr val="A6F5B4">
                <a:alpha val="75000"/>
              </a:srgbClr>
            </a:glow>
          </a:effectLst>
        </p:spPr>
      </p:pic>
      <p:sp>
        <p:nvSpPr>
          <p:cNvPr id="31" name="TextBox 30"/>
          <p:cNvSpPr txBox="1"/>
          <p:nvPr/>
        </p:nvSpPr>
        <p:spPr>
          <a:xfrm>
            <a:off x="3154013" y="1910266"/>
            <a:ext cx="2682716" cy="5847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H1 Squeezer assembling at MIT (2009-2010)</a:t>
            </a:r>
            <a:endParaRPr lang="en-US" sz="1600" dirty="0"/>
          </a:p>
        </p:txBody>
      </p:sp>
      <p:sp>
        <p:nvSpPr>
          <p:cNvPr id="34" name="Right Arrow 33"/>
          <p:cNvSpPr/>
          <p:nvPr/>
        </p:nvSpPr>
        <p:spPr>
          <a:xfrm>
            <a:off x="2950634" y="2906756"/>
            <a:ext cx="347132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5968997" y="1910266"/>
            <a:ext cx="3049053" cy="5847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H1 Squeezer parts shipped to LHO</a:t>
            </a:r>
          </a:p>
          <a:p>
            <a:pPr algn="ctr"/>
            <a:r>
              <a:rPr lang="en-US" sz="1600" dirty="0" smtClean="0"/>
              <a:t>(Oct 2010)</a:t>
            </a:r>
            <a:endParaRPr lang="en-US" sz="1600" dirty="0"/>
          </a:p>
        </p:txBody>
      </p:sp>
      <p:pic>
        <p:nvPicPr>
          <p:cNvPr id="38" name="Picture 37" descr="IMG_186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3600" y="2906756"/>
            <a:ext cx="1896531" cy="1422398"/>
          </a:xfrm>
          <a:prstGeom prst="rect">
            <a:avLst/>
          </a:prstGeom>
          <a:effectLst>
            <a:glow rad="63500">
              <a:schemeClr val="accent2">
                <a:alpha val="75000"/>
              </a:schemeClr>
            </a:glow>
          </a:effectLst>
        </p:spPr>
      </p:pic>
      <p:pic>
        <p:nvPicPr>
          <p:cNvPr id="40" name="Picture 39" descr="table.jpg"/>
          <p:cNvPicPr>
            <a:picLocks noChangeAspect="1"/>
          </p:cNvPicPr>
          <p:nvPr/>
        </p:nvPicPr>
        <p:blipFill>
          <a:blip r:embed="rId7"/>
          <a:srcRect l="13802" r="26563"/>
          <a:stretch>
            <a:fillRect/>
          </a:stretch>
        </p:blipFill>
        <p:spPr>
          <a:xfrm>
            <a:off x="5854703" y="5010356"/>
            <a:ext cx="1396993" cy="1756917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</a:effectLst>
        </p:spPr>
      </p:pic>
      <p:sp>
        <p:nvSpPr>
          <p:cNvPr id="41" name="TextBox 40"/>
          <p:cNvSpPr txBox="1"/>
          <p:nvPr/>
        </p:nvSpPr>
        <p:spPr>
          <a:xfrm>
            <a:off x="5910778" y="4766864"/>
            <a:ext cx="2935834" cy="5847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H1 Squeezer Installation (Summer 2011)</a:t>
            </a:r>
            <a:endParaRPr lang="en-US" sz="1600" dirty="0"/>
          </a:p>
        </p:txBody>
      </p:sp>
      <p:sp>
        <p:nvSpPr>
          <p:cNvPr id="43" name="TextBox 42"/>
          <p:cNvSpPr txBox="1"/>
          <p:nvPr/>
        </p:nvSpPr>
        <p:spPr>
          <a:xfrm>
            <a:off x="3508755" y="4120533"/>
            <a:ext cx="1952183" cy="5847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H1 Recovery</a:t>
            </a:r>
          </a:p>
          <a:p>
            <a:pPr algn="ctr"/>
            <a:r>
              <a:rPr lang="en-US" sz="1600" dirty="0" smtClean="0"/>
              <a:t>(Sept 2011)</a:t>
            </a:r>
            <a:endParaRPr lang="en-US" sz="1600" dirty="0"/>
          </a:p>
        </p:txBody>
      </p:sp>
      <p:pic>
        <p:nvPicPr>
          <p:cNvPr id="44" name="Picture 43" descr="relock_H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3692" y="4745450"/>
            <a:ext cx="2145478" cy="1282817"/>
          </a:xfrm>
          <a:prstGeom prst="rect">
            <a:avLst/>
          </a:prstGeom>
        </p:spPr>
      </p:pic>
      <p:sp>
        <p:nvSpPr>
          <p:cNvPr id="45" name="Right Arrow 44"/>
          <p:cNvSpPr/>
          <p:nvPr/>
        </p:nvSpPr>
        <p:spPr>
          <a:xfrm rot="10800000">
            <a:off x="5466372" y="5275255"/>
            <a:ext cx="314935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634071" y="4048137"/>
            <a:ext cx="1952183" cy="5847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Squeezing in H1</a:t>
            </a:r>
          </a:p>
          <a:p>
            <a:pPr algn="ctr"/>
            <a:r>
              <a:rPr lang="en-US" sz="1600" dirty="0" smtClean="0"/>
              <a:t>(Oct 3 – Dec 4)</a:t>
            </a:r>
            <a:endParaRPr lang="en-US" sz="1600" dirty="0"/>
          </a:p>
        </p:txBody>
      </p:sp>
      <p:pic>
        <p:nvPicPr>
          <p:cNvPr id="48" name="Picture 47" descr="Sens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9"/>
              <a:srcRect l="2686" t="26991" r="3170" b="8421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0"/>
              <a:srcRect l="2686" t="26991" r="3170" b="8421"/>
              <a:stretch>
                <a:fillRect/>
              </a:stretch>
            </p:blipFill>
          </mc:Fallback>
        </mc:AlternateContent>
        <p:spPr>
          <a:xfrm>
            <a:off x="16934" y="4632913"/>
            <a:ext cx="2998272" cy="158948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9" name="Right Arrow 48"/>
          <p:cNvSpPr/>
          <p:nvPr/>
        </p:nvSpPr>
        <p:spPr>
          <a:xfrm>
            <a:off x="5744629" y="2929467"/>
            <a:ext cx="347132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 descr="P1000533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21519" y="5427655"/>
            <a:ext cx="1725093" cy="1293820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</a:effectLst>
        </p:spPr>
      </p:pic>
      <p:sp>
        <p:nvSpPr>
          <p:cNvPr id="52" name="Right Arrow 51"/>
          <p:cNvSpPr/>
          <p:nvPr/>
        </p:nvSpPr>
        <p:spPr>
          <a:xfrm rot="5400000">
            <a:off x="7192434" y="4401122"/>
            <a:ext cx="347132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ight Arrow 52"/>
          <p:cNvSpPr/>
          <p:nvPr/>
        </p:nvSpPr>
        <p:spPr>
          <a:xfrm rot="10800000">
            <a:off x="3056771" y="5275256"/>
            <a:ext cx="314935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LIGO</a:t>
            </a:r>
            <a:endParaRPr lang="en-US" dirty="0"/>
          </a:p>
        </p:txBody>
      </p:sp>
      <p:pic>
        <p:nvPicPr>
          <p:cNvPr id="5" name="Picture 3" descr="IFO_SYSdiagram"/>
          <p:cNvPicPr>
            <a:picLocks noChangeAspect="1" noChangeArrowheads="1"/>
          </p:cNvPicPr>
          <p:nvPr/>
        </p:nvPicPr>
        <p:blipFill rotWithShape="1">
          <a:blip r:embed="rId2"/>
          <a:srcRect l="5288" t="6192" r="4788" b="6199"/>
          <a:stretch/>
        </p:blipFill>
        <p:spPr bwMode="auto">
          <a:xfrm>
            <a:off x="337523" y="1346343"/>
            <a:ext cx="7400325" cy="5520124"/>
          </a:xfrm>
          <a:prstGeom prst="rect">
            <a:avLst/>
          </a:prstGeom>
          <a:noFill/>
        </p:spPr>
      </p:pic>
      <p:pic>
        <p:nvPicPr>
          <p:cNvPr id="6" name="Picture 5" descr="LASTI_qua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9701" y="1171703"/>
            <a:ext cx="1810437" cy="2413916"/>
          </a:xfrm>
          <a:prstGeom prst="rect">
            <a:avLst/>
          </a:prstGeom>
          <a:effectLst>
            <a:glow rad="63500">
              <a:schemeClr val="accent6">
                <a:alpha val="75000"/>
              </a:schemeClr>
            </a:glow>
          </a:effectLst>
        </p:spPr>
      </p:pic>
      <p:pic>
        <p:nvPicPr>
          <p:cNvPr id="7" name="Picture 6" descr="PS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3825"/>
            <a:ext cx="2725844" cy="1816775"/>
          </a:xfrm>
          <a:prstGeom prst="rect">
            <a:avLst/>
          </a:prstGeom>
          <a:effectLst>
            <a:glow rad="63500">
              <a:schemeClr val="accent2">
                <a:alpha val="75000"/>
              </a:schemeClr>
            </a:glow>
          </a:effectLst>
        </p:spPr>
      </p:pic>
      <p:pic>
        <p:nvPicPr>
          <p:cNvPr id="8" name="Picture 5" descr="RS386_HAM ISI top view in assembl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2233839" y="1388678"/>
            <a:ext cx="1831509" cy="171725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alpha val="75000"/>
              </a:schemeClr>
            </a:glo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RANSMO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6833" y="1187042"/>
            <a:ext cx="1795482" cy="2393976"/>
          </a:xfrm>
          <a:prstGeom prst="rect">
            <a:avLst/>
          </a:prstGeom>
          <a:effectLst>
            <a:glow rad="63500">
              <a:schemeClr val="accent6">
                <a:alpha val="75000"/>
              </a:schemeClr>
            </a:glow>
          </a:effectLst>
        </p:spPr>
      </p:pic>
      <p:pic>
        <p:nvPicPr>
          <p:cNvPr id="12" name="Picture 11" descr="advancedLIGO_logo.jpg"/>
          <p:cNvPicPr>
            <a:picLocks noChangeAspect="1"/>
          </p:cNvPicPr>
          <p:nvPr/>
        </p:nvPicPr>
        <p:blipFill>
          <a:blip r:embed="rId7">
            <a:alphaModFix/>
          </a:blip>
          <a:srcRect r="45508" b="38428"/>
          <a:stretch>
            <a:fillRect/>
          </a:stretch>
        </p:blipFill>
        <p:spPr>
          <a:xfrm>
            <a:off x="6083301" y="-5331"/>
            <a:ext cx="3071267" cy="640080"/>
          </a:xfrm>
          <a:prstGeom prst="rect">
            <a:avLst/>
          </a:prstGeom>
        </p:spPr>
      </p:pic>
      <p:pic>
        <p:nvPicPr>
          <p:cNvPr id="13" name="Picture 10" descr="IMG_0449"/>
          <p:cNvPicPr>
            <a:picLocks noChangeAspect="1" noChangeArrowheads="1"/>
          </p:cNvPicPr>
          <p:nvPr/>
        </p:nvPicPr>
        <p:blipFill>
          <a:blip r:embed="rId8"/>
          <a:srcRect l="38136"/>
          <a:stretch>
            <a:fillRect/>
          </a:stretch>
        </p:blipFill>
        <p:spPr bwMode="auto">
          <a:xfrm>
            <a:off x="7061199" y="4319802"/>
            <a:ext cx="2184411" cy="2648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5" descr="IMG_1339"/>
          <p:cNvPicPr>
            <a:picLocks noChangeAspect="1" noChangeArrowheads="1"/>
          </p:cNvPicPr>
          <p:nvPr/>
        </p:nvPicPr>
        <p:blipFill>
          <a:blip r:embed="rId9"/>
          <a:srcRect l="6077"/>
          <a:stretch>
            <a:fillRect/>
          </a:stretch>
        </p:blipFill>
        <p:spPr bwMode="auto">
          <a:xfrm>
            <a:off x="-81178" y="4434771"/>
            <a:ext cx="3323909" cy="2524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24133" y="6492875"/>
            <a:ext cx="2133600" cy="365125"/>
          </a:xfrm>
        </p:spPr>
        <p:txBody>
          <a:bodyPr/>
          <a:lstStyle/>
          <a:p>
            <a:fld id="{3C8B7254-8BB7-644C-A757-37435CCFA7BB}" type="slidenum">
              <a:rPr lang="en-US" smtClean="0">
                <a:solidFill>
                  <a:schemeClr val="bg1"/>
                </a:solidFill>
              </a:rPr>
              <a:pPr/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 (III)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058333"/>
            <a:ext cx="8229600" cy="1571095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²"/>
            </a:pPr>
            <a:r>
              <a:rPr lang="en-US" dirty="0" smtClean="0"/>
              <a:t> Need better isolation from back scattering</a:t>
            </a:r>
          </a:p>
          <a:p>
            <a:pPr>
              <a:buNone/>
            </a:pPr>
            <a:r>
              <a:rPr lang="en-US" sz="1800" dirty="0" smtClean="0"/>
              <a:t>		(it was ok for LIGO H1, it won’t be enough for </a:t>
            </a:r>
            <a:r>
              <a:rPr lang="en-US" sz="1800" dirty="0" err="1" smtClean="0"/>
              <a:t>aLIGO</a:t>
            </a:r>
            <a:r>
              <a:rPr lang="en-US" sz="1800" dirty="0" smtClean="0"/>
              <a:t>)</a:t>
            </a:r>
          </a:p>
        </p:txBody>
      </p:sp>
      <p:pic>
        <p:nvPicPr>
          <p:cNvPr id="5" name="Picture 4" descr="APS_backScatter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5455" t="5370" r="7399" b="3518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l="5455" t="5370" r="7399" b="3518"/>
              <a:stretch>
                <a:fillRect/>
              </a:stretch>
            </p:blipFill>
          </mc:Fallback>
        </mc:AlternateContent>
        <p:spPr>
          <a:xfrm>
            <a:off x="2116668" y="2052488"/>
            <a:ext cx="5319688" cy="4297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7799" y="6350168"/>
            <a:ext cx="88307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Impact of backscattered-light in a squeezing-enhanced </a:t>
            </a:r>
            <a:r>
              <a:rPr lang="en-US" sz="1400" dirty="0" err="1" smtClean="0"/>
              <a:t>interferometric</a:t>
            </a:r>
            <a:r>
              <a:rPr lang="en-US" sz="1400" dirty="0" smtClean="0"/>
              <a:t> gravitational-wave detector, S. Chua et al.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152398" y="6514069"/>
            <a:ext cx="1654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(in preparation)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281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2.15 dB (28%) improvement </a:t>
            </a:r>
            <a:br>
              <a:rPr lang="en-US" dirty="0" smtClean="0"/>
            </a:br>
            <a:r>
              <a:rPr lang="en-US" dirty="0" smtClean="0"/>
              <a:t>over quantum noise</a:t>
            </a:r>
            <a:endParaRPr lang="en-US" dirty="0"/>
          </a:p>
        </p:txBody>
      </p:sp>
      <p:pic>
        <p:nvPicPr>
          <p:cNvPr id="4" name="Picture 3" descr="sqzRatio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4279" t="5798" r="819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l="4279" t="5798" r="8194"/>
              <a:stretch>
                <a:fillRect/>
              </a:stretch>
            </p:blipFill>
          </mc:Fallback>
        </mc:AlternateContent>
        <p:spPr>
          <a:xfrm>
            <a:off x="-1" y="1831335"/>
            <a:ext cx="4617864" cy="3840479"/>
          </a:xfrm>
          <a:prstGeom prst="rect">
            <a:avLst/>
          </a:prstGeom>
        </p:spPr>
      </p:pic>
      <p:pic>
        <p:nvPicPr>
          <p:cNvPr id="5" name="Picture 4" descr="sqz_technical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 l="3402" t="7909" r="10112" b="2836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rcRect l="3402" t="7909" r="10112" b="2836"/>
              <a:stretch>
                <a:fillRect/>
              </a:stretch>
            </p:blipFill>
          </mc:Fallback>
        </mc:AlternateContent>
        <p:spPr>
          <a:xfrm>
            <a:off x="4544860" y="1932939"/>
            <a:ext cx="4586488" cy="3657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329267" y="5960533"/>
            <a:ext cx="7255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Squeezing improves only quantum noise, not other technical noises 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77" y="206902"/>
            <a:ext cx="8229600" cy="1143000"/>
          </a:xfrm>
        </p:spPr>
        <p:txBody>
          <a:bodyPr/>
          <a:lstStyle/>
          <a:p>
            <a:r>
              <a:rPr lang="en-US" dirty="0" smtClean="0"/>
              <a:t>Best broadband sensitivity ever</a:t>
            </a:r>
            <a:endParaRPr lang="en-US" dirty="0"/>
          </a:p>
        </p:txBody>
      </p:sp>
      <p:pic>
        <p:nvPicPr>
          <p:cNvPr id="4" name="Content Placeholder 3" descr="resultS6.pdf"/>
          <p:cNvPicPr>
            <a:picLocks noGrp="1" noChangeAspect="1"/>
          </p:cNvPicPr>
          <p:nvPr>
            <p:ph idx="1"/>
          </p:nvPr>
        </p:nvPicPr>
        <mc:AlternateContent xmlns:ma="http://schemas.microsoft.com/office/mac/drawingml/2008/main">
          <mc:Choice Requires="ma">
            <p:blipFill>
              <a:blip r:embed="rId2"/>
              <a:srcRect l="3653" t="2099" r="10370" b="3148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l="3653" t="2099" r="10370" b="3148"/>
              <a:stretch>
                <a:fillRect/>
              </a:stretch>
            </p:blipFill>
          </mc:Fallback>
        </mc:AlternateContent>
        <p:spPr>
          <a:xfrm>
            <a:off x="1764792" y="1307592"/>
            <a:ext cx="6104467" cy="5198533"/>
          </a:xfrm>
          <a:solidFill>
            <a:srgbClr val="FFFFFF"/>
          </a:solidFill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sultSqz_zoom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3472" r="7807" b="346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l="3472" r="7807" b="3463"/>
              <a:stretch>
                <a:fillRect/>
              </a:stretch>
            </p:blipFill>
          </mc:Fallback>
        </mc:AlternateContent>
        <p:spPr>
          <a:xfrm>
            <a:off x="1566333" y="1417638"/>
            <a:ext cx="6299200" cy="529642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41" y="20320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Improving H1 by 2 dB (28%) with squeezing</a:t>
            </a:r>
            <a:br>
              <a:rPr lang="en-US" dirty="0" smtClean="0"/>
            </a:br>
            <a:r>
              <a:rPr lang="en-US" dirty="0" smtClean="0"/>
              <a:t>..without spoiling the sensitivity at 200 Hz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2616200" y="3953933"/>
            <a:ext cx="2802467" cy="197273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89199" y="2081199"/>
            <a:ext cx="169333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PRELIMINARY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 only losses, phase noise too</a:t>
            </a:r>
            <a:endParaRPr lang="en-US" dirty="0"/>
          </a:p>
        </p:txBody>
      </p:sp>
      <p:pic>
        <p:nvPicPr>
          <p:cNvPr id="6" name="Picture 5" descr="APS_zoomLossPhaseNoise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rcRect l="6910" t="7502" r="8012" b="529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rcRect l="6910" t="7502" r="8012" b="5293"/>
              <a:stretch>
                <a:fillRect/>
              </a:stretch>
            </p:blipFill>
          </mc:Fallback>
        </mc:AlternateContent>
        <p:spPr>
          <a:xfrm>
            <a:off x="1542833" y="1745281"/>
            <a:ext cx="5772370" cy="4572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577488" y="1409185"/>
            <a:ext cx="4072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Squeezing [dB] </a:t>
            </a:r>
            <a:r>
              <a:rPr lang="en-US" dirty="0" err="1" smtClean="0"/>
              <a:t>vs</a:t>
            </a:r>
            <a:r>
              <a:rPr lang="en-US" dirty="0" smtClean="0"/>
              <a:t> Losses and Phase Noise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0" y="4665134"/>
            <a:ext cx="1955799" cy="2163070"/>
            <a:chOff x="1" y="4855470"/>
            <a:chExt cx="1695238" cy="1972733"/>
          </a:xfrm>
        </p:grpSpPr>
        <p:sp>
          <p:nvSpPr>
            <p:cNvPr id="12" name="Rectangle 11"/>
            <p:cNvSpPr/>
            <p:nvPr/>
          </p:nvSpPr>
          <p:spPr>
            <a:xfrm>
              <a:off x="1" y="4855470"/>
              <a:ext cx="1523999" cy="1972733"/>
            </a:xfrm>
            <a:prstGeom prst="rect">
              <a:avLst/>
            </a:prstGeom>
            <a:solidFill>
              <a:srgbClr val="0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7"/>
            <p:cNvGrpSpPr/>
            <p:nvPr/>
          </p:nvGrpSpPr>
          <p:grpSpPr>
            <a:xfrm>
              <a:off x="1" y="4855471"/>
              <a:ext cx="1695238" cy="1818921"/>
              <a:chOff x="1007369" y="2362200"/>
              <a:chExt cx="2627174" cy="3352800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2209801" y="2362200"/>
                <a:ext cx="704038" cy="93132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>
                    <a:solidFill>
                      <a:srgbClr val="FFFF00"/>
                    </a:solidFill>
                    <a:latin typeface="+mn-lt"/>
                  </a:rPr>
                  <a:t>φ</a:t>
                </a:r>
                <a:r>
                  <a:rPr lang="en-US" baseline="-25000" dirty="0" err="1" smtClean="0">
                    <a:solidFill>
                      <a:srgbClr val="FFFF00"/>
                    </a:solidFill>
                    <a:latin typeface="+mn-lt"/>
                  </a:rPr>
                  <a:t>sqz</a:t>
                </a:r>
                <a:endParaRPr lang="en-US" dirty="0">
                  <a:solidFill>
                    <a:srgbClr val="FFFF00"/>
                  </a:solidFill>
                  <a:latin typeface="+mn-lt"/>
                </a:endParaRPr>
              </a:p>
            </p:txBody>
          </p:sp>
          <p:cxnSp>
            <p:nvCxnSpPr>
              <p:cNvPr id="16" name="Straight Connector 15"/>
              <p:cNvCxnSpPr/>
              <p:nvPr/>
            </p:nvCxnSpPr>
            <p:spPr bwMode="auto">
              <a:xfrm flipV="1">
                <a:off x="2286000" y="2743200"/>
                <a:ext cx="381000" cy="106680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bg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 flipV="1">
                <a:off x="2286000" y="2743200"/>
                <a:ext cx="0" cy="106680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bg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8" name="Oval 17"/>
              <p:cNvSpPr>
                <a:spLocks noChangeArrowheads="1"/>
              </p:cNvSpPr>
              <p:nvPr/>
            </p:nvSpPr>
            <p:spPr bwMode="auto">
              <a:xfrm rot="1277164">
                <a:off x="1981200" y="3124200"/>
                <a:ext cx="609600" cy="1338870"/>
              </a:xfrm>
              <a:prstGeom prst="ellipse">
                <a:avLst/>
              </a:prstGeom>
              <a:solidFill>
                <a:srgbClr val="D49FFF">
                  <a:alpha val="45097"/>
                </a:srgbClr>
              </a:solidFill>
              <a:ln w="12600">
                <a:solidFill>
                  <a:srgbClr val="DFE9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Oval 11"/>
              <p:cNvSpPr>
                <a:spLocks noChangeArrowheads="1"/>
              </p:cNvSpPr>
              <p:nvPr/>
            </p:nvSpPr>
            <p:spPr bwMode="auto">
              <a:xfrm rot="2342598">
                <a:off x="1974828" y="3112981"/>
                <a:ext cx="609600" cy="1338870"/>
              </a:xfrm>
              <a:prstGeom prst="ellipse">
                <a:avLst/>
              </a:prstGeom>
              <a:solidFill>
                <a:srgbClr val="D49FFF">
                  <a:alpha val="45097"/>
                </a:srgbClr>
              </a:solidFill>
              <a:ln w="12600">
                <a:solidFill>
                  <a:srgbClr val="DFE9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Line 3"/>
              <p:cNvSpPr>
                <a:spLocks noChangeShapeType="1"/>
              </p:cNvSpPr>
              <p:nvPr/>
            </p:nvSpPr>
            <p:spPr bwMode="auto">
              <a:xfrm>
                <a:off x="1217306" y="5715000"/>
                <a:ext cx="2151862" cy="0"/>
              </a:xfrm>
              <a:prstGeom prst="line">
                <a:avLst/>
              </a:prstGeom>
              <a:noFill/>
              <a:ln w="126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23" name="Text Box 4"/>
              <p:cNvSpPr txBox="1">
                <a:spLocks noChangeArrowheads="1"/>
              </p:cNvSpPr>
              <p:nvPr/>
            </p:nvSpPr>
            <p:spPr bwMode="auto">
              <a:xfrm>
                <a:off x="2913839" y="5056741"/>
                <a:ext cx="720704" cy="62454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90000" tIns="46800" rIns="90000" bIns="46800">
                <a:spAutoFit/>
              </a:bodyPr>
              <a:lstStyle/>
              <a:p>
                <a: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US" dirty="0" smtClean="0">
                    <a:solidFill>
                      <a:srgbClr val="FFFF00"/>
                    </a:solidFill>
                  </a:rPr>
                  <a:t>X</a:t>
                </a:r>
                <a:r>
                  <a:rPr lang="en-US" baseline="-25000" dirty="0">
                    <a:solidFill>
                      <a:srgbClr val="FFFF00"/>
                    </a:solidFill>
                  </a:rPr>
                  <a:t>1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4" name="Text Box 5"/>
              <p:cNvSpPr txBox="1">
                <a:spLocks noChangeArrowheads="1"/>
              </p:cNvSpPr>
              <p:nvPr/>
            </p:nvSpPr>
            <p:spPr bwMode="auto">
              <a:xfrm>
                <a:off x="1007369" y="2438401"/>
                <a:ext cx="641309" cy="62454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90000" tIns="46800" rIns="90000" bIns="46800">
                <a:spAutoFit/>
              </a:bodyPr>
              <a:lstStyle/>
              <a:p>
                <a: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US" dirty="0" smtClean="0">
                    <a:solidFill>
                      <a:srgbClr val="FFFF00"/>
                    </a:solidFill>
                  </a:rPr>
                  <a:t>X</a:t>
                </a:r>
                <a:r>
                  <a:rPr lang="en-US" baseline="-25000" dirty="0">
                    <a:solidFill>
                      <a:srgbClr val="FFFF00"/>
                    </a:solidFill>
                  </a:rPr>
                  <a:t>2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25" name="Straight Arrow Connector 24"/>
              <p:cNvCxnSpPr/>
              <p:nvPr/>
            </p:nvCxnSpPr>
            <p:spPr bwMode="auto">
              <a:xfrm flipV="1">
                <a:off x="1524000" y="3733800"/>
                <a:ext cx="762000" cy="1981200"/>
              </a:xfrm>
              <a:prstGeom prst="straightConnector1">
                <a:avLst/>
              </a:prstGeom>
              <a:solidFill>
                <a:srgbClr val="00B8FF"/>
              </a:solidFill>
              <a:ln w="508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14" name="Line 6"/>
            <p:cNvSpPr>
              <a:spLocks noChangeShapeType="1"/>
            </p:cNvSpPr>
            <p:nvPr/>
          </p:nvSpPr>
          <p:spPr bwMode="auto">
            <a:xfrm>
              <a:off x="333368" y="5144844"/>
              <a:ext cx="1025" cy="1653563"/>
            </a:xfrm>
            <a:prstGeom prst="line">
              <a:avLst/>
            </a:prstGeom>
            <a:noFill/>
            <a:ln w="12600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255934" y="5284067"/>
            <a:ext cx="1865120" cy="1515533"/>
            <a:chOff x="7255934" y="5284067"/>
            <a:chExt cx="1865120" cy="1515533"/>
          </a:xfrm>
        </p:grpSpPr>
        <p:sp>
          <p:nvSpPr>
            <p:cNvPr id="27" name="Rectangle 26"/>
            <p:cNvSpPr/>
            <p:nvPr/>
          </p:nvSpPr>
          <p:spPr>
            <a:xfrm>
              <a:off x="7255934" y="5284067"/>
              <a:ext cx="1865120" cy="1515533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28" name="Group 12"/>
            <p:cNvGrpSpPr/>
            <p:nvPr/>
          </p:nvGrpSpPr>
          <p:grpSpPr>
            <a:xfrm>
              <a:off x="7407235" y="5338789"/>
              <a:ext cx="1582247" cy="1404605"/>
              <a:chOff x="563466" y="1539404"/>
              <a:chExt cx="2144757" cy="2142219"/>
            </a:xfrm>
          </p:grpSpPr>
          <p:grpSp>
            <p:nvGrpSpPr>
              <p:cNvPr id="29" name="Group 7"/>
              <p:cNvGrpSpPr>
                <a:grpSpLocks/>
              </p:cNvGrpSpPr>
              <p:nvPr/>
            </p:nvGrpSpPr>
            <p:grpSpPr>
              <a:xfrm>
                <a:off x="740716" y="2707214"/>
                <a:ext cx="1723965" cy="974409"/>
                <a:chOff x="2057400" y="3969031"/>
                <a:chExt cx="2819400" cy="1593569"/>
              </a:xfrm>
            </p:grpSpPr>
            <p:sp>
              <p:nvSpPr>
                <p:cNvPr id="34" name="Rectangle 33"/>
                <p:cNvSpPr/>
                <p:nvPr/>
              </p:nvSpPr>
              <p:spPr bwMode="auto">
                <a:xfrm rot="18896102">
                  <a:off x="3362003" y="3265121"/>
                  <a:ext cx="213895" cy="1621715"/>
                </a:xfrm>
                <a:prstGeom prst="rect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6" charset="0"/>
                    <a:cs typeface="Arial Unicode MS" charset="0"/>
                  </a:endParaRPr>
                </a:p>
              </p:txBody>
            </p:sp>
            <p:cxnSp>
              <p:nvCxnSpPr>
                <p:cNvPr id="35" name="Straight Arrow Connector 34"/>
                <p:cNvCxnSpPr/>
                <p:nvPr/>
              </p:nvCxnSpPr>
              <p:spPr bwMode="auto">
                <a:xfrm>
                  <a:off x="2057400" y="4114800"/>
                  <a:ext cx="1371600" cy="0"/>
                </a:xfrm>
                <a:prstGeom prst="straightConnector1">
                  <a:avLst/>
                </a:prstGeom>
                <a:solidFill>
                  <a:srgbClr val="00B8FF"/>
                </a:solidFill>
                <a:ln w="635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36" name="Straight Arrow Connector 35"/>
                <p:cNvCxnSpPr/>
                <p:nvPr/>
              </p:nvCxnSpPr>
              <p:spPr bwMode="auto">
                <a:xfrm>
                  <a:off x="3352800" y="4114800"/>
                  <a:ext cx="0" cy="1447800"/>
                </a:xfrm>
                <a:prstGeom prst="straightConnector1">
                  <a:avLst/>
                </a:prstGeom>
                <a:solidFill>
                  <a:srgbClr val="00B8FF"/>
                </a:solidFill>
                <a:ln w="127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37" name="Straight Arrow Connector 36"/>
                <p:cNvCxnSpPr/>
                <p:nvPr/>
              </p:nvCxnSpPr>
              <p:spPr bwMode="auto">
                <a:xfrm>
                  <a:off x="3505200" y="4114800"/>
                  <a:ext cx="1371600" cy="0"/>
                </a:xfrm>
                <a:prstGeom prst="straightConnector1">
                  <a:avLst/>
                </a:prstGeom>
                <a:solidFill>
                  <a:srgbClr val="00B8FF"/>
                </a:solidFill>
                <a:ln w="635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cxnSp>
            <p:nvCxnSpPr>
              <p:cNvPr id="30" name="Straight Arrow Connector 29"/>
              <p:cNvCxnSpPr>
                <a:cxnSpLocks/>
              </p:cNvCxnSpPr>
              <p:nvPr/>
            </p:nvCxnSpPr>
            <p:spPr bwMode="auto">
              <a:xfrm>
                <a:off x="1532811" y="1899428"/>
                <a:ext cx="0" cy="838685"/>
              </a:xfrm>
              <a:prstGeom prst="straightConnector1">
                <a:avLst/>
              </a:prstGeom>
              <a:solidFill>
                <a:srgbClr val="00B8FF"/>
              </a:solidFill>
              <a:ln w="2540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1" name="Oval 11"/>
              <p:cNvSpPr>
                <a:spLocks noChangeArrowheads="1"/>
              </p:cNvSpPr>
              <p:nvPr/>
            </p:nvSpPr>
            <p:spPr bwMode="auto">
              <a:xfrm>
                <a:off x="1393030" y="1539404"/>
                <a:ext cx="279562" cy="279562"/>
              </a:xfrm>
              <a:prstGeom prst="ellipse">
                <a:avLst/>
              </a:prstGeom>
              <a:solidFill>
                <a:schemeClr val="bg1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Oval 11"/>
              <p:cNvSpPr>
                <a:spLocks noChangeArrowheads="1"/>
              </p:cNvSpPr>
              <p:nvPr/>
            </p:nvSpPr>
            <p:spPr bwMode="auto">
              <a:xfrm flipH="1">
                <a:off x="563466" y="2530031"/>
                <a:ext cx="91436" cy="498779"/>
              </a:xfrm>
              <a:prstGeom prst="ellipse">
                <a:avLst/>
              </a:prstGeom>
              <a:solidFill>
                <a:schemeClr val="bg1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Oval 32"/>
              <p:cNvSpPr>
                <a:spLocks noChangeArrowheads="1"/>
              </p:cNvSpPr>
              <p:nvPr/>
            </p:nvSpPr>
            <p:spPr bwMode="auto">
              <a:xfrm>
                <a:off x="2475255" y="2504630"/>
                <a:ext cx="232968" cy="498779"/>
              </a:xfrm>
              <a:prstGeom prst="ellipse">
                <a:avLst/>
              </a:prstGeom>
              <a:solidFill>
                <a:schemeClr val="bg1"/>
              </a:solidFill>
              <a:ln w="126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413" y="274638"/>
            <a:ext cx="8229600" cy="1143000"/>
          </a:xfrm>
        </p:spPr>
        <p:txBody>
          <a:bodyPr/>
          <a:lstStyle/>
          <a:p>
            <a:r>
              <a:rPr lang="en-US" dirty="0" smtClean="0"/>
              <a:t>Where the main losses came from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²"/>
            </a:pPr>
            <a:r>
              <a:rPr lang="en-US" dirty="0" smtClean="0"/>
              <a:t> Mode matching (~30% losses)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 Faradays (3 passes ~ 20% losses)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 OMC transmission (18% losses)</a:t>
            </a:r>
          </a:p>
          <a:p>
            <a:pPr>
              <a:buFont typeface="Wingdings" charset="2"/>
              <a:buChar char="²"/>
            </a:pPr>
            <a:endParaRPr lang="en-US" dirty="0" smtClean="0"/>
          </a:p>
          <a:p>
            <a:pPr>
              <a:buNone/>
            </a:pPr>
            <a:r>
              <a:rPr lang="en-US" dirty="0" err="1" smtClean="0">
                <a:sym typeface="Wingdings"/>
              </a:rPr>
              <a:t></a:t>
            </a:r>
            <a:r>
              <a:rPr lang="en-US" dirty="0" smtClean="0">
                <a:sym typeface="Wingdings"/>
              </a:rPr>
              <a:t> “Technical” problems, total losses should be down to 10-15% in </a:t>
            </a:r>
            <a:r>
              <a:rPr lang="en-US" dirty="0" err="1" smtClean="0">
                <a:sym typeface="Wingdings"/>
              </a:rPr>
              <a:t>aLIGO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 (VI)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1202267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²"/>
            </a:pPr>
            <a:r>
              <a:rPr lang="en-US" sz="2000" dirty="0" smtClean="0"/>
              <a:t> From GEO600: Squeezing angle control signals from 1% pick-off are bad </a:t>
            </a:r>
          </a:p>
          <a:p>
            <a:pPr>
              <a:buNone/>
            </a:pPr>
            <a:r>
              <a:rPr lang="en-US" sz="2000" dirty="0" err="1" smtClean="0">
                <a:sym typeface="Wingdings"/>
              </a:rPr>
              <a:t></a:t>
            </a:r>
            <a:r>
              <a:rPr lang="en-US" sz="2000" dirty="0" smtClean="0">
                <a:sym typeface="Wingdings"/>
              </a:rPr>
              <a:t> New “a-la-</a:t>
            </a:r>
            <a:r>
              <a:rPr lang="en-US" sz="2000" dirty="0" err="1" smtClean="0">
                <a:sym typeface="Wingdings"/>
              </a:rPr>
              <a:t>Hartmut</a:t>
            </a:r>
            <a:r>
              <a:rPr lang="en-US" sz="2000" dirty="0" smtClean="0">
                <a:sym typeface="Wingdings"/>
              </a:rPr>
              <a:t>” strategy (use transmission signals from the OMC)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468" y="2345267"/>
            <a:ext cx="5417303" cy="3200400"/>
          </a:xfrm>
          <a:prstGeom prst="rect">
            <a:avLst/>
          </a:prstGeom>
          <a:effectLst>
            <a:glow rad="63500">
              <a:schemeClr val="accent4">
                <a:alpha val="75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2" y="5731933"/>
            <a:ext cx="7587816" cy="9144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QZtoday_phase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 rot="16200000">
            <a:off x="1471719" y="-550177"/>
            <a:ext cx="6433802" cy="832609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ExtremeSQZ_phaseNoise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rcRect t="7427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rcRect t="7427"/>
              <a:stretch>
                <a:fillRect/>
              </a:stretch>
            </p:blipFill>
          </mc:Fallback>
        </mc:AlternateContent>
        <p:spPr>
          <a:xfrm>
            <a:off x="1057336" y="1532467"/>
            <a:ext cx="7100047" cy="507894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Why not even more?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xtremeSQZ_phaseNoise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t="244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t="2443"/>
              <a:stretch>
                <a:fillRect/>
              </a:stretch>
            </p:blipFill>
          </mc:Fallback>
        </mc:AlternateContent>
        <p:spPr>
          <a:xfrm>
            <a:off x="1072240" y="1225163"/>
            <a:ext cx="7100047" cy="5352382"/>
          </a:xfrm>
          <a:prstGeom prst="rect">
            <a:avLst/>
          </a:prstGeom>
        </p:spPr>
      </p:pic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Have to consider phase noise too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655" y="274638"/>
            <a:ext cx="8229600" cy="1143000"/>
          </a:xfrm>
        </p:spPr>
        <p:txBody>
          <a:bodyPr/>
          <a:lstStyle/>
          <a:p>
            <a:r>
              <a:rPr lang="en-US" dirty="0" smtClean="0"/>
              <a:t>Advanced </a:t>
            </a:r>
            <a:r>
              <a:rPr lang="en-US" dirty="0" smtClean="0"/>
              <a:t>LIGO Progress</a:t>
            </a:r>
            <a:endParaRPr lang="en-US" dirty="0"/>
          </a:p>
        </p:txBody>
      </p:sp>
      <p:pic>
        <p:nvPicPr>
          <p:cNvPr id="5" name="Picture 3" descr="IFO_SYSdiagram"/>
          <p:cNvPicPr>
            <a:picLocks noChangeAspect="1" noChangeArrowheads="1"/>
          </p:cNvPicPr>
          <p:nvPr/>
        </p:nvPicPr>
        <p:blipFill rotWithShape="1">
          <a:blip r:embed="rId2"/>
          <a:srcRect l="5288" t="6192" r="4788" b="6199"/>
          <a:stretch/>
        </p:blipFill>
        <p:spPr bwMode="auto">
          <a:xfrm>
            <a:off x="337523" y="1346343"/>
            <a:ext cx="7400325" cy="5520124"/>
          </a:xfrm>
          <a:prstGeom prst="rect">
            <a:avLst/>
          </a:prstGeom>
          <a:noFill/>
        </p:spPr>
      </p:pic>
      <p:pic>
        <p:nvPicPr>
          <p:cNvPr id="12" name="Picture 11" descr="advancedLIGO_logo.jpg"/>
          <p:cNvPicPr>
            <a:picLocks noChangeAspect="1"/>
          </p:cNvPicPr>
          <p:nvPr/>
        </p:nvPicPr>
        <p:blipFill>
          <a:blip r:embed="rId3">
            <a:alphaModFix/>
          </a:blip>
          <a:srcRect r="45508" b="38428"/>
          <a:stretch>
            <a:fillRect/>
          </a:stretch>
        </p:blipFill>
        <p:spPr>
          <a:xfrm>
            <a:off x="6083301" y="-5331"/>
            <a:ext cx="3071267" cy="64008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24133" y="6492875"/>
            <a:ext cx="2133600" cy="365125"/>
          </a:xfrm>
        </p:spPr>
        <p:txBody>
          <a:bodyPr/>
          <a:lstStyle/>
          <a:p>
            <a:fld id="{3C8B7254-8BB7-644C-A757-37435CCFA7BB}" type="slidenum">
              <a:rPr lang="en-US" smtClean="0">
                <a:solidFill>
                  <a:schemeClr val="bg1"/>
                </a:solidFill>
              </a:rPr>
              <a:pPr/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40200" y="1185333"/>
            <a:ext cx="1117600" cy="2590800"/>
          </a:xfrm>
          <a:prstGeom prst="rect">
            <a:avLst/>
          </a:prstGeom>
          <a:solidFill>
            <a:srgbClr val="FCF9C4">
              <a:alpha val="23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2"/>
          <p:cNvGrpSpPr/>
          <p:nvPr/>
        </p:nvGrpSpPr>
        <p:grpSpPr>
          <a:xfrm>
            <a:off x="5724584" y="1723203"/>
            <a:ext cx="1717617" cy="1149802"/>
            <a:chOff x="2270192" y="1148302"/>
            <a:chExt cx="1717617" cy="1149802"/>
          </a:xfrm>
        </p:grpSpPr>
        <p:pic>
          <p:nvPicPr>
            <p:cNvPr id="17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0192" y="1185333"/>
              <a:ext cx="1635847" cy="1112771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3361275" y="1148302"/>
              <a:ext cx="6265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LHO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21"/>
          <p:cNvGrpSpPr/>
          <p:nvPr/>
        </p:nvGrpSpPr>
        <p:grpSpPr>
          <a:xfrm>
            <a:off x="457200" y="4184810"/>
            <a:ext cx="1580910" cy="1061428"/>
            <a:chOff x="925471" y="5246238"/>
            <a:chExt cx="1580910" cy="1061428"/>
          </a:xfrm>
        </p:grpSpPr>
        <p:pic>
          <p:nvPicPr>
            <p:cNvPr id="18" name="Picture 2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25471" y="5246238"/>
              <a:ext cx="1580910" cy="1061428"/>
            </a:xfrm>
            <a:prstGeom prst="rect">
              <a:avLst/>
            </a:prstGeom>
            <a:ln w="28575">
              <a:solidFill>
                <a:srgbClr val="0000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0" name="TextBox 19"/>
            <p:cNvSpPr txBox="1"/>
            <p:nvPr/>
          </p:nvSpPr>
          <p:spPr>
            <a:xfrm>
              <a:off x="1879847" y="5246238"/>
              <a:ext cx="6265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LLO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 rot="16200000">
            <a:off x="414856" y="2259462"/>
            <a:ext cx="1667933" cy="1890333"/>
          </a:xfrm>
          <a:prstGeom prst="rect">
            <a:avLst/>
          </a:prstGeom>
          <a:solidFill>
            <a:schemeClr val="accent1">
              <a:lumMod val="40000"/>
              <a:lumOff val="60000"/>
              <a:alpha val="23000"/>
            </a:scheme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525056" y="1353871"/>
            <a:ext cx="2086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One Arm Cavity Test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23226" y="5246238"/>
            <a:ext cx="2359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Input Mode Cleaner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rot="5400000">
            <a:off x="4387136" y="1345549"/>
            <a:ext cx="672939" cy="1588"/>
          </a:xfrm>
          <a:prstGeom prst="straightConnector1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32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Highlights from Hanford: </a:t>
            </a:r>
            <a:br>
              <a:rPr lang="en-US" dirty="0" smtClean="0"/>
            </a:br>
            <a:r>
              <a:rPr lang="en-US" sz="3111" dirty="0" smtClean="0"/>
              <a:t>Seismic noise transferred to the arm cavity suspensions</a:t>
            </a:r>
            <a:endParaRPr lang="en-US" sz="3111" dirty="0"/>
          </a:p>
        </p:txBody>
      </p:sp>
      <p:grpSp>
        <p:nvGrpSpPr>
          <p:cNvPr id="36" name="Group 35"/>
          <p:cNvGrpSpPr/>
          <p:nvPr/>
        </p:nvGrpSpPr>
        <p:grpSpPr>
          <a:xfrm>
            <a:off x="3204163" y="1718160"/>
            <a:ext cx="5928331" cy="4838976"/>
            <a:chOff x="2146727" y="1272935"/>
            <a:chExt cx="6465401" cy="5546862"/>
          </a:xfrm>
        </p:grpSpPr>
        <p:pic>
          <p:nvPicPr>
            <p:cNvPr id="3" name="Picture 2" descr="aiLIGOcomparison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t="8339"/>
            <a:stretch>
              <a:fillRect/>
            </a:stretch>
          </p:blipFill>
          <p:spPr>
            <a:xfrm rot="5400000">
              <a:off x="2650716" y="902247"/>
              <a:ext cx="5413561" cy="6421540"/>
            </a:xfrm>
            <a:prstGeom prst="rect">
              <a:avLst/>
            </a:prstGeom>
          </p:spPr>
        </p:pic>
        <p:sp>
          <p:nvSpPr>
            <p:cNvPr id="4" name="Up-Down Arrow 3"/>
            <p:cNvSpPr/>
            <p:nvPr/>
          </p:nvSpPr>
          <p:spPr bwMode="auto">
            <a:xfrm>
              <a:off x="5342509" y="3352800"/>
              <a:ext cx="381000" cy="1676400"/>
            </a:xfrm>
            <a:prstGeom prst="upDownArrow">
              <a:avLst/>
            </a:prstGeom>
            <a:solidFill>
              <a:schemeClr val="accent1">
                <a:alpha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232210" y="1272935"/>
              <a:ext cx="5379918" cy="458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0000"/>
                  </a:solidFill>
                  <a:latin typeface="+mn-lt"/>
                </a:rPr>
                <a:t>Seismic noise transferred to the </a:t>
              </a:r>
              <a:r>
                <a:rPr lang="en-US" sz="2000" dirty="0" smtClean="0">
                  <a:solidFill>
                    <a:srgbClr val="000000"/>
                  </a:solidFill>
                  <a:latin typeface="+mn-lt"/>
                </a:rPr>
                <a:t>suspensions</a:t>
              </a:r>
              <a:endParaRPr lang="en-US" sz="20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608217" y="4262735"/>
              <a:ext cx="1105893" cy="423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1000x</a:t>
              </a:r>
              <a:endParaRPr lang="en-US" dirty="0">
                <a:solidFill>
                  <a:schemeClr val="accent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7" name="Line Callout 1 6"/>
            <p:cNvSpPr/>
            <p:nvPr/>
          </p:nvSpPr>
          <p:spPr bwMode="auto">
            <a:xfrm>
              <a:off x="7476109" y="3352800"/>
              <a:ext cx="914400" cy="381000"/>
            </a:xfrm>
            <a:prstGeom prst="borderCallout1">
              <a:avLst>
                <a:gd name="adj1" fmla="val 16528"/>
                <a:gd name="adj2" fmla="val -926"/>
                <a:gd name="adj3" fmla="val 112500"/>
                <a:gd name="adj4" fmla="val -38333"/>
              </a:avLst>
            </a:prstGeom>
            <a:solidFill>
              <a:schemeClr val="tx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1" u="none" strike="noStrike" cap="none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iLIGO</a:t>
              </a:r>
              <a:endParaRPr kumimoji="0" lang="en-US" sz="18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8" name="Line Callout 1 7"/>
            <p:cNvSpPr/>
            <p:nvPr/>
          </p:nvSpPr>
          <p:spPr bwMode="auto">
            <a:xfrm>
              <a:off x="5799709" y="5647060"/>
              <a:ext cx="914400" cy="750897"/>
            </a:xfrm>
            <a:prstGeom prst="borderCallout1">
              <a:avLst>
                <a:gd name="adj1" fmla="val 31250"/>
                <a:gd name="adj2" fmla="val 94444"/>
                <a:gd name="adj3" fmla="val -1"/>
                <a:gd name="adj4" fmla="val 117223"/>
              </a:avLst>
            </a:prstGeom>
            <a:solidFill>
              <a:srgbClr val="ECCA34"/>
            </a:solidFill>
            <a:ln w="19050" cap="flat" cmpd="sng" algn="ctr">
              <a:solidFill>
                <a:srgbClr val="ECCA3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 err="1" smtClean="0">
                  <a:solidFill>
                    <a:srgbClr val="FFFFFF"/>
                  </a:solidFill>
                  <a:latin typeface="+mn-lt"/>
                </a:rPr>
                <a:t>a</a:t>
              </a:r>
              <a:r>
                <a:rPr kumimoji="0" lang="en-US" sz="1800" b="1" i="1" u="none" strike="noStrike" cap="none" normalizeH="0" baseline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+mn-lt"/>
                </a:rPr>
                <a:t>LIGO</a:t>
              </a:r>
              <a:r>
                <a:rPr kumimoji="0" lang="en-US" sz="1800" b="1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+mn-lt"/>
                </a:rPr>
                <a:t> target</a:t>
              </a:r>
            </a:p>
          </p:txBody>
        </p:sp>
        <p:sp>
          <p:nvSpPr>
            <p:cNvPr id="9" name="Line Callout 1 8"/>
            <p:cNvSpPr/>
            <p:nvPr/>
          </p:nvSpPr>
          <p:spPr bwMode="auto">
            <a:xfrm>
              <a:off x="3894709" y="5105400"/>
              <a:ext cx="914400" cy="758772"/>
            </a:xfrm>
            <a:prstGeom prst="borderCallout1">
              <a:avLst>
                <a:gd name="adj1" fmla="val 22917"/>
                <a:gd name="adj2" fmla="val 100000"/>
                <a:gd name="adj3" fmla="val -19445"/>
                <a:gd name="adj4" fmla="val 135741"/>
              </a:avLst>
            </a:prstGeom>
            <a:solidFill>
              <a:srgbClr val="0000FF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 err="1" smtClean="0">
                  <a:solidFill>
                    <a:srgbClr val="FFFFFF"/>
                  </a:solidFill>
                  <a:latin typeface="+mn-lt"/>
                </a:rPr>
                <a:t>a</a:t>
              </a:r>
              <a:r>
                <a:rPr kumimoji="0" lang="en-US" sz="1800" b="1" i="1" u="none" strike="noStrike" cap="none" normalizeH="0" baseline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+mn-lt"/>
                </a:rPr>
                <a:t>LIGO</a:t>
              </a:r>
              <a:r>
                <a:rPr kumimoji="0" lang="en-US" sz="1800" b="1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+mn-lt"/>
                </a:rPr>
                <a:t> so</a:t>
              </a:r>
              <a:r>
                <a:rPr kumimoji="0" lang="en-US" sz="1800" b="1" i="1" u="none" strike="noStrike" cap="none" normalizeH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+mn-lt"/>
                </a:rPr>
                <a:t> far</a:t>
              </a:r>
              <a:endParaRPr kumimoji="0" lang="en-US" sz="1800" b="1" i="1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+mn-lt"/>
              </a:endParaRPr>
            </a:p>
          </p:txBody>
        </p:sp>
      </p:grpSp>
      <p:pic>
        <p:nvPicPr>
          <p:cNvPr id="14" name="Picture 13" descr="Sei2SusDemo_XSection.jpg"/>
          <p:cNvPicPr>
            <a:picLocks noChangeAspect="1"/>
          </p:cNvPicPr>
          <p:nvPr/>
        </p:nvPicPr>
        <p:blipFill>
          <a:blip r:embed="rId3"/>
          <a:srcRect l="34810" r="14283" b="4590"/>
          <a:stretch>
            <a:fillRect/>
          </a:stretch>
        </p:blipFill>
        <p:spPr>
          <a:xfrm>
            <a:off x="67736" y="1771009"/>
            <a:ext cx="3293533" cy="4399733"/>
          </a:xfrm>
          <a:prstGeom prst="rect">
            <a:avLst/>
          </a:prstGeom>
        </p:spPr>
      </p:pic>
      <p:pic>
        <p:nvPicPr>
          <p:cNvPr id="38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63934" y="36297"/>
            <a:ext cx="1354666" cy="922178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8575815" y="-23034"/>
            <a:ext cx="62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LHO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32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Highlights from Livingston: </a:t>
            </a:r>
            <a:br>
              <a:rPr lang="en-US" dirty="0" smtClean="0"/>
            </a:br>
            <a:r>
              <a:rPr lang="en-US" sz="3111" dirty="0" smtClean="0"/>
              <a:t>the Input Mode Cleaner</a:t>
            </a:r>
            <a:endParaRPr lang="en-US" sz="3111" dirty="0"/>
          </a:p>
        </p:txBody>
      </p:sp>
      <p:pic>
        <p:nvPicPr>
          <p:cNvPr id="13" name="Picture 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63090" y="0"/>
            <a:ext cx="1580910" cy="1061428"/>
          </a:xfrm>
          <a:prstGeom prst="rect">
            <a:avLst/>
          </a:prstGeom>
          <a:ln w="28575">
            <a:solidFill>
              <a:srgbClr val="0000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8607564" y="-33868"/>
            <a:ext cx="62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LLO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rcRect l="2865" r="7753"/>
          <a:stretch>
            <a:fillRect/>
          </a:stretch>
        </p:blipFill>
        <p:spPr>
          <a:xfrm>
            <a:off x="3777077" y="2480732"/>
            <a:ext cx="5323021" cy="3784599"/>
          </a:xfrm>
          <a:prstGeom prst="rect">
            <a:avLst/>
          </a:prstGeom>
        </p:spPr>
      </p:pic>
      <p:pic>
        <p:nvPicPr>
          <p:cNvPr id="17" name="Picture 16" descr="RS23123_P1030545-lpr.JPG"/>
          <p:cNvPicPr>
            <a:picLocks noChangeAspect="1"/>
          </p:cNvPicPr>
          <p:nvPr/>
        </p:nvPicPr>
        <p:blipFill>
          <a:blip r:embed="rId4"/>
          <a:srcRect r="8333"/>
          <a:stretch>
            <a:fillRect/>
          </a:stretch>
        </p:blipFill>
        <p:spPr>
          <a:xfrm>
            <a:off x="0" y="2785532"/>
            <a:ext cx="3777077" cy="309033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57200" y="1622421"/>
            <a:ext cx="83989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NOISE PERFORMANCE (MOSTLY) UNDERSTOOD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35626</TotalTime>
  <Words>2357</Words>
  <Application>Microsoft Macintosh PowerPoint</Application>
  <PresentationFormat>On-screen Show (4:3)</PresentationFormat>
  <Paragraphs>432</Paragraphs>
  <Slides>69</Slides>
  <Notes>10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69</vt:i4>
      </vt:variant>
    </vt:vector>
  </HeadingPairs>
  <TitlesOfParts>
    <vt:vector size="72" baseType="lpstr">
      <vt:lpstr>Office Theme</vt:lpstr>
      <vt:lpstr>Equation</vt:lpstr>
      <vt:lpstr>Microsoft Equation</vt:lpstr>
      <vt:lpstr>Detecting gravitational waves  with Advanced LIGO:  how, when, and what will come next</vt:lpstr>
      <vt:lpstr>Gravitational Waves </vt:lpstr>
      <vt:lpstr>Gravitational Waves Detection: How</vt:lpstr>
      <vt:lpstr>“First Generation” GW Detectors… …NO DETECTION </vt:lpstr>
      <vt:lpstr>Global Network</vt:lpstr>
      <vt:lpstr>Advanced LIGO</vt:lpstr>
      <vt:lpstr>Advanced LIGO Progress</vt:lpstr>
      <vt:lpstr>Highlights from Hanford:  Seismic noise transferred to the arm cavity suspensions</vt:lpstr>
      <vt:lpstr>Highlights from Livingston:  the Input Mode Cleaner</vt:lpstr>
      <vt:lpstr>Advanced LIGO Livingston: Coming next</vt:lpstr>
      <vt:lpstr>Advanced LIGO Hanford: Coming next</vt:lpstr>
      <vt:lpstr>Goal: Reach a scientifically interesting  sensitivity as soon as possible</vt:lpstr>
      <vt:lpstr>Advanced LIGO Detection Rates</vt:lpstr>
      <vt:lpstr>“More” and “New” science  beyond Advanced LIGO</vt:lpstr>
      <vt:lpstr>How can we go beyond aLIGO? Reduce the noises!</vt:lpstr>
      <vt:lpstr>What is quantum noise?</vt:lpstr>
      <vt:lpstr>“Standard Quantum Limit”</vt:lpstr>
      <vt:lpstr>Simple Michelson, P = 10 W</vt:lpstr>
      <vt:lpstr>Simple Michelson, P = 1 MW</vt:lpstr>
      <vt:lpstr>“Easy” approaches to minimize  quantum noise</vt:lpstr>
      <vt:lpstr>More Clever: Quantum Noise in aLIGO</vt:lpstr>
      <vt:lpstr>How we go beyond advanced LIGO </vt:lpstr>
      <vt:lpstr>Where quantum noise REALLY comes from</vt:lpstr>
      <vt:lpstr>Vacuum Getting Squeezed</vt:lpstr>
      <vt:lpstr>Vacuum Getting Squeezed</vt:lpstr>
      <vt:lpstr>How to make squeezed fields…</vt:lpstr>
      <vt:lpstr>How to make squeezed fields..</vt:lpstr>
      <vt:lpstr>How to inject squeezed fields</vt:lpstr>
      <vt:lpstr>Squeezing injection into LIGO H1 </vt:lpstr>
      <vt:lpstr>LIGO H1 Squeezing Experiment Results</vt:lpstr>
      <vt:lpstr>LIGO H1 Squeezing Experiment</vt:lpstr>
      <vt:lpstr>Squeezing in GEO600 and LIGO H1</vt:lpstr>
      <vt:lpstr>Limit to the amount of observed squeezing</vt:lpstr>
      <vt:lpstr>How about a  “Quantum-Enhanced Advanced LIGO”?</vt:lpstr>
      <vt:lpstr>Projections for a  “Quantum-Enhanced Advanced LIGO”</vt:lpstr>
      <vt:lpstr>What we really want: Frequency Dependent Squeezing</vt:lpstr>
      <vt:lpstr>Squeezing Experiments @ MIT</vt:lpstr>
      <vt:lpstr>For aLIGO, we could afford a “lossy” cavity  16m cavity, 10ppm losses round trip</vt:lpstr>
      <vt:lpstr>Beyond the “Standard Quantum Limit”</vt:lpstr>
      <vt:lpstr>Squeezing Future</vt:lpstr>
      <vt:lpstr>How can we go beyond aLIGO? Reduce the noises!</vt:lpstr>
      <vt:lpstr>Fluctuation-dissipation theorem  to interpret thermal noise</vt:lpstr>
      <vt:lpstr>Where thermal noise comes from</vt:lpstr>
      <vt:lpstr>Long story short:  Silicon test masses @ 120K</vt:lpstr>
      <vt:lpstr>Where thermal noise comes from</vt:lpstr>
      <vt:lpstr>Optical Coating Research</vt:lpstr>
      <vt:lpstr>One Possible Target for  “third” generation detectors (@1550nm)</vt:lpstr>
      <vt:lpstr>Conclusions</vt:lpstr>
      <vt:lpstr>Thank you!</vt:lpstr>
      <vt:lpstr>Spare slides</vt:lpstr>
      <vt:lpstr>2005-2010 Scientific Data Taking</vt:lpstr>
      <vt:lpstr>Advanced LIGO configuration</vt:lpstr>
      <vt:lpstr>Need more sensitive detectors.. ”Advanced” Detectors, 10x more range</vt:lpstr>
      <vt:lpstr>What we call “commissioning”:  from installation to science data</vt:lpstr>
      <vt:lpstr>Nothing comes cheap: losses again..</vt:lpstr>
      <vt:lpstr>Something like this, maybe.…</vt:lpstr>
      <vt:lpstr>aLIGO + Squeezing: NS-NS and BH-BH Ranges </vt:lpstr>
      <vt:lpstr>aLIGO + Frequency Dependent Squeezing:  Predicted Ranges</vt:lpstr>
      <vt:lpstr>Slide 59</vt:lpstr>
      <vt:lpstr>Lessons Learned (III)</vt:lpstr>
      <vt:lpstr>2.15 dB (28%) improvement  over quantum noise</vt:lpstr>
      <vt:lpstr>Best broadband sensitivity ever</vt:lpstr>
      <vt:lpstr>Improving H1 by 2 dB (28%) with squeezing ..without spoiling the sensitivity at 200 Hz</vt:lpstr>
      <vt:lpstr>Not only losses, phase noise too</vt:lpstr>
      <vt:lpstr>Where the main losses came from</vt:lpstr>
      <vt:lpstr>Lessons Learned (VI)</vt:lpstr>
      <vt:lpstr>Slide 67</vt:lpstr>
      <vt:lpstr>Why not even more?</vt:lpstr>
      <vt:lpstr>Have to consider phase noise too</vt:lpstr>
    </vt:vector>
  </TitlesOfParts>
  <Company>MIT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Squeezing  in  Gravitational Wave  Detectors</dc:title>
  <dc:creator>Lisa Barsotti</dc:creator>
  <cp:lastModifiedBy>Lisa Barsotti</cp:lastModifiedBy>
  <cp:revision>164</cp:revision>
  <dcterms:created xsi:type="dcterms:W3CDTF">2013-04-25T02:09:56Z</dcterms:created>
  <dcterms:modified xsi:type="dcterms:W3CDTF">2013-04-26T06:32:50Z</dcterms:modified>
</cp:coreProperties>
</file>