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1"/>
    <p:sldMasterId id="2147483690" r:id="rId2"/>
  </p:sldMasterIdLst>
  <p:notesMasterIdLst>
    <p:notesMasterId r:id="rId27"/>
  </p:notesMasterIdLst>
  <p:handoutMasterIdLst>
    <p:handoutMasterId r:id="rId28"/>
  </p:handoutMasterIdLst>
  <p:sldIdLst>
    <p:sldId id="257" r:id="rId3"/>
    <p:sldId id="258" r:id="rId4"/>
    <p:sldId id="282" r:id="rId5"/>
    <p:sldId id="283" r:id="rId6"/>
    <p:sldId id="280" r:id="rId7"/>
    <p:sldId id="294" r:id="rId8"/>
    <p:sldId id="292" r:id="rId9"/>
    <p:sldId id="287" r:id="rId10"/>
    <p:sldId id="259" r:id="rId11"/>
    <p:sldId id="286" r:id="rId12"/>
    <p:sldId id="285" r:id="rId13"/>
    <p:sldId id="269" r:id="rId14"/>
    <p:sldId id="264" r:id="rId15"/>
    <p:sldId id="276" r:id="rId16"/>
    <p:sldId id="261" r:id="rId17"/>
    <p:sldId id="296" r:id="rId18"/>
    <p:sldId id="293" r:id="rId19"/>
    <p:sldId id="295" r:id="rId20"/>
    <p:sldId id="298" r:id="rId21"/>
    <p:sldId id="297" r:id="rId22"/>
    <p:sldId id="299" r:id="rId23"/>
    <p:sldId id="300" r:id="rId24"/>
    <p:sldId id="268" r:id="rId25"/>
    <p:sldId id="288" r:id="rId26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6464"/>
    <a:srgbClr val="E20613"/>
    <a:srgbClr val="FC950C"/>
    <a:srgbClr val="E4EBFC"/>
    <a:srgbClr val="E4EBFF"/>
    <a:srgbClr val="377373"/>
    <a:srgbClr val="CC6600"/>
    <a:srgbClr val="FFB7B7"/>
    <a:srgbClr val="E8EEFC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99" autoAdjust="0"/>
    <p:restoredTop sz="85219" autoAdjust="0"/>
  </p:normalViewPr>
  <p:slideViewPr>
    <p:cSldViewPr>
      <p:cViewPr>
        <p:scale>
          <a:sx n="78" d="100"/>
          <a:sy n="78" d="100"/>
        </p:scale>
        <p:origin x="96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7" d="100"/>
          <a:sy n="97" d="100"/>
        </p:scale>
        <p:origin x="-3528" y="-9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848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52" tIns="47576" rIns="95152" bIns="47576" numCol="1" anchor="t" anchorCtr="0" compatLnSpc="1">
            <a:prstTxWarp prst="textNoShape">
              <a:avLst/>
            </a:prstTxWarp>
          </a:bodyPr>
          <a:lstStyle>
            <a:lvl1pPr defTabSz="950913">
              <a:defRPr sz="1200" b="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59250" y="0"/>
            <a:ext cx="31400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52" tIns="47576" rIns="95152" bIns="47576" numCol="1" anchor="t" anchorCtr="0" compatLnSpc="1">
            <a:prstTxWarp prst="textNoShape">
              <a:avLst/>
            </a:prstTxWarp>
          </a:bodyPr>
          <a:lstStyle>
            <a:lvl1pPr algn="r" defTabSz="950913">
              <a:defRPr sz="1200" b="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2250"/>
            <a:ext cx="313848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52" tIns="47576" rIns="95152" bIns="47576" numCol="1" anchor="b" anchorCtr="0" compatLnSpc="1">
            <a:prstTxWarp prst="textNoShape">
              <a:avLst/>
            </a:prstTxWarp>
          </a:bodyPr>
          <a:lstStyle>
            <a:lvl1pPr defTabSz="950913">
              <a:defRPr sz="1200" b="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59250" y="9112250"/>
            <a:ext cx="31400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52" tIns="47576" rIns="95152" bIns="47576" numCol="1" anchor="b" anchorCtr="0" compatLnSpc="1">
            <a:prstTxWarp prst="textNoShape">
              <a:avLst/>
            </a:prstTxWarp>
          </a:bodyPr>
          <a:lstStyle>
            <a:lvl1pPr algn="r" defTabSz="950913">
              <a:defRPr sz="1200" b="0" i="0"/>
            </a:lvl1pPr>
          </a:lstStyle>
          <a:p>
            <a:pPr>
              <a:defRPr/>
            </a:pPr>
            <a:fld id="{ADB36573-810E-4163-9A1E-EE3C2B707E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880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152" tIns="47576" rIns="95152" bIns="47576" numCol="1" anchor="t" anchorCtr="0" compatLnSpc="1">
            <a:prstTxWarp prst="textNoShape">
              <a:avLst/>
            </a:prstTxWarp>
          </a:bodyPr>
          <a:lstStyle>
            <a:lvl1pPr defTabSz="950913">
              <a:defRPr sz="1200" b="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152" tIns="47576" rIns="95152" bIns="47576" numCol="1" anchor="t" anchorCtr="0" compatLnSpc="1">
            <a:prstTxWarp prst="textNoShape">
              <a:avLst/>
            </a:prstTxWarp>
          </a:bodyPr>
          <a:lstStyle>
            <a:lvl1pPr algn="r" defTabSz="950913">
              <a:defRPr sz="1200" b="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195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152" tIns="47576" rIns="95152" bIns="475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152" tIns="47576" rIns="95152" bIns="47576" numCol="1" anchor="b" anchorCtr="0" compatLnSpc="1">
            <a:prstTxWarp prst="textNoShape">
              <a:avLst/>
            </a:prstTxWarp>
          </a:bodyPr>
          <a:lstStyle>
            <a:lvl1pPr defTabSz="950913">
              <a:defRPr sz="1200" b="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152" tIns="47576" rIns="95152" bIns="47576" numCol="1" anchor="b" anchorCtr="0" compatLnSpc="1">
            <a:prstTxWarp prst="textNoShape">
              <a:avLst/>
            </a:prstTxWarp>
          </a:bodyPr>
          <a:lstStyle>
            <a:lvl1pPr algn="r" defTabSz="950913">
              <a:defRPr sz="1200" b="0" i="0"/>
            </a:lvl1pPr>
          </a:lstStyle>
          <a:p>
            <a:pPr>
              <a:defRPr/>
            </a:pPr>
            <a:fld id="{176FA1F7-3E0A-4549-A19A-F1A1F9D694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2275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B8B73E-4781-4FBE-960F-3AB30D0B800F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10234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28600"/>
            <a:ext cx="6858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>
                <a:alpha val="0"/>
              </a:srgb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228600"/>
            <a:ext cx="6858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4479925" y="3189288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4479925" y="3108325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0" y="1543050"/>
            <a:ext cx="9132888" cy="38100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l="100000" b="100000"/>
            </a:path>
            <a:tileRect t="-100000" r="-10000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1026" name="Object 14"/>
          <p:cNvGraphicFramePr>
            <a:graphicFrameLocks noChangeAspect="1"/>
          </p:cNvGraphicFramePr>
          <p:nvPr/>
        </p:nvGraphicFramePr>
        <p:xfrm>
          <a:off x="0" y="-2"/>
          <a:ext cx="1371600" cy="1005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Photo Editor Photo" r:id="rId8" imgW="4409524" imgH="3219899" progId="">
                  <p:embed/>
                </p:oleObj>
              </mc:Choice>
              <mc:Fallback>
                <p:oleObj name="Photo Editor Photo" r:id="rId8" imgW="4409524" imgH="3219899" progId="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2"/>
                        <a:ext cx="1371600" cy="10058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49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114FFB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ECECE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 userDrawn="1"/>
        </p:nvSpPr>
        <p:spPr bwMode="auto">
          <a:xfrm>
            <a:off x="0" y="0"/>
            <a:ext cx="1371600" cy="1005840"/>
          </a:xfrm>
          <a:prstGeom prst="rect">
            <a:avLst/>
          </a:prstGeom>
          <a:solidFill>
            <a:schemeClr val="tx1">
              <a:lumMod val="60000"/>
              <a:lumOff val="40000"/>
              <a:alpha val="28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Rectangle 7"/>
          <p:cNvSpPr>
            <a:spLocks noChangeArrowheads="1"/>
          </p:cNvSpPr>
          <p:nvPr userDrawn="1"/>
        </p:nvSpPr>
        <p:spPr bwMode="auto">
          <a:xfrm>
            <a:off x="762000" y="6322791"/>
            <a:ext cx="7696200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 anchor="ctr">
            <a:spAutoFit/>
          </a:bodyPr>
          <a:lstStyle/>
          <a:p>
            <a:pPr>
              <a:tabLst>
                <a:tab pos="3749040" algn="ctr"/>
                <a:tab pos="7498080" algn="r"/>
              </a:tabLst>
              <a:defRPr/>
            </a:pPr>
            <a:r>
              <a:rPr lang="en-US" sz="1400" b="0" i="0" baseline="0" dirty="0" smtClean="0">
                <a:solidFill>
                  <a:srgbClr val="326464"/>
                </a:solidFill>
                <a:latin typeface="Helvetica" pitchFamily="34" charset="0"/>
              </a:rPr>
              <a:t>G1300589-v1	</a:t>
            </a:r>
            <a:r>
              <a:rPr lang="en-US" sz="1400" b="1" i="1" baseline="0" dirty="0" smtClean="0">
                <a:solidFill>
                  <a:srgbClr val="326464"/>
                </a:solidFill>
                <a:latin typeface="Helvetica" pitchFamily="34" charset="0"/>
              </a:rPr>
              <a:t>Squeezed Light Interferometry</a:t>
            </a:r>
            <a:r>
              <a:rPr lang="en-US" sz="1400" b="0" i="0" baseline="0" dirty="0" smtClean="0">
                <a:solidFill>
                  <a:srgbClr val="326464"/>
                </a:solidFill>
                <a:latin typeface="Helvetica" pitchFamily="34" charset="0"/>
              </a:rPr>
              <a:t>	</a:t>
            </a:r>
            <a:fld id="{3D9BAE43-33BA-4F3B-AB00-8B9E3616B805}" type="slidenum">
              <a:rPr lang="en-US" sz="1400" b="0" i="0" smtClean="0">
                <a:solidFill>
                  <a:srgbClr val="377373"/>
                </a:solidFill>
                <a:latin typeface="Helvetica" pitchFamily="34" charset="0"/>
                <a:cs typeface="Helvetica" pitchFamily="34" charset="0"/>
              </a:rPr>
              <a:pPr>
                <a:tabLst>
                  <a:tab pos="3749040" algn="ctr"/>
                  <a:tab pos="7498080" algn="r"/>
                </a:tabLst>
                <a:defRPr/>
              </a:pPr>
              <a:t>‹#›</a:t>
            </a:fld>
            <a:r>
              <a:rPr lang="en-US" sz="1400" b="0" i="0" dirty="0" smtClean="0">
                <a:solidFill>
                  <a:srgbClr val="377373"/>
                </a:solidFill>
                <a:latin typeface="Helvetica" pitchFamily="34" charset="0"/>
                <a:cs typeface="Helvetica" pitchFamily="34" charset="0"/>
              </a:rPr>
              <a:t> </a:t>
            </a:r>
            <a:endParaRPr lang="en-US" sz="1400" b="0" i="0" baseline="0" dirty="0">
              <a:solidFill>
                <a:srgbClr val="377373"/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88" r:id="rId2"/>
    <p:sldLayoutId id="2147483689" r:id="rId3"/>
    <p:sldLayoutId id="2147483681" r:id="rId4"/>
    <p:sldLayoutId id="2147483678" r:id="rId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26464"/>
        </a:buClr>
        <a:buSzPct val="75000"/>
        <a:buFont typeface="Wingdings" pitchFamily="2" charset="2"/>
        <a:buChar char="q"/>
        <a:defRPr sz="2400">
          <a:solidFill>
            <a:srgbClr val="32646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26464"/>
        </a:buClr>
        <a:buSzPct val="100000"/>
        <a:buFont typeface="Wingdings" pitchFamily="2" charset="2"/>
        <a:buChar char="Ø"/>
        <a:defRPr>
          <a:solidFill>
            <a:srgbClr val="32646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26464"/>
        </a:buClr>
        <a:buSzPct val="100000"/>
        <a:buFont typeface="Wingdings" pitchFamily="2" charset="2"/>
        <a:buChar char="v"/>
        <a:defRPr sz="1600">
          <a:solidFill>
            <a:srgbClr val="32646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26464"/>
        </a:buClr>
        <a:buSzPct val="65000"/>
        <a:buFont typeface="Wingdings" pitchFamily="2" charset="2"/>
        <a:buChar char="ü"/>
        <a:defRPr sz="1600">
          <a:solidFill>
            <a:srgbClr val="326464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26464"/>
        </a:buClr>
        <a:buSzPct val="100000"/>
        <a:buChar char="•"/>
        <a:defRPr sz="1600">
          <a:solidFill>
            <a:srgbClr val="326464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8488C4">
                <a:alpha val="0"/>
              </a:srgb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228600"/>
            <a:ext cx="6858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4479925" y="3189288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4479925" y="3108325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26464"/>
        </a:buClr>
        <a:buSzPct val="75000"/>
        <a:buFont typeface="Wingdings" pitchFamily="2" charset="2"/>
        <a:buChar char="q"/>
        <a:defRPr sz="2400">
          <a:solidFill>
            <a:srgbClr val="32646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26464"/>
        </a:buClr>
        <a:buSzPct val="100000"/>
        <a:buFont typeface="Wingdings" pitchFamily="2" charset="2"/>
        <a:buChar char="Ø"/>
        <a:defRPr>
          <a:solidFill>
            <a:srgbClr val="32646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26464"/>
        </a:buClr>
        <a:buSzPct val="100000"/>
        <a:buFont typeface="Wingdings" pitchFamily="2" charset="2"/>
        <a:buChar char="v"/>
        <a:defRPr sz="1600">
          <a:solidFill>
            <a:srgbClr val="32646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26464"/>
        </a:buClr>
        <a:buSzPct val="65000"/>
        <a:buFont typeface="Wingdings" pitchFamily="2" charset="2"/>
        <a:buChar char="ü"/>
        <a:defRPr sz="1600">
          <a:solidFill>
            <a:srgbClr val="326464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26464"/>
        </a:buClr>
        <a:buSzPct val="100000"/>
        <a:buChar char="•"/>
        <a:defRPr sz="1600">
          <a:solidFill>
            <a:srgbClr val="326464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b="1" dirty="0" smtClean="0"/>
              <a:t>Squeezed Light Techniques for Gravitational Wave Detection</a:t>
            </a:r>
            <a:endParaRPr lang="en-US" b="1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962400"/>
            <a:ext cx="6858000" cy="2133600"/>
          </a:xfrm>
        </p:spPr>
        <p:txBody>
          <a:bodyPr/>
          <a:lstStyle/>
          <a:p>
            <a:r>
              <a:rPr lang="en-US" dirty="0" smtClean="0"/>
              <a:t>May 31, 2013</a:t>
            </a:r>
          </a:p>
          <a:p>
            <a:r>
              <a:rPr lang="en-US" dirty="0" smtClean="0"/>
              <a:t>Daniel Sigg</a:t>
            </a:r>
          </a:p>
          <a:p>
            <a:r>
              <a:rPr lang="en-US" dirty="0" smtClean="0"/>
              <a:t>LIGO Hanford Observatory</a:t>
            </a:r>
          </a:p>
          <a:p>
            <a:r>
              <a:rPr lang="en-US" dirty="0" smtClean="0"/>
              <a:t>LIGO seminar at Caltech</a:t>
            </a:r>
            <a:br>
              <a:rPr lang="en-US" dirty="0" smtClean="0"/>
            </a:b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LIGO_31W.pd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304800"/>
            <a:ext cx="8077201" cy="624147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80838" y="1154745"/>
            <a:ext cx="3963847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31 W +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6 dB of squeezing                  </a:t>
            </a:r>
            <a:r>
              <a:rPr lang="en-US" sz="1200" dirty="0" smtClean="0">
                <a:solidFill>
                  <a:srgbClr val="000000"/>
                </a:solidFill>
              </a:rPr>
              <a:t>(10 dB of anti-squeezing, total losses ~20%)</a:t>
            </a:r>
            <a:endParaRPr lang="en-US" sz="1200" dirty="0">
              <a:solidFill>
                <a:srgbClr val="00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2819400" y="1828800"/>
            <a:ext cx="381000" cy="1066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6" name="Straight Arrow Connector 5"/>
          <p:cNvCxnSpPr/>
          <p:nvPr/>
        </p:nvCxnSpPr>
        <p:spPr bwMode="auto">
          <a:xfrm flipH="1" flipV="1">
            <a:off x="6477000" y="3352800"/>
            <a:ext cx="1219200" cy="838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Freeform 9"/>
          <p:cNvSpPr/>
          <p:nvPr/>
        </p:nvSpPr>
        <p:spPr bwMode="auto">
          <a:xfrm>
            <a:off x="1924987" y="1296648"/>
            <a:ext cx="5997315" cy="2258104"/>
          </a:xfrm>
          <a:custGeom>
            <a:avLst/>
            <a:gdLst>
              <a:gd name="connsiteX0" fmla="*/ 5997315 w 5997315"/>
              <a:gd name="connsiteY0" fmla="*/ 542144 h 2443396"/>
              <a:gd name="connsiteX1" fmla="*/ 4183505 w 5997315"/>
              <a:gd name="connsiteY1" fmla="*/ 1913744 h 2443396"/>
              <a:gd name="connsiteX2" fmla="*/ 3081728 w 5997315"/>
              <a:gd name="connsiteY2" fmla="*/ 2325973 h 2443396"/>
              <a:gd name="connsiteX3" fmla="*/ 2002436 w 5997315"/>
              <a:gd name="connsiteY3" fmla="*/ 2400924 h 2443396"/>
              <a:gd name="connsiteX4" fmla="*/ 930639 w 5997315"/>
              <a:gd name="connsiteY4" fmla="*/ 2071141 h 2443396"/>
              <a:gd name="connsiteX5" fmla="*/ 256082 w 5997315"/>
              <a:gd name="connsiteY5" fmla="*/ 1036819 h 2443396"/>
              <a:gd name="connsiteX6" fmla="*/ 16239 w 5997315"/>
              <a:gd name="connsiteY6" fmla="*/ 114924 h 2443396"/>
              <a:gd name="connsiteX7" fmla="*/ 353518 w 5997315"/>
              <a:gd name="connsiteY7" fmla="*/ 347272 h 2443396"/>
              <a:gd name="connsiteX0" fmla="*/ 5997315 w 5997315"/>
              <a:gd name="connsiteY0" fmla="*/ 427220 h 2328472"/>
              <a:gd name="connsiteX1" fmla="*/ 4183505 w 5997315"/>
              <a:gd name="connsiteY1" fmla="*/ 1798820 h 2328472"/>
              <a:gd name="connsiteX2" fmla="*/ 3081728 w 5997315"/>
              <a:gd name="connsiteY2" fmla="*/ 2211049 h 2328472"/>
              <a:gd name="connsiteX3" fmla="*/ 2002436 w 5997315"/>
              <a:gd name="connsiteY3" fmla="*/ 2286000 h 2328472"/>
              <a:gd name="connsiteX4" fmla="*/ 930639 w 5997315"/>
              <a:gd name="connsiteY4" fmla="*/ 1956217 h 2328472"/>
              <a:gd name="connsiteX5" fmla="*/ 256082 w 5997315"/>
              <a:gd name="connsiteY5" fmla="*/ 921895 h 2328472"/>
              <a:gd name="connsiteX6" fmla="*/ 16239 w 5997315"/>
              <a:gd name="connsiteY6" fmla="*/ 0 h 2328472"/>
              <a:gd name="connsiteX0" fmla="*/ 5997315 w 5997315"/>
              <a:gd name="connsiteY0" fmla="*/ 427220 h 2337216"/>
              <a:gd name="connsiteX1" fmla="*/ 4183505 w 5997315"/>
              <a:gd name="connsiteY1" fmla="*/ 1798820 h 2337216"/>
              <a:gd name="connsiteX2" fmla="*/ 3081728 w 5997315"/>
              <a:gd name="connsiteY2" fmla="*/ 2211049 h 2337216"/>
              <a:gd name="connsiteX3" fmla="*/ 2002436 w 5997315"/>
              <a:gd name="connsiteY3" fmla="*/ 2286000 h 2337216"/>
              <a:gd name="connsiteX4" fmla="*/ 970613 w 5997315"/>
              <a:gd name="connsiteY4" fmla="*/ 1903751 h 2337216"/>
              <a:gd name="connsiteX5" fmla="*/ 256082 w 5997315"/>
              <a:gd name="connsiteY5" fmla="*/ 921895 h 2337216"/>
              <a:gd name="connsiteX6" fmla="*/ 16239 w 5997315"/>
              <a:gd name="connsiteY6" fmla="*/ 0 h 2337216"/>
              <a:gd name="connsiteX0" fmla="*/ 5997315 w 5997315"/>
              <a:gd name="connsiteY0" fmla="*/ 427220 h 2324516"/>
              <a:gd name="connsiteX1" fmla="*/ 4183505 w 5997315"/>
              <a:gd name="connsiteY1" fmla="*/ 1798820 h 2324516"/>
              <a:gd name="connsiteX2" fmla="*/ 3081728 w 5997315"/>
              <a:gd name="connsiteY2" fmla="*/ 2211049 h 2324516"/>
              <a:gd name="connsiteX3" fmla="*/ 2002436 w 5997315"/>
              <a:gd name="connsiteY3" fmla="*/ 2286000 h 2324516"/>
              <a:gd name="connsiteX4" fmla="*/ 1046813 w 5997315"/>
              <a:gd name="connsiteY4" fmla="*/ 1979951 h 2324516"/>
              <a:gd name="connsiteX5" fmla="*/ 256082 w 5997315"/>
              <a:gd name="connsiteY5" fmla="*/ 921895 h 2324516"/>
              <a:gd name="connsiteX6" fmla="*/ 16239 w 5997315"/>
              <a:gd name="connsiteY6" fmla="*/ 0 h 2324516"/>
              <a:gd name="connsiteX0" fmla="*/ 5997315 w 5997315"/>
              <a:gd name="connsiteY0" fmla="*/ 427220 h 2324516"/>
              <a:gd name="connsiteX1" fmla="*/ 4183505 w 5997315"/>
              <a:gd name="connsiteY1" fmla="*/ 1798820 h 2324516"/>
              <a:gd name="connsiteX2" fmla="*/ 3081728 w 5997315"/>
              <a:gd name="connsiteY2" fmla="*/ 2211049 h 2324516"/>
              <a:gd name="connsiteX3" fmla="*/ 2002436 w 5997315"/>
              <a:gd name="connsiteY3" fmla="*/ 2286000 h 2324516"/>
              <a:gd name="connsiteX4" fmla="*/ 1046813 w 5997315"/>
              <a:gd name="connsiteY4" fmla="*/ 1979951 h 2324516"/>
              <a:gd name="connsiteX5" fmla="*/ 284813 w 5997315"/>
              <a:gd name="connsiteY5" fmla="*/ 913151 h 2324516"/>
              <a:gd name="connsiteX6" fmla="*/ 16239 w 5997315"/>
              <a:gd name="connsiteY6" fmla="*/ 0 h 2324516"/>
              <a:gd name="connsiteX0" fmla="*/ 5997315 w 5997315"/>
              <a:gd name="connsiteY0" fmla="*/ 427220 h 2253937"/>
              <a:gd name="connsiteX1" fmla="*/ 4183505 w 5997315"/>
              <a:gd name="connsiteY1" fmla="*/ 1798820 h 2253937"/>
              <a:gd name="connsiteX2" fmla="*/ 3081728 w 5997315"/>
              <a:gd name="connsiteY2" fmla="*/ 2211049 h 2253937"/>
              <a:gd name="connsiteX3" fmla="*/ 1961213 w 5997315"/>
              <a:gd name="connsiteY3" fmla="*/ 2056151 h 2253937"/>
              <a:gd name="connsiteX4" fmla="*/ 1046813 w 5997315"/>
              <a:gd name="connsiteY4" fmla="*/ 1979951 h 2253937"/>
              <a:gd name="connsiteX5" fmla="*/ 284813 w 5997315"/>
              <a:gd name="connsiteY5" fmla="*/ 913151 h 2253937"/>
              <a:gd name="connsiteX6" fmla="*/ 16239 w 5997315"/>
              <a:gd name="connsiteY6" fmla="*/ 0 h 2253937"/>
              <a:gd name="connsiteX0" fmla="*/ 5997315 w 5997315"/>
              <a:gd name="connsiteY0" fmla="*/ 427220 h 2175240"/>
              <a:gd name="connsiteX1" fmla="*/ 4183505 w 5997315"/>
              <a:gd name="connsiteY1" fmla="*/ 1798820 h 2175240"/>
              <a:gd name="connsiteX2" fmla="*/ 3104213 w 5997315"/>
              <a:gd name="connsiteY2" fmla="*/ 2132352 h 2175240"/>
              <a:gd name="connsiteX3" fmla="*/ 1961213 w 5997315"/>
              <a:gd name="connsiteY3" fmla="*/ 2056151 h 2175240"/>
              <a:gd name="connsiteX4" fmla="*/ 1046813 w 5997315"/>
              <a:gd name="connsiteY4" fmla="*/ 1979951 h 2175240"/>
              <a:gd name="connsiteX5" fmla="*/ 284813 w 5997315"/>
              <a:gd name="connsiteY5" fmla="*/ 913151 h 2175240"/>
              <a:gd name="connsiteX6" fmla="*/ 16239 w 5997315"/>
              <a:gd name="connsiteY6" fmla="*/ 0 h 2175240"/>
              <a:gd name="connsiteX0" fmla="*/ 5997315 w 5997315"/>
              <a:gd name="connsiteY0" fmla="*/ 427220 h 2233952"/>
              <a:gd name="connsiteX1" fmla="*/ 4183505 w 5997315"/>
              <a:gd name="connsiteY1" fmla="*/ 1798820 h 2233952"/>
              <a:gd name="connsiteX2" fmla="*/ 3104213 w 5997315"/>
              <a:gd name="connsiteY2" fmla="*/ 2132352 h 2233952"/>
              <a:gd name="connsiteX3" fmla="*/ 2037413 w 5997315"/>
              <a:gd name="connsiteY3" fmla="*/ 2208552 h 2233952"/>
              <a:gd name="connsiteX4" fmla="*/ 1046813 w 5997315"/>
              <a:gd name="connsiteY4" fmla="*/ 1979951 h 2233952"/>
              <a:gd name="connsiteX5" fmla="*/ 284813 w 5997315"/>
              <a:gd name="connsiteY5" fmla="*/ 913151 h 2233952"/>
              <a:gd name="connsiteX6" fmla="*/ 16239 w 5997315"/>
              <a:gd name="connsiteY6" fmla="*/ 0 h 2233952"/>
              <a:gd name="connsiteX0" fmla="*/ 5997315 w 5997315"/>
              <a:gd name="connsiteY0" fmla="*/ 427220 h 2276841"/>
              <a:gd name="connsiteX1" fmla="*/ 4183505 w 5997315"/>
              <a:gd name="connsiteY1" fmla="*/ 1798820 h 2276841"/>
              <a:gd name="connsiteX2" fmla="*/ 3104213 w 5997315"/>
              <a:gd name="connsiteY2" fmla="*/ 2208552 h 2276841"/>
              <a:gd name="connsiteX3" fmla="*/ 2037413 w 5997315"/>
              <a:gd name="connsiteY3" fmla="*/ 2208552 h 2276841"/>
              <a:gd name="connsiteX4" fmla="*/ 1046813 w 5997315"/>
              <a:gd name="connsiteY4" fmla="*/ 1979951 h 2276841"/>
              <a:gd name="connsiteX5" fmla="*/ 284813 w 5997315"/>
              <a:gd name="connsiteY5" fmla="*/ 913151 h 2276841"/>
              <a:gd name="connsiteX6" fmla="*/ 16239 w 5997315"/>
              <a:gd name="connsiteY6" fmla="*/ 0 h 2276841"/>
              <a:gd name="connsiteX0" fmla="*/ 5997315 w 5997315"/>
              <a:gd name="connsiteY0" fmla="*/ 427220 h 2246652"/>
              <a:gd name="connsiteX1" fmla="*/ 4183505 w 5997315"/>
              <a:gd name="connsiteY1" fmla="*/ 1798820 h 2246652"/>
              <a:gd name="connsiteX2" fmla="*/ 3104213 w 5997315"/>
              <a:gd name="connsiteY2" fmla="*/ 2208552 h 2246652"/>
              <a:gd name="connsiteX3" fmla="*/ 2037413 w 5997315"/>
              <a:gd name="connsiteY3" fmla="*/ 2208552 h 2246652"/>
              <a:gd name="connsiteX4" fmla="*/ 1046813 w 5997315"/>
              <a:gd name="connsiteY4" fmla="*/ 1979951 h 2246652"/>
              <a:gd name="connsiteX5" fmla="*/ 284813 w 5997315"/>
              <a:gd name="connsiteY5" fmla="*/ 913151 h 2246652"/>
              <a:gd name="connsiteX6" fmla="*/ 16239 w 5997315"/>
              <a:gd name="connsiteY6" fmla="*/ 0 h 2246652"/>
              <a:gd name="connsiteX0" fmla="*/ 5997315 w 5997315"/>
              <a:gd name="connsiteY0" fmla="*/ 427220 h 2246652"/>
              <a:gd name="connsiteX1" fmla="*/ 4183505 w 5997315"/>
              <a:gd name="connsiteY1" fmla="*/ 1798820 h 2246652"/>
              <a:gd name="connsiteX2" fmla="*/ 3104213 w 5997315"/>
              <a:gd name="connsiteY2" fmla="*/ 2208552 h 2246652"/>
              <a:gd name="connsiteX3" fmla="*/ 2037413 w 5997315"/>
              <a:gd name="connsiteY3" fmla="*/ 2208552 h 2246652"/>
              <a:gd name="connsiteX4" fmla="*/ 1046813 w 5997315"/>
              <a:gd name="connsiteY4" fmla="*/ 1979951 h 2246652"/>
              <a:gd name="connsiteX5" fmla="*/ 284813 w 5997315"/>
              <a:gd name="connsiteY5" fmla="*/ 913151 h 2246652"/>
              <a:gd name="connsiteX6" fmla="*/ 16239 w 5997315"/>
              <a:gd name="connsiteY6" fmla="*/ 0 h 2246652"/>
              <a:gd name="connsiteX0" fmla="*/ 5997315 w 5997315"/>
              <a:gd name="connsiteY0" fmla="*/ 427220 h 2322852"/>
              <a:gd name="connsiteX1" fmla="*/ 4183505 w 5997315"/>
              <a:gd name="connsiteY1" fmla="*/ 1798820 h 2322852"/>
              <a:gd name="connsiteX2" fmla="*/ 3104213 w 5997315"/>
              <a:gd name="connsiteY2" fmla="*/ 2208552 h 2322852"/>
              <a:gd name="connsiteX3" fmla="*/ 1961213 w 5997315"/>
              <a:gd name="connsiteY3" fmla="*/ 2284752 h 2322852"/>
              <a:gd name="connsiteX4" fmla="*/ 1046813 w 5997315"/>
              <a:gd name="connsiteY4" fmla="*/ 1979951 h 2322852"/>
              <a:gd name="connsiteX5" fmla="*/ 284813 w 5997315"/>
              <a:gd name="connsiteY5" fmla="*/ 913151 h 2322852"/>
              <a:gd name="connsiteX6" fmla="*/ 16239 w 5997315"/>
              <a:gd name="connsiteY6" fmla="*/ 0 h 2322852"/>
              <a:gd name="connsiteX0" fmla="*/ 5997315 w 5997315"/>
              <a:gd name="connsiteY0" fmla="*/ 427220 h 2246652"/>
              <a:gd name="connsiteX1" fmla="*/ 4183505 w 5997315"/>
              <a:gd name="connsiteY1" fmla="*/ 1798820 h 2246652"/>
              <a:gd name="connsiteX2" fmla="*/ 3104213 w 5997315"/>
              <a:gd name="connsiteY2" fmla="*/ 2208552 h 2246652"/>
              <a:gd name="connsiteX3" fmla="*/ 1961213 w 5997315"/>
              <a:gd name="connsiteY3" fmla="*/ 2208552 h 2246652"/>
              <a:gd name="connsiteX4" fmla="*/ 1046813 w 5997315"/>
              <a:gd name="connsiteY4" fmla="*/ 1979951 h 2246652"/>
              <a:gd name="connsiteX5" fmla="*/ 284813 w 5997315"/>
              <a:gd name="connsiteY5" fmla="*/ 913151 h 2246652"/>
              <a:gd name="connsiteX6" fmla="*/ 16239 w 5997315"/>
              <a:gd name="connsiteY6" fmla="*/ 0 h 2246652"/>
              <a:gd name="connsiteX0" fmla="*/ 5997315 w 5997315"/>
              <a:gd name="connsiteY0" fmla="*/ 427220 h 2258104"/>
              <a:gd name="connsiteX1" fmla="*/ 4183505 w 5997315"/>
              <a:gd name="connsiteY1" fmla="*/ 1798820 h 2258104"/>
              <a:gd name="connsiteX2" fmla="*/ 3104213 w 5997315"/>
              <a:gd name="connsiteY2" fmla="*/ 2208552 h 2258104"/>
              <a:gd name="connsiteX3" fmla="*/ 1961213 w 5997315"/>
              <a:gd name="connsiteY3" fmla="*/ 2208552 h 2258104"/>
              <a:gd name="connsiteX4" fmla="*/ 1046813 w 5997315"/>
              <a:gd name="connsiteY4" fmla="*/ 1979951 h 2258104"/>
              <a:gd name="connsiteX5" fmla="*/ 284813 w 5997315"/>
              <a:gd name="connsiteY5" fmla="*/ 913151 h 2258104"/>
              <a:gd name="connsiteX6" fmla="*/ 16239 w 5997315"/>
              <a:gd name="connsiteY6" fmla="*/ 0 h 2258104"/>
              <a:gd name="connsiteX0" fmla="*/ 5997315 w 5997315"/>
              <a:gd name="connsiteY0" fmla="*/ 427220 h 2258104"/>
              <a:gd name="connsiteX1" fmla="*/ 4183505 w 5997315"/>
              <a:gd name="connsiteY1" fmla="*/ 1798820 h 2258104"/>
              <a:gd name="connsiteX2" fmla="*/ 3104213 w 5997315"/>
              <a:gd name="connsiteY2" fmla="*/ 2208552 h 2258104"/>
              <a:gd name="connsiteX3" fmla="*/ 1961213 w 5997315"/>
              <a:gd name="connsiteY3" fmla="*/ 2208552 h 2258104"/>
              <a:gd name="connsiteX4" fmla="*/ 1046813 w 5997315"/>
              <a:gd name="connsiteY4" fmla="*/ 1979951 h 2258104"/>
              <a:gd name="connsiteX5" fmla="*/ 284813 w 5997315"/>
              <a:gd name="connsiteY5" fmla="*/ 913151 h 2258104"/>
              <a:gd name="connsiteX6" fmla="*/ 16239 w 5997315"/>
              <a:gd name="connsiteY6" fmla="*/ 0 h 2258104"/>
              <a:gd name="connsiteX0" fmla="*/ 5997315 w 5997315"/>
              <a:gd name="connsiteY0" fmla="*/ 427220 h 2258104"/>
              <a:gd name="connsiteX1" fmla="*/ 4183505 w 5997315"/>
              <a:gd name="connsiteY1" fmla="*/ 1798820 h 2258104"/>
              <a:gd name="connsiteX2" fmla="*/ 3104213 w 5997315"/>
              <a:gd name="connsiteY2" fmla="*/ 2208552 h 2258104"/>
              <a:gd name="connsiteX3" fmla="*/ 1961213 w 5997315"/>
              <a:gd name="connsiteY3" fmla="*/ 2208552 h 2258104"/>
              <a:gd name="connsiteX4" fmla="*/ 1046813 w 5997315"/>
              <a:gd name="connsiteY4" fmla="*/ 1979951 h 2258104"/>
              <a:gd name="connsiteX5" fmla="*/ 284813 w 5997315"/>
              <a:gd name="connsiteY5" fmla="*/ 913151 h 2258104"/>
              <a:gd name="connsiteX6" fmla="*/ 16239 w 5997315"/>
              <a:gd name="connsiteY6" fmla="*/ 0 h 2258104"/>
              <a:gd name="connsiteX0" fmla="*/ 5997315 w 5997315"/>
              <a:gd name="connsiteY0" fmla="*/ 427220 h 2258104"/>
              <a:gd name="connsiteX1" fmla="*/ 4183505 w 5997315"/>
              <a:gd name="connsiteY1" fmla="*/ 1798820 h 2258104"/>
              <a:gd name="connsiteX2" fmla="*/ 3104213 w 5997315"/>
              <a:gd name="connsiteY2" fmla="*/ 2208552 h 2258104"/>
              <a:gd name="connsiteX3" fmla="*/ 1961213 w 5997315"/>
              <a:gd name="connsiteY3" fmla="*/ 2208552 h 2258104"/>
              <a:gd name="connsiteX4" fmla="*/ 1046813 w 5997315"/>
              <a:gd name="connsiteY4" fmla="*/ 1979951 h 2258104"/>
              <a:gd name="connsiteX5" fmla="*/ 284813 w 5997315"/>
              <a:gd name="connsiteY5" fmla="*/ 913151 h 2258104"/>
              <a:gd name="connsiteX6" fmla="*/ 16239 w 5997315"/>
              <a:gd name="connsiteY6" fmla="*/ 0 h 2258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7315" h="2258104">
                <a:moveTo>
                  <a:pt x="5997315" y="427220"/>
                </a:moveTo>
                <a:cubicBezTo>
                  <a:pt x="5333375" y="964367"/>
                  <a:pt x="4665689" y="1501931"/>
                  <a:pt x="4183505" y="1798820"/>
                </a:cubicBezTo>
                <a:cubicBezTo>
                  <a:pt x="3701321" y="2095709"/>
                  <a:pt x="3461895" y="2140263"/>
                  <a:pt x="3104213" y="2208552"/>
                </a:cubicBezTo>
                <a:cubicBezTo>
                  <a:pt x="2752776" y="2258104"/>
                  <a:pt x="2304113" y="2246652"/>
                  <a:pt x="1961213" y="2208552"/>
                </a:cubicBezTo>
                <a:cubicBezTo>
                  <a:pt x="1698261" y="2176698"/>
                  <a:pt x="1459875" y="2168369"/>
                  <a:pt x="1046813" y="1979951"/>
                </a:cubicBezTo>
                <a:cubicBezTo>
                  <a:pt x="767413" y="1764051"/>
                  <a:pt x="456575" y="1243143"/>
                  <a:pt x="284813" y="913151"/>
                </a:cubicBezTo>
                <a:cubicBezTo>
                  <a:pt x="113051" y="583159"/>
                  <a:pt x="0" y="114925"/>
                  <a:pt x="16239" y="0"/>
                </a:cubicBezTo>
              </a:path>
            </a:pathLst>
          </a:custGeom>
          <a:noFill/>
          <a:ln w="28575" cap="flat" cmpd="sng" algn="ctr">
            <a:solidFill>
              <a:srgbClr val="32646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5638800" y="2667000"/>
            <a:ext cx="685800" cy="228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326464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5562600" y="2209800"/>
            <a:ext cx="9144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31 W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7400" y="4191000"/>
            <a:ext cx="3047999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125 W input power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req_dependent.pd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533400"/>
            <a:ext cx="7514800" cy="5806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Confirmation</a:t>
            </a:r>
            <a:br>
              <a:rPr lang="en-US" dirty="0" smtClean="0"/>
            </a:br>
            <a:r>
              <a:rPr lang="en-US" dirty="0" smtClean="0"/>
              <a:t>at the GEO600 Detector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676400"/>
            <a:ext cx="6907213" cy="459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562600" y="1905000"/>
            <a:ext cx="3048000" cy="461665"/>
          </a:xfrm>
          <a:prstGeom prst="rect">
            <a:avLst/>
          </a:prstGeom>
          <a:solidFill>
            <a:srgbClr val="326464">
              <a:alpha val="25000"/>
            </a:srgbClr>
          </a:solidFill>
          <a:ln w="15875">
            <a:solidFill>
              <a:srgbClr val="326464"/>
            </a:solidFill>
          </a:ln>
        </p:spPr>
        <p:txBody>
          <a:bodyPr wrap="square" rtlCol="0">
            <a:spAutoFit/>
          </a:bodyPr>
          <a:lstStyle/>
          <a:p>
            <a:r>
              <a:rPr lang="en-US" i="0" dirty="0" smtClean="0">
                <a:solidFill>
                  <a:srgbClr val="326464"/>
                </a:solidFill>
                <a:latin typeface="+mj-lt"/>
              </a:rPr>
              <a:t>3.5 dB of squeezing</a:t>
            </a:r>
            <a:endParaRPr lang="en-US" i="0" dirty="0">
              <a:solidFill>
                <a:srgbClr val="326464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6569639" y="4037398"/>
            <a:ext cx="2822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 smtClean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rPr>
              <a:t>Abadie et al.</a:t>
            </a:r>
            <a:br>
              <a:rPr lang="en-US" sz="1400" b="0" i="0" dirty="0" smtClean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rPr>
            </a:br>
            <a:r>
              <a:rPr lang="fr-FR" sz="1400" b="0" i="0" dirty="0" smtClean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rPr>
              <a:t>Nature Physics 7, 962 (2011)</a:t>
            </a:r>
            <a:endParaRPr lang="en-US" sz="1400" b="0" i="0" dirty="0" smtClean="0">
              <a:solidFill>
                <a:srgbClr val="326464"/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Fourier Space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1295400" y="5410200"/>
            <a:ext cx="67818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6791793" y="5448925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2"/>
                </a:solidFill>
                <a:latin typeface="+mj-lt"/>
              </a:rPr>
              <a:t>Frequency</a:t>
            </a:r>
            <a:endParaRPr lang="en-US" sz="1800" dirty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 rot="5400000" flipH="1" flipV="1">
            <a:off x="3124200" y="3962400"/>
            <a:ext cx="28956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3733800" y="20574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Local oscillator</a:t>
            </a:r>
            <a:endParaRPr lang="en-US" sz="1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1302038" y="5186597"/>
            <a:ext cx="6642749" cy="177713"/>
          </a:xfrm>
          <a:custGeom>
            <a:avLst/>
            <a:gdLst>
              <a:gd name="connsiteX0" fmla="*/ 17096 w 6642749"/>
              <a:gd name="connsiteY0" fmla="*/ 134911 h 177713"/>
              <a:gd name="connsiteX1" fmla="*/ 62067 w 6642749"/>
              <a:gd name="connsiteY1" fmla="*/ 112426 h 177713"/>
              <a:gd name="connsiteX2" fmla="*/ 84552 w 6642749"/>
              <a:gd name="connsiteY2" fmla="*/ 97436 h 177713"/>
              <a:gd name="connsiteX3" fmla="*/ 114532 w 6642749"/>
              <a:gd name="connsiteY3" fmla="*/ 82446 h 177713"/>
              <a:gd name="connsiteX4" fmla="*/ 181988 w 6642749"/>
              <a:gd name="connsiteY4" fmla="*/ 44970 h 177713"/>
              <a:gd name="connsiteX5" fmla="*/ 331890 w 6642749"/>
              <a:gd name="connsiteY5" fmla="*/ 59960 h 177713"/>
              <a:gd name="connsiteX6" fmla="*/ 354375 w 6642749"/>
              <a:gd name="connsiteY6" fmla="*/ 89941 h 177713"/>
              <a:gd name="connsiteX7" fmla="*/ 376860 w 6642749"/>
              <a:gd name="connsiteY7" fmla="*/ 104931 h 177713"/>
              <a:gd name="connsiteX8" fmla="*/ 391851 w 6642749"/>
              <a:gd name="connsiteY8" fmla="*/ 127416 h 177713"/>
              <a:gd name="connsiteX9" fmla="*/ 466801 w 6642749"/>
              <a:gd name="connsiteY9" fmla="*/ 97436 h 177713"/>
              <a:gd name="connsiteX10" fmla="*/ 511772 w 6642749"/>
              <a:gd name="connsiteY10" fmla="*/ 67455 h 177713"/>
              <a:gd name="connsiteX11" fmla="*/ 534257 w 6642749"/>
              <a:gd name="connsiteY11" fmla="*/ 52465 h 177713"/>
              <a:gd name="connsiteX12" fmla="*/ 571732 w 6642749"/>
              <a:gd name="connsiteY12" fmla="*/ 97436 h 177713"/>
              <a:gd name="connsiteX13" fmla="*/ 601713 w 6642749"/>
              <a:gd name="connsiteY13" fmla="*/ 164892 h 177713"/>
              <a:gd name="connsiteX14" fmla="*/ 654178 w 6642749"/>
              <a:gd name="connsiteY14" fmla="*/ 142406 h 177713"/>
              <a:gd name="connsiteX15" fmla="*/ 729129 w 6642749"/>
              <a:gd name="connsiteY15" fmla="*/ 89941 h 177713"/>
              <a:gd name="connsiteX16" fmla="*/ 759110 w 6642749"/>
              <a:gd name="connsiteY16" fmla="*/ 59960 h 177713"/>
              <a:gd name="connsiteX17" fmla="*/ 804080 w 6642749"/>
              <a:gd name="connsiteY17" fmla="*/ 44970 h 177713"/>
              <a:gd name="connsiteX18" fmla="*/ 834060 w 6642749"/>
              <a:gd name="connsiteY18" fmla="*/ 67455 h 177713"/>
              <a:gd name="connsiteX19" fmla="*/ 849051 w 6642749"/>
              <a:gd name="connsiteY19" fmla="*/ 89941 h 177713"/>
              <a:gd name="connsiteX20" fmla="*/ 879031 w 6642749"/>
              <a:gd name="connsiteY20" fmla="*/ 104931 h 177713"/>
              <a:gd name="connsiteX21" fmla="*/ 968972 w 6642749"/>
              <a:gd name="connsiteY21" fmla="*/ 44970 h 177713"/>
              <a:gd name="connsiteX22" fmla="*/ 1021437 w 6642749"/>
              <a:gd name="connsiteY22" fmla="*/ 0 h 177713"/>
              <a:gd name="connsiteX23" fmla="*/ 1043923 w 6642749"/>
              <a:gd name="connsiteY23" fmla="*/ 7495 h 177713"/>
              <a:gd name="connsiteX24" fmla="*/ 1073903 w 6642749"/>
              <a:gd name="connsiteY24" fmla="*/ 44970 h 177713"/>
              <a:gd name="connsiteX25" fmla="*/ 1096388 w 6642749"/>
              <a:gd name="connsiteY25" fmla="*/ 74951 h 177713"/>
              <a:gd name="connsiteX26" fmla="*/ 1178834 w 6642749"/>
              <a:gd name="connsiteY26" fmla="*/ 29980 h 177713"/>
              <a:gd name="connsiteX27" fmla="*/ 1186329 w 6642749"/>
              <a:gd name="connsiteY27" fmla="*/ 7495 h 177713"/>
              <a:gd name="connsiteX28" fmla="*/ 1216310 w 6642749"/>
              <a:gd name="connsiteY28" fmla="*/ 74951 h 177713"/>
              <a:gd name="connsiteX29" fmla="*/ 1246290 w 6642749"/>
              <a:gd name="connsiteY29" fmla="*/ 82446 h 177713"/>
              <a:gd name="connsiteX30" fmla="*/ 1276270 w 6642749"/>
              <a:gd name="connsiteY30" fmla="*/ 74951 h 177713"/>
              <a:gd name="connsiteX31" fmla="*/ 1298755 w 6642749"/>
              <a:gd name="connsiteY31" fmla="*/ 67455 h 177713"/>
              <a:gd name="connsiteX32" fmla="*/ 1358716 w 6642749"/>
              <a:gd name="connsiteY32" fmla="*/ 97436 h 177713"/>
              <a:gd name="connsiteX33" fmla="*/ 1366211 w 6642749"/>
              <a:gd name="connsiteY33" fmla="*/ 119921 h 177713"/>
              <a:gd name="connsiteX34" fmla="*/ 1426172 w 6642749"/>
              <a:gd name="connsiteY34" fmla="*/ 97436 h 177713"/>
              <a:gd name="connsiteX35" fmla="*/ 1448657 w 6642749"/>
              <a:gd name="connsiteY35" fmla="*/ 89941 h 177713"/>
              <a:gd name="connsiteX36" fmla="*/ 1463647 w 6642749"/>
              <a:gd name="connsiteY36" fmla="*/ 119921 h 177713"/>
              <a:gd name="connsiteX37" fmla="*/ 1523608 w 6642749"/>
              <a:gd name="connsiteY37" fmla="*/ 119921 h 177713"/>
              <a:gd name="connsiteX38" fmla="*/ 1651024 w 6642749"/>
              <a:gd name="connsiteY38" fmla="*/ 52465 h 177713"/>
              <a:gd name="connsiteX39" fmla="*/ 1673510 w 6642749"/>
              <a:gd name="connsiteY39" fmla="*/ 74951 h 177713"/>
              <a:gd name="connsiteX40" fmla="*/ 1823411 w 6642749"/>
              <a:gd name="connsiteY40" fmla="*/ 37475 h 177713"/>
              <a:gd name="connsiteX41" fmla="*/ 1860887 w 6642749"/>
              <a:gd name="connsiteY41" fmla="*/ 14990 h 177713"/>
              <a:gd name="connsiteX42" fmla="*/ 1935837 w 6642749"/>
              <a:gd name="connsiteY42" fmla="*/ 0 h 177713"/>
              <a:gd name="connsiteX43" fmla="*/ 1965818 w 6642749"/>
              <a:gd name="connsiteY43" fmla="*/ 14990 h 177713"/>
              <a:gd name="connsiteX44" fmla="*/ 1973313 w 6642749"/>
              <a:gd name="connsiteY44" fmla="*/ 37475 h 177713"/>
              <a:gd name="connsiteX45" fmla="*/ 2108224 w 6642749"/>
              <a:gd name="connsiteY45" fmla="*/ 44970 h 177713"/>
              <a:gd name="connsiteX46" fmla="*/ 2213155 w 6642749"/>
              <a:gd name="connsiteY46" fmla="*/ 44970 h 177713"/>
              <a:gd name="connsiteX47" fmla="*/ 2280611 w 6642749"/>
              <a:gd name="connsiteY47" fmla="*/ 52465 h 177713"/>
              <a:gd name="connsiteX48" fmla="*/ 2310592 w 6642749"/>
              <a:gd name="connsiteY48" fmla="*/ 89941 h 177713"/>
              <a:gd name="connsiteX49" fmla="*/ 2340572 w 6642749"/>
              <a:gd name="connsiteY49" fmla="*/ 97436 h 177713"/>
              <a:gd name="connsiteX50" fmla="*/ 2378047 w 6642749"/>
              <a:gd name="connsiteY50" fmla="*/ 89941 h 177713"/>
              <a:gd name="connsiteX51" fmla="*/ 2408028 w 6642749"/>
              <a:gd name="connsiteY51" fmla="*/ 82446 h 177713"/>
              <a:gd name="connsiteX52" fmla="*/ 2430513 w 6642749"/>
              <a:gd name="connsiteY52" fmla="*/ 89941 h 177713"/>
              <a:gd name="connsiteX53" fmla="*/ 2438008 w 6642749"/>
              <a:gd name="connsiteY53" fmla="*/ 127416 h 177713"/>
              <a:gd name="connsiteX54" fmla="*/ 2460493 w 6642749"/>
              <a:gd name="connsiteY54" fmla="*/ 142406 h 177713"/>
              <a:gd name="connsiteX55" fmla="*/ 2475483 w 6642749"/>
              <a:gd name="connsiteY55" fmla="*/ 97436 h 177713"/>
              <a:gd name="connsiteX56" fmla="*/ 2512959 w 6642749"/>
              <a:gd name="connsiteY56" fmla="*/ 59960 h 177713"/>
              <a:gd name="connsiteX57" fmla="*/ 2535444 w 6642749"/>
              <a:gd name="connsiteY57" fmla="*/ 74951 h 177713"/>
              <a:gd name="connsiteX58" fmla="*/ 2542939 w 6642749"/>
              <a:gd name="connsiteY58" fmla="*/ 97436 h 177713"/>
              <a:gd name="connsiteX59" fmla="*/ 2580414 w 6642749"/>
              <a:gd name="connsiteY59" fmla="*/ 104931 h 177713"/>
              <a:gd name="connsiteX60" fmla="*/ 2625385 w 6642749"/>
              <a:gd name="connsiteY60" fmla="*/ 97436 h 177713"/>
              <a:gd name="connsiteX61" fmla="*/ 2647870 w 6642749"/>
              <a:gd name="connsiteY61" fmla="*/ 89941 h 177713"/>
              <a:gd name="connsiteX62" fmla="*/ 2685346 w 6642749"/>
              <a:gd name="connsiteY62" fmla="*/ 104931 h 177713"/>
              <a:gd name="connsiteX63" fmla="*/ 2707831 w 6642749"/>
              <a:gd name="connsiteY63" fmla="*/ 134911 h 177713"/>
              <a:gd name="connsiteX64" fmla="*/ 2760296 w 6642749"/>
              <a:gd name="connsiteY64" fmla="*/ 112426 h 177713"/>
              <a:gd name="connsiteX65" fmla="*/ 2865228 w 6642749"/>
              <a:gd name="connsiteY65" fmla="*/ 89941 h 177713"/>
              <a:gd name="connsiteX66" fmla="*/ 2910198 w 6642749"/>
              <a:gd name="connsiteY66" fmla="*/ 97436 h 177713"/>
              <a:gd name="connsiteX67" fmla="*/ 2955169 w 6642749"/>
              <a:gd name="connsiteY67" fmla="*/ 134911 h 177713"/>
              <a:gd name="connsiteX68" fmla="*/ 2985149 w 6642749"/>
              <a:gd name="connsiteY68" fmla="*/ 142406 h 177713"/>
              <a:gd name="connsiteX69" fmla="*/ 3135051 w 6642749"/>
              <a:gd name="connsiteY69" fmla="*/ 134911 h 177713"/>
              <a:gd name="connsiteX70" fmla="*/ 3165031 w 6642749"/>
              <a:gd name="connsiteY70" fmla="*/ 119921 h 177713"/>
              <a:gd name="connsiteX71" fmla="*/ 3210001 w 6642749"/>
              <a:gd name="connsiteY71" fmla="*/ 104931 h 177713"/>
              <a:gd name="connsiteX72" fmla="*/ 3247477 w 6642749"/>
              <a:gd name="connsiteY72" fmla="*/ 89941 h 177713"/>
              <a:gd name="connsiteX73" fmla="*/ 3314932 w 6642749"/>
              <a:gd name="connsiteY73" fmla="*/ 67455 h 177713"/>
              <a:gd name="connsiteX74" fmla="*/ 3344913 w 6642749"/>
              <a:gd name="connsiteY74" fmla="*/ 44970 h 177713"/>
              <a:gd name="connsiteX75" fmla="*/ 3389883 w 6642749"/>
              <a:gd name="connsiteY75" fmla="*/ 29980 h 177713"/>
              <a:gd name="connsiteX76" fmla="*/ 3404873 w 6642749"/>
              <a:gd name="connsiteY76" fmla="*/ 52465 h 177713"/>
              <a:gd name="connsiteX77" fmla="*/ 3457339 w 6642749"/>
              <a:gd name="connsiteY77" fmla="*/ 52465 h 177713"/>
              <a:gd name="connsiteX78" fmla="*/ 3539785 w 6642749"/>
              <a:gd name="connsiteY78" fmla="*/ 119921 h 177713"/>
              <a:gd name="connsiteX79" fmla="*/ 3599746 w 6642749"/>
              <a:gd name="connsiteY79" fmla="*/ 112426 h 177713"/>
              <a:gd name="connsiteX80" fmla="*/ 3719667 w 6642749"/>
              <a:gd name="connsiteY80" fmla="*/ 112426 h 177713"/>
              <a:gd name="connsiteX81" fmla="*/ 3817103 w 6642749"/>
              <a:gd name="connsiteY81" fmla="*/ 74951 h 177713"/>
              <a:gd name="connsiteX82" fmla="*/ 3854578 w 6642749"/>
              <a:gd name="connsiteY82" fmla="*/ 52465 h 177713"/>
              <a:gd name="connsiteX83" fmla="*/ 3869569 w 6642749"/>
              <a:gd name="connsiteY83" fmla="*/ 74951 h 177713"/>
              <a:gd name="connsiteX84" fmla="*/ 3877064 w 6642749"/>
              <a:gd name="connsiteY84" fmla="*/ 97436 h 177713"/>
              <a:gd name="connsiteX85" fmla="*/ 3944519 w 6642749"/>
              <a:gd name="connsiteY85" fmla="*/ 127416 h 177713"/>
              <a:gd name="connsiteX86" fmla="*/ 4026965 w 6642749"/>
              <a:gd name="connsiteY86" fmla="*/ 97436 h 177713"/>
              <a:gd name="connsiteX87" fmla="*/ 4139392 w 6642749"/>
              <a:gd name="connsiteY87" fmla="*/ 59960 h 177713"/>
              <a:gd name="connsiteX88" fmla="*/ 4199352 w 6642749"/>
              <a:gd name="connsiteY88" fmla="*/ 67455 h 177713"/>
              <a:gd name="connsiteX89" fmla="*/ 4206847 w 6642749"/>
              <a:gd name="connsiteY89" fmla="*/ 89941 h 177713"/>
              <a:gd name="connsiteX90" fmla="*/ 4244323 w 6642749"/>
              <a:gd name="connsiteY90" fmla="*/ 97436 h 177713"/>
              <a:gd name="connsiteX91" fmla="*/ 4364244 w 6642749"/>
              <a:gd name="connsiteY91" fmla="*/ 82446 h 177713"/>
              <a:gd name="connsiteX92" fmla="*/ 4401719 w 6642749"/>
              <a:gd name="connsiteY92" fmla="*/ 74951 h 177713"/>
              <a:gd name="connsiteX93" fmla="*/ 4424205 w 6642749"/>
              <a:gd name="connsiteY93" fmla="*/ 89941 h 177713"/>
              <a:gd name="connsiteX94" fmla="*/ 4476670 w 6642749"/>
              <a:gd name="connsiteY94" fmla="*/ 104931 h 177713"/>
              <a:gd name="connsiteX95" fmla="*/ 4566611 w 6642749"/>
              <a:gd name="connsiteY95" fmla="*/ 89941 h 177713"/>
              <a:gd name="connsiteX96" fmla="*/ 4589096 w 6642749"/>
              <a:gd name="connsiteY96" fmla="*/ 82446 h 177713"/>
              <a:gd name="connsiteX97" fmla="*/ 4626572 w 6642749"/>
              <a:gd name="connsiteY97" fmla="*/ 89941 h 177713"/>
              <a:gd name="connsiteX98" fmla="*/ 4656552 w 6642749"/>
              <a:gd name="connsiteY98" fmla="*/ 104931 h 177713"/>
              <a:gd name="connsiteX99" fmla="*/ 4694028 w 6642749"/>
              <a:gd name="connsiteY99" fmla="*/ 82446 h 177713"/>
              <a:gd name="connsiteX100" fmla="*/ 4738998 w 6642749"/>
              <a:gd name="connsiteY100" fmla="*/ 59960 h 177713"/>
              <a:gd name="connsiteX101" fmla="*/ 4798959 w 6642749"/>
              <a:gd name="connsiteY101" fmla="*/ 44970 h 177713"/>
              <a:gd name="connsiteX102" fmla="*/ 4851424 w 6642749"/>
              <a:gd name="connsiteY102" fmla="*/ 29980 h 177713"/>
              <a:gd name="connsiteX103" fmla="*/ 4963851 w 6642749"/>
              <a:gd name="connsiteY103" fmla="*/ 14990 h 177713"/>
              <a:gd name="connsiteX104" fmla="*/ 5061287 w 6642749"/>
              <a:gd name="connsiteY104" fmla="*/ 22485 h 177713"/>
              <a:gd name="connsiteX105" fmla="*/ 5076277 w 6642749"/>
              <a:gd name="connsiteY105" fmla="*/ 44970 h 177713"/>
              <a:gd name="connsiteX106" fmla="*/ 5113752 w 6642749"/>
              <a:gd name="connsiteY106" fmla="*/ 52465 h 177713"/>
              <a:gd name="connsiteX107" fmla="*/ 5211188 w 6642749"/>
              <a:gd name="connsiteY107" fmla="*/ 59960 h 177713"/>
              <a:gd name="connsiteX108" fmla="*/ 5218683 w 6642749"/>
              <a:gd name="connsiteY108" fmla="*/ 82446 h 177713"/>
              <a:gd name="connsiteX109" fmla="*/ 5293634 w 6642749"/>
              <a:gd name="connsiteY109" fmla="*/ 82446 h 177713"/>
              <a:gd name="connsiteX110" fmla="*/ 5690873 w 6642749"/>
              <a:gd name="connsiteY110" fmla="*/ 97436 h 177713"/>
              <a:gd name="connsiteX111" fmla="*/ 5750834 w 6642749"/>
              <a:gd name="connsiteY111" fmla="*/ 59960 h 177713"/>
              <a:gd name="connsiteX112" fmla="*/ 5765824 w 6642749"/>
              <a:gd name="connsiteY112" fmla="*/ 29980 h 177713"/>
              <a:gd name="connsiteX113" fmla="*/ 5758329 w 6642749"/>
              <a:gd name="connsiteY113" fmla="*/ 52465 h 177713"/>
              <a:gd name="connsiteX114" fmla="*/ 5750834 w 6642749"/>
              <a:gd name="connsiteY114" fmla="*/ 82446 h 177713"/>
              <a:gd name="connsiteX115" fmla="*/ 5788310 w 6642749"/>
              <a:gd name="connsiteY115" fmla="*/ 44970 h 177713"/>
              <a:gd name="connsiteX116" fmla="*/ 6043142 w 6642749"/>
              <a:gd name="connsiteY116" fmla="*/ 59960 h 177713"/>
              <a:gd name="connsiteX117" fmla="*/ 6095608 w 6642749"/>
              <a:gd name="connsiteY117" fmla="*/ 74951 h 177713"/>
              <a:gd name="connsiteX118" fmla="*/ 6110598 w 6642749"/>
              <a:gd name="connsiteY118" fmla="*/ 59960 h 177713"/>
              <a:gd name="connsiteX119" fmla="*/ 6118093 w 6642749"/>
              <a:gd name="connsiteY119" fmla="*/ 22485 h 177713"/>
              <a:gd name="connsiteX120" fmla="*/ 6133083 w 6642749"/>
              <a:gd name="connsiteY120" fmla="*/ 52465 h 177713"/>
              <a:gd name="connsiteX121" fmla="*/ 6163064 w 6642749"/>
              <a:gd name="connsiteY121" fmla="*/ 67455 h 177713"/>
              <a:gd name="connsiteX122" fmla="*/ 6253005 w 6642749"/>
              <a:gd name="connsiteY122" fmla="*/ 59960 h 177713"/>
              <a:gd name="connsiteX123" fmla="*/ 6320460 w 6642749"/>
              <a:gd name="connsiteY123" fmla="*/ 74951 h 177713"/>
              <a:gd name="connsiteX124" fmla="*/ 6485352 w 6642749"/>
              <a:gd name="connsiteY124" fmla="*/ 59960 h 177713"/>
              <a:gd name="connsiteX125" fmla="*/ 6537818 w 6642749"/>
              <a:gd name="connsiteY125" fmla="*/ 52465 h 177713"/>
              <a:gd name="connsiteX126" fmla="*/ 6552808 w 6642749"/>
              <a:gd name="connsiteY126" fmla="*/ 74951 h 177713"/>
              <a:gd name="connsiteX127" fmla="*/ 6590283 w 6642749"/>
              <a:gd name="connsiteY127" fmla="*/ 82446 h 177713"/>
              <a:gd name="connsiteX128" fmla="*/ 6642749 w 6642749"/>
              <a:gd name="connsiteY128" fmla="*/ 97436 h 17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</a:cxnLst>
            <a:rect l="l" t="t" r="r" b="b"/>
            <a:pathLst>
              <a:path w="6642749" h="177713">
                <a:moveTo>
                  <a:pt x="17096" y="134911"/>
                </a:moveTo>
                <a:cubicBezTo>
                  <a:pt x="81544" y="91948"/>
                  <a:pt x="0" y="143460"/>
                  <a:pt x="62067" y="112426"/>
                </a:cubicBezTo>
                <a:cubicBezTo>
                  <a:pt x="70124" y="108398"/>
                  <a:pt x="76731" y="101905"/>
                  <a:pt x="84552" y="97436"/>
                </a:cubicBezTo>
                <a:cubicBezTo>
                  <a:pt x="94253" y="91893"/>
                  <a:pt x="104765" y="87872"/>
                  <a:pt x="114532" y="82446"/>
                </a:cubicBezTo>
                <a:cubicBezTo>
                  <a:pt x="199233" y="35389"/>
                  <a:pt x="110107" y="80911"/>
                  <a:pt x="181988" y="44970"/>
                </a:cubicBezTo>
                <a:cubicBezTo>
                  <a:pt x="231955" y="49967"/>
                  <a:pt x="283300" y="47284"/>
                  <a:pt x="331890" y="59960"/>
                </a:cubicBezTo>
                <a:cubicBezTo>
                  <a:pt x="343977" y="63113"/>
                  <a:pt x="345542" y="81108"/>
                  <a:pt x="354375" y="89941"/>
                </a:cubicBezTo>
                <a:cubicBezTo>
                  <a:pt x="360744" y="96311"/>
                  <a:pt x="369365" y="99934"/>
                  <a:pt x="376860" y="104931"/>
                </a:cubicBezTo>
                <a:cubicBezTo>
                  <a:pt x="381857" y="112426"/>
                  <a:pt x="383057" y="125462"/>
                  <a:pt x="391851" y="127416"/>
                </a:cubicBezTo>
                <a:cubicBezTo>
                  <a:pt x="444779" y="139178"/>
                  <a:pt x="437843" y="119959"/>
                  <a:pt x="466801" y="97436"/>
                </a:cubicBezTo>
                <a:cubicBezTo>
                  <a:pt x="481022" y="86375"/>
                  <a:pt x="496782" y="77449"/>
                  <a:pt x="511772" y="67455"/>
                </a:cubicBezTo>
                <a:lnTo>
                  <a:pt x="534257" y="52465"/>
                </a:lnTo>
                <a:cubicBezTo>
                  <a:pt x="548377" y="66585"/>
                  <a:pt x="563384" y="78654"/>
                  <a:pt x="571732" y="97436"/>
                </a:cubicBezTo>
                <a:cubicBezTo>
                  <a:pt x="607412" y="177713"/>
                  <a:pt x="567788" y="114002"/>
                  <a:pt x="601713" y="164892"/>
                </a:cubicBezTo>
                <a:cubicBezTo>
                  <a:pt x="619201" y="157397"/>
                  <a:pt x="637160" y="150915"/>
                  <a:pt x="654178" y="142406"/>
                </a:cubicBezTo>
                <a:cubicBezTo>
                  <a:pt x="682042" y="128474"/>
                  <a:pt x="705897" y="110592"/>
                  <a:pt x="729129" y="89941"/>
                </a:cubicBezTo>
                <a:cubicBezTo>
                  <a:pt x="739692" y="80551"/>
                  <a:pt x="746991" y="67232"/>
                  <a:pt x="759110" y="59960"/>
                </a:cubicBezTo>
                <a:cubicBezTo>
                  <a:pt x="772659" y="51830"/>
                  <a:pt x="804080" y="44970"/>
                  <a:pt x="804080" y="44970"/>
                </a:cubicBezTo>
                <a:cubicBezTo>
                  <a:pt x="814073" y="52465"/>
                  <a:pt x="825227" y="58622"/>
                  <a:pt x="834060" y="67455"/>
                </a:cubicBezTo>
                <a:cubicBezTo>
                  <a:pt x="840430" y="73825"/>
                  <a:pt x="842131" y="84174"/>
                  <a:pt x="849051" y="89941"/>
                </a:cubicBezTo>
                <a:cubicBezTo>
                  <a:pt x="857634" y="97094"/>
                  <a:pt x="869038" y="99934"/>
                  <a:pt x="879031" y="104931"/>
                </a:cubicBezTo>
                <a:cubicBezTo>
                  <a:pt x="928941" y="88294"/>
                  <a:pt x="893835" y="102768"/>
                  <a:pt x="968972" y="44970"/>
                </a:cubicBezTo>
                <a:cubicBezTo>
                  <a:pt x="1010637" y="12920"/>
                  <a:pt x="987399" y="34038"/>
                  <a:pt x="1021437" y="0"/>
                </a:cubicBezTo>
                <a:cubicBezTo>
                  <a:pt x="1028932" y="2498"/>
                  <a:pt x="1038987" y="1326"/>
                  <a:pt x="1043923" y="7495"/>
                </a:cubicBezTo>
                <a:cubicBezTo>
                  <a:pt x="1081569" y="54551"/>
                  <a:pt x="1019990" y="26999"/>
                  <a:pt x="1073903" y="44970"/>
                </a:cubicBezTo>
                <a:cubicBezTo>
                  <a:pt x="1081398" y="54964"/>
                  <a:pt x="1083896" y="74951"/>
                  <a:pt x="1096388" y="74951"/>
                </a:cubicBezTo>
                <a:cubicBezTo>
                  <a:pt x="1113392" y="74951"/>
                  <a:pt x="1158320" y="43656"/>
                  <a:pt x="1178834" y="29980"/>
                </a:cubicBezTo>
                <a:cubicBezTo>
                  <a:pt x="1181332" y="22485"/>
                  <a:pt x="1178429" y="7495"/>
                  <a:pt x="1186329" y="7495"/>
                </a:cubicBezTo>
                <a:cubicBezTo>
                  <a:pt x="1216993" y="7495"/>
                  <a:pt x="1210752" y="67170"/>
                  <a:pt x="1216310" y="74951"/>
                </a:cubicBezTo>
                <a:cubicBezTo>
                  <a:pt x="1222297" y="83333"/>
                  <a:pt x="1236297" y="79948"/>
                  <a:pt x="1246290" y="82446"/>
                </a:cubicBezTo>
                <a:cubicBezTo>
                  <a:pt x="1256283" y="79948"/>
                  <a:pt x="1266365" y="77781"/>
                  <a:pt x="1276270" y="74951"/>
                </a:cubicBezTo>
                <a:cubicBezTo>
                  <a:pt x="1283867" y="72780"/>
                  <a:pt x="1290915" y="66475"/>
                  <a:pt x="1298755" y="67455"/>
                </a:cubicBezTo>
                <a:cubicBezTo>
                  <a:pt x="1321321" y="70276"/>
                  <a:pt x="1340618" y="85371"/>
                  <a:pt x="1358716" y="97436"/>
                </a:cubicBezTo>
                <a:cubicBezTo>
                  <a:pt x="1361214" y="104931"/>
                  <a:pt x="1358716" y="117423"/>
                  <a:pt x="1366211" y="119921"/>
                </a:cubicBezTo>
                <a:cubicBezTo>
                  <a:pt x="1392241" y="128597"/>
                  <a:pt x="1407426" y="106809"/>
                  <a:pt x="1426172" y="97436"/>
                </a:cubicBezTo>
                <a:cubicBezTo>
                  <a:pt x="1433238" y="93903"/>
                  <a:pt x="1441162" y="92439"/>
                  <a:pt x="1448657" y="89941"/>
                </a:cubicBezTo>
                <a:cubicBezTo>
                  <a:pt x="1453654" y="99934"/>
                  <a:pt x="1455746" y="112021"/>
                  <a:pt x="1463647" y="119921"/>
                </a:cubicBezTo>
                <a:cubicBezTo>
                  <a:pt x="1488816" y="145089"/>
                  <a:pt x="1498439" y="134726"/>
                  <a:pt x="1523608" y="119921"/>
                </a:cubicBezTo>
                <a:cubicBezTo>
                  <a:pt x="1638342" y="52430"/>
                  <a:pt x="1581744" y="69785"/>
                  <a:pt x="1651024" y="52465"/>
                </a:cubicBezTo>
                <a:cubicBezTo>
                  <a:pt x="1658519" y="59960"/>
                  <a:pt x="1662928" y="74329"/>
                  <a:pt x="1673510" y="74951"/>
                </a:cubicBezTo>
                <a:cubicBezTo>
                  <a:pt x="1742330" y="78999"/>
                  <a:pt x="1771837" y="65606"/>
                  <a:pt x="1823411" y="37475"/>
                </a:cubicBezTo>
                <a:cubicBezTo>
                  <a:pt x="1836200" y="30499"/>
                  <a:pt x="1847067" y="19597"/>
                  <a:pt x="1860887" y="14990"/>
                </a:cubicBezTo>
                <a:cubicBezTo>
                  <a:pt x="1885058" y="6933"/>
                  <a:pt x="1910854" y="4997"/>
                  <a:pt x="1935837" y="0"/>
                </a:cubicBezTo>
                <a:cubicBezTo>
                  <a:pt x="1945831" y="4997"/>
                  <a:pt x="1957917" y="7089"/>
                  <a:pt x="1965818" y="14990"/>
                </a:cubicBezTo>
                <a:cubicBezTo>
                  <a:pt x="1971405" y="20576"/>
                  <a:pt x="1965582" y="35847"/>
                  <a:pt x="1973313" y="37475"/>
                </a:cubicBezTo>
                <a:cubicBezTo>
                  <a:pt x="2017387" y="46754"/>
                  <a:pt x="2063254" y="42472"/>
                  <a:pt x="2108224" y="44970"/>
                </a:cubicBezTo>
                <a:cubicBezTo>
                  <a:pt x="2192948" y="61914"/>
                  <a:pt x="2088528" y="44970"/>
                  <a:pt x="2213155" y="44970"/>
                </a:cubicBezTo>
                <a:cubicBezTo>
                  <a:pt x="2235779" y="44970"/>
                  <a:pt x="2258126" y="49967"/>
                  <a:pt x="2280611" y="52465"/>
                </a:cubicBezTo>
                <a:cubicBezTo>
                  <a:pt x="2285908" y="60411"/>
                  <a:pt x="2299910" y="84600"/>
                  <a:pt x="2310592" y="89941"/>
                </a:cubicBezTo>
                <a:cubicBezTo>
                  <a:pt x="2319805" y="94548"/>
                  <a:pt x="2330579" y="94938"/>
                  <a:pt x="2340572" y="97436"/>
                </a:cubicBezTo>
                <a:cubicBezTo>
                  <a:pt x="2353064" y="94938"/>
                  <a:pt x="2365611" y="92704"/>
                  <a:pt x="2378047" y="89941"/>
                </a:cubicBezTo>
                <a:cubicBezTo>
                  <a:pt x="2388103" y="87706"/>
                  <a:pt x="2397727" y="82446"/>
                  <a:pt x="2408028" y="82446"/>
                </a:cubicBezTo>
                <a:cubicBezTo>
                  <a:pt x="2415928" y="82446"/>
                  <a:pt x="2423018" y="87443"/>
                  <a:pt x="2430513" y="89941"/>
                </a:cubicBezTo>
                <a:cubicBezTo>
                  <a:pt x="2433011" y="102433"/>
                  <a:pt x="2431688" y="116355"/>
                  <a:pt x="2438008" y="127416"/>
                </a:cubicBezTo>
                <a:cubicBezTo>
                  <a:pt x="2442477" y="135237"/>
                  <a:pt x="2453459" y="148033"/>
                  <a:pt x="2460493" y="142406"/>
                </a:cubicBezTo>
                <a:cubicBezTo>
                  <a:pt x="2472831" y="132535"/>
                  <a:pt x="2467000" y="110767"/>
                  <a:pt x="2475483" y="97436"/>
                </a:cubicBezTo>
                <a:cubicBezTo>
                  <a:pt x="2484968" y="82532"/>
                  <a:pt x="2500467" y="72452"/>
                  <a:pt x="2512959" y="59960"/>
                </a:cubicBezTo>
                <a:cubicBezTo>
                  <a:pt x="2520454" y="64957"/>
                  <a:pt x="2529817" y="67917"/>
                  <a:pt x="2535444" y="74951"/>
                </a:cubicBezTo>
                <a:cubicBezTo>
                  <a:pt x="2540379" y="81120"/>
                  <a:pt x="2536365" y="93054"/>
                  <a:pt x="2542939" y="97436"/>
                </a:cubicBezTo>
                <a:cubicBezTo>
                  <a:pt x="2553539" y="104502"/>
                  <a:pt x="2567922" y="102433"/>
                  <a:pt x="2580414" y="104931"/>
                </a:cubicBezTo>
                <a:cubicBezTo>
                  <a:pt x="2595404" y="102433"/>
                  <a:pt x="2610550" y="100733"/>
                  <a:pt x="2625385" y="97436"/>
                </a:cubicBezTo>
                <a:cubicBezTo>
                  <a:pt x="2633097" y="95722"/>
                  <a:pt x="2640031" y="88961"/>
                  <a:pt x="2647870" y="89941"/>
                </a:cubicBezTo>
                <a:cubicBezTo>
                  <a:pt x="2661220" y="91610"/>
                  <a:pt x="2672854" y="99934"/>
                  <a:pt x="2685346" y="104931"/>
                </a:cubicBezTo>
                <a:cubicBezTo>
                  <a:pt x="2692841" y="114924"/>
                  <a:pt x="2696349" y="129990"/>
                  <a:pt x="2707831" y="134911"/>
                </a:cubicBezTo>
                <a:cubicBezTo>
                  <a:pt x="2724630" y="142110"/>
                  <a:pt x="2748409" y="118369"/>
                  <a:pt x="2760296" y="112426"/>
                </a:cubicBezTo>
                <a:cubicBezTo>
                  <a:pt x="2803739" y="90705"/>
                  <a:pt x="2809688" y="96112"/>
                  <a:pt x="2865228" y="89941"/>
                </a:cubicBezTo>
                <a:cubicBezTo>
                  <a:pt x="2880218" y="92439"/>
                  <a:pt x="2895781" y="92630"/>
                  <a:pt x="2910198" y="97436"/>
                </a:cubicBezTo>
                <a:cubicBezTo>
                  <a:pt x="2941812" y="107974"/>
                  <a:pt x="2925949" y="118214"/>
                  <a:pt x="2955169" y="134911"/>
                </a:cubicBezTo>
                <a:cubicBezTo>
                  <a:pt x="2964113" y="140022"/>
                  <a:pt x="2975156" y="139908"/>
                  <a:pt x="2985149" y="142406"/>
                </a:cubicBezTo>
                <a:cubicBezTo>
                  <a:pt x="3035116" y="139908"/>
                  <a:pt x="3085408" y="141116"/>
                  <a:pt x="3135051" y="134911"/>
                </a:cubicBezTo>
                <a:cubicBezTo>
                  <a:pt x="3146138" y="133525"/>
                  <a:pt x="3154657" y="124071"/>
                  <a:pt x="3165031" y="119921"/>
                </a:cubicBezTo>
                <a:cubicBezTo>
                  <a:pt x="3179702" y="114053"/>
                  <a:pt x="3195330" y="110799"/>
                  <a:pt x="3210001" y="104931"/>
                </a:cubicBezTo>
                <a:cubicBezTo>
                  <a:pt x="3222493" y="99934"/>
                  <a:pt x="3234807" y="94466"/>
                  <a:pt x="3247477" y="89941"/>
                </a:cubicBezTo>
                <a:cubicBezTo>
                  <a:pt x="3269798" y="81969"/>
                  <a:pt x="3314932" y="67455"/>
                  <a:pt x="3314932" y="67455"/>
                </a:cubicBezTo>
                <a:cubicBezTo>
                  <a:pt x="3324926" y="59960"/>
                  <a:pt x="3333740" y="50557"/>
                  <a:pt x="3344913" y="44970"/>
                </a:cubicBezTo>
                <a:cubicBezTo>
                  <a:pt x="3359046" y="37904"/>
                  <a:pt x="3389883" y="29980"/>
                  <a:pt x="3389883" y="29980"/>
                </a:cubicBezTo>
                <a:cubicBezTo>
                  <a:pt x="3394880" y="37475"/>
                  <a:pt x="3397378" y="47468"/>
                  <a:pt x="3404873" y="52465"/>
                </a:cubicBezTo>
                <a:cubicBezTo>
                  <a:pt x="3426833" y="67105"/>
                  <a:pt x="3437111" y="59208"/>
                  <a:pt x="3457339" y="52465"/>
                </a:cubicBezTo>
                <a:cubicBezTo>
                  <a:pt x="3517705" y="112831"/>
                  <a:pt x="3487683" y="93870"/>
                  <a:pt x="3539785" y="119921"/>
                </a:cubicBezTo>
                <a:cubicBezTo>
                  <a:pt x="3559772" y="117423"/>
                  <a:pt x="3579603" y="112426"/>
                  <a:pt x="3599746" y="112426"/>
                </a:cubicBezTo>
                <a:cubicBezTo>
                  <a:pt x="3738120" y="112426"/>
                  <a:pt x="3635171" y="129325"/>
                  <a:pt x="3719667" y="112426"/>
                </a:cubicBezTo>
                <a:cubicBezTo>
                  <a:pt x="3791022" y="76749"/>
                  <a:pt x="3757716" y="86828"/>
                  <a:pt x="3817103" y="74951"/>
                </a:cubicBezTo>
                <a:cubicBezTo>
                  <a:pt x="3824004" y="68050"/>
                  <a:pt x="3840678" y="46905"/>
                  <a:pt x="3854578" y="52465"/>
                </a:cubicBezTo>
                <a:cubicBezTo>
                  <a:pt x="3862942" y="55811"/>
                  <a:pt x="3864572" y="67456"/>
                  <a:pt x="3869569" y="74951"/>
                </a:cubicBezTo>
                <a:cubicBezTo>
                  <a:pt x="3872067" y="82446"/>
                  <a:pt x="3872682" y="90862"/>
                  <a:pt x="3877064" y="97436"/>
                </a:cubicBezTo>
                <a:cubicBezTo>
                  <a:pt x="3897833" y="128590"/>
                  <a:pt x="3906960" y="121156"/>
                  <a:pt x="3944519" y="127416"/>
                </a:cubicBezTo>
                <a:cubicBezTo>
                  <a:pt x="4023884" y="79798"/>
                  <a:pt x="3937522" y="125387"/>
                  <a:pt x="4026965" y="97436"/>
                </a:cubicBezTo>
                <a:cubicBezTo>
                  <a:pt x="4181234" y="49226"/>
                  <a:pt x="4043578" y="79122"/>
                  <a:pt x="4139392" y="59960"/>
                </a:cubicBezTo>
                <a:cubicBezTo>
                  <a:pt x="4159379" y="62458"/>
                  <a:pt x="4180946" y="59274"/>
                  <a:pt x="4199352" y="67455"/>
                </a:cubicBezTo>
                <a:cubicBezTo>
                  <a:pt x="4206572" y="70664"/>
                  <a:pt x="4200273" y="85558"/>
                  <a:pt x="4206847" y="89941"/>
                </a:cubicBezTo>
                <a:cubicBezTo>
                  <a:pt x="4217447" y="97008"/>
                  <a:pt x="4231831" y="94938"/>
                  <a:pt x="4244323" y="97436"/>
                </a:cubicBezTo>
                <a:lnTo>
                  <a:pt x="4364244" y="82446"/>
                </a:lnTo>
                <a:cubicBezTo>
                  <a:pt x="4376855" y="80644"/>
                  <a:pt x="4389078" y="73371"/>
                  <a:pt x="4401719" y="74951"/>
                </a:cubicBezTo>
                <a:cubicBezTo>
                  <a:pt x="4410658" y="76068"/>
                  <a:pt x="4415841" y="86595"/>
                  <a:pt x="4424205" y="89941"/>
                </a:cubicBezTo>
                <a:cubicBezTo>
                  <a:pt x="4441092" y="96696"/>
                  <a:pt x="4459182" y="99934"/>
                  <a:pt x="4476670" y="104931"/>
                </a:cubicBezTo>
                <a:cubicBezTo>
                  <a:pt x="4506650" y="99934"/>
                  <a:pt x="4536807" y="95902"/>
                  <a:pt x="4566611" y="89941"/>
                </a:cubicBezTo>
                <a:cubicBezTo>
                  <a:pt x="4574358" y="88392"/>
                  <a:pt x="4581196" y="82446"/>
                  <a:pt x="4589096" y="82446"/>
                </a:cubicBezTo>
                <a:cubicBezTo>
                  <a:pt x="4601835" y="82446"/>
                  <a:pt x="4614080" y="87443"/>
                  <a:pt x="4626572" y="89941"/>
                </a:cubicBezTo>
                <a:cubicBezTo>
                  <a:pt x="4636565" y="94938"/>
                  <a:pt x="4645447" y="106165"/>
                  <a:pt x="4656552" y="104931"/>
                </a:cubicBezTo>
                <a:cubicBezTo>
                  <a:pt x="4671031" y="103322"/>
                  <a:pt x="4681239" y="89422"/>
                  <a:pt x="4694028" y="82446"/>
                </a:cubicBezTo>
                <a:cubicBezTo>
                  <a:pt x="4708741" y="74421"/>
                  <a:pt x="4723215" y="65597"/>
                  <a:pt x="4738998" y="59960"/>
                </a:cubicBezTo>
                <a:cubicBezTo>
                  <a:pt x="4758400" y="53031"/>
                  <a:pt x="4779053" y="50278"/>
                  <a:pt x="4798959" y="44970"/>
                </a:cubicBezTo>
                <a:cubicBezTo>
                  <a:pt x="4816533" y="40284"/>
                  <a:pt x="4833640" y="33791"/>
                  <a:pt x="4851424" y="29980"/>
                </a:cubicBezTo>
                <a:cubicBezTo>
                  <a:pt x="4865905" y="26877"/>
                  <a:pt x="4952405" y="16421"/>
                  <a:pt x="4963851" y="14990"/>
                </a:cubicBezTo>
                <a:cubicBezTo>
                  <a:pt x="4996330" y="17488"/>
                  <a:pt x="5029812" y="14092"/>
                  <a:pt x="5061287" y="22485"/>
                </a:cubicBezTo>
                <a:cubicBezTo>
                  <a:pt x="5069991" y="24806"/>
                  <a:pt x="5068456" y="40501"/>
                  <a:pt x="5076277" y="44970"/>
                </a:cubicBezTo>
                <a:cubicBezTo>
                  <a:pt x="5087338" y="51290"/>
                  <a:pt x="5101091" y="51058"/>
                  <a:pt x="5113752" y="52465"/>
                </a:cubicBezTo>
                <a:cubicBezTo>
                  <a:pt x="5146127" y="56062"/>
                  <a:pt x="5178709" y="57462"/>
                  <a:pt x="5211188" y="59960"/>
                </a:cubicBezTo>
                <a:cubicBezTo>
                  <a:pt x="5213686" y="67455"/>
                  <a:pt x="5213747" y="76277"/>
                  <a:pt x="5218683" y="82446"/>
                </a:cubicBezTo>
                <a:cubicBezTo>
                  <a:pt x="5242012" y="111608"/>
                  <a:pt x="5261361" y="91667"/>
                  <a:pt x="5293634" y="82446"/>
                </a:cubicBezTo>
                <a:cubicBezTo>
                  <a:pt x="5540383" y="114630"/>
                  <a:pt x="5408104" y="106862"/>
                  <a:pt x="5690873" y="97436"/>
                </a:cubicBezTo>
                <a:cubicBezTo>
                  <a:pt x="5710273" y="87736"/>
                  <a:pt x="5736238" y="76990"/>
                  <a:pt x="5750834" y="59960"/>
                </a:cubicBezTo>
                <a:cubicBezTo>
                  <a:pt x="5758105" y="51477"/>
                  <a:pt x="5757924" y="37880"/>
                  <a:pt x="5765824" y="29980"/>
                </a:cubicBezTo>
                <a:cubicBezTo>
                  <a:pt x="5771410" y="24394"/>
                  <a:pt x="5760499" y="44869"/>
                  <a:pt x="5758329" y="52465"/>
                </a:cubicBezTo>
                <a:cubicBezTo>
                  <a:pt x="5755499" y="62370"/>
                  <a:pt x="5740840" y="84944"/>
                  <a:pt x="5750834" y="82446"/>
                </a:cubicBezTo>
                <a:cubicBezTo>
                  <a:pt x="5767973" y="78161"/>
                  <a:pt x="5788310" y="44970"/>
                  <a:pt x="5788310" y="44970"/>
                </a:cubicBezTo>
                <a:cubicBezTo>
                  <a:pt x="5863898" y="47993"/>
                  <a:pt x="5962201" y="47508"/>
                  <a:pt x="6043142" y="59960"/>
                </a:cubicBezTo>
                <a:cubicBezTo>
                  <a:pt x="6060627" y="62650"/>
                  <a:pt x="6078813" y="69352"/>
                  <a:pt x="6095608" y="74951"/>
                </a:cubicBezTo>
                <a:cubicBezTo>
                  <a:pt x="6100605" y="69954"/>
                  <a:pt x="6107814" y="66455"/>
                  <a:pt x="6110598" y="59960"/>
                </a:cubicBezTo>
                <a:cubicBezTo>
                  <a:pt x="6115616" y="48251"/>
                  <a:pt x="6106008" y="26513"/>
                  <a:pt x="6118093" y="22485"/>
                </a:cubicBezTo>
                <a:cubicBezTo>
                  <a:pt x="6128693" y="18952"/>
                  <a:pt x="6125182" y="44565"/>
                  <a:pt x="6133083" y="52465"/>
                </a:cubicBezTo>
                <a:cubicBezTo>
                  <a:pt x="6140984" y="60366"/>
                  <a:pt x="6153070" y="62458"/>
                  <a:pt x="6163064" y="67455"/>
                </a:cubicBezTo>
                <a:cubicBezTo>
                  <a:pt x="6193044" y="64957"/>
                  <a:pt x="6222921" y="59960"/>
                  <a:pt x="6253005" y="59960"/>
                </a:cubicBezTo>
                <a:cubicBezTo>
                  <a:pt x="6262525" y="59960"/>
                  <a:pt x="6308894" y="72059"/>
                  <a:pt x="6320460" y="74951"/>
                </a:cubicBezTo>
                <a:lnTo>
                  <a:pt x="6485352" y="59960"/>
                </a:lnTo>
                <a:cubicBezTo>
                  <a:pt x="6502924" y="58142"/>
                  <a:pt x="6520573" y="48632"/>
                  <a:pt x="6537818" y="52465"/>
                </a:cubicBezTo>
                <a:cubicBezTo>
                  <a:pt x="6546612" y="54419"/>
                  <a:pt x="6544987" y="70482"/>
                  <a:pt x="6552808" y="74951"/>
                </a:cubicBezTo>
                <a:cubicBezTo>
                  <a:pt x="6563869" y="81271"/>
                  <a:pt x="6577791" y="79948"/>
                  <a:pt x="6590283" y="82446"/>
                </a:cubicBezTo>
                <a:cubicBezTo>
                  <a:pt x="6621084" y="102979"/>
                  <a:pt x="6603761" y="97436"/>
                  <a:pt x="6642749" y="97436"/>
                </a:cubicBezTo>
              </a:path>
            </a:pathLst>
          </a:cu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199089" y="4841823"/>
            <a:ext cx="28956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B0F0"/>
                </a:solidFill>
                <a:latin typeface="+mj-lt"/>
              </a:rPr>
              <a:t>Vacuum fluctuations</a:t>
            </a:r>
            <a:endParaRPr lang="en-US" sz="1800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19" name="Arc 18"/>
          <p:cNvSpPr/>
          <p:nvPr/>
        </p:nvSpPr>
        <p:spPr bwMode="auto">
          <a:xfrm>
            <a:off x="2743200" y="3200400"/>
            <a:ext cx="3657600" cy="3200400"/>
          </a:xfrm>
          <a:prstGeom prst="arc">
            <a:avLst>
              <a:gd name="adj1" fmla="val 10806011"/>
              <a:gd name="adj2" fmla="val 14082"/>
            </a:avLst>
          </a:prstGeom>
          <a:noFill/>
          <a:ln w="3810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/>
          <p:cNvSpPr/>
          <p:nvPr/>
        </p:nvSpPr>
        <p:spPr bwMode="auto">
          <a:xfrm>
            <a:off x="2895600" y="3352800"/>
            <a:ext cx="3352800" cy="2971800"/>
          </a:xfrm>
          <a:prstGeom prst="arc">
            <a:avLst>
              <a:gd name="adj1" fmla="val 10806011"/>
              <a:gd name="adj2" fmla="val 21508080"/>
            </a:avLst>
          </a:prstGeom>
          <a:noFill/>
          <a:ln w="3810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861934" y="3558915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Complex conjugate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81000" y="2379688"/>
            <a:ext cx="3505200" cy="744512"/>
            <a:chOff x="381000" y="2379688"/>
            <a:chExt cx="3505200" cy="744512"/>
          </a:xfrm>
        </p:grpSpPr>
        <p:sp>
          <p:nvSpPr>
            <p:cNvPr id="6" name="Content Placeholder 1"/>
            <p:cNvSpPr txBox="1">
              <a:spLocks/>
            </p:cNvSpPr>
            <p:nvPr/>
          </p:nvSpPr>
          <p:spPr bwMode="auto">
            <a:xfrm>
              <a:off x="381000" y="2514600"/>
              <a:ext cx="35052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2075" tIns="46038" rIns="92075" bIns="46038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Noise </a:t>
              </a: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+mn-cs"/>
                </a:rPr>
                <a:t>µ</a:t>
              </a: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E</a:t>
              </a:r>
              <a:r>
                <a:rPr kumimoji="0" lang="en-US" sz="2000" b="0" i="0" u="none" strike="noStrike" kern="0" cap="none" spc="0" normalizeH="0" baseline="-2500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local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x </a:t>
              </a:r>
              <a:r>
                <a:rPr kumimoji="0" lang="en-US" sz="2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e</a:t>
              </a:r>
              <a:r>
                <a:rPr kumimoji="0" lang="en-US" sz="2000" b="0" i="0" u="none" strike="noStrike" kern="0" cap="none" spc="0" normalizeH="0" baseline="-2500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vac</a:t>
              </a: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+ c.c.</a:t>
              </a:r>
            </a:p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Content Placeholder 1"/>
            <p:cNvSpPr txBox="1">
              <a:spLocks/>
            </p:cNvSpPr>
            <p:nvPr/>
          </p:nvSpPr>
          <p:spPr bwMode="auto">
            <a:xfrm>
              <a:off x="2359702" y="2379688"/>
              <a:ext cx="4572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2075" tIns="46038" rIns="92075" bIns="46038" numCol="1" anchor="t" anchorCtr="0" compatLnSpc="1">
              <a:prstTxWarp prst="textNoShape">
                <a:avLst/>
              </a:prstTxWarp>
            </a:bodyPr>
            <a:lstStyle/>
            <a:p>
              <a:pPr marL="342900" lvl="0" indent="-342900">
                <a:spcBef>
                  <a:spcPct val="20000"/>
                </a:spcBef>
                <a:buClr>
                  <a:schemeClr val="tx1"/>
                </a:buClr>
                <a:buSzPct val="75000"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~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Content Placeholder 1"/>
            <p:cNvSpPr txBox="1">
              <a:spLocks/>
            </p:cNvSpPr>
            <p:nvPr/>
          </p:nvSpPr>
          <p:spPr bwMode="auto">
            <a:xfrm>
              <a:off x="2558322" y="2412167"/>
              <a:ext cx="4572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2075" tIns="46038" rIns="92075" bIns="46038" numCol="1" anchor="t" anchorCtr="0" compatLnSpc="1">
              <a:prstTxWarp prst="textNoShape">
                <a:avLst/>
              </a:prstTxWarp>
            </a:bodyPr>
            <a:lstStyle/>
            <a:p>
              <a:pPr marL="342900" lvl="0" indent="-342900">
                <a:spcBef>
                  <a:spcPct val="20000"/>
                </a:spcBef>
                <a:buClr>
                  <a:schemeClr val="tx1"/>
                </a:buClr>
                <a:buSzPct val="75000"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*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Generating Squeezed “Vacuum”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an operation that applies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Optical parametric oscillator (OPO)</a:t>
            </a:r>
          </a:p>
          <a:p>
            <a:pPr>
              <a:buNone/>
            </a:pPr>
            <a:r>
              <a:rPr lang="en-US" dirty="0" smtClean="0"/>
              <a:t>	Non-linear crystal that is pumped at double the frequency and below threshold.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295400" y="2514600"/>
            <a:ext cx="3505200" cy="762000"/>
            <a:chOff x="1295400" y="2514600"/>
            <a:chExt cx="3505200" cy="762000"/>
          </a:xfrm>
        </p:grpSpPr>
        <p:sp>
          <p:nvSpPr>
            <p:cNvPr id="6" name="Content Placeholder 1"/>
            <p:cNvSpPr txBox="1">
              <a:spLocks/>
            </p:cNvSpPr>
            <p:nvPr/>
          </p:nvSpPr>
          <p:spPr bwMode="auto">
            <a:xfrm>
              <a:off x="1295400" y="2667000"/>
              <a:ext cx="35052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2075" tIns="46038" rIns="92075" bIns="46038" numCol="1" anchor="t" anchorCtr="0" compatLnSpc="1">
              <a:prstTxWarp prst="textNoShape">
                <a:avLst/>
              </a:prstTxWarp>
            </a:bodyPr>
            <a:lstStyle/>
            <a:p>
              <a:pPr marL="342900" lvl="0" indent="-342900">
                <a:spcBef>
                  <a:spcPct val="20000"/>
                </a:spcBef>
                <a:buClr>
                  <a:schemeClr val="tx1"/>
                </a:buClr>
                <a:buSzPct val="75000"/>
              </a:pPr>
              <a:r>
                <a:rPr kumimoji="0" lang="en-US" sz="2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e</a:t>
              </a:r>
              <a:r>
                <a:rPr kumimoji="0" lang="en-US" sz="2000" b="0" i="0" u="none" strike="noStrike" kern="0" cap="none" spc="0" normalizeH="0" baseline="-2500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vac</a:t>
              </a: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lang="en-US" dirty="0" smtClean="0"/>
                <a:t>→</a:t>
              </a:r>
              <a:r>
                <a:rPr kumimoji="0" lang="en-US" sz="2400" b="0" i="0" u="none" strike="noStrike" kern="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0" cap="none" spc="0" normalizeH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e</a:t>
              </a:r>
              <a:r>
                <a:rPr kumimoji="0" lang="en-US" sz="2000" b="0" i="0" u="none" strike="noStrike" kern="0" cap="none" spc="0" normalizeH="0" baseline="-2500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vac</a:t>
              </a:r>
              <a:r>
                <a:rPr kumimoji="0" lang="en-US" sz="2400" b="0" i="0" u="none" strike="noStrike" kern="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+</a:t>
              </a: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2400" b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e</a:t>
              </a:r>
              <a:r>
                <a:rPr kumimoji="0" lang="en-US" sz="2400" b="0" u="none" strike="noStrike" kern="0" cap="none" spc="0" normalizeH="0" baseline="4000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2i</a:t>
              </a:r>
              <a:r>
                <a:rPr lang="el-GR" b="0" baseline="40000" dirty="0" smtClean="0">
                  <a:latin typeface="+mj-lt"/>
                </a:rPr>
                <a:t>φ</a:t>
              </a: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x</a:t>
              </a: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e</a:t>
              </a:r>
              <a:r>
                <a:rPr kumimoji="0" lang="en-US" sz="2000" b="0" i="0" u="none" strike="noStrike" kern="0" cap="none" spc="0" normalizeH="0" baseline="-2500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vac</a:t>
              </a:r>
              <a:endPara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Content Placeholder 1"/>
            <p:cNvSpPr txBox="1">
              <a:spLocks/>
            </p:cNvSpPr>
            <p:nvPr/>
          </p:nvSpPr>
          <p:spPr bwMode="auto">
            <a:xfrm>
              <a:off x="1295400" y="2514600"/>
              <a:ext cx="4572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2075" tIns="46038" rIns="92075" bIns="46038" numCol="1" anchor="t" anchorCtr="0" compatLnSpc="1">
              <a:prstTxWarp prst="textNoShape">
                <a:avLst/>
              </a:prstTxWarp>
            </a:bodyPr>
            <a:lstStyle/>
            <a:p>
              <a:pPr marL="342900" lvl="0" indent="-342900">
                <a:spcBef>
                  <a:spcPct val="20000"/>
                </a:spcBef>
                <a:buClr>
                  <a:schemeClr val="tx1"/>
                </a:buClr>
                <a:buSzPct val="75000"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~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Content Placeholder 1"/>
            <p:cNvSpPr txBox="1">
              <a:spLocks/>
            </p:cNvSpPr>
            <p:nvPr/>
          </p:nvSpPr>
          <p:spPr bwMode="auto">
            <a:xfrm>
              <a:off x="2193561" y="2514600"/>
              <a:ext cx="4572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2075" tIns="46038" rIns="92075" bIns="46038" numCol="1" anchor="t" anchorCtr="0" compatLnSpc="1">
              <a:prstTxWarp prst="textNoShape">
                <a:avLst/>
              </a:prstTxWarp>
            </a:bodyPr>
            <a:lstStyle/>
            <a:p>
              <a:pPr marL="342900" lvl="0" indent="-342900">
                <a:spcBef>
                  <a:spcPct val="20000"/>
                </a:spcBef>
                <a:buClr>
                  <a:schemeClr val="tx1"/>
                </a:buClr>
                <a:buSzPct val="75000"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~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Content Placeholder 1"/>
            <p:cNvSpPr txBox="1">
              <a:spLocks/>
            </p:cNvSpPr>
            <p:nvPr/>
          </p:nvSpPr>
          <p:spPr bwMode="auto">
            <a:xfrm>
              <a:off x="3723807" y="2518348"/>
              <a:ext cx="4572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2075" tIns="46038" rIns="92075" bIns="46038" numCol="1" anchor="t" anchorCtr="0" compatLnSpc="1">
              <a:prstTxWarp prst="textNoShape">
                <a:avLst/>
              </a:prstTxWarp>
            </a:bodyPr>
            <a:lstStyle/>
            <a:p>
              <a:pPr marL="342900" lvl="0" indent="-342900">
                <a:spcBef>
                  <a:spcPct val="20000"/>
                </a:spcBef>
                <a:buClr>
                  <a:schemeClr val="tx1"/>
                </a:buClr>
                <a:buSzPct val="75000"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~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Content Placeholder 1"/>
            <p:cNvSpPr txBox="1">
              <a:spLocks/>
            </p:cNvSpPr>
            <p:nvPr/>
          </p:nvSpPr>
          <p:spPr bwMode="auto">
            <a:xfrm>
              <a:off x="3932419" y="2574561"/>
              <a:ext cx="4572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2075" tIns="46038" rIns="92075" bIns="46038" numCol="1" anchor="t" anchorCtr="0" compatLnSpc="1">
              <a:prstTxWarp prst="textNoShape">
                <a:avLst/>
              </a:prstTxWarp>
            </a:bodyPr>
            <a:lstStyle/>
            <a:p>
              <a:pPr marL="342900" lvl="0" indent="-342900">
                <a:spcBef>
                  <a:spcPct val="20000"/>
                </a:spcBef>
                <a:buClr>
                  <a:schemeClr val="tx1"/>
                </a:buClr>
                <a:buSzPct val="75000"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*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257800" y="2690735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0" dirty="0" smtClean="0">
                <a:latin typeface="+mj-lt"/>
              </a:rPr>
              <a:t>φ</a:t>
            </a:r>
            <a:r>
              <a:rPr lang="en-US" sz="2000" b="0" dirty="0" smtClean="0">
                <a:latin typeface="+mj-lt"/>
              </a:rPr>
              <a:t>: squeezer angle</a:t>
            </a:r>
            <a:endParaRPr lang="en-US" sz="2000" dirty="0">
              <a:latin typeface="+mj-lt"/>
            </a:endParaRPr>
          </a:p>
        </p:txBody>
      </p:sp>
      <p:sp>
        <p:nvSpPr>
          <p:cNvPr id="14" name="Content Placeholder 1"/>
          <p:cNvSpPr txBox="1">
            <a:spLocks/>
          </p:cNvSpPr>
          <p:nvPr/>
        </p:nvSpPr>
        <p:spPr bwMode="auto">
          <a:xfrm>
            <a:off x="1295400" y="3487712"/>
            <a:ext cx="7239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Noise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µ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|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en-US" sz="2000" b="0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local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x </a:t>
            </a:r>
            <a:r>
              <a:rPr lang="en-US" b="0" i="0" kern="0" dirty="0" smtClean="0">
                <a:latin typeface="+mj-lt"/>
              </a:rPr>
              <a:t>|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en-US" sz="2000" b="0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vac</a:t>
            </a:r>
            <a:r>
              <a:rPr lang="en-US" b="0" i="0" kern="0" dirty="0" smtClean="0">
                <a:latin typeface="+mj-lt"/>
              </a:rPr>
              <a:t>|</a:t>
            </a:r>
            <a:r>
              <a:rPr lang="en-US" b="0" i="0" kern="0" dirty="0" smtClean="0"/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cos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lang="el-GR" b="0" dirty="0" smtClean="0">
                <a:latin typeface="+mj-lt"/>
              </a:rPr>
              <a:t>Φ</a:t>
            </a:r>
            <a:r>
              <a:rPr lang="en-US" sz="2000" b="0" baseline="-25000" dirty="0" smtClean="0">
                <a:latin typeface="+mj-lt"/>
              </a:rPr>
              <a:t>local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</a:t>
            </a:r>
            <a:r>
              <a:rPr lang="el-GR" b="0" dirty="0" smtClean="0"/>
              <a:t> </a:t>
            </a:r>
            <a:r>
              <a:rPr lang="el-GR" b="0" dirty="0" smtClean="0">
                <a:latin typeface="+mj-lt"/>
              </a:rPr>
              <a:t>φ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cos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(</a:t>
            </a:r>
            <a:r>
              <a:rPr lang="el-GR" b="0" dirty="0" smtClean="0">
                <a:latin typeface="+mj-lt"/>
              </a:rPr>
              <a:t>Φ</a:t>
            </a:r>
            <a:r>
              <a:rPr lang="en-US" sz="2000" b="0" baseline="-25000" dirty="0" err="1" smtClean="0">
                <a:latin typeface="+mj-lt"/>
              </a:rPr>
              <a:t>vac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b="0" i="0" kern="0" dirty="0" smtClean="0">
                <a:latin typeface="+mj-lt"/>
              </a:rPr>
              <a:t>-</a:t>
            </a:r>
            <a:r>
              <a:rPr lang="el-GR" b="0" dirty="0" smtClean="0">
                <a:latin typeface="+mj-lt"/>
              </a:rPr>
              <a:t> φ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Content Placeholder 1"/>
          <p:cNvSpPr txBox="1">
            <a:spLocks/>
          </p:cNvSpPr>
          <p:nvPr/>
        </p:nvSpPr>
        <p:spPr bwMode="auto">
          <a:xfrm>
            <a:off x="3520190" y="3337809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~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Content Placeholder 1"/>
          <p:cNvSpPr txBox="1">
            <a:spLocks/>
          </p:cNvSpPr>
          <p:nvPr/>
        </p:nvSpPr>
        <p:spPr bwMode="auto">
          <a:xfrm>
            <a:off x="846944" y="3455234"/>
            <a:ext cx="68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i="0" dirty="0" smtClean="0">
                <a:latin typeface="Symbol" pitchFamily="18" charset="2"/>
              </a:rPr>
              <a:t>Þ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ymbol" pitchFamily="18" charset="2"/>
            </a:endParaRPr>
          </a:p>
        </p:txBody>
      </p:sp>
      <p:sp>
        <p:nvSpPr>
          <p:cNvPr id="18" name="Content Placeholder 1"/>
          <p:cNvSpPr txBox="1">
            <a:spLocks/>
          </p:cNvSpPr>
          <p:nvPr/>
        </p:nvSpPr>
        <p:spPr bwMode="auto">
          <a:xfrm>
            <a:off x="7019145" y="330908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~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00200" y="228600"/>
            <a:ext cx="6858000" cy="1295400"/>
          </a:xfrm>
        </p:spPr>
        <p:txBody>
          <a:bodyPr/>
          <a:lstStyle/>
          <a:p>
            <a:r>
              <a:rPr lang="en-US" dirty="0" smtClean="0"/>
              <a:t>Shot /Radiation Pressure Noise</a:t>
            </a:r>
            <a:br>
              <a:rPr lang="en-US" dirty="0" smtClean="0"/>
            </a:br>
            <a:r>
              <a:rPr lang="en-US" dirty="0" smtClean="0"/>
              <a:t> in the Quantum Picture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Phase fluctuations in the vacuum field entering the beamsplitter are responsible for the shot noise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Phase squeezing reduces shot noise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Amplitude fluctuations in the vacuum field entering the beamsplitter are responsible for radiation pressure noise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Amplitude squeezing reduced radiation pressure noise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H1 Squeezer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Goals: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Demonstrate 3dB of squeezing at the initial LIGO sensitivity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Don’t degrade low frequency sensitivity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Risk mitigation for high power operations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Pathfinder for advanced LIGO squeezer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114800" cy="4114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Potential show stoppers: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Back scattering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Stray light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Phase noise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Optical losses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Auxiliary servo noise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Alignment jitter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Stability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447800" y="228600"/>
            <a:ext cx="2971800" cy="1295400"/>
          </a:xfrm>
        </p:spPr>
        <p:txBody>
          <a:bodyPr/>
          <a:lstStyle/>
          <a:p>
            <a:pPr algn="l"/>
            <a:r>
              <a:rPr lang="en-US" dirty="0" smtClean="0"/>
              <a:t>H1 Squeezer Experiment</a:t>
            </a:r>
            <a:endParaRPr lang="en-US" dirty="0"/>
          </a:p>
        </p:txBody>
      </p:sp>
      <p:grpSp>
        <p:nvGrpSpPr>
          <p:cNvPr id="340" name="Group 339"/>
          <p:cNvGrpSpPr/>
          <p:nvPr/>
        </p:nvGrpSpPr>
        <p:grpSpPr>
          <a:xfrm>
            <a:off x="1752600" y="52089"/>
            <a:ext cx="7220743" cy="6501111"/>
            <a:chOff x="2266950" y="515178"/>
            <a:chExt cx="6706393" cy="6038022"/>
          </a:xfrm>
        </p:grpSpPr>
        <p:sp>
          <p:nvSpPr>
            <p:cNvPr id="16398" name="Rectangle 14"/>
            <p:cNvSpPr>
              <a:spLocks noChangeArrowheads="1"/>
            </p:cNvSpPr>
            <p:nvPr/>
          </p:nvSpPr>
          <p:spPr bwMode="auto">
            <a:xfrm>
              <a:off x="2550319" y="4436646"/>
              <a:ext cx="2355850" cy="1714019"/>
            </a:xfrm>
            <a:prstGeom prst="rect">
              <a:avLst/>
            </a:prstGeom>
            <a:solidFill>
              <a:srgbClr val="BFDD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38" name="Rectangle 154"/>
            <p:cNvSpPr>
              <a:spLocks noChangeArrowheads="1"/>
            </p:cNvSpPr>
            <p:nvPr/>
          </p:nvSpPr>
          <p:spPr bwMode="auto">
            <a:xfrm>
              <a:off x="2641071" y="5150821"/>
              <a:ext cx="505619" cy="283506"/>
            </a:xfrm>
            <a:prstGeom prst="rect">
              <a:avLst/>
            </a:prstGeom>
            <a:gradFill flip="none" rotWithShape="1">
              <a:gsLst>
                <a:gs pos="0">
                  <a:srgbClr val="E20613"/>
                </a:gs>
                <a:gs pos="100000">
                  <a:srgbClr val="E20613">
                    <a:alpha val="25000"/>
                  </a:srgbClr>
                </a:gs>
              </a:gsLst>
              <a:lin ang="0" scaled="1"/>
              <a:tileRect/>
            </a:gradFill>
            <a:ln w="12700">
              <a:solidFill>
                <a:srgbClr val="1D1D1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395" name="Rectangle 11"/>
            <p:cNvSpPr>
              <a:spLocks noChangeArrowheads="1"/>
            </p:cNvSpPr>
            <p:nvPr/>
          </p:nvSpPr>
          <p:spPr bwMode="auto">
            <a:xfrm>
              <a:off x="2266950" y="515178"/>
              <a:ext cx="6706393" cy="6038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396" name="Freeform 12"/>
            <p:cNvSpPr>
              <a:spLocks/>
            </p:cNvSpPr>
            <p:nvPr/>
          </p:nvSpPr>
          <p:spPr bwMode="auto">
            <a:xfrm flipV="1">
              <a:off x="3504142" y="3525532"/>
              <a:ext cx="640821" cy="716339"/>
            </a:xfrm>
            <a:custGeom>
              <a:avLst/>
              <a:gdLst/>
              <a:ahLst/>
              <a:cxnLst>
                <a:cxn ang="0">
                  <a:pos x="43" y="7"/>
                </a:cxn>
                <a:cxn ang="0">
                  <a:pos x="25" y="0"/>
                </a:cxn>
                <a:cxn ang="0">
                  <a:pos x="0" y="25"/>
                </a:cxn>
                <a:cxn ang="0">
                  <a:pos x="14" y="48"/>
                </a:cxn>
              </a:cxnLst>
              <a:rect l="0" t="0" r="r" b="b"/>
              <a:pathLst>
                <a:path w="43" h="48">
                  <a:moveTo>
                    <a:pt x="43" y="7"/>
                  </a:moveTo>
                  <a:cubicBezTo>
                    <a:pt x="39" y="3"/>
                    <a:pt x="32" y="0"/>
                    <a:pt x="25" y="0"/>
                  </a:cubicBezTo>
                  <a:cubicBezTo>
                    <a:pt x="11" y="0"/>
                    <a:pt x="0" y="11"/>
                    <a:pt x="0" y="25"/>
                  </a:cubicBezTo>
                  <a:cubicBezTo>
                    <a:pt x="0" y="35"/>
                    <a:pt x="6" y="44"/>
                    <a:pt x="14" y="48"/>
                  </a:cubicBezTo>
                </a:path>
              </a:pathLst>
            </a:custGeom>
            <a:noFill/>
            <a:ln w="39688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397" name="Rectangle 13"/>
            <p:cNvSpPr>
              <a:spLocks noChangeArrowheads="1"/>
            </p:cNvSpPr>
            <p:nvPr/>
          </p:nvSpPr>
          <p:spPr bwMode="auto">
            <a:xfrm>
              <a:off x="5274733" y="4127170"/>
              <a:ext cx="177800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BS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399" name="Freeform 15"/>
            <p:cNvSpPr>
              <a:spLocks/>
            </p:cNvSpPr>
            <p:nvPr/>
          </p:nvSpPr>
          <p:spPr bwMode="auto">
            <a:xfrm flipV="1">
              <a:off x="5919258" y="4391199"/>
              <a:ext cx="222250" cy="820219"/>
            </a:xfrm>
            <a:custGeom>
              <a:avLst/>
              <a:gdLst/>
              <a:ahLst/>
              <a:cxnLst>
                <a:cxn ang="0">
                  <a:pos x="0" y="55"/>
                </a:cxn>
                <a:cxn ang="0">
                  <a:pos x="15" y="27"/>
                </a:cxn>
                <a:cxn ang="0">
                  <a:pos x="0" y="0"/>
                </a:cxn>
              </a:cxnLst>
              <a:rect l="0" t="0" r="r" b="b"/>
              <a:pathLst>
                <a:path w="15" h="55">
                  <a:moveTo>
                    <a:pt x="0" y="55"/>
                  </a:moveTo>
                  <a:cubicBezTo>
                    <a:pt x="9" y="49"/>
                    <a:pt x="15" y="39"/>
                    <a:pt x="15" y="27"/>
                  </a:cubicBezTo>
                  <a:cubicBezTo>
                    <a:pt x="15" y="16"/>
                    <a:pt x="9" y="5"/>
                    <a:pt x="0" y="0"/>
                  </a:cubicBez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00" name="Freeform 16"/>
            <p:cNvSpPr>
              <a:spLocks/>
            </p:cNvSpPr>
            <p:nvPr/>
          </p:nvSpPr>
          <p:spPr bwMode="auto">
            <a:xfrm flipV="1">
              <a:off x="5919258" y="4391199"/>
              <a:ext cx="222250" cy="820219"/>
            </a:xfrm>
            <a:custGeom>
              <a:avLst/>
              <a:gdLst/>
              <a:ahLst/>
              <a:cxnLst>
                <a:cxn ang="0">
                  <a:pos x="0" y="55"/>
                </a:cxn>
                <a:cxn ang="0">
                  <a:pos x="15" y="27"/>
                </a:cxn>
                <a:cxn ang="0">
                  <a:pos x="0" y="0"/>
                </a:cxn>
              </a:cxnLst>
              <a:rect l="0" t="0" r="r" b="b"/>
              <a:pathLst>
                <a:path w="15" h="55">
                  <a:moveTo>
                    <a:pt x="0" y="55"/>
                  </a:moveTo>
                  <a:cubicBezTo>
                    <a:pt x="9" y="49"/>
                    <a:pt x="15" y="39"/>
                    <a:pt x="15" y="27"/>
                  </a:cubicBezTo>
                  <a:cubicBezTo>
                    <a:pt x="15" y="16"/>
                    <a:pt x="9" y="5"/>
                    <a:pt x="0" y="0"/>
                  </a:cubicBezTo>
                </a:path>
              </a:pathLst>
            </a:custGeom>
            <a:noFill/>
            <a:ln w="39688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01" name="Freeform 17"/>
            <p:cNvSpPr>
              <a:spLocks/>
            </p:cNvSpPr>
            <p:nvPr/>
          </p:nvSpPr>
          <p:spPr bwMode="auto">
            <a:xfrm flipV="1">
              <a:off x="5143235" y="4391199"/>
              <a:ext cx="224102" cy="83536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28"/>
                </a:cxn>
                <a:cxn ang="0">
                  <a:pos x="15" y="56"/>
                </a:cxn>
              </a:cxnLst>
              <a:rect l="0" t="0" r="r" b="b"/>
              <a:pathLst>
                <a:path w="15" h="56">
                  <a:moveTo>
                    <a:pt x="15" y="0"/>
                  </a:moveTo>
                  <a:cubicBezTo>
                    <a:pt x="6" y="6"/>
                    <a:pt x="0" y="16"/>
                    <a:pt x="0" y="28"/>
                  </a:cubicBezTo>
                  <a:cubicBezTo>
                    <a:pt x="0" y="40"/>
                    <a:pt x="6" y="50"/>
                    <a:pt x="15" y="56"/>
                  </a:cubicBez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02" name="Freeform 18"/>
            <p:cNvSpPr>
              <a:spLocks/>
            </p:cNvSpPr>
            <p:nvPr/>
          </p:nvSpPr>
          <p:spPr bwMode="auto">
            <a:xfrm flipV="1">
              <a:off x="5143235" y="4391199"/>
              <a:ext cx="224102" cy="83536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28"/>
                </a:cxn>
                <a:cxn ang="0">
                  <a:pos x="15" y="56"/>
                </a:cxn>
              </a:cxnLst>
              <a:rect l="0" t="0" r="r" b="b"/>
              <a:pathLst>
                <a:path w="15" h="56">
                  <a:moveTo>
                    <a:pt x="15" y="0"/>
                  </a:moveTo>
                  <a:cubicBezTo>
                    <a:pt x="6" y="6"/>
                    <a:pt x="0" y="16"/>
                    <a:pt x="0" y="28"/>
                  </a:cubicBezTo>
                  <a:cubicBezTo>
                    <a:pt x="0" y="40"/>
                    <a:pt x="6" y="50"/>
                    <a:pt x="15" y="56"/>
                  </a:cubicBezTo>
                </a:path>
              </a:pathLst>
            </a:custGeom>
            <a:noFill/>
            <a:ln w="39688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03" name="Freeform 19"/>
            <p:cNvSpPr>
              <a:spLocks/>
            </p:cNvSpPr>
            <p:nvPr/>
          </p:nvSpPr>
          <p:spPr bwMode="auto">
            <a:xfrm flipV="1">
              <a:off x="5904441" y="2454270"/>
              <a:ext cx="222250" cy="833204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15" y="28"/>
                </a:cxn>
                <a:cxn ang="0">
                  <a:pos x="0" y="0"/>
                </a:cxn>
              </a:cxnLst>
              <a:rect l="0" t="0" r="r" b="b"/>
              <a:pathLst>
                <a:path w="15" h="56">
                  <a:moveTo>
                    <a:pt x="0" y="56"/>
                  </a:moveTo>
                  <a:cubicBezTo>
                    <a:pt x="9" y="50"/>
                    <a:pt x="15" y="40"/>
                    <a:pt x="15" y="28"/>
                  </a:cubicBezTo>
                  <a:cubicBezTo>
                    <a:pt x="15" y="16"/>
                    <a:pt x="9" y="6"/>
                    <a:pt x="0" y="0"/>
                  </a:cubicBez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04" name="Freeform 20"/>
            <p:cNvSpPr>
              <a:spLocks/>
            </p:cNvSpPr>
            <p:nvPr/>
          </p:nvSpPr>
          <p:spPr bwMode="auto">
            <a:xfrm flipV="1">
              <a:off x="5904441" y="2454270"/>
              <a:ext cx="222250" cy="833204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15" y="28"/>
                </a:cxn>
                <a:cxn ang="0">
                  <a:pos x="0" y="0"/>
                </a:cxn>
              </a:cxnLst>
              <a:rect l="0" t="0" r="r" b="b"/>
              <a:pathLst>
                <a:path w="15" h="56">
                  <a:moveTo>
                    <a:pt x="0" y="56"/>
                  </a:moveTo>
                  <a:cubicBezTo>
                    <a:pt x="9" y="50"/>
                    <a:pt x="15" y="40"/>
                    <a:pt x="15" y="28"/>
                  </a:cubicBezTo>
                  <a:cubicBezTo>
                    <a:pt x="15" y="16"/>
                    <a:pt x="9" y="6"/>
                    <a:pt x="0" y="0"/>
                  </a:cubicBezTo>
                </a:path>
              </a:pathLst>
            </a:custGeom>
            <a:noFill/>
            <a:ln w="39688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05" name="Freeform 21"/>
            <p:cNvSpPr>
              <a:spLocks/>
            </p:cNvSpPr>
            <p:nvPr/>
          </p:nvSpPr>
          <p:spPr bwMode="auto">
            <a:xfrm flipV="1">
              <a:off x="5143235" y="2454270"/>
              <a:ext cx="224102" cy="833204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28"/>
                </a:cxn>
                <a:cxn ang="0">
                  <a:pos x="15" y="56"/>
                </a:cxn>
              </a:cxnLst>
              <a:rect l="0" t="0" r="r" b="b"/>
              <a:pathLst>
                <a:path w="15" h="56">
                  <a:moveTo>
                    <a:pt x="15" y="0"/>
                  </a:moveTo>
                  <a:cubicBezTo>
                    <a:pt x="6" y="6"/>
                    <a:pt x="0" y="16"/>
                    <a:pt x="0" y="28"/>
                  </a:cubicBezTo>
                  <a:cubicBezTo>
                    <a:pt x="0" y="40"/>
                    <a:pt x="6" y="50"/>
                    <a:pt x="15" y="56"/>
                  </a:cubicBez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06" name="Freeform 22"/>
            <p:cNvSpPr>
              <a:spLocks/>
            </p:cNvSpPr>
            <p:nvPr/>
          </p:nvSpPr>
          <p:spPr bwMode="auto">
            <a:xfrm flipV="1">
              <a:off x="5143235" y="2454270"/>
              <a:ext cx="224102" cy="833204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28"/>
                </a:cxn>
                <a:cxn ang="0">
                  <a:pos x="15" y="56"/>
                </a:cxn>
              </a:cxnLst>
              <a:rect l="0" t="0" r="r" b="b"/>
              <a:pathLst>
                <a:path w="15" h="56">
                  <a:moveTo>
                    <a:pt x="15" y="0"/>
                  </a:moveTo>
                  <a:cubicBezTo>
                    <a:pt x="6" y="6"/>
                    <a:pt x="0" y="16"/>
                    <a:pt x="0" y="28"/>
                  </a:cubicBezTo>
                  <a:cubicBezTo>
                    <a:pt x="0" y="40"/>
                    <a:pt x="6" y="50"/>
                    <a:pt x="15" y="56"/>
                  </a:cubicBezTo>
                </a:path>
              </a:pathLst>
            </a:custGeom>
            <a:noFill/>
            <a:ln w="39688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07" name="Line 23"/>
            <p:cNvSpPr>
              <a:spLocks noChangeShapeType="1"/>
            </p:cNvSpPr>
            <p:nvPr/>
          </p:nvSpPr>
          <p:spPr bwMode="auto">
            <a:xfrm flipV="1">
              <a:off x="5680339" y="3958365"/>
              <a:ext cx="1852" cy="1908794"/>
            </a:xfrm>
            <a:prstGeom prst="line">
              <a:avLst/>
            </a:prstGeom>
            <a:noFill/>
            <a:ln w="25400">
              <a:solidFill>
                <a:srgbClr val="E2061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08" name="Line 24"/>
            <p:cNvSpPr>
              <a:spLocks noChangeShapeType="1"/>
            </p:cNvSpPr>
            <p:nvPr/>
          </p:nvSpPr>
          <p:spPr bwMode="auto">
            <a:xfrm>
              <a:off x="5635889" y="2854641"/>
              <a:ext cx="1852" cy="969546"/>
            </a:xfrm>
            <a:prstGeom prst="line">
              <a:avLst/>
            </a:prstGeom>
            <a:noFill/>
            <a:ln w="101600">
              <a:solidFill>
                <a:srgbClr val="E2061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09" name="Line 25"/>
            <p:cNvSpPr>
              <a:spLocks noChangeShapeType="1"/>
            </p:cNvSpPr>
            <p:nvPr/>
          </p:nvSpPr>
          <p:spPr bwMode="auto">
            <a:xfrm>
              <a:off x="3937529" y="3854486"/>
              <a:ext cx="1503891" cy="2164"/>
            </a:xfrm>
            <a:prstGeom prst="line">
              <a:avLst/>
            </a:prstGeom>
            <a:noFill/>
            <a:ln w="38100">
              <a:solidFill>
                <a:srgbClr val="E2061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10" name="Line 26"/>
            <p:cNvSpPr>
              <a:spLocks noChangeShapeType="1"/>
            </p:cNvSpPr>
            <p:nvPr/>
          </p:nvSpPr>
          <p:spPr bwMode="auto">
            <a:xfrm>
              <a:off x="5635889" y="1036742"/>
              <a:ext cx="3704" cy="625444"/>
            </a:xfrm>
            <a:prstGeom prst="line">
              <a:avLst/>
            </a:prstGeom>
            <a:noFill/>
            <a:ln w="179388">
              <a:solidFill>
                <a:srgbClr val="E2061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11" name="Line 27"/>
            <p:cNvSpPr>
              <a:spLocks noChangeShapeType="1"/>
            </p:cNvSpPr>
            <p:nvPr/>
          </p:nvSpPr>
          <p:spPr bwMode="auto">
            <a:xfrm flipH="1">
              <a:off x="5637741" y="2058228"/>
              <a:ext cx="1852" cy="811562"/>
            </a:xfrm>
            <a:prstGeom prst="line">
              <a:avLst/>
            </a:prstGeom>
            <a:noFill/>
            <a:ln w="179388">
              <a:solidFill>
                <a:srgbClr val="E2061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12" name="Freeform 28"/>
            <p:cNvSpPr>
              <a:spLocks/>
            </p:cNvSpPr>
            <p:nvPr/>
          </p:nvSpPr>
          <p:spPr bwMode="auto">
            <a:xfrm flipV="1">
              <a:off x="5308070" y="2826507"/>
              <a:ext cx="655637" cy="73582"/>
            </a:xfrm>
            <a:custGeom>
              <a:avLst/>
              <a:gdLst/>
              <a:ahLst/>
              <a:cxnLst>
                <a:cxn ang="0">
                  <a:pos x="22" y="3"/>
                </a:cxn>
                <a:cxn ang="0">
                  <a:pos x="44" y="5"/>
                </a:cxn>
                <a:cxn ang="0">
                  <a:pos x="44" y="0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22" y="3"/>
                </a:cxn>
              </a:cxnLst>
              <a:rect l="0" t="0" r="r" b="b"/>
              <a:pathLst>
                <a:path w="44" h="5">
                  <a:moveTo>
                    <a:pt x="22" y="3"/>
                  </a:moveTo>
                  <a:cubicBezTo>
                    <a:pt x="33" y="3"/>
                    <a:pt x="44" y="5"/>
                    <a:pt x="44" y="5"/>
                  </a:cubicBezTo>
                  <a:cubicBezTo>
                    <a:pt x="44" y="5"/>
                    <a:pt x="44" y="0"/>
                    <a:pt x="44" y="0"/>
                  </a:cubicBezTo>
                  <a:cubicBezTo>
                    <a:pt x="44" y="0"/>
                    <a:pt x="0" y="0"/>
                    <a:pt x="0" y="0"/>
                  </a:cubicBezTo>
                  <a:cubicBezTo>
                    <a:pt x="0" y="0"/>
                    <a:pt x="0" y="5"/>
                    <a:pt x="0" y="5"/>
                  </a:cubicBezTo>
                  <a:cubicBezTo>
                    <a:pt x="0" y="5"/>
                    <a:pt x="11" y="3"/>
                    <a:pt x="22" y="3"/>
                  </a:cubicBezTo>
                </a:path>
              </a:pathLst>
            </a:custGeom>
            <a:solidFill>
              <a:srgbClr val="9E9C9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13" name="Freeform 29"/>
            <p:cNvSpPr>
              <a:spLocks/>
            </p:cNvSpPr>
            <p:nvPr/>
          </p:nvSpPr>
          <p:spPr bwMode="auto">
            <a:xfrm flipV="1">
              <a:off x="5308070" y="2826507"/>
              <a:ext cx="655637" cy="73582"/>
            </a:xfrm>
            <a:custGeom>
              <a:avLst/>
              <a:gdLst/>
              <a:ahLst/>
              <a:cxnLst>
                <a:cxn ang="0">
                  <a:pos x="22" y="3"/>
                </a:cxn>
                <a:cxn ang="0">
                  <a:pos x="44" y="5"/>
                </a:cxn>
                <a:cxn ang="0">
                  <a:pos x="44" y="0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22" y="3"/>
                </a:cxn>
                <a:cxn ang="0">
                  <a:pos x="22" y="3"/>
                </a:cxn>
              </a:cxnLst>
              <a:rect l="0" t="0" r="r" b="b"/>
              <a:pathLst>
                <a:path w="44" h="5">
                  <a:moveTo>
                    <a:pt x="22" y="3"/>
                  </a:moveTo>
                  <a:cubicBezTo>
                    <a:pt x="33" y="3"/>
                    <a:pt x="44" y="5"/>
                    <a:pt x="44" y="5"/>
                  </a:cubicBezTo>
                  <a:cubicBezTo>
                    <a:pt x="44" y="5"/>
                    <a:pt x="44" y="0"/>
                    <a:pt x="44" y="0"/>
                  </a:cubicBezTo>
                  <a:cubicBezTo>
                    <a:pt x="44" y="0"/>
                    <a:pt x="0" y="0"/>
                    <a:pt x="0" y="0"/>
                  </a:cubicBezTo>
                  <a:cubicBezTo>
                    <a:pt x="0" y="0"/>
                    <a:pt x="0" y="5"/>
                    <a:pt x="0" y="5"/>
                  </a:cubicBezTo>
                  <a:cubicBezTo>
                    <a:pt x="0" y="5"/>
                    <a:pt x="11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lose/>
                </a:path>
              </a:pathLst>
            </a:custGeom>
            <a:noFill/>
            <a:ln w="12700">
              <a:solidFill>
                <a:srgbClr val="12110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14" name="Freeform 30"/>
            <p:cNvSpPr>
              <a:spLocks/>
            </p:cNvSpPr>
            <p:nvPr/>
          </p:nvSpPr>
          <p:spPr bwMode="auto">
            <a:xfrm flipV="1">
              <a:off x="5308070" y="1021593"/>
              <a:ext cx="655637" cy="75746"/>
            </a:xfrm>
            <a:custGeom>
              <a:avLst/>
              <a:gdLst/>
              <a:ahLst/>
              <a:cxnLst>
                <a:cxn ang="0">
                  <a:pos x="22" y="2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44" y="5"/>
                </a:cxn>
                <a:cxn ang="0">
                  <a:pos x="44" y="0"/>
                </a:cxn>
                <a:cxn ang="0">
                  <a:pos x="22" y="2"/>
                </a:cxn>
              </a:cxnLst>
              <a:rect l="0" t="0" r="r" b="b"/>
              <a:pathLst>
                <a:path w="44" h="5">
                  <a:moveTo>
                    <a:pt x="22" y="2"/>
                  </a:moveTo>
                  <a:cubicBezTo>
                    <a:pt x="11" y="2"/>
                    <a:pt x="0" y="0"/>
                    <a:pt x="0" y="0"/>
                  </a:cubicBezTo>
                  <a:cubicBezTo>
                    <a:pt x="0" y="0"/>
                    <a:pt x="0" y="5"/>
                    <a:pt x="0" y="5"/>
                  </a:cubicBezTo>
                  <a:cubicBezTo>
                    <a:pt x="0" y="5"/>
                    <a:pt x="44" y="5"/>
                    <a:pt x="44" y="5"/>
                  </a:cubicBezTo>
                  <a:cubicBezTo>
                    <a:pt x="44" y="5"/>
                    <a:pt x="44" y="0"/>
                    <a:pt x="44" y="0"/>
                  </a:cubicBezTo>
                  <a:cubicBezTo>
                    <a:pt x="44" y="0"/>
                    <a:pt x="33" y="2"/>
                    <a:pt x="22" y="2"/>
                  </a:cubicBezTo>
                </a:path>
              </a:pathLst>
            </a:custGeom>
            <a:solidFill>
              <a:srgbClr val="9E9C9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15" name="Freeform 31"/>
            <p:cNvSpPr>
              <a:spLocks/>
            </p:cNvSpPr>
            <p:nvPr/>
          </p:nvSpPr>
          <p:spPr bwMode="auto">
            <a:xfrm flipV="1">
              <a:off x="5308070" y="1021593"/>
              <a:ext cx="655637" cy="75746"/>
            </a:xfrm>
            <a:custGeom>
              <a:avLst/>
              <a:gdLst/>
              <a:ahLst/>
              <a:cxnLst>
                <a:cxn ang="0">
                  <a:pos x="22" y="2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44" y="5"/>
                </a:cxn>
                <a:cxn ang="0">
                  <a:pos x="44" y="0"/>
                </a:cxn>
                <a:cxn ang="0">
                  <a:pos x="22" y="2"/>
                </a:cxn>
                <a:cxn ang="0">
                  <a:pos x="22" y="2"/>
                </a:cxn>
              </a:cxnLst>
              <a:rect l="0" t="0" r="r" b="b"/>
              <a:pathLst>
                <a:path w="44" h="5">
                  <a:moveTo>
                    <a:pt x="22" y="2"/>
                  </a:moveTo>
                  <a:cubicBezTo>
                    <a:pt x="11" y="2"/>
                    <a:pt x="0" y="0"/>
                    <a:pt x="0" y="0"/>
                  </a:cubicBezTo>
                  <a:cubicBezTo>
                    <a:pt x="0" y="0"/>
                    <a:pt x="0" y="5"/>
                    <a:pt x="0" y="5"/>
                  </a:cubicBezTo>
                  <a:cubicBezTo>
                    <a:pt x="0" y="5"/>
                    <a:pt x="44" y="5"/>
                    <a:pt x="44" y="5"/>
                  </a:cubicBezTo>
                  <a:cubicBezTo>
                    <a:pt x="44" y="5"/>
                    <a:pt x="44" y="0"/>
                    <a:pt x="44" y="0"/>
                  </a:cubicBezTo>
                  <a:cubicBezTo>
                    <a:pt x="44" y="0"/>
                    <a:pt x="33" y="2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lose/>
                </a:path>
              </a:pathLst>
            </a:custGeom>
            <a:noFill/>
            <a:ln w="12700">
              <a:solidFill>
                <a:srgbClr val="12110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16" name="Line 32"/>
            <p:cNvSpPr>
              <a:spLocks noChangeShapeType="1"/>
            </p:cNvSpPr>
            <p:nvPr/>
          </p:nvSpPr>
          <p:spPr bwMode="auto">
            <a:xfrm flipH="1">
              <a:off x="2835540" y="3854486"/>
              <a:ext cx="1309423" cy="2164"/>
            </a:xfrm>
            <a:prstGeom prst="line">
              <a:avLst/>
            </a:prstGeom>
            <a:noFill/>
            <a:ln w="25400">
              <a:solidFill>
                <a:srgbClr val="E2061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17" name="Line 33"/>
            <p:cNvSpPr>
              <a:spLocks noChangeShapeType="1"/>
            </p:cNvSpPr>
            <p:nvPr/>
          </p:nvSpPr>
          <p:spPr bwMode="auto">
            <a:xfrm flipH="1" flipV="1">
              <a:off x="3876410" y="2289794"/>
              <a:ext cx="75935" cy="1564692"/>
            </a:xfrm>
            <a:prstGeom prst="line">
              <a:avLst/>
            </a:prstGeom>
            <a:noFill/>
            <a:ln w="25400">
              <a:solidFill>
                <a:srgbClr val="E2061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18" name="Line 34"/>
            <p:cNvSpPr>
              <a:spLocks noChangeShapeType="1"/>
            </p:cNvSpPr>
            <p:nvPr/>
          </p:nvSpPr>
          <p:spPr bwMode="auto">
            <a:xfrm flipV="1">
              <a:off x="3802327" y="2289794"/>
              <a:ext cx="74083" cy="1564692"/>
            </a:xfrm>
            <a:prstGeom prst="line">
              <a:avLst/>
            </a:prstGeom>
            <a:noFill/>
            <a:ln w="25400">
              <a:solidFill>
                <a:srgbClr val="E2061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19" name="Freeform 35"/>
            <p:cNvSpPr>
              <a:spLocks/>
            </p:cNvSpPr>
            <p:nvPr/>
          </p:nvSpPr>
          <p:spPr bwMode="auto">
            <a:xfrm flipV="1">
              <a:off x="3743060" y="2289794"/>
              <a:ext cx="283369" cy="30298"/>
            </a:xfrm>
            <a:custGeom>
              <a:avLst/>
              <a:gdLst/>
              <a:ahLst/>
              <a:cxnLst>
                <a:cxn ang="0">
                  <a:pos x="10" y="1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19" y="2"/>
                </a:cxn>
                <a:cxn ang="0">
                  <a:pos x="19" y="0"/>
                </a:cxn>
                <a:cxn ang="0">
                  <a:pos x="10" y="1"/>
                </a:cxn>
              </a:cxnLst>
              <a:rect l="0" t="0" r="r" b="b"/>
              <a:pathLst>
                <a:path w="19" h="2">
                  <a:moveTo>
                    <a:pt x="10" y="1"/>
                  </a:moveTo>
                  <a:cubicBezTo>
                    <a:pt x="5" y="1"/>
                    <a:pt x="0" y="0"/>
                    <a:pt x="0" y="0"/>
                  </a:cubicBezTo>
                  <a:cubicBezTo>
                    <a:pt x="0" y="0"/>
                    <a:pt x="0" y="2"/>
                    <a:pt x="0" y="2"/>
                  </a:cubicBezTo>
                  <a:cubicBezTo>
                    <a:pt x="0" y="2"/>
                    <a:pt x="19" y="2"/>
                    <a:pt x="19" y="2"/>
                  </a:cubicBezTo>
                  <a:cubicBezTo>
                    <a:pt x="19" y="2"/>
                    <a:pt x="19" y="0"/>
                    <a:pt x="19" y="0"/>
                  </a:cubicBezTo>
                  <a:cubicBezTo>
                    <a:pt x="19" y="0"/>
                    <a:pt x="15" y="1"/>
                    <a:pt x="10" y="1"/>
                  </a:cubicBezTo>
                </a:path>
              </a:pathLst>
            </a:custGeom>
            <a:solidFill>
              <a:srgbClr val="9E9C9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20" name="Freeform 36"/>
            <p:cNvSpPr>
              <a:spLocks/>
            </p:cNvSpPr>
            <p:nvPr/>
          </p:nvSpPr>
          <p:spPr bwMode="auto">
            <a:xfrm flipV="1">
              <a:off x="3743060" y="2289794"/>
              <a:ext cx="283369" cy="30298"/>
            </a:xfrm>
            <a:custGeom>
              <a:avLst/>
              <a:gdLst/>
              <a:ahLst/>
              <a:cxnLst>
                <a:cxn ang="0">
                  <a:pos x="10" y="1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19" y="2"/>
                </a:cxn>
                <a:cxn ang="0">
                  <a:pos x="19" y="0"/>
                </a:cxn>
                <a:cxn ang="0">
                  <a:pos x="10" y="1"/>
                </a:cxn>
                <a:cxn ang="0">
                  <a:pos x="10" y="1"/>
                </a:cxn>
              </a:cxnLst>
              <a:rect l="0" t="0" r="r" b="b"/>
              <a:pathLst>
                <a:path w="19" h="2">
                  <a:moveTo>
                    <a:pt x="10" y="1"/>
                  </a:moveTo>
                  <a:cubicBezTo>
                    <a:pt x="5" y="1"/>
                    <a:pt x="0" y="0"/>
                    <a:pt x="0" y="0"/>
                  </a:cubicBezTo>
                  <a:cubicBezTo>
                    <a:pt x="0" y="0"/>
                    <a:pt x="0" y="2"/>
                    <a:pt x="0" y="2"/>
                  </a:cubicBezTo>
                  <a:cubicBezTo>
                    <a:pt x="0" y="2"/>
                    <a:pt x="19" y="2"/>
                    <a:pt x="19" y="2"/>
                  </a:cubicBezTo>
                  <a:cubicBezTo>
                    <a:pt x="19" y="2"/>
                    <a:pt x="19" y="0"/>
                    <a:pt x="19" y="0"/>
                  </a:cubicBezTo>
                  <a:cubicBezTo>
                    <a:pt x="19" y="0"/>
                    <a:pt x="15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lose/>
                </a:path>
              </a:pathLst>
            </a:custGeom>
            <a:noFill/>
            <a:ln w="12700">
              <a:solidFill>
                <a:srgbClr val="12110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21" name="Line 37"/>
            <p:cNvSpPr>
              <a:spLocks noChangeShapeType="1"/>
            </p:cNvSpPr>
            <p:nvPr/>
          </p:nvSpPr>
          <p:spPr bwMode="auto">
            <a:xfrm flipH="1">
              <a:off x="3787510" y="3854486"/>
              <a:ext cx="179652" cy="2164"/>
            </a:xfrm>
            <a:prstGeom prst="line">
              <a:avLst/>
            </a:prstGeom>
            <a:noFill/>
            <a:ln w="25400">
              <a:solidFill>
                <a:srgbClr val="E2061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22" name="Freeform 38"/>
            <p:cNvSpPr>
              <a:spLocks/>
            </p:cNvSpPr>
            <p:nvPr/>
          </p:nvSpPr>
          <p:spPr bwMode="auto">
            <a:xfrm>
              <a:off x="3743060" y="3780904"/>
              <a:ext cx="118533" cy="134178"/>
            </a:xfrm>
            <a:custGeom>
              <a:avLst/>
              <a:gdLst/>
              <a:ahLst/>
              <a:cxnLst>
                <a:cxn ang="0">
                  <a:pos x="64" y="62"/>
                </a:cxn>
                <a:cxn ang="0">
                  <a:pos x="56" y="62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64" y="62"/>
                </a:cxn>
              </a:cxnLst>
              <a:rect l="0" t="0" r="r" b="b"/>
              <a:pathLst>
                <a:path w="64" h="62">
                  <a:moveTo>
                    <a:pt x="64" y="62"/>
                  </a:moveTo>
                  <a:lnTo>
                    <a:pt x="56" y="6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4" y="62"/>
                  </a:lnTo>
                  <a:close/>
                </a:path>
              </a:pathLst>
            </a:custGeom>
            <a:solidFill>
              <a:srgbClr val="9E9C9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23" name="Freeform 39"/>
            <p:cNvSpPr>
              <a:spLocks/>
            </p:cNvSpPr>
            <p:nvPr/>
          </p:nvSpPr>
          <p:spPr bwMode="auto">
            <a:xfrm>
              <a:off x="3743060" y="3780904"/>
              <a:ext cx="118533" cy="134178"/>
            </a:xfrm>
            <a:custGeom>
              <a:avLst/>
              <a:gdLst/>
              <a:ahLst/>
              <a:cxnLst>
                <a:cxn ang="0">
                  <a:pos x="64" y="62"/>
                </a:cxn>
                <a:cxn ang="0">
                  <a:pos x="56" y="62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64" y="62"/>
                </a:cxn>
              </a:cxnLst>
              <a:rect l="0" t="0" r="r" b="b"/>
              <a:pathLst>
                <a:path w="64" h="62">
                  <a:moveTo>
                    <a:pt x="64" y="62"/>
                  </a:moveTo>
                  <a:lnTo>
                    <a:pt x="56" y="6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4" y="62"/>
                  </a:lnTo>
                  <a:close/>
                </a:path>
              </a:pathLst>
            </a:custGeom>
            <a:noFill/>
            <a:ln w="12700">
              <a:solidFill>
                <a:srgbClr val="12110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24" name="Freeform 40"/>
            <p:cNvSpPr>
              <a:spLocks/>
            </p:cNvSpPr>
            <p:nvPr/>
          </p:nvSpPr>
          <p:spPr bwMode="auto">
            <a:xfrm>
              <a:off x="3876410" y="3793889"/>
              <a:ext cx="135202" cy="121193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73" y="0"/>
                </a:cxn>
                <a:cxn ang="0">
                  <a:pos x="8" y="56"/>
                </a:cxn>
                <a:cxn ang="0">
                  <a:pos x="0" y="49"/>
                </a:cxn>
                <a:cxn ang="0">
                  <a:pos x="73" y="0"/>
                </a:cxn>
              </a:cxnLst>
              <a:rect l="0" t="0" r="r" b="b"/>
              <a:pathLst>
                <a:path w="73" h="56">
                  <a:moveTo>
                    <a:pt x="73" y="0"/>
                  </a:moveTo>
                  <a:lnTo>
                    <a:pt x="73" y="0"/>
                  </a:lnTo>
                  <a:lnTo>
                    <a:pt x="8" y="56"/>
                  </a:lnTo>
                  <a:lnTo>
                    <a:pt x="0" y="49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9E9C9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25" name="Freeform 41"/>
            <p:cNvSpPr>
              <a:spLocks/>
            </p:cNvSpPr>
            <p:nvPr/>
          </p:nvSpPr>
          <p:spPr bwMode="auto">
            <a:xfrm>
              <a:off x="3876410" y="3793889"/>
              <a:ext cx="135202" cy="121193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73" y="0"/>
                </a:cxn>
                <a:cxn ang="0">
                  <a:pos x="8" y="56"/>
                </a:cxn>
                <a:cxn ang="0">
                  <a:pos x="0" y="49"/>
                </a:cxn>
                <a:cxn ang="0">
                  <a:pos x="73" y="0"/>
                </a:cxn>
              </a:cxnLst>
              <a:rect l="0" t="0" r="r" b="b"/>
              <a:pathLst>
                <a:path w="73" h="56">
                  <a:moveTo>
                    <a:pt x="73" y="0"/>
                  </a:moveTo>
                  <a:lnTo>
                    <a:pt x="73" y="0"/>
                  </a:lnTo>
                  <a:lnTo>
                    <a:pt x="8" y="56"/>
                  </a:lnTo>
                  <a:lnTo>
                    <a:pt x="0" y="49"/>
                  </a:lnTo>
                  <a:lnTo>
                    <a:pt x="73" y="0"/>
                  </a:lnTo>
                  <a:close/>
                </a:path>
              </a:pathLst>
            </a:custGeom>
            <a:noFill/>
            <a:ln w="12700">
              <a:solidFill>
                <a:srgbClr val="12110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28" name="Line 44"/>
            <p:cNvSpPr>
              <a:spLocks noChangeShapeType="1"/>
            </p:cNvSpPr>
            <p:nvPr/>
          </p:nvSpPr>
          <p:spPr bwMode="auto">
            <a:xfrm>
              <a:off x="5635889" y="2095019"/>
              <a:ext cx="1852" cy="15149"/>
            </a:xfrm>
            <a:prstGeom prst="line">
              <a:avLst/>
            </a:prstGeom>
            <a:noFill/>
            <a:ln w="179388">
              <a:solidFill>
                <a:srgbClr val="E2061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29" name="Line 45"/>
            <p:cNvSpPr>
              <a:spLocks noChangeShapeType="1"/>
            </p:cNvSpPr>
            <p:nvPr/>
          </p:nvSpPr>
          <p:spPr bwMode="auto">
            <a:xfrm flipH="1">
              <a:off x="4652433" y="3854486"/>
              <a:ext cx="2487348" cy="2164"/>
            </a:xfrm>
            <a:prstGeom prst="line">
              <a:avLst/>
            </a:prstGeom>
            <a:noFill/>
            <a:ln w="101600">
              <a:solidFill>
                <a:srgbClr val="E2061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30" name="Freeform 46"/>
            <p:cNvSpPr>
              <a:spLocks/>
            </p:cNvSpPr>
            <p:nvPr/>
          </p:nvSpPr>
          <p:spPr bwMode="auto">
            <a:xfrm>
              <a:off x="5411787" y="3631576"/>
              <a:ext cx="507471" cy="521564"/>
            </a:xfrm>
            <a:custGeom>
              <a:avLst/>
              <a:gdLst/>
              <a:ahLst/>
              <a:cxnLst>
                <a:cxn ang="0">
                  <a:pos x="0" y="199"/>
                </a:cxn>
                <a:cxn ang="0">
                  <a:pos x="40" y="241"/>
                </a:cxn>
                <a:cxn ang="0">
                  <a:pos x="274" y="34"/>
                </a:cxn>
                <a:cxn ang="0">
                  <a:pos x="233" y="0"/>
                </a:cxn>
                <a:cxn ang="0">
                  <a:pos x="0" y="199"/>
                </a:cxn>
              </a:cxnLst>
              <a:rect l="0" t="0" r="r" b="b"/>
              <a:pathLst>
                <a:path w="274" h="241">
                  <a:moveTo>
                    <a:pt x="0" y="199"/>
                  </a:moveTo>
                  <a:lnTo>
                    <a:pt x="40" y="241"/>
                  </a:lnTo>
                  <a:lnTo>
                    <a:pt x="274" y="34"/>
                  </a:lnTo>
                  <a:lnTo>
                    <a:pt x="233" y="0"/>
                  </a:lnTo>
                  <a:lnTo>
                    <a:pt x="0" y="199"/>
                  </a:lnTo>
                  <a:close/>
                </a:path>
              </a:pathLst>
            </a:custGeom>
            <a:solidFill>
              <a:srgbClr val="9E9C9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31" name="Freeform 47"/>
            <p:cNvSpPr>
              <a:spLocks/>
            </p:cNvSpPr>
            <p:nvPr/>
          </p:nvSpPr>
          <p:spPr bwMode="auto">
            <a:xfrm>
              <a:off x="5411787" y="3631576"/>
              <a:ext cx="507471" cy="521564"/>
            </a:xfrm>
            <a:custGeom>
              <a:avLst/>
              <a:gdLst/>
              <a:ahLst/>
              <a:cxnLst>
                <a:cxn ang="0">
                  <a:pos x="0" y="199"/>
                </a:cxn>
                <a:cxn ang="0">
                  <a:pos x="40" y="241"/>
                </a:cxn>
                <a:cxn ang="0">
                  <a:pos x="274" y="34"/>
                </a:cxn>
                <a:cxn ang="0">
                  <a:pos x="233" y="0"/>
                </a:cxn>
                <a:cxn ang="0">
                  <a:pos x="0" y="199"/>
                </a:cxn>
              </a:cxnLst>
              <a:rect l="0" t="0" r="r" b="b"/>
              <a:pathLst>
                <a:path w="274" h="241">
                  <a:moveTo>
                    <a:pt x="0" y="199"/>
                  </a:moveTo>
                  <a:lnTo>
                    <a:pt x="40" y="241"/>
                  </a:lnTo>
                  <a:lnTo>
                    <a:pt x="274" y="34"/>
                  </a:lnTo>
                  <a:lnTo>
                    <a:pt x="233" y="0"/>
                  </a:lnTo>
                  <a:lnTo>
                    <a:pt x="0" y="199"/>
                  </a:lnTo>
                  <a:close/>
                </a:path>
              </a:pathLst>
            </a:custGeom>
            <a:noFill/>
            <a:ln w="12700">
              <a:solidFill>
                <a:srgbClr val="12110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32" name="Freeform 48"/>
            <p:cNvSpPr>
              <a:spLocks/>
            </p:cNvSpPr>
            <p:nvPr/>
          </p:nvSpPr>
          <p:spPr bwMode="auto">
            <a:xfrm flipV="1">
              <a:off x="4622800" y="3601278"/>
              <a:ext cx="74083" cy="521564"/>
            </a:xfrm>
            <a:custGeom>
              <a:avLst/>
              <a:gdLst/>
              <a:ahLst/>
              <a:cxnLst>
                <a:cxn ang="0">
                  <a:pos x="3" y="17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35"/>
                </a:cxn>
                <a:cxn ang="0">
                  <a:pos x="5" y="35"/>
                </a:cxn>
                <a:cxn ang="0">
                  <a:pos x="3" y="17"/>
                </a:cxn>
              </a:cxnLst>
              <a:rect l="0" t="0" r="r" b="b"/>
              <a:pathLst>
                <a:path w="5" h="35">
                  <a:moveTo>
                    <a:pt x="3" y="17"/>
                  </a:moveTo>
                  <a:cubicBezTo>
                    <a:pt x="3" y="9"/>
                    <a:pt x="5" y="0"/>
                    <a:pt x="5" y="0"/>
                  </a:cubicBezTo>
                  <a:cubicBezTo>
                    <a:pt x="5" y="0"/>
                    <a:pt x="0" y="0"/>
                    <a:pt x="0" y="0"/>
                  </a:cubicBezTo>
                  <a:cubicBezTo>
                    <a:pt x="0" y="0"/>
                    <a:pt x="0" y="35"/>
                    <a:pt x="0" y="35"/>
                  </a:cubicBezTo>
                  <a:cubicBezTo>
                    <a:pt x="0" y="35"/>
                    <a:pt x="5" y="35"/>
                    <a:pt x="5" y="35"/>
                  </a:cubicBezTo>
                  <a:cubicBezTo>
                    <a:pt x="5" y="35"/>
                    <a:pt x="3" y="26"/>
                    <a:pt x="3" y="17"/>
                  </a:cubicBezTo>
                </a:path>
              </a:pathLst>
            </a:custGeom>
            <a:solidFill>
              <a:srgbClr val="9E9C9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33" name="Freeform 49"/>
            <p:cNvSpPr>
              <a:spLocks/>
            </p:cNvSpPr>
            <p:nvPr/>
          </p:nvSpPr>
          <p:spPr bwMode="auto">
            <a:xfrm flipV="1">
              <a:off x="4622800" y="3601278"/>
              <a:ext cx="74083" cy="521564"/>
            </a:xfrm>
            <a:custGeom>
              <a:avLst/>
              <a:gdLst/>
              <a:ahLst/>
              <a:cxnLst>
                <a:cxn ang="0">
                  <a:pos x="3" y="17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35"/>
                </a:cxn>
                <a:cxn ang="0">
                  <a:pos x="5" y="35"/>
                </a:cxn>
                <a:cxn ang="0">
                  <a:pos x="3" y="17"/>
                </a:cxn>
                <a:cxn ang="0">
                  <a:pos x="3" y="17"/>
                </a:cxn>
              </a:cxnLst>
              <a:rect l="0" t="0" r="r" b="b"/>
              <a:pathLst>
                <a:path w="5" h="35">
                  <a:moveTo>
                    <a:pt x="3" y="17"/>
                  </a:moveTo>
                  <a:cubicBezTo>
                    <a:pt x="3" y="9"/>
                    <a:pt x="5" y="0"/>
                    <a:pt x="5" y="0"/>
                  </a:cubicBezTo>
                  <a:cubicBezTo>
                    <a:pt x="5" y="0"/>
                    <a:pt x="0" y="0"/>
                    <a:pt x="0" y="0"/>
                  </a:cubicBezTo>
                  <a:cubicBezTo>
                    <a:pt x="0" y="0"/>
                    <a:pt x="0" y="35"/>
                    <a:pt x="0" y="35"/>
                  </a:cubicBezTo>
                  <a:cubicBezTo>
                    <a:pt x="0" y="35"/>
                    <a:pt x="5" y="35"/>
                    <a:pt x="5" y="35"/>
                  </a:cubicBezTo>
                  <a:cubicBezTo>
                    <a:pt x="5" y="35"/>
                    <a:pt x="3" y="26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lose/>
                </a:path>
              </a:pathLst>
            </a:custGeom>
            <a:noFill/>
            <a:ln w="12700">
              <a:solidFill>
                <a:srgbClr val="12110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34" name="Freeform 50"/>
            <p:cNvSpPr>
              <a:spLocks/>
            </p:cNvSpPr>
            <p:nvPr/>
          </p:nvSpPr>
          <p:spPr bwMode="auto">
            <a:xfrm flipV="1">
              <a:off x="5143235" y="588760"/>
              <a:ext cx="983456" cy="911114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27"/>
                </a:cxn>
                <a:cxn ang="0">
                  <a:pos x="33" y="61"/>
                </a:cxn>
                <a:cxn ang="0">
                  <a:pos x="66" y="27"/>
                </a:cxn>
                <a:cxn ang="0">
                  <a:pos x="51" y="0"/>
                </a:cxn>
              </a:cxnLst>
              <a:rect l="0" t="0" r="r" b="b"/>
              <a:pathLst>
                <a:path w="66" h="61">
                  <a:moveTo>
                    <a:pt x="15" y="0"/>
                  </a:moveTo>
                  <a:cubicBezTo>
                    <a:pt x="6" y="6"/>
                    <a:pt x="0" y="16"/>
                    <a:pt x="0" y="27"/>
                  </a:cubicBezTo>
                  <a:cubicBezTo>
                    <a:pt x="0" y="46"/>
                    <a:pt x="15" y="61"/>
                    <a:pt x="33" y="61"/>
                  </a:cubicBezTo>
                  <a:cubicBezTo>
                    <a:pt x="52" y="61"/>
                    <a:pt x="66" y="46"/>
                    <a:pt x="66" y="27"/>
                  </a:cubicBezTo>
                  <a:cubicBezTo>
                    <a:pt x="66" y="16"/>
                    <a:pt x="60" y="6"/>
                    <a:pt x="51" y="0"/>
                  </a:cubicBezTo>
                </a:path>
              </a:pathLst>
            </a:custGeom>
            <a:noFill/>
            <a:ln w="39688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35" name="Line 51"/>
            <p:cNvSpPr>
              <a:spLocks noChangeShapeType="1"/>
            </p:cNvSpPr>
            <p:nvPr/>
          </p:nvSpPr>
          <p:spPr bwMode="auto">
            <a:xfrm>
              <a:off x="5904441" y="2051736"/>
              <a:ext cx="1852" cy="400371"/>
            </a:xfrm>
            <a:prstGeom prst="line">
              <a:avLst/>
            </a:prstGeom>
            <a:noFill/>
            <a:ln w="381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36" name="Line 52"/>
            <p:cNvSpPr>
              <a:spLocks noChangeShapeType="1"/>
            </p:cNvSpPr>
            <p:nvPr/>
          </p:nvSpPr>
          <p:spPr bwMode="auto">
            <a:xfrm>
              <a:off x="5904441" y="1484724"/>
              <a:ext cx="1852" cy="207760"/>
            </a:xfrm>
            <a:prstGeom prst="line">
              <a:avLst/>
            </a:prstGeom>
            <a:noFill/>
            <a:ln w="381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38" name="Line 54"/>
            <p:cNvSpPr>
              <a:spLocks noChangeShapeType="1"/>
            </p:cNvSpPr>
            <p:nvPr/>
          </p:nvSpPr>
          <p:spPr bwMode="auto">
            <a:xfrm flipV="1">
              <a:off x="5904441" y="1707633"/>
              <a:ext cx="1852" cy="313804"/>
            </a:xfrm>
            <a:prstGeom prst="line">
              <a:avLst/>
            </a:prstGeom>
            <a:noFill/>
            <a:ln w="38100">
              <a:solidFill>
                <a:srgbClr val="1D1D1B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40" name="Line 56"/>
            <p:cNvSpPr>
              <a:spLocks noChangeShapeType="1"/>
            </p:cNvSpPr>
            <p:nvPr/>
          </p:nvSpPr>
          <p:spPr bwMode="auto">
            <a:xfrm>
              <a:off x="5352520" y="2051736"/>
              <a:ext cx="1852" cy="400371"/>
            </a:xfrm>
            <a:prstGeom prst="line">
              <a:avLst/>
            </a:prstGeom>
            <a:noFill/>
            <a:ln w="381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41" name="Line 57"/>
            <p:cNvSpPr>
              <a:spLocks noChangeShapeType="1"/>
            </p:cNvSpPr>
            <p:nvPr/>
          </p:nvSpPr>
          <p:spPr bwMode="auto">
            <a:xfrm>
              <a:off x="5352520" y="1484724"/>
              <a:ext cx="1852" cy="207760"/>
            </a:xfrm>
            <a:prstGeom prst="line">
              <a:avLst/>
            </a:prstGeom>
            <a:noFill/>
            <a:ln w="381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42" name="Line 58"/>
            <p:cNvSpPr>
              <a:spLocks noChangeShapeType="1"/>
            </p:cNvSpPr>
            <p:nvPr/>
          </p:nvSpPr>
          <p:spPr bwMode="auto">
            <a:xfrm flipV="1">
              <a:off x="5352520" y="2036586"/>
              <a:ext cx="1852" cy="15149"/>
            </a:xfrm>
            <a:prstGeom prst="line">
              <a:avLst/>
            </a:prstGeom>
            <a:noFill/>
            <a:ln w="381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43" name="Line 59"/>
            <p:cNvSpPr>
              <a:spLocks noChangeShapeType="1"/>
            </p:cNvSpPr>
            <p:nvPr/>
          </p:nvSpPr>
          <p:spPr bwMode="auto">
            <a:xfrm flipV="1">
              <a:off x="5352520" y="1707633"/>
              <a:ext cx="1852" cy="313804"/>
            </a:xfrm>
            <a:prstGeom prst="line">
              <a:avLst/>
            </a:prstGeom>
            <a:noFill/>
            <a:ln w="38100">
              <a:solidFill>
                <a:srgbClr val="1D1D1B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45" name="Freeform 61"/>
            <p:cNvSpPr>
              <a:spLocks/>
            </p:cNvSpPr>
            <p:nvPr/>
          </p:nvSpPr>
          <p:spPr bwMode="auto">
            <a:xfrm flipV="1">
              <a:off x="6187810" y="4137991"/>
              <a:ext cx="848254" cy="222909"/>
            </a:xfrm>
            <a:custGeom>
              <a:avLst/>
              <a:gdLst/>
              <a:ahLst/>
              <a:cxnLst>
                <a:cxn ang="0">
                  <a:pos x="57" y="15"/>
                </a:cxn>
                <a:cxn ang="0">
                  <a:pos x="29" y="0"/>
                </a:cxn>
                <a:cxn ang="0">
                  <a:pos x="0" y="15"/>
                </a:cxn>
              </a:cxnLst>
              <a:rect l="0" t="0" r="r" b="b"/>
              <a:pathLst>
                <a:path w="57" h="15">
                  <a:moveTo>
                    <a:pt x="57" y="15"/>
                  </a:moveTo>
                  <a:cubicBezTo>
                    <a:pt x="51" y="6"/>
                    <a:pt x="41" y="0"/>
                    <a:pt x="29" y="0"/>
                  </a:cubicBezTo>
                  <a:cubicBezTo>
                    <a:pt x="17" y="0"/>
                    <a:pt x="6" y="6"/>
                    <a:pt x="0" y="15"/>
                  </a:cubicBez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46" name="Freeform 62"/>
            <p:cNvSpPr>
              <a:spLocks/>
            </p:cNvSpPr>
            <p:nvPr/>
          </p:nvSpPr>
          <p:spPr bwMode="auto">
            <a:xfrm flipV="1">
              <a:off x="6187810" y="4137991"/>
              <a:ext cx="848254" cy="222909"/>
            </a:xfrm>
            <a:custGeom>
              <a:avLst/>
              <a:gdLst/>
              <a:ahLst/>
              <a:cxnLst>
                <a:cxn ang="0">
                  <a:pos x="57" y="15"/>
                </a:cxn>
                <a:cxn ang="0">
                  <a:pos x="29" y="0"/>
                </a:cxn>
                <a:cxn ang="0">
                  <a:pos x="0" y="15"/>
                </a:cxn>
              </a:cxnLst>
              <a:rect l="0" t="0" r="r" b="b"/>
              <a:pathLst>
                <a:path w="57" h="15">
                  <a:moveTo>
                    <a:pt x="57" y="15"/>
                  </a:moveTo>
                  <a:cubicBezTo>
                    <a:pt x="51" y="6"/>
                    <a:pt x="41" y="0"/>
                    <a:pt x="29" y="0"/>
                  </a:cubicBezTo>
                  <a:cubicBezTo>
                    <a:pt x="17" y="0"/>
                    <a:pt x="6" y="6"/>
                    <a:pt x="0" y="15"/>
                  </a:cubicBezTo>
                </a:path>
              </a:pathLst>
            </a:custGeom>
            <a:noFill/>
            <a:ln w="39688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47" name="Freeform 63"/>
            <p:cNvSpPr>
              <a:spLocks/>
            </p:cNvSpPr>
            <p:nvPr/>
          </p:nvSpPr>
          <p:spPr bwMode="auto">
            <a:xfrm flipV="1">
              <a:off x="6217443" y="3378369"/>
              <a:ext cx="818621" cy="2229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" y="15"/>
                </a:cxn>
                <a:cxn ang="0">
                  <a:pos x="55" y="0"/>
                </a:cxn>
              </a:cxnLst>
              <a:rect l="0" t="0" r="r" b="b"/>
              <a:pathLst>
                <a:path w="55" h="15">
                  <a:moveTo>
                    <a:pt x="0" y="0"/>
                  </a:moveTo>
                  <a:cubicBezTo>
                    <a:pt x="5" y="9"/>
                    <a:pt x="16" y="15"/>
                    <a:pt x="27" y="15"/>
                  </a:cubicBezTo>
                  <a:cubicBezTo>
                    <a:pt x="39" y="15"/>
                    <a:pt x="49" y="9"/>
                    <a:pt x="55" y="0"/>
                  </a:cubicBez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48" name="Freeform 64"/>
            <p:cNvSpPr>
              <a:spLocks/>
            </p:cNvSpPr>
            <p:nvPr/>
          </p:nvSpPr>
          <p:spPr bwMode="auto">
            <a:xfrm flipV="1">
              <a:off x="6217443" y="3378369"/>
              <a:ext cx="818621" cy="2229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" y="15"/>
                </a:cxn>
                <a:cxn ang="0">
                  <a:pos x="55" y="0"/>
                </a:cxn>
              </a:cxnLst>
              <a:rect l="0" t="0" r="r" b="b"/>
              <a:pathLst>
                <a:path w="55" h="15">
                  <a:moveTo>
                    <a:pt x="0" y="0"/>
                  </a:moveTo>
                  <a:cubicBezTo>
                    <a:pt x="5" y="9"/>
                    <a:pt x="16" y="15"/>
                    <a:pt x="27" y="15"/>
                  </a:cubicBezTo>
                  <a:cubicBezTo>
                    <a:pt x="39" y="15"/>
                    <a:pt x="49" y="9"/>
                    <a:pt x="55" y="0"/>
                  </a:cubicBezTo>
                </a:path>
              </a:pathLst>
            </a:custGeom>
            <a:noFill/>
            <a:ln w="39688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49" name="Line 65"/>
            <p:cNvSpPr>
              <a:spLocks noChangeShapeType="1"/>
            </p:cNvSpPr>
            <p:nvPr/>
          </p:nvSpPr>
          <p:spPr bwMode="auto">
            <a:xfrm flipH="1">
              <a:off x="7780601" y="3869635"/>
              <a:ext cx="657490" cy="2164"/>
            </a:xfrm>
            <a:prstGeom prst="line">
              <a:avLst/>
            </a:prstGeom>
            <a:noFill/>
            <a:ln w="179388">
              <a:solidFill>
                <a:srgbClr val="E2061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50" name="Line 66"/>
            <p:cNvSpPr>
              <a:spLocks noChangeShapeType="1"/>
            </p:cNvSpPr>
            <p:nvPr/>
          </p:nvSpPr>
          <p:spPr bwMode="auto">
            <a:xfrm flipH="1">
              <a:off x="6604529" y="3869635"/>
              <a:ext cx="803804" cy="2164"/>
            </a:xfrm>
            <a:prstGeom prst="line">
              <a:avLst/>
            </a:prstGeom>
            <a:noFill/>
            <a:ln w="179388">
              <a:solidFill>
                <a:srgbClr val="E2061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51" name="Freeform 67"/>
            <p:cNvSpPr>
              <a:spLocks/>
            </p:cNvSpPr>
            <p:nvPr/>
          </p:nvSpPr>
          <p:spPr bwMode="auto">
            <a:xfrm flipV="1">
              <a:off x="6589712" y="3540681"/>
              <a:ext cx="74083" cy="655742"/>
            </a:xfrm>
            <a:custGeom>
              <a:avLst/>
              <a:gdLst/>
              <a:ahLst/>
              <a:cxnLst>
                <a:cxn ang="0">
                  <a:pos x="4" y="22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5" y="44"/>
                </a:cxn>
                <a:cxn ang="0">
                  <a:pos x="4" y="22"/>
                </a:cxn>
              </a:cxnLst>
              <a:rect l="0" t="0" r="r" b="b"/>
              <a:pathLst>
                <a:path w="5" h="44">
                  <a:moveTo>
                    <a:pt x="4" y="22"/>
                  </a:moveTo>
                  <a:cubicBezTo>
                    <a:pt x="4" y="11"/>
                    <a:pt x="5" y="0"/>
                    <a:pt x="5" y="0"/>
                  </a:cubicBezTo>
                  <a:cubicBezTo>
                    <a:pt x="5" y="0"/>
                    <a:pt x="0" y="0"/>
                    <a:pt x="0" y="0"/>
                  </a:cubicBezTo>
                  <a:cubicBezTo>
                    <a:pt x="0" y="0"/>
                    <a:pt x="0" y="44"/>
                    <a:pt x="0" y="44"/>
                  </a:cubicBezTo>
                  <a:cubicBezTo>
                    <a:pt x="0" y="44"/>
                    <a:pt x="5" y="44"/>
                    <a:pt x="5" y="44"/>
                  </a:cubicBezTo>
                  <a:cubicBezTo>
                    <a:pt x="5" y="44"/>
                    <a:pt x="4" y="33"/>
                    <a:pt x="4" y="22"/>
                  </a:cubicBezTo>
                </a:path>
              </a:pathLst>
            </a:custGeom>
            <a:solidFill>
              <a:srgbClr val="9E9C9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52" name="Freeform 68"/>
            <p:cNvSpPr>
              <a:spLocks/>
            </p:cNvSpPr>
            <p:nvPr/>
          </p:nvSpPr>
          <p:spPr bwMode="auto">
            <a:xfrm flipV="1">
              <a:off x="6589712" y="3540681"/>
              <a:ext cx="74083" cy="655742"/>
            </a:xfrm>
            <a:custGeom>
              <a:avLst/>
              <a:gdLst/>
              <a:ahLst/>
              <a:cxnLst>
                <a:cxn ang="0">
                  <a:pos x="4" y="22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5" y="44"/>
                </a:cxn>
                <a:cxn ang="0">
                  <a:pos x="4" y="22"/>
                </a:cxn>
                <a:cxn ang="0">
                  <a:pos x="4" y="22"/>
                </a:cxn>
              </a:cxnLst>
              <a:rect l="0" t="0" r="r" b="b"/>
              <a:pathLst>
                <a:path w="5" h="44">
                  <a:moveTo>
                    <a:pt x="4" y="22"/>
                  </a:moveTo>
                  <a:cubicBezTo>
                    <a:pt x="4" y="11"/>
                    <a:pt x="5" y="0"/>
                    <a:pt x="5" y="0"/>
                  </a:cubicBezTo>
                  <a:cubicBezTo>
                    <a:pt x="5" y="0"/>
                    <a:pt x="0" y="0"/>
                    <a:pt x="0" y="0"/>
                  </a:cubicBezTo>
                  <a:cubicBezTo>
                    <a:pt x="0" y="0"/>
                    <a:pt x="0" y="44"/>
                    <a:pt x="0" y="44"/>
                  </a:cubicBezTo>
                  <a:cubicBezTo>
                    <a:pt x="0" y="44"/>
                    <a:pt x="5" y="44"/>
                    <a:pt x="5" y="44"/>
                  </a:cubicBezTo>
                  <a:cubicBezTo>
                    <a:pt x="5" y="44"/>
                    <a:pt x="4" y="33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lose/>
                </a:path>
              </a:pathLst>
            </a:custGeom>
            <a:noFill/>
            <a:ln w="12700">
              <a:solidFill>
                <a:srgbClr val="12110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53" name="Freeform 69"/>
            <p:cNvSpPr>
              <a:spLocks/>
            </p:cNvSpPr>
            <p:nvPr/>
          </p:nvSpPr>
          <p:spPr bwMode="auto">
            <a:xfrm flipV="1">
              <a:off x="8391789" y="3540681"/>
              <a:ext cx="75935" cy="655742"/>
            </a:xfrm>
            <a:custGeom>
              <a:avLst/>
              <a:gdLst/>
              <a:ahLst/>
              <a:cxnLst>
                <a:cxn ang="0">
                  <a:pos x="2" y="22"/>
                </a:cxn>
                <a:cxn ang="0">
                  <a:pos x="0" y="44"/>
                </a:cxn>
                <a:cxn ang="0">
                  <a:pos x="5" y="44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2" y="22"/>
                </a:cxn>
              </a:cxnLst>
              <a:rect l="0" t="0" r="r" b="b"/>
              <a:pathLst>
                <a:path w="5" h="44">
                  <a:moveTo>
                    <a:pt x="2" y="22"/>
                  </a:moveTo>
                  <a:cubicBezTo>
                    <a:pt x="2" y="33"/>
                    <a:pt x="0" y="44"/>
                    <a:pt x="0" y="44"/>
                  </a:cubicBezTo>
                  <a:cubicBezTo>
                    <a:pt x="0" y="44"/>
                    <a:pt x="5" y="44"/>
                    <a:pt x="5" y="44"/>
                  </a:cubicBezTo>
                  <a:cubicBezTo>
                    <a:pt x="5" y="44"/>
                    <a:pt x="5" y="0"/>
                    <a:pt x="5" y="0"/>
                  </a:cubicBezTo>
                  <a:cubicBezTo>
                    <a:pt x="5" y="0"/>
                    <a:pt x="0" y="0"/>
                    <a:pt x="0" y="0"/>
                  </a:cubicBezTo>
                  <a:cubicBezTo>
                    <a:pt x="0" y="0"/>
                    <a:pt x="2" y="11"/>
                    <a:pt x="2" y="22"/>
                  </a:cubicBezTo>
                </a:path>
              </a:pathLst>
            </a:custGeom>
            <a:solidFill>
              <a:srgbClr val="9E9C9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54" name="Freeform 70"/>
            <p:cNvSpPr>
              <a:spLocks/>
            </p:cNvSpPr>
            <p:nvPr/>
          </p:nvSpPr>
          <p:spPr bwMode="auto">
            <a:xfrm flipV="1">
              <a:off x="8391789" y="3540681"/>
              <a:ext cx="75935" cy="655742"/>
            </a:xfrm>
            <a:custGeom>
              <a:avLst/>
              <a:gdLst/>
              <a:ahLst/>
              <a:cxnLst>
                <a:cxn ang="0">
                  <a:pos x="2" y="22"/>
                </a:cxn>
                <a:cxn ang="0">
                  <a:pos x="0" y="44"/>
                </a:cxn>
                <a:cxn ang="0">
                  <a:pos x="5" y="44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2" y="22"/>
                </a:cxn>
                <a:cxn ang="0">
                  <a:pos x="2" y="22"/>
                </a:cxn>
              </a:cxnLst>
              <a:rect l="0" t="0" r="r" b="b"/>
              <a:pathLst>
                <a:path w="5" h="44">
                  <a:moveTo>
                    <a:pt x="2" y="22"/>
                  </a:moveTo>
                  <a:cubicBezTo>
                    <a:pt x="2" y="33"/>
                    <a:pt x="0" y="44"/>
                    <a:pt x="0" y="44"/>
                  </a:cubicBezTo>
                  <a:cubicBezTo>
                    <a:pt x="0" y="44"/>
                    <a:pt x="5" y="44"/>
                    <a:pt x="5" y="44"/>
                  </a:cubicBezTo>
                  <a:cubicBezTo>
                    <a:pt x="5" y="44"/>
                    <a:pt x="5" y="0"/>
                    <a:pt x="5" y="0"/>
                  </a:cubicBezTo>
                  <a:cubicBezTo>
                    <a:pt x="5" y="0"/>
                    <a:pt x="0" y="0"/>
                    <a:pt x="0" y="0"/>
                  </a:cubicBezTo>
                  <a:cubicBezTo>
                    <a:pt x="0" y="0"/>
                    <a:pt x="2" y="11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lose/>
                </a:path>
              </a:pathLst>
            </a:custGeom>
            <a:noFill/>
            <a:ln w="12700">
              <a:solidFill>
                <a:srgbClr val="12110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58" name="Freeform 74"/>
            <p:cNvSpPr>
              <a:spLocks/>
            </p:cNvSpPr>
            <p:nvPr/>
          </p:nvSpPr>
          <p:spPr bwMode="auto">
            <a:xfrm flipV="1">
              <a:off x="7989887" y="3378369"/>
              <a:ext cx="909373" cy="982531"/>
            </a:xfrm>
            <a:custGeom>
              <a:avLst/>
              <a:gdLst/>
              <a:ahLst/>
              <a:cxnLst>
                <a:cxn ang="0">
                  <a:pos x="0" y="51"/>
                </a:cxn>
                <a:cxn ang="0">
                  <a:pos x="28" y="66"/>
                </a:cxn>
                <a:cxn ang="0">
                  <a:pos x="61" y="33"/>
                </a:cxn>
                <a:cxn ang="0">
                  <a:pos x="28" y="0"/>
                </a:cxn>
                <a:cxn ang="0">
                  <a:pos x="0" y="15"/>
                </a:cxn>
              </a:cxnLst>
              <a:rect l="0" t="0" r="r" b="b"/>
              <a:pathLst>
                <a:path w="61" h="66">
                  <a:moveTo>
                    <a:pt x="0" y="51"/>
                  </a:moveTo>
                  <a:cubicBezTo>
                    <a:pt x="6" y="60"/>
                    <a:pt x="16" y="66"/>
                    <a:pt x="28" y="66"/>
                  </a:cubicBezTo>
                  <a:cubicBezTo>
                    <a:pt x="46" y="66"/>
                    <a:pt x="61" y="51"/>
                    <a:pt x="61" y="33"/>
                  </a:cubicBezTo>
                  <a:cubicBezTo>
                    <a:pt x="61" y="15"/>
                    <a:pt x="46" y="0"/>
                    <a:pt x="28" y="0"/>
                  </a:cubicBezTo>
                  <a:cubicBezTo>
                    <a:pt x="16" y="0"/>
                    <a:pt x="6" y="6"/>
                    <a:pt x="0" y="15"/>
                  </a:cubicBezTo>
                </a:path>
              </a:pathLst>
            </a:custGeom>
            <a:noFill/>
            <a:ln w="39688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59" name="Freeform 75"/>
            <p:cNvSpPr>
              <a:spLocks/>
            </p:cNvSpPr>
            <p:nvPr/>
          </p:nvSpPr>
          <p:spPr bwMode="auto">
            <a:xfrm>
              <a:off x="7036064" y="4137991"/>
              <a:ext cx="387085" cy="2164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0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cubicBezTo>
                    <a:pt x="22" y="0"/>
                    <a:pt x="12" y="0"/>
                    <a:pt x="0" y="0"/>
                  </a:cubicBezTo>
                </a:path>
              </a:pathLst>
            </a:custGeom>
            <a:noFill/>
            <a:ln w="39688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60" name="Line 76"/>
            <p:cNvSpPr>
              <a:spLocks noChangeShapeType="1"/>
            </p:cNvSpPr>
            <p:nvPr/>
          </p:nvSpPr>
          <p:spPr bwMode="auto">
            <a:xfrm flipH="1">
              <a:off x="7780601" y="4137991"/>
              <a:ext cx="209285" cy="2164"/>
            </a:xfrm>
            <a:prstGeom prst="line">
              <a:avLst/>
            </a:prstGeom>
            <a:noFill/>
            <a:ln w="381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61" name="Line 77"/>
            <p:cNvSpPr>
              <a:spLocks noChangeShapeType="1"/>
            </p:cNvSpPr>
            <p:nvPr/>
          </p:nvSpPr>
          <p:spPr bwMode="auto">
            <a:xfrm>
              <a:off x="7423149" y="4137991"/>
              <a:ext cx="14817" cy="2164"/>
            </a:xfrm>
            <a:prstGeom prst="line">
              <a:avLst/>
            </a:prstGeom>
            <a:noFill/>
            <a:ln w="381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62" name="Line 78"/>
            <p:cNvSpPr>
              <a:spLocks noChangeShapeType="1"/>
            </p:cNvSpPr>
            <p:nvPr/>
          </p:nvSpPr>
          <p:spPr bwMode="auto">
            <a:xfrm>
              <a:off x="7452783" y="4137991"/>
              <a:ext cx="313002" cy="2164"/>
            </a:xfrm>
            <a:prstGeom prst="line">
              <a:avLst/>
            </a:prstGeom>
            <a:noFill/>
            <a:ln w="38100">
              <a:solidFill>
                <a:srgbClr val="1D1D1B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64" name="Freeform 80"/>
            <p:cNvSpPr>
              <a:spLocks/>
            </p:cNvSpPr>
            <p:nvPr/>
          </p:nvSpPr>
          <p:spPr bwMode="auto">
            <a:xfrm>
              <a:off x="7036064" y="3586129"/>
              <a:ext cx="387085" cy="2164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0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cubicBezTo>
                    <a:pt x="22" y="0"/>
                    <a:pt x="12" y="0"/>
                    <a:pt x="0" y="0"/>
                  </a:cubicBezTo>
                </a:path>
              </a:pathLst>
            </a:custGeom>
            <a:noFill/>
            <a:ln w="39688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65" name="Line 81"/>
            <p:cNvSpPr>
              <a:spLocks noChangeShapeType="1"/>
            </p:cNvSpPr>
            <p:nvPr/>
          </p:nvSpPr>
          <p:spPr bwMode="auto">
            <a:xfrm flipH="1">
              <a:off x="7780601" y="3586129"/>
              <a:ext cx="209285" cy="2164"/>
            </a:xfrm>
            <a:prstGeom prst="line">
              <a:avLst/>
            </a:prstGeom>
            <a:noFill/>
            <a:ln w="381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67" name="Line 83"/>
            <p:cNvSpPr>
              <a:spLocks noChangeShapeType="1"/>
            </p:cNvSpPr>
            <p:nvPr/>
          </p:nvSpPr>
          <p:spPr bwMode="auto">
            <a:xfrm>
              <a:off x="7452783" y="3586129"/>
              <a:ext cx="313002" cy="2164"/>
            </a:xfrm>
            <a:prstGeom prst="line">
              <a:avLst/>
            </a:prstGeom>
            <a:noFill/>
            <a:ln w="38100">
              <a:solidFill>
                <a:srgbClr val="1D1D1B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69" name="Freeform 85"/>
            <p:cNvSpPr>
              <a:spLocks/>
            </p:cNvSpPr>
            <p:nvPr/>
          </p:nvSpPr>
          <p:spPr bwMode="auto">
            <a:xfrm flipV="1">
              <a:off x="5098785" y="4137991"/>
              <a:ext cx="268552" cy="253207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17"/>
                </a:cxn>
              </a:cxnLst>
              <a:rect l="0" t="0" r="r" b="b"/>
              <a:pathLst>
                <a:path w="18" h="17">
                  <a:moveTo>
                    <a:pt x="18" y="0"/>
                  </a:moveTo>
                  <a:cubicBezTo>
                    <a:pt x="10" y="4"/>
                    <a:pt x="4" y="10"/>
                    <a:pt x="0" y="17"/>
                  </a:cubicBezTo>
                </a:path>
              </a:pathLst>
            </a:custGeom>
            <a:noFill/>
            <a:ln w="39688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70" name="Freeform 86"/>
            <p:cNvSpPr>
              <a:spLocks/>
            </p:cNvSpPr>
            <p:nvPr/>
          </p:nvSpPr>
          <p:spPr bwMode="auto">
            <a:xfrm flipV="1">
              <a:off x="5919258" y="4137991"/>
              <a:ext cx="268552" cy="253207"/>
            </a:xfrm>
            <a:custGeom>
              <a:avLst/>
              <a:gdLst/>
              <a:ahLst/>
              <a:cxnLst>
                <a:cxn ang="0">
                  <a:pos x="18" y="17"/>
                </a:cxn>
                <a:cxn ang="0">
                  <a:pos x="0" y="0"/>
                </a:cxn>
              </a:cxnLst>
              <a:rect l="0" t="0" r="r" b="b"/>
              <a:pathLst>
                <a:path w="18" h="17">
                  <a:moveTo>
                    <a:pt x="18" y="17"/>
                  </a:moveTo>
                  <a:cubicBezTo>
                    <a:pt x="14" y="10"/>
                    <a:pt x="8" y="4"/>
                    <a:pt x="0" y="0"/>
                  </a:cubicBezTo>
                </a:path>
              </a:pathLst>
            </a:custGeom>
            <a:noFill/>
            <a:ln w="39688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71" name="Freeform 87"/>
            <p:cNvSpPr>
              <a:spLocks/>
            </p:cNvSpPr>
            <p:nvPr/>
          </p:nvSpPr>
          <p:spPr bwMode="auto">
            <a:xfrm flipV="1">
              <a:off x="5919258" y="3287474"/>
              <a:ext cx="298185" cy="313804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20" y="0"/>
                </a:cxn>
              </a:cxnLst>
              <a:rect l="0" t="0" r="r" b="b"/>
              <a:pathLst>
                <a:path w="20" h="21">
                  <a:moveTo>
                    <a:pt x="0" y="21"/>
                  </a:moveTo>
                  <a:cubicBezTo>
                    <a:pt x="9" y="17"/>
                    <a:pt x="16" y="10"/>
                    <a:pt x="20" y="0"/>
                  </a:cubicBezTo>
                </a:path>
              </a:pathLst>
            </a:custGeom>
            <a:noFill/>
            <a:ln w="39688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72" name="Freeform 88"/>
            <p:cNvSpPr>
              <a:spLocks/>
            </p:cNvSpPr>
            <p:nvPr/>
          </p:nvSpPr>
          <p:spPr bwMode="auto">
            <a:xfrm flipV="1">
              <a:off x="5083968" y="3287474"/>
              <a:ext cx="298185" cy="2986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20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cubicBezTo>
                    <a:pt x="4" y="9"/>
                    <a:pt x="11" y="16"/>
                    <a:pt x="20" y="20"/>
                  </a:cubicBezTo>
                </a:path>
              </a:pathLst>
            </a:custGeom>
            <a:noFill/>
            <a:ln w="39688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73" name="Line 89"/>
            <p:cNvSpPr>
              <a:spLocks noChangeShapeType="1"/>
            </p:cNvSpPr>
            <p:nvPr/>
          </p:nvSpPr>
          <p:spPr bwMode="auto">
            <a:xfrm>
              <a:off x="5904441" y="5211417"/>
              <a:ext cx="1852" cy="88731"/>
            </a:xfrm>
            <a:prstGeom prst="line">
              <a:avLst/>
            </a:prstGeom>
            <a:noFill/>
            <a:ln w="381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74" name="Line 90"/>
            <p:cNvSpPr>
              <a:spLocks noChangeShapeType="1"/>
            </p:cNvSpPr>
            <p:nvPr/>
          </p:nvSpPr>
          <p:spPr bwMode="auto">
            <a:xfrm>
              <a:off x="5352520" y="5226566"/>
              <a:ext cx="1852" cy="73582"/>
            </a:xfrm>
            <a:prstGeom prst="line">
              <a:avLst/>
            </a:prstGeom>
            <a:noFill/>
            <a:ln w="381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75" name="Freeform 91"/>
            <p:cNvSpPr>
              <a:spLocks/>
            </p:cNvSpPr>
            <p:nvPr/>
          </p:nvSpPr>
          <p:spPr bwMode="auto">
            <a:xfrm flipV="1">
              <a:off x="4250531" y="3363220"/>
              <a:ext cx="833437" cy="2229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" y="15"/>
                </a:cxn>
                <a:cxn ang="0">
                  <a:pos x="56" y="0"/>
                </a:cxn>
              </a:cxnLst>
              <a:rect l="0" t="0" r="r" b="b"/>
              <a:pathLst>
                <a:path w="56" h="15">
                  <a:moveTo>
                    <a:pt x="0" y="0"/>
                  </a:moveTo>
                  <a:cubicBezTo>
                    <a:pt x="6" y="9"/>
                    <a:pt x="16" y="15"/>
                    <a:pt x="28" y="15"/>
                  </a:cubicBezTo>
                  <a:cubicBezTo>
                    <a:pt x="40" y="15"/>
                    <a:pt x="50" y="9"/>
                    <a:pt x="56" y="0"/>
                  </a:cubicBez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76" name="Freeform 92"/>
            <p:cNvSpPr>
              <a:spLocks/>
            </p:cNvSpPr>
            <p:nvPr/>
          </p:nvSpPr>
          <p:spPr bwMode="auto">
            <a:xfrm flipV="1">
              <a:off x="4250531" y="3363220"/>
              <a:ext cx="833437" cy="2229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" y="15"/>
                </a:cxn>
                <a:cxn ang="0">
                  <a:pos x="56" y="0"/>
                </a:cxn>
              </a:cxnLst>
              <a:rect l="0" t="0" r="r" b="b"/>
              <a:pathLst>
                <a:path w="56" h="15">
                  <a:moveTo>
                    <a:pt x="0" y="0"/>
                  </a:moveTo>
                  <a:cubicBezTo>
                    <a:pt x="6" y="9"/>
                    <a:pt x="16" y="15"/>
                    <a:pt x="28" y="15"/>
                  </a:cubicBezTo>
                  <a:cubicBezTo>
                    <a:pt x="40" y="15"/>
                    <a:pt x="50" y="9"/>
                    <a:pt x="56" y="0"/>
                  </a:cubicBezTo>
                </a:path>
              </a:pathLst>
            </a:custGeom>
            <a:noFill/>
            <a:ln w="39688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77" name="Freeform 93"/>
            <p:cNvSpPr>
              <a:spLocks/>
            </p:cNvSpPr>
            <p:nvPr/>
          </p:nvSpPr>
          <p:spPr bwMode="auto">
            <a:xfrm flipV="1">
              <a:off x="4265348" y="4137991"/>
              <a:ext cx="833437" cy="222909"/>
            </a:xfrm>
            <a:custGeom>
              <a:avLst/>
              <a:gdLst/>
              <a:ahLst/>
              <a:cxnLst>
                <a:cxn ang="0">
                  <a:pos x="56" y="15"/>
                </a:cxn>
                <a:cxn ang="0">
                  <a:pos x="28" y="0"/>
                </a:cxn>
                <a:cxn ang="0">
                  <a:pos x="0" y="15"/>
                </a:cxn>
              </a:cxnLst>
              <a:rect l="0" t="0" r="r" b="b"/>
              <a:pathLst>
                <a:path w="56" h="15">
                  <a:moveTo>
                    <a:pt x="56" y="15"/>
                  </a:moveTo>
                  <a:cubicBezTo>
                    <a:pt x="50" y="6"/>
                    <a:pt x="40" y="0"/>
                    <a:pt x="28" y="0"/>
                  </a:cubicBezTo>
                  <a:cubicBezTo>
                    <a:pt x="17" y="0"/>
                    <a:pt x="6" y="6"/>
                    <a:pt x="0" y="15"/>
                  </a:cubicBez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78" name="Freeform 94"/>
            <p:cNvSpPr>
              <a:spLocks/>
            </p:cNvSpPr>
            <p:nvPr/>
          </p:nvSpPr>
          <p:spPr bwMode="auto">
            <a:xfrm flipV="1">
              <a:off x="4265348" y="4137991"/>
              <a:ext cx="833437" cy="222909"/>
            </a:xfrm>
            <a:custGeom>
              <a:avLst/>
              <a:gdLst/>
              <a:ahLst/>
              <a:cxnLst>
                <a:cxn ang="0">
                  <a:pos x="56" y="15"/>
                </a:cxn>
                <a:cxn ang="0">
                  <a:pos x="28" y="0"/>
                </a:cxn>
                <a:cxn ang="0">
                  <a:pos x="0" y="15"/>
                </a:cxn>
              </a:cxnLst>
              <a:rect l="0" t="0" r="r" b="b"/>
              <a:pathLst>
                <a:path w="56" h="15">
                  <a:moveTo>
                    <a:pt x="56" y="15"/>
                  </a:moveTo>
                  <a:cubicBezTo>
                    <a:pt x="50" y="6"/>
                    <a:pt x="40" y="0"/>
                    <a:pt x="28" y="0"/>
                  </a:cubicBezTo>
                  <a:cubicBezTo>
                    <a:pt x="17" y="0"/>
                    <a:pt x="6" y="6"/>
                    <a:pt x="0" y="15"/>
                  </a:cubicBezTo>
                </a:path>
              </a:pathLst>
            </a:custGeom>
            <a:noFill/>
            <a:ln w="39688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79" name="Freeform 95"/>
            <p:cNvSpPr>
              <a:spLocks/>
            </p:cNvSpPr>
            <p:nvPr/>
          </p:nvSpPr>
          <p:spPr bwMode="auto">
            <a:xfrm flipV="1">
              <a:off x="3580077" y="2006288"/>
              <a:ext cx="624152" cy="582161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8"/>
                </a:cxn>
                <a:cxn ang="0">
                  <a:pos x="21" y="39"/>
                </a:cxn>
                <a:cxn ang="0">
                  <a:pos x="42" y="18"/>
                </a:cxn>
                <a:cxn ang="0">
                  <a:pos x="32" y="0"/>
                </a:cxn>
              </a:cxnLst>
              <a:rect l="0" t="0" r="r" b="b"/>
              <a:pathLst>
                <a:path w="42" h="39">
                  <a:moveTo>
                    <a:pt x="9" y="0"/>
                  </a:moveTo>
                  <a:cubicBezTo>
                    <a:pt x="4" y="4"/>
                    <a:pt x="0" y="11"/>
                    <a:pt x="0" y="18"/>
                  </a:cubicBezTo>
                  <a:cubicBezTo>
                    <a:pt x="0" y="29"/>
                    <a:pt x="9" y="39"/>
                    <a:pt x="21" y="39"/>
                  </a:cubicBezTo>
                  <a:cubicBezTo>
                    <a:pt x="32" y="39"/>
                    <a:pt x="42" y="29"/>
                    <a:pt x="42" y="18"/>
                  </a:cubicBezTo>
                  <a:cubicBezTo>
                    <a:pt x="42" y="10"/>
                    <a:pt x="38" y="4"/>
                    <a:pt x="32" y="0"/>
                  </a:cubicBezTo>
                </a:path>
              </a:pathLst>
            </a:custGeom>
            <a:noFill/>
            <a:ln w="39688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80" name="Freeform 96"/>
            <p:cNvSpPr>
              <a:spLocks/>
            </p:cNvSpPr>
            <p:nvPr/>
          </p:nvSpPr>
          <p:spPr bwMode="auto">
            <a:xfrm flipV="1">
              <a:off x="4056062" y="3525532"/>
              <a:ext cx="88900" cy="60597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6" y="0"/>
                </a:cxn>
              </a:cxnLst>
              <a:rect l="0" t="0" r="r" b="b"/>
              <a:pathLst>
                <a:path w="6" h="4">
                  <a:moveTo>
                    <a:pt x="0" y="4"/>
                  </a:moveTo>
                  <a:cubicBezTo>
                    <a:pt x="2" y="3"/>
                    <a:pt x="5" y="1"/>
                    <a:pt x="6" y="0"/>
                  </a:cubicBezTo>
                </a:path>
              </a:pathLst>
            </a:custGeom>
            <a:noFill/>
            <a:ln w="39688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81" name="Line 97"/>
            <p:cNvSpPr>
              <a:spLocks noChangeShapeType="1"/>
            </p:cNvSpPr>
            <p:nvPr/>
          </p:nvSpPr>
          <p:spPr bwMode="auto">
            <a:xfrm>
              <a:off x="3713427" y="2573299"/>
              <a:ext cx="1852" cy="939248"/>
            </a:xfrm>
            <a:prstGeom prst="line">
              <a:avLst/>
            </a:prstGeom>
            <a:noFill/>
            <a:ln w="381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82" name="Line 98"/>
            <p:cNvSpPr>
              <a:spLocks noChangeShapeType="1"/>
            </p:cNvSpPr>
            <p:nvPr/>
          </p:nvSpPr>
          <p:spPr bwMode="auto">
            <a:xfrm>
              <a:off x="4056062" y="2573299"/>
              <a:ext cx="1852" cy="952233"/>
            </a:xfrm>
            <a:prstGeom prst="line">
              <a:avLst/>
            </a:prstGeom>
            <a:noFill/>
            <a:ln w="381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83" name="Line 99"/>
            <p:cNvSpPr>
              <a:spLocks noChangeShapeType="1"/>
            </p:cNvSpPr>
            <p:nvPr/>
          </p:nvSpPr>
          <p:spPr bwMode="auto">
            <a:xfrm flipH="1">
              <a:off x="4144962" y="3586129"/>
              <a:ext cx="105569" cy="2164"/>
            </a:xfrm>
            <a:prstGeom prst="line">
              <a:avLst/>
            </a:prstGeom>
            <a:noFill/>
            <a:ln w="381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84" name="Line 100"/>
            <p:cNvSpPr>
              <a:spLocks noChangeShapeType="1"/>
            </p:cNvSpPr>
            <p:nvPr/>
          </p:nvSpPr>
          <p:spPr bwMode="auto">
            <a:xfrm flipH="1">
              <a:off x="4144962" y="4122842"/>
              <a:ext cx="120385" cy="2164"/>
            </a:xfrm>
            <a:prstGeom prst="line">
              <a:avLst/>
            </a:prstGeom>
            <a:noFill/>
            <a:ln w="381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85" name="Line 101"/>
            <p:cNvSpPr>
              <a:spLocks noChangeShapeType="1"/>
            </p:cNvSpPr>
            <p:nvPr/>
          </p:nvSpPr>
          <p:spPr bwMode="auto">
            <a:xfrm>
              <a:off x="2878137" y="5955890"/>
              <a:ext cx="1759479" cy="2164"/>
            </a:xfrm>
            <a:prstGeom prst="line">
              <a:avLst/>
            </a:prstGeom>
            <a:noFill/>
            <a:ln w="25400">
              <a:solidFill>
                <a:srgbClr val="E2061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86" name="Rectangle 102"/>
            <p:cNvSpPr>
              <a:spLocks noChangeArrowheads="1"/>
            </p:cNvSpPr>
            <p:nvPr/>
          </p:nvSpPr>
          <p:spPr bwMode="auto">
            <a:xfrm>
              <a:off x="3198548" y="4834853"/>
              <a:ext cx="277812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SHG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87" name="Rectangle 103"/>
            <p:cNvSpPr>
              <a:spLocks noChangeArrowheads="1"/>
            </p:cNvSpPr>
            <p:nvPr/>
          </p:nvSpPr>
          <p:spPr bwMode="auto">
            <a:xfrm>
              <a:off x="4130146" y="4958210"/>
              <a:ext cx="507471" cy="848353"/>
            </a:xfrm>
            <a:prstGeom prst="rect">
              <a:avLst/>
            </a:prstGeom>
            <a:solidFill>
              <a:srgbClr val="AFA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88" name="Line 104"/>
            <p:cNvSpPr>
              <a:spLocks noChangeShapeType="1"/>
            </p:cNvSpPr>
            <p:nvPr/>
          </p:nvSpPr>
          <p:spPr bwMode="auto">
            <a:xfrm>
              <a:off x="4517231" y="5672385"/>
              <a:ext cx="120385" cy="283506"/>
            </a:xfrm>
            <a:prstGeom prst="line">
              <a:avLst/>
            </a:prstGeom>
            <a:noFill/>
            <a:ln w="25400">
              <a:solidFill>
                <a:srgbClr val="E2061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89" name="Line 105"/>
            <p:cNvSpPr>
              <a:spLocks noChangeShapeType="1"/>
            </p:cNvSpPr>
            <p:nvPr/>
          </p:nvSpPr>
          <p:spPr bwMode="auto">
            <a:xfrm>
              <a:off x="4235714" y="5135672"/>
              <a:ext cx="266700" cy="567011"/>
            </a:xfrm>
            <a:prstGeom prst="line">
              <a:avLst/>
            </a:prstGeom>
            <a:noFill/>
            <a:ln w="12700">
              <a:solidFill>
                <a:srgbClr val="E02B23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90" name="Line 106"/>
            <p:cNvSpPr>
              <a:spLocks noChangeShapeType="1"/>
            </p:cNvSpPr>
            <p:nvPr/>
          </p:nvSpPr>
          <p:spPr bwMode="auto">
            <a:xfrm flipV="1">
              <a:off x="4250531" y="5122687"/>
              <a:ext cx="1852" cy="506415"/>
            </a:xfrm>
            <a:prstGeom prst="line">
              <a:avLst/>
            </a:prstGeom>
            <a:noFill/>
            <a:ln w="25400">
              <a:solidFill>
                <a:srgbClr val="009C3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91" name="Line 107"/>
            <p:cNvSpPr>
              <a:spLocks noChangeShapeType="1"/>
            </p:cNvSpPr>
            <p:nvPr/>
          </p:nvSpPr>
          <p:spPr bwMode="auto">
            <a:xfrm>
              <a:off x="4517231" y="4659555"/>
              <a:ext cx="1852" cy="1012829"/>
            </a:xfrm>
            <a:prstGeom prst="line">
              <a:avLst/>
            </a:prstGeom>
            <a:noFill/>
            <a:ln w="25400">
              <a:solidFill>
                <a:srgbClr val="009C3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92" name="Rectangle 108"/>
            <p:cNvSpPr>
              <a:spLocks noChangeArrowheads="1"/>
            </p:cNvSpPr>
            <p:nvPr/>
          </p:nvSpPr>
          <p:spPr bwMode="auto">
            <a:xfrm>
              <a:off x="3042973" y="4525377"/>
              <a:ext cx="535252" cy="298655"/>
            </a:xfrm>
            <a:prstGeom prst="rect">
              <a:avLst/>
            </a:prstGeom>
            <a:solidFill>
              <a:srgbClr val="AFA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93" name="Line 109"/>
            <p:cNvSpPr>
              <a:spLocks noChangeShapeType="1"/>
            </p:cNvSpPr>
            <p:nvPr/>
          </p:nvSpPr>
          <p:spPr bwMode="auto">
            <a:xfrm>
              <a:off x="4235714" y="5122687"/>
              <a:ext cx="1852" cy="491266"/>
            </a:xfrm>
            <a:prstGeom prst="line">
              <a:avLst/>
            </a:prstGeom>
            <a:noFill/>
            <a:ln w="12700">
              <a:solidFill>
                <a:srgbClr val="E02B23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94" name="Line 110"/>
            <p:cNvSpPr>
              <a:spLocks noChangeShapeType="1"/>
            </p:cNvSpPr>
            <p:nvPr/>
          </p:nvSpPr>
          <p:spPr bwMode="auto">
            <a:xfrm flipV="1">
              <a:off x="4219046" y="4525377"/>
              <a:ext cx="551921" cy="1088575"/>
            </a:xfrm>
            <a:prstGeom prst="line">
              <a:avLst/>
            </a:prstGeom>
            <a:noFill/>
            <a:ln w="12700">
              <a:solidFill>
                <a:srgbClr val="E02B23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95" name="Line 111"/>
            <p:cNvSpPr>
              <a:spLocks noChangeShapeType="1"/>
            </p:cNvSpPr>
            <p:nvPr/>
          </p:nvSpPr>
          <p:spPr bwMode="auto">
            <a:xfrm flipH="1">
              <a:off x="3176323" y="4659555"/>
              <a:ext cx="1355725" cy="2164"/>
            </a:xfrm>
            <a:prstGeom prst="line">
              <a:avLst/>
            </a:prstGeom>
            <a:noFill/>
            <a:ln w="25400">
              <a:solidFill>
                <a:srgbClr val="009C3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96" name="Line 112"/>
            <p:cNvSpPr>
              <a:spLocks noChangeShapeType="1"/>
            </p:cNvSpPr>
            <p:nvPr/>
          </p:nvSpPr>
          <p:spPr bwMode="auto">
            <a:xfrm flipH="1">
              <a:off x="4250531" y="5062090"/>
              <a:ext cx="281517" cy="567011"/>
            </a:xfrm>
            <a:prstGeom prst="line">
              <a:avLst/>
            </a:prstGeom>
            <a:noFill/>
            <a:ln w="25400">
              <a:solidFill>
                <a:srgbClr val="009C3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97" name="Line 113"/>
            <p:cNvSpPr>
              <a:spLocks noChangeShapeType="1"/>
            </p:cNvSpPr>
            <p:nvPr/>
          </p:nvSpPr>
          <p:spPr bwMode="auto">
            <a:xfrm>
              <a:off x="4250531" y="5135672"/>
              <a:ext cx="266700" cy="551862"/>
            </a:xfrm>
            <a:prstGeom prst="line">
              <a:avLst/>
            </a:prstGeom>
            <a:noFill/>
            <a:ln w="25400">
              <a:solidFill>
                <a:srgbClr val="009C3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98" name="Freeform 114"/>
            <p:cNvSpPr>
              <a:spLocks/>
            </p:cNvSpPr>
            <p:nvPr/>
          </p:nvSpPr>
          <p:spPr bwMode="auto">
            <a:xfrm flipV="1">
              <a:off x="4174596" y="5077239"/>
              <a:ext cx="150019" cy="10388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5" y="3"/>
                </a:cxn>
                <a:cxn ang="0">
                  <a:pos x="10" y="4"/>
                </a:cxn>
                <a:cxn ang="0">
                  <a:pos x="8" y="7"/>
                </a:cxn>
                <a:cxn ang="0">
                  <a:pos x="0" y="4"/>
                </a:cxn>
                <a:cxn ang="0">
                  <a:pos x="1" y="0"/>
                </a:cxn>
              </a:cxnLst>
              <a:rect l="0" t="0" r="r" b="b"/>
              <a:pathLst>
                <a:path w="10" h="7">
                  <a:moveTo>
                    <a:pt x="1" y="0"/>
                  </a:moveTo>
                  <a:cubicBezTo>
                    <a:pt x="2" y="1"/>
                    <a:pt x="3" y="2"/>
                    <a:pt x="5" y="3"/>
                  </a:cubicBezTo>
                  <a:cubicBezTo>
                    <a:pt x="7" y="3"/>
                    <a:pt x="8" y="4"/>
                    <a:pt x="10" y="4"/>
                  </a:cubicBezTo>
                  <a:cubicBezTo>
                    <a:pt x="10" y="4"/>
                    <a:pt x="8" y="7"/>
                    <a:pt x="8" y="7"/>
                  </a:cubicBezTo>
                  <a:cubicBezTo>
                    <a:pt x="8" y="7"/>
                    <a:pt x="0" y="4"/>
                    <a:pt x="0" y="4"/>
                  </a:cubicBezTo>
                  <a:cubicBezTo>
                    <a:pt x="0" y="4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9E9C9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99" name="Freeform 115"/>
            <p:cNvSpPr>
              <a:spLocks/>
            </p:cNvSpPr>
            <p:nvPr/>
          </p:nvSpPr>
          <p:spPr bwMode="auto">
            <a:xfrm flipV="1">
              <a:off x="4174596" y="5077239"/>
              <a:ext cx="150019" cy="10388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5" y="3"/>
                </a:cxn>
                <a:cxn ang="0">
                  <a:pos x="10" y="4"/>
                </a:cxn>
                <a:cxn ang="0">
                  <a:pos x="8" y="7"/>
                </a:cxn>
                <a:cxn ang="0">
                  <a:pos x="0" y="4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0" h="7">
                  <a:moveTo>
                    <a:pt x="1" y="0"/>
                  </a:moveTo>
                  <a:cubicBezTo>
                    <a:pt x="2" y="1"/>
                    <a:pt x="3" y="2"/>
                    <a:pt x="5" y="3"/>
                  </a:cubicBezTo>
                  <a:cubicBezTo>
                    <a:pt x="7" y="3"/>
                    <a:pt x="8" y="4"/>
                    <a:pt x="10" y="4"/>
                  </a:cubicBezTo>
                  <a:cubicBezTo>
                    <a:pt x="10" y="4"/>
                    <a:pt x="8" y="7"/>
                    <a:pt x="8" y="7"/>
                  </a:cubicBezTo>
                  <a:cubicBezTo>
                    <a:pt x="8" y="7"/>
                    <a:pt x="0" y="4"/>
                    <a:pt x="0" y="4"/>
                  </a:cubicBezTo>
                  <a:cubicBezTo>
                    <a:pt x="0" y="4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noFill/>
            <a:ln w="12700">
              <a:solidFill>
                <a:srgbClr val="12110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00" name="Freeform 116"/>
            <p:cNvSpPr>
              <a:spLocks/>
            </p:cNvSpPr>
            <p:nvPr/>
          </p:nvSpPr>
          <p:spPr bwMode="auto">
            <a:xfrm flipV="1">
              <a:off x="4189412" y="5122687"/>
              <a:ext cx="135202" cy="584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3"/>
                </a:cxn>
                <a:cxn ang="0">
                  <a:pos x="9" y="4"/>
                </a:cxn>
              </a:cxnLst>
              <a:rect l="0" t="0" r="r" b="b"/>
              <a:pathLst>
                <a:path w="9" h="4">
                  <a:moveTo>
                    <a:pt x="0" y="0"/>
                  </a:moveTo>
                  <a:cubicBezTo>
                    <a:pt x="1" y="1"/>
                    <a:pt x="2" y="2"/>
                    <a:pt x="4" y="3"/>
                  </a:cubicBezTo>
                  <a:cubicBezTo>
                    <a:pt x="6" y="3"/>
                    <a:pt x="7" y="4"/>
                    <a:pt x="9" y="4"/>
                  </a:cubicBezTo>
                </a:path>
              </a:pathLst>
            </a:custGeom>
            <a:noFill/>
            <a:ln w="26988">
              <a:solidFill>
                <a:srgbClr val="12110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01" name="Line 117"/>
            <p:cNvSpPr>
              <a:spLocks noChangeShapeType="1"/>
            </p:cNvSpPr>
            <p:nvPr/>
          </p:nvSpPr>
          <p:spPr bwMode="auto">
            <a:xfrm>
              <a:off x="4502414" y="5062090"/>
              <a:ext cx="1852" cy="640593"/>
            </a:xfrm>
            <a:prstGeom prst="line">
              <a:avLst/>
            </a:prstGeom>
            <a:noFill/>
            <a:ln w="12700">
              <a:solidFill>
                <a:srgbClr val="E02B23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02" name="Freeform 118"/>
            <p:cNvSpPr>
              <a:spLocks/>
            </p:cNvSpPr>
            <p:nvPr/>
          </p:nvSpPr>
          <p:spPr bwMode="auto">
            <a:xfrm>
              <a:off x="4502414" y="5717832"/>
              <a:ext cx="75935" cy="60597"/>
            </a:xfrm>
            <a:custGeom>
              <a:avLst/>
              <a:gdLst/>
              <a:ahLst/>
              <a:cxnLst>
                <a:cxn ang="0">
                  <a:pos x="41" y="14"/>
                </a:cxn>
                <a:cxn ang="0">
                  <a:pos x="33" y="0"/>
                </a:cxn>
                <a:cxn ang="0">
                  <a:pos x="0" y="14"/>
                </a:cxn>
                <a:cxn ang="0">
                  <a:pos x="8" y="28"/>
                </a:cxn>
                <a:cxn ang="0">
                  <a:pos x="41" y="14"/>
                </a:cxn>
              </a:cxnLst>
              <a:rect l="0" t="0" r="r" b="b"/>
              <a:pathLst>
                <a:path w="41" h="28">
                  <a:moveTo>
                    <a:pt x="41" y="14"/>
                  </a:moveTo>
                  <a:lnTo>
                    <a:pt x="33" y="0"/>
                  </a:lnTo>
                  <a:lnTo>
                    <a:pt x="0" y="14"/>
                  </a:lnTo>
                  <a:lnTo>
                    <a:pt x="8" y="28"/>
                  </a:lnTo>
                  <a:lnTo>
                    <a:pt x="41" y="14"/>
                  </a:lnTo>
                  <a:close/>
                </a:path>
              </a:pathLst>
            </a:custGeom>
            <a:solidFill>
              <a:srgbClr val="E02B2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03" name="Freeform 119"/>
            <p:cNvSpPr>
              <a:spLocks/>
            </p:cNvSpPr>
            <p:nvPr/>
          </p:nvSpPr>
          <p:spPr bwMode="auto">
            <a:xfrm>
              <a:off x="4502414" y="5717832"/>
              <a:ext cx="75935" cy="60597"/>
            </a:xfrm>
            <a:custGeom>
              <a:avLst/>
              <a:gdLst/>
              <a:ahLst/>
              <a:cxnLst>
                <a:cxn ang="0">
                  <a:pos x="41" y="14"/>
                </a:cxn>
                <a:cxn ang="0">
                  <a:pos x="33" y="0"/>
                </a:cxn>
                <a:cxn ang="0">
                  <a:pos x="0" y="14"/>
                </a:cxn>
                <a:cxn ang="0">
                  <a:pos x="8" y="28"/>
                </a:cxn>
                <a:cxn ang="0">
                  <a:pos x="41" y="14"/>
                </a:cxn>
              </a:cxnLst>
              <a:rect l="0" t="0" r="r" b="b"/>
              <a:pathLst>
                <a:path w="41" h="28">
                  <a:moveTo>
                    <a:pt x="41" y="14"/>
                  </a:moveTo>
                  <a:lnTo>
                    <a:pt x="33" y="0"/>
                  </a:lnTo>
                  <a:lnTo>
                    <a:pt x="0" y="14"/>
                  </a:lnTo>
                  <a:lnTo>
                    <a:pt x="8" y="28"/>
                  </a:lnTo>
                  <a:lnTo>
                    <a:pt x="41" y="14"/>
                  </a:lnTo>
                  <a:close/>
                </a:path>
              </a:pathLst>
            </a:custGeom>
            <a:noFill/>
            <a:ln w="127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04" name="Freeform 120"/>
            <p:cNvSpPr>
              <a:spLocks/>
            </p:cNvSpPr>
            <p:nvPr/>
          </p:nvSpPr>
          <p:spPr bwMode="auto">
            <a:xfrm>
              <a:off x="4443148" y="5659400"/>
              <a:ext cx="164835" cy="119029"/>
            </a:xfrm>
            <a:custGeom>
              <a:avLst/>
              <a:gdLst/>
              <a:ahLst/>
              <a:cxnLst>
                <a:cxn ang="0">
                  <a:pos x="8" y="55"/>
                </a:cxn>
                <a:cxn ang="0">
                  <a:pos x="89" y="13"/>
                </a:cxn>
                <a:cxn ang="0">
                  <a:pos x="81" y="0"/>
                </a:cxn>
                <a:cxn ang="0">
                  <a:pos x="0" y="34"/>
                </a:cxn>
                <a:cxn ang="0">
                  <a:pos x="8" y="55"/>
                </a:cxn>
              </a:cxnLst>
              <a:rect l="0" t="0" r="r" b="b"/>
              <a:pathLst>
                <a:path w="89" h="55">
                  <a:moveTo>
                    <a:pt x="8" y="55"/>
                  </a:moveTo>
                  <a:lnTo>
                    <a:pt x="89" y="13"/>
                  </a:lnTo>
                  <a:lnTo>
                    <a:pt x="81" y="0"/>
                  </a:lnTo>
                  <a:lnTo>
                    <a:pt x="0" y="34"/>
                  </a:lnTo>
                  <a:lnTo>
                    <a:pt x="8" y="55"/>
                  </a:lnTo>
                  <a:close/>
                </a:path>
              </a:pathLst>
            </a:custGeom>
            <a:solidFill>
              <a:srgbClr val="A6A9B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05" name="Freeform 121"/>
            <p:cNvSpPr>
              <a:spLocks/>
            </p:cNvSpPr>
            <p:nvPr/>
          </p:nvSpPr>
          <p:spPr bwMode="auto">
            <a:xfrm>
              <a:off x="4443148" y="5659400"/>
              <a:ext cx="164835" cy="119029"/>
            </a:xfrm>
            <a:custGeom>
              <a:avLst/>
              <a:gdLst/>
              <a:ahLst/>
              <a:cxnLst>
                <a:cxn ang="0">
                  <a:pos x="8" y="55"/>
                </a:cxn>
                <a:cxn ang="0">
                  <a:pos x="89" y="13"/>
                </a:cxn>
                <a:cxn ang="0">
                  <a:pos x="81" y="0"/>
                </a:cxn>
                <a:cxn ang="0">
                  <a:pos x="0" y="34"/>
                </a:cxn>
                <a:cxn ang="0">
                  <a:pos x="8" y="55"/>
                </a:cxn>
              </a:cxnLst>
              <a:rect l="0" t="0" r="r" b="b"/>
              <a:pathLst>
                <a:path w="89" h="55">
                  <a:moveTo>
                    <a:pt x="8" y="55"/>
                  </a:moveTo>
                  <a:lnTo>
                    <a:pt x="89" y="13"/>
                  </a:lnTo>
                  <a:lnTo>
                    <a:pt x="81" y="0"/>
                  </a:lnTo>
                  <a:lnTo>
                    <a:pt x="0" y="34"/>
                  </a:lnTo>
                  <a:lnTo>
                    <a:pt x="8" y="55"/>
                  </a:lnTo>
                  <a:close/>
                </a:path>
              </a:pathLst>
            </a:custGeom>
            <a:noFill/>
            <a:ln w="127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06" name="Line 122"/>
            <p:cNvSpPr>
              <a:spLocks noChangeShapeType="1"/>
            </p:cNvSpPr>
            <p:nvPr/>
          </p:nvSpPr>
          <p:spPr bwMode="auto">
            <a:xfrm flipH="1">
              <a:off x="4443148" y="5659400"/>
              <a:ext cx="150019" cy="73582"/>
            </a:xfrm>
            <a:prstGeom prst="line">
              <a:avLst/>
            </a:prstGeom>
            <a:noFill/>
            <a:ln w="254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07" name="Freeform 123"/>
            <p:cNvSpPr>
              <a:spLocks/>
            </p:cNvSpPr>
            <p:nvPr/>
          </p:nvSpPr>
          <p:spPr bwMode="auto">
            <a:xfrm>
              <a:off x="4443148" y="4988508"/>
              <a:ext cx="164835" cy="119029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81" y="55"/>
                </a:cxn>
                <a:cxn ang="0">
                  <a:pos x="89" y="34"/>
                </a:cxn>
                <a:cxn ang="0">
                  <a:pos x="8" y="0"/>
                </a:cxn>
                <a:cxn ang="0">
                  <a:pos x="0" y="13"/>
                </a:cxn>
              </a:cxnLst>
              <a:rect l="0" t="0" r="r" b="b"/>
              <a:pathLst>
                <a:path w="89" h="55">
                  <a:moveTo>
                    <a:pt x="0" y="13"/>
                  </a:moveTo>
                  <a:lnTo>
                    <a:pt x="81" y="55"/>
                  </a:lnTo>
                  <a:lnTo>
                    <a:pt x="89" y="34"/>
                  </a:lnTo>
                  <a:lnTo>
                    <a:pt x="8" y="0"/>
                  </a:lnTo>
                  <a:lnTo>
                    <a:pt x="0" y="13"/>
                  </a:lnTo>
                  <a:close/>
                </a:path>
              </a:pathLst>
            </a:custGeom>
            <a:noFill/>
            <a:ln w="127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08" name="Line 124"/>
            <p:cNvSpPr>
              <a:spLocks noChangeShapeType="1"/>
            </p:cNvSpPr>
            <p:nvPr/>
          </p:nvSpPr>
          <p:spPr bwMode="auto">
            <a:xfrm flipH="1" flipV="1">
              <a:off x="4443148" y="5016642"/>
              <a:ext cx="150019" cy="90895"/>
            </a:xfrm>
            <a:prstGeom prst="line">
              <a:avLst/>
            </a:prstGeom>
            <a:noFill/>
            <a:ln w="254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09" name="Freeform 125"/>
            <p:cNvSpPr>
              <a:spLocks/>
            </p:cNvSpPr>
            <p:nvPr/>
          </p:nvSpPr>
          <p:spPr bwMode="auto">
            <a:xfrm flipV="1">
              <a:off x="4174596" y="5568505"/>
              <a:ext cx="135202" cy="119029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5" y="5"/>
                </a:cxn>
                <a:cxn ang="0">
                  <a:pos x="2" y="8"/>
                </a:cxn>
                <a:cxn ang="0">
                  <a:pos x="0" y="5"/>
                </a:cxn>
                <a:cxn ang="0">
                  <a:pos x="7" y="0"/>
                </a:cxn>
                <a:cxn ang="0">
                  <a:pos x="9" y="3"/>
                </a:cxn>
              </a:cxnLst>
              <a:rect l="0" t="0" r="r" b="b"/>
              <a:pathLst>
                <a:path w="9" h="8">
                  <a:moveTo>
                    <a:pt x="9" y="3"/>
                  </a:moveTo>
                  <a:cubicBezTo>
                    <a:pt x="8" y="3"/>
                    <a:pt x="7" y="4"/>
                    <a:pt x="5" y="5"/>
                  </a:cubicBezTo>
                  <a:cubicBezTo>
                    <a:pt x="4" y="6"/>
                    <a:pt x="3" y="7"/>
                    <a:pt x="2" y="8"/>
                  </a:cubicBezTo>
                  <a:cubicBezTo>
                    <a:pt x="2" y="8"/>
                    <a:pt x="0" y="5"/>
                    <a:pt x="0" y="5"/>
                  </a:cubicBezTo>
                  <a:cubicBezTo>
                    <a:pt x="0" y="5"/>
                    <a:pt x="7" y="0"/>
                    <a:pt x="7" y="0"/>
                  </a:cubicBezTo>
                  <a:cubicBezTo>
                    <a:pt x="7" y="0"/>
                    <a:pt x="9" y="3"/>
                    <a:pt x="9" y="3"/>
                  </a:cubicBezTo>
                  <a:close/>
                </a:path>
              </a:pathLst>
            </a:custGeom>
            <a:solidFill>
              <a:srgbClr val="9E9C9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10" name="Freeform 126"/>
            <p:cNvSpPr>
              <a:spLocks/>
            </p:cNvSpPr>
            <p:nvPr/>
          </p:nvSpPr>
          <p:spPr bwMode="auto">
            <a:xfrm flipV="1">
              <a:off x="4174596" y="5568505"/>
              <a:ext cx="135202" cy="119029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5" y="5"/>
                </a:cxn>
                <a:cxn ang="0">
                  <a:pos x="2" y="8"/>
                </a:cxn>
                <a:cxn ang="0">
                  <a:pos x="0" y="5"/>
                </a:cxn>
                <a:cxn ang="0">
                  <a:pos x="7" y="0"/>
                </a:cxn>
                <a:cxn ang="0">
                  <a:pos x="9" y="3"/>
                </a:cxn>
                <a:cxn ang="0">
                  <a:pos x="9" y="3"/>
                </a:cxn>
              </a:cxnLst>
              <a:rect l="0" t="0" r="r" b="b"/>
              <a:pathLst>
                <a:path w="9" h="8">
                  <a:moveTo>
                    <a:pt x="9" y="3"/>
                  </a:moveTo>
                  <a:cubicBezTo>
                    <a:pt x="8" y="3"/>
                    <a:pt x="7" y="4"/>
                    <a:pt x="5" y="5"/>
                  </a:cubicBezTo>
                  <a:cubicBezTo>
                    <a:pt x="4" y="6"/>
                    <a:pt x="3" y="7"/>
                    <a:pt x="2" y="8"/>
                  </a:cubicBezTo>
                  <a:cubicBezTo>
                    <a:pt x="2" y="8"/>
                    <a:pt x="0" y="5"/>
                    <a:pt x="0" y="5"/>
                  </a:cubicBezTo>
                  <a:cubicBezTo>
                    <a:pt x="0" y="5"/>
                    <a:pt x="7" y="0"/>
                    <a:pt x="7" y="0"/>
                  </a:cubicBezTo>
                  <a:cubicBezTo>
                    <a:pt x="7" y="0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lose/>
                </a:path>
              </a:pathLst>
            </a:custGeom>
            <a:noFill/>
            <a:ln w="12700">
              <a:solidFill>
                <a:srgbClr val="12110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11" name="Freeform 127"/>
            <p:cNvSpPr>
              <a:spLocks/>
            </p:cNvSpPr>
            <p:nvPr/>
          </p:nvSpPr>
          <p:spPr bwMode="auto">
            <a:xfrm flipV="1">
              <a:off x="4204229" y="5568505"/>
              <a:ext cx="105569" cy="75746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3" y="2"/>
                </a:cxn>
                <a:cxn ang="0">
                  <a:pos x="0" y="5"/>
                </a:cxn>
              </a:cxnLst>
              <a:rect l="0" t="0" r="r" b="b"/>
              <a:pathLst>
                <a:path w="7" h="5">
                  <a:moveTo>
                    <a:pt x="7" y="0"/>
                  </a:moveTo>
                  <a:cubicBezTo>
                    <a:pt x="6" y="0"/>
                    <a:pt x="5" y="1"/>
                    <a:pt x="3" y="2"/>
                  </a:cubicBezTo>
                  <a:cubicBezTo>
                    <a:pt x="2" y="3"/>
                    <a:pt x="1" y="4"/>
                    <a:pt x="0" y="5"/>
                  </a:cubicBezTo>
                </a:path>
              </a:pathLst>
            </a:custGeom>
            <a:noFill/>
            <a:ln w="26988">
              <a:solidFill>
                <a:srgbClr val="12110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12" name="Freeform 128"/>
            <p:cNvSpPr>
              <a:spLocks/>
            </p:cNvSpPr>
            <p:nvPr/>
          </p:nvSpPr>
          <p:spPr bwMode="auto">
            <a:xfrm>
              <a:off x="4219046" y="5300148"/>
              <a:ext cx="75935" cy="45447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41" y="14"/>
                </a:cxn>
                <a:cxn ang="0">
                  <a:pos x="0" y="0"/>
                </a:cxn>
                <a:cxn ang="0">
                  <a:pos x="0" y="21"/>
                </a:cxn>
              </a:cxnLst>
              <a:rect l="0" t="0" r="r" b="b"/>
              <a:pathLst>
                <a:path w="41" h="21">
                  <a:moveTo>
                    <a:pt x="0" y="21"/>
                  </a:moveTo>
                  <a:lnTo>
                    <a:pt x="41" y="14"/>
                  </a:lnTo>
                  <a:lnTo>
                    <a:pt x="0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76C6C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13" name="Rectangle 129"/>
            <p:cNvSpPr>
              <a:spLocks noChangeArrowheads="1"/>
            </p:cNvSpPr>
            <p:nvPr/>
          </p:nvSpPr>
          <p:spPr bwMode="auto">
            <a:xfrm>
              <a:off x="4219046" y="5330446"/>
              <a:ext cx="75935" cy="134178"/>
            </a:xfrm>
            <a:prstGeom prst="rect">
              <a:avLst/>
            </a:prstGeom>
            <a:solidFill>
              <a:srgbClr val="76C6CA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14" name="Rectangle 130"/>
            <p:cNvSpPr>
              <a:spLocks noChangeArrowheads="1"/>
            </p:cNvSpPr>
            <p:nvPr/>
          </p:nvSpPr>
          <p:spPr bwMode="auto">
            <a:xfrm>
              <a:off x="4219046" y="5449476"/>
              <a:ext cx="75935" cy="15149"/>
            </a:xfrm>
            <a:prstGeom prst="rect">
              <a:avLst/>
            </a:prstGeom>
            <a:solidFill>
              <a:srgbClr val="C1499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15" name="Rectangle 131"/>
            <p:cNvSpPr>
              <a:spLocks noChangeArrowheads="1"/>
            </p:cNvSpPr>
            <p:nvPr/>
          </p:nvSpPr>
          <p:spPr bwMode="auto">
            <a:xfrm>
              <a:off x="4219046" y="5434326"/>
              <a:ext cx="75935" cy="2164"/>
            </a:xfrm>
            <a:prstGeom prst="rect">
              <a:avLst/>
            </a:prstGeom>
            <a:solidFill>
              <a:srgbClr val="C1499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16" name="Rectangle 132"/>
            <p:cNvSpPr>
              <a:spLocks noChangeArrowheads="1"/>
            </p:cNvSpPr>
            <p:nvPr/>
          </p:nvSpPr>
          <p:spPr bwMode="auto">
            <a:xfrm>
              <a:off x="4219046" y="5404028"/>
              <a:ext cx="75935" cy="15149"/>
            </a:xfrm>
            <a:prstGeom prst="rect">
              <a:avLst/>
            </a:prstGeom>
            <a:solidFill>
              <a:srgbClr val="C1499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17" name="Rectangle 133"/>
            <p:cNvSpPr>
              <a:spLocks noChangeArrowheads="1"/>
            </p:cNvSpPr>
            <p:nvPr/>
          </p:nvSpPr>
          <p:spPr bwMode="auto">
            <a:xfrm>
              <a:off x="4219046" y="5391043"/>
              <a:ext cx="75935" cy="2164"/>
            </a:xfrm>
            <a:prstGeom prst="rect">
              <a:avLst/>
            </a:prstGeom>
            <a:solidFill>
              <a:srgbClr val="C1499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18" name="Rectangle 134"/>
            <p:cNvSpPr>
              <a:spLocks noChangeArrowheads="1"/>
            </p:cNvSpPr>
            <p:nvPr/>
          </p:nvSpPr>
          <p:spPr bwMode="auto">
            <a:xfrm>
              <a:off x="4219046" y="5360745"/>
              <a:ext cx="75935" cy="15149"/>
            </a:xfrm>
            <a:prstGeom prst="rect">
              <a:avLst/>
            </a:prstGeom>
            <a:solidFill>
              <a:srgbClr val="C1499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19" name="Rectangle 135"/>
            <p:cNvSpPr>
              <a:spLocks noChangeArrowheads="1"/>
            </p:cNvSpPr>
            <p:nvPr/>
          </p:nvSpPr>
          <p:spPr bwMode="auto">
            <a:xfrm>
              <a:off x="4219046" y="5345596"/>
              <a:ext cx="75935" cy="2164"/>
            </a:xfrm>
            <a:prstGeom prst="rect">
              <a:avLst/>
            </a:prstGeom>
            <a:solidFill>
              <a:srgbClr val="C1499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21" name="Rectangle 137"/>
            <p:cNvSpPr>
              <a:spLocks noChangeArrowheads="1"/>
            </p:cNvSpPr>
            <p:nvPr/>
          </p:nvSpPr>
          <p:spPr bwMode="auto">
            <a:xfrm>
              <a:off x="2357702" y="3547174"/>
              <a:ext cx="924189" cy="612459"/>
            </a:xfrm>
            <a:prstGeom prst="rect">
              <a:avLst/>
            </a:prstGeom>
            <a:gradFill>
              <a:gsLst>
                <a:gs pos="0">
                  <a:srgbClr val="E20613"/>
                </a:gs>
                <a:gs pos="100000">
                  <a:srgbClr val="E20613">
                    <a:alpha val="25000"/>
                  </a:srgbClr>
                </a:gs>
              </a:gsLst>
              <a:lin ang="0" scaled="1"/>
            </a:gradFill>
            <a:ln w="12700">
              <a:solidFill>
                <a:srgbClr val="1D1D1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22" name="Line 138"/>
            <p:cNvSpPr>
              <a:spLocks noChangeShapeType="1"/>
            </p:cNvSpPr>
            <p:nvPr/>
          </p:nvSpPr>
          <p:spPr bwMode="auto">
            <a:xfrm flipH="1">
              <a:off x="4785783" y="4824032"/>
              <a:ext cx="894556" cy="2164"/>
            </a:xfrm>
            <a:prstGeom prst="line">
              <a:avLst/>
            </a:prstGeom>
            <a:noFill/>
            <a:ln w="12700">
              <a:solidFill>
                <a:srgbClr val="E02B23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23" name="Rectangle 139"/>
            <p:cNvSpPr>
              <a:spLocks noChangeArrowheads="1"/>
            </p:cNvSpPr>
            <p:nvPr/>
          </p:nvSpPr>
          <p:spPr bwMode="auto">
            <a:xfrm>
              <a:off x="5456237" y="4778584"/>
              <a:ext cx="90752" cy="88731"/>
            </a:xfrm>
            <a:prstGeom prst="rect">
              <a:avLst/>
            </a:prstGeom>
            <a:noFill/>
            <a:ln w="12700">
              <a:solidFill>
                <a:srgbClr val="1D1D1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24" name="Freeform 140"/>
            <p:cNvSpPr>
              <a:spLocks/>
            </p:cNvSpPr>
            <p:nvPr/>
          </p:nvSpPr>
          <p:spPr bwMode="auto">
            <a:xfrm>
              <a:off x="5456237" y="4778584"/>
              <a:ext cx="90752" cy="88731"/>
            </a:xfrm>
            <a:custGeom>
              <a:avLst/>
              <a:gdLst/>
              <a:ahLst/>
              <a:cxnLst>
                <a:cxn ang="0">
                  <a:pos x="24" y="21"/>
                </a:cxn>
                <a:cxn ang="0">
                  <a:pos x="49" y="41"/>
                </a:cxn>
                <a:cxn ang="0">
                  <a:pos x="0" y="0"/>
                </a:cxn>
              </a:cxnLst>
              <a:rect l="0" t="0" r="r" b="b"/>
              <a:pathLst>
                <a:path w="49" h="41">
                  <a:moveTo>
                    <a:pt x="24" y="21"/>
                  </a:moveTo>
                  <a:lnTo>
                    <a:pt x="49" y="41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25" name="Rectangle 141"/>
            <p:cNvSpPr>
              <a:spLocks noChangeArrowheads="1"/>
            </p:cNvSpPr>
            <p:nvPr/>
          </p:nvSpPr>
          <p:spPr bwMode="auto">
            <a:xfrm>
              <a:off x="5187685" y="4778584"/>
              <a:ext cx="75935" cy="88731"/>
            </a:xfrm>
            <a:prstGeom prst="rect">
              <a:avLst/>
            </a:prstGeom>
            <a:noFill/>
            <a:ln w="12700">
              <a:solidFill>
                <a:srgbClr val="1D1D1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26" name="Rectangle 142"/>
            <p:cNvSpPr>
              <a:spLocks noChangeArrowheads="1"/>
            </p:cNvSpPr>
            <p:nvPr/>
          </p:nvSpPr>
          <p:spPr bwMode="auto">
            <a:xfrm>
              <a:off x="5263620" y="4748286"/>
              <a:ext cx="192617" cy="149327"/>
            </a:xfrm>
            <a:prstGeom prst="rect">
              <a:avLst/>
            </a:prstGeom>
            <a:solidFill>
              <a:srgbClr val="0066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27" name="Rectangle 143"/>
            <p:cNvSpPr>
              <a:spLocks noChangeArrowheads="1"/>
            </p:cNvSpPr>
            <p:nvPr/>
          </p:nvSpPr>
          <p:spPr bwMode="auto">
            <a:xfrm>
              <a:off x="5263620" y="4748286"/>
              <a:ext cx="192617" cy="149327"/>
            </a:xfrm>
            <a:prstGeom prst="rect">
              <a:avLst/>
            </a:prstGeom>
            <a:noFill/>
            <a:ln w="12700">
              <a:solidFill>
                <a:srgbClr val="1D1D1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28" name="Rectangle 144"/>
            <p:cNvSpPr>
              <a:spLocks noChangeArrowheads="1"/>
            </p:cNvSpPr>
            <p:nvPr/>
          </p:nvSpPr>
          <p:spPr bwMode="auto">
            <a:xfrm>
              <a:off x="5621073" y="4763435"/>
              <a:ext cx="103717" cy="119029"/>
            </a:xfrm>
            <a:prstGeom prst="rect">
              <a:avLst/>
            </a:prstGeom>
            <a:noFill/>
            <a:ln w="12700">
              <a:solidFill>
                <a:srgbClr val="1D1D1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29" name="Freeform 145"/>
            <p:cNvSpPr>
              <a:spLocks/>
            </p:cNvSpPr>
            <p:nvPr/>
          </p:nvSpPr>
          <p:spPr bwMode="auto">
            <a:xfrm>
              <a:off x="5621073" y="4763435"/>
              <a:ext cx="103717" cy="119029"/>
            </a:xfrm>
            <a:custGeom>
              <a:avLst/>
              <a:gdLst/>
              <a:ahLst/>
              <a:cxnLst>
                <a:cxn ang="0">
                  <a:pos x="32" y="28"/>
                </a:cxn>
                <a:cxn ang="0">
                  <a:pos x="0" y="55"/>
                </a:cxn>
                <a:cxn ang="0">
                  <a:pos x="56" y="0"/>
                </a:cxn>
              </a:cxnLst>
              <a:rect l="0" t="0" r="r" b="b"/>
              <a:pathLst>
                <a:path w="56" h="55">
                  <a:moveTo>
                    <a:pt x="32" y="28"/>
                  </a:moveTo>
                  <a:lnTo>
                    <a:pt x="0" y="55"/>
                  </a:lnTo>
                  <a:lnTo>
                    <a:pt x="56" y="0"/>
                  </a:lnTo>
                </a:path>
              </a:pathLst>
            </a:custGeom>
            <a:noFill/>
            <a:ln w="127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30" name="Rectangle 146"/>
            <p:cNvSpPr>
              <a:spLocks noChangeArrowheads="1"/>
            </p:cNvSpPr>
            <p:nvPr/>
          </p:nvSpPr>
          <p:spPr bwMode="auto">
            <a:xfrm>
              <a:off x="5621073" y="4360900"/>
              <a:ext cx="118533" cy="103880"/>
            </a:xfrm>
            <a:prstGeom prst="rect">
              <a:avLst/>
            </a:prstGeom>
            <a:noFill/>
            <a:ln w="12700">
              <a:solidFill>
                <a:srgbClr val="1D1D1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31" name="Rectangle 147"/>
            <p:cNvSpPr>
              <a:spLocks noChangeArrowheads="1"/>
            </p:cNvSpPr>
            <p:nvPr/>
          </p:nvSpPr>
          <p:spPr bwMode="auto">
            <a:xfrm>
              <a:off x="5591439" y="4464780"/>
              <a:ext cx="177800" cy="313804"/>
            </a:xfrm>
            <a:prstGeom prst="rect">
              <a:avLst/>
            </a:prstGeom>
            <a:solidFill>
              <a:srgbClr val="0066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32" name="Rectangle 148"/>
            <p:cNvSpPr>
              <a:spLocks noChangeArrowheads="1"/>
            </p:cNvSpPr>
            <p:nvPr/>
          </p:nvSpPr>
          <p:spPr bwMode="auto">
            <a:xfrm>
              <a:off x="5591439" y="4464780"/>
              <a:ext cx="177800" cy="313804"/>
            </a:xfrm>
            <a:prstGeom prst="rect">
              <a:avLst/>
            </a:prstGeom>
            <a:noFill/>
            <a:ln w="12700">
              <a:solidFill>
                <a:srgbClr val="1D1D1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33" name="Line 149"/>
            <p:cNvSpPr>
              <a:spLocks noChangeShapeType="1"/>
            </p:cNvSpPr>
            <p:nvPr/>
          </p:nvSpPr>
          <p:spPr bwMode="auto">
            <a:xfrm flipV="1">
              <a:off x="4770966" y="4540526"/>
              <a:ext cx="1852" cy="298655"/>
            </a:xfrm>
            <a:prstGeom prst="line">
              <a:avLst/>
            </a:prstGeom>
            <a:noFill/>
            <a:ln w="12700">
              <a:solidFill>
                <a:srgbClr val="E02B23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35" name="Rectangle 151"/>
            <p:cNvSpPr>
              <a:spLocks noChangeArrowheads="1"/>
            </p:cNvSpPr>
            <p:nvPr/>
          </p:nvSpPr>
          <p:spPr bwMode="auto">
            <a:xfrm>
              <a:off x="2641071" y="5815220"/>
              <a:ext cx="505619" cy="283506"/>
            </a:xfrm>
            <a:prstGeom prst="rect">
              <a:avLst/>
            </a:prstGeom>
            <a:gradFill>
              <a:gsLst>
                <a:gs pos="0">
                  <a:srgbClr val="E20613"/>
                </a:gs>
                <a:gs pos="100000">
                  <a:srgbClr val="E20613">
                    <a:alpha val="25000"/>
                  </a:srgbClr>
                </a:gs>
              </a:gsLst>
              <a:lin ang="0" scaled="1"/>
            </a:gradFill>
            <a:ln w="12700">
              <a:solidFill>
                <a:srgbClr val="1D1D1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36" name="Line 152"/>
            <p:cNvSpPr>
              <a:spLocks noChangeShapeType="1"/>
            </p:cNvSpPr>
            <p:nvPr/>
          </p:nvSpPr>
          <p:spPr bwMode="auto">
            <a:xfrm>
              <a:off x="2922587" y="5284999"/>
              <a:ext cx="864923" cy="2164"/>
            </a:xfrm>
            <a:prstGeom prst="line">
              <a:avLst/>
            </a:prstGeom>
            <a:noFill/>
            <a:ln w="25400">
              <a:solidFill>
                <a:srgbClr val="E2061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39" name="Freeform 155"/>
            <p:cNvSpPr>
              <a:spLocks/>
            </p:cNvSpPr>
            <p:nvPr/>
          </p:nvSpPr>
          <p:spPr bwMode="auto">
            <a:xfrm>
              <a:off x="4517231" y="4555675"/>
              <a:ext cx="90752" cy="88731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14"/>
                </a:cxn>
                <a:cxn ang="0">
                  <a:pos x="33" y="41"/>
                </a:cxn>
                <a:cxn ang="0">
                  <a:pos x="49" y="27"/>
                </a:cxn>
                <a:cxn ang="0">
                  <a:pos x="16" y="0"/>
                </a:cxn>
              </a:cxnLst>
              <a:rect l="0" t="0" r="r" b="b"/>
              <a:pathLst>
                <a:path w="49" h="41">
                  <a:moveTo>
                    <a:pt x="16" y="0"/>
                  </a:moveTo>
                  <a:lnTo>
                    <a:pt x="0" y="14"/>
                  </a:lnTo>
                  <a:lnTo>
                    <a:pt x="33" y="41"/>
                  </a:lnTo>
                  <a:lnTo>
                    <a:pt x="4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E02B2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40" name="Freeform 156"/>
            <p:cNvSpPr>
              <a:spLocks/>
            </p:cNvSpPr>
            <p:nvPr/>
          </p:nvSpPr>
          <p:spPr bwMode="auto">
            <a:xfrm>
              <a:off x="4517231" y="4555675"/>
              <a:ext cx="90752" cy="88731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14"/>
                </a:cxn>
                <a:cxn ang="0">
                  <a:pos x="33" y="41"/>
                </a:cxn>
                <a:cxn ang="0">
                  <a:pos x="49" y="27"/>
                </a:cxn>
                <a:cxn ang="0">
                  <a:pos x="16" y="0"/>
                </a:cxn>
              </a:cxnLst>
              <a:rect l="0" t="0" r="r" b="b"/>
              <a:pathLst>
                <a:path w="49" h="41">
                  <a:moveTo>
                    <a:pt x="16" y="0"/>
                  </a:moveTo>
                  <a:lnTo>
                    <a:pt x="0" y="14"/>
                  </a:lnTo>
                  <a:lnTo>
                    <a:pt x="33" y="41"/>
                  </a:lnTo>
                  <a:lnTo>
                    <a:pt x="49" y="27"/>
                  </a:lnTo>
                  <a:lnTo>
                    <a:pt x="16" y="0"/>
                  </a:lnTo>
                  <a:close/>
                </a:path>
              </a:pathLst>
            </a:custGeom>
            <a:noFill/>
            <a:ln w="127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41" name="Freeform 157"/>
            <p:cNvSpPr>
              <a:spLocks/>
            </p:cNvSpPr>
            <p:nvPr/>
          </p:nvSpPr>
          <p:spPr bwMode="auto">
            <a:xfrm>
              <a:off x="4443148" y="4540526"/>
              <a:ext cx="179652" cy="179626"/>
            </a:xfrm>
            <a:custGeom>
              <a:avLst/>
              <a:gdLst/>
              <a:ahLst/>
              <a:cxnLst>
                <a:cxn ang="0">
                  <a:pos x="97" y="69"/>
                </a:cxn>
                <a:cxn ang="0">
                  <a:pos x="16" y="0"/>
                </a:cxn>
                <a:cxn ang="0">
                  <a:pos x="0" y="21"/>
                </a:cxn>
                <a:cxn ang="0">
                  <a:pos x="73" y="83"/>
                </a:cxn>
                <a:cxn ang="0">
                  <a:pos x="97" y="69"/>
                </a:cxn>
              </a:cxnLst>
              <a:rect l="0" t="0" r="r" b="b"/>
              <a:pathLst>
                <a:path w="97" h="83">
                  <a:moveTo>
                    <a:pt x="97" y="69"/>
                  </a:moveTo>
                  <a:lnTo>
                    <a:pt x="16" y="0"/>
                  </a:lnTo>
                  <a:lnTo>
                    <a:pt x="0" y="21"/>
                  </a:lnTo>
                  <a:lnTo>
                    <a:pt x="73" y="83"/>
                  </a:lnTo>
                  <a:lnTo>
                    <a:pt x="97" y="69"/>
                  </a:lnTo>
                  <a:close/>
                </a:path>
              </a:pathLst>
            </a:custGeom>
            <a:solidFill>
              <a:srgbClr val="A6A9B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42" name="Freeform 158"/>
            <p:cNvSpPr>
              <a:spLocks/>
            </p:cNvSpPr>
            <p:nvPr/>
          </p:nvSpPr>
          <p:spPr bwMode="auto">
            <a:xfrm>
              <a:off x="4443148" y="4540526"/>
              <a:ext cx="179652" cy="179626"/>
            </a:xfrm>
            <a:custGeom>
              <a:avLst/>
              <a:gdLst/>
              <a:ahLst/>
              <a:cxnLst>
                <a:cxn ang="0">
                  <a:pos x="97" y="69"/>
                </a:cxn>
                <a:cxn ang="0">
                  <a:pos x="16" y="0"/>
                </a:cxn>
                <a:cxn ang="0">
                  <a:pos x="0" y="21"/>
                </a:cxn>
                <a:cxn ang="0">
                  <a:pos x="73" y="83"/>
                </a:cxn>
                <a:cxn ang="0">
                  <a:pos x="97" y="69"/>
                </a:cxn>
              </a:cxnLst>
              <a:rect l="0" t="0" r="r" b="b"/>
              <a:pathLst>
                <a:path w="97" h="83">
                  <a:moveTo>
                    <a:pt x="97" y="69"/>
                  </a:moveTo>
                  <a:lnTo>
                    <a:pt x="16" y="0"/>
                  </a:lnTo>
                  <a:lnTo>
                    <a:pt x="0" y="21"/>
                  </a:lnTo>
                  <a:lnTo>
                    <a:pt x="73" y="83"/>
                  </a:lnTo>
                  <a:lnTo>
                    <a:pt x="97" y="69"/>
                  </a:lnTo>
                  <a:close/>
                </a:path>
              </a:pathLst>
            </a:custGeom>
            <a:noFill/>
            <a:ln w="127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43" name="Line 159"/>
            <p:cNvSpPr>
              <a:spLocks noChangeShapeType="1"/>
            </p:cNvSpPr>
            <p:nvPr/>
          </p:nvSpPr>
          <p:spPr bwMode="auto">
            <a:xfrm>
              <a:off x="4443148" y="4585973"/>
              <a:ext cx="135202" cy="134178"/>
            </a:xfrm>
            <a:prstGeom prst="line">
              <a:avLst/>
            </a:prstGeom>
            <a:noFill/>
            <a:ln w="254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44" name="Freeform 160"/>
            <p:cNvSpPr>
              <a:spLocks/>
            </p:cNvSpPr>
            <p:nvPr/>
          </p:nvSpPr>
          <p:spPr bwMode="auto">
            <a:xfrm>
              <a:off x="4682066" y="4839181"/>
              <a:ext cx="88900" cy="88731"/>
            </a:xfrm>
            <a:custGeom>
              <a:avLst/>
              <a:gdLst/>
              <a:ahLst/>
              <a:cxnLst>
                <a:cxn ang="0">
                  <a:pos x="32" y="41"/>
                </a:cxn>
                <a:cxn ang="0">
                  <a:pos x="48" y="27"/>
                </a:cxn>
                <a:cxn ang="0">
                  <a:pos x="16" y="0"/>
                </a:cxn>
                <a:cxn ang="0">
                  <a:pos x="0" y="13"/>
                </a:cxn>
                <a:cxn ang="0">
                  <a:pos x="32" y="41"/>
                </a:cxn>
              </a:cxnLst>
              <a:rect l="0" t="0" r="r" b="b"/>
              <a:pathLst>
                <a:path w="48" h="41">
                  <a:moveTo>
                    <a:pt x="32" y="41"/>
                  </a:moveTo>
                  <a:lnTo>
                    <a:pt x="48" y="27"/>
                  </a:lnTo>
                  <a:lnTo>
                    <a:pt x="16" y="0"/>
                  </a:lnTo>
                  <a:lnTo>
                    <a:pt x="0" y="13"/>
                  </a:lnTo>
                  <a:lnTo>
                    <a:pt x="32" y="41"/>
                  </a:lnTo>
                  <a:close/>
                </a:path>
              </a:pathLst>
            </a:custGeom>
            <a:solidFill>
              <a:srgbClr val="E02B2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45" name="Freeform 161"/>
            <p:cNvSpPr>
              <a:spLocks/>
            </p:cNvSpPr>
            <p:nvPr/>
          </p:nvSpPr>
          <p:spPr bwMode="auto">
            <a:xfrm>
              <a:off x="4682066" y="4839181"/>
              <a:ext cx="88900" cy="88731"/>
            </a:xfrm>
            <a:custGeom>
              <a:avLst/>
              <a:gdLst/>
              <a:ahLst/>
              <a:cxnLst>
                <a:cxn ang="0">
                  <a:pos x="32" y="41"/>
                </a:cxn>
                <a:cxn ang="0">
                  <a:pos x="48" y="27"/>
                </a:cxn>
                <a:cxn ang="0">
                  <a:pos x="16" y="0"/>
                </a:cxn>
                <a:cxn ang="0">
                  <a:pos x="0" y="13"/>
                </a:cxn>
                <a:cxn ang="0">
                  <a:pos x="32" y="41"/>
                </a:cxn>
              </a:cxnLst>
              <a:rect l="0" t="0" r="r" b="b"/>
              <a:pathLst>
                <a:path w="48" h="41">
                  <a:moveTo>
                    <a:pt x="32" y="41"/>
                  </a:moveTo>
                  <a:lnTo>
                    <a:pt x="48" y="27"/>
                  </a:lnTo>
                  <a:lnTo>
                    <a:pt x="16" y="0"/>
                  </a:lnTo>
                  <a:lnTo>
                    <a:pt x="0" y="13"/>
                  </a:lnTo>
                  <a:lnTo>
                    <a:pt x="32" y="41"/>
                  </a:lnTo>
                  <a:close/>
                </a:path>
              </a:pathLst>
            </a:custGeom>
            <a:noFill/>
            <a:ln w="127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46" name="Freeform 162"/>
            <p:cNvSpPr>
              <a:spLocks/>
            </p:cNvSpPr>
            <p:nvPr/>
          </p:nvSpPr>
          <p:spPr bwMode="auto">
            <a:xfrm>
              <a:off x="4682066" y="4763435"/>
              <a:ext cx="162983" cy="179626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72" y="83"/>
                </a:cxn>
                <a:cxn ang="0">
                  <a:pos x="88" y="69"/>
                </a:cxn>
                <a:cxn ang="0">
                  <a:pos x="16" y="0"/>
                </a:cxn>
                <a:cxn ang="0">
                  <a:pos x="0" y="14"/>
                </a:cxn>
              </a:cxnLst>
              <a:rect l="0" t="0" r="r" b="b"/>
              <a:pathLst>
                <a:path w="88" h="83">
                  <a:moveTo>
                    <a:pt x="0" y="14"/>
                  </a:moveTo>
                  <a:lnTo>
                    <a:pt x="72" y="83"/>
                  </a:lnTo>
                  <a:lnTo>
                    <a:pt x="88" y="69"/>
                  </a:lnTo>
                  <a:lnTo>
                    <a:pt x="16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A6A9B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47" name="Freeform 163"/>
            <p:cNvSpPr>
              <a:spLocks/>
            </p:cNvSpPr>
            <p:nvPr/>
          </p:nvSpPr>
          <p:spPr bwMode="auto">
            <a:xfrm>
              <a:off x="4682066" y="4763435"/>
              <a:ext cx="162983" cy="179626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72" y="83"/>
                </a:cxn>
                <a:cxn ang="0">
                  <a:pos x="88" y="69"/>
                </a:cxn>
                <a:cxn ang="0">
                  <a:pos x="16" y="0"/>
                </a:cxn>
                <a:cxn ang="0">
                  <a:pos x="0" y="14"/>
                </a:cxn>
              </a:cxnLst>
              <a:rect l="0" t="0" r="r" b="b"/>
              <a:pathLst>
                <a:path w="88" h="83">
                  <a:moveTo>
                    <a:pt x="0" y="14"/>
                  </a:moveTo>
                  <a:lnTo>
                    <a:pt x="72" y="83"/>
                  </a:lnTo>
                  <a:lnTo>
                    <a:pt x="88" y="69"/>
                  </a:lnTo>
                  <a:lnTo>
                    <a:pt x="16" y="0"/>
                  </a:lnTo>
                  <a:lnTo>
                    <a:pt x="0" y="14"/>
                  </a:lnTo>
                  <a:close/>
                </a:path>
              </a:pathLst>
            </a:custGeom>
            <a:noFill/>
            <a:ln w="127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48" name="Line 164"/>
            <p:cNvSpPr>
              <a:spLocks noChangeShapeType="1"/>
            </p:cNvSpPr>
            <p:nvPr/>
          </p:nvSpPr>
          <p:spPr bwMode="auto">
            <a:xfrm flipH="1" flipV="1">
              <a:off x="4711700" y="4763435"/>
              <a:ext cx="133350" cy="149327"/>
            </a:xfrm>
            <a:prstGeom prst="line">
              <a:avLst/>
            </a:prstGeom>
            <a:noFill/>
            <a:ln w="254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49" name="Freeform 165"/>
            <p:cNvSpPr>
              <a:spLocks/>
            </p:cNvSpPr>
            <p:nvPr/>
          </p:nvSpPr>
          <p:spPr bwMode="auto">
            <a:xfrm>
              <a:off x="4593166" y="5897458"/>
              <a:ext cx="118533" cy="149327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64" y="13"/>
                </a:cxn>
                <a:cxn ang="0">
                  <a:pos x="16" y="69"/>
                </a:cxn>
                <a:cxn ang="0">
                  <a:pos x="0" y="55"/>
                </a:cxn>
                <a:cxn ang="0">
                  <a:pos x="56" y="0"/>
                </a:cxn>
              </a:cxnLst>
              <a:rect l="0" t="0" r="r" b="b"/>
              <a:pathLst>
                <a:path w="64" h="69">
                  <a:moveTo>
                    <a:pt x="56" y="0"/>
                  </a:moveTo>
                  <a:lnTo>
                    <a:pt x="64" y="13"/>
                  </a:lnTo>
                  <a:lnTo>
                    <a:pt x="16" y="69"/>
                  </a:lnTo>
                  <a:lnTo>
                    <a:pt x="0" y="55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9C9B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50" name="Freeform 166"/>
            <p:cNvSpPr>
              <a:spLocks/>
            </p:cNvSpPr>
            <p:nvPr/>
          </p:nvSpPr>
          <p:spPr bwMode="auto">
            <a:xfrm>
              <a:off x="4593166" y="5897458"/>
              <a:ext cx="118533" cy="149327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64" y="13"/>
                </a:cxn>
                <a:cxn ang="0">
                  <a:pos x="16" y="69"/>
                </a:cxn>
                <a:cxn ang="0">
                  <a:pos x="0" y="55"/>
                </a:cxn>
                <a:cxn ang="0">
                  <a:pos x="56" y="0"/>
                </a:cxn>
              </a:cxnLst>
              <a:rect l="0" t="0" r="r" b="b"/>
              <a:pathLst>
                <a:path w="64" h="69">
                  <a:moveTo>
                    <a:pt x="56" y="0"/>
                  </a:moveTo>
                  <a:lnTo>
                    <a:pt x="64" y="13"/>
                  </a:lnTo>
                  <a:lnTo>
                    <a:pt x="16" y="69"/>
                  </a:lnTo>
                  <a:lnTo>
                    <a:pt x="0" y="55"/>
                  </a:lnTo>
                  <a:lnTo>
                    <a:pt x="56" y="0"/>
                  </a:lnTo>
                  <a:close/>
                </a:path>
              </a:pathLst>
            </a:custGeom>
            <a:noFill/>
            <a:ln w="127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51" name="Line 167"/>
            <p:cNvSpPr>
              <a:spLocks noChangeShapeType="1"/>
            </p:cNvSpPr>
            <p:nvPr/>
          </p:nvSpPr>
          <p:spPr bwMode="auto">
            <a:xfrm flipV="1">
              <a:off x="4593166" y="5897458"/>
              <a:ext cx="88900" cy="119029"/>
            </a:xfrm>
            <a:prstGeom prst="line">
              <a:avLst/>
            </a:prstGeom>
            <a:noFill/>
            <a:ln w="254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52" name="Freeform 168"/>
            <p:cNvSpPr>
              <a:spLocks/>
            </p:cNvSpPr>
            <p:nvPr/>
          </p:nvSpPr>
          <p:spPr bwMode="auto">
            <a:xfrm>
              <a:off x="4696883" y="4479929"/>
              <a:ext cx="148167" cy="75746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0"/>
                </a:cxn>
                <a:cxn ang="0">
                  <a:pos x="80" y="14"/>
                </a:cxn>
                <a:cxn ang="0">
                  <a:pos x="80" y="35"/>
                </a:cxn>
                <a:cxn ang="0">
                  <a:pos x="0" y="14"/>
                </a:cxn>
              </a:cxnLst>
              <a:rect l="0" t="0" r="r" b="b"/>
              <a:pathLst>
                <a:path w="80" h="35">
                  <a:moveTo>
                    <a:pt x="0" y="14"/>
                  </a:moveTo>
                  <a:lnTo>
                    <a:pt x="0" y="0"/>
                  </a:lnTo>
                  <a:lnTo>
                    <a:pt x="80" y="14"/>
                  </a:lnTo>
                  <a:lnTo>
                    <a:pt x="80" y="3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9C9B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53" name="Freeform 169"/>
            <p:cNvSpPr>
              <a:spLocks/>
            </p:cNvSpPr>
            <p:nvPr/>
          </p:nvSpPr>
          <p:spPr bwMode="auto">
            <a:xfrm>
              <a:off x="4696883" y="4479929"/>
              <a:ext cx="148167" cy="75746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0"/>
                </a:cxn>
                <a:cxn ang="0">
                  <a:pos x="80" y="14"/>
                </a:cxn>
                <a:cxn ang="0">
                  <a:pos x="80" y="35"/>
                </a:cxn>
                <a:cxn ang="0">
                  <a:pos x="0" y="14"/>
                </a:cxn>
              </a:cxnLst>
              <a:rect l="0" t="0" r="r" b="b"/>
              <a:pathLst>
                <a:path w="80" h="35">
                  <a:moveTo>
                    <a:pt x="0" y="14"/>
                  </a:moveTo>
                  <a:lnTo>
                    <a:pt x="0" y="0"/>
                  </a:lnTo>
                  <a:lnTo>
                    <a:pt x="80" y="14"/>
                  </a:lnTo>
                  <a:lnTo>
                    <a:pt x="80" y="35"/>
                  </a:lnTo>
                  <a:lnTo>
                    <a:pt x="0" y="14"/>
                  </a:lnTo>
                  <a:close/>
                </a:path>
              </a:pathLst>
            </a:custGeom>
            <a:noFill/>
            <a:ln w="127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54" name="Line 170"/>
            <p:cNvSpPr>
              <a:spLocks noChangeShapeType="1"/>
            </p:cNvSpPr>
            <p:nvPr/>
          </p:nvSpPr>
          <p:spPr bwMode="auto">
            <a:xfrm flipH="1" flipV="1">
              <a:off x="4696883" y="4510228"/>
              <a:ext cx="148167" cy="45447"/>
            </a:xfrm>
            <a:prstGeom prst="line">
              <a:avLst/>
            </a:prstGeom>
            <a:noFill/>
            <a:ln w="254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55" name="Line 171"/>
            <p:cNvSpPr>
              <a:spLocks noChangeShapeType="1"/>
            </p:cNvSpPr>
            <p:nvPr/>
          </p:nvSpPr>
          <p:spPr bwMode="auto">
            <a:xfrm flipV="1">
              <a:off x="3757877" y="4674704"/>
              <a:ext cx="1852" cy="610295"/>
            </a:xfrm>
            <a:prstGeom prst="line">
              <a:avLst/>
            </a:prstGeom>
            <a:noFill/>
            <a:ln w="25400">
              <a:solidFill>
                <a:srgbClr val="E2061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56" name="Line 172"/>
            <p:cNvSpPr>
              <a:spLocks noChangeShapeType="1"/>
            </p:cNvSpPr>
            <p:nvPr/>
          </p:nvSpPr>
          <p:spPr bwMode="auto">
            <a:xfrm>
              <a:off x="3176323" y="4689853"/>
              <a:ext cx="566737" cy="2164"/>
            </a:xfrm>
            <a:prstGeom prst="line">
              <a:avLst/>
            </a:prstGeom>
            <a:noFill/>
            <a:ln w="25400">
              <a:solidFill>
                <a:srgbClr val="E2061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57" name="Freeform 173"/>
            <p:cNvSpPr>
              <a:spLocks/>
            </p:cNvSpPr>
            <p:nvPr/>
          </p:nvSpPr>
          <p:spPr bwMode="auto">
            <a:xfrm>
              <a:off x="3713427" y="5241716"/>
              <a:ext cx="133350" cy="134178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72" y="13"/>
                </a:cxn>
                <a:cxn ang="0">
                  <a:pos x="16" y="62"/>
                </a:cxn>
                <a:cxn ang="0">
                  <a:pos x="0" y="48"/>
                </a:cxn>
                <a:cxn ang="0">
                  <a:pos x="56" y="0"/>
                </a:cxn>
              </a:cxnLst>
              <a:rect l="0" t="0" r="r" b="b"/>
              <a:pathLst>
                <a:path w="72" h="62">
                  <a:moveTo>
                    <a:pt x="56" y="0"/>
                  </a:moveTo>
                  <a:lnTo>
                    <a:pt x="72" y="13"/>
                  </a:lnTo>
                  <a:lnTo>
                    <a:pt x="16" y="62"/>
                  </a:lnTo>
                  <a:lnTo>
                    <a:pt x="0" y="48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9C9B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58" name="Freeform 174"/>
            <p:cNvSpPr>
              <a:spLocks/>
            </p:cNvSpPr>
            <p:nvPr/>
          </p:nvSpPr>
          <p:spPr bwMode="auto">
            <a:xfrm>
              <a:off x="3713427" y="5241716"/>
              <a:ext cx="133350" cy="134178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72" y="13"/>
                </a:cxn>
                <a:cxn ang="0">
                  <a:pos x="16" y="62"/>
                </a:cxn>
                <a:cxn ang="0">
                  <a:pos x="0" y="48"/>
                </a:cxn>
                <a:cxn ang="0">
                  <a:pos x="56" y="0"/>
                </a:cxn>
              </a:cxnLst>
              <a:rect l="0" t="0" r="r" b="b"/>
              <a:pathLst>
                <a:path w="72" h="62">
                  <a:moveTo>
                    <a:pt x="56" y="0"/>
                  </a:moveTo>
                  <a:lnTo>
                    <a:pt x="72" y="13"/>
                  </a:lnTo>
                  <a:lnTo>
                    <a:pt x="16" y="62"/>
                  </a:lnTo>
                  <a:lnTo>
                    <a:pt x="0" y="48"/>
                  </a:lnTo>
                  <a:lnTo>
                    <a:pt x="56" y="0"/>
                  </a:lnTo>
                  <a:close/>
                </a:path>
              </a:pathLst>
            </a:custGeom>
            <a:noFill/>
            <a:ln w="127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59" name="Line 175"/>
            <p:cNvSpPr>
              <a:spLocks noChangeShapeType="1"/>
            </p:cNvSpPr>
            <p:nvPr/>
          </p:nvSpPr>
          <p:spPr bwMode="auto">
            <a:xfrm flipV="1">
              <a:off x="3713427" y="5241716"/>
              <a:ext cx="103717" cy="103880"/>
            </a:xfrm>
            <a:prstGeom prst="line">
              <a:avLst/>
            </a:prstGeom>
            <a:noFill/>
            <a:ln w="254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60" name="Freeform 176"/>
            <p:cNvSpPr>
              <a:spLocks/>
            </p:cNvSpPr>
            <p:nvPr/>
          </p:nvSpPr>
          <p:spPr bwMode="auto">
            <a:xfrm>
              <a:off x="3713427" y="4598958"/>
              <a:ext cx="118533" cy="121193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8" y="0"/>
                </a:cxn>
                <a:cxn ang="0">
                  <a:pos x="64" y="42"/>
                </a:cxn>
                <a:cxn ang="0">
                  <a:pos x="48" y="56"/>
                </a:cxn>
                <a:cxn ang="0">
                  <a:pos x="0" y="7"/>
                </a:cxn>
              </a:cxnLst>
              <a:rect l="0" t="0" r="r" b="b"/>
              <a:pathLst>
                <a:path w="64" h="56">
                  <a:moveTo>
                    <a:pt x="0" y="7"/>
                  </a:moveTo>
                  <a:lnTo>
                    <a:pt x="8" y="0"/>
                  </a:lnTo>
                  <a:lnTo>
                    <a:pt x="64" y="42"/>
                  </a:lnTo>
                  <a:lnTo>
                    <a:pt x="48" y="56"/>
                  </a:lnTo>
                  <a:lnTo>
                    <a:pt x="0" y="7"/>
                  </a:lnTo>
                  <a:close/>
                </a:path>
              </a:pathLst>
            </a:custGeom>
            <a:noFill/>
            <a:ln w="127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61" name="Line 177"/>
            <p:cNvSpPr>
              <a:spLocks noChangeShapeType="1"/>
            </p:cNvSpPr>
            <p:nvPr/>
          </p:nvSpPr>
          <p:spPr bwMode="auto">
            <a:xfrm flipH="1" flipV="1">
              <a:off x="3713427" y="4614108"/>
              <a:ext cx="88900" cy="106044"/>
            </a:xfrm>
            <a:prstGeom prst="line">
              <a:avLst/>
            </a:prstGeom>
            <a:noFill/>
            <a:ln w="254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62" name="Rectangle 178"/>
            <p:cNvSpPr>
              <a:spLocks noChangeArrowheads="1"/>
            </p:cNvSpPr>
            <p:nvPr/>
          </p:nvSpPr>
          <p:spPr bwMode="auto">
            <a:xfrm>
              <a:off x="3250406" y="4629257"/>
              <a:ext cx="150019" cy="90895"/>
            </a:xfrm>
            <a:prstGeom prst="rect">
              <a:avLst/>
            </a:prstGeom>
            <a:solidFill>
              <a:srgbClr val="76C6CA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63" name="Rectangle 179"/>
            <p:cNvSpPr>
              <a:spLocks noChangeArrowheads="1"/>
            </p:cNvSpPr>
            <p:nvPr/>
          </p:nvSpPr>
          <p:spPr bwMode="auto">
            <a:xfrm>
              <a:off x="3250406" y="4629257"/>
              <a:ext cx="16669" cy="90895"/>
            </a:xfrm>
            <a:prstGeom prst="rect">
              <a:avLst/>
            </a:prstGeom>
            <a:solidFill>
              <a:srgbClr val="C1499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64" name="Rectangle 180"/>
            <p:cNvSpPr>
              <a:spLocks noChangeArrowheads="1"/>
            </p:cNvSpPr>
            <p:nvPr/>
          </p:nvSpPr>
          <p:spPr bwMode="auto">
            <a:xfrm>
              <a:off x="3281892" y="4629257"/>
              <a:ext cx="14817" cy="90895"/>
            </a:xfrm>
            <a:prstGeom prst="rect">
              <a:avLst/>
            </a:prstGeom>
            <a:solidFill>
              <a:srgbClr val="C1499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65" name="Rectangle 181"/>
            <p:cNvSpPr>
              <a:spLocks noChangeArrowheads="1"/>
            </p:cNvSpPr>
            <p:nvPr/>
          </p:nvSpPr>
          <p:spPr bwMode="auto">
            <a:xfrm>
              <a:off x="3311525" y="4629257"/>
              <a:ext cx="1852" cy="90895"/>
            </a:xfrm>
            <a:prstGeom prst="rect">
              <a:avLst/>
            </a:prstGeom>
            <a:solidFill>
              <a:srgbClr val="C1499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66" name="Rectangle 182"/>
            <p:cNvSpPr>
              <a:spLocks noChangeArrowheads="1"/>
            </p:cNvSpPr>
            <p:nvPr/>
          </p:nvSpPr>
          <p:spPr bwMode="auto">
            <a:xfrm>
              <a:off x="3326342" y="4629257"/>
              <a:ext cx="14817" cy="90895"/>
            </a:xfrm>
            <a:prstGeom prst="rect">
              <a:avLst/>
            </a:prstGeom>
            <a:solidFill>
              <a:srgbClr val="C1499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67" name="Rectangle 183"/>
            <p:cNvSpPr>
              <a:spLocks noChangeArrowheads="1"/>
            </p:cNvSpPr>
            <p:nvPr/>
          </p:nvSpPr>
          <p:spPr bwMode="auto">
            <a:xfrm>
              <a:off x="3355975" y="4629257"/>
              <a:ext cx="14817" cy="90895"/>
            </a:xfrm>
            <a:prstGeom prst="rect">
              <a:avLst/>
            </a:prstGeom>
            <a:solidFill>
              <a:srgbClr val="C1499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68" name="Rectangle 184"/>
            <p:cNvSpPr>
              <a:spLocks noChangeArrowheads="1"/>
            </p:cNvSpPr>
            <p:nvPr/>
          </p:nvSpPr>
          <p:spPr bwMode="auto">
            <a:xfrm>
              <a:off x="3385608" y="4629257"/>
              <a:ext cx="1852" cy="90895"/>
            </a:xfrm>
            <a:prstGeom prst="rect">
              <a:avLst/>
            </a:prstGeom>
            <a:solidFill>
              <a:srgbClr val="C1499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69" name="Freeform 185"/>
            <p:cNvSpPr>
              <a:spLocks/>
            </p:cNvSpPr>
            <p:nvPr/>
          </p:nvSpPr>
          <p:spPr bwMode="auto">
            <a:xfrm flipV="1">
              <a:off x="3146689" y="4570824"/>
              <a:ext cx="59267" cy="22290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7"/>
                </a:cxn>
                <a:cxn ang="0">
                  <a:pos x="4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3" y="0"/>
                </a:cxn>
              </a:cxnLst>
              <a:rect l="0" t="0" r="r" b="b"/>
              <a:pathLst>
                <a:path w="4" h="15">
                  <a:moveTo>
                    <a:pt x="3" y="0"/>
                  </a:moveTo>
                  <a:cubicBezTo>
                    <a:pt x="3" y="2"/>
                    <a:pt x="3" y="4"/>
                    <a:pt x="3" y="7"/>
                  </a:cubicBezTo>
                  <a:cubicBezTo>
                    <a:pt x="3" y="10"/>
                    <a:pt x="3" y="13"/>
                    <a:pt x="4" y="15"/>
                  </a:cubicBezTo>
                  <a:cubicBezTo>
                    <a:pt x="4" y="15"/>
                    <a:pt x="0" y="15"/>
                    <a:pt x="0" y="15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9E9C9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70" name="Freeform 186"/>
            <p:cNvSpPr>
              <a:spLocks/>
            </p:cNvSpPr>
            <p:nvPr/>
          </p:nvSpPr>
          <p:spPr bwMode="auto">
            <a:xfrm flipV="1">
              <a:off x="3146689" y="4570824"/>
              <a:ext cx="59267" cy="22290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7"/>
                </a:cxn>
                <a:cxn ang="0">
                  <a:pos x="4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4" h="15">
                  <a:moveTo>
                    <a:pt x="3" y="0"/>
                  </a:moveTo>
                  <a:cubicBezTo>
                    <a:pt x="3" y="2"/>
                    <a:pt x="3" y="4"/>
                    <a:pt x="3" y="7"/>
                  </a:cubicBezTo>
                  <a:cubicBezTo>
                    <a:pt x="3" y="10"/>
                    <a:pt x="3" y="13"/>
                    <a:pt x="4" y="15"/>
                  </a:cubicBezTo>
                  <a:cubicBezTo>
                    <a:pt x="4" y="15"/>
                    <a:pt x="0" y="15"/>
                    <a:pt x="0" y="15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lose/>
                </a:path>
              </a:pathLst>
            </a:custGeom>
            <a:noFill/>
            <a:ln w="12700">
              <a:solidFill>
                <a:srgbClr val="12110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71" name="Freeform 187"/>
            <p:cNvSpPr>
              <a:spLocks/>
            </p:cNvSpPr>
            <p:nvPr/>
          </p:nvSpPr>
          <p:spPr bwMode="auto">
            <a:xfrm flipV="1">
              <a:off x="3191139" y="4570824"/>
              <a:ext cx="14817" cy="2229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"/>
                </a:cxn>
                <a:cxn ang="0">
                  <a:pos x="1" y="15"/>
                </a:cxn>
              </a:cxnLst>
              <a:rect l="0" t="0" r="r" b="b"/>
              <a:pathLst>
                <a:path w="1" h="15">
                  <a:moveTo>
                    <a:pt x="0" y="0"/>
                  </a:moveTo>
                  <a:cubicBezTo>
                    <a:pt x="0" y="2"/>
                    <a:pt x="0" y="4"/>
                    <a:pt x="0" y="7"/>
                  </a:cubicBezTo>
                  <a:cubicBezTo>
                    <a:pt x="0" y="10"/>
                    <a:pt x="0" y="13"/>
                    <a:pt x="1" y="15"/>
                  </a:cubicBezTo>
                </a:path>
              </a:pathLst>
            </a:custGeom>
            <a:noFill/>
            <a:ln w="26988">
              <a:solidFill>
                <a:srgbClr val="12110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72" name="Freeform 188"/>
            <p:cNvSpPr>
              <a:spLocks/>
            </p:cNvSpPr>
            <p:nvPr/>
          </p:nvSpPr>
          <p:spPr bwMode="auto">
            <a:xfrm flipV="1">
              <a:off x="3474508" y="4570824"/>
              <a:ext cx="59267" cy="222909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15"/>
                </a:cxn>
                <a:cxn ang="0">
                  <a:pos x="0" y="15"/>
                </a:cxn>
                <a:cxn ang="0">
                  <a:pos x="0" y="15"/>
                </a:cxn>
              </a:cxnLst>
              <a:rect l="0" t="0" r="r" b="b"/>
              <a:pathLst>
                <a:path w="4" h="15">
                  <a:moveTo>
                    <a:pt x="0" y="15"/>
                  </a:moveTo>
                  <a:cubicBezTo>
                    <a:pt x="0" y="13"/>
                    <a:pt x="0" y="11"/>
                    <a:pt x="0" y="8"/>
                  </a:cubicBezTo>
                  <a:cubicBezTo>
                    <a:pt x="0" y="5"/>
                    <a:pt x="0" y="2"/>
                    <a:pt x="0" y="0"/>
                  </a:cubicBezTo>
                  <a:cubicBezTo>
                    <a:pt x="0" y="0"/>
                    <a:pt x="4" y="0"/>
                    <a:pt x="4" y="0"/>
                  </a:cubicBezTo>
                  <a:cubicBezTo>
                    <a:pt x="4" y="0"/>
                    <a:pt x="4" y="15"/>
                    <a:pt x="4" y="15"/>
                  </a:cubicBezTo>
                  <a:cubicBezTo>
                    <a:pt x="4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lose/>
                </a:path>
              </a:pathLst>
            </a:custGeom>
            <a:noFill/>
            <a:ln w="12700">
              <a:solidFill>
                <a:srgbClr val="12110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73" name="Freeform 189"/>
            <p:cNvSpPr>
              <a:spLocks/>
            </p:cNvSpPr>
            <p:nvPr/>
          </p:nvSpPr>
          <p:spPr bwMode="auto">
            <a:xfrm flipV="1">
              <a:off x="3474508" y="4570824"/>
              <a:ext cx="1852" cy="222909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h="15">
                  <a:moveTo>
                    <a:pt x="0" y="15"/>
                  </a:moveTo>
                  <a:cubicBezTo>
                    <a:pt x="0" y="13"/>
                    <a:pt x="0" y="11"/>
                    <a:pt x="0" y="8"/>
                  </a:cubicBezTo>
                  <a:cubicBezTo>
                    <a:pt x="0" y="5"/>
                    <a:pt x="0" y="2"/>
                    <a:pt x="0" y="0"/>
                  </a:cubicBezTo>
                </a:path>
              </a:pathLst>
            </a:custGeom>
            <a:noFill/>
            <a:ln w="26988">
              <a:solidFill>
                <a:srgbClr val="12110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74" name="Rectangle 190"/>
            <p:cNvSpPr>
              <a:spLocks noChangeArrowheads="1"/>
            </p:cNvSpPr>
            <p:nvPr/>
          </p:nvSpPr>
          <p:spPr bwMode="auto">
            <a:xfrm>
              <a:off x="3087423" y="4629257"/>
              <a:ext cx="44450" cy="103880"/>
            </a:xfrm>
            <a:prstGeom prst="rect">
              <a:avLst/>
            </a:prstGeom>
            <a:solidFill>
              <a:srgbClr val="E02B2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75" name="Rectangle 191"/>
            <p:cNvSpPr>
              <a:spLocks noChangeArrowheads="1"/>
            </p:cNvSpPr>
            <p:nvPr/>
          </p:nvSpPr>
          <p:spPr bwMode="auto">
            <a:xfrm>
              <a:off x="3087423" y="4629257"/>
              <a:ext cx="44450" cy="103880"/>
            </a:xfrm>
            <a:prstGeom prst="rect">
              <a:avLst/>
            </a:prstGeom>
            <a:noFill/>
            <a:ln w="12700">
              <a:solidFill>
                <a:srgbClr val="1D1D1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76" name="Line 192"/>
            <p:cNvSpPr>
              <a:spLocks noChangeShapeType="1"/>
            </p:cNvSpPr>
            <p:nvPr/>
          </p:nvSpPr>
          <p:spPr bwMode="auto">
            <a:xfrm>
              <a:off x="2892954" y="4287319"/>
              <a:ext cx="1852" cy="77477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77" name="Freeform 193"/>
            <p:cNvSpPr>
              <a:spLocks/>
            </p:cNvSpPr>
            <p:nvPr/>
          </p:nvSpPr>
          <p:spPr bwMode="auto">
            <a:xfrm>
              <a:off x="2863321" y="4241871"/>
              <a:ext cx="59267" cy="60597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" y="0"/>
                </a:cxn>
                <a:cxn ang="0">
                  <a:pos x="32" y="28"/>
                </a:cxn>
                <a:cxn ang="0">
                  <a:pos x="0" y="28"/>
                </a:cxn>
              </a:cxnLst>
              <a:rect l="0" t="0" r="r" b="b"/>
              <a:pathLst>
                <a:path w="32" h="28">
                  <a:moveTo>
                    <a:pt x="0" y="28"/>
                  </a:moveTo>
                  <a:lnTo>
                    <a:pt x="16" y="0"/>
                  </a:lnTo>
                  <a:lnTo>
                    <a:pt x="32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78" name="Freeform 194"/>
            <p:cNvSpPr>
              <a:spLocks/>
            </p:cNvSpPr>
            <p:nvPr/>
          </p:nvSpPr>
          <p:spPr bwMode="auto">
            <a:xfrm>
              <a:off x="2863321" y="5062090"/>
              <a:ext cx="59267" cy="454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21"/>
                </a:cxn>
                <a:cxn ang="0">
                  <a:pos x="32" y="0"/>
                </a:cxn>
                <a:cxn ang="0">
                  <a:pos x="0" y="0"/>
                </a:cxn>
              </a:cxnLst>
              <a:rect l="0" t="0" r="r" b="b"/>
              <a:pathLst>
                <a:path w="32" h="21">
                  <a:moveTo>
                    <a:pt x="0" y="0"/>
                  </a:moveTo>
                  <a:lnTo>
                    <a:pt x="16" y="21"/>
                  </a:lnTo>
                  <a:lnTo>
                    <a:pt x="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79" name="Line 195"/>
            <p:cNvSpPr>
              <a:spLocks noChangeShapeType="1"/>
            </p:cNvSpPr>
            <p:nvPr/>
          </p:nvSpPr>
          <p:spPr bwMode="auto">
            <a:xfrm>
              <a:off x="2968890" y="5510072"/>
              <a:ext cx="1852" cy="2077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80" name="Freeform 196"/>
            <p:cNvSpPr>
              <a:spLocks/>
            </p:cNvSpPr>
            <p:nvPr/>
          </p:nvSpPr>
          <p:spPr bwMode="auto">
            <a:xfrm>
              <a:off x="2937404" y="5479774"/>
              <a:ext cx="61119" cy="45447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17" y="0"/>
                </a:cxn>
                <a:cxn ang="0">
                  <a:pos x="33" y="21"/>
                </a:cxn>
                <a:cxn ang="0">
                  <a:pos x="0" y="21"/>
                </a:cxn>
              </a:cxnLst>
              <a:rect l="0" t="0" r="r" b="b"/>
              <a:pathLst>
                <a:path w="33" h="21">
                  <a:moveTo>
                    <a:pt x="0" y="21"/>
                  </a:moveTo>
                  <a:lnTo>
                    <a:pt x="17" y="0"/>
                  </a:lnTo>
                  <a:lnTo>
                    <a:pt x="33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81" name="Freeform 197"/>
            <p:cNvSpPr>
              <a:spLocks/>
            </p:cNvSpPr>
            <p:nvPr/>
          </p:nvSpPr>
          <p:spPr bwMode="auto">
            <a:xfrm>
              <a:off x="2937404" y="5717832"/>
              <a:ext cx="61119" cy="454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21"/>
                </a:cxn>
                <a:cxn ang="0">
                  <a:pos x="33" y="0"/>
                </a:cxn>
                <a:cxn ang="0">
                  <a:pos x="0" y="0"/>
                </a:cxn>
              </a:cxnLst>
              <a:rect l="0" t="0" r="r" b="b"/>
              <a:pathLst>
                <a:path w="33" h="21">
                  <a:moveTo>
                    <a:pt x="0" y="0"/>
                  </a:moveTo>
                  <a:lnTo>
                    <a:pt x="17" y="21"/>
                  </a:lnTo>
                  <a:lnTo>
                    <a:pt x="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82" name="Line 198"/>
            <p:cNvSpPr>
              <a:spLocks noChangeShapeType="1"/>
            </p:cNvSpPr>
            <p:nvPr/>
          </p:nvSpPr>
          <p:spPr bwMode="auto">
            <a:xfrm flipV="1">
              <a:off x="4980252" y="2079870"/>
              <a:ext cx="1852" cy="15149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83" name="Line 199"/>
            <p:cNvSpPr>
              <a:spLocks noChangeShapeType="1"/>
            </p:cNvSpPr>
            <p:nvPr/>
          </p:nvSpPr>
          <p:spPr bwMode="auto">
            <a:xfrm>
              <a:off x="4980252" y="1737932"/>
              <a:ext cx="1852" cy="2164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84" name="Line 200"/>
            <p:cNvSpPr>
              <a:spLocks noChangeShapeType="1"/>
            </p:cNvSpPr>
            <p:nvPr/>
          </p:nvSpPr>
          <p:spPr bwMode="auto">
            <a:xfrm flipV="1">
              <a:off x="5396970" y="5525221"/>
              <a:ext cx="1852" cy="341938"/>
            </a:xfrm>
            <a:prstGeom prst="line">
              <a:avLst/>
            </a:prstGeom>
            <a:noFill/>
            <a:ln w="25400">
              <a:solidFill>
                <a:srgbClr val="E2061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85" name="Line 201"/>
            <p:cNvSpPr>
              <a:spLocks noChangeShapeType="1"/>
            </p:cNvSpPr>
            <p:nvPr/>
          </p:nvSpPr>
          <p:spPr bwMode="auto">
            <a:xfrm flipH="1">
              <a:off x="5396970" y="5510072"/>
              <a:ext cx="283369" cy="357087"/>
            </a:xfrm>
            <a:prstGeom prst="line">
              <a:avLst/>
            </a:prstGeom>
            <a:noFill/>
            <a:ln w="25400">
              <a:solidFill>
                <a:srgbClr val="E2061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86" name="Line 202"/>
            <p:cNvSpPr>
              <a:spLocks noChangeShapeType="1"/>
            </p:cNvSpPr>
            <p:nvPr/>
          </p:nvSpPr>
          <p:spPr bwMode="auto">
            <a:xfrm>
              <a:off x="5382154" y="5525221"/>
              <a:ext cx="298185" cy="357087"/>
            </a:xfrm>
            <a:prstGeom prst="line">
              <a:avLst/>
            </a:prstGeom>
            <a:noFill/>
            <a:ln w="25400">
              <a:solidFill>
                <a:srgbClr val="E2061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87" name="Line 203"/>
            <p:cNvSpPr>
              <a:spLocks noChangeShapeType="1"/>
            </p:cNvSpPr>
            <p:nvPr/>
          </p:nvSpPr>
          <p:spPr bwMode="auto">
            <a:xfrm flipV="1">
              <a:off x="5680339" y="5867160"/>
              <a:ext cx="1852" cy="341938"/>
            </a:xfrm>
            <a:prstGeom prst="line">
              <a:avLst/>
            </a:prstGeom>
            <a:noFill/>
            <a:ln w="12700">
              <a:solidFill>
                <a:srgbClr val="E2061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88" name="Rectangle 204"/>
            <p:cNvSpPr>
              <a:spLocks noChangeArrowheads="1"/>
            </p:cNvSpPr>
            <p:nvPr/>
          </p:nvSpPr>
          <p:spPr bwMode="auto">
            <a:xfrm>
              <a:off x="2266950" y="515178"/>
              <a:ext cx="6706393" cy="6038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89" name="Freeform 205"/>
            <p:cNvSpPr>
              <a:spLocks/>
            </p:cNvSpPr>
            <p:nvPr/>
          </p:nvSpPr>
          <p:spPr bwMode="auto">
            <a:xfrm flipV="1">
              <a:off x="5576623" y="6165814"/>
              <a:ext cx="207433" cy="103880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7" y="0"/>
                </a:cxn>
                <a:cxn ang="0">
                  <a:pos x="14" y="7"/>
                </a:cxn>
              </a:cxnLst>
              <a:rect l="0" t="0" r="r" b="b"/>
              <a:pathLst>
                <a:path w="14" h="7">
                  <a:moveTo>
                    <a:pt x="0" y="7"/>
                  </a:moveTo>
                  <a:cubicBezTo>
                    <a:pt x="0" y="3"/>
                    <a:pt x="4" y="0"/>
                    <a:pt x="7" y="0"/>
                  </a:cubicBezTo>
                  <a:cubicBezTo>
                    <a:pt x="11" y="0"/>
                    <a:pt x="14" y="3"/>
                    <a:pt x="14" y="7"/>
                  </a:cubicBezTo>
                </a:path>
              </a:pathLst>
            </a:custGeom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81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90" name="Rectangle 206"/>
            <p:cNvSpPr>
              <a:spLocks noChangeArrowheads="1"/>
            </p:cNvSpPr>
            <p:nvPr/>
          </p:nvSpPr>
          <p:spPr bwMode="auto">
            <a:xfrm>
              <a:off x="2266950" y="515178"/>
              <a:ext cx="6706393" cy="6038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91" name="Line 207"/>
            <p:cNvSpPr>
              <a:spLocks noChangeShapeType="1"/>
            </p:cNvSpPr>
            <p:nvPr/>
          </p:nvSpPr>
          <p:spPr bwMode="auto">
            <a:xfrm flipH="1">
              <a:off x="5515504" y="6150665"/>
              <a:ext cx="313002" cy="2164"/>
            </a:xfrm>
            <a:prstGeom prst="line">
              <a:avLst/>
            </a:prstGeom>
            <a:noFill/>
            <a:ln w="381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92" name="Rectangle 208"/>
            <p:cNvSpPr>
              <a:spLocks noChangeArrowheads="1"/>
            </p:cNvSpPr>
            <p:nvPr/>
          </p:nvSpPr>
          <p:spPr bwMode="auto">
            <a:xfrm>
              <a:off x="2266950" y="515178"/>
              <a:ext cx="6706393" cy="6038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93" name="Freeform 209"/>
            <p:cNvSpPr>
              <a:spLocks/>
            </p:cNvSpPr>
            <p:nvPr/>
          </p:nvSpPr>
          <p:spPr bwMode="auto">
            <a:xfrm>
              <a:off x="5293254" y="5434326"/>
              <a:ext cx="177800" cy="134178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8" y="62"/>
                </a:cxn>
                <a:cxn ang="0">
                  <a:pos x="96" y="21"/>
                </a:cxn>
                <a:cxn ang="0">
                  <a:pos x="88" y="0"/>
                </a:cxn>
                <a:cxn ang="0">
                  <a:pos x="0" y="48"/>
                </a:cxn>
              </a:cxnLst>
              <a:rect l="0" t="0" r="r" b="b"/>
              <a:pathLst>
                <a:path w="96" h="62">
                  <a:moveTo>
                    <a:pt x="0" y="48"/>
                  </a:moveTo>
                  <a:lnTo>
                    <a:pt x="8" y="62"/>
                  </a:lnTo>
                  <a:lnTo>
                    <a:pt x="96" y="21"/>
                  </a:lnTo>
                  <a:lnTo>
                    <a:pt x="88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9E9C9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94" name="Rectangle 210"/>
            <p:cNvSpPr>
              <a:spLocks noChangeArrowheads="1"/>
            </p:cNvSpPr>
            <p:nvPr/>
          </p:nvSpPr>
          <p:spPr bwMode="auto">
            <a:xfrm>
              <a:off x="2266950" y="515178"/>
              <a:ext cx="6706393" cy="6038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96" name="Freeform 212"/>
            <p:cNvSpPr>
              <a:spLocks/>
            </p:cNvSpPr>
            <p:nvPr/>
          </p:nvSpPr>
          <p:spPr bwMode="auto">
            <a:xfrm>
              <a:off x="5293254" y="5434326"/>
              <a:ext cx="177800" cy="134178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8" y="62"/>
                </a:cxn>
                <a:cxn ang="0">
                  <a:pos x="96" y="21"/>
                </a:cxn>
                <a:cxn ang="0">
                  <a:pos x="88" y="0"/>
                </a:cxn>
                <a:cxn ang="0">
                  <a:pos x="0" y="48"/>
                </a:cxn>
              </a:cxnLst>
              <a:rect l="0" t="0" r="r" b="b"/>
              <a:pathLst>
                <a:path w="96" h="62">
                  <a:moveTo>
                    <a:pt x="0" y="48"/>
                  </a:moveTo>
                  <a:lnTo>
                    <a:pt x="8" y="62"/>
                  </a:lnTo>
                  <a:lnTo>
                    <a:pt x="96" y="21"/>
                  </a:lnTo>
                  <a:lnTo>
                    <a:pt x="88" y="0"/>
                  </a:lnTo>
                  <a:lnTo>
                    <a:pt x="0" y="48"/>
                  </a:lnTo>
                  <a:close/>
                </a:path>
              </a:pathLst>
            </a:custGeom>
            <a:noFill/>
            <a:ln w="12700">
              <a:solidFill>
                <a:srgbClr val="12110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97" name="Rectangle 213"/>
            <p:cNvSpPr>
              <a:spLocks noChangeArrowheads="1"/>
            </p:cNvSpPr>
            <p:nvPr/>
          </p:nvSpPr>
          <p:spPr bwMode="auto">
            <a:xfrm>
              <a:off x="2266950" y="515178"/>
              <a:ext cx="6706393" cy="6038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98" name="Freeform 214"/>
            <p:cNvSpPr>
              <a:spLocks/>
            </p:cNvSpPr>
            <p:nvPr/>
          </p:nvSpPr>
          <p:spPr bwMode="auto">
            <a:xfrm>
              <a:off x="5591439" y="5806563"/>
              <a:ext cx="192617" cy="134178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8" y="62"/>
                </a:cxn>
                <a:cxn ang="0">
                  <a:pos x="104" y="21"/>
                </a:cxn>
                <a:cxn ang="0">
                  <a:pos x="88" y="0"/>
                </a:cxn>
                <a:cxn ang="0">
                  <a:pos x="0" y="49"/>
                </a:cxn>
              </a:cxnLst>
              <a:rect l="0" t="0" r="r" b="b"/>
              <a:pathLst>
                <a:path w="104" h="62">
                  <a:moveTo>
                    <a:pt x="0" y="49"/>
                  </a:moveTo>
                  <a:lnTo>
                    <a:pt x="8" y="62"/>
                  </a:lnTo>
                  <a:lnTo>
                    <a:pt x="104" y="21"/>
                  </a:lnTo>
                  <a:lnTo>
                    <a:pt x="88" y="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9E9C9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99" name="Rectangle 215"/>
            <p:cNvSpPr>
              <a:spLocks noChangeArrowheads="1"/>
            </p:cNvSpPr>
            <p:nvPr/>
          </p:nvSpPr>
          <p:spPr bwMode="auto">
            <a:xfrm>
              <a:off x="2266950" y="515178"/>
              <a:ext cx="6706393" cy="6038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00" name="Freeform 216"/>
            <p:cNvSpPr>
              <a:spLocks/>
            </p:cNvSpPr>
            <p:nvPr/>
          </p:nvSpPr>
          <p:spPr bwMode="auto">
            <a:xfrm>
              <a:off x="5591439" y="5806563"/>
              <a:ext cx="192617" cy="134178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8" y="62"/>
                </a:cxn>
                <a:cxn ang="0">
                  <a:pos x="104" y="21"/>
                </a:cxn>
                <a:cxn ang="0">
                  <a:pos x="88" y="0"/>
                </a:cxn>
                <a:cxn ang="0">
                  <a:pos x="0" y="49"/>
                </a:cxn>
              </a:cxnLst>
              <a:rect l="0" t="0" r="r" b="b"/>
              <a:pathLst>
                <a:path w="104" h="62">
                  <a:moveTo>
                    <a:pt x="0" y="49"/>
                  </a:moveTo>
                  <a:lnTo>
                    <a:pt x="8" y="62"/>
                  </a:lnTo>
                  <a:lnTo>
                    <a:pt x="104" y="21"/>
                  </a:lnTo>
                  <a:lnTo>
                    <a:pt x="88" y="0"/>
                  </a:lnTo>
                  <a:lnTo>
                    <a:pt x="0" y="49"/>
                  </a:lnTo>
                  <a:close/>
                </a:path>
              </a:pathLst>
            </a:custGeom>
            <a:noFill/>
            <a:ln w="12700">
              <a:solidFill>
                <a:srgbClr val="12110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01" name="Rectangle 217"/>
            <p:cNvSpPr>
              <a:spLocks noChangeArrowheads="1"/>
            </p:cNvSpPr>
            <p:nvPr/>
          </p:nvSpPr>
          <p:spPr bwMode="auto">
            <a:xfrm>
              <a:off x="2266950" y="515178"/>
              <a:ext cx="6706393" cy="6038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02" name="Freeform 218"/>
            <p:cNvSpPr>
              <a:spLocks/>
            </p:cNvSpPr>
            <p:nvPr/>
          </p:nvSpPr>
          <p:spPr bwMode="auto">
            <a:xfrm>
              <a:off x="5591439" y="5434326"/>
              <a:ext cx="177800" cy="134178"/>
            </a:xfrm>
            <a:custGeom>
              <a:avLst/>
              <a:gdLst/>
              <a:ahLst/>
              <a:cxnLst>
                <a:cxn ang="0">
                  <a:pos x="96" y="48"/>
                </a:cxn>
                <a:cxn ang="0">
                  <a:pos x="88" y="62"/>
                </a:cxn>
                <a:cxn ang="0">
                  <a:pos x="0" y="21"/>
                </a:cxn>
                <a:cxn ang="0">
                  <a:pos x="8" y="0"/>
                </a:cxn>
                <a:cxn ang="0">
                  <a:pos x="96" y="48"/>
                </a:cxn>
              </a:cxnLst>
              <a:rect l="0" t="0" r="r" b="b"/>
              <a:pathLst>
                <a:path w="96" h="62">
                  <a:moveTo>
                    <a:pt x="96" y="48"/>
                  </a:moveTo>
                  <a:lnTo>
                    <a:pt x="88" y="62"/>
                  </a:lnTo>
                  <a:lnTo>
                    <a:pt x="0" y="21"/>
                  </a:lnTo>
                  <a:lnTo>
                    <a:pt x="8" y="0"/>
                  </a:lnTo>
                  <a:lnTo>
                    <a:pt x="96" y="48"/>
                  </a:lnTo>
                  <a:close/>
                </a:path>
              </a:pathLst>
            </a:custGeom>
            <a:solidFill>
              <a:srgbClr val="9E9C9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03" name="Rectangle 219"/>
            <p:cNvSpPr>
              <a:spLocks noChangeArrowheads="1"/>
            </p:cNvSpPr>
            <p:nvPr/>
          </p:nvSpPr>
          <p:spPr bwMode="auto">
            <a:xfrm>
              <a:off x="2266950" y="515178"/>
              <a:ext cx="6706393" cy="6038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04" name="Freeform 220"/>
            <p:cNvSpPr>
              <a:spLocks/>
            </p:cNvSpPr>
            <p:nvPr/>
          </p:nvSpPr>
          <p:spPr bwMode="auto">
            <a:xfrm>
              <a:off x="5591439" y="5434326"/>
              <a:ext cx="177800" cy="134178"/>
            </a:xfrm>
            <a:custGeom>
              <a:avLst/>
              <a:gdLst/>
              <a:ahLst/>
              <a:cxnLst>
                <a:cxn ang="0">
                  <a:pos x="96" y="48"/>
                </a:cxn>
                <a:cxn ang="0">
                  <a:pos x="88" y="62"/>
                </a:cxn>
                <a:cxn ang="0">
                  <a:pos x="0" y="21"/>
                </a:cxn>
                <a:cxn ang="0">
                  <a:pos x="8" y="0"/>
                </a:cxn>
                <a:cxn ang="0">
                  <a:pos x="96" y="48"/>
                </a:cxn>
              </a:cxnLst>
              <a:rect l="0" t="0" r="r" b="b"/>
              <a:pathLst>
                <a:path w="96" h="62">
                  <a:moveTo>
                    <a:pt x="96" y="48"/>
                  </a:moveTo>
                  <a:lnTo>
                    <a:pt x="88" y="62"/>
                  </a:lnTo>
                  <a:lnTo>
                    <a:pt x="0" y="21"/>
                  </a:lnTo>
                  <a:lnTo>
                    <a:pt x="8" y="0"/>
                  </a:lnTo>
                  <a:lnTo>
                    <a:pt x="96" y="48"/>
                  </a:lnTo>
                  <a:close/>
                </a:path>
              </a:pathLst>
            </a:custGeom>
            <a:noFill/>
            <a:ln w="12700">
              <a:solidFill>
                <a:srgbClr val="12110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05" name="Rectangle 221"/>
            <p:cNvSpPr>
              <a:spLocks noChangeArrowheads="1"/>
            </p:cNvSpPr>
            <p:nvPr/>
          </p:nvSpPr>
          <p:spPr bwMode="auto">
            <a:xfrm>
              <a:off x="2266950" y="515178"/>
              <a:ext cx="6706393" cy="6038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06" name="Freeform 222"/>
            <p:cNvSpPr>
              <a:spLocks/>
            </p:cNvSpPr>
            <p:nvPr/>
          </p:nvSpPr>
          <p:spPr bwMode="auto">
            <a:xfrm>
              <a:off x="5293254" y="5821712"/>
              <a:ext cx="177800" cy="134178"/>
            </a:xfrm>
            <a:custGeom>
              <a:avLst/>
              <a:gdLst/>
              <a:ahLst/>
              <a:cxnLst>
                <a:cxn ang="0">
                  <a:pos x="96" y="42"/>
                </a:cxn>
                <a:cxn ang="0">
                  <a:pos x="88" y="62"/>
                </a:cxn>
                <a:cxn ang="0">
                  <a:pos x="0" y="14"/>
                </a:cxn>
                <a:cxn ang="0">
                  <a:pos x="8" y="0"/>
                </a:cxn>
                <a:cxn ang="0">
                  <a:pos x="96" y="42"/>
                </a:cxn>
              </a:cxnLst>
              <a:rect l="0" t="0" r="r" b="b"/>
              <a:pathLst>
                <a:path w="96" h="62">
                  <a:moveTo>
                    <a:pt x="96" y="42"/>
                  </a:moveTo>
                  <a:lnTo>
                    <a:pt x="88" y="62"/>
                  </a:lnTo>
                  <a:lnTo>
                    <a:pt x="0" y="14"/>
                  </a:lnTo>
                  <a:lnTo>
                    <a:pt x="8" y="0"/>
                  </a:lnTo>
                  <a:lnTo>
                    <a:pt x="96" y="42"/>
                  </a:lnTo>
                  <a:close/>
                </a:path>
              </a:pathLst>
            </a:custGeom>
            <a:solidFill>
              <a:srgbClr val="9E9C9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07" name="Rectangle 223"/>
            <p:cNvSpPr>
              <a:spLocks noChangeArrowheads="1"/>
            </p:cNvSpPr>
            <p:nvPr/>
          </p:nvSpPr>
          <p:spPr bwMode="auto">
            <a:xfrm>
              <a:off x="2266950" y="515178"/>
              <a:ext cx="6706393" cy="6038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08" name="Freeform 224"/>
            <p:cNvSpPr>
              <a:spLocks/>
            </p:cNvSpPr>
            <p:nvPr/>
          </p:nvSpPr>
          <p:spPr bwMode="auto">
            <a:xfrm>
              <a:off x="5293254" y="5821712"/>
              <a:ext cx="177800" cy="134178"/>
            </a:xfrm>
            <a:custGeom>
              <a:avLst/>
              <a:gdLst/>
              <a:ahLst/>
              <a:cxnLst>
                <a:cxn ang="0">
                  <a:pos x="96" y="42"/>
                </a:cxn>
                <a:cxn ang="0">
                  <a:pos x="88" y="62"/>
                </a:cxn>
                <a:cxn ang="0">
                  <a:pos x="0" y="14"/>
                </a:cxn>
                <a:cxn ang="0">
                  <a:pos x="8" y="0"/>
                </a:cxn>
                <a:cxn ang="0">
                  <a:pos x="96" y="42"/>
                </a:cxn>
              </a:cxnLst>
              <a:rect l="0" t="0" r="r" b="b"/>
              <a:pathLst>
                <a:path w="96" h="62">
                  <a:moveTo>
                    <a:pt x="96" y="42"/>
                  </a:moveTo>
                  <a:lnTo>
                    <a:pt x="88" y="62"/>
                  </a:lnTo>
                  <a:lnTo>
                    <a:pt x="0" y="14"/>
                  </a:lnTo>
                  <a:lnTo>
                    <a:pt x="8" y="0"/>
                  </a:lnTo>
                  <a:lnTo>
                    <a:pt x="96" y="42"/>
                  </a:lnTo>
                  <a:close/>
                </a:path>
              </a:pathLst>
            </a:custGeom>
            <a:noFill/>
            <a:ln w="12700">
              <a:solidFill>
                <a:srgbClr val="12110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09" name="Rectangle 225"/>
            <p:cNvSpPr>
              <a:spLocks noChangeArrowheads="1"/>
            </p:cNvSpPr>
            <p:nvPr/>
          </p:nvSpPr>
          <p:spPr bwMode="auto">
            <a:xfrm>
              <a:off x="2266950" y="515178"/>
              <a:ext cx="6706393" cy="6038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10" name="Freeform 226"/>
            <p:cNvSpPr>
              <a:spLocks/>
            </p:cNvSpPr>
            <p:nvPr/>
          </p:nvSpPr>
          <p:spPr bwMode="auto">
            <a:xfrm flipV="1">
              <a:off x="5098785" y="5300148"/>
              <a:ext cx="1089025" cy="1014994"/>
            </a:xfrm>
            <a:custGeom>
              <a:avLst/>
              <a:gdLst/>
              <a:ahLst/>
              <a:cxnLst>
                <a:cxn ang="0">
                  <a:pos x="55" y="68"/>
                </a:cxn>
                <a:cxn ang="0">
                  <a:pos x="73" y="36"/>
                </a:cxn>
                <a:cxn ang="0">
                  <a:pos x="37" y="0"/>
                </a:cxn>
                <a:cxn ang="0">
                  <a:pos x="0" y="36"/>
                </a:cxn>
                <a:cxn ang="0">
                  <a:pos x="18" y="68"/>
                </a:cxn>
              </a:cxnLst>
              <a:rect l="0" t="0" r="r" b="b"/>
              <a:pathLst>
                <a:path w="73" h="68">
                  <a:moveTo>
                    <a:pt x="55" y="68"/>
                  </a:moveTo>
                  <a:cubicBezTo>
                    <a:pt x="66" y="62"/>
                    <a:pt x="73" y="50"/>
                    <a:pt x="73" y="36"/>
                  </a:cubicBezTo>
                  <a:cubicBezTo>
                    <a:pt x="73" y="16"/>
                    <a:pt x="57" y="0"/>
                    <a:pt x="37" y="0"/>
                  </a:cubicBezTo>
                  <a:cubicBezTo>
                    <a:pt x="17" y="0"/>
                    <a:pt x="0" y="16"/>
                    <a:pt x="0" y="36"/>
                  </a:cubicBezTo>
                  <a:cubicBezTo>
                    <a:pt x="0" y="50"/>
                    <a:pt x="7" y="61"/>
                    <a:pt x="18" y="68"/>
                  </a:cubicBezTo>
                </a:path>
              </a:pathLst>
            </a:custGeom>
            <a:noFill/>
            <a:ln w="39688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11" name="Rectangle 227"/>
            <p:cNvSpPr>
              <a:spLocks noChangeArrowheads="1"/>
            </p:cNvSpPr>
            <p:nvPr/>
          </p:nvSpPr>
          <p:spPr bwMode="auto">
            <a:xfrm>
              <a:off x="4144962" y="4817539"/>
              <a:ext cx="283369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OPO</a:t>
              </a: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12" name="Rectangle 228"/>
            <p:cNvSpPr>
              <a:spLocks noChangeArrowheads="1"/>
            </p:cNvSpPr>
            <p:nvPr/>
          </p:nvSpPr>
          <p:spPr bwMode="auto">
            <a:xfrm>
              <a:off x="2761456" y="5877980"/>
              <a:ext cx="270404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AUX</a:t>
              </a: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13" name="Rectangle 229"/>
            <p:cNvSpPr>
              <a:spLocks noChangeArrowheads="1"/>
            </p:cNvSpPr>
            <p:nvPr/>
          </p:nvSpPr>
          <p:spPr bwMode="auto">
            <a:xfrm>
              <a:off x="2731823" y="5222238"/>
              <a:ext cx="327819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MAIN</a:t>
              </a: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14" name="Rectangle 230"/>
            <p:cNvSpPr>
              <a:spLocks noChangeArrowheads="1"/>
            </p:cNvSpPr>
            <p:nvPr/>
          </p:nvSpPr>
          <p:spPr bwMode="auto">
            <a:xfrm>
              <a:off x="2542910" y="4648734"/>
              <a:ext cx="313002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PLL1</a:t>
              </a: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15" name="Rectangle 231"/>
            <p:cNvSpPr>
              <a:spLocks noChangeArrowheads="1"/>
            </p:cNvSpPr>
            <p:nvPr/>
          </p:nvSpPr>
          <p:spPr bwMode="auto">
            <a:xfrm>
              <a:off x="3018896" y="5557684"/>
              <a:ext cx="313002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PLL2</a:t>
              </a: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16" name="Rectangle 232"/>
            <p:cNvSpPr>
              <a:spLocks noChangeArrowheads="1"/>
            </p:cNvSpPr>
            <p:nvPr/>
          </p:nvSpPr>
          <p:spPr bwMode="auto">
            <a:xfrm>
              <a:off x="5780352" y="5646415"/>
              <a:ext cx="300037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OMC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17" name="Rectangle 233"/>
            <p:cNvSpPr>
              <a:spLocks noChangeArrowheads="1"/>
            </p:cNvSpPr>
            <p:nvPr/>
          </p:nvSpPr>
          <p:spPr bwMode="auto">
            <a:xfrm>
              <a:off x="5845175" y="6042457"/>
              <a:ext cx="177800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PD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18" name="Rectangle 234"/>
            <p:cNvSpPr>
              <a:spLocks noChangeArrowheads="1"/>
            </p:cNvSpPr>
            <p:nvPr/>
          </p:nvSpPr>
          <p:spPr bwMode="auto">
            <a:xfrm>
              <a:off x="5819245" y="4605451"/>
              <a:ext cx="112977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FI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19" name="Rectangle 235"/>
            <p:cNvSpPr>
              <a:spLocks noChangeArrowheads="1"/>
            </p:cNvSpPr>
            <p:nvPr/>
          </p:nvSpPr>
          <p:spPr bwMode="auto">
            <a:xfrm>
              <a:off x="6460066" y="4192095"/>
              <a:ext cx="350044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ITM-X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20" name="Rectangle 236"/>
            <p:cNvSpPr>
              <a:spLocks noChangeArrowheads="1"/>
            </p:cNvSpPr>
            <p:nvPr/>
          </p:nvSpPr>
          <p:spPr bwMode="auto">
            <a:xfrm>
              <a:off x="5208058" y="2926058"/>
              <a:ext cx="350044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ITM-Y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21" name="Rectangle 237"/>
            <p:cNvSpPr>
              <a:spLocks noChangeArrowheads="1"/>
            </p:cNvSpPr>
            <p:nvPr/>
          </p:nvSpPr>
          <p:spPr bwMode="auto">
            <a:xfrm>
              <a:off x="8245474" y="4192095"/>
              <a:ext cx="400050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ETM-X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22" name="Rectangle 238"/>
            <p:cNvSpPr>
              <a:spLocks noChangeArrowheads="1"/>
            </p:cNvSpPr>
            <p:nvPr/>
          </p:nvSpPr>
          <p:spPr bwMode="auto">
            <a:xfrm>
              <a:off x="5467350" y="861444"/>
              <a:ext cx="400050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ETM-Y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23" name="Rectangle 239"/>
            <p:cNvSpPr>
              <a:spLocks noChangeArrowheads="1"/>
            </p:cNvSpPr>
            <p:nvPr/>
          </p:nvSpPr>
          <p:spPr bwMode="auto">
            <a:xfrm>
              <a:off x="4535752" y="3456279"/>
              <a:ext cx="285221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PRM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24" name="Rectangle 240"/>
            <p:cNvSpPr>
              <a:spLocks noChangeArrowheads="1"/>
            </p:cNvSpPr>
            <p:nvPr/>
          </p:nvSpPr>
          <p:spPr bwMode="auto">
            <a:xfrm>
              <a:off x="3776398" y="3947545"/>
              <a:ext cx="235215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IMC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25" name="Rectangle 241"/>
            <p:cNvSpPr>
              <a:spLocks noChangeArrowheads="1"/>
            </p:cNvSpPr>
            <p:nvPr/>
          </p:nvSpPr>
          <p:spPr bwMode="auto">
            <a:xfrm>
              <a:off x="2678112" y="3750606"/>
              <a:ext cx="350044" cy="216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PSL</a:t>
              </a:r>
              <a:endParaRPr kumimoji="0" 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26" name="Rectangle 242"/>
            <p:cNvSpPr>
              <a:spLocks noChangeArrowheads="1"/>
            </p:cNvSpPr>
            <p:nvPr/>
          </p:nvSpPr>
          <p:spPr bwMode="auto">
            <a:xfrm>
              <a:off x="6491552" y="939354"/>
              <a:ext cx="1527969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Interferometer Acronyms</a:t>
              </a: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27" name="Rectangle 243"/>
            <p:cNvSpPr>
              <a:spLocks noChangeArrowheads="1"/>
            </p:cNvSpPr>
            <p:nvPr/>
          </p:nvSpPr>
          <p:spPr bwMode="auto">
            <a:xfrm>
              <a:off x="6491552" y="1103831"/>
              <a:ext cx="248179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PSL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28" name="Rectangle 244"/>
            <p:cNvSpPr>
              <a:spLocks noChangeArrowheads="1"/>
            </p:cNvSpPr>
            <p:nvPr/>
          </p:nvSpPr>
          <p:spPr bwMode="auto">
            <a:xfrm>
              <a:off x="6739731" y="1103831"/>
              <a:ext cx="35190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 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29" name="Rectangle 245"/>
            <p:cNvSpPr>
              <a:spLocks noChangeArrowheads="1"/>
            </p:cNvSpPr>
            <p:nvPr/>
          </p:nvSpPr>
          <p:spPr bwMode="auto">
            <a:xfrm>
              <a:off x="6865672" y="1103831"/>
              <a:ext cx="1298310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- Pre-Stabilized Laser</a:t>
              </a: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30" name="Rectangle 246"/>
            <p:cNvSpPr>
              <a:spLocks noChangeArrowheads="1"/>
            </p:cNvSpPr>
            <p:nvPr/>
          </p:nvSpPr>
          <p:spPr bwMode="auto">
            <a:xfrm>
              <a:off x="6491552" y="1263979"/>
              <a:ext cx="35190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 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31" name="Rectangle 247"/>
            <p:cNvSpPr>
              <a:spLocks noChangeArrowheads="1"/>
            </p:cNvSpPr>
            <p:nvPr/>
          </p:nvSpPr>
          <p:spPr bwMode="auto">
            <a:xfrm>
              <a:off x="6865672" y="1263979"/>
              <a:ext cx="1064948" cy="307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- V</a:t>
              </a:r>
              <a:r>
                <a:rPr lang="en-US" sz="1000" i="0" dirty="0" smtClean="0">
                  <a:solidFill>
                    <a:srgbClr val="1D1D1B"/>
                  </a:solidFill>
                  <a:latin typeface="Helvetica" pitchFamily="34" charset="0"/>
                  <a:cs typeface="Helvetica" pitchFamily="34" charset="0"/>
                </a:rPr>
                <a:t>acuum System</a:t>
              </a:r>
              <a:endParaRPr lang="en-US" sz="1000" i="0" dirty="0" smtClean="0">
                <a:latin typeface="Helvetica" pitchFamily="34" charset="0"/>
                <a:cs typeface="Helvetica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33" name="Rectangle 249"/>
            <p:cNvSpPr>
              <a:spLocks noChangeArrowheads="1"/>
            </p:cNvSpPr>
            <p:nvPr/>
          </p:nvSpPr>
          <p:spPr bwMode="auto">
            <a:xfrm>
              <a:off x="6491552" y="1426292"/>
              <a:ext cx="270404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IMC 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34" name="Rectangle 250"/>
            <p:cNvSpPr>
              <a:spLocks noChangeArrowheads="1"/>
            </p:cNvSpPr>
            <p:nvPr/>
          </p:nvSpPr>
          <p:spPr bwMode="auto">
            <a:xfrm>
              <a:off x="6865672" y="1426292"/>
              <a:ext cx="1685396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- Input Mode Cleaner Cavity</a:t>
              </a: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35" name="Rectangle 251"/>
            <p:cNvSpPr>
              <a:spLocks noChangeArrowheads="1"/>
            </p:cNvSpPr>
            <p:nvPr/>
          </p:nvSpPr>
          <p:spPr bwMode="auto">
            <a:xfrm>
              <a:off x="6491552" y="1586440"/>
              <a:ext cx="320410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PRM 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36" name="Rectangle 252"/>
            <p:cNvSpPr>
              <a:spLocks noChangeArrowheads="1"/>
            </p:cNvSpPr>
            <p:nvPr/>
          </p:nvSpPr>
          <p:spPr bwMode="auto">
            <a:xfrm>
              <a:off x="6865672" y="1586440"/>
              <a:ext cx="1505744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- Power Recycling Mirror</a:t>
              </a: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37" name="Rectangle 253"/>
            <p:cNvSpPr>
              <a:spLocks noChangeArrowheads="1"/>
            </p:cNvSpPr>
            <p:nvPr/>
          </p:nvSpPr>
          <p:spPr bwMode="auto">
            <a:xfrm>
              <a:off x="6491552" y="1744424"/>
              <a:ext cx="248179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BS  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38" name="Rectangle 254"/>
            <p:cNvSpPr>
              <a:spLocks noChangeArrowheads="1"/>
            </p:cNvSpPr>
            <p:nvPr/>
          </p:nvSpPr>
          <p:spPr bwMode="auto">
            <a:xfrm>
              <a:off x="6865672" y="1744424"/>
              <a:ext cx="901964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- Beam Splitter</a:t>
              </a: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39" name="Rectangle 255"/>
            <p:cNvSpPr>
              <a:spLocks noChangeArrowheads="1"/>
            </p:cNvSpPr>
            <p:nvPr/>
          </p:nvSpPr>
          <p:spPr bwMode="auto">
            <a:xfrm>
              <a:off x="6491552" y="1908901"/>
              <a:ext cx="255587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ITM 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40" name="Rectangle 256"/>
            <p:cNvSpPr>
              <a:spLocks noChangeArrowheads="1"/>
            </p:cNvSpPr>
            <p:nvPr/>
          </p:nvSpPr>
          <p:spPr bwMode="auto">
            <a:xfrm>
              <a:off x="6865672" y="1908901"/>
              <a:ext cx="77787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- 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41" name="Rectangle 257"/>
            <p:cNvSpPr>
              <a:spLocks noChangeArrowheads="1"/>
            </p:cNvSpPr>
            <p:nvPr/>
          </p:nvSpPr>
          <p:spPr bwMode="auto">
            <a:xfrm>
              <a:off x="6939756" y="1908901"/>
              <a:ext cx="1711325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Arm Cavity Input Test Mass </a:t>
              </a: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44" name="Rectangle 260"/>
            <p:cNvSpPr>
              <a:spLocks noChangeArrowheads="1"/>
            </p:cNvSpPr>
            <p:nvPr/>
          </p:nvSpPr>
          <p:spPr bwMode="auto">
            <a:xfrm>
              <a:off x="6491552" y="2069049"/>
              <a:ext cx="305594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ETM 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45" name="Rectangle 261"/>
            <p:cNvSpPr>
              <a:spLocks noChangeArrowheads="1"/>
            </p:cNvSpPr>
            <p:nvPr/>
          </p:nvSpPr>
          <p:spPr bwMode="auto">
            <a:xfrm>
              <a:off x="6865672" y="2069049"/>
              <a:ext cx="77787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- 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46" name="Rectangle 262"/>
            <p:cNvSpPr>
              <a:spLocks noChangeArrowheads="1"/>
            </p:cNvSpPr>
            <p:nvPr/>
          </p:nvSpPr>
          <p:spPr bwMode="auto">
            <a:xfrm>
              <a:off x="6939756" y="2069049"/>
              <a:ext cx="1639094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Arm Cavity End Test Mass </a:t>
              </a: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49" name="Rectangle 265"/>
            <p:cNvSpPr>
              <a:spLocks noChangeArrowheads="1"/>
            </p:cNvSpPr>
            <p:nvPr/>
          </p:nvSpPr>
          <p:spPr bwMode="auto">
            <a:xfrm>
              <a:off x="6491552" y="2231361"/>
              <a:ext cx="148167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FI 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50" name="Rectangle 266"/>
            <p:cNvSpPr>
              <a:spLocks noChangeArrowheads="1"/>
            </p:cNvSpPr>
            <p:nvPr/>
          </p:nvSpPr>
          <p:spPr bwMode="auto">
            <a:xfrm>
              <a:off x="6865672" y="2231361"/>
              <a:ext cx="1064948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- Faraday Isolator</a:t>
              </a: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51" name="Rectangle 267"/>
            <p:cNvSpPr>
              <a:spLocks noChangeArrowheads="1"/>
            </p:cNvSpPr>
            <p:nvPr/>
          </p:nvSpPr>
          <p:spPr bwMode="auto">
            <a:xfrm>
              <a:off x="6491552" y="2391510"/>
              <a:ext cx="335227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OMC 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52" name="Rectangle 268"/>
            <p:cNvSpPr>
              <a:spLocks noChangeArrowheads="1"/>
            </p:cNvSpPr>
            <p:nvPr/>
          </p:nvSpPr>
          <p:spPr bwMode="auto">
            <a:xfrm>
              <a:off x="6865672" y="2391510"/>
              <a:ext cx="1792816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- Output Mode Cleaner Cavity</a:t>
              </a: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53" name="Rectangle 269"/>
            <p:cNvSpPr>
              <a:spLocks noChangeArrowheads="1"/>
            </p:cNvSpPr>
            <p:nvPr/>
          </p:nvSpPr>
          <p:spPr bwMode="auto">
            <a:xfrm>
              <a:off x="6491552" y="2551658"/>
              <a:ext cx="212990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PD 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54" name="Rectangle 270"/>
            <p:cNvSpPr>
              <a:spLocks noChangeArrowheads="1"/>
            </p:cNvSpPr>
            <p:nvPr/>
          </p:nvSpPr>
          <p:spPr bwMode="auto">
            <a:xfrm>
              <a:off x="6865672" y="2551658"/>
              <a:ext cx="1639094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- Photodiode (Data Output)</a:t>
              </a: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55" name="Rectangle 271"/>
            <p:cNvSpPr>
              <a:spLocks noChangeArrowheads="1"/>
            </p:cNvSpPr>
            <p:nvPr/>
          </p:nvSpPr>
          <p:spPr bwMode="auto">
            <a:xfrm>
              <a:off x="4233862" y="4477765"/>
              <a:ext cx="170392" cy="155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PS</a:t>
              </a: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56" name="Rectangle 272"/>
            <p:cNvSpPr>
              <a:spLocks noChangeArrowheads="1"/>
            </p:cNvSpPr>
            <p:nvPr/>
          </p:nvSpPr>
          <p:spPr bwMode="auto">
            <a:xfrm>
              <a:off x="4735777" y="4962538"/>
              <a:ext cx="170392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PS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57" name="Rectangle 273"/>
            <p:cNvSpPr>
              <a:spLocks noChangeArrowheads="1"/>
            </p:cNvSpPr>
            <p:nvPr/>
          </p:nvSpPr>
          <p:spPr bwMode="auto">
            <a:xfrm>
              <a:off x="5326591" y="4925747"/>
              <a:ext cx="112977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FI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58" name="Rectangle 274"/>
            <p:cNvSpPr>
              <a:spLocks noChangeArrowheads="1"/>
            </p:cNvSpPr>
            <p:nvPr/>
          </p:nvSpPr>
          <p:spPr bwMode="auto">
            <a:xfrm>
              <a:off x="6491552" y="4934404"/>
              <a:ext cx="2109523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eaLnBrk="1" hangingPunct="1"/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Squeezed Light Source </a:t>
              </a:r>
              <a:r>
                <a:rPr lang="en-US" sz="1000" i="0" dirty="0" smtClean="0">
                  <a:solidFill>
                    <a:srgbClr val="1D1D1B"/>
                  </a:solidFill>
                  <a:latin typeface="Helvetica" pitchFamily="34" charset="0"/>
                  <a:cs typeface="Helvetica" pitchFamily="34" charset="0"/>
                </a:rPr>
                <a:t>Acronyms</a:t>
              </a: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 </a:t>
              </a: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60" name="Rectangle 276"/>
            <p:cNvSpPr>
              <a:spLocks noChangeArrowheads="1"/>
            </p:cNvSpPr>
            <p:nvPr/>
          </p:nvSpPr>
          <p:spPr bwMode="auto">
            <a:xfrm>
              <a:off x="6491552" y="5094552"/>
              <a:ext cx="363008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MAIN 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61" name="Rectangle 277"/>
            <p:cNvSpPr>
              <a:spLocks noChangeArrowheads="1"/>
            </p:cNvSpPr>
            <p:nvPr/>
          </p:nvSpPr>
          <p:spPr bwMode="auto">
            <a:xfrm>
              <a:off x="6865672" y="5094552"/>
              <a:ext cx="1455737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 - Squeezing Main Laser</a:t>
              </a: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62" name="Rectangle 278"/>
            <p:cNvSpPr>
              <a:spLocks noChangeArrowheads="1"/>
            </p:cNvSpPr>
            <p:nvPr/>
          </p:nvSpPr>
          <p:spPr bwMode="auto">
            <a:xfrm>
              <a:off x="6491552" y="5256865"/>
              <a:ext cx="305594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AUX 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63" name="Rectangle 279"/>
            <p:cNvSpPr>
              <a:spLocks noChangeArrowheads="1"/>
            </p:cNvSpPr>
            <p:nvPr/>
          </p:nvSpPr>
          <p:spPr bwMode="auto">
            <a:xfrm>
              <a:off x="6865672" y="5256865"/>
              <a:ext cx="788987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 - Squeezing 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64" name="Rectangle 280"/>
            <p:cNvSpPr>
              <a:spLocks noChangeArrowheads="1"/>
            </p:cNvSpPr>
            <p:nvPr/>
          </p:nvSpPr>
          <p:spPr bwMode="auto">
            <a:xfrm>
              <a:off x="7649104" y="5256865"/>
              <a:ext cx="913077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Auxiliary Laser</a:t>
              </a: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65" name="Rectangle 281"/>
            <p:cNvSpPr>
              <a:spLocks noChangeArrowheads="1"/>
            </p:cNvSpPr>
            <p:nvPr/>
          </p:nvSpPr>
          <p:spPr bwMode="auto">
            <a:xfrm>
              <a:off x="6491552" y="5417013"/>
              <a:ext cx="242623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PLL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66" name="Rectangle 282"/>
            <p:cNvSpPr>
              <a:spLocks noChangeArrowheads="1"/>
            </p:cNvSpPr>
            <p:nvPr/>
          </p:nvSpPr>
          <p:spPr bwMode="auto">
            <a:xfrm>
              <a:off x="6724914" y="5417013"/>
              <a:ext cx="35190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 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67" name="Rectangle 283"/>
            <p:cNvSpPr>
              <a:spLocks noChangeArrowheads="1"/>
            </p:cNvSpPr>
            <p:nvPr/>
          </p:nvSpPr>
          <p:spPr bwMode="auto">
            <a:xfrm>
              <a:off x="6865672" y="5417013"/>
              <a:ext cx="1172369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 - Phase Lock Loop</a:t>
              </a: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68" name="Rectangle 284"/>
            <p:cNvSpPr>
              <a:spLocks noChangeArrowheads="1"/>
            </p:cNvSpPr>
            <p:nvPr/>
          </p:nvSpPr>
          <p:spPr bwMode="auto">
            <a:xfrm>
              <a:off x="6491552" y="5574997"/>
              <a:ext cx="313002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SHG 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69" name="Rectangle 285"/>
            <p:cNvSpPr>
              <a:spLocks noChangeArrowheads="1"/>
            </p:cNvSpPr>
            <p:nvPr/>
          </p:nvSpPr>
          <p:spPr bwMode="auto">
            <a:xfrm>
              <a:off x="6865672" y="5574997"/>
              <a:ext cx="1846527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 - Second Harmonic Generator</a:t>
              </a: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70" name="Rectangle 286"/>
            <p:cNvSpPr>
              <a:spLocks noChangeArrowheads="1"/>
            </p:cNvSpPr>
            <p:nvPr/>
          </p:nvSpPr>
          <p:spPr bwMode="auto">
            <a:xfrm>
              <a:off x="6491552" y="5739474"/>
              <a:ext cx="318558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OPO 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71" name="Rectangle 287"/>
            <p:cNvSpPr>
              <a:spLocks noChangeArrowheads="1"/>
            </p:cNvSpPr>
            <p:nvPr/>
          </p:nvSpPr>
          <p:spPr bwMode="auto">
            <a:xfrm>
              <a:off x="6865672" y="5739474"/>
              <a:ext cx="1865048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 - Optical Parametric Oscillator</a:t>
              </a: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72" name="Rectangle 288"/>
            <p:cNvSpPr>
              <a:spLocks noChangeArrowheads="1"/>
            </p:cNvSpPr>
            <p:nvPr/>
          </p:nvSpPr>
          <p:spPr bwMode="auto">
            <a:xfrm>
              <a:off x="6491552" y="5899622"/>
              <a:ext cx="205581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PS 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73" name="Rectangle 289"/>
            <p:cNvSpPr>
              <a:spLocks noChangeArrowheads="1"/>
            </p:cNvSpPr>
            <p:nvPr/>
          </p:nvSpPr>
          <p:spPr bwMode="auto">
            <a:xfrm>
              <a:off x="6865672" y="5899622"/>
              <a:ext cx="929746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 - Phase Shifter</a:t>
              </a: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74" name="Rectangle 290"/>
            <p:cNvSpPr>
              <a:spLocks noChangeArrowheads="1"/>
            </p:cNvSpPr>
            <p:nvPr/>
          </p:nvSpPr>
          <p:spPr bwMode="auto">
            <a:xfrm>
              <a:off x="4626504" y="1753081"/>
              <a:ext cx="85196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Y</a:t>
              </a: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75" name="Rectangle 291"/>
            <p:cNvSpPr>
              <a:spLocks noChangeArrowheads="1"/>
            </p:cNvSpPr>
            <p:nvPr/>
          </p:nvSpPr>
          <p:spPr bwMode="auto">
            <a:xfrm>
              <a:off x="4700587" y="1753081"/>
              <a:ext cx="300037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-Arm</a:t>
              </a: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76" name="Rectangle 292"/>
            <p:cNvSpPr>
              <a:spLocks noChangeArrowheads="1"/>
            </p:cNvSpPr>
            <p:nvPr/>
          </p:nvSpPr>
          <p:spPr bwMode="auto">
            <a:xfrm>
              <a:off x="4635764" y="1900244"/>
              <a:ext cx="340783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(4km)</a:t>
              </a: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77" name="Rectangle 293"/>
            <p:cNvSpPr>
              <a:spLocks noChangeArrowheads="1"/>
            </p:cNvSpPr>
            <p:nvPr/>
          </p:nvSpPr>
          <p:spPr bwMode="auto">
            <a:xfrm>
              <a:off x="7236089" y="4365229"/>
              <a:ext cx="761206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X-Arm (4km)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78" name="Rectangle 294"/>
            <p:cNvSpPr>
              <a:spLocks noChangeArrowheads="1"/>
            </p:cNvSpPr>
            <p:nvPr/>
          </p:nvSpPr>
          <p:spPr bwMode="auto">
            <a:xfrm>
              <a:off x="2266950" y="515178"/>
              <a:ext cx="6706393" cy="6038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79" name="Line 295"/>
            <p:cNvSpPr>
              <a:spLocks noChangeShapeType="1"/>
            </p:cNvSpPr>
            <p:nvPr/>
          </p:nvSpPr>
          <p:spPr bwMode="auto">
            <a:xfrm flipH="1">
              <a:off x="7797270" y="4510228"/>
              <a:ext cx="594519" cy="216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80" name="Rectangle 296"/>
            <p:cNvSpPr>
              <a:spLocks noChangeArrowheads="1"/>
            </p:cNvSpPr>
            <p:nvPr/>
          </p:nvSpPr>
          <p:spPr bwMode="auto">
            <a:xfrm>
              <a:off x="2266950" y="515178"/>
              <a:ext cx="6706393" cy="6038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81" name="Freeform 297"/>
            <p:cNvSpPr>
              <a:spLocks/>
            </p:cNvSpPr>
            <p:nvPr/>
          </p:nvSpPr>
          <p:spPr bwMode="auto">
            <a:xfrm>
              <a:off x="8391789" y="4479929"/>
              <a:ext cx="46302" cy="6059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14"/>
                </a:cxn>
                <a:cxn ang="0">
                  <a:pos x="0" y="28"/>
                </a:cxn>
                <a:cxn ang="0">
                  <a:pos x="0" y="0"/>
                </a:cxn>
              </a:cxnLst>
              <a:rect l="0" t="0" r="r" b="b"/>
              <a:pathLst>
                <a:path w="25" h="28">
                  <a:moveTo>
                    <a:pt x="0" y="0"/>
                  </a:moveTo>
                  <a:lnTo>
                    <a:pt x="25" y="14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82" name="Rectangle 298"/>
            <p:cNvSpPr>
              <a:spLocks noChangeArrowheads="1"/>
            </p:cNvSpPr>
            <p:nvPr/>
          </p:nvSpPr>
          <p:spPr bwMode="auto">
            <a:xfrm>
              <a:off x="2266950" y="515178"/>
              <a:ext cx="6706393" cy="6038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83" name="Line 299"/>
            <p:cNvSpPr>
              <a:spLocks noChangeShapeType="1"/>
            </p:cNvSpPr>
            <p:nvPr/>
          </p:nvSpPr>
          <p:spPr bwMode="auto">
            <a:xfrm>
              <a:off x="7423149" y="4510228"/>
              <a:ext cx="14817" cy="216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84" name="Rectangle 300"/>
            <p:cNvSpPr>
              <a:spLocks noChangeArrowheads="1"/>
            </p:cNvSpPr>
            <p:nvPr/>
          </p:nvSpPr>
          <p:spPr bwMode="auto">
            <a:xfrm>
              <a:off x="2266950" y="515178"/>
              <a:ext cx="6706393" cy="6038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85" name="Line 301"/>
            <p:cNvSpPr>
              <a:spLocks noChangeShapeType="1"/>
            </p:cNvSpPr>
            <p:nvPr/>
          </p:nvSpPr>
          <p:spPr bwMode="auto">
            <a:xfrm>
              <a:off x="7452783" y="4510228"/>
              <a:ext cx="313002" cy="216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86" name="Rectangle 302"/>
            <p:cNvSpPr>
              <a:spLocks noChangeArrowheads="1"/>
            </p:cNvSpPr>
            <p:nvPr/>
          </p:nvSpPr>
          <p:spPr bwMode="auto">
            <a:xfrm>
              <a:off x="2266950" y="515178"/>
              <a:ext cx="6706393" cy="6038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87" name="Line 303"/>
            <p:cNvSpPr>
              <a:spLocks noChangeShapeType="1"/>
            </p:cNvSpPr>
            <p:nvPr/>
          </p:nvSpPr>
          <p:spPr bwMode="auto">
            <a:xfrm>
              <a:off x="7780601" y="4510228"/>
              <a:ext cx="1852" cy="216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88" name="Rectangle 304"/>
            <p:cNvSpPr>
              <a:spLocks noChangeArrowheads="1"/>
            </p:cNvSpPr>
            <p:nvPr/>
          </p:nvSpPr>
          <p:spPr bwMode="auto">
            <a:xfrm>
              <a:off x="2266950" y="515178"/>
              <a:ext cx="6706393" cy="6038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89" name="Line 305"/>
            <p:cNvSpPr>
              <a:spLocks noChangeShapeType="1"/>
            </p:cNvSpPr>
            <p:nvPr/>
          </p:nvSpPr>
          <p:spPr bwMode="auto">
            <a:xfrm>
              <a:off x="6634162" y="4510228"/>
              <a:ext cx="774171" cy="216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90" name="Rectangle 306"/>
            <p:cNvSpPr>
              <a:spLocks noChangeArrowheads="1"/>
            </p:cNvSpPr>
            <p:nvPr/>
          </p:nvSpPr>
          <p:spPr bwMode="auto">
            <a:xfrm>
              <a:off x="2266950" y="515178"/>
              <a:ext cx="6706393" cy="6038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91" name="Freeform 307"/>
            <p:cNvSpPr>
              <a:spLocks/>
            </p:cNvSpPr>
            <p:nvPr/>
          </p:nvSpPr>
          <p:spPr bwMode="auto">
            <a:xfrm>
              <a:off x="6589712" y="4479929"/>
              <a:ext cx="59267" cy="60597"/>
            </a:xfrm>
            <a:custGeom>
              <a:avLst/>
              <a:gdLst/>
              <a:ahLst/>
              <a:cxnLst>
                <a:cxn ang="0">
                  <a:pos x="32" y="28"/>
                </a:cxn>
                <a:cxn ang="0">
                  <a:pos x="0" y="14"/>
                </a:cxn>
                <a:cxn ang="0">
                  <a:pos x="32" y="0"/>
                </a:cxn>
                <a:cxn ang="0">
                  <a:pos x="32" y="28"/>
                </a:cxn>
              </a:cxnLst>
              <a:rect l="0" t="0" r="r" b="b"/>
              <a:pathLst>
                <a:path w="32" h="28">
                  <a:moveTo>
                    <a:pt x="32" y="28"/>
                  </a:moveTo>
                  <a:lnTo>
                    <a:pt x="0" y="14"/>
                  </a:lnTo>
                  <a:lnTo>
                    <a:pt x="32" y="0"/>
                  </a:lnTo>
                  <a:lnTo>
                    <a:pt x="32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92" name="Rectangle 308"/>
            <p:cNvSpPr>
              <a:spLocks noChangeArrowheads="1"/>
            </p:cNvSpPr>
            <p:nvPr/>
          </p:nvSpPr>
          <p:spPr bwMode="auto">
            <a:xfrm>
              <a:off x="2266950" y="515178"/>
              <a:ext cx="6706393" cy="6038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93" name="Line 309"/>
            <p:cNvSpPr>
              <a:spLocks noChangeShapeType="1"/>
            </p:cNvSpPr>
            <p:nvPr/>
          </p:nvSpPr>
          <p:spPr bwMode="auto">
            <a:xfrm>
              <a:off x="5024702" y="1067040"/>
              <a:ext cx="1852" cy="61029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94" name="Rectangle 310"/>
            <p:cNvSpPr>
              <a:spLocks noChangeArrowheads="1"/>
            </p:cNvSpPr>
            <p:nvPr/>
          </p:nvSpPr>
          <p:spPr bwMode="auto">
            <a:xfrm>
              <a:off x="2266950" y="515178"/>
              <a:ext cx="6706393" cy="6038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95" name="Freeform 311"/>
            <p:cNvSpPr>
              <a:spLocks/>
            </p:cNvSpPr>
            <p:nvPr/>
          </p:nvSpPr>
          <p:spPr bwMode="auto">
            <a:xfrm>
              <a:off x="4995068" y="1036742"/>
              <a:ext cx="59267" cy="45447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16" y="0"/>
                </a:cxn>
                <a:cxn ang="0">
                  <a:pos x="32" y="21"/>
                </a:cxn>
                <a:cxn ang="0">
                  <a:pos x="0" y="21"/>
                </a:cxn>
              </a:cxnLst>
              <a:rect l="0" t="0" r="r" b="b"/>
              <a:pathLst>
                <a:path w="32" h="21">
                  <a:moveTo>
                    <a:pt x="0" y="21"/>
                  </a:moveTo>
                  <a:lnTo>
                    <a:pt x="16" y="0"/>
                  </a:lnTo>
                  <a:lnTo>
                    <a:pt x="32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96" name="Rectangle 312"/>
            <p:cNvSpPr>
              <a:spLocks noChangeArrowheads="1"/>
            </p:cNvSpPr>
            <p:nvPr/>
          </p:nvSpPr>
          <p:spPr bwMode="auto">
            <a:xfrm>
              <a:off x="2266950" y="515178"/>
              <a:ext cx="6706393" cy="6038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97" name="Line 313"/>
            <p:cNvSpPr>
              <a:spLocks noChangeShapeType="1"/>
            </p:cNvSpPr>
            <p:nvPr/>
          </p:nvSpPr>
          <p:spPr bwMode="auto">
            <a:xfrm flipV="1">
              <a:off x="5024702" y="2036586"/>
              <a:ext cx="1852" cy="1514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98" name="Rectangle 314"/>
            <p:cNvSpPr>
              <a:spLocks noChangeArrowheads="1"/>
            </p:cNvSpPr>
            <p:nvPr/>
          </p:nvSpPr>
          <p:spPr bwMode="auto">
            <a:xfrm>
              <a:off x="2266950" y="515178"/>
              <a:ext cx="6706393" cy="6038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99" name="Line 315"/>
            <p:cNvSpPr>
              <a:spLocks noChangeShapeType="1"/>
            </p:cNvSpPr>
            <p:nvPr/>
          </p:nvSpPr>
          <p:spPr bwMode="auto">
            <a:xfrm flipV="1">
              <a:off x="5024702" y="1707633"/>
              <a:ext cx="1852" cy="31380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700" name="Rectangle 316"/>
            <p:cNvSpPr>
              <a:spLocks noChangeArrowheads="1"/>
            </p:cNvSpPr>
            <p:nvPr/>
          </p:nvSpPr>
          <p:spPr bwMode="auto">
            <a:xfrm>
              <a:off x="2266950" y="515178"/>
              <a:ext cx="6706393" cy="6038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701" name="Line 317"/>
            <p:cNvSpPr>
              <a:spLocks noChangeShapeType="1"/>
            </p:cNvSpPr>
            <p:nvPr/>
          </p:nvSpPr>
          <p:spPr bwMode="auto">
            <a:xfrm>
              <a:off x="5024702" y="1692484"/>
              <a:ext cx="1852" cy="216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702" name="Rectangle 318"/>
            <p:cNvSpPr>
              <a:spLocks noChangeArrowheads="1"/>
            </p:cNvSpPr>
            <p:nvPr/>
          </p:nvSpPr>
          <p:spPr bwMode="auto">
            <a:xfrm>
              <a:off x="2266950" y="515178"/>
              <a:ext cx="6706393" cy="6038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703" name="Line 319"/>
            <p:cNvSpPr>
              <a:spLocks noChangeShapeType="1"/>
            </p:cNvSpPr>
            <p:nvPr/>
          </p:nvSpPr>
          <p:spPr bwMode="auto">
            <a:xfrm flipV="1">
              <a:off x="5024702" y="2051736"/>
              <a:ext cx="1852" cy="77477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704" name="Rectangle 320"/>
            <p:cNvSpPr>
              <a:spLocks noChangeArrowheads="1"/>
            </p:cNvSpPr>
            <p:nvPr/>
          </p:nvSpPr>
          <p:spPr bwMode="auto">
            <a:xfrm>
              <a:off x="2266950" y="515178"/>
              <a:ext cx="6706393" cy="6038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705" name="Freeform 321"/>
            <p:cNvSpPr>
              <a:spLocks/>
            </p:cNvSpPr>
            <p:nvPr/>
          </p:nvSpPr>
          <p:spPr bwMode="auto">
            <a:xfrm>
              <a:off x="4995068" y="2826507"/>
              <a:ext cx="59267" cy="4328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16" y="20"/>
                </a:cxn>
                <a:cxn ang="0">
                  <a:pos x="0" y="0"/>
                </a:cxn>
                <a:cxn ang="0">
                  <a:pos x="32" y="0"/>
                </a:cxn>
              </a:cxnLst>
              <a:rect l="0" t="0" r="r" b="b"/>
              <a:pathLst>
                <a:path w="32" h="20">
                  <a:moveTo>
                    <a:pt x="32" y="0"/>
                  </a:moveTo>
                  <a:lnTo>
                    <a:pt x="16" y="20"/>
                  </a:lnTo>
                  <a:lnTo>
                    <a:pt x="0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706" name="Rectangle 322"/>
            <p:cNvSpPr>
              <a:spLocks noChangeArrowheads="1"/>
            </p:cNvSpPr>
            <p:nvPr/>
          </p:nvSpPr>
          <p:spPr bwMode="auto">
            <a:xfrm>
              <a:off x="2266950" y="515178"/>
              <a:ext cx="6706393" cy="6038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707" name="Line 323"/>
            <p:cNvSpPr>
              <a:spLocks noChangeShapeType="1"/>
            </p:cNvSpPr>
            <p:nvPr/>
          </p:nvSpPr>
          <p:spPr bwMode="auto">
            <a:xfrm flipH="1" flipV="1">
              <a:off x="6484143" y="1322412"/>
              <a:ext cx="274108" cy="4328"/>
            </a:xfrm>
            <a:prstGeom prst="line">
              <a:avLst/>
            </a:prstGeom>
            <a:noFill/>
            <a:ln w="381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336" name="Rectangle 335"/>
            <p:cNvSpPr/>
            <p:nvPr/>
          </p:nvSpPr>
          <p:spPr bwMode="auto">
            <a:xfrm>
              <a:off x="5562600" y="1752600"/>
              <a:ext cx="152400" cy="76200"/>
            </a:xfrm>
            <a:prstGeom prst="rect">
              <a:avLst/>
            </a:prstGeom>
            <a:solidFill>
              <a:srgbClr val="E20613"/>
            </a:solidFill>
            <a:ln w="12700" cap="flat" cmpd="sng" algn="ctr">
              <a:solidFill>
                <a:srgbClr val="E20613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37" name="Rectangle 336"/>
            <p:cNvSpPr/>
            <p:nvPr/>
          </p:nvSpPr>
          <p:spPr bwMode="auto">
            <a:xfrm>
              <a:off x="5562600" y="1905000"/>
              <a:ext cx="152400" cy="76200"/>
            </a:xfrm>
            <a:prstGeom prst="rect">
              <a:avLst/>
            </a:prstGeom>
            <a:solidFill>
              <a:srgbClr val="E20613"/>
            </a:solidFill>
            <a:ln w="12700" cap="flat" cmpd="sng" algn="ctr">
              <a:solidFill>
                <a:srgbClr val="E20613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38" name="Rectangle 337"/>
            <p:cNvSpPr/>
            <p:nvPr/>
          </p:nvSpPr>
          <p:spPr bwMode="auto">
            <a:xfrm rot="16200000">
              <a:off x="7594600" y="3832225"/>
              <a:ext cx="152400" cy="76200"/>
            </a:xfrm>
            <a:prstGeom prst="rect">
              <a:avLst/>
            </a:prstGeom>
            <a:solidFill>
              <a:srgbClr val="E20613"/>
            </a:solidFill>
            <a:ln w="12700" cap="flat" cmpd="sng" algn="ctr">
              <a:solidFill>
                <a:srgbClr val="E20613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39" name="Rectangle 338"/>
            <p:cNvSpPr/>
            <p:nvPr/>
          </p:nvSpPr>
          <p:spPr bwMode="auto">
            <a:xfrm rot="16200000">
              <a:off x="7448550" y="3832225"/>
              <a:ext cx="152400" cy="76200"/>
            </a:xfrm>
            <a:prstGeom prst="rect">
              <a:avLst/>
            </a:prstGeom>
            <a:solidFill>
              <a:srgbClr val="E20613"/>
            </a:solidFill>
            <a:ln w="12700" cap="flat" cmpd="sng" algn="ctr">
              <a:solidFill>
                <a:srgbClr val="E20613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300" name="Rectangle 299"/>
          <p:cNvSpPr/>
          <p:nvPr/>
        </p:nvSpPr>
        <p:spPr>
          <a:xfrm>
            <a:off x="533400" y="1905000"/>
            <a:ext cx="1828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0" dirty="0" smtClean="0">
                <a:solidFill>
                  <a:srgbClr val="326464"/>
                </a:solidFill>
                <a:latin typeface="+mn-lt"/>
              </a:rPr>
              <a:t>ANU, AEI, MIT, LIGO collaboration</a:t>
            </a:r>
            <a:endParaRPr lang="en-US" sz="2000" i="0" dirty="0">
              <a:solidFill>
                <a:srgbClr val="326464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52600" y="2133600"/>
            <a:ext cx="582723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0" i="0" dirty="0" smtClean="0">
                <a:solidFill>
                  <a:srgbClr val="326464">
                    <a:alpha val="25000"/>
                  </a:srgbClr>
                </a:solidFill>
                <a:latin typeface="Helvetica" pitchFamily="34" charset="0"/>
                <a:cs typeface="Helvetica" pitchFamily="34" charset="0"/>
              </a:rPr>
              <a:t>Preliminary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019800" cy="1143000"/>
          </a:xfrm>
        </p:spPr>
        <p:txBody>
          <a:bodyPr/>
          <a:lstStyle/>
          <a:p>
            <a:r>
              <a:rPr lang="en-US" dirty="0" smtClean="0"/>
              <a:t>H1 Squeezed</a:t>
            </a:r>
            <a:endParaRPr lang="en-US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752600"/>
            <a:ext cx="8325928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477000" y="3505200"/>
            <a:ext cx="1905000" cy="830997"/>
          </a:xfrm>
          <a:prstGeom prst="rect">
            <a:avLst/>
          </a:prstGeom>
          <a:solidFill>
            <a:srgbClr val="326464">
              <a:alpha val="25000"/>
            </a:srgbClr>
          </a:solidFill>
          <a:ln w="15875">
            <a:solidFill>
              <a:srgbClr val="326464"/>
            </a:solidFill>
          </a:ln>
        </p:spPr>
        <p:txBody>
          <a:bodyPr wrap="square" rtlCol="0">
            <a:spAutoFit/>
          </a:bodyPr>
          <a:lstStyle/>
          <a:p>
            <a:r>
              <a:rPr lang="en-US" i="0" dirty="0" smtClean="0">
                <a:solidFill>
                  <a:srgbClr val="326464"/>
                </a:solidFill>
                <a:latin typeface="+mj-lt"/>
              </a:rPr>
              <a:t>Best ever sensitivity!</a:t>
            </a:r>
            <a:endParaRPr lang="en-US" i="0" dirty="0">
              <a:solidFill>
                <a:srgbClr val="326464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371600"/>
            <a:ext cx="2819400" cy="461665"/>
          </a:xfrm>
          <a:prstGeom prst="rect">
            <a:avLst/>
          </a:prstGeom>
          <a:solidFill>
            <a:srgbClr val="326464">
              <a:alpha val="25000"/>
            </a:srgbClr>
          </a:solidFill>
          <a:ln w="15875">
            <a:solidFill>
              <a:srgbClr val="326464"/>
            </a:solidFill>
          </a:ln>
        </p:spPr>
        <p:txBody>
          <a:bodyPr wrap="square" rtlCol="0">
            <a:spAutoFit/>
          </a:bodyPr>
          <a:lstStyle/>
          <a:p>
            <a:r>
              <a:rPr lang="en-US" i="0" dirty="0" smtClean="0">
                <a:solidFill>
                  <a:srgbClr val="326464"/>
                </a:solidFill>
                <a:latin typeface="+mj-lt"/>
              </a:rPr>
              <a:t>2 dB of squeezing</a:t>
            </a:r>
            <a:endParaRPr lang="en-US" i="0" dirty="0">
              <a:solidFill>
                <a:srgbClr val="326464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8600"/>
            <a:ext cx="8020050" cy="641604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743200" y="4191000"/>
            <a:ext cx="1219200" cy="1447800"/>
            <a:chOff x="2743200" y="4191000"/>
            <a:chExt cx="1219200" cy="1447800"/>
          </a:xfrm>
        </p:grpSpPr>
        <p:cxnSp>
          <p:nvCxnSpPr>
            <p:cNvPr id="5" name="Straight Arrow Connector 4"/>
            <p:cNvCxnSpPr/>
            <p:nvPr/>
          </p:nvCxnSpPr>
          <p:spPr bwMode="auto">
            <a:xfrm>
              <a:off x="2743200" y="4191000"/>
              <a:ext cx="0" cy="1447800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7" name="TextBox 6"/>
            <p:cNvSpPr txBox="1"/>
            <p:nvPr/>
          </p:nvSpPr>
          <p:spPr>
            <a:xfrm>
              <a:off x="2743200" y="4800600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 smtClean="0">
                  <a:solidFill>
                    <a:srgbClr val="FF0000"/>
                  </a:solidFill>
                  <a:latin typeface="Helvetica" pitchFamily="34" charset="0"/>
                  <a:cs typeface="Helvetica" pitchFamily="34" charset="0"/>
                </a:rPr>
                <a:t>÷400</a:t>
              </a:r>
            </a:p>
          </p:txBody>
        </p:sp>
      </p:grpSp>
      <p:cxnSp>
        <p:nvCxnSpPr>
          <p:cNvPr id="10" name="Straight Arrow Connector 9"/>
          <p:cNvCxnSpPr/>
          <p:nvPr/>
        </p:nvCxnSpPr>
        <p:spPr bwMode="auto">
          <a:xfrm>
            <a:off x="7086600" y="5105400"/>
            <a:ext cx="0" cy="53340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33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7086600" y="5020356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÷10</a:t>
            </a:r>
          </a:p>
        </p:txBody>
      </p:sp>
    </p:spTree>
    <p:extLst>
      <p:ext uri="{BB962C8B-B14F-4D97-AF65-F5344CB8AC3E}">
        <p14:creationId xmlns:p14="http://schemas.microsoft.com/office/powerpoint/2010/main" val="4228068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dirty="0" smtClean="0"/>
              <a:t>Several kilometer long interferometers have been built over the past decade to search for gravitational waves of astrophysical origins. For the next generation detectors intra-cavity powers of several 100 kW are envisioned. The injection of squeezed light, a specially prepared quantum state, has the potential to further increase the sensitivity of these detectors. The technology behind squeezed light production has taken impressive steps forward in recent years. As a result a series of experiments is underway to prove the effectiveness of squeezed light and to make quantum technology a valid upgrade path for gravitational wave detectors.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76200"/>
            <a:ext cx="5756217" cy="28592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2743199"/>
            <a:ext cx="4999413" cy="403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8248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81000"/>
            <a:ext cx="7897449" cy="616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4987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Optical Losses and Phase Noise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8332112"/>
              </p:ext>
            </p:extLst>
          </p:nvPr>
        </p:nvGraphicFramePr>
        <p:xfrm>
          <a:off x="685799" y="1981200"/>
          <a:ext cx="7772401" cy="14782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953001"/>
                <a:gridCol w="1447800"/>
                <a:gridCol w="1371600"/>
              </a:tblGrid>
              <a:tr h="1422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2"/>
                          </a:solidFill>
                        </a:rPr>
                        <a:t>Measured mode mismatch squeezer/OMC</a:t>
                      </a:r>
                      <a:endParaRPr lang="en-US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2"/>
                          </a:solidFill>
                        </a:rPr>
                        <a:t>25%</a:t>
                      </a:r>
                      <a:endParaRPr lang="en-US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2"/>
                          </a:solidFill>
                        </a:rPr>
                        <a:t>5%</a:t>
                      </a:r>
                      <a:endParaRPr lang="en-US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2"/>
                          </a:solidFill>
                        </a:rPr>
                        <a:t>Measured scatter and</a:t>
                      </a:r>
                      <a:r>
                        <a:rPr lang="en-US" b="0" baseline="0" dirty="0" smtClean="0">
                          <a:solidFill>
                            <a:schemeClr val="tx2"/>
                          </a:solidFill>
                        </a:rPr>
                        <a:t> absorption loss in OMC</a:t>
                      </a:r>
                      <a:endParaRPr lang="en-US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2"/>
                          </a:solidFill>
                        </a:rPr>
                        <a:t>18%</a:t>
                      </a:r>
                      <a:endParaRPr lang="en-US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2"/>
                          </a:solidFill>
                        </a:rPr>
                        <a:t>2%</a:t>
                      </a:r>
                      <a:endParaRPr lang="en-US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2"/>
                          </a:solidFill>
                        </a:rPr>
                        <a:t>Measured Faraday losses</a:t>
                      </a:r>
                      <a:endParaRPr lang="en-US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2"/>
                          </a:solidFill>
                        </a:rPr>
                        <a:t>20%</a:t>
                      </a:r>
                      <a:endParaRPr lang="en-US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2"/>
                          </a:solidFill>
                        </a:rPr>
                        <a:t>2%</a:t>
                      </a:r>
                      <a:endParaRPr lang="en-US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2"/>
                          </a:solidFill>
                        </a:rPr>
                        <a:t>Measured</a:t>
                      </a:r>
                      <a:r>
                        <a:rPr lang="en-US" b="0" baseline="0" dirty="0" smtClean="0">
                          <a:solidFill>
                            <a:schemeClr val="tx2"/>
                          </a:solidFill>
                        </a:rPr>
                        <a:t> t</a:t>
                      </a:r>
                      <a:r>
                        <a:rPr lang="en-US" b="0" dirty="0" smtClean="0">
                          <a:solidFill>
                            <a:schemeClr val="tx2"/>
                          </a:solidFill>
                        </a:rPr>
                        <a:t>otal optical losses</a:t>
                      </a:r>
                      <a:endParaRPr lang="en-US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2"/>
                          </a:solidFill>
                        </a:rPr>
                        <a:t>56%</a:t>
                      </a:r>
                      <a:endParaRPr lang="en-US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2"/>
                          </a:solidFill>
                        </a:rPr>
                        <a:t>2%</a:t>
                      </a:r>
                      <a:endParaRPr lang="en-US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733800"/>
            <a:ext cx="7772400" cy="251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2913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00200" y="228600"/>
            <a:ext cx="6096000" cy="1143000"/>
          </a:xfrm>
        </p:spPr>
        <p:txBody>
          <a:bodyPr/>
          <a:lstStyle/>
          <a:p>
            <a:r>
              <a:rPr lang="en-US" dirty="0" smtClean="0"/>
              <a:t>Summary and Outlook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2286000"/>
            <a:ext cx="7772400" cy="3810000"/>
          </a:xfrm>
        </p:spPr>
        <p:txBody>
          <a:bodyPr>
            <a:normAutofit/>
          </a:bodyPr>
          <a:lstStyle/>
          <a:p>
            <a:r>
              <a:rPr lang="en-US" dirty="0" smtClean="0"/>
              <a:t>Advanced </a:t>
            </a:r>
            <a:r>
              <a:rPr lang="en-US" dirty="0"/>
              <a:t>LIGO </a:t>
            </a:r>
            <a:r>
              <a:rPr lang="en-US" dirty="0" smtClean="0"/>
              <a:t>squeezer needs in-vacuum OPO</a:t>
            </a:r>
          </a:p>
          <a:p>
            <a:pPr lvl="1"/>
            <a:r>
              <a:rPr lang="en-US" dirty="0" smtClean="0"/>
              <a:t>Planned R&amp;D programs at </a:t>
            </a:r>
            <a:r>
              <a:rPr lang="en-US" smtClean="0"/>
              <a:t>ANU and MIT </a:t>
            </a:r>
            <a:r>
              <a:rPr lang="en-US" dirty="0" smtClean="0"/>
              <a:t>for VOPO</a:t>
            </a:r>
          </a:p>
          <a:p>
            <a:r>
              <a:rPr lang="en-US" dirty="0"/>
              <a:t>Need a low loss readout chain</a:t>
            </a:r>
          </a:p>
          <a:p>
            <a:r>
              <a:rPr lang="en-US" dirty="0" smtClean="0"/>
              <a:t>GEO is developing an auto-alignment system</a:t>
            </a:r>
            <a:endParaRPr lang="en-US" dirty="0"/>
          </a:p>
          <a:p>
            <a:r>
              <a:rPr lang="en-US" dirty="0" smtClean="0"/>
              <a:t>R&amp;D program at MIT to work on filter cavities</a:t>
            </a:r>
          </a:p>
          <a:p>
            <a:pPr lvl="4"/>
            <a:endParaRPr lang="en-US" dirty="0" smtClean="0"/>
          </a:p>
          <a:p>
            <a:pPr lvl="4"/>
            <a:endParaRPr lang="en-US" dirty="0" smtClean="0"/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Squeezed light sources will be the first upgrade to 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advanced gravitational-wave interferometers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kei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60316" y="0"/>
            <a:ext cx="3057783" cy="1829892"/>
          </a:xfrm>
          <a:prstGeom prst="rect">
            <a:avLst/>
          </a:prstGeom>
          <a:effectLst>
            <a:glow rad="63500">
              <a:schemeClr val="accent1">
                <a:alpha val="75000"/>
              </a:schemeClr>
            </a:glow>
          </a:effectLst>
        </p:spPr>
      </p:pic>
      <p:pic>
        <p:nvPicPr>
          <p:cNvPr id="17" name="Picture 4" descr="C:\Users\sheila\Pictures\My Pictures\2011\P1010917.JPG"/>
          <p:cNvPicPr>
            <a:picLocks noChangeAspect="1" noChangeArrowheads="1"/>
          </p:cNvPicPr>
          <p:nvPr/>
        </p:nvPicPr>
        <p:blipFill>
          <a:blip r:embed="rId3" cstate="print"/>
          <a:srcRect l="58333" t="34444" r="19167"/>
          <a:stretch>
            <a:fillRect/>
          </a:stretch>
        </p:blipFill>
        <p:spPr bwMode="auto">
          <a:xfrm>
            <a:off x="7330698" y="0"/>
            <a:ext cx="1813302" cy="3962400"/>
          </a:xfrm>
          <a:prstGeom prst="rect">
            <a:avLst/>
          </a:prstGeom>
          <a:noFill/>
          <a:ln w="25400">
            <a:solidFill>
              <a:srgbClr val="FFB7B7"/>
            </a:solidFill>
          </a:ln>
        </p:spPr>
      </p:pic>
      <p:pic>
        <p:nvPicPr>
          <p:cNvPr id="4" name="Picture 3" descr="chamberWork.jpg"/>
          <p:cNvPicPr>
            <a:picLocks noChangeAspect="1"/>
          </p:cNvPicPr>
          <p:nvPr/>
        </p:nvPicPr>
        <p:blipFill>
          <a:blip r:embed="rId4" cstate="print"/>
          <a:srcRect r="10800"/>
          <a:stretch>
            <a:fillRect/>
          </a:stretch>
        </p:blipFill>
        <p:spPr>
          <a:xfrm flipH="1">
            <a:off x="5373909" y="3688080"/>
            <a:ext cx="3770091" cy="3169920"/>
          </a:xfrm>
          <a:prstGeom prst="rect">
            <a:avLst/>
          </a:prstGeom>
          <a:effectLst>
            <a:glow rad="63500">
              <a:schemeClr val="accent2">
                <a:alpha val="75000"/>
              </a:schemeClr>
            </a:glow>
          </a:effectLst>
        </p:spPr>
      </p:pic>
      <p:pic>
        <p:nvPicPr>
          <p:cNvPr id="16" name="Picture 15" descr="P100002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38400" y="2057400"/>
            <a:ext cx="3886200" cy="2914650"/>
          </a:xfrm>
          <a:prstGeom prst="rect">
            <a:avLst/>
          </a:prstGeom>
          <a:effectLst>
            <a:glow rad="63500">
              <a:schemeClr val="accent2">
                <a:alpha val="75000"/>
              </a:schemeClr>
            </a:glow>
          </a:effectLst>
        </p:spPr>
      </p:pic>
      <p:pic>
        <p:nvPicPr>
          <p:cNvPr id="6" name="Picture 5" descr="septum.jpg"/>
          <p:cNvPicPr>
            <a:picLocks noChangeAspect="1"/>
          </p:cNvPicPr>
          <p:nvPr/>
        </p:nvPicPr>
        <p:blipFill>
          <a:blip r:embed="rId6" cstate="print"/>
          <a:srcRect t="8418" r="6818"/>
          <a:stretch>
            <a:fillRect/>
          </a:stretch>
        </p:blipFill>
        <p:spPr>
          <a:xfrm>
            <a:off x="-228600" y="0"/>
            <a:ext cx="3124201" cy="2192865"/>
          </a:xfrm>
          <a:prstGeom prst="rect">
            <a:avLst/>
          </a:prstGeom>
          <a:effectLst>
            <a:glow rad="63500">
              <a:schemeClr val="accent1">
                <a:alpha val="75000"/>
              </a:schemeClr>
            </a:glow>
          </a:effectLst>
        </p:spPr>
      </p:pic>
      <p:pic>
        <p:nvPicPr>
          <p:cNvPr id="8" name="Picture 7" descr="table_fly.jpg"/>
          <p:cNvPicPr>
            <a:picLocks noChangeAspect="1"/>
          </p:cNvPicPr>
          <p:nvPr/>
        </p:nvPicPr>
        <p:blipFill>
          <a:blip r:embed="rId7" cstate="print"/>
          <a:srcRect r="10918" b="7552"/>
          <a:stretch>
            <a:fillRect/>
          </a:stretch>
        </p:blipFill>
        <p:spPr>
          <a:xfrm>
            <a:off x="-228600" y="4241800"/>
            <a:ext cx="3361268" cy="2616200"/>
          </a:xfrm>
          <a:prstGeom prst="rect">
            <a:avLst/>
          </a:prstGeom>
          <a:effectLst>
            <a:glow rad="63500">
              <a:schemeClr val="accent2">
                <a:alpha val="75000"/>
              </a:schemeClr>
            </a:glow>
          </a:effectLst>
        </p:spPr>
      </p:pic>
      <p:pic>
        <p:nvPicPr>
          <p:cNvPr id="9" name="Picture 8" descr="ham6_work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33999" y="1828800"/>
            <a:ext cx="2057401" cy="1834175"/>
          </a:xfrm>
          <a:prstGeom prst="rect">
            <a:avLst/>
          </a:prstGeom>
          <a:effectLst>
            <a:glow rad="63500">
              <a:schemeClr val="accent3">
                <a:alpha val="75000"/>
              </a:schemeClr>
            </a:glow>
          </a:effectLst>
        </p:spPr>
      </p:pic>
      <p:pic>
        <p:nvPicPr>
          <p:cNvPr id="11" name="Picture 10" descr="faraday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743200" y="914400"/>
            <a:ext cx="2468598" cy="1851449"/>
          </a:xfrm>
          <a:prstGeom prst="rect">
            <a:avLst/>
          </a:prstGeom>
          <a:effectLst>
            <a:glow rad="63500">
              <a:schemeClr val="accent1">
                <a:alpha val="75000"/>
              </a:schemeClr>
            </a:glow>
          </a:effectLst>
        </p:spPr>
      </p:pic>
      <p:pic>
        <p:nvPicPr>
          <p:cNvPr id="12" name="Picture 11" descr="cheryl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-304800" y="2209800"/>
            <a:ext cx="2909285" cy="2181964"/>
          </a:xfrm>
          <a:prstGeom prst="rect">
            <a:avLst/>
          </a:prstGeom>
          <a:effectLst>
            <a:glow rad="63500">
              <a:schemeClr val="accent2">
                <a:alpha val="75000"/>
              </a:schemeClr>
            </a:glow>
          </a:effectLst>
        </p:spPr>
      </p:pic>
      <p:pic>
        <p:nvPicPr>
          <p:cNvPr id="13" name="Picture 12" descr="relock_H1"/>
          <p:cNvPicPr>
            <a:picLocks noChangeAspect="1"/>
          </p:cNvPicPr>
          <p:nvPr/>
        </p:nvPicPr>
        <p:blipFill>
          <a:blip r:embed="rId11" cstate="print"/>
          <a:srcRect l="10130" r="8736"/>
          <a:stretch>
            <a:fillRect/>
          </a:stretch>
        </p:blipFill>
        <p:spPr>
          <a:xfrm>
            <a:off x="2895600" y="0"/>
            <a:ext cx="2181376" cy="1607568"/>
          </a:xfrm>
          <a:prstGeom prst="rect">
            <a:avLst/>
          </a:prstGeom>
          <a:effectLst>
            <a:glow rad="63500">
              <a:schemeClr val="accent1">
                <a:alpha val="75000"/>
              </a:schemeClr>
            </a:glow>
          </a:effectLst>
        </p:spPr>
      </p:pic>
      <p:pic>
        <p:nvPicPr>
          <p:cNvPr id="20" name="Picture 2" descr="C:\Users\sheila\Pictures\My Pictures\Sheon's Sqz Move Photos\P1000533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895600" y="4895850"/>
            <a:ext cx="2667000" cy="20002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9" name="Picture 2" descr="C:\Users\sheila\Pictures\My Pictures\Sheon's Sqz Move Photos\DSCN0313.JPG"/>
          <p:cNvPicPr>
            <a:picLocks noChangeAspect="1" noChangeArrowheads="1"/>
          </p:cNvPicPr>
          <p:nvPr/>
        </p:nvPicPr>
        <p:blipFill>
          <a:blip r:embed="rId13" cstate="print"/>
          <a:srcRect l="31059" t="26938" r="33585" b="15819"/>
          <a:stretch>
            <a:fillRect/>
          </a:stretch>
        </p:blipFill>
        <p:spPr bwMode="auto">
          <a:xfrm>
            <a:off x="5410200" y="4495800"/>
            <a:ext cx="1945341" cy="2362200"/>
          </a:xfrm>
          <a:prstGeom prst="rect">
            <a:avLst/>
          </a:prstGeom>
          <a:noFill/>
          <a:ln w="12700">
            <a:solidFill>
              <a:schemeClr val="accent6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80975" y="523031"/>
            <a:ext cx="6858000" cy="772369"/>
          </a:xfrm>
        </p:spPr>
        <p:txBody>
          <a:bodyPr/>
          <a:lstStyle/>
          <a:p>
            <a:r>
              <a:rPr lang="en-US" dirty="0" smtClean="0"/>
              <a:t>The Advanced LIGO Detector</a:t>
            </a:r>
            <a:endParaRPr lang="en-US" dirty="0"/>
          </a:p>
        </p:txBody>
      </p:sp>
      <p:cxnSp>
        <p:nvCxnSpPr>
          <p:cNvPr id="6" name="Straight Connector 5"/>
          <p:cNvCxnSpPr>
            <a:stCxn id="30" idx="3"/>
          </p:cNvCxnSpPr>
          <p:nvPr/>
        </p:nvCxnSpPr>
        <p:spPr>
          <a:xfrm flipV="1">
            <a:off x="4291288" y="3953544"/>
            <a:ext cx="2064007" cy="8854"/>
          </a:xfrm>
          <a:prstGeom prst="line">
            <a:avLst/>
          </a:prstGeom>
          <a:ln w="88900">
            <a:solidFill>
              <a:srgbClr val="FF0000"/>
            </a:solidFill>
          </a:ln>
          <a:effectLst>
            <a:glow rad="101600">
              <a:srgbClr val="C0000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5637433" y="1523389"/>
            <a:ext cx="758" cy="1583660"/>
          </a:xfrm>
          <a:prstGeom prst="line">
            <a:avLst/>
          </a:prstGeom>
          <a:ln w="254000">
            <a:solidFill>
              <a:srgbClr val="FF0000"/>
            </a:solidFill>
          </a:ln>
          <a:effectLst>
            <a:glow rad="101600">
              <a:srgbClr val="FF000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28" idx="7"/>
          </p:cNvCxnSpPr>
          <p:nvPr/>
        </p:nvCxnSpPr>
        <p:spPr>
          <a:xfrm>
            <a:off x="5632544" y="3252303"/>
            <a:ext cx="5648" cy="699116"/>
          </a:xfrm>
          <a:prstGeom prst="line">
            <a:avLst/>
          </a:prstGeom>
          <a:ln w="88900">
            <a:solidFill>
              <a:srgbClr val="FF0000"/>
            </a:solidFill>
          </a:ln>
          <a:effectLst>
            <a:glow rad="101600">
              <a:srgbClr val="FF000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6507692" y="3959191"/>
            <a:ext cx="1576517" cy="0"/>
          </a:xfrm>
          <a:prstGeom prst="line">
            <a:avLst/>
          </a:prstGeom>
          <a:ln w="254000">
            <a:solidFill>
              <a:srgbClr val="FF0000"/>
            </a:solidFill>
          </a:ln>
          <a:effectLst>
            <a:glow rad="101600">
              <a:srgbClr val="FF000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786143" y="3959801"/>
            <a:ext cx="6298676" cy="1"/>
          </a:xfrm>
          <a:prstGeom prst="line">
            <a:avLst/>
          </a:prstGeom>
          <a:ln w="28575">
            <a:solidFill>
              <a:srgbClr val="FF0000"/>
            </a:solidFill>
          </a:ln>
          <a:effectLst>
            <a:glow rad="101600">
              <a:srgbClr val="FF000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871743" y="3775837"/>
            <a:ext cx="914400" cy="367927"/>
          </a:xfrm>
          <a:prstGeom prst="rect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8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dirty="0" smtClean="0">
                <a:latin typeface="Helvetica" pitchFamily="34" charset="0"/>
                <a:cs typeface="Helvetica" pitchFamily="34" charset="0"/>
              </a:rPr>
              <a:t>Laser</a:t>
            </a:r>
            <a:endParaRPr lang="en-US" sz="1600" b="0" i="0" dirty="0">
              <a:latin typeface="Helvetica" pitchFamily="34" charset="0"/>
              <a:cs typeface="Helvetica" pitchFamily="34" charset="0"/>
            </a:endParaRPr>
          </a:p>
        </p:txBody>
      </p:sp>
      <p:cxnSp>
        <p:nvCxnSpPr>
          <p:cNvPr id="14" name="Straight Connector 13"/>
          <p:cNvCxnSpPr>
            <a:stCxn id="16" idx="3"/>
            <a:endCxn id="17" idx="3"/>
          </p:cNvCxnSpPr>
          <p:nvPr/>
        </p:nvCxnSpPr>
        <p:spPr>
          <a:xfrm flipH="1">
            <a:off x="2478963" y="2134154"/>
            <a:ext cx="525924" cy="1826485"/>
          </a:xfrm>
          <a:prstGeom prst="line">
            <a:avLst/>
          </a:prstGeom>
          <a:ln w="28575" cap="rnd">
            <a:solidFill>
              <a:srgbClr val="FF0000"/>
            </a:solidFill>
          </a:ln>
          <a:effectLst>
            <a:glow rad="101600">
              <a:srgbClr val="FF000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6" idx="3"/>
            <a:endCxn id="18" idx="3"/>
          </p:cNvCxnSpPr>
          <p:nvPr/>
        </p:nvCxnSpPr>
        <p:spPr>
          <a:xfrm>
            <a:off x="3004887" y="2134154"/>
            <a:ext cx="525925" cy="1826485"/>
          </a:xfrm>
          <a:prstGeom prst="line">
            <a:avLst/>
          </a:prstGeom>
          <a:ln w="28575" cap="rnd">
            <a:solidFill>
              <a:srgbClr val="FF0000"/>
            </a:solidFill>
          </a:ln>
          <a:effectLst>
            <a:glow rad="101600">
              <a:srgbClr val="FF000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15"/>
          <p:cNvSpPr>
            <a:spLocks noChangeAspect="1"/>
          </p:cNvSpPr>
          <p:nvPr/>
        </p:nvSpPr>
        <p:spPr>
          <a:xfrm>
            <a:off x="2776287" y="2057954"/>
            <a:ext cx="457201" cy="152400"/>
          </a:xfrm>
          <a:custGeom>
            <a:avLst/>
            <a:gdLst>
              <a:gd name="connsiteX0" fmla="*/ 0 w 914400"/>
              <a:gd name="connsiteY0" fmla="*/ 152400 h 304800"/>
              <a:gd name="connsiteX1" fmla="*/ 312621 w 914400"/>
              <a:gd name="connsiteY1" fmla="*/ 7821 h 304800"/>
              <a:gd name="connsiteX2" fmla="*/ 457200 w 914400"/>
              <a:gd name="connsiteY2" fmla="*/ 0 h 304800"/>
              <a:gd name="connsiteX3" fmla="*/ 601780 w 914400"/>
              <a:gd name="connsiteY3" fmla="*/ 7821 h 304800"/>
              <a:gd name="connsiteX4" fmla="*/ 914400 w 914400"/>
              <a:gd name="connsiteY4" fmla="*/ 152401 h 304800"/>
              <a:gd name="connsiteX5" fmla="*/ 601779 w 914400"/>
              <a:gd name="connsiteY5" fmla="*/ 296980 h 304800"/>
              <a:gd name="connsiteX6" fmla="*/ 457200 w 914400"/>
              <a:gd name="connsiteY6" fmla="*/ 304801 h 304800"/>
              <a:gd name="connsiteX7" fmla="*/ 312621 w 914400"/>
              <a:gd name="connsiteY7" fmla="*/ 296980 h 304800"/>
              <a:gd name="connsiteX8" fmla="*/ 1 w 914400"/>
              <a:gd name="connsiteY8" fmla="*/ 152400 h 304800"/>
              <a:gd name="connsiteX9" fmla="*/ 0 w 914400"/>
              <a:gd name="connsiteY9" fmla="*/ 152400 h 304800"/>
              <a:gd name="connsiteX0" fmla="*/ 312621 w 914401"/>
              <a:gd name="connsiteY0" fmla="*/ 296980 h 388420"/>
              <a:gd name="connsiteX1" fmla="*/ 1 w 914401"/>
              <a:gd name="connsiteY1" fmla="*/ 152400 h 388420"/>
              <a:gd name="connsiteX2" fmla="*/ 0 w 914401"/>
              <a:gd name="connsiteY2" fmla="*/ 152400 h 388420"/>
              <a:gd name="connsiteX3" fmla="*/ 312621 w 914401"/>
              <a:gd name="connsiteY3" fmla="*/ 7821 h 388420"/>
              <a:gd name="connsiteX4" fmla="*/ 457200 w 914401"/>
              <a:gd name="connsiteY4" fmla="*/ 0 h 388420"/>
              <a:gd name="connsiteX5" fmla="*/ 601780 w 914401"/>
              <a:gd name="connsiteY5" fmla="*/ 7821 h 388420"/>
              <a:gd name="connsiteX6" fmla="*/ 914400 w 914401"/>
              <a:gd name="connsiteY6" fmla="*/ 152401 h 388420"/>
              <a:gd name="connsiteX7" fmla="*/ 601779 w 914401"/>
              <a:gd name="connsiteY7" fmla="*/ 296980 h 388420"/>
              <a:gd name="connsiteX8" fmla="*/ 457200 w 914401"/>
              <a:gd name="connsiteY8" fmla="*/ 304801 h 388420"/>
              <a:gd name="connsiteX9" fmla="*/ 404061 w 914401"/>
              <a:gd name="connsiteY9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601779 w 914401"/>
              <a:gd name="connsiteY6" fmla="*/ 296980 h 388420"/>
              <a:gd name="connsiteX7" fmla="*/ 457200 w 914401"/>
              <a:gd name="connsiteY7" fmla="*/ 304801 h 388420"/>
              <a:gd name="connsiteX8" fmla="*/ 404061 w 914401"/>
              <a:gd name="connsiteY8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601779 w 914401"/>
              <a:gd name="connsiteY6" fmla="*/ 296980 h 388420"/>
              <a:gd name="connsiteX7" fmla="*/ 457200 w 914401"/>
              <a:gd name="connsiteY7" fmla="*/ 304800 h 388420"/>
              <a:gd name="connsiteX8" fmla="*/ 404061 w 914401"/>
              <a:gd name="connsiteY8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601779 w 914401"/>
              <a:gd name="connsiteY6" fmla="*/ 296980 h 388420"/>
              <a:gd name="connsiteX7" fmla="*/ 404061 w 914401"/>
              <a:gd name="connsiteY7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404061 w 914401"/>
              <a:gd name="connsiteY6" fmla="*/ 388420 h 388420"/>
              <a:gd name="connsiteX0" fmla="*/ 1 w 914401"/>
              <a:gd name="connsiteY0" fmla="*/ 152400 h 152401"/>
              <a:gd name="connsiteX1" fmla="*/ 0 w 914401"/>
              <a:gd name="connsiteY1" fmla="*/ 152400 h 152401"/>
              <a:gd name="connsiteX2" fmla="*/ 312621 w 914401"/>
              <a:gd name="connsiteY2" fmla="*/ 7821 h 152401"/>
              <a:gd name="connsiteX3" fmla="*/ 457200 w 914401"/>
              <a:gd name="connsiteY3" fmla="*/ 0 h 152401"/>
              <a:gd name="connsiteX4" fmla="*/ 601780 w 914401"/>
              <a:gd name="connsiteY4" fmla="*/ 7821 h 152401"/>
              <a:gd name="connsiteX5" fmla="*/ 914400 w 914401"/>
              <a:gd name="connsiteY5" fmla="*/ 152401 h 152401"/>
              <a:gd name="connsiteX0" fmla="*/ 1 w 914401"/>
              <a:gd name="connsiteY0" fmla="*/ 152400 h 152401"/>
              <a:gd name="connsiteX1" fmla="*/ 0 w 914401"/>
              <a:gd name="connsiteY1" fmla="*/ 152400 h 152401"/>
              <a:gd name="connsiteX2" fmla="*/ 312621 w 914401"/>
              <a:gd name="connsiteY2" fmla="*/ 7821 h 152401"/>
              <a:gd name="connsiteX3" fmla="*/ 457200 w 914401"/>
              <a:gd name="connsiteY3" fmla="*/ 0 h 152401"/>
              <a:gd name="connsiteX4" fmla="*/ 601780 w 914401"/>
              <a:gd name="connsiteY4" fmla="*/ 7821 h 152401"/>
              <a:gd name="connsiteX5" fmla="*/ 914400 w 914401"/>
              <a:gd name="connsiteY5" fmla="*/ 152401 h 152401"/>
              <a:gd name="connsiteX6" fmla="*/ 1 w 914401"/>
              <a:gd name="connsiteY6" fmla="*/ 152400 h 152401"/>
              <a:gd name="connsiteX0" fmla="*/ 228600 w 914401"/>
              <a:gd name="connsiteY0" fmla="*/ 457201 h 457201"/>
              <a:gd name="connsiteX1" fmla="*/ 0 w 914401"/>
              <a:gd name="connsiteY1" fmla="*/ 152400 h 457201"/>
              <a:gd name="connsiteX2" fmla="*/ 312621 w 914401"/>
              <a:gd name="connsiteY2" fmla="*/ 7821 h 457201"/>
              <a:gd name="connsiteX3" fmla="*/ 457200 w 914401"/>
              <a:gd name="connsiteY3" fmla="*/ 0 h 457201"/>
              <a:gd name="connsiteX4" fmla="*/ 601780 w 914401"/>
              <a:gd name="connsiteY4" fmla="*/ 7821 h 457201"/>
              <a:gd name="connsiteX5" fmla="*/ 914400 w 914401"/>
              <a:gd name="connsiteY5" fmla="*/ 152401 h 457201"/>
              <a:gd name="connsiteX6" fmla="*/ 228600 w 914401"/>
              <a:gd name="connsiteY6" fmla="*/ 457201 h 457201"/>
              <a:gd name="connsiteX0" fmla="*/ 0 w 914401"/>
              <a:gd name="connsiteY0" fmla="*/ 0 h 152401"/>
              <a:gd name="connsiteX1" fmla="*/ 0 w 914401"/>
              <a:gd name="connsiteY1" fmla="*/ 152400 h 152401"/>
              <a:gd name="connsiteX2" fmla="*/ 312621 w 914401"/>
              <a:gd name="connsiteY2" fmla="*/ 7821 h 152401"/>
              <a:gd name="connsiteX3" fmla="*/ 457200 w 914401"/>
              <a:gd name="connsiteY3" fmla="*/ 0 h 152401"/>
              <a:gd name="connsiteX4" fmla="*/ 601780 w 914401"/>
              <a:gd name="connsiteY4" fmla="*/ 7821 h 152401"/>
              <a:gd name="connsiteX5" fmla="*/ 914400 w 914401"/>
              <a:gd name="connsiteY5" fmla="*/ 152401 h 152401"/>
              <a:gd name="connsiteX6" fmla="*/ 0 w 914401"/>
              <a:gd name="connsiteY6" fmla="*/ 0 h 152401"/>
              <a:gd name="connsiteX0" fmla="*/ 0 w 914401"/>
              <a:gd name="connsiteY0" fmla="*/ 152399 h 304800"/>
              <a:gd name="connsiteX1" fmla="*/ 0 w 914401"/>
              <a:gd name="connsiteY1" fmla="*/ 304799 h 304800"/>
              <a:gd name="connsiteX2" fmla="*/ 312621 w 914401"/>
              <a:gd name="connsiteY2" fmla="*/ 160220 h 304800"/>
              <a:gd name="connsiteX3" fmla="*/ 457200 w 914401"/>
              <a:gd name="connsiteY3" fmla="*/ 152399 h 304800"/>
              <a:gd name="connsiteX4" fmla="*/ 601780 w 914401"/>
              <a:gd name="connsiteY4" fmla="*/ 160220 h 304800"/>
              <a:gd name="connsiteX5" fmla="*/ 914400 w 914401"/>
              <a:gd name="connsiteY5" fmla="*/ 304800 h 304800"/>
              <a:gd name="connsiteX6" fmla="*/ 914401 w 914401"/>
              <a:gd name="connsiteY6" fmla="*/ 0 h 304800"/>
              <a:gd name="connsiteX7" fmla="*/ 0 w 914401"/>
              <a:gd name="connsiteY7" fmla="*/ 152399 h 304800"/>
              <a:gd name="connsiteX0" fmla="*/ 0 w 914401"/>
              <a:gd name="connsiteY0" fmla="*/ 0 h 304800"/>
              <a:gd name="connsiteX1" fmla="*/ 0 w 914401"/>
              <a:gd name="connsiteY1" fmla="*/ 304799 h 304800"/>
              <a:gd name="connsiteX2" fmla="*/ 312621 w 914401"/>
              <a:gd name="connsiteY2" fmla="*/ 160220 h 304800"/>
              <a:gd name="connsiteX3" fmla="*/ 457200 w 914401"/>
              <a:gd name="connsiteY3" fmla="*/ 152399 h 304800"/>
              <a:gd name="connsiteX4" fmla="*/ 601780 w 914401"/>
              <a:gd name="connsiteY4" fmla="*/ 160220 h 304800"/>
              <a:gd name="connsiteX5" fmla="*/ 914400 w 914401"/>
              <a:gd name="connsiteY5" fmla="*/ 304800 h 304800"/>
              <a:gd name="connsiteX6" fmla="*/ 914401 w 914401"/>
              <a:gd name="connsiteY6" fmla="*/ 0 h 304800"/>
              <a:gd name="connsiteX7" fmla="*/ 0 w 914401"/>
              <a:gd name="connsiteY7" fmla="*/ 0 h 304800"/>
              <a:gd name="connsiteX0" fmla="*/ 0 w 914401"/>
              <a:gd name="connsiteY0" fmla="*/ 233790 h 538590"/>
              <a:gd name="connsiteX1" fmla="*/ 0 w 914401"/>
              <a:gd name="connsiteY1" fmla="*/ 538589 h 538590"/>
              <a:gd name="connsiteX2" fmla="*/ 312621 w 914401"/>
              <a:gd name="connsiteY2" fmla="*/ 394010 h 538590"/>
              <a:gd name="connsiteX3" fmla="*/ 457200 w 914401"/>
              <a:gd name="connsiteY3" fmla="*/ 386189 h 538590"/>
              <a:gd name="connsiteX4" fmla="*/ 601780 w 914401"/>
              <a:gd name="connsiteY4" fmla="*/ 394010 h 538590"/>
              <a:gd name="connsiteX5" fmla="*/ 914400 w 914401"/>
              <a:gd name="connsiteY5" fmla="*/ 538590 h 538590"/>
              <a:gd name="connsiteX6" fmla="*/ 914401 w 914401"/>
              <a:gd name="connsiteY6" fmla="*/ 233790 h 538590"/>
              <a:gd name="connsiteX7" fmla="*/ 373364 w 914401"/>
              <a:gd name="connsiteY7" fmla="*/ 0 h 538590"/>
              <a:gd name="connsiteX8" fmla="*/ 0 w 914401"/>
              <a:gd name="connsiteY8" fmla="*/ 233790 h 538590"/>
              <a:gd name="connsiteX0" fmla="*/ 0 w 914401"/>
              <a:gd name="connsiteY0" fmla="*/ 0 h 304800"/>
              <a:gd name="connsiteX1" fmla="*/ 0 w 914401"/>
              <a:gd name="connsiteY1" fmla="*/ 304799 h 304800"/>
              <a:gd name="connsiteX2" fmla="*/ 312621 w 914401"/>
              <a:gd name="connsiteY2" fmla="*/ 160220 h 304800"/>
              <a:gd name="connsiteX3" fmla="*/ 457200 w 914401"/>
              <a:gd name="connsiteY3" fmla="*/ 152399 h 304800"/>
              <a:gd name="connsiteX4" fmla="*/ 601780 w 914401"/>
              <a:gd name="connsiteY4" fmla="*/ 160220 h 304800"/>
              <a:gd name="connsiteX5" fmla="*/ 914400 w 914401"/>
              <a:gd name="connsiteY5" fmla="*/ 304800 h 304800"/>
              <a:gd name="connsiteX6" fmla="*/ 914401 w 914401"/>
              <a:gd name="connsiteY6" fmla="*/ 0 h 304800"/>
              <a:gd name="connsiteX7" fmla="*/ 462847 w 914401"/>
              <a:gd name="connsiteY7" fmla="*/ 2 h 304800"/>
              <a:gd name="connsiteX8" fmla="*/ 0 w 914401"/>
              <a:gd name="connsiteY8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1" h="304800">
                <a:moveTo>
                  <a:pt x="0" y="0"/>
                </a:moveTo>
                <a:lnTo>
                  <a:pt x="0" y="304799"/>
                </a:lnTo>
                <a:cubicBezTo>
                  <a:pt x="1" y="239202"/>
                  <a:pt x="125927" y="180964"/>
                  <a:pt x="312621" y="160220"/>
                </a:cubicBezTo>
                <a:cubicBezTo>
                  <a:pt x="359240" y="155040"/>
                  <a:pt x="408059" y="152399"/>
                  <a:pt x="457200" y="152399"/>
                </a:cubicBezTo>
                <a:cubicBezTo>
                  <a:pt x="506341" y="152399"/>
                  <a:pt x="555160" y="155040"/>
                  <a:pt x="601780" y="160220"/>
                </a:cubicBezTo>
                <a:cubicBezTo>
                  <a:pt x="788475" y="180964"/>
                  <a:pt x="914401" y="239202"/>
                  <a:pt x="914400" y="304800"/>
                </a:cubicBezTo>
                <a:cubicBezTo>
                  <a:pt x="914400" y="203200"/>
                  <a:pt x="914401" y="101600"/>
                  <a:pt x="914401" y="0"/>
                </a:cubicBezTo>
                <a:lnTo>
                  <a:pt x="462847" y="2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1">
                  <a:lumMod val="20000"/>
                  <a:lumOff val="80000"/>
                </a:schemeClr>
              </a:gs>
              <a:gs pos="35000">
                <a:schemeClr val="tx1">
                  <a:lumMod val="20000"/>
                  <a:lumOff val="80000"/>
                </a:schemeClr>
              </a:gs>
              <a:gs pos="100000">
                <a:srgbClr val="E4EBFC"/>
              </a:gs>
            </a:gsLst>
          </a:gradFill>
          <a:ln w="6350">
            <a:solidFill>
              <a:schemeClr val="tx1">
                <a:lumMod val="75000"/>
                <a:alpha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7" name="Freeform 16"/>
          <p:cNvSpPr>
            <a:spLocks noChangeAspect="1"/>
          </p:cNvSpPr>
          <p:nvPr/>
        </p:nvSpPr>
        <p:spPr>
          <a:xfrm rot="13500000">
            <a:off x="2250362" y="3884439"/>
            <a:ext cx="457201" cy="152400"/>
          </a:xfrm>
          <a:custGeom>
            <a:avLst/>
            <a:gdLst>
              <a:gd name="connsiteX0" fmla="*/ 0 w 914400"/>
              <a:gd name="connsiteY0" fmla="*/ 152400 h 304800"/>
              <a:gd name="connsiteX1" fmla="*/ 312621 w 914400"/>
              <a:gd name="connsiteY1" fmla="*/ 7821 h 304800"/>
              <a:gd name="connsiteX2" fmla="*/ 457200 w 914400"/>
              <a:gd name="connsiteY2" fmla="*/ 0 h 304800"/>
              <a:gd name="connsiteX3" fmla="*/ 601780 w 914400"/>
              <a:gd name="connsiteY3" fmla="*/ 7821 h 304800"/>
              <a:gd name="connsiteX4" fmla="*/ 914400 w 914400"/>
              <a:gd name="connsiteY4" fmla="*/ 152401 h 304800"/>
              <a:gd name="connsiteX5" fmla="*/ 601779 w 914400"/>
              <a:gd name="connsiteY5" fmla="*/ 296980 h 304800"/>
              <a:gd name="connsiteX6" fmla="*/ 457200 w 914400"/>
              <a:gd name="connsiteY6" fmla="*/ 304801 h 304800"/>
              <a:gd name="connsiteX7" fmla="*/ 312621 w 914400"/>
              <a:gd name="connsiteY7" fmla="*/ 296980 h 304800"/>
              <a:gd name="connsiteX8" fmla="*/ 1 w 914400"/>
              <a:gd name="connsiteY8" fmla="*/ 152400 h 304800"/>
              <a:gd name="connsiteX9" fmla="*/ 0 w 914400"/>
              <a:gd name="connsiteY9" fmla="*/ 152400 h 304800"/>
              <a:gd name="connsiteX0" fmla="*/ 312621 w 914401"/>
              <a:gd name="connsiteY0" fmla="*/ 296980 h 388420"/>
              <a:gd name="connsiteX1" fmla="*/ 1 w 914401"/>
              <a:gd name="connsiteY1" fmla="*/ 152400 h 388420"/>
              <a:gd name="connsiteX2" fmla="*/ 0 w 914401"/>
              <a:gd name="connsiteY2" fmla="*/ 152400 h 388420"/>
              <a:gd name="connsiteX3" fmla="*/ 312621 w 914401"/>
              <a:gd name="connsiteY3" fmla="*/ 7821 h 388420"/>
              <a:gd name="connsiteX4" fmla="*/ 457200 w 914401"/>
              <a:gd name="connsiteY4" fmla="*/ 0 h 388420"/>
              <a:gd name="connsiteX5" fmla="*/ 601780 w 914401"/>
              <a:gd name="connsiteY5" fmla="*/ 7821 h 388420"/>
              <a:gd name="connsiteX6" fmla="*/ 914400 w 914401"/>
              <a:gd name="connsiteY6" fmla="*/ 152401 h 388420"/>
              <a:gd name="connsiteX7" fmla="*/ 601779 w 914401"/>
              <a:gd name="connsiteY7" fmla="*/ 296980 h 388420"/>
              <a:gd name="connsiteX8" fmla="*/ 457200 w 914401"/>
              <a:gd name="connsiteY8" fmla="*/ 304801 h 388420"/>
              <a:gd name="connsiteX9" fmla="*/ 404061 w 914401"/>
              <a:gd name="connsiteY9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601779 w 914401"/>
              <a:gd name="connsiteY6" fmla="*/ 296980 h 388420"/>
              <a:gd name="connsiteX7" fmla="*/ 457200 w 914401"/>
              <a:gd name="connsiteY7" fmla="*/ 304801 h 388420"/>
              <a:gd name="connsiteX8" fmla="*/ 404061 w 914401"/>
              <a:gd name="connsiteY8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601779 w 914401"/>
              <a:gd name="connsiteY6" fmla="*/ 296980 h 388420"/>
              <a:gd name="connsiteX7" fmla="*/ 457200 w 914401"/>
              <a:gd name="connsiteY7" fmla="*/ 304800 h 388420"/>
              <a:gd name="connsiteX8" fmla="*/ 404061 w 914401"/>
              <a:gd name="connsiteY8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601779 w 914401"/>
              <a:gd name="connsiteY6" fmla="*/ 296980 h 388420"/>
              <a:gd name="connsiteX7" fmla="*/ 404061 w 914401"/>
              <a:gd name="connsiteY7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404061 w 914401"/>
              <a:gd name="connsiteY6" fmla="*/ 388420 h 388420"/>
              <a:gd name="connsiteX0" fmla="*/ 1 w 914401"/>
              <a:gd name="connsiteY0" fmla="*/ 152400 h 152401"/>
              <a:gd name="connsiteX1" fmla="*/ 0 w 914401"/>
              <a:gd name="connsiteY1" fmla="*/ 152400 h 152401"/>
              <a:gd name="connsiteX2" fmla="*/ 312621 w 914401"/>
              <a:gd name="connsiteY2" fmla="*/ 7821 h 152401"/>
              <a:gd name="connsiteX3" fmla="*/ 457200 w 914401"/>
              <a:gd name="connsiteY3" fmla="*/ 0 h 152401"/>
              <a:gd name="connsiteX4" fmla="*/ 601780 w 914401"/>
              <a:gd name="connsiteY4" fmla="*/ 7821 h 152401"/>
              <a:gd name="connsiteX5" fmla="*/ 914400 w 914401"/>
              <a:gd name="connsiteY5" fmla="*/ 152401 h 152401"/>
              <a:gd name="connsiteX0" fmla="*/ 1 w 914401"/>
              <a:gd name="connsiteY0" fmla="*/ 152400 h 152401"/>
              <a:gd name="connsiteX1" fmla="*/ 0 w 914401"/>
              <a:gd name="connsiteY1" fmla="*/ 152400 h 152401"/>
              <a:gd name="connsiteX2" fmla="*/ 312621 w 914401"/>
              <a:gd name="connsiteY2" fmla="*/ 7821 h 152401"/>
              <a:gd name="connsiteX3" fmla="*/ 457200 w 914401"/>
              <a:gd name="connsiteY3" fmla="*/ 0 h 152401"/>
              <a:gd name="connsiteX4" fmla="*/ 601780 w 914401"/>
              <a:gd name="connsiteY4" fmla="*/ 7821 h 152401"/>
              <a:gd name="connsiteX5" fmla="*/ 914400 w 914401"/>
              <a:gd name="connsiteY5" fmla="*/ 152401 h 152401"/>
              <a:gd name="connsiteX6" fmla="*/ 1 w 914401"/>
              <a:gd name="connsiteY6" fmla="*/ 152400 h 152401"/>
              <a:gd name="connsiteX0" fmla="*/ 228600 w 914401"/>
              <a:gd name="connsiteY0" fmla="*/ 457201 h 457201"/>
              <a:gd name="connsiteX1" fmla="*/ 0 w 914401"/>
              <a:gd name="connsiteY1" fmla="*/ 152400 h 457201"/>
              <a:gd name="connsiteX2" fmla="*/ 312621 w 914401"/>
              <a:gd name="connsiteY2" fmla="*/ 7821 h 457201"/>
              <a:gd name="connsiteX3" fmla="*/ 457200 w 914401"/>
              <a:gd name="connsiteY3" fmla="*/ 0 h 457201"/>
              <a:gd name="connsiteX4" fmla="*/ 601780 w 914401"/>
              <a:gd name="connsiteY4" fmla="*/ 7821 h 457201"/>
              <a:gd name="connsiteX5" fmla="*/ 914400 w 914401"/>
              <a:gd name="connsiteY5" fmla="*/ 152401 h 457201"/>
              <a:gd name="connsiteX6" fmla="*/ 228600 w 914401"/>
              <a:gd name="connsiteY6" fmla="*/ 457201 h 457201"/>
              <a:gd name="connsiteX0" fmla="*/ 0 w 914401"/>
              <a:gd name="connsiteY0" fmla="*/ 0 h 152401"/>
              <a:gd name="connsiteX1" fmla="*/ 0 w 914401"/>
              <a:gd name="connsiteY1" fmla="*/ 152400 h 152401"/>
              <a:gd name="connsiteX2" fmla="*/ 312621 w 914401"/>
              <a:gd name="connsiteY2" fmla="*/ 7821 h 152401"/>
              <a:gd name="connsiteX3" fmla="*/ 457200 w 914401"/>
              <a:gd name="connsiteY3" fmla="*/ 0 h 152401"/>
              <a:gd name="connsiteX4" fmla="*/ 601780 w 914401"/>
              <a:gd name="connsiteY4" fmla="*/ 7821 h 152401"/>
              <a:gd name="connsiteX5" fmla="*/ 914400 w 914401"/>
              <a:gd name="connsiteY5" fmla="*/ 152401 h 152401"/>
              <a:gd name="connsiteX6" fmla="*/ 0 w 914401"/>
              <a:gd name="connsiteY6" fmla="*/ 0 h 152401"/>
              <a:gd name="connsiteX0" fmla="*/ 0 w 914401"/>
              <a:gd name="connsiteY0" fmla="*/ 152399 h 304800"/>
              <a:gd name="connsiteX1" fmla="*/ 0 w 914401"/>
              <a:gd name="connsiteY1" fmla="*/ 304799 h 304800"/>
              <a:gd name="connsiteX2" fmla="*/ 312621 w 914401"/>
              <a:gd name="connsiteY2" fmla="*/ 160220 h 304800"/>
              <a:gd name="connsiteX3" fmla="*/ 457200 w 914401"/>
              <a:gd name="connsiteY3" fmla="*/ 152399 h 304800"/>
              <a:gd name="connsiteX4" fmla="*/ 601780 w 914401"/>
              <a:gd name="connsiteY4" fmla="*/ 160220 h 304800"/>
              <a:gd name="connsiteX5" fmla="*/ 914400 w 914401"/>
              <a:gd name="connsiteY5" fmla="*/ 304800 h 304800"/>
              <a:gd name="connsiteX6" fmla="*/ 914401 w 914401"/>
              <a:gd name="connsiteY6" fmla="*/ 0 h 304800"/>
              <a:gd name="connsiteX7" fmla="*/ 0 w 914401"/>
              <a:gd name="connsiteY7" fmla="*/ 152399 h 304800"/>
              <a:gd name="connsiteX0" fmla="*/ 0 w 914401"/>
              <a:gd name="connsiteY0" fmla="*/ 0 h 304800"/>
              <a:gd name="connsiteX1" fmla="*/ 0 w 914401"/>
              <a:gd name="connsiteY1" fmla="*/ 304799 h 304800"/>
              <a:gd name="connsiteX2" fmla="*/ 312621 w 914401"/>
              <a:gd name="connsiteY2" fmla="*/ 160220 h 304800"/>
              <a:gd name="connsiteX3" fmla="*/ 457200 w 914401"/>
              <a:gd name="connsiteY3" fmla="*/ 152399 h 304800"/>
              <a:gd name="connsiteX4" fmla="*/ 601780 w 914401"/>
              <a:gd name="connsiteY4" fmla="*/ 160220 h 304800"/>
              <a:gd name="connsiteX5" fmla="*/ 914400 w 914401"/>
              <a:gd name="connsiteY5" fmla="*/ 304800 h 304800"/>
              <a:gd name="connsiteX6" fmla="*/ 914401 w 914401"/>
              <a:gd name="connsiteY6" fmla="*/ 0 h 304800"/>
              <a:gd name="connsiteX7" fmla="*/ 0 w 914401"/>
              <a:gd name="connsiteY7" fmla="*/ 0 h 304800"/>
              <a:gd name="connsiteX0" fmla="*/ 0 w 914401"/>
              <a:gd name="connsiteY0" fmla="*/ 233790 h 538590"/>
              <a:gd name="connsiteX1" fmla="*/ 0 w 914401"/>
              <a:gd name="connsiteY1" fmla="*/ 538589 h 538590"/>
              <a:gd name="connsiteX2" fmla="*/ 312621 w 914401"/>
              <a:gd name="connsiteY2" fmla="*/ 394010 h 538590"/>
              <a:gd name="connsiteX3" fmla="*/ 457200 w 914401"/>
              <a:gd name="connsiteY3" fmla="*/ 386189 h 538590"/>
              <a:gd name="connsiteX4" fmla="*/ 601780 w 914401"/>
              <a:gd name="connsiteY4" fmla="*/ 394010 h 538590"/>
              <a:gd name="connsiteX5" fmla="*/ 914400 w 914401"/>
              <a:gd name="connsiteY5" fmla="*/ 538590 h 538590"/>
              <a:gd name="connsiteX6" fmla="*/ 914401 w 914401"/>
              <a:gd name="connsiteY6" fmla="*/ 233790 h 538590"/>
              <a:gd name="connsiteX7" fmla="*/ 373364 w 914401"/>
              <a:gd name="connsiteY7" fmla="*/ 0 h 538590"/>
              <a:gd name="connsiteX8" fmla="*/ 0 w 914401"/>
              <a:gd name="connsiteY8" fmla="*/ 233790 h 538590"/>
              <a:gd name="connsiteX0" fmla="*/ 0 w 914401"/>
              <a:gd name="connsiteY0" fmla="*/ 0 h 304800"/>
              <a:gd name="connsiteX1" fmla="*/ 0 w 914401"/>
              <a:gd name="connsiteY1" fmla="*/ 304799 h 304800"/>
              <a:gd name="connsiteX2" fmla="*/ 312621 w 914401"/>
              <a:gd name="connsiteY2" fmla="*/ 160220 h 304800"/>
              <a:gd name="connsiteX3" fmla="*/ 457200 w 914401"/>
              <a:gd name="connsiteY3" fmla="*/ 152399 h 304800"/>
              <a:gd name="connsiteX4" fmla="*/ 601780 w 914401"/>
              <a:gd name="connsiteY4" fmla="*/ 160220 h 304800"/>
              <a:gd name="connsiteX5" fmla="*/ 914400 w 914401"/>
              <a:gd name="connsiteY5" fmla="*/ 304800 h 304800"/>
              <a:gd name="connsiteX6" fmla="*/ 914401 w 914401"/>
              <a:gd name="connsiteY6" fmla="*/ 0 h 304800"/>
              <a:gd name="connsiteX7" fmla="*/ 462847 w 914401"/>
              <a:gd name="connsiteY7" fmla="*/ 2 h 304800"/>
              <a:gd name="connsiteX8" fmla="*/ 0 w 914401"/>
              <a:gd name="connsiteY8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1" h="304800">
                <a:moveTo>
                  <a:pt x="0" y="0"/>
                </a:moveTo>
                <a:lnTo>
                  <a:pt x="0" y="304799"/>
                </a:lnTo>
                <a:cubicBezTo>
                  <a:pt x="1" y="239202"/>
                  <a:pt x="125927" y="180964"/>
                  <a:pt x="312621" y="160220"/>
                </a:cubicBezTo>
                <a:cubicBezTo>
                  <a:pt x="359240" y="155040"/>
                  <a:pt x="408059" y="152399"/>
                  <a:pt x="457200" y="152399"/>
                </a:cubicBezTo>
                <a:cubicBezTo>
                  <a:pt x="506341" y="152399"/>
                  <a:pt x="555160" y="155040"/>
                  <a:pt x="601780" y="160220"/>
                </a:cubicBezTo>
                <a:cubicBezTo>
                  <a:pt x="788475" y="180964"/>
                  <a:pt x="914401" y="239202"/>
                  <a:pt x="914400" y="304800"/>
                </a:cubicBezTo>
                <a:cubicBezTo>
                  <a:pt x="914400" y="203200"/>
                  <a:pt x="914401" y="101600"/>
                  <a:pt x="914401" y="0"/>
                </a:cubicBezTo>
                <a:lnTo>
                  <a:pt x="462847" y="2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1">
                  <a:lumMod val="40000"/>
                  <a:lumOff val="60000"/>
                </a:schemeClr>
              </a:gs>
              <a:gs pos="35000">
                <a:schemeClr val="tx1">
                  <a:lumMod val="20000"/>
                  <a:lumOff val="80000"/>
                </a:schemeClr>
              </a:gs>
              <a:gs pos="100000">
                <a:srgbClr val="E4EBFC"/>
              </a:gs>
            </a:gsLst>
          </a:gradFill>
          <a:ln w="6350">
            <a:solidFill>
              <a:schemeClr val="tx1">
                <a:lumMod val="75000"/>
                <a:alpha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8" name="Freeform 17"/>
          <p:cNvSpPr>
            <a:spLocks noChangeAspect="1"/>
          </p:cNvSpPr>
          <p:nvPr/>
        </p:nvSpPr>
        <p:spPr>
          <a:xfrm rot="8100000" flipH="1">
            <a:off x="3302212" y="3884439"/>
            <a:ext cx="457201" cy="152400"/>
          </a:xfrm>
          <a:custGeom>
            <a:avLst/>
            <a:gdLst>
              <a:gd name="connsiteX0" fmla="*/ 0 w 914400"/>
              <a:gd name="connsiteY0" fmla="*/ 152400 h 304800"/>
              <a:gd name="connsiteX1" fmla="*/ 312621 w 914400"/>
              <a:gd name="connsiteY1" fmla="*/ 7821 h 304800"/>
              <a:gd name="connsiteX2" fmla="*/ 457200 w 914400"/>
              <a:gd name="connsiteY2" fmla="*/ 0 h 304800"/>
              <a:gd name="connsiteX3" fmla="*/ 601780 w 914400"/>
              <a:gd name="connsiteY3" fmla="*/ 7821 h 304800"/>
              <a:gd name="connsiteX4" fmla="*/ 914400 w 914400"/>
              <a:gd name="connsiteY4" fmla="*/ 152401 h 304800"/>
              <a:gd name="connsiteX5" fmla="*/ 601779 w 914400"/>
              <a:gd name="connsiteY5" fmla="*/ 296980 h 304800"/>
              <a:gd name="connsiteX6" fmla="*/ 457200 w 914400"/>
              <a:gd name="connsiteY6" fmla="*/ 304801 h 304800"/>
              <a:gd name="connsiteX7" fmla="*/ 312621 w 914400"/>
              <a:gd name="connsiteY7" fmla="*/ 296980 h 304800"/>
              <a:gd name="connsiteX8" fmla="*/ 1 w 914400"/>
              <a:gd name="connsiteY8" fmla="*/ 152400 h 304800"/>
              <a:gd name="connsiteX9" fmla="*/ 0 w 914400"/>
              <a:gd name="connsiteY9" fmla="*/ 152400 h 304800"/>
              <a:gd name="connsiteX0" fmla="*/ 312621 w 914401"/>
              <a:gd name="connsiteY0" fmla="*/ 296980 h 388420"/>
              <a:gd name="connsiteX1" fmla="*/ 1 w 914401"/>
              <a:gd name="connsiteY1" fmla="*/ 152400 h 388420"/>
              <a:gd name="connsiteX2" fmla="*/ 0 w 914401"/>
              <a:gd name="connsiteY2" fmla="*/ 152400 h 388420"/>
              <a:gd name="connsiteX3" fmla="*/ 312621 w 914401"/>
              <a:gd name="connsiteY3" fmla="*/ 7821 h 388420"/>
              <a:gd name="connsiteX4" fmla="*/ 457200 w 914401"/>
              <a:gd name="connsiteY4" fmla="*/ 0 h 388420"/>
              <a:gd name="connsiteX5" fmla="*/ 601780 w 914401"/>
              <a:gd name="connsiteY5" fmla="*/ 7821 h 388420"/>
              <a:gd name="connsiteX6" fmla="*/ 914400 w 914401"/>
              <a:gd name="connsiteY6" fmla="*/ 152401 h 388420"/>
              <a:gd name="connsiteX7" fmla="*/ 601779 w 914401"/>
              <a:gd name="connsiteY7" fmla="*/ 296980 h 388420"/>
              <a:gd name="connsiteX8" fmla="*/ 457200 w 914401"/>
              <a:gd name="connsiteY8" fmla="*/ 304801 h 388420"/>
              <a:gd name="connsiteX9" fmla="*/ 404061 w 914401"/>
              <a:gd name="connsiteY9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601779 w 914401"/>
              <a:gd name="connsiteY6" fmla="*/ 296980 h 388420"/>
              <a:gd name="connsiteX7" fmla="*/ 457200 w 914401"/>
              <a:gd name="connsiteY7" fmla="*/ 304801 h 388420"/>
              <a:gd name="connsiteX8" fmla="*/ 404061 w 914401"/>
              <a:gd name="connsiteY8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601779 w 914401"/>
              <a:gd name="connsiteY6" fmla="*/ 296980 h 388420"/>
              <a:gd name="connsiteX7" fmla="*/ 457200 w 914401"/>
              <a:gd name="connsiteY7" fmla="*/ 304800 h 388420"/>
              <a:gd name="connsiteX8" fmla="*/ 404061 w 914401"/>
              <a:gd name="connsiteY8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601779 w 914401"/>
              <a:gd name="connsiteY6" fmla="*/ 296980 h 388420"/>
              <a:gd name="connsiteX7" fmla="*/ 404061 w 914401"/>
              <a:gd name="connsiteY7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404061 w 914401"/>
              <a:gd name="connsiteY6" fmla="*/ 388420 h 388420"/>
              <a:gd name="connsiteX0" fmla="*/ 1 w 914401"/>
              <a:gd name="connsiteY0" fmla="*/ 152400 h 152401"/>
              <a:gd name="connsiteX1" fmla="*/ 0 w 914401"/>
              <a:gd name="connsiteY1" fmla="*/ 152400 h 152401"/>
              <a:gd name="connsiteX2" fmla="*/ 312621 w 914401"/>
              <a:gd name="connsiteY2" fmla="*/ 7821 h 152401"/>
              <a:gd name="connsiteX3" fmla="*/ 457200 w 914401"/>
              <a:gd name="connsiteY3" fmla="*/ 0 h 152401"/>
              <a:gd name="connsiteX4" fmla="*/ 601780 w 914401"/>
              <a:gd name="connsiteY4" fmla="*/ 7821 h 152401"/>
              <a:gd name="connsiteX5" fmla="*/ 914400 w 914401"/>
              <a:gd name="connsiteY5" fmla="*/ 152401 h 152401"/>
              <a:gd name="connsiteX0" fmla="*/ 1 w 914401"/>
              <a:gd name="connsiteY0" fmla="*/ 152400 h 152401"/>
              <a:gd name="connsiteX1" fmla="*/ 0 w 914401"/>
              <a:gd name="connsiteY1" fmla="*/ 152400 h 152401"/>
              <a:gd name="connsiteX2" fmla="*/ 312621 w 914401"/>
              <a:gd name="connsiteY2" fmla="*/ 7821 h 152401"/>
              <a:gd name="connsiteX3" fmla="*/ 457200 w 914401"/>
              <a:gd name="connsiteY3" fmla="*/ 0 h 152401"/>
              <a:gd name="connsiteX4" fmla="*/ 601780 w 914401"/>
              <a:gd name="connsiteY4" fmla="*/ 7821 h 152401"/>
              <a:gd name="connsiteX5" fmla="*/ 914400 w 914401"/>
              <a:gd name="connsiteY5" fmla="*/ 152401 h 152401"/>
              <a:gd name="connsiteX6" fmla="*/ 1 w 914401"/>
              <a:gd name="connsiteY6" fmla="*/ 152400 h 152401"/>
              <a:gd name="connsiteX0" fmla="*/ 228600 w 914401"/>
              <a:gd name="connsiteY0" fmla="*/ 457201 h 457201"/>
              <a:gd name="connsiteX1" fmla="*/ 0 w 914401"/>
              <a:gd name="connsiteY1" fmla="*/ 152400 h 457201"/>
              <a:gd name="connsiteX2" fmla="*/ 312621 w 914401"/>
              <a:gd name="connsiteY2" fmla="*/ 7821 h 457201"/>
              <a:gd name="connsiteX3" fmla="*/ 457200 w 914401"/>
              <a:gd name="connsiteY3" fmla="*/ 0 h 457201"/>
              <a:gd name="connsiteX4" fmla="*/ 601780 w 914401"/>
              <a:gd name="connsiteY4" fmla="*/ 7821 h 457201"/>
              <a:gd name="connsiteX5" fmla="*/ 914400 w 914401"/>
              <a:gd name="connsiteY5" fmla="*/ 152401 h 457201"/>
              <a:gd name="connsiteX6" fmla="*/ 228600 w 914401"/>
              <a:gd name="connsiteY6" fmla="*/ 457201 h 457201"/>
              <a:gd name="connsiteX0" fmla="*/ 0 w 914401"/>
              <a:gd name="connsiteY0" fmla="*/ 0 h 152401"/>
              <a:gd name="connsiteX1" fmla="*/ 0 w 914401"/>
              <a:gd name="connsiteY1" fmla="*/ 152400 h 152401"/>
              <a:gd name="connsiteX2" fmla="*/ 312621 w 914401"/>
              <a:gd name="connsiteY2" fmla="*/ 7821 h 152401"/>
              <a:gd name="connsiteX3" fmla="*/ 457200 w 914401"/>
              <a:gd name="connsiteY3" fmla="*/ 0 h 152401"/>
              <a:gd name="connsiteX4" fmla="*/ 601780 w 914401"/>
              <a:gd name="connsiteY4" fmla="*/ 7821 h 152401"/>
              <a:gd name="connsiteX5" fmla="*/ 914400 w 914401"/>
              <a:gd name="connsiteY5" fmla="*/ 152401 h 152401"/>
              <a:gd name="connsiteX6" fmla="*/ 0 w 914401"/>
              <a:gd name="connsiteY6" fmla="*/ 0 h 152401"/>
              <a:gd name="connsiteX0" fmla="*/ 0 w 914401"/>
              <a:gd name="connsiteY0" fmla="*/ 152399 h 304800"/>
              <a:gd name="connsiteX1" fmla="*/ 0 w 914401"/>
              <a:gd name="connsiteY1" fmla="*/ 304799 h 304800"/>
              <a:gd name="connsiteX2" fmla="*/ 312621 w 914401"/>
              <a:gd name="connsiteY2" fmla="*/ 160220 h 304800"/>
              <a:gd name="connsiteX3" fmla="*/ 457200 w 914401"/>
              <a:gd name="connsiteY3" fmla="*/ 152399 h 304800"/>
              <a:gd name="connsiteX4" fmla="*/ 601780 w 914401"/>
              <a:gd name="connsiteY4" fmla="*/ 160220 h 304800"/>
              <a:gd name="connsiteX5" fmla="*/ 914400 w 914401"/>
              <a:gd name="connsiteY5" fmla="*/ 304800 h 304800"/>
              <a:gd name="connsiteX6" fmla="*/ 914401 w 914401"/>
              <a:gd name="connsiteY6" fmla="*/ 0 h 304800"/>
              <a:gd name="connsiteX7" fmla="*/ 0 w 914401"/>
              <a:gd name="connsiteY7" fmla="*/ 152399 h 304800"/>
              <a:gd name="connsiteX0" fmla="*/ 0 w 914401"/>
              <a:gd name="connsiteY0" fmla="*/ 0 h 304800"/>
              <a:gd name="connsiteX1" fmla="*/ 0 w 914401"/>
              <a:gd name="connsiteY1" fmla="*/ 304799 h 304800"/>
              <a:gd name="connsiteX2" fmla="*/ 312621 w 914401"/>
              <a:gd name="connsiteY2" fmla="*/ 160220 h 304800"/>
              <a:gd name="connsiteX3" fmla="*/ 457200 w 914401"/>
              <a:gd name="connsiteY3" fmla="*/ 152399 h 304800"/>
              <a:gd name="connsiteX4" fmla="*/ 601780 w 914401"/>
              <a:gd name="connsiteY4" fmla="*/ 160220 h 304800"/>
              <a:gd name="connsiteX5" fmla="*/ 914400 w 914401"/>
              <a:gd name="connsiteY5" fmla="*/ 304800 h 304800"/>
              <a:gd name="connsiteX6" fmla="*/ 914401 w 914401"/>
              <a:gd name="connsiteY6" fmla="*/ 0 h 304800"/>
              <a:gd name="connsiteX7" fmla="*/ 0 w 914401"/>
              <a:gd name="connsiteY7" fmla="*/ 0 h 304800"/>
              <a:gd name="connsiteX0" fmla="*/ 0 w 914401"/>
              <a:gd name="connsiteY0" fmla="*/ 233790 h 538590"/>
              <a:gd name="connsiteX1" fmla="*/ 0 w 914401"/>
              <a:gd name="connsiteY1" fmla="*/ 538589 h 538590"/>
              <a:gd name="connsiteX2" fmla="*/ 312621 w 914401"/>
              <a:gd name="connsiteY2" fmla="*/ 394010 h 538590"/>
              <a:gd name="connsiteX3" fmla="*/ 457200 w 914401"/>
              <a:gd name="connsiteY3" fmla="*/ 386189 h 538590"/>
              <a:gd name="connsiteX4" fmla="*/ 601780 w 914401"/>
              <a:gd name="connsiteY4" fmla="*/ 394010 h 538590"/>
              <a:gd name="connsiteX5" fmla="*/ 914400 w 914401"/>
              <a:gd name="connsiteY5" fmla="*/ 538590 h 538590"/>
              <a:gd name="connsiteX6" fmla="*/ 914401 w 914401"/>
              <a:gd name="connsiteY6" fmla="*/ 233790 h 538590"/>
              <a:gd name="connsiteX7" fmla="*/ 373364 w 914401"/>
              <a:gd name="connsiteY7" fmla="*/ 0 h 538590"/>
              <a:gd name="connsiteX8" fmla="*/ 0 w 914401"/>
              <a:gd name="connsiteY8" fmla="*/ 233790 h 538590"/>
              <a:gd name="connsiteX0" fmla="*/ 0 w 914401"/>
              <a:gd name="connsiteY0" fmla="*/ 0 h 304800"/>
              <a:gd name="connsiteX1" fmla="*/ 0 w 914401"/>
              <a:gd name="connsiteY1" fmla="*/ 304799 h 304800"/>
              <a:gd name="connsiteX2" fmla="*/ 312621 w 914401"/>
              <a:gd name="connsiteY2" fmla="*/ 160220 h 304800"/>
              <a:gd name="connsiteX3" fmla="*/ 457200 w 914401"/>
              <a:gd name="connsiteY3" fmla="*/ 152399 h 304800"/>
              <a:gd name="connsiteX4" fmla="*/ 601780 w 914401"/>
              <a:gd name="connsiteY4" fmla="*/ 160220 h 304800"/>
              <a:gd name="connsiteX5" fmla="*/ 914400 w 914401"/>
              <a:gd name="connsiteY5" fmla="*/ 304800 h 304800"/>
              <a:gd name="connsiteX6" fmla="*/ 914401 w 914401"/>
              <a:gd name="connsiteY6" fmla="*/ 0 h 304800"/>
              <a:gd name="connsiteX7" fmla="*/ 462847 w 914401"/>
              <a:gd name="connsiteY7" fmla="*/ 2 h 304800"/>
              <a:gd name="connsiteX8" fmla="*/ 0 w 914401"/>
              <a:gd name="connsiteY8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1" h="304800">
                <a:moveTo>
                  <a:pt x="0" y="0"/>
                </a:moveTo>
                <a:lnTo>
                  <a:pt x="0" y="304799"/>
                </a:lnTo>
                <a:cubicBezTo>
                  <a:pt x="1" y="239202"/>
                  <a:pt x="125927" y="180964"/>
                  <a:pt x="312621" y="160220"/>
                </a:cubicBezTo>
                <a:cubicBezTo>
                  <a:pt x="359240" y="155040"/>
                  <a:pt x="408059" y="152399"/>
                  <a:pt x="457200" y="152399"/>
                </a:cubicBezTo>
                <a:cubicBezTo>
                  <a:pt x="506341" y="152399"/>
                  <a:pt x="555160" y="155040"/>
                  <a:pt x="601780" y="160220"/>
                </a:cubicBezTo>
                <a:cubicBezTo>
                  <a:pt x="788475" y="180964"/>
                  <a:pt x="914401" y="239202"/>
                  <a:pt x="914400" y="304800"/>
                </a:cubicBezTo>
                <a:cubicBezTo>
                  <a:pt x="914400" y="203200"/>
                  <a:pt x="914401" y="101600"/>
                  <a:pt x="914401" y="0"/>
                </a:cubicBezTo>
                <a:lnTo>
                  <a:pt x="462847" y="2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1">
                  <a:lumMod val="20000"/>
                  <a:lumOff val="80000"/>
                </a:schemeClr>
              </a:gs>
              <a:gs pos="35000">
                <a:schemeClr val="tx1">
                  <a:lumMod val="20000"/>
                  <a:lumOff val="80000"/>
                </a:schemeClr>
              </a:gs>
              <a:gs pos="100000">
                <a:srgbClr val="E4EBFC"/>
              </a:gs>
            </a:gsLst>
          </a:gradFill>
          <a:ln w="6350">
            <a:solidFill>
              <a:schemeClr val="tx1">
                <a:lumMod val="75000"/>
                <a:alpha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latin typeface="Helvetica" pitchFamily="34" charset="0"/>
              <a:cs typeface="Helvetica" pitchFamily="34" charset="0"/>
            </a:endParaRPr>
          </a:p>
        </p:txBody>
      </p:sp>
      <p:cxnSp>
        <p:nvCxnSpPr>
          <p:cNvPr id="19" name="Straight Connector 18"/>
          <p:cNvCxnSpPr>
            <a:stCxn id="29" idx="3"/>
            <a:endCxn id="22" idx="3"/>
          </p:cNvCxnSpPr>
          <p:nvPr/>
        </p:nvCxnSpPr>
        <p:spPr>
          <a:xfrm flipH="1">
            <a:off x="5632650" y="1523999"/>
            <a:ext cx="6151" cy="4244342"/>
          </a:xfrm>
          <a:prstGeom prst="line">
            <a:avLst/>
          </a:prstGeom>
          <a:ln w="28575">
            <a:solidFill>
              <a:srgbClr val="FF0000"/>
            </a:solidFill>
          </a:ln>
          <a:effectLst>
            <a:glow rad="101600">
              <a:srgbClr val="FF000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>
            <a:grpSpLocks noChangeAspect="1"/>
          </p:cNvGrpSpPr>
          <p:nvPr/>
        </p:nvGrpSpPr>
        <p:grpSpPr>
          <a:xfrm rot="16200000">
            <a:off x="5406852" y="5635281"/>
            <a:ext cx="451593" cy="306229"/>
            <a:chOff x="925616" y="3971501"/>
            <a:chExt cx="903186" cy="612457"/>
          </a:xfrm>
        </p:grpSpPr>
        <p:sp>
          <p:nvSpPr>
            <p:cNvPr id="21" name="Pie 20"/>
            <p:cNvSpPr/>
            <p:nvPr/>
          </p:nvSpPr>
          <p:spPr>
            <a:xfrm>
              <a:off x="925616" y="4075986"/>
              <a:ext cx="903186" cy="403487"/>
            </a:xfrm>
            <a:prstGeom prst="pie">
              <a:avLst>
                <a:gd name="adj1" fmla="val 5341086"/>
                <a:gd name="adj2" fmla="val 16200000"/>
              </a:avLst>
            </a:prstGeom>
            <a:gradFill>
              <a:gsLst>
                <a:gs pos="0">
                  <a:srgbClr val="92D050"/>
                </a:gs>
                <a:gs pos="80000">
                  <a:srgbClr val="00B050"/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371600" y="3971501"/>
              <a:ext cx="45719" cy="612457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Helvetica" pitchFamily="34" charset="0"/>
                <a:cs typeface="Helvetica" pitchFamily="34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 rot="8100000">
            <a:off x="5191149" y="3894439"/>
            <a:ext cx="914401" cy="78208"/>
          </a:xfrm>
          <a:prstGeom prst="rect">
            <a:avLst/>
          </a:prstGeom>
          <a:gradFill>
            <a:gsLst>
              <a:gs pos="0">
                <a:schemeClr val="tx1">
                  <a:lumMod val="20000"/>
                  <a:lumOff val="80000"/>
                </a:schemeClr>
              </a:gs>
              <a:gs pos="35000">
                <a:schemeClr val="tx1">
                  <a:lumMod val="20000"/>
                  <a:lumOff val="80000"/>
                </a:schemeClr>
              </a:gs>
              <a:gs pos="100000">
                <a:srgbClr val="E4EBFC"/>
              </a:gs>
            </a:gsLst>
          </a:gradFill>
          <a:ln w="6350">
            <a:solidFill>
              <a:schemeClr val="tx1">
                <a:lumMod val="75000"/>
                <a:alpha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latin typeface="Helvetica" pitchFamily="34" charset="0"/>
              <a:cs typeface="Helvetica" pitchFamily="34" charset="0"/>
            </a:endParaRPr>
          </a:p>
        </p:txBody>
      </p:sp>
      <p:cxnSp>
        <p:nvCxnSpPr>
          <p:cNvPr id="25" name="Straight Connector 24"/>
          <p:cNvCxnSpPr>
            <a:stCxn id="26" idx="3"/>
            <a:endCxn id="39" idx="3"/>
          </p:cNvCxnSpPr>
          <p:nvPr/>
        </p:nvCxnSpPr>
        <p:spPr>
          <a:xfrm>
            <a:off x="6508302" y="3959801"/>
            <a:ext cx="1576517" cy="0"/>
          </a:xfrm>
          <a:prstGeom prst="line">
            <a:avLst/>
          </a:prstGeom>
          <a:ln w="127000" cap="rnd" cmpd="sng">
            <a:solidFill>
              <a:srgbClr val="FF0000"/>
            </a:solidFill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reeform 25"/>
          <p:cNvSpPr>
            <a:spLocks noChangeAspect="1"/>
          </p:cNvSpPr>
          <p:nvPr/>
        </p:nvSpPr>
        <p:spPr>
          <a:xfrm rot="16200000">
            <a:off x="6051102" y="3807400"/>
            <a:ext cx="914401" cy="304800"/>
          </a:xfrm>
          <a:custGeom>
            <a:avLst/>
            <a:gdLst>
              <a:gd name="connsiteX0" fmla="*/ 0 w 914400"/>
              <a:gd name="connsiteY0" fmla="*/ 152400 h 304800"/>
              <a:gd name="connsiteX1" fmla="*/ 312621 w 914400"/>
              <a:gd name="connsiteY1" fmla="*/ 7821 h 304800"/>
              <a:gd name="connsiteX2" fmla="*/ 457200 w 914400"/>
              <a:gd name="connsiteY2" fmla="*/ 0 h 304800"/>
              <a:gd name="connsiteX3" fmla="*/ 601780 w 914400"/>
              <a:gd name="connsiteY3" fmla="*/ 7821 h 304800"/>
              <a:gd name="connsiteX4" fmla="*/ 914400 w 914400"/>
              <a:gd name="connsiteY4" fmla="*/ 152401 h 304800"/>
              <a:gd name="connsiteX5" fmla="*/ 601779 w 914400"/>
              <a:gd name="connsiteY5" fmla="*/ 296980 h 304800"/>
              <a:gd name="connsiteX6" fmla="*/ 457200 w 914400"/>
              <a:gd name="connsiteY6" fmla="*/ 304801 h 304800"/>
              <a:gd name="connsiteX7" fmla="*/ 312621 w 914400"/>
              <a:gd name="connsiteY7" fmla="*/ 296980 h 304800"/>
              <a:gd name="connsiteX8" fmla="*/ 1 w 914400"/>
              <a:gd name="connsiteY8" fmla="*/ 152400 h 304800"/>
              <a:gd name="connsiteX9" fmla="*/ 0 w 914400"/>
              <a:gd name="connsiteY9" fmla="*/ 152400 h 304800"/>
              <a:gd name="connsiteX0" fmla="*/ 312621 w 914401"/>
              <a:gd name="connsiteY0" fmla="*/ 296980 h 388420"/>
              <a:gd name="connsiteX1" fmla="*/ 1 w 914401"/>
              <a:gd name="connsiteY1" fmla="*/ 152400 h 388420"/>
              <a:gd name="connsiteX2" fmla="*/ 0 w 914401"/>
              <a:gd name="connsiteY2" fmla="*/ 152400 h 388420"/>
              <a:gd name="connsiteX3" fmla="*/ 312621 w 914401"/>
              <a:gd name="connsiteY3" fmla="*/ 7821 h 388420"/>
              <a:gd name="connsiteX4" fmla="*/ 457200 w 914401"/>
              <a:gd name="connsiteY4" fmla="*/ 0 h 388420"/>
              <a:gd name="connsiteX5" fmla="*/ 601780 w 914401"/>
              <a:gd name="connsiteY5" fmla="*/ 7821 h 388420"/>
              <a:gd name="connsiteX6" fmla="*/ 914400 w 914401"/>
              <a:gd name="connsiteY6" fmla="*/ 152401 h 388420"/>
              <a:gd name="connsiteX7" fmla="*/ 601779 w 914401"/>
              <a:gd name="connsiteY7" fmla="*/ 296980 h 388420"/>
              <a:gd name="connsiteX8" fmla="*/ 457200 w 914401"/>
              <a:gd name="connsiteY8" fmla="*/ 304801 h 388420"/>
              <a:gd name="connsiteX9" fmla="*/ 404061 w 914401"/>
              <a:gd name="connsiteY9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601779 w 914401"/>
              <a:gd name="connsiteY6" fmla="*/ 296980 h 388420"/>
              <a:gd name="connsiteX7" fmla="*/ 457200 w 914401"/>
              <a:gd name="connsiteY7" fmla="*/ 304801 h 388420"/>
              <a:gd name="connsiteX8" fmla="*/ 404061 w 914401"/>
              <a:gd name="connsiteY8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601779 w 914401"/>
              <a:gd name="connsiteY6" fmla="*/ 296980 h 388420"/>
              <a:gd name="connsiteX7" fmla="*/ 457200 w 914401"/>
              <a:gd name="connsiteY7" fmla="*/ 304800 h 388420"/>
              <a:gd name="connsiteX8" fmla="*/ 404061 w 914401"/>
              <a:gd name="connsiteY8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601779 w 914401"/>
              <a:gd name="connsiteY6" fmla="*/ 296980 h 388420"/>
              <a:gd name="connsiteX7" fmla="*/ 404061 w 914401"/>
              <a:gd name="connsiteY7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404061 w 914401"/>
              <a:gd name="connsiteY6" fmla="*/ 388420 h 388420"/>
              <a:gd name="connsiteX0" fmla="*/ 1 w 914401"/>
              <a:gd name="connsiteY0" fmla="*/ 152400 h 152401"/>
              <a:gd name="connsiteX1" fmla="*/ 0 w 914401"/>
              <a:gd name="connsiteY1" fmla="*/ 152400 h 152401"/>
              <a:gd name="connsiteX2" fmla="*/ 312621 w 914401"/>
              <a:gd name="connsiteY2" fmla="*/ 7821 h 152401"/>
              <a:gd name="connsiteX3" fmla="*/ 457200 w 914401"/>
              <a:gd name="connsiteY3" fmla="*/ 0 h 152401"/>
              <a:gd name="connsiteX4" fmla="*/ 601780 w 914401"/>
              <a:gd name="connsiteY4" fmla="*/ 7821 h 152401"/>
              <a:gd name="connsiteX5" fmla="*/ 914400 w 914401"/>
              <a:gd name="connsiteY5" fmla="*/ 152401 h 152401"/>
              <a:gd name="connsiteX0" fmla="*/ 1 w 914401"/>
              <a:gd name="connsiteY0" fmla="*/ 152400 h 152401"/>
              <a:gd name="connsiteX1" fmla="*/ 0 w 914401"/>
              <a:gd name="connsiteY1" fmla="*/ 152400 h 152401"/>
              <a:gd name="connsiteX2" fmla="*/ 312621 w 914401"/>
              <a:gd name="connsiteY2" fmla="*/ 7821 h 152401"/>
              <a:gd name="connsiteX3" fmla="*/ 457200 w 914401"/>
              <a:gd name="connsiteY3" fmla="*/ 0 h 152401"/>
              <a:gd name="connsiteX4" fmla="*/ 601780 w 914401"/>
              <a:gd name="connsiteY4" fmla="*/ 7821 h 152401"/>
              <a:gd name="connsiteX5" fmla="*/ 914400 w 914401"/>
              <a:gd name="connsiteY5" fmla="*/ 152401 h 152401"/>
              <a:gd name="connsiteX6" fmla="*/ 1 w 914401"/>
              <a:gd name="connsiteY6" fmla="*/ 152400 h 152401"/>
              <a:gd name="connsiteX0" fmla="*/ 228600 w 914401"/>
              <a:gd name="connsiteY0" fmla="*/ 457201 h 457201"/>
              <a:gd name="connsiteX1" fmla="*/ 0 w 914401"/>
              <a:gd name="connsiteY1" fmla="*/ 152400 h 457201"/>
              <a:gd name="connsiteX2" fmla="*/ 312621 w 914401"/>
              <a:gd name="connsiteY2" fmla="*/ 7821 h 457201"/>
              <a:gd name="connsiteX3" fmla="*/ 457200 w 914401"/>
              <a:gd name="connsiteY3" fmla="*/ 0 h 457201"/>
              <a:gd name="connsiteX4" fmla="*/ 601780 w 914401"/>
              <a:gd name="connsiteY4" fmla="*/ 7821 h 457201"/>
              <a:gd name="connsiteX5" fmla="*/ 914400 w 914401"/>
              <a:gd name="connsiteY5" fmla="*/ 152401 h 457201"/>
              <a:gd name="connsiteX6" fmla="*/ 228600 w 914401"/>
              <a:gd name="connsiteY6" fmla="*/ 457201 h 457201"/>
              <a:gd name="connsiteX0" fmla="*/ 0 w 914401"/>
              <a:gd name="connsiteY0" fmla="*/ 0 h 152401"/>
              <a:gd name="connsiteX1" fmla="*/ 0 w 914401"/>
              <a:gd name="connsiteY1" fmla="*/ 152400 h 152401"/>
              <a:gd name="connsiteX2" fmla="*/ 312621 w 914401"/>
              <a:gd name="connsiteY2" fmla="*/ 7821 h 152401"/>
              <a:gd name="connsiteX3" fmla="*/ 457200 w 914401"/>
              <a:gd name="connsiteY3" fmla="*/ 0 h 152401"/>
              <a:gd name="connsiteX4" fmla="*/ 601780 w 914401"/>
              <a:gd name="connsiteY4" fmla="*/ 7821 h 152401"/>
              <a:gd name="connsiteX5" fmla="*/ 914400 w 914401"/>
              <a:gd name="connsiteY5" fmla="*/ 152401 h 152401"/>
              <a:gd name="connsiteX6" fmla="*/ 0 w 914401"/>
              <a:gd name="connsiteY6" fmla="*/ 0 h 152401"/>
              <a:gd name="connsiteX0" fmla="*/ 0 w 914401"/>
              <a:gd name="connsiteY0" fmla="*/ 152399 h 304800"/>
              <a:gd name="connsiteX1" fmla="*/ 0 w 914401"/>
              <a:gd name="connsiteY1" fmla="*/ 304799 h 304800"/>
              <a:gd name="connsiteX2" fmla="*/ 312621 w 914401"/>
              <a:gd name="connsiteY2" fmla="*/ 160220 h 304800"/>
              <a:gd name="connsiteX3" fmla="*/ 457200 w 914401"/>
              <a:gd name="connsiteY3" fmla="*/ 152399 h 304800"/>
              <a:gd name="connsiteX4" fmla="*/ 601780 w 914401"/>
              <a:gd name="connsiteY4" fmla="*/ 160220 h 304800"/>
              <a:gd name="connsiteX5" fmla="*/ 914400 w 914401"/>
              <a:gd name="connsiteY5" fmla="*/ 304800 h 304800"/>
              <a:gd name="connsiteX6" fmla="*/ 914401 w 914401"/>
              <a:gd name="connsiteY6" fmla="*/ 0 h 304800"/>
              <a:gd name="connsiteX7" fmla="*/ 0 w 914401"/>
              <a:gd name="connsiteY7" fmla="*/ 152399 h 304800"/>
              <a:gd name="connsiteX0" fmla="*/ 0 w 914401"/>
              <a:gd name="connsiteY0" fmla="*/ 0 h 304800"/>
              <a:gd name="connsiteX1" fmla="*/ 0 w 914401"/>
              <a:gd name="connsiteY1" fmla="*/ 304799 h 304800"/>
              <a:gd name="connsiteX2" fmla="*/ 312621 w 914401"/>
              <a:gd name="connsiteY2" fmla="*/ 160220 h 304800"/>
              <a:gd name="connsiteX3" fmla="*/ 457200 w 914401"/>
              <a:gd name="connsiteY3" fmla="*/ 152399 h 304800"/>
              <a:gd name="connsiteX4" fmla="*/ 601780 w 914401"/>
              <a:gd name="connsiteY4" fmla="*/ 160220 h 304800"/>
              <a:gd name="connsiteX5" fmla="*/ 914400 w 914401"/>
              <a:gd name="connsiteY5" fmla="*/ 304800 h 304800"/>
              <a:gd name="connsiteX6" fmla="*/ 914401 w 914401"/>
              <a:gd name="connsiteY6" fmla="*/ 0 h 304800"/>
              <a:gd name="connsiteX7" fmla="*/ 0 w 914401"/>
              <a:gd name="connsiteY7" fmla="*/ 0 h 304800"/>
              <a:gd name="connsiteX0" fmla="*/ 0 w 914401"/>
              <a:gd name="connsiteY0" fmla="*/ 233790 h 538590"/>
              <a:gd name="connsiteX1" fmla="*/ 0 w 914401"/>
              <a:gd name="connsiteY1" fmla="*/ 538589 h 538590"/>
              <a:gd name="connsiteX2" fmla="*/ 312621 w 914401"/>
              <a:gd name="connsiteY2" fmla="*/ 394010 h 538590"/>
              <a:gd name="connsiteX3" fmla="*/ 457200 w 914401"/>
              <a:gd name="connsiteY3" fmla="*/ 386189 h 538590"/>
              <a:gd name="connsiteX4" fmla="*/ 601780 w 914401"/>
              <a:gd name="connsiteY4" fmla="*/ 394010 h 538590"/>
              <a:gd name="connsiteX5" fmla="*/ 914400 w 914401"/>
              <a:gd name="connsiteY5" fmla="*/ 538590 h 538590"/>
              <a:gd name="connsiteX6" fmla="*/ 914401 w 914401"/>
              <a:gd name="connsiteY6" fmla="*/ 233790 h 538590"/>
              <a:gd name="connsiteX7" fmla="*/ 373364 w 914401"/>
              <a:gd name="connsiteY7" fmla="*/ 0 h 538590"/>
              <a:gd name="connsiteX8" fmla="*/ 0 w 914401"/>
              <a:gd name="connsiteY8" fmla="*/ 233790 h 538590"/>
              <a:gd name="connsiteX0" fmla="*/ 0 w 914401"/>
              <a:gd name="connsiteY0" fmla="*/ 0 h 304800"/>
              <a:gd name="connsiteX1" fmla="*/ 0 w 914401"/>
              <a:gd name="connsiteY1" fmla="*/ 304799 h 304800"/>
              <a:gd name="connsiteX2" fmla="*/ 312621 w 914401"/>
              <a:gd name="connsiteY2" fmla="*/ 160220 h 304800"/>
              <a:gd name="connsiteX3" fmla="*/ 457200 w 914401"/>
              <a:gd name="connsiteY3" fmla="*/ 152399 h 304800"/>
              <a:gd name="connsiteX4" fmla="*/ 601780 w 914401"/>
              <a:gd name="connsiteY4" fmla="*/ 160220 h 304800"/>
              <a:gd name="connsiteX5" fmla="*/ 914400 w 914401"/>
              <a:gd name="connsiteY5" fmla="*/ 304800 h 304800"/>
              <a:gd name="connsiteX6" fmla="*/ 914401 w 914401"/>
              <a:gd name="connsiteY6" fmla="*/ 0 h 304800"/>
              <a:gd name="connsiteX7" fmla="*/ 462847 w 914401"/>
              <a:gd name="connsiteY7" fmla="*/ 2 h 304800"/>
              <a:gd name="connsiteX8" fmla="*/ 0 w 914401"/>
              <a:gd name="connsiteY8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1" h="304800">
                <a:moveTo>
                  <a:pt x="0" y="0"/>
                </a:moveTo>
                <a:lnTo>
                  <a:pt x="0" y="304799"/>
                </a:lnTo>
                <a:cubicBezTo>
                  <a:pt x="1" y="239202"/>
                  <a:pt x="125927" y="180964"/>
                  <a:pt x="312621" y="160220"/>
                </a:cubicBezTo>
                <a:cubicBezTo>
                  <a:pt x="359240" y="155040"/>
                  <a:pt x="408059" y="152399"/>
                  <a:pt x="457200" y="152399"/>
                </a:cubicBezTo>
                <a:cubicBezTo>
                  <a:pt x="506341" y="152399"/>
                  <a:pt x="555160" y="155040"/>
                  <a:pt x="601780" y="160220"/>
                </a:cubicBezTo>
                <a:cubicBezTo>
                  <a:pt x="788475" y="180964"/>
                  <a:pt x="914401" y="239202"/>
                  <a:pt x="914400" y="304800"/>
                </a:cubicBezTo>
                <a:cubicBezTo>
                  <a:pt x="914400" y="203200"/>
                  <a:pt x="914401" y="101600"/>
                  <a:pt x="914401" y="0"/>
                </a:cubicBezTo>
                <a:lnTo>
                  <a:pt x="462847" y="2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1">
                  <a:lumMod val="20000"/>
                  <a:lumOff val="80000"/>
                </a:schemeClr>
              </a:gs>
              <a:gs pos="35000">
                <a:schemeClr val="tx1">
                  <a:lumMod val="20000"/>
                  <a:lumOff val="80000"/>
                </a:schemeClr>
              </a:gs>
              <a:gs pos="100000">
                <a:srgbClr val="E4EBFC"/>
              </a:gs>
            </a:gsLst>
          </a:gradFill>
          <a:ln w="6350">
            <a:solidFill>
              <a:schemeClr val="tx1">
                <a:lumMod val="75000"/>
                <a:alpha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latin typeface="Helvetica" pitchFamily="34" charset="0"/>
              <a:cs typeface="Helvetica" pitchFamily="34" charset="0"/>
            </a:endParaRPr>
          </a:p>
        </p:txBody>
      </p:sp>
      <p:cxnSp>
        <p:nvCxnSpPr>
          <p:cNvPr id="27" name="Straight Connector 26"/>
          <p:cNvCxnSpPr>
            <a:stCxn id="28" idx="3"/>
            <a:endCxn id="29" idx="3"/>
          </p:cNvCxnSpPr>
          <p:nvPr/>
        </p:nvCxnSpPr>
        <p:spPr>
          <a:xfrm flipV="1">
            <a:off x="5638801" y="1523999"/>
            <a:ext cx="0" cy="1576517"/>
          </a:xfrm>
          <a:prstGeom prst="line">
            <a:avLst/>
          </a:prstGeom>
          <a:ln w="127000" cap="rnd" cmpd="sng">
            <a:solidFill>
              <a:srgbClr val="FF0000"/>
            </a:solidFill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 27"/>
          <p:cNvSpPr>
            <a:spLocks noChangeAspect="1"/>
          </p:cNvSpPr>
          <p:nvPr/>
        </p:nvSpPr>
        <p:spPr>
          <a:xfrm rot="10800000">
            <a:off x="5181600" y="2948115"/>
            <a:ext cx="914401" cy="304800"/>
          </a:xfrm>
          <a:custGeom>
            <a:avLst/>
            <a:gdLst>
              <a:gd name="connsiteX0" fmla="*/ 0 w 914400"/>
              <a:gd name="connsiteY0" fmla="*/ 152400 h 304800"/>
              <a:gd name="connsiteX1" fmla="*/ 312621 w 914400"/>
              <a:gd name="connsiteY1" fmla="*/ 7821 h 304800"/>
              <a:gd name="connsiteX2" fmla="*/ 457200 w 914400"/>
              <a:gd name="connsiteY2" fmla="*/ 0 h 304800"/>
              <a:gd name="connsiteX3" fmla="*/ 601780 w 914400"/>
              <a:gd name="connsiteY3" fmla="*/ 7821 h 304800"/>
              <a:gd name="connsiteX4" fmla="*/ 914400 w 914400"/>
              <a:gd name="connsiteY4" fmla="*/ 152401 h 304800"/>
              <a:gd name="connsiteX5" fmla="*/ 601779 w 914400"/>
              <a:gd name="connsiteY5" fmla="*/ 296980 h 304800"/>
              <a:gd name="connsiteX6" fmla="*/ 457200 w 914400"/>
              <a:gd name="connsiteY6" fmla="*/ 304801 h 304800"/>
              <a:gd name="connsiteX7" fmla="*/ 312621 w 914400"/>
              <a:gd name="connsiteY7" fmla="*/ 296980 h 304800"/>
              <a:gd name="connsiteX8" fmla="*/ 1 w 914400"/>
              <a:gd name="connsiteY8" fmla="*/ 152400 h 304800"/>
              <a:gd name="connsiteX9" fmla="*/ 0 w 914400"/>
              <a:gd name="connsiteY9" fmla="*/ 152400 h 304800"/>
              <a:gd name="connsiteX0" fmla="*/ 312621 w 914401"/>
              <a:gd name="connsiteY0" fmla="*/ 296980 h 388420"/>
              <a:gd name="connsiteX1" fmla="*/ 1 w 914401"/>
              <a:gd name="connsiteY1" fmla="*/ 152400 h 388420"/>
              <a:gd name="connsiteX2" fmla="*/ 0 w 914401"/>
              <a:gd name="connsiteY2" fmla="*/ 152400 h 388420"/>
              <a:gd name="connsiteX3" fmla="*/ 312621 w 914401"/>
              <a:gd name="connsiteY3" fmla="*/ 7821 h 388420"/>
              <a:gd name="connsiteX4" fmla="*/ 457200 w 914401"/>
              <a:gd name="connsiteY4" fmla="*/ 0 h 388420"/>
              <a:gd name="connsiteX5" fmla="*/ 601780 w 914401"/>
              <a:gd name="connsiteY5" fmla="*/ 7821 h 388420"/>
              <a:gd name="connsiteX6" fmla="*/ 914400 w 914401"/>
              <a:gd name="connsiteY6" fmla="*/ 152401 h 388420"/>
              <a:gd name="connsiteX7" fmla="*/ 601779 w 914401"/>
              <a:gd name="connsiteY7" fmla="*/ 296980 h 388420"/>
              <a:gd name="connsiteX8" fmla="*/ 457200 w 914401"/>
              <a:gd name="connsiteY8" fmla="*/ 304801 h 388420"/>
              <a:gd name="connsiteX9" fmla="*/ 404061 w 914401"/>
              <a:gd name="connsiteY9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601779 w 914401"/>
              <a:gd name="connsiteY6" fmla="*/ 296980 h 388420"/>
              <a:gd name="connsiteX7" fmla="*/ 457200 w 914401"/>
              <a:gd name="connsiteY7" fmla="*/ 304801 h 388420"/>
              <a:gd name="connsiteX8" fmla="*/ 404061 w 914401"/>
              <a:gd name="connsiteY8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601779 w 914401"/>
              <a:gd name="connsiteY6" fmla="*/ 296980 h 388420"/>
              <a:gd name="connsiteX7" fmla="*/ 457200 w 914401"/>
              <a:gd name="connsiteY7" fmla="*/ 304800 h 388420"/>
              <a:gd name="connsiteX8" fmla="*/ 404061 w 914401"/>
              <a:gd name="connsiteY8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601779 w 914401"/>
              <a:gd name="connsiteY6" fmla="*/ 296980 h 388420"/>
              <a:gd name="connsiteX7" fmla="*/ 404061 w 914401"/>
              <a:gd name="connsiteY7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404061 w 914401"/>
              <a:gd name="connsiteY6" fmla="*/ 388420 h 388420"/>
              <a:gd name="connsiteX0" fmla="*/ 1 w 914401"/>
              <a:gd name="connsiteY0" fmla="*/ 152400 h 152401"/>
              <a:gd name="connsiteX1" fmla="*/ 0 w 914401"/>
              <a:gd name="connsiteY1" fmla="*/ 152400 h 152401"/>
              <a:gd name="connsiteX2" fmla="*/ 312621 w 914401"/>
              <a:gd name="connsiteY2" fmla="*/ 7821 h 152401"/>
              <a:gd name="connsiteX3" fmla="*/ 457200 w 914401"/>
              <a:gd name="connsiteY3" fmla="*/ 0 h 152401"/>
              <a:gd name="connsiteX4" fmla="*/ 601780 w 914401"/>
              <a:gd name="connsiteY4" fmla="*/ 7821 h 152401"/>
              <a:gd name="connsiteX5" fmla="*/ 914400 w 914401"/>
              <a:gd name="connsiteY5" fmla="*/ 152401 h 152401"/>
              <a:gd name="connsiteX0" fmla="*/ 1 w 914401"/>
              <a:gd name="connsiteY0" fmla="*/ 152400 h 152401"/>
              <a:gd name="connsiteX1" fmla="*/ 0 w 914401"/>
              <a:gd name="connsiteY1" fmla="*/ 152400 h 152401"/>
              <a:gd name="connsiteX2" fmla="*/ 312621 w 914401"/>
              <a:gd name="connsiteY2" fmla="*/ 7821 h 152401"/>
              <a:gd name="connsiteX3" fmla="*/ 457200 w 914401"/>
              <a:gd name="connsiteY3" fmla="*/ 0 h 152401"/>
              <a:gd name="connsiteX4" fmla="*/ 601780 w 914401"/>
              <a:gd name="connsiteY4" fmla="*/ 7821 h 152401"/>
              <a:gd name="connsiteX5" fmla="*/ 914400 w 914401"/>
              <a:gd name="connsiteY5" fmla="*/ 152401 h 152401"/>
              <a:gd name="connsiteX6" fmla="*/ 1 w 914401"/>
              <a:gd name="connsiteY6" fmla="*/ 152400 h 152401"/>
              <a:gd name="connsiteX0" fmla="*/ 228600 w 914401"/>
              <a:gd name="connsiteY0" fmla="*/ 457201 h 457201"/>
              <a:gd name="connsiteX1" fmla="*/ 0 w 914401"/>
              <a:gd name="connsiteY1" fmla="*/ 152400 h 457201"/>
              <a:gd name="connsiteX2" fmla="*/ 312621 w 914401"/>
              <a:gd name="connsiteY2" fmla="*/ 7821 h 457201"/>
              <a:gd name="connsiteX3" fmla="*/ 457200 w 914401"/>
              <a:gd name="connsiteY3" fmla="*/ 0 h 457201"/>
              <a:gd name="connsiteX4" fmla="*/ 601780 w 914401"/>
              <a:gd name="connsiteY4" fmla="*/ 7821 h 457201"/>
              <a:gd name="connsiteX5" fmla="*/ 914400 w 914401"/>
              <a:gd name="connsiteY5" fmla="*/ 152401 h 457201"/>
              <a:gd name="connsiteX6" fmla="*/ 228600 w 914401"/>
              <a:gd name="connsiteY6" fmla="*/ 457201 h 457201"/>
              <a:gd name="connsiteX0" fmla="*/ 0 w 914401"/>
              <a:gd name="connsiteY0" fmla="*/ 0 h 152401"/>
              <a:gd name="connsiteX1" fmla="*/ 0 w 914401"/>
              <a:gd name="connsiteY1" fmla="*/ 152400 h 152401"/>
              <a:gd name="connsiteX2" fmla="*/ 312621 w 914401"/>
              <a:gd name="connsiteY2" fmla="*/ 7821 h 152401"/>
              <a:gd name="connsiteX3" fmla="*/ 457200 w 914401"/>
              <a:gd name="connsiteY3" fmla="*/ 0 h 152401"/>
              <a:gd name="connsiteX4" fmla="*/ 601780 w 914401"/>
              <a:gd name="connsiteY4" fmla="*/ 7821 h 152401"/>
              <a:gd name="connsiteX5" fmla="*/ 914400 w 914401"/>
              <a:gd name="connsiteY5" fmla="*/ 152401 h 152401"/>
              <a:gd name="connsiteX6" fmla="*/ 0 w 914401"/>
              <a:gd name="connsiteY6" fmla="*/ 0 h 152401"/>
              <a:gd name="connsiteX0" fmla="*/ 0 w 914401"/>
              <a:gd name="connsiteY0" fmla="*/ 152399 h 304800"/>
              <a:gd name="connsiteX1" fmla="*/ 0 w 914401"/>
              <a:gd name="connsiteY1" fmla="*/ 304799 h 304800"/>
              <a:gd name="connsiteX2" fmla="*/ 312621 w 914401"/>
              <a:gd name="connsiteY2" fmla="*/ 160220 h 304800"/>
              <a:gd name="connsiteX3" fmla="*/ 457200 w 914401"/>
              <a:gd name="connsiteY3" fmla="*/ 152399 h 304800"/>
              <a:gd name="connsiteX4" fmla="*/ 601780 w 914401"/>
              <a:gd name="connsiteY4" fmla="*/ 160220 h 304800"/>
              <a:gd name="connsiteX5" fmla="*/ 914400 w 914401"/>
              <a:gd name="connsiteY5" fmla="*/ 304800 h 304800"/>
              <a:gd name="connsiteX6" fmla="*/ 914401 w 914401"/>
              <a:gd name="connsiteY6" fmla="*/ 0 h 304800"/>
              <a:gd name="connsiteX7" fmla="*/ 0 w 914401"/>
              <a:gd name="connsiteY7" fmla="*/ 152399 h 304800"/>
              <a:gd name="connsiteX0" fmla="*/ 0 w 914401"/>
              <a:gd name="connsiteY0" fmla="*/ 0 h 304800"/>
              <a:gd name="connsiteX1" fmla="*/ 0 w 914401"/>
              <a:gd name="connsiteY1" fmla="*/ 304799 h 304800"/>
              <a:gd name="connsiteX2" fmla="*/ 312621 w 914401"/>
              <a:gd name="connsiteY2" fmla="*/ 160220 h 304800"/>
              <a:gd name="connsiteX3" fmla="*/ 457200 w 914401"/>
              <a:gd name="connsiteY3" fmla="*/ 152399 h 304800"/>
              <a:gd name="connsiteX4" fmla="*/ 601780 w 914401"/>
              <a:gd name="connsiteY4" fmla="*/ 160220 h 304800"/>
              <a:gd name="connsiteX5" fmla="*/ 914400 w 914401"/>
              <a:gd name="connsiteY5" fmla="*/ 304800 h 304800"/>
              <a:gd name="connsiteX6" fmla="*/ 914401 w 914401"/>
              <a:gd name="connsiteY6" fmla="*/ 0 h 304800"/>
              <a:gd name="connsiteX7" fmla="*/ 0 w 914401"/>
              <a:gd name="connsiteY7" fmla="*/ 0 h 304800"/>
              <a:gd name="connsiteX0" fmla="*/ 0 w 914401"/>
              <a:gd name="connsiteY0" fmla="*/ 233790 h 538590"/>
              <a:gd name="connsiteX1" fmla="*/ 0 w 914401"/>
              <a:gd name="connsiteY1" fmla="*/ 538589 h 538590"/>
              <a:gd name="connsiteX2" fmla="*/ 312621 w 914401"/>
              <a:gd name="connsiteY2" fmla="*/ 394010 h 538590"/>
              <a:gd name="connsiteX3" fmla="*/ 457200 w 914401"/>
              <a:gd name="connsiteY3" fmla="*/ 386189 h 538590"/>
              <a:gd name="connsiteX4" fmla="*/ 601780 w 914401"/>
              <a:gd name="connsiteY4" fmla="*/ 394010 h 538590"/>
              <a:gd name="connsiteX5" fmla="*/ 914400 w 914401"/>
              <a:gd name="connsiteY5" fmla="*/ 538590 h 538590"/>
              <a:gd name="connsiteX6" fmla="*/ 914401 w 914401"/>
              <a:gd name="connsiteY6" fmla="*/ 233790 h 538590"/>
              <a:gd name="connsiteX7" fmla="*/ 373364 w 914401"/>
              <a:gd name="connsiteY7" fmla="*/ 0 h 538590"/>
              <a:gd name="connsiteX8" fmla="*/ 0 w 914401"/>
              <a:gd name="connsiteY8" fmla="*/ 233790 h 538590"/>
              <a:gd name="connsiteX0" fmla="*/ 0 w 914401"/>
              <a:gd name="connsiteY0" fmla="*/ 0 h 304800"/>
              <a:gd name="connsiteX1" fmla="*/ 0 w 914401"/>
              <a:gd name="connsiteY1" fmla="*/ 304799 h 304800"/>
              <a:gd name="connsiteX2" fmla="*/ 312621 w 914401"/>
              <a:gd name="connsiteY2" fmla="*/ 160220 h 304800"/>
              <a:gd name="connsiteX3" fmla="*/ 457200 w 914401"/>
              <a:gd name="connsiteY3" fmla="*/ 152399 h 304800"/>
              <a:gd name="connsiteX4" fmla="*/ 601780 w 914401"/>
              <a:gd name="connsiteY4" fmla="*/ 160220 h 304800"/>
              <a:gd name="connsiteX5" fmla="*/ 914400 w 914401"/>
              <a:gd name="connsiteY5" fmla="*/ 304800 h 304800"/>
              <a:gd name="connsiteX6" fmla="*/ 914401 w 914401"/>
              <a:gd name="connsiteY6" fmla="*/ 0 h 304800"/>
              <a:gd name="connsiteX7" fmla="*/ 462847 w 914401"/>
              <a:gd name="connsiteY7" fmla="*/ 2 h 304800"/>
              <a:gd name="connsiteX8" fmla="*/ 0 w 914401"/>
              <a:gd name="connsiteY8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1" h="304800">
                <a:moveTo>
                  <a:pt x="0" y="0"/>
                </a:moveTo>
                <a:lnTo>
                  <a:pt x="0" y="304799"/>
                </a:lnTo>
                <a:cubicBezTo>
                  <a:pt x="1" y="239202"/>
                  <a:pt x="125927" y="180964"/>
                  <a:pt x="312621" y="160220"/>
                </a:cubicBezTo>
                <a:cubicBezTo>
                  <a:pt x="359240" y="155040"/>
                  <a:pt x="408059" y="152399"/>
                  <a:pt x="457200" y="152399"/>
                </a:cubicBezTo>
                <a:cubicBezTo>
                  <a:pt x="506341" y="152399"/>
                  <a:pt x="555160" y="155040"/>
                  <a:pt x="601780" y="160220"/>
                </a:cubicBezTo>
                <a:cubicBezTo>
                  <a:pt x="788475" y="180964"/>
                  <a:pt x="914401" y="239202"/>
                  <a:pt x="914400" y="304800"/>
                </a:cubicBezTo>
                <a:cubicBezTo>
                  <a:pt x="914400" y="203200"/>
                  <a:pt x="914401" y="101600"/>
                  <a:pt x="914401" y="0"/>
                </a:cubicBezTo>
                <a:lnTo>
                  <a:pt x="462847" y="2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1">
                  <a:lumMod val="20000"/>
                  <a:lumOff val="80000"/>
                </a:schemeClr>
              </a:gs>
              <a:gs pos="35000">
                <a:schemeClr val="tx1">
                  <a:lumMod val="20000"/>
                  <a:lumOff val="80000"/>
                </a:schemeClr>
              </a:gs>
              <a:gs pos="100000">
                <a:srgbClr val="E4EBFC"/>
              </a:gs>
            </a:gsLst>
          </a:gradFill>
          <a:ln w="6350">
            <a:solidFill>
              <a:schemeClr val="tx1">
                <a:lumMod val="75000"/>
                <a:alpha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9" name="Freeform 28"/>
          <p:cNvSpPr>
            <a:spLocks noChangeAspect="1"/>
          </p:cNvSpPr>
          <p:nvPr/>
        </p:nvSpPr>
        <p:spPr>
          <a:xfrm flipH="1">
            <a:off x="5181600" y="1371600"/>
            <a:ext cx="914401" cy="304800"/>
          </a:xfrm>
          <a:custGeom>
            <a:avLst/>
            <a:gdLst>
              <a:gd name="connsiteX0" fmla="*/ 0 w 914400"/>
              <a:gd name="connsiteY0" fmla="*/ 152400 h 304800"/>
              <a:gd name="connsiteX1" fmla="*/ 312621 w 914400"/>
              <a:gd name="connsiteY1" fmla="*/ 7821 h 304800"/>
              <a:gd name="connsiteX2" fmla="*/ 457200 w 914400"/>
              <a:gd name="connsiteY2" fmla="*/ 0 h 304800"/>
              <a:gd name="connsiteX3" fmla="*/ 601780 w 914400"/>
              <a:gd name="connsiteY3" fmla="*/ 7821 h 304800"/>
              <a:gd name="connsiteX4" fmla="*/ 914400 w 914400"/>
              <a:gd name="connsiteY4" fmla="*/ 152401 h 304800"/>
              <a:gd name="connsiteX5" fmla="*/ 601779 w 914400"/>
              <a:gd name="connsiteY5" fmla="*/ 296980 h 304800"/>
              <a:gd name="connsiteX6" fmla="*/ 457200 w 914400"/>
              <a:gd name="connsiteY6" fmla="*/ 304801 h 304800"/>
              <a:gd name="connsiteX7" fmla="*/ 312621 w 914400"/>
              <a:gd name="connsiteY7" fmla="*/ 296980 h 304800"/>
              <a:gd name="connsiteX8" fmla="*/ 1 w 914400"/>
              <a:gd name="connsiteY8" fmla="*/ 152400 h 304800"/>
              <a:gd name="connsiteX9" fmla="*/ 0 w 914400"/>
              <a:gd name="connsiteY9" fmla="*/ 152400 h 304800"/>
              <a:gd name="connsiteX0" fmla="*/ 312621 w 914401"/>
              <a:gd name="connsiteY0" fmla="*/ 296980 h 388420"/>
              <a:gd name="connsiteX1" fmla="*/ 1 w 914401"/>
              <a:gd name="connsiteY1" fmla="*/ 152400 h 388420"/>
              <a:gd name="connsiteX2" fmla="*/ 0 w 914401"/>
              <a:gd name="connsiteY2" fmla="*/ 152400 h 388420"/>
              <a:gd name="connsiteX3" fmla="*/ 312621 w 914401"/>
              <a:gd name="connsiteY3" fmla="*/ 7821 h 388420"/>
              <a:gd name="connsiteX4" fmla="*/ 457200 w 914401"/>
              <a:gd name="connsiteY4" fmla="*/ 0 h 388420"/>
              <a:gd name="connsiteX5" fmla="*/ 601780 w 914401"/>
              <a:gd name="connsiteY5" fmla="*/ 7821 h 388420"/>
              <a:gd name="connsiteX6" fmla="*/ 914400 w 914401"/>
              <a:gd name="connsiteY6" fmla="*/ 152401 h 388420"/>
              <a:gd name="connsiteX7" fmla="*/ 601779 w 914401"/>
              <a:gd name="connsiteY7" fmla="*/ 296980 h 388420"/>
              <a:gd name="connsiteX8" fmla="*/ 457200 w 914401"/>
              <a:gd name="connsiteY8" fmla="*/ 304801 h 388420"/>
              <a:gd name="connsiteX9" fmla="*/ 404061 w 914401"/>
              <a:gd name="connsiteY9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601779 w 914401"/>
              <a:gd name="connsiteY6" fmla="*/ 296980 h 388420"/>
              <a:gd name="connsiteX7" fmla="*/ 457200 w 914401"/>
              <a:gd name="connsiteY7" fmla="*/ 304801 h 388420"/>
              <a:gd name="connsiteX8" fmla="*/ 404061 w 914401"/>
              <a:gd name="connsiteY8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601779 w 914401"/>
              <a:gd name="connsiteY6" fmla="*/ 296980 h 388420"/>
              <a:gd name="connsiteX7" fmla="*/ 457200 w 914401"/>
              <a:gd name="connsiteY7" fmla="*/ 304800 h 388420"/>
              <a:gd name="connsiteX8" fmla="*/ 404061 w 914401"/>
              <a:gd name="connsiteY8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601779 w 914401"/>
              <a:gd name="connsiteY6" fmla="*/ 296980 h 388420"/>
              <a:gd name="connsiteX7" fmla="*/ 404061 w 914401"/>
              <a:gd name="connsiteY7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404061 w 914401"/>
              <a:gd name="connsiteY6" fmla="*/ 388420 h 388420"/>
              <a:gd name="connsiteX0" fmla="*/ 1 w 914401"/>
              <a:gd name="connsiteY0" fmla="*/ 152400 h 152401"/>
              <a:gd name="connsiteX1" fmla="*/ 0 w 914401"/>
              <a:gd name="connsiteY1" fmla="*/ 152400 h 152401"/>
              <a:gd name="connsiteX2" fmla="*/ 312621 w 914401"/>
              <a:gd name="connsiteY2" fmla="*/ 7821 h 152401"/>
              <a:gd name="connsiteX3" fmla="*/ 457200 w 914401"/>
              <a:gd name="connsiteY3" fmla="*/ 0 h 152401"/>
              <a:gd name="connsiteX4" fmla="*/ 601780 w 914401"/>
              <a:gd name="connsiteY4" fmla="*/ 7821 h 152401"/>
              <a:gd name="connsiteX5" fmla="*/ 914400 w 914401"/>
              <a:gd name="connsiteY5" fmla="*/ 152401 h 152401"/>
              <a:gd name="connsiteX0" fmla="*/ 1 w 914401"/>
              <a:gd name="connsiteY0" fmla="*/ 152400 h 152401"/>
              <a:gd name="connsiteX1" fmla="*/ 0 w 914401"/>
              <a:gd name="connsiteY1" fmla="*/ 152400 h 152401"/>
              <a:gd name="connsiteX2" fmla="*/ 312621 w 914401"/>
              <a:gd name="connsiteY2" fmla="*/ 7821 h 152401"/>
              <a:gd name="connsiteX3" fmla="*/ 457200 w 914401"/>
              <a:gd name="connsiteY3" fmla="*/ 0 h 152401"/>
              <a:gd name="connsiteX4" fmla="*/ 601780 w 914401"/>
              <a:gd name="connsiteY4" fmla="*/ 7821 h 152401"/>
              <a:gd name="connsiteX5" fmla="*/ 914400 w 914401"/>
              <a:gd name="connsiteY5" fmla="*/ 152401 h 152401"/>
              <a:gd name="connsiteX6" fmla="*/ 1 w 914401"/>
              <a:gd name="connsiteY6" fmla="*/ 152400 h 152401"/>
              <a:gd name="connsiteX0" fmla="*/ 228600 w 914401"/>
              <a:gd name="connsiteY0" fmla="*/ 457201 h 457201"/>
              <a:gd name="connsiteX1" fmla="*/ 0 w 914401"/>
              <a:gd name="connsiteY1" fmla="*/ 152400 h 457201"/>
              <a:gd name="connsiteX2" fmla="*/ 312621 w 914401"/>
              <a:gd name="connsiteY2" fmla="*/ 7821 h 457201"/>
              <a:gd name="connsiteX3" fmla="*/ 457200 w 914401"/>
              <a:gd name="connsiteY3" fmla="*/ 0 h 457201"/>
              <a:gd name="connsiteX4" fmla="*/ 601780 w 914401"/>
              <a:gd name="connsiteY4" fmla="*/ 7821 h 457201"/>
              <a:gd name="connsiteX5" fmla="*/ 914400 w 914401"/>
              <a:gd name="connsiteY5" fmla="*/ 152401 h 457201"/>
              <a:gd name="connsiteX6" fmla="*/ 228600 w 914401"/>
              <a:gd name="connsiteY6" fmla="*/ 457201 h 457201"/>
              <a:gd name="connsiteX0" fmla="*/ 0 w 914401"/>
              <a:gd name="connsiteY0" fmla="*/ 0 h 152401"/>
              <a:gd name="connsiteX1" fmla="*/ 0 w 914401"/>
              <a:gd name="connsiteY1" fmla="*/ 152400 h 152401"/>
              <a:gd name="connsiteX2" fmla="*/ 312621 w 914401"/>
              <a:gd name="connsiteY2" fmla="*/ 7821 h 152401"/>
              <a:gd name="connsiteX3" fmla="*/ 457200 w 914401"/>
              <a:gd name="connsiteY3" fmla="*/ 0 h 152401"/>
              <a:gd name="connsiteX4" fmla="*/ 601780 w 914401"/>
              <a:gd name="connsiteY4" fmla="*/ 7821 h 152401"/>
              <a:gd name="connsiteX5" fmla="*/ 914400 w 914401"/>
              <a:gd name="connsiteY5" fmla="*/ 152401 h 152401"/>
              <a:gd name="connsiteX6" fmla="*/ 0 w 914401"/>
              <a:gd name="connsiteY6" fmla="*/ 0 h 152401"/>
              <a:gd name="connsiteX0" fmla="*/ 0 w 914401"/>
              <a:gd name="connsiteY0" fmla="*/ 152399 h 304800"/>
              <a:gd name="connsiteX1" fmla="*/ 0 w 914401"/>
              <a:gd name="connsiteY1" fmla="*/ 304799 h 304800"/>
              <a:gd name="connsiteX2" fmla="*/ 312621 w 914401"/>
              <a:gd name="connsiteY2" fmla="*/ 160220 h 304800"/>
              <a:gd name="connsiteX3" fmla="*/ 457200 w 914401"/>
              <a:gd name="connsiteY3" fmla="*/ 152399 h 304800"/>
              <a:gd name="connsiteX4" fmla="*/ 601780 w 914401"/>
              <a:gd name="connsiteY4" fmla="*/ 160220 h 304800"/>
              <a:gd name="connsiteX5" fmla="*/ 914400 w 914401"/>
              <a:gd name="connsiteY5" fmla="*/ 304800 h 304800"/>
              <a:gd name="connsiteX6" fmla="*/ 914401 w 914401"/>
              <a:gd name="connsiteY6" fmla="*/ 0 h 304800"/>
              <a:gd name="connsiteX7" fmla="*/ 0 w 914401"/>
              <a:gd name="connsiteY7" fmla="*/ 152399 h 304800"/>
              <a:gd name="connsiteX0" fmla="*/ 0 w 914401"/>
              <a:gd name="connsiteY0" fmla="*/ 0 h 304800"/>
              <a:gd name="connsiteX1" fmla="*/ 0 w 914401"/>
              <a:gd name="connsiteY1" fmla="*/ 304799 h 304800"/>
              <a:gd name="connsiteX2" fmla="*/ 312621 w 914401"/>
              <a:gd name="connsiteY2" fmla="*/ 160220 h 304800"/>
              <a:gd name="connsiteX3" fmla="*/ 457200 w 914401"/>
              <a:gd name="connsiteY3" fmla="*/ 152399 h 304800"/>
              <a:gd name="connsiteX4" fmla="*/ 601780 w 914401"/>
              <a:gd name="connsiteY4" fmla="*/ 160220 h 304800"/>
              <a:gd name="connsiteX5" fmla="*/ 914400 w 914401"/>
              <a:gd name="connsiteY5" fmla="*/ 304800 h 304800"/>
              <a:gd name="connsiteX6" fmla="*/ 914401 w 914401"/>
              <a:gd name="connsiteY6" fmla="*/ 0 h 304800"/>
              <a:gd name="connsiteX7" fmla="*/ 0 w 914401"/>
              <a:gd name="connsiteY7" fmla="*/ 0 h 304800"/>
              <a:gd name="connsiteX0" fmla="*/ 0 w 914401"/>
              <a:gd name="connsiteY0" fmla="*/ 233790 h 538590"/>
              <a:gd name="connsiteX1" fmla="*/ 0 w 914401"/>
              <a:gd name="connsiteY1" fmla="*/ 538589 h 538590"/>
              <a:gd name="connsiteX2" fmla="*/ 312621 w 914401"/>
              <a:gd name="connsiteY2" fmla="*/ 394010 h 538590"/>
              <a:gd name="connsiteX3" fmla="*/ 457200 w 914401"/>
              <a:gd name="connsiteY3" fmla="*/ 386189 h 538590"/>
              <a:gd name="connsiteX4" fmla="*/ 601780 w 914401"/>
              <a:gd name="connsiteY4" fmla="*/ 394010 h 538590"/>
              <a:gd name="connsiteX5" fmla="*/ 914400 w 914401"/>
              <a:gd name="connsiteY5" fmla="*/ 538590 h 538590"/>
              <a:gd name="connsiteX6" fmla="*/ 914401 w 914401"/>
              <a:gd name="connsiteY6" fmla="*/ 233790 h 538590"/>
              <a:gd name="connsiteX7" fmla="*/ 373364 w 914401"/>
              <a:gd name="connsiteY7" fmla="*/ 0 h 538590"/>
              <a:gd name="connsiteX8" fmla="*/ 0 w 914401"/>
              <a:gd name="connsiteY8" fmla="*/ 233790 h 538590"/>
              <a:gd name="connsiteX0" fmla="*/ 0 w 914401"/>
              <a:gd name="connsiteY0" fmla="*/ 0 h 304800"/>
              <a:gd name="connsiteX1" fmla="*/ 0 w 914401"/>
              <a:gd name="connsiteY1" fmla="*/ 304799 h 304800"/>
              <a:gd name="connsiteX2" fmla="*/ 312621 w 914401"/>
              <a:gd name="connsiteY2" fmla="*/ 160220 h 304800"/>
              <a:gd name="connsiteX3" fmla="*/ 457200 w 914401"/>
              <a:gd name="connsiteY3" fmla="*/ 152399 h 304800"/>
              <a:gd name="connsiteX4" fmla="*/ 601780 w 914401"/>
              <a:gd name="connsiteY4" fmla="*/ 160220 h 304800"/>
              <a:gd name="connsiteX5" fmla="*/ 914400 w 914401"/>
              <a:gd name="connsiteY5" fmla="*/ 304800 h 304800"/>
              <a:gd name="connsiteX6" fmla="*/ 914401 w 914401"/>
              <a:gd name="connsiteY6" fmla="*/ 0 h 304800"/>
              <a:gd name="connsiteX7" fmla="*/ 462847 w 914401"/>
              <a:gd name="connsiteY7" fmla="*/ 2 h 304800"/>
              <a:gd name="connsiteX8" fmla="*/ 0 w 914401"/>
              <a:gd name="connsiteY8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1" h="304800">
                <a:moveTo>
                  <a:pt x="0" y="0"/>
                </a:moveTo>
                <a:lnTo>
                  <a:pt x="0" y="304799"/>
                </a:lnTo>
                <a:cubicBezTo>
                  <a:pt x="1" y="239202"/>
                  <a:pt x="125927" y="180964"/>
                  <a:pt x="312621" y="160220"/>
                </a:cubicBezTo>
                <a:cubicBezTo>
                  <a:pt x="359240" y="155040"/>
                  <a:pt x="408059" y="152399"/>
                  <a:pt x="457200" y="152399"/>
                </a:cubicBezTo>
                <a:cubicBezTo>
                  <a:pt x="506341" y="152399"/>
                  <a:pt x="555160" y="155040"/>
                  <a:pt x="601780" y="160220"/>
                </a:cubicBezTo>
                <a:cubicBezTo>
                  <a:pt x="788475" y="180964"/>
                  <a:pt x="914401" y="239202"/>
                  <a:pt x="914400" y="304800"/>
                </a:cubicBezTo>
                <a:cubicBezTo>
                  <a:pt x="914400" y="203200"/>
                  <a:pt x="914401" y="101600"/>
                  <a:pt x="914401" y="0"/>
                </a:cubicBezTo>
                <a:lnTo>
                  <a:pt x="462847" y="2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1">
                  <a:lumMod val="20000"/>
                  <a:lumOff val="80000"/>
                </a:schemeClr>
              </a:gs>
              <a:gs pos="35000">
                <a:schemeClr val="tx1">
                  <a:lumMod val="20000"/>
                  <a:lumOff val="80000"/>
                </a:schemeClr>
              </a:gs>
              <a:gs pos="100000">
                <a:srgbClr val="E4EBFC"/>
              </a:gs>
            </a:gsLst>
          </a:gradFill>
          <a:ln w="6350">
            <a:solidFill>
              <a:schemeClr val="tx1">
                <a:lumMod val="75000"/>
                <a:alpha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30" name="Freeform 29"/>
          <p:cNvSpPr>
            <a:spLocks noChangeAspect="1"/>
          </p:cNvSpPr>
          <p:nvPr/>
        </p:nvSpPr>
        <p:spPr>
          <a:xfrm rot="16200000">
            <a:off x="3986489" y="3809998"/>
            <a:ext cx="609600" cy="304800"/>
          </a:xfrm>
          <a:custGeom>
            <a:avLst/>
            <a:gdLst>
              <a:gd name="connsiteX0" fmla="*/ 0 w 914400"/>
              <a:gd name="connsiteY0" fmla="*/ 152400 h 304800"/>
              <a:gd name="connsiteX1" fmla="*/ 312621 w 914400"/>
              <a:gd name="connsiteY1" fmla="*/ 7821 h 304800"/>
              <a:gd name="connsiteX2" fmla="*/ 457200 w 914400"/>
              <a:gd name="connsiteY2" fmla="*/ 0 h 304800"/>
              <a:gd name="connsiteX3" fmla="*/ 601780 w 914400"/>
              <a:gd name="connsiteY3" fmla="*/ 7821 h 304800"/>
              <a:gd name="connsiteX4" fmla="*/ 914400 w 914400"/>
              <a:gd name="connsiteY4" fmla="*/ 152401 h 304800"/>
              <a:gd name="connsiteX5" fmla="*/ 601779 w 914400"/>
              <a:gd name="connsiteY5" fmla="*/ 296980 h 304800"/>
              <a:gd name="connsiteX6" fmla="*/ 457200 w 914400"/>
              <a:gd name="connsiteY6" fmla="*/ 304801 h 304800"/>
              <a:gd name="connsiteX7" fmla="*/ 312621 w 914400"/>
              <a:gd name="connsiteY7" fmla="*/ 296980 h 304800"/>
              <a:gd name="connsiteX8" fmla="*/ 1 w 914400"/>
              <a:gd name="connsiteY8" fmla="*/ 152400 h 304800"/>
              <a:gd name="connsiteX9" fmla="*/ 0 w 914400"/>
              <a:gd name="connsiteY9" fmla="*/ 152400 h 304800"/>
              <a:gd name="connsiteX0" fmla="*/ 312621 w 914401"/>
              <a:gd name="connsiteY0" fmla="*/ 296980 h 388420"/>
              <a:gd name="connsiteX1" fmla="*/ 1 w 914401"/>
              <a:gd name="connsiteY1" fmla="*/ 152400 h 388420"/>
              <a:gd name="connsiteX2" fmla="*/ 0 w 914401"/>
              <a:gd name="connsiteY2" fmla="*/ 152400 h 388420"/>
              <a:gd name="connsiteX3" fmla="*/ 312621 w 914401"/>
              <a:gd name="connsiteY3" fmla="*/ 7821 h 388420"/>
              <a:gd name="connsiteX4" fmla="*/ 457200 w 914401"/>
              <a:gd name="connsiteY4" fmla="*/ 0 h 388420"/>
              <a:gd name="connsiteX5" fmla="*/ 601780 w 914401"/>
              <a:gd name="connsiteY5" fmla="*/ 7821 h 388420"/>
              <a:gd name="connsiteX6" fmla="*/ 914400 w 914401"/>
              <a:gd name="connsiteY6" fmla="*/ 152401 h 388420"/>
              <a:gd name="connsiteX7" fmla="*/ 601779 w 914401"/>
              <a:gd name="connsiteY7" fmla="*/ 296980 h 388420"/>
              <a:gd name="connsiteX8" fmla="*/ 457200 w 914401"/>
              <a:gd name="connsiteY8" fmla="*/ 304801 h 388420"/>
              <a:gd name="connsiteX9" fmla="*/ 404061 w 914401"/>
              <a:gd name="connsiteY9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601779 w 914401"/>
              <a:gd name="connsiteY6" fmla="*/ 296980 h 388420"/>
              <a:gd name="connsiteX7" fmla="*/ 457200 w 914401"/>
              <a:gd name="connsiteY7" fmla="*/ 304801 h 388420"/>
              <a:gd name="connsiteX8" fmla="*/ 404061 w 914401"/>
              <a:gd name="connsiteY8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601779 w 914401"/>
              <a:gd name="connsiteY6" fmla="*/ 296980 h 388420"/>
              <a:gd name="connsiteX7" fmla="*/ 457200 w 914401"/>
              <a:gd name="connsiteY7" fmla="*/ 304800 h 388420"/>
              <a:gd name="connsiteX8" fmla="*/ 404061 w 914401"/>
              <a:gd name="connsiteY8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601779 w 914401"/>
              <a:gd name="connsiteY6" fmla="*/ 296980 h 388420"/>
              <a:gd name="connsiteX7" fmla="*/ 404061 w 914401"/>
              <a:gd name="connsiteY7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404061 w 914401"/>
              <a:gd name="connsiteY6" fmla="*/ 388420 h 388420"/>
              <a:gd name="connsiteX0" fmla="*/ 1 w 914401"/>
              <a:gd name="connsiteY0" fmla="*/ 152400 h 152401"/>
              <a:gd name="connsiteX1" fmla="*/ 0 w 914401"/>
              <a:gd name="connsiteY1" fmla="*/ 152400 h 152401"/>
              <a:gd name="connsiteX2" fmla="*/ 312621 w 914401"/>
              <a:gd name="connsiteY2" fmla="*/ 7821 h 152401"/>
              <a:gd name="connsiteX3" fmla="*/ 457200 w 914401"/>
              <a:gd name="connsiteY3" fmla="*/ 0 h 152401"/>
              <a:gd name="connsiteX4" fmla="*/ 601780 w 914401"/>
              <a:gd name="connsiteY4" fmla="*/ 7821 h 152401"/>
              <a:gd name="connsiteX5" fmla="*/ 914400 w 914401"/>
              <a:gd name="connsiteY5" fmla="*/ 152401 h 152401"/>
              <a:gd name="connsiteX0" fmla="*/ 1 w 914401"/>
              <a:gd name="connsiteY0" fmla="*/ 152400 h 152401"/>
              <a:gd name="connsiteX1" fmla="*/ 0 w 914401"/>
              <a:gd name="connsiteY1" fmla="*/ 152400 h 152401"/>
              <a:gd name="connsiteX2" fmla="*/ 312621 w 914401"/>
              <a:gd name="connsiteY2" fmla="*/ 7821 h 152401"/>
              <a:gd name="connsiteX3" fmla="*/ 457200 w 914401"/>
              <a:gd name="connsiteY3" fmla="*/ 0 h 152401"/>
              <a:gd name="connsiteX4" fmla="*/ 601780 w 914401"/>
              <a:gd name="connsiteY4" fmla="*/ 7821 h 152401"/>
              <a:gd name="connsiteX5" fmla="*/ 914400 w 914401"/>
              <a:gd name="connsiteY5" fmla="*/ 152401 h 152401"/>
              <a:gd name="connsiteX6" fmla="*/ 1 w 914401"/>
              <a:gd name="connsiteY6" fmla="*/ 152400 h 152401"/>
              <a:gd name="connsiteX0" fmla="*/ 228600 w 914401"/>
              <a:gd name="connsiteY0" fmla="*/ 457201 h 457201"/>
              <a:gd name="connsiteX1" fmla="*/ 0 w 914401"/>
              <a:gd name="connsiteY1" fmla="*/ 152400 h 457201"/>
              <a:gd name="connsiteX2" fmla="*/ 312621 w 914401"/>
              <a:gd name="connsiteY2" fmla="*/ 7821 h 457201"/>
              <a:gd name="connsiteX3" fmla="*/ 457200 w 914401"/>
              <a:gd name="connsiteY3" fmla="*/ 0 h 457201"/>
              <a:gd name="connsiteX4" fmla="*/ 601780 w 914401"/>
              <a:gd name="connsiteY4" fmla="*/ 7821 h 457201"/>
              <a:gd name="connsiteX5" fmla="*/ 914400 w 914401"/>
              <a:gd name="connsiteY5" fmla="*/ 152401 h 457201"/>
              <a:gd name="connsiteX6" fmla="*/ 228600 w 914401"/>
              <a:gd name="connsiteY6" fmla="*/ 457201 h 457201"/>
              <a:gd name="connsiteX0" fmla="*/ 0 w 914401"/>
              <a:gd name="connsiteY0" fmla="*/ 0 h 152401"/>
              <a:gd name="connsiteX1" fmla="*/ 0 w 914401"/>
              <a:gd name="connsiteY1" fmla="*/ 152400 h 152401"/>
              <a:gd name="connsiteX2" fmla="*/ 312621 w 914401"/>
              <a:gd name="connsiteY2" fmla="*/ 7821 h 152401"/>
              <a:gd name="connsiteX3" fmla="*/ 457200 w 914401"/>
              <a:gd name="connsiteY3" fmla="*/ 0 h 152401"/>
              <a:gd name="connsiteX4" fmla="*/ 601780 w 914401"/>
              <a:gd name="connsiteY4" fmla="*/ 7821 h 152401"/>
              <a:gd name="connsiteX5" fmla="*/ 914400 w 914401"/>
              <a:gd name="connsiteY5" fmla="*/ 152401 h 152401"/>
              <a:gd name="connsiteX6" fmla="*/ 0 w 914401"/>
              <a:gd name="connsiteY6" fmla="*/ 0 h 152401"/>
              <a:gd name="connsiteX0" fmla="*/ 0 w 914401"/>
              <a:gd name="connsiteY0" fmla="*/ 152399 h 304800"/>
              <a:gd name="connsiteX1" fmla="*/ 0 w 914401"/>
              <a:gd name="connsiteY1" fmla="*/ 304799 h 304800"/>
              <a:gd name="connsiteX2" fmla="*/ 312621 w 914401"/>
              <a:gd name="connsiteY2" fmla="*/ 160220 h 304800"/>
              <a:gd name="connsiteX3" fmla="*/ 457200 w 914401"/>
              <a:gd name="connsiteY3" fmla="*/ 152399 h 304800"/>
              <a:gd name="connsiteX4" fmla="*/ 601780 w 914401"/>
              <a:gd name="connsiteY4" fmla="*/ 160220 h 304800"/>
              <a:gd name="connsiteX5" fmla="*/ 914400 w 914401"/>
              <a:gd name="connsiteY5" fmla="*/ 304800 h 304800"/>
              <a:gd name="connsiteX6" fmla="*/ 914401 w 914401"/>
              <a:gd name="connsiteY6" fmla="*/ 0 h 304800"/>
              <a:gd name="connsiteX7" fmla="*/ 0 w 914401"/>
              <a:gd name="connsiteY7" fmla="*/ 152399 h 304800"/>
              <a:gd name="connsiteX0" fmla="*/ 0 w 914401"/>
              <a:gd name="connsiteY0" fmla="*/ 0 h 304800"/>
              <a:gd name="connsiteX1" fmla="*/ 0 w 914401"/>
              <a:gd name="connsiteY1" fmla="*/ 304799 h 304800"/>
              <a:gd name="connsiteX2" fmla="*/ 312621 w 914401"/>
              <a:gd name="connsiteY2" fmla="*/ 160220 h 304800"/>
              <a:gd name="connsiteX3" fmla="*/ 457200 w 914401"/>
              <a:gd name="connsiteY3" fmla="*/ 152399 h 304800"/>
              <a:gd name="connsiteX4" fmla="*/ 601780 w 914401"/>
              <a:gd name="connsiteY4" fmla="*/ 160220 h 304800"/>
              <a:gd name="connsiteX5" fmla="*/ 914400 w 914401"/>
              <a:gd name="connsiteY5" fmla="*/ 304800 h 304800"/>
              <a:gd name="connsiteX6" fmla="*/ 914401 w 914401"/>
              <a:gd name="connsiteY6" fmla="*/ 0 h 304800"/>
              <a:gd name="connsiteX7" fmla="*/ 0 w 914401"/>
              <a:gd name="connsiteY7" fmla="*/ 0 h 304800"/>
              <a:gd name="connsiteX0" fmla="*/ 0 w 914401"/>
              <a:gd name="connsiteY0" fmla="*/ 233790 h 538590"/>
              <a:gd name="connsiteX1" fmla="*/ 0 w 914401"/>
              <a:gd name="connsiteY1" fmla="*/ 538589 h 538590"/>
              <a:gd name="connsiteX2" fmla="*/ 312621 w 914401"/>
              <a:gd name="connsiteY2" fmla="*/ 394010 h 538590"/>
              <a:gd name="connsiteX3" fmla="*/ 457200 w 914401"/>
              <a:gd name="connsiteY3" fmla="*/ 386189 h 538590"/>
              <a:gd name="connsiteX4" fmla="*/ 601780 w 914401"/>
              <a:gd name="connsiteY4" fmla="*/ 394010 h 538590"/>
              <a:gd name="connsiteX5" fmla="*/ 914400 w 914401"/>
              <a:gd name="connsiteY5" fmla="*/ 538590 h 538590"/>
              <a:gd name="connsiteX6" fmla="*/ 914401 w 914401"/>
              <a:gd name="connsiteY6" fmla="*/ 233790 h 538590"/>
              <a:gd name="connsiteX7" fmla="*/ 373364 w 914401"/>
              <a:gd name="connsiteY7" fmla="*/ 0 h 538590"/>
              <a:gd name="connsiteX8" fmla="*/ 0 w 914401"/>
              <a:gd name="connsiteY8" fmla="*/ 233790 h 538590"/>
              <a:gd name="connsiteX0" fmla="*/ 0 w 914401"/>
              <a:gd name="connsiteY0" fmla="*/ 0 h 304800"/>
              <a:gd name="connsiteX1" fmla="*/ 0 w 914401"/>
              <a:gd name="connsiteY1" fmla="*/ 304799 h 304800"/>
              <a:gd name="connsiteX2" fmla="*/ 312621 w 914401"/>
              <a:gd name="connsiteY2" fmla="*/ 160220 h 304800"/>
              <a:gd name="connsiteX3" fmla="*/ 457200 w 914401"/>
              <a:gd name="connsiteY3" fmla="*/ 152399 h 304800"/>
              <a:gd name="connsiteX4" fmla="*/ 601780 w 914401"/>
              <a:gd name="connsiteY4" fmla="*/ 160220 h 304800"/>
              <a:gd name="connsiteX5" fmla="*/ 914400 w 914401"/>
              <a:gd name="connsiteY5" fmla="*/ 304800 h 304800"/>
              <a:gd name="connsiteX6" fmla="*/ 914401 w 914401"/>
              <a:gd name="connsiteY6" fmla="*/ 0 h 304800"/>
              <a:gd name="connsiteX7" fmla="*/ 462847 w 914401"/>
              <a:gd name="connsiteY7" fmla="*/ 2 h 304800"/>
              <a:gd name="connsiteX8" fmla="*/ 0 w 914401"/>
              <a:gd name="connsiteY8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1" h="304800">
                <a:moveTo>
                  <a:pt x="0" y="0"/>
                </a:moveTo>
                <a:lnTo>
                  <a:pt x="0" y="304799"/>
                </a:lnTo>
                <a:cubicBezTo>
                  <a:pt x="1" y="239202"/>
                  <a:pt x="125927" y="180964"/>
                  <a:pt x="312621" y="160220"/>
                </a:cubicBezTo>
                <a:cubicBezTo>
                  <a:pt x="359240" y="155040"/>
                  <a:pt x="408059" y="152399"/>
                  <a:pt x="457200" y="152399"/>
                </a:cubicBezTo>
                <a:cubicBezTo>
                  <a:pt x="506341" y="152399"/>
                  <a:pt x="555160" y="155040"/>
                  <a:pt x="601780" y="160220"/>
                </a:cubicBezTo>
                <a:cubicBezTo>
                  <a:pt x="788475" y="180964"/>
                  <a:pt x="914401" y="239202"/>
                  <a:pt x="914400" y="304800"/>
                </a:cubicBezTo>
                <a:cubicBezTo>
                  <a:pt x="914400" y="203200"/>
                  <a:pt x="914401" y="101600"/>
                  <a:pt x="914401" y="0"/>
                </a:cubicBezTo>
                <a:lnTo>
                  <a:pt x="462847" y="2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1">
                  <a:lumMod val="20000"/>
                  <a:lumOff val="80000"/>
                </a:schemeClr>
              </a:gs>
              <a:gs pos="35000">
                <a:schemeClr val="tx1">
                  <a:lumMod val="20000"/>
                  <a:lumOff val="80000"/>
                </a:schemeClr>
              </a:gs>
              <a:gs pos="100000">
                <a:srgbClr val="E4EBFC"/>
              </a:gs>
            </a:gsLst>
          </a:gradFill>
          <a:ln w="6350">
            <a:solidFill>
              <a:schemeClr val="tx1">
                <a:lumMod val="75000"/>
                <a:alpha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8939" y="4171321"/>
            <a:ext cx="1645002" cy="58477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600" b="1" i="0" dirty="0" smtClean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rPr>
              <a:t>Laser:</a:t>
            </a:r>
          </a:p>
          <a:p>
            <a:pPr algn="ctr">
              <a:spcBef>
                <a:spcPct val="0"/>
              </a:spcBef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  <a:t>200W - 1064nm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69359" y="1784650"/>
            <a:ext cx="2247731" cy="83099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  <a:t>Input mode cleaner:</a:t>
            </a: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0" i="0" dirty="0" smtClean="0">
                <a:solidFill>
                  <a:srgbClr val="326464"/>
                </a:solidFill>
                <a:latin typeface="Helvetica" pitchFamily="34" charset="0"/>
                <a:ea typeface="+mj-ea"/>
                <a:cs typeface="Helvetica" pitchFamily="34" charset="0"/>
              </a:rPr>
              <a:t>stabilizes frequency </a:t>
            </a: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0" i="0" dirty="0" smtClean="0">
                <a:solidFill>
                  <a:srgbClr val="326464"/>
                </a:solidFill>
                <a:latin typeface="Helvetica" pitchFamily="34" charset="0"/>
                <a:ea typeface="+mj-ea"/>
                <a:cs typeface="Helvetica" pitchFamily="34" charset="0"/>
              </a:rPr>
              <a:t>and cleans laser mode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326464"/>
              </a:solidFill>
              <a:effectLst/>
              <a:uLnTx/>
              <a:uFillTx/>
              <a:latin typeface="Helvetica" pitchFamily="34" charset="0"/>
              <a:ea typeface="+mj-ea"/>
              <a:cs typeface="Helvetica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660243" y="1671746"/>
            <a:ext cx="2260030" cy="107721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  <a:t>Arm cavities:</a:t>
            </a: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0" noProof="0" dirty="0" smtClean="0">
                <a:solidFill>
                  <a:srgbClr val="326464"/>
                </a:solidFill>
                <a:latin typeface="Helvetica" pitchFamily="34" charset="0"/>
                <a:ea typeface="+mj-ea"/>
                <a:cs typeface="Helvetica" pitchFamily="34" charset="0"/>
              </a:rPr>
              <a:t>Fabry-Perrot cavities store light to effectively increase length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326464"/>
              </a:solidFill>
              <a:effectLst/>
              <a:uLnTx/>
              <a:uFillTx/>
              <a:latin typeface="Helvetica" pitchFamily="34" charset="0"/>
              <a:ea typeface="+mj-ea"/>
              <a:cs typeface="Helvetica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218388" y="5791198"/>
            <a:ext cx="2284170" cy="33855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  <a:t>Homodyne Readout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885388" y="5333998"/>
            <a:ext cx="2549704" cy="58477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  <a:t>Signal recycling mirror:</a:t>
            </a:r>
            <a:r>
              <a:rPr kumimoji="0" lang="en-US" sz="1600" i="0" u="none" strike="noStrike" kern="1200" cap="none" spc="0" normalizeH="0" noProof="0" dirty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  <a:t> </a:t>
            </a:r>
            <a:r>
              <a:rPr lang="en-US" sz="1600" b="0" dirty="0" smtClean="0">
                <a:solidFill>
                  <a:srgbClr val="326464"/>
                </a:solidFill>
                <a:latin typeface="Helvetica" pitchFamily="34" charset="0"/>
                <a:ea typeface="+mj-ea"/>
                <a:cs typeface="Helvetica" pitchFamily="34" charset="0"/>
              </a:rPr>
              <a:t>amplifies readout signal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326464"/>
              </a:solidFill>
              <a:effectLst/>
              <a:uLnTx/>
              <a:uFillTx/>
              <a:latin typeface="Helvetica" pitchFamily="34" charset="0"/>
              <a:ea typeface="+mj-ea"/>
              <a:cs typeface="Helvetica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6079151" y="4423837"/>
            <a:ext cx="2367317" cy="830997"/>
            <a:chOff x="6132788" y="3900808"/>
            <a:chExt cx="2367317" cy="830997"/>
          </a:xfrm>
        </p:grpSpPr>
        <p:sp>
          <p:nvSpPr>
            <p:cNvPr id="37" name="TextBox 36"/>
            <p:cNvSpPr txBox="1"/>
            <p:nvPr/>
          </p:nvSpPr>
          <p:spPr>
            <a:xfrm>
              <a:off x="6132788" y="3900808"/>
              <a:ext cx="697627" cy="830997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600" i="1" dirty="0" smtClean="0">
                  <a:solidFill>
                    <a:srgbClr val="32646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+mj-ea"/>
                  <a:cs typeface="Helvetica" pitchFamily="34" charset="0"/>
                </a:rPr>
                <a:t>Input</a:t>
              </a:r>
            </a:p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600" i="1" dirty="0" smtClean="0">
                  <a:solidFill>
                    <a:srgbClr val="32646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+mj-ea"/>
                  <a:cs typeface="Helvetica" pitchFamily="34" charset="0"/>
                </a:rPr>
                <a:t>Test</a:t>
              </a:r>
            </a:p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600" i="1" dirty="0" smtClean="0">
                  <a:solidFill>
                    <a:srgbClr val="32646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+mj-ea"/>
                  <a:cs typeface="Helvetica" pitchFamily="34" charset="0"/>
                </a:rPr>
                <a:t>Mass</a:t>
              </a:r>
              <a:endPara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264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 pitchFamily="34" charset="0"/>
                <a:ea typeface="+mj-ea"/>
                <a:cs typeface="Helvetica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802478" y="3900808"/>
              <a:ext cx="697627" cy="830997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600" i="1" dirty="0" smtClean="0">
                  <a:solidFill>
                    <a:srgbClr val="32646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+mj-ea"/>
                  <a:cs typeface="Helvetica" pitchFamily="34" charset="0"/>
                </a:rPr>
                <a:t>End</a:t>
              </a:r>
            </a:p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600" i="1" dirty="0" smtClean="0">
                  <a:solidFill>
                    <a:srgbClr val="32646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+mj-ea"/>
                  <a:cs typeface="Helvetica" pitchFamily="34" charset="0"/>
                </a:rPr>
                <a:t>Test</a:t>
              </a:r>
            </a:p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600" i="1" dirty="0" smtClean="0">
                  <a:solidFill>
                    <a:srgbClr val="32646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+mj-ea"/>
                  <a:cs typeface="Helvetica" pitchFamily="34" charset="0"/>
                </a:rPr>
                <a:t>Mass</a:t>
              </a:r>
              <a:endPara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264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 pitchFamily="34" charset="0"/>
                <a:ea typeface="+mj-ea"/>
                <a:cs typeface="Helvetica" pitchFamily="34" charset="0"/>
              </a:endParaRPr>
            </a:p>
          </p:txBody>
        </p:sp>
      </p:grpSp>
      <p:sp>
        <p:nvSpPr>
          <p:cNvPr id="39" name="Freeform 38"/>
          <p:cNvSpPr>
            <a:spLocks noChangeAspect="1"/>
          </p:cNvSpPr>
          <p:nvPr/>
        </p:nvSpPr>
        <p:spPr>
          <a:xfrm rot="5400000" flipH="1">
            <a:off x="7627617" y="3807400"/>
            <a:ext cx="914401" cy="304800"/>
          </a:xfrm>
          <a:custGeom>
            <a:avLst/>
            <a:gdLst>
              <a:gd name="connsiteX0" fmla="*/ 0 w 914400"/>
              <a:gd name="connsiteY0" fmla="*/ 152400 h 304800"/>
              <a:gd name="connsiteX1" fmla="*/ 312621 w 914400"/>
              <a:gd name="connsiteY1" fmla="*/ 7821 h 304800"/>
              <a:gd name="connsiteX2" fmla="*/ 457200 w 914400"/>
              <a:gd name="connsiteY2" fmla="*/ 0 h 304800"/>
              <a:gd name="connsiteX3" fmla="*/ 601780 w 914400"/>
              <a:gd name="connsiteY3" fmla="*/ 7821 h 304800"/>
              <a:gd name="connsiteX4" fmla="*/ 914400 w 914400"/>
              <a:gd name="connsiteY4" fmla="*/ 152401 h 304800"/>
              <a:gd name="connsiteX5" fmla="*/ 601779 w 914400"/>
              <a:gd name="connsiteY5" fmla="*/ 296980 h 304800"/>
              <a:gd name="connsiteX6" fmla="*/ 457200 w 914400"/>
              <a:gd name="connsiteY6" fmla="*/ 304801 h 304800"/>
              <a:gd name="connsiteX7" fmla="*/ 312621 w 914400"/>
              <a:gd name="connsiteY7" fmla="*/ 296980 h 304800"/>
              <a:gd name="connsiteX8" fmla="*/ 1 w 914400"/>
              <a:gd name="connsiteY8" fmla="*/ 152400 h 304800"/>
              <a:gd name="connsiteX9" fmla="*/ 0 w 914400"/>
              <a:gd name="connsiteY9" fmla="*/ 152400 h 304800"/>
              <a:gd name="connsiteX0" fmla="*/ 312621 w 914401"/>
              <a:gd name="connsiteY0" fmla="*/ 296980 h 388420"/>
              <a:gd name="connsiteX1" fmla="*/ 1 w 914401"/>
              <a:gd name="connsiteY1" fmla="*/ 152400 h 388420"/>
              <a:gd name="connsiteX2" fmla="*/ 0 w 914401"/>
              <a:gd name="connsiteY2" fmla="*/ 152400 h 388420"/>
              <a:gd name="connsiteX3" fmla="*/ 312621 w 914401"/>
              <a:gd name="connsiteY3" fmla="*/ 7821 h 388420"/>
              <a:gd name="connsiteX4" fmla="*/ 457200 w 914401"/>
              <a:gd name="connsiteY4" fmla="*/ 0 h 388420"/>
              <a:gd name="connsiteX5" fmla="*/ 601780 w 914401"/>
              <a:gd name="connsiteY5" fmla="*/ 7821 h 388420"/>
              <a:gd name="connsiteX6" fmla="*/ 914400 w 914401"/>
              <a:gd name="connsiteY6" fmla="*/ 152401 h 388420"/>
              <a:gd name="connsiteX7" fmla="*/ 601779 w 914401"/>
              <a:gd name="connsiteY7" fmla="*/ 296980 h 388420"/>
              <a:gd name="connsiteX8" fmla="*/ 457200 w 914401"/>
              <a:gd name="connsiteY8" fmla="*/ 304801 h 388420"/>
              <a:gd name="connsiteX9" fmla="*/ 404061 w 914401"/>
              <a:gd name="connsiteY9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601779 w 914401"/>
              <a:gd name="connsiteY6" fmla="*/ 296980 h 388420"/>
              <a:gd name="connsiteX7" fmla="*/ 457200 w 914401"/>
              <a:gd name="connsiteY7" fmla="*/ 304801 h 388420"/>
              <a:gd name="connsiteX8" fmla="*/ 404061 w 914401"/>
              <a:gd name="connsiteY8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601779 w 914401"/>
              <a:gd name="connsiteY6" fmla="*/ 296980 h 388420"/>
              <a:gd name="connsiteX7" fmla="*/ 457200 w 914401"/>
              <a:gd name="connsiteY7" fmla="*/ 304800 h 388420"/>
              <a:gd name="connsiteX8" fmla="*/ 404061 w 914401"/>
              <a:gd name="connsiteY8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601779 w 914401"/>
              <a:gd name="connsiteY6" fmla="*/ 296980 h 388420"/>
              <a:gd name="connsiteX7" fmla="*/ 404061 w 914401"/>
              <a:gd name="connsiteY7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404061 w 914401"/>
              <a:gd name="connsiteY6" fmla="*/ 388420 h 388420"/>
              <a:gd name="connsiteX0" fmla="*/ 1 w 914401"/>
              <a:gd name="connsiteY0" fmla="*/ 152400 h 152401"/>
              <a:gd name="connsiteX1" fmla="*/ 0 w 914401"/>
              <a:gd name="connsiteY1" fmla="*/ 152400 h 152401"/>
              <a:gd name="connsiteX2" fmla="*/ 312621 w 914401"/>
              <a:gd name="connsiteY2" fmla="*/ 7821 h 152401"/>
              <a:gd name="connsiteX3" fmla="*/ 457200 w 914401"/>
              <a:gd name="connsiteY3" fmla="*/ 0 h 152401"/>
              <a:gd name="connsiteX4" fmla="*/ 601780 w 914401"/>
              <a:gd name="connsiteY4" fmla="*/ 7821 h 152401"/>
              <a:gd name="connsiteX5" fmla="*/ 914400 w 914401"/>
              <a:gd name="connsiteY5" fmla="*/ 152401 h 152401"/>
              <a:gd name="connsiteX0" fmla="*/ 1 w 914401"/>
              <a:gd name="connsiteY0" fmla="*/ 152400 h 152401"/>
              <a:gd name="connsiteX1" fmla="*/ 0 w 914401"/>
              <a:gd name="connsiteY1" fmla="*/ 152400 h 152401"/>
              <a:gd name="connsiteX2" fmla="*/ 312621 w 914401"/>
              <a:gd name="connsiteY2" fmla="*/ 7821 h 152401"/>
              <a:gd name="connsiteX3" fmla="*/ 457200 w 914401"/>
              <a:gd name="connsiteY3" fmla="*/ 0 h 152401"/>
              <a:gd name="connsiteX4" fmla="*/ 601780 w 914401"/>
              <a:gd name="connsiteY4" fmla="*/ 7821 h 152401"/>
              <a:gd name="connsiteX5" fmla="*/ 914400 w 914401"/>
              <a:gd name="connsiteY5" fmla="*/ 152401 h 152401"/>
              <a:gd name="connsiteX6" fmla="*/ 1 w 914401"/>
              <a:gd name="connsiteY6" fmla="*/ 152400 h 152401"/>
              <a:gd name="connsiteX0" fmla="*/ 228600 w 914401"/>
              <a:gd name="connsiteY0" fmla="*/ 457201 h 457201"/>
              <a:gd name="connsiteX1" fmla="*/ 0 w 914401"/>
              <a:gd name="connsiteY1" fmla="*/ 152400 h 457201"/>
              <a:gd name="connsiteX2" fmla="*/ 312621 w 914401"/>
              <a:gd name="connsiteY2" fmla="*/ 7821 h 457201"/>
              <a:gd name="connsiteX3" fmla="*/ 457200 w 914401"/>
              <a:gd name="connsiteY3" fmla="*/ 0 h 457201"/>
              <a:gd name="connsiteX4" fmla="*/ 601780 w 914401"/>
              <a:gd name="connsiteY4" fmla="*/ 7821 h 457201"/>
              <a:gd name="connsiteX5" fmla="*/ 914400 w 914401"/>
              <a:gd name="connsiteY5" fmla="*/ 152401 h 457201"/>
              <a:gd name="connsiteX6" fmla="*/ 228600 w 914401"/>
              <a:gd name="connsiteY6" fmla="*/ 457201 h 457201"/>
              <a:gd name="connsiteX0" fmla="*/ 0 w 914401"/>
              <a:gd name="connsiteY0" fmla="*/ 0 h 152401"/>
              <a:gd name="connsiteX1" fmla="*/ 0 w 914401"/>
              <a:gd name="connsiteY1" fmla="*/ 152400 h 152401"/>
              <a:gd name="connsiteX2" fmla="*/ 312621 w 914401"/>
              <a:gd name="connsiteY2" fmla="*/ 7821 h 152401"/>
              <a:gd name="connsiteX3" fmla="*/ 457200 w 914401"/>
              <a:gd name="connsiteY3" fmla="*/ 0 h 152401"/>
              <a:gd name="connsiteX4" fmla="*/ 601780 w 914401"/>
              <a:gd name="connsiteY4" fmla="*/ 7821 h 152401"/>
              <a:gd name="connsiteX5" fmla="*/ 914400 w 914401"/>
              <a:gd name="connsiteY5" fmla="*/ 152401 h 152401"/>
              <a:gd name="connsiteX6" fmla="*/ 0 w 914401"/>
              <a:gd name="connsiteY6" fmla="*/ 0 h 152401"/>
              <a:gd name="connsiteX0" fmla="*/ 0 w 914401"/>
              <a:gd name="connsiteY0" fmla="*/ 152399 h 304800"/>
              <a:gd name="connsiteX1" fmla="*/ 0 w 914401"/>
              <a:gd name="connsiteY1" fmla="*/ 304799 h 304800"/>
              <a:gd name="connsiteX2" fmla="*/ 312621 w 914401"/>
              <a:gd name="connsiteY2" fmla="*/ 160220 h 304800"/>
              <a:gd name="connsiteX3" fmla="*/ 457200 w 914401"/>
              <a:gd name="connsiteY3" fmla="*/ 152399 h 304800"/>
              <a:gd name="connsiteX4" fmla="*/ 601780 w 914401"/>
              <a:gd name="connsiteY4" fmla="*/ 160220 h 304800"/>
              <a:gd name="connsiteX5" fmla="*/ 914400 w 914401"/>
              <a:gd name="connsiteY5" fmla="*/ 304800 h 304800"/>
              <a:gd name="connsiteX6" fmla="*/ 914401 w 914401"/>
              <a:gd name="connsiteY6" fmla="*/ 0 h 304800"/>
              <a:gd name="connsiteX7" fmla="*/ 0 w 914401"/>
              <a:gd name="connsiteY7" fmla="*/ 152399 h 304800"/>
              <a:gd name="connsiteX0" fmla="*/ 0 w 914401"/>
              <a:gd name="connsiteY0" fmla="*/ 0 h 304800"/>
              <a:gd name="connsiteX1" fmla="*/ 0 w 914401"/>
              <a:gd name="connsiteY1" fmla="*/ 304799 h 304800"/>
              <a:gd name="connsiteX2" fmla="*/ 312621 w 914401"/>
              <a:gd name="connsiteY2" fmla="*/ 160220 h 304800"/>
              <a:gd name="connsiteX3" fmla="*/ 457200 w 914401"/>
              <a:gd name="connsiteY3" fmla="*/ 152399 h 304800"/>
              <a:gd name="connsiteX4" fmla="*/ 601780 w 914401"/>
              <a:gd name="connsiteY4" fmla="*/ 160220 h 304800"/>
              <a:gd name="connsiteX5" fmla="*/ 914400 w 914401"/>
              <a:gd name="connsiteY5" fmla="*/ 304800 h 304800"/>
              <a:gd name="connsiteX6" fmla="*/ 914401 w 914401"/>
              <a:gd name="connsiteY6" fmla="*/ 0 h 304800"/>
              <a:gd name="connsiteX7" fmla="*/ 0 w 914401"/>
              <a:gd name="connsiteY7" fmla="*/ 0 h 304800"/>
              <a:gd name="connsiteX0" fmla="*/ 0 w 914401"/>
              <a:gd name="connsiteY0" fmla="*/ 233790 h 538590"/>
              <a:gd name="connsiteX1" fmla="*/ 0 w 914401"/>
              <a:gd name="connsiteY1" fmla="*/ 538589 h 538590"/>
              <a:gd name="connsiteX2" fmla="*/ 312621 w 914401"/>
              <a:gd name="connsiteY2" fmla="*/ 394010 h 538590"/>
              <a:gd name="connsiteX3" fmla="*/ 457200 w 914401"/>
              <a:gd name="connsiteY3" fmla="*/ 386189 h 538590"/>
              <a:gd name="connsiteX4" fmla="*/ 601780 w 914401"/>
              <a:gd name="connsiteY4" fmla="*/ 394010 h 538590"/>
              <a:gd name="connsiteX5" fmla="*/ 914400 w 914401"/>
              <a:gd name="connsiteY5" fmla="*/ 538590 h 538590"/>
              <a:gd name="connsiteX6" fmla="*/ 914401 w 914401"/>
              <a:gd name="connsiteY6" fmla="*/ 233790 h 538590"/>
              <a:gd name="connsiteX7" fmla="*/ 373364 w 914401"/>
              <a:gd name="connsiteY7" fmla="*/ 0 h 538590"/>
              <a:gd name="connsiteX8" fmla="*/ 0 w 914401"/>
              <a:gd name="connsiteY8" fmla="*/ 233790 h 538590"/>
              <a:gd name="connsiteX0" fmla="*/ 0 w 914401"/>
              <a:gd name="connsiteY0" fmla="*/ 0 h 304800"/>
              <a:gd name="connsiteX1" fmla="*/ 0 w 914401"/>
              <a:gd name="connsiteY1" fmla="*/ 304799 h 304800"/>
              <a:gd name="connsiteX2" fmla="*/ 312621 w 914401"/>
              <a:gd name="connsiteY2" fmla="*/ 160220 h 304800"/>
              <a:gd name="connsiteX3" fmla="*/ 457200 w 914401"/>
              <a:gd name="connsiteY3" fmla="*/ 152399 h 304800"/>
              <a:gd name="connsiteX4" fmla="*/ 601780 w 914401"/>
              <a:gd name="connsiteY4" fmla="*/ 160220 h 304800"/>
              <a:gd name="connsiteX5" fmla="*/ 914400 w 914401"/>
              <a:gd name="connsiteY5" fmla="*/ 304800 h 304800"/>
              <a:gd name="connsiteX6" fmla="*/ 914401 w 914401"/>
              <a:gd name="connsiteY6" fmla="*/ 0 h 304800"/>
              <a:gd name="connsiteX7" fmla="*/ 462847 w 914401"/>
              <a:gd name="connsiteY7" fmla="*/ 2 h 304800"/>
              <a:gd name="connsiteX8" fmla="*/ 0 w 914401"/>
              <a:gd name="connsiteY8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1" h="304800">
                <a:moveTo>
                  <a:pt x="0" y="0"/>
                </a:moveTo>
                <a:lnTo>
                  <a:pt x="0" y="304799"/>
                </a:lnTo>
                <a:cubicBezTo>
                  <a:pt x="1" y="239202"/>
                  <a:pt x="125927" y="180964"/>
                  <a:pt x="312621" y="160220"/>
                </a:cubicBezTo>
                <a:cubicBezTo>
                  <a:pt x="359240" y="155040"/>
                  <a:pt x="408059" y="152399"/>
                  <a:pt x="457200" y="152399"/>
                </a:cubicBezTo>
                <a:cubicBezTo>
                  <a:pt x="506341" y="152399"/>
                  <a:pt x="555160" y="155040"/>
                  <a:pt x="601780" y="160220"/>
                </a:cubicBezTo>
                <a:cubicBezTo>
                  <a:pt x="788475" y="180964"/>
                  <a:pt x="914401" y="239202"/>
                  <a:pt x="914400" y="304800"/>
                </a:cubicBezTo>
                <a:cubicBezTo>
                  <a:pt x="914400" y="203200"/>
                  <a:pt x="914401" y="101600"/>
                  <a:pt x="914401" y="0"/>
                </a:cubicBezTo>
                <a:lnTo>
                  <a:pt x="462847" y="2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1">
                  <a:lumMod val="20000"/>
                  <a:lumOff val="80000"/>
                </a:schemeClr>
              </a:gs>
              <a:gs pos="35000">
                <a:schemeClr val="tx1">
                  <a:lumMod val="20000"/>
                  <a:lumOff val="80000"/>
                </a:schemeClr>
              </a:gs>
              <a:gs pos="100000">
                <a:srgbClr val="E4EBFC"/>
              </a:gs>
            </a:gsLst>
          </a:gradFill>
          <a:ln w="6350">
            <a:solidFill>
              <a:schemeClr val="tx1">
                <a:lumMod val="75000"/>
                <a:alpha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latin typeface="Helvetica" pitchFamily="34" charset="0"/>
              <a:cs typeface="Helvetica" pitchFamily="34" charset="0"/>
            </a:endParaRPr>
          </a:p>
        </p:txBody>
      </p:sp>
      <p:grpSp>
        <p:nvGrpSpPr>
          <p:cNvPr id="41" name="Group 164"/>
          <p:cNvGrpSpPr/>
          <p:nvPr/>
        </p:nvGrpSpPr>
        <p:grpSpPr>
          <a:xfrm>
            <a:off x="6032603" y="1523998"/>
            <a:ext cx="914400" cy="1576518"/>
            <a:chOff x="6086240" y="1000969"/>
            <a:chExt cx="914400" cy="1576518"/>
          </a:xfrm>
        </p:grpSpPr>
        <p:cxnSp>
          <p:nvCxnSpPr>
            <p:cNvPr id="51" name="Straight Arrow Connector 50"/>
            <p:cNvCxnSpPr/>
            <p:nvPr/>
          </p:nvCxnSpPr>
          <p:spPr>
            <a:xfrm>
              <a:off x="6324600" y="1000969"/>
              <a:ext cx="0" cy="1576518"/>
            </a:xfrm>
            <a:prstGeom prst="straightConnector1">
              <a:avLst/>
            </a:prstGeom>
            <a:ln>
              <a:solidFill>
                <a:srgbClr val="326464"/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 rot="5400000">
              <a:off x="6086240" y="1272206"/>
              <a:ext cx="914400" cy="914400"/>
            </a:xfrm>
            <a:prstGeom prst="rect">
              <a:avLst/>
            </a:prstGeom>
            <a:ln>
              <a:noFill/>
            </a:ln>
          </p:spPr>
          <p:txBody>
            <a:bodyPr vert="horz" wrap="none" lIns="91440" tIns="45720" rIns="91440" bIns="45720" rtlCol="0" anchor="ctr">
              <a:norm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32646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Helvetica" pitchFamily="34" charset="0"/>
                  <a:ea typeface="+mj-ea"/>
                  <a:cs typeface="Helvetica" pitchFamily="34" charset="0"/>
                </a:rPr>
                <a:t>4 km</a:t>
              </a:r>
            </a:p>
          </p:txBody>
        </p:sp>
      </p:grpSp>
      <p:grpSp>
        <p:nvGrpSpPr>
          <p:cNvPr id="42" name="Group 165"/>
          <p:cNvGrpSpPr/>
          <p:nvPr/>
        </p:nvGrpSpPr>
        <p:grpSpPr>
          <a:xfrm rot="16200000">
            <a:off x="6839361" y="2352437"/>
            <a:ext cx="914400" cy="1576518"/>
            <a:chOff x="6086240" y="1000969"/>
            <a:chExt cx="914400" cy="1576518"/>
          </a:xfrm>
        </p:grpSpPr>
        <p:cxnSp>
          <p:nvCxnSpPr>
            <p:cNvPr id="49" name="Straight Arrow Connector 48"/>
            <p:cNvCxnSpPr/>
            <p:nvPr/>
          </p:nvCxnSpPr>
          <p:spPr>
            <a:xfrm>
              <a:off x="6324600" y="1000969"/>
              <a:ext cx="0" cy="1576518"/>
            </a:xfrm>
            <a:prstGeom prst="straightConnector1">
              <a:avLst/>
            </a:prstGeom>
            <a:ln>
              <a:solidFill>
                <a:srgbClr val="326464"/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 rot="5400000">
              <a:off x="6086240" y="1272206"/>
              <a:ext cx="914400" cy="914400"/>
            </a:xfrm>
            <a:prstGeom prst="rect">
              <a:avLst/>
            </a:prstGeom>
            <a:ln>
              <a:noFill/>
            </a:ln>
          </p:spPr>
          <p:txBody>
            <a:bodyPr vert="horz" wrap="none" lIns="91440" tIns="45720" rIns="91440" bIns="45720" rtlCol="0" anchor="ctr">
              <a:norm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32646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Helvetica" pitchFamily="34" charset="0"/>
                  <a:ea typeface="+mj-ea"/>
                  <a:cs typeface="Helvetica" pitchFamily="34" charset="0"/>
                </a:rPr>
                <a:t>4 km</a:t>
              </a: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6795213" y="3952029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+mj-ea"/>
                <a:cs typeface="Helvetica" pitchFamily="34" charset="0"/>
              </a:rPr>
              <a:t>80</a:t>
            </a: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  <a:t>0kW</a:t>
            </a:r>
          </a:p>
        </p:txBody>
      </p:sp>
      <p:sp>
        <p:nvSpPr>
          <p:cNvPr id="44" name="TextBox 43"/>
          <p:cNvSpPr txBox="1"/>
          <p:nvPr/>
        </p:nvSpPr>
        <p:spPr>
          <a:xfrm rot="5400000">
            <a:off x="4742388" y="1826969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  <a:t>800kW</a:t>
            </a:r>
          </a:p>
        </p:txBody>
      </p:sp>
      <p:cxnSp>
        <p:nvCxnSpPr>
          <p:cNvPr id="45" name="Straight Connector 44"/>
          <p:cNvCxnSpPr/>
          <p:nvPr/>
        </p:nvCxnSpPr>
        <p:spPr>
          <a:xfrm rot="5400000">
            <a:off x="6990639" y="3850084"/>
            <a:ext cx="512054" cy="219432"/>
          </a:xfrm>
          <a:prstGeom prst="line">
            <a:avLst/>
          </a:prstGeom>
          <a:ln>
            <a:solidFill>
              <a:srgbClr val="326464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>
            <a:off x="7057671" y="3850084"/>
            <a:ext cx="512054" cy="219432"/>
          </a:xfrm>
          <a:prstGeom prst="line">
            <a:avLst/>
          </a:prstGeom>
          <a:ln>
            <a:solidFill>
              <a:srgbClr val="326464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382773" y="2185403"/>
            <a:ext cx="512054" cy="219432"/>
          </a:xfrm>
          <a:prstGeom prst="line">
            <a:avLst/>
          </a:prstGeom>
          <a:ln>
            <a:solidFill>
              <a:srgbClr val="326464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5382773" y="2252435"/>
            <a:ext cx="512054" cy="219432"/>
          </a:xfrm>
          <a:prstGeom prst="line">
            <a:avLst/>
          </a:prstGeom>
          <a:ln>
            <a:solidFill>
              <a:srgbClr val="326464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9" name="Freeform 88"/>
          <p:cNvSpPr>
            <a:spLocks noChangeAspect="1"/>
          </p:cNvSpPr>
          <p:nvPr/>
        </p:nvSpPr>
        <p:spPr>
          <a:xfrm rot="10800000">
            <a:off x="5324556" y="5029198"/>
            <a:ext cx="609600" cy="304800"/>
          </a:xfrm>
          <a:custGeom>
            <a:avLst/>
            <a:gdLst>
              <a:gd name="connsiteX0" fmla="*/ 0 w 914400"/>
              <a:gd name="connsiteY0" fmla="*/ 152400 h 304800"/>
              <a:gd name="connsiteX1" fmla="*/ 312621 w 914400"/>
              <a:gd name="connsiteY1" fmla="*/ 7821 h 304800"/>
              <a:gd name="connsiteX2" fmla="*/ 457200 w 914400"/>
              <a:gd name="connsiteY2" fmla="*/ 0 h 304800"/>
              <a:gd name="connsiteX3" fmla="*/ 601780 w 914400"/>
              <a:gd name="connsiteY3" fmla="*/ 7821 h 304800"/>
              <a:gd name="connsiteX4" fmla="*/ 914400 w 914400"/>
              <a:gd name="connsiteY4" fmla="*/ 152401 h 304800"/>
              <a:gd name="connsiteX5" fmla="*/ 601779 w 914400"/>
              <a:gd name="connsiteY5" fmla="*/ 296980 h 304800"/>
              <a:gd name="connsiteX6" fmla="*/ 457200 w 914400"/>
              <a:gd name="connsiteY6" fmla="*/ 304801 h 304800"/>
              <a:gd name="connsiteX7" fmla="*/ 312621 w 914400"/>
              <a:gd name="connsiteY7" fmla="*/ 296980 h 304800"/>
              <a:gd name="connsiteX8" fmla="*/ 1 w 914400"/>
              <a:gd name="connsiteY8" fmla="*/ 152400 h 304800"/>
              <a:gd name="connsiteX9" fmla="*/ 0 w 914400"/>
              <a:gd name="connsiteY9" fmla="*/ 152400 h 304800"/>
              <a:gd name="connsiteX0" fmla="*/ 312621 w 914401"/>
              <a:gd name="connsiteY0" fmla="*/ 296980 h 388420"/>
              <a:gd name="connsiteX1" fmla="*/ 1 w 914401"/>
              <a:gd name="connsiteY1" fmla="*/ 152400 h 388420"/>
              <a:gd name="connsiteX2" fmla="*/ 0 w 914401"/>
              <a:gd name="connsiteY2" fmla="*/ 152400 h 388420"/>
              <a:gd name="connsiteX3" fmla="*/ 312621 w 914401"/>
              <a:gd name="connsiteY3" fmla="*/ 7821 h 388420"/>
              <a:gd name="connsiteX4" fmla="*/ 457200 w 914401"/>
              <a:gd name="connsiteY4" fmla="*/ 0 h 388420"/>
              <a:gd name="connsiteX5" fmla="*/ 601780 w 914401"/>
              <a:gd name="connsiteY5" fmla="*/ 7821 h 388420"/>
              <a:gd name="connsiteX6" fmla="*/ 914400 w 914401"/>
              <a:gd name="connsiteY6" fmla="*/ 152401 h 388420"/>
              <a:gd name="connsiteX7" fmla="*/ 601779 w 914401"/>
              <a:gd name="connsiteY7" fmla="*/ 296980 h 388420"/>
              <a:gd name="connsiteX8" fmla="*/ 457200 w 914401"/>
              <a:gd name="connsiteY8" fmla="*/ 304801 h 388420"/>
              <a:gd name="connsiteX9" fmla="*/ 404061 w 914401"/>
              <a:gd name="connsiteY9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601779 w 914401"/>
              <a:gd name="connsiteY6" fmla="*/ 296980 h 388420"/>
              <a:gd name="connsiteX7" fmla="*/ 457200 w 914401"/>
              <a:gd name="connsiteY7" fmla="*/ 304801 h 388420"/>
              <a:gd name="connsiteX8" fmla="*/ 404061 w 914401"/>
              <a:gd name="connsiteY8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601779 w 914401"/>
              <a:gd name="connsiteY6" fmla="*/ 296980 h 388420"/>
              <a:gd name="connsiteX7" fmla="*/ 457200 w 914401"/>
              <a:gd name="connsiteY7" fmla="*/ 304800 h 388420"/>
              <a:gd name="connsiteX8" fmla="*/ 404061 w 914401"/>
              <a:gd name="connsiteY8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601779 w 914401"/>
              <a:gd name="connsiteY6" fmla="*/ 296980 h 388420"/>
              <a:gd name="connsiteX7" fmla="*/ 404061 w 914401"/>
              <a:gd name="connsiteY7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404061 w 914401"/>
              <a:gd name="connsiteY6" fmla="*/ 388420 h 388420"/>
              <a:gd name="connsiteX0" fmla="*/ 1 w 914401"/>
              <a:gd name="connsiteY0" fmla="*/ 152400 h 152401"/>
              <a:gd name="connsiteX1" fmla="*/ 0 w 914401"/>
              <a:gd name="connsiteY1" fmla="*/ 152400 h 152401"/>
              <a:gd name="connsiteX2" fmla="*/ 312621 w 914401"/>
              <a:gd name="connsiteY2" fmla="*/ 7821 h 152401"/>
              <a:gd name="connsiteX3" fmla="*/ 457200 w 914401"/>
              <a:gd name="connsiteY3" fmla="*/ 0 h 152401"/>
              <a:gd name="connsiteX4" fmla="*/ 601780 w 914401"/>
              <a:gd name="connsiteY4" fmla="*/ 7821 h 152401"/>
              <a:gd name="connsiteX5" fmla="*/ 914400 w 914401"/>
              <a:gd name="connsiteY5" fmla="*/ 152401 h 152401"/>
              <a:gd name="connsiteX0" fmla="*/ 1 w 914401"/>
              <a:gd name="connsiteY0" fmla="*/ 152400 h 152401"/>
              <a:gd name="connsiteX1" fmla="*/ 0 w 914401"/>
              <a:gd name="connsiteY1" fmla="*/ 152400 h 152401"/>
              <a:gd name="connsiteX2" fmla="*/ 312621 w 914401"/>
              <a:gd name="connsiteY2" fmla="*/ 7821 h 152401"/>
              <a:gd name="connsiteX3" fmla="*/ 457200 w 914401"/>
              <a:gd name="connsiteY3" fmla="*/ 0 h 152401"/>
              <a:gd name="connsiteX4" fmla="*/ 601780 w 914401"/>
              <a:gd name="connsiteY4" fmla="*/ 7821 h 152401"/>
              <a:gd name="connsiteX5" fmla="*/ 914400 w 914401"/>
              <a:gd name="connsiteY5" fmla="*/ 152401 h 152401"/>
              <a:gd name="connsiteX6" fmla="*/ 1 w 914401"/>
              <a:gd name="connsiteY6" fmla="*/ 152400 h 152401"/>
              <a:gd name="connsiteX0" fmla="*/ 228600 w 914401"/>
              <a:gd name="connsiteY0" fmla="*/ 457201 h 457201"/>
              <a:gd name="connsiteX1" fmla="*/ 0 w 914401"/>
              <a:gd name="connsiteY1" fmla="*/ 152400 h 457201"/>
              <a:gd name="connsiteX2" fmla="*/ 312621 w 914401"/>
              <a:gd name="connsiteY2" fmla="*/ 7821 h 457201"/>
              <a:gd name="connsiteX3" fmla="*/ 457200 w 914401"/>
              <a:gd name="connsiteY3" fmla="*/ 0 h 457201"/>
              <a:gd name="connsiteX4" fmla="*/ 601780 w 914401"/>
              <a:gd name="connsiteY4" fmla="*/ 7821 h 457201"/>
              <a:gd name="connsiteX5" fmla="*/ 914400 w 914401"/>
              <a:gd name="connsiteY5" fmla="*/ 152401 h 457201"/>
              <a:gd name="connsiteX6" fmla="*/ 228600 w 914401"/>
              <a:gd name="connsiteY6" fmla="*/ 457201 h 457201"/>
              <a:gd name="connsiteX0" fmla="*/ 0 w 914401"/>
              <a:gd name="connsiteY0" fmla="*/ 0 h 152401"/>
              <a:gd name="connsiteX1" fmla="*/ 0 w 914401"/>
              <a:gd name="connsiteY1" fmla="*/ 152400 h 152401"/>
              <a:gd name="connsiteX2" fmla="*/ 312621 w 914401"/>
              <a:gd name="connsiteY2" fmla="*/ 7821 h 152401"/>
              <a:gd name="connsiteX3" fmla="*/ 457200 w 914401"/>
              <a:gd name="connsiteY3" fmla="*/ 0 h 152401"/>
              <a:gd name="connsiteX4" fmla="*/ 601780 w 914401"/>
              <a:gd name="connsiteY4" fmla="*/ 7821 h 152401"/>
              <a:gd name="connsiteX5" fmla="*/ 914400 w 914401"/>
              <a:gd name="connsiteY5" fmla="*/ 152401 h 152401"/>
              <a:gd name="connsiteX6" fmla="*/ 0 w 914401"/>
              <a:gd name="connsiteY6" fmla="*/ 0 h 152401"/>
              <a:gd name="connsiteX0" fmla="*/ 0 w 914401"/>
              <a:gd name="connsiteY0" fmla="*/ 152399 h 304800"/>
              <a:gd name="connsiteX1" fmla="*/ 0 w 914401"/>
              <a:gd name="connsiteY1" fmla="*/ 304799 h 304800"/>
              <a:gd name="connsiteX2" fmla="*/ 312621 w 914401"/>
              <a:gd name="connsiteY2" fmla="*/ 160220 h 304800"/>
              <a:gd name="connsiteX3" fmla="*/ 457200 w 914401"/>
              <a:gd name="connsiteY3" fmla="*/ 152399 h 304800"/>
              <a:gd name="connsiteX4" fmla="*/ 601780 w 914401"/>
              <a:gd name="connsiteY4" fmla="*/ 160220 h 304800"/>
              <a:gd name="connsiteX5" fmla="*/ 914400 w 914401"/>
              <a:gd name="connsiteY5" fmla="*/ 304800 h 304800"/>
              <a:gd name="connsiteX6" fmla="*/ 914401 w 914401"/>
              <a:gd name="connsiteY6" fmla="*/ 0 h 304800"/>
              <a:gd name="connsiteX7" fmla="*/ 0 w 914401"/>
              <a:gd name="connsiteY7" fmla="*/ 152399 h 304800"/>
              <a:gd name="connsiteX0" fmla="*/ 0 w 914401"/>
              <a:gd name="connsiteY0" fmla="*/ 0 h 304800"/>
              <a:gd name="connsiteX1" fmla="*/ 0 w 914401"/>
              <a:gd name="connsiteY1" fmla="*/ 304799 h 304800"/>
              <a:gd name="connsiteX2" fmla="*/ 312621 w 914401"/>
              <a:gd name="connsiteY2" fmla="*/ 160220 h 304800"/>
              <a:gd name="connsiteX3" fmla="*/ 457200 w 914401"/>
              <a:gd name="connsiteY3" fmla="*/ 152399 h 304800"/>
              <a:gd name="connsiteX4" fmla="*/ 601780 w 914401"/>
              <a:gd name="connsiteY4" fmla="*/ 160220 h 304800"/>
              <a:gd name="connsiteX5" fmla="*/ 914400 w 914401"/>
              <a:gd name="connsiteY5" fmla="*/ 304800 h 304800"/>
              <a:gd name="connsiteX6" fmla="*/ 914401 w 914401"/>
              <a:gd name="connsiteY6" fmla="*/ 0 h 304800"/>
              <a:gd name="connsiteX7" fmla="*/ 0 w 914401"/>
              <a:gd name="connsiteY7" fmla="*/ 0 h 304800"/>
              <a:gd name="connsiteX0" fmla="*/ 0 w 914401"/>
              <a:gd name="connsiteY0" fmla="*/ 233790 h 538590"/>
              <a:gd name="connsiteX1" fmla="*/ 0 w 914401"/>
              <a:gd name="connsiteY1" fmla="*/ 538589 h 538590"/>
              <a:gd name="connsiteX2" fmla="*/ 312621 w 914401"/>
              <a:gd name="connsiteY2" fmla="*/ 394010 h 538590"/>
              <a:gd name="connsiteX3" fmla="*/ 457200 w 914401"/>
              <a:gd name="connsiteY3" fmla="*/ 386189 h 538590"/>
              <a:gd name="connsiteX4" fmla="*/ 601780 w 914401"/>
              <a:gd name="connsiteY4" fmla="*/ 394010 h 538590"/>
              <a:gd name="connsiteX5" fmla="*/ 914400 w 914401"/>
              <a:gd name="connsiteY5" fmla="*/ 538590 h 538590"/>
              <a:gd name="connsiteX6" fmla="*/ 914401 w 914401"/>
              <a:gd name="connsiteY6" fmla="*/ 233790 h 538590"/>
              <a:gd name="connsiteX7" fmla="*/ 373364 w 914401"/>
              <a:gd name="connsiteY7" fmla="*/ 0 h 538590"/>
              <a:gd name="connsiteX8" fmla="*/ 0 w 914401"/>
              <a:gd name="connsiteY8" fmla="*/ 233790 h 538590"/>
              <a:gd name="connsiteX0" fmla="*/ 0 w 914401"/>
              <a:gd name="connsiteY0" fmla="*/ 0 h 304800"/>
              <a:gd name="connsiteX1" fmla="*/ 0 w 914401"/>
              <a:gd name="connsiteY1" fmla="*/ 304799 h 304800"/>
              <a:gd name="connsiteX2" fmla="*/ 312621 w 914401"/>
              <a:gd name="connsiteY2" fmla="*/ 160220 h 304800"/>
              <a:gd name="connsiteX3" fmla="*/ 457200 w 914401"/>
              <a:gd name="connsiteY3" fmla="*/ 152399 h 304800"/>
              <a:gd name="connsiteX4" fmla="*/ 601780 w 914401"/>
              <a:gd name="connsiteY4" fmla="*/ 160220 h 304800"/>
              <a:gd name="connsiteX5" fmla="*/ 914400 w 914401"/>
              <a:gd name="connsiteY5" fmla="*/ 304800 h 304800"/>
              <a:gd name="connsiteX6" fmla="*/ 914401 w 914401"/>
              <a:gd name="connsiteY6" fmla="*/ 0 h 304800"/>
              <a:gd name="connsiteX7" fmla="*/ 462847 w 914401"/>
              <a:gd name="connsiteY7" fmla="*/ 2 h 304800"/>
              <a:gd name="connsiteX8" fmla="*/ 0 w 914401"/>
              <a:gd name="connsiteY8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1" h="304800">
                <a:moveTo>
                  <a:pt x="0" y="0"/>
                </a:moveTo>
                <a:lnTo>
                  <a:pt x="0" y="304799"/>
                </a:lnTo>
                <a:cubicBezTo>
                  <a:pt x="1" y="239202"/>
                  <a:pt x="125927" y="180964"/>
                  <a:pt x="312621" y="160220"/>
                </a:cubicBezTo>
                <a:cubicBezTo>
                  <a:pt x="359240" y="155040"/>
                  <a:pt x="408059" y="152399"/>
                  <a:pt x="457200" y="152399"/>
                </a:cubicBezTo>
                <a:cubicBezTo>
                  <a:pt x="506341" y="152399"/>
                  <a:pt x="555160" y="155040"/>
                  <a:pt x="601780" y="160220"/>
                </a:cubicBezTo>
                <a:cubicBezTo>
                  <a:pt x="788475" y="180964"/>
                  <a:pt x="914401" y="239202"/>
                  <a:pt x="914400" y="304800"/>
                </a:cubicBezTo>
                <a:cubicBezTo>
                  <a:pt x="914400" y="203200"/>
                  <a:pt x="914401" y="101600"/>
                  <a:pt x="914401" y="0"/>
                </a:cubicBezTo>
                <a:lnTo>
                  <a:pt x="462847" y="2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1">
                  <a:lumMod val="20000"/>
                  <a:lumOff val="80000"/>
                </a:schemeClr>
              </a:gs>
              <a:gs pos="35000">
                <a:schemeClr val="tx1">
                  <a:lumMod val="20000"/>
                  <a:lumOff val="80000"/>
                </a:schemeClr>
              </a:gs>
              <a:gs pos="100000">
                <a:srgbClr val="E4EBFC"/>
              </a:gs>
            </a:gsLst>
          </a:gradFill>
          <a:ln w="6350">
            <a:solidFill>
              <a:schemeClr val="tx1">
                <a:lumMod val="75000"/>
                <a:alpha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2608788" y="4343398"/>
            <a:ext cx="2549704" cy="132343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  <a:t>Power recycling mirror:</a:t>
            </a:r>
            <a:r>
              <a:rPr kumimoji="0" lang="en-US" sz="1600" i="0" u="none" strike="noStrike" kern="1200" cap="none" spc="0" normalizeH="0" noProof="0" dirty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  <a:t> </a:t>
            </a:r>
            <a:r>
              <a:rPr lang="en-US" sz="1600" b="0" dirty="0" smtClean="0">
                <a:solidFill>
                  <a:srgbClr val="326464"/>
                </a:solidFill>
                <a:latin typeface="Helvetica" pitchFamily="34" charset="0"/>
                <a:ea typeface="+mj-ea"/>
                <a:cs typeface="Helvetica" pitchFamily="34" charset="0"/>
              </a:rPr>
              <a:t>r</a:t>
            </a:r>
            <a:r>
              <a:rPr lang="en-US" sz="1600" b="0" noProof="0" dirty="0" err="1" smtClean="0">
                <a:solidFill>
                  <a:srgbClr val="326464"/>
                </a:solidFill>
                <a:latin typeface="Helvetica" pitchFamily="34" charset="0"/>
                <a:ea typeface="+mj-ea"/>
                <a:cs typeface="Helvetica" pitchFamily="34" charset="0"/>
              </a:rPr>
              <a:t>eflects</a:t>
            </a:r>
            <a:r>
              <a:rPr lang="en-US" sz="1600" b="0" noProof="0" dirty="0" smtClean="0">
                <a:solidFill>
                  <a:srgbClr val="326464"/>
                </a:solidFill>
                <a:latin typeface="Helvetica" pitchFamily="34" charset="0"/>
                <a:ea typeface="+mj-ea"/>
                <a:cs typeface="Helvetica" pitchFamily="34" charset="0"/>
              </a:rPr>
              <a:t> light back coming from the beam splitter, increasing power in the arm cavities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326464"/>
              </a:solidFill>
              <a:effectLst/>
              <a:uLnTx/>
              <a:uFillTx/>
              <a:latin typeface="Helvetica" pitchFamily="34" charset="0"/>
              <a:ea typeface="+mj-ea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LIGO_stn.pdf"/>
          <p:cNvPicPr>
            <a:picLocks noChangeAspect="1"/>
          </p:cNvPicPr>
          <p:nvPr/>
        </p:nvPicPr>
        <p:blipFill>
          <a:blip r:embed="rId2" cstate="print"/>
          <a:srcRect l="4596" t="4630" r="7113" b="4444"/>
          <a:stretch>
            <a:fillRect/>
          </a:stretch>
        </p:blipFill>
        <p:spPr>
          <a:xfrm>
            <a:off x="685800" y="685800"/>
            <a:ext cx="7851860" cy="56388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 bwMode="auto">
          <a:xfrm>
            <a:off x="1600200" y="2819400"/>
            <a:ext cx="4191000" cy="29718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326464"/>
            </a:solidFill>
            <a:prstDash val="sysDash"/>
            <a:round/>
            <a:headEnd type="none" w="med" len="med"/>
            <a:tailEnd type="none" w="lg" len="lg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5257800" y="4419600"/>
            <a:ext cx="1143000" cy="923330"/>
          </a:xfrm>
          <a:prstGeom prst="rect">
            <a:avLst/>
          </a:prstGeom>
          <a:solidFill>
            <a:schemeClr val="bg1">
              <a:alpha val="75000"/>
            </a:schemeClr>
          </a:solidFill>
          <a:ln w="12700">
            <a:solidFill>
              <a:srgbClr val="326464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1800" b="0" i="0" dirty="0" smtClean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rPr>
              <a:t>Standard quantum limit</a:t>
            </a:r>
            <a:endParaRPr lang="en-US" sz="1800" b="0" i="0" dirty="0">
              <a:solidFill>
                <a:srgbClr val="326464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3047999" y="1066799"/>
            <a:ext cx="4114801" cy="1537119"/>
          </a:xfrm>
          <a:custGeom>
            <a:avLst/>
            <a:gdLst>
              <a:gd name="connsiteX0" fmla="*/ 0 w 4856648"/>
              <a:gd name="connsiteY0" fmla="*/ 68013 h 2113448"/>
              <a:gd name="connsiteX1" fmla="*/ 317395 w 4856648"/>
              <a:gd name="connsiteY1" fmla="*/ 1171339 h 2113448"/>
              <a:gd name="connsiteX2" fmla="*/ 1178896 w 4856648"/>
              <a:gd name="connsiteY2" fmla="*/ 1957269 h 2113448"/>
              <a:gd name="connsiteX3" fmla="*/ 2501375 w 4856648"/>
              <a:gd name="connsiteY3" fmla="*/ 1859028 h 2113448"/>
              <a:gd name="connsiteX4" fmla="*/ 4451088 w 4856648"/>
              <a:gd name="connsiteY4" fmla="*/ 430750 h 2113448"/>
              <a:gd name="connsiteX5" fmla="*/ 4813825 w 4856648"/>
              <a:gd name="connsiteY5" fmla="*/ 317395 h 2113448"/>
              <a:gd name="connsiteX6" fmla="*/ 4708026 w 4856648"/>
              <a:gd name="connsiteY6" fmla="*/ 0 h 2113448"/>
              <a:gd name="connsiteX0" fmla="*/ 0 w 4851609"/>
              <a:gd name="connsiteY0" fmla="*/ 68013 h 2113448"/>
              <a:gd name="connsiteX1" fmla="*/ 317395 w 4851609"/>
              <a:gd name="connsiteY1" fmla="*/ 1171339 h 2113448"/>
              <a:gd name="connsiteX2" fmla="*/ 1178896 w 4851609"/>
              <a:gd name="connsiteY2" fmla="*/ 1957269 h 2113448"/>
              <a:gd name="connsiteX3" fmla="*/ 2501375 w 4851609"/>
              <a:gd name="connsiteY3" fmla="*/ 1859028 h 2113448"/>
              <a:gd name="connsiteX4" fmla="*/ 4451088 w 4851609"/>
              <a:gd name="connsiteY4" fmla="*/ 430750 h 2113448"/>
              <a:gd name="connsiteX5" fmla="*/ 4716843 w 4851609"/>
              <a:gd name="connsiteY5" fmla="*/ 255679 h 2113448"/>
              <a:gd name="connsiteX6" fmla="*/ 4708026 w 4851609"/>
              <a:gd name="connsiteY6" fmla="*/ 0 h 2113448"/>
              <a:gd name="connsiteX0" fmla="*/ 0 w 5012827"/>
              <a:gd name="connsiteY0" fmla="*/ 0 h 2045435"/>
              <a:gd name="connsiteX1" fmla="*/ 317395 w 5012827"/>
              <a:gd name="connsiteY1" fmla="*/ 1103326 h 2045435"/>
              <a:gd name="connsiteX2" fmla="*/ 1178896 w 5012827"/>
              <a:gd name="connsiteY2" fmla="*/ 1889256 h 2045435"/>
              <a:gd name="connsiteX3" fmla="*/ 2501375 w 5012827"/>
              <a:gd name="connsiteY3" fmla="*/ 1791015 h 2045435"/>
              <a:gd name="connsiteX4" fmla="*/ 4451088 w 5012827"/>
              <a:gd name="connsiteY4" fmla="*/ 362737 h 2045435"/>
              <a:gd name="connsiteX5" fmla="*/ 4716843 w 5012827"/>
              <a:gd name="connsiteY5" fmla="*/ 187666 h 2045435"/>
              <a:gd name="connsiteX6" fmla="*/ 4869244 w 5012827"/>
              <a:gd name="connsiteY6" fmla="*/ 35266 h 2045435"/>
              <a:gd name="connsiteX0" fmla="*/ 0 w 4820333"/>
              <a:gd name="connsiteY0" fmla="*/ 0 h 2045435"/>
              <a:gd name="connsiteX1" fmla="*/ 317395 w 4820333"/>
              <a:gd name="connsiteY1" fmla="*/ 1103326 h 2045435"/>
              <a:gd name="connsiteX2" fmla="*/ 1178896 w 4820333"/>
              <a:gd name="connsiteY2" fmla="*/ 1889256 h 2045435"/>
              <a:gd name="connsiteX3" fmla="*/ 2501375 w 4820333"/>
              <a:gd name="connsiteY3" fmla="*/ 1791015 h 2045435"/>
              <a:gd name="connsiteX4" fmla="*/ 4451088 w 4820333"/>
              <a:gd name="connsiteY4" fmla="*/ 362737 h 2045435"/>
              <a:gd name="connsiteX5" fmla="*/ 4716843 w 4820333"/>
              <a:gd name="connsiteY5" fmla="*/ 187666 h 2045435"/>
              <a:gd name="connsiteX0" fmla="*/ 0 w 4451088"/>
              <a:gd name="connsiteY0" fmla="*/ 0 h 2045435"/>
              <a:gd name="connsiteX1" fmla="*/ 317395 w 4451088"/>
              <a:gd name="connsiteY1" fmla="*/ 1103326 h 2045435"/>
              <a:gd name="connsiteX2" fmla="*/ 1178896 w 4451088"/>
              <a:gd name="connsiteY2" fmla="*/ 1889256 h 2045435"/>
              <a:gd name="connsiteX3" fmla="*/ 2501375 w 4451088"/>
              <a:gd name="connsiteY3" fmla="*/ 1791015 h 2045435"/>
              <a:gd name="connsiteX4" fmla="*/ 4451088 w 4451088"/>
              <a:gd name="connsiteY4" fmla="*/ 362737 h 2045435"/>
              <a:gd name="connsiteX0" fmla="*/ 0 w 4451088"/>
              <a:gd name="connsiteY0" fmla="*/ 0 h 2045435"/>
              <a:gd name="connsiteX1" fmla="*/ 68644 w 4451088"/>
              <a:gd name="connsiteY1" fmla="*/ 416266 h 2045435"/>
              <a:gd name="connsiteX2" fmla="*/ 317395 w 4451088"/>
              <a:gd name="connsiteY2" fmla="*/ 1103326 h 2045435"/>
              <a:gd name="connsiteX3" fmla="*/ 1178896 w 4451088"/>
              <a:gd name="connsiteY3" fmla="*/ 1889256 h 2045435"/>
              <a:gd name="connsiteX4" fmla="*/ 2501375 w 4451088"/>
              <a:gd name="connsiteY4" fmla="*/ 1791015 h 2045435"/>
              <a:gd name="connsiteX5" fmla="*/ 4451088 w 4451088"/>
              <a:gd name="connsiteY5" fmla="*/ 362737 h 2045435"/>
              <a:gd name="connsiteX0" fmla="*/ 0 w 4382444"/>
              <a:gd name="connsiteY0" fmla="*/ 53529 h 1682698"/>
              <a:gd name="connsiteX1" fmla="*/ 248751 w 4382444"/>
              <a:gd name="connsiteY1" fmla="*/ 740589 h 1682698"/>
              <a:gd name="connsiteX2" fmla="*/ 1110252 w 4382444"/>
              <a:gd name="connsiteY2" fmla="*/ 1526519 h 1682698"/>
              <a:gd name="connsiteX3" fmla="*/ 2432731 w 4382444"/>
              <a:gd name="connsiteY3" fmla="*/ 1428278 h 1682698"/>
              <a:gd name="connsiteX4" fmla="*/ 4382444 w 4382444"/>
              <a:gd name="connsiteY4" fmla="*/ 0 h 1682698"/>
              <a:gd name="connsiteX0" fmla="*/ 0 w 4343400"/>
              <a:gd name="connsiteY0" fmla="*/ 0 h 1616469"/>
              <a:gd name="connsiteX1" fmla="*/ 248751 w 4343400"/>
              <a:gd name="connsiteY1" fmla="*/ 687060 h 1616469"/>
              <a:gd name="connsiteX2" fmla="*/ 1110252 w 4343400"/>
              <a:gd name="connsiteY2" fmla="*/ 1472990 h 1616469"/>
              <a:gd name="connsiteX3" fmla="*/ 2432731 w 4343400"/>
              <a:gd name="connsiteY3" fmla="*/ 1374749 h 1616469"/>
              <a:gd name="connsiteX4" fmla="*/ 4343400 w 4343400"/>
              <a:gd name="connsiteY4" fmla="*/ 22671 h 1616469"/>
              <a:gd name="connsiteX0" fmla="*/ 0 w 4343400"/>
              <a:gd name="connsiteY0" fmla="*/ 0 h 1578158"/>
              <a:gd name="connsiteX1" fmla="*/ 248751 w 4343400"/>
              <a:gd name="connsiteY1" fmla="*/ 687060 h 1578158"/>
              <a:gd name="connsiteX2" fmla="*/ 1110252 w 4343400"/>
              <a:gd name="connsiteY2" fmla="*/ 1472990 h 1578158"/>
              <a:gd name="connsiteX3" fmla="*/ 2438400 w 4343400"/>
              <a:gd name="connsiteY3" fmla="*/ 1318071 h 1578158"/>
              <a:gd name="connsiteX4" fmla="*/ 4343400 w 4343400"/>
              <a:gd name="connsiteY4" fmla="*/ 22671 h 1578158"/>
              <a:gd name="connsiteX0" fmla="*/ 0 w 4343400"/>
              <a:gd name="connsiteY0" fmla="*/ 0 h 1578158"/>
              <a:gd name="connsiteX1" fmla="*/ 248751 w 4343400"/>
              <a:gd name="connsiteY1" fmla="*/ 687060 h 1578158"/>
              <a:gd name="connsiteX2" fmla="*/ 1110252 w 4343400"/>
              <a:gd name="connsiteY2" fmla="*/ 1472990 h 1578158"/>
              <a:gd name="connsiteX3" fmla="*/ 2438400 w 4343400"/>
              <a:gd name="connsiteY3" fmla="*/ 1318071 h 1578158"/>
              <a:gd name="connsiteX4" fmla="*/ 4343400 w 4343400"/>
              <a:gd name="connsiteY4" fmla="*/ 22671 h 1578158"/>
              <a:gd name="connsiteX0" fmla="*/ 0 w 4343400"/>
              <a:gd name="connsiteY0" fmla="*/ 168039 h 1746197"/>
              <a:gd name="connsiteX1" fmla="*/ 76200 w 4343400"/>
              <a:gd name="connsiteY1" fmla="*/ 114510 h 1746197"/>
              <a:gd name="connsiteX2" fmla="*/ 248751 w 4343400"/>
              <a:gd name="connsiteY2" fmla="*/ 855099 h 1746197"/>
              <a:gd name="connsiteX3" fmla="*/ 1110252 w 4343400"/>
              <a:gd name="connsiteY3" fmla="*/ 1641029 h 1746197"/>
              <a:gd name="connsiteX4" fmla="*/ 2438400 w 4343400"/>
              <a:gd name="connsiteY4" fmla="*/ 1486110 h 1746197"/>
              <a:gd name="connsiteX5" fmla="*/ 4343400 w 4343400"/>
              <a:gd name="connsiteY5" fmla="*/ 190710 h 1746197"/>
              <a:gd name="connsiteX0" fmla="*/ 10077 w 4277277"/>
              <a:gd name="connsiteY0" fmla="*/ 0 h 1631687"/>
              <a:gd name="connsiteX1" fmla="*/ 182628 w 4277277"/>
              <a:gd name="connsiteY1" fmla="*/ 740589 h 1631687"/>
              <a:gd name="connsiteX2" fmla="*/ 1044129 w 4277277"/>
              <a:gd name="connsiteY2" fmla="*/ 1526519 h 1631687"/>
              <a:gd name="connsiteX3" fmla="*/ 2372277 w 4277277"/>
              <a:gd name="connsiteY3" fmla="*/ 1371600 h 1631687"/>
              <a:gd name="connsiteX4" fmla="*/ 4277277 w 4277277"/>
              <a:gd name="connsiteY4" fmla="*/ 76200 h 1631687"/>
              <a:gd name="connsiteX0" fmla="*/ 10077 w 4277277"/>
              <a:gd name="connsiteY0" fmla="*/ 0 h 1631687"/>
              <a:gd name="connsiteX1" fmla="*/ 182628 w 4277277"/>
              <a:gd name="connsiteY1" fmla="*/ 740589 h 1631687"/>
              <a:gd name="connsiteX2" fmla="*/ 1044129 w 4277277"/>
              <a:gd name="connsiteY2" fmla="*/ 1526519 h 1631687"/>
              <a:gd name="connsiteX3" fmla="*/ 2372277 w 4277277"/>
              <a:gd name="connsiteY3" fmla="*/ 1371600 h 1631687"/>
              <a:gd name="connsiteX4" fmla="*/ 4277277 w 4277277"/>
              <a:gd name="connsiteY4" fmla="*/ 76200 h 1631687"/>
              <a:gd name="connsiteX0" fmla="*/ 10077 w 4277277"/>
              <a:gd name="connsiteY0" fmla="*/ 1 h 1555487"/>
              <a:gd name="connsiteX1" fmla="*/ 182628 w 4277277"/>
              <a:gd name="connsiteY1" fmla="*/ 664389 h 1555487"/>
              <a:gd name="connsiteX2" fmla="*/ 1044129 w 4277277"/>
              <a:gd name="connsiteY2" fmla="*/ 1450319 h 1555487"/>
              <a:gd name="connsiteX3" fmla="*/ 2372277 w 4277277"/>
              <a:gd name="connsiteY3" fmla="*/ 1295400 h 1555487"/>
              <a:gd name="connsiteX4" fmla="*/ 4277277 w 4277277"/>
              <a:gd name="connsiteY4" fmla="*/ 0 h 1555487"/>
              <a:gd name="connsiteX0" fmla="*/ 0 w 4267200"/>
              <a:gd name="connsiteY0" fmla="*/ 1 h 1537120"/>
              <a:gd name="connsiteX1" fmla="*/ 304800 w 4267200"/>
              <a:gd name="connsiteY1" fmla="*/ 838201 h 1537120"/>
              <a:gd name="connsiteX2" fmla="*/ 1034052 w 4267200"/>
              <a:gd name="connsiteY2" fmla="*/ 1450319 h 1537120"/>
              <a:gd name="connsiteX3" fmla="*/ 2362200 w 4267200"/>
              <a:gd name="connsiteY3" fmla="*/ 1295400 h 1537120"/>
              <a:gd name="connsiteX4" fmla="*/ 4267200 w 4267200"/>
              <a:gd name="connsiteY4" fmla="*/ 0 h 1537120"/>
              <a:gd name="connsiteX0" fmla="*/ 0 w 4267200"/>
              <a:gd name="connsiteY0" fmla="*/ 1 h 1537120"/>
              <a:gd name="connsiteX1" fmla="*/ 228599 w 4267200"/>
              <a:gd name="connsiteY1" fmla="*/ 838201 h 1537120"/>
              <a:gd name="connsiteX2" fmla="*/ 1034052 w 4267200"/>
              <a:gd name="connsiteY2" fmla="*/ 1450319 h 1537120"/>
              <a:gd name="connsiteX3" fmla="*/ 2362200 w 4267200"/>
              <a:gd name="connsiteY3" fmla="*/ 1295400 h 1537120"/>
              <a:gd name="connsiteX4" fmla="*/ 4267200 w 4267200"/>
              <a:gd name="connsiteY4" fmla="*/ 0 h 1537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67200" h="1537120">
                <a:moveTo>
                  <a:pt x="0" y="1"/>
                </a:moveTo>
                <a:cubicBezTo>
                  <a:pt x="17528" y="210863"/>
                  <a:pt x="45971" y="592493"/>
                  <a:pt x="228599" y="838201"/>
                </a:cubicBezTo>
                <a:cubicBezTo>
                  <a:pt x="413641" y="1083699"/>
                  <a:pt x="678452" y="1374119"/>
                  <a:pt x="1034052" y="1450319"/>
                </a:cubicBezTo>
                <a:cubicBezTo>
                  <a:pt x="1389652" y="1526519"/>
                  <a:pt x="1823342" y="1537120"/>
                  <a:pt x="2362200" y="1295400"/>
                </a:cubicBezTo>
                <a:cubicBezTo>
                  <a:pt x="2901058" y="1053680"/>
                  <a:pt x="3897955" y="267225"/>
                  <a:pt x="4267200" y="0"/>
                </a:cubicBezTo>
              </a:path>
            </a:pathLst>
          </a:custGeom>
          <a:solidFill>
            <a:srgbClr val="326464">
              <a:alpha val="5000"/>
            </a:srgbClr>
          </a:solidFill>
          <a:ln w="38100" cap="flat" cmpd="sng" algn="ctr">
            <a:solidFill>
              <a:schemeClr val="tx2">
                <a:alpha val="25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352800" y="1219200"/>
            <a:ext cx="1143000" cy="646331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>
            <a:solidFill>
              <a:srgbClr val="326464">
                <a:alpha val="50000"/>
              </a:srgbClr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0" i="0" dirty="0" smtClean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rPr>
              <a:t>Initial LIGO</a:t>
            </a:r>
            <a:endParaRPr lang="en-US" sz="1800" b="0" i="0" dirty="0">
              <a:solidFill>
                <a:srgbClr val="326464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3657600" y="685800"/>
            <a:ext cx="2362200" cy="228600"/>
          </a:xfrm>
          <a:prstGeom prst="rect">
            <a:avLst/>
          </a:prstGeom>
          <a:solidFill>
            <a:srgbClr val="E4EB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1600200" y="381000"/>
            <a:ext cx="6629400" cy="533400"/>
          </a:xfrm>
        </p:spPr>
        <p:txBody>
          <a:bodyPr/>
          <a:lstStyle/>
          <a:p>
            <a:r>
              <a:rPr lang="en-US" dirty="0" smtClean="0"/>
              <a:t>Advanced LIGO Sensitivity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28600" y="1219200"/>
            <a:ext cx="1295400" cy="923330"/>
          </a:xfrm>
          <a:prstGeom prst="rect">
            <a:avLst/>
          </a:prstGeom>
          <a:solidFill>
            <a:schemeClr val="accent1">
              <a:lumMod val="90000"/>
              <a:alpha val="25000"/>
            </a:schemeClr>
          </a:solidFill>
          <a:ln w="12700">
            <a:solidFill>
              <a:schemeClr val="accent1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0" i="0" dirty="0" smtClean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rPr>
              <a:t>Radiation pressure noise</a:t>
            </a:r>
            <a:endParaRPr lang="en-US" sz="1800" b="0" i="0" dirty="0">
              <a:solidFill>
                <a:srgbClr val="326464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229600" y="1676400"/>
            <a:ext cx="762000" cy="646331"/>
          </a:xfrm>
          <a:prstGeom prst="rect">
            <a:avLst/>
          </a:prstGeom>
          <a:solidFill>
            <a:schemeClr val="accent1">
              <a:lumMod val="90000"/>
              <a:alpha val="25000"/>
            </a:schemeClr>
          </a:solidFill>
          <a:ln w="12700">
            <a:solidFill>
              <a:schemeClr val="accent1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0" i="0" dirty="0" smtClean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rPr>
              <a:t>Shot noise</a:t>
            </a:r>
            <a:endParaRPr lang="en-US" sz="1800" b="0" i="0" dirty="0">
              <a:solidFill>
                <a:srgbClr val="326464"/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295400"/>
            <a:ext cx="7010400" cy="497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00200" y="228600"/>
            <a:ext cx="6858000" cy="914400"/>
          </a:xfrm>
        </p:spPr>
        <p:txBody>
          <a:bodyPr/>
          <a:lstStyle/>
          <a:p>
            <a:r>
              <a:rPr lang="en-US" dirty="0" smtClean="0"/>
              <a:t>Sensitivity Sixth Science Run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Towards the </a:t>
            </a:r>
            <a:br>
              <a:rPr lang="en-US" dirty="0" smtClean="0"/>
            </a:br>
            <a:r>
              <a:rPr lang="en-US" dirty="0" smtClean="0"/>
              <a:t>Quantum Ground State</a:t>
            </a:r>
            <a:endParaRPr lang="en-US" dirty="0"/>
          </a:p>
        </p:txBody>
      </p:sp>
      <p:pic>
        <p:nvPicPr>
          <p:cNvPr id="15601" name="Picture 2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76400"/>
            <a:ext cx="5550596" cy="4546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 rot="16200000">
            <a:off x="5799284" y="3885736"/>
            <a:ext cx="3113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 smtClean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rPr>
              <a:t>Abbott et al.</a:t>
            </a:r>
            <a:br>
              <a:rPr lang="en-US" sz="1400" b="0" i="0" dirty="0" smtClean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rPr>
            </a:br>
            <a:r>
              <a:rPr lang="en-US" sz="1400" b="0" i="0" dirty="0" smtClean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rPr>
              <a:t>New J. Phys. 11, 073032 (2009)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28600"/>
            <a:ext cx="6172200" cy="914400"/>
          </a:xfrm>
        </p:spPr>
        <p:txBody>
          <a:bodyPr/>
          <a:lstStyle/>
          <a:p>
            <a:r>
              <a:rPr lang="en-US" dirty="0" smtClean="0"/>
              <a:t>Optical Springs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533400" y="1219200"/>
            <a:ext cx="7276507" cy="4957465"/>
            <a:chOff x="715835" y="1524000"/>
            <a:chExt cx="7276507" cy="4957465"/>
          </a:xfrm>
        </p:grpSpPr>
        <p:pic>
          <p:nvPicPr>
            <p:cNvPr id="5" name="Picture 4" descr="AllOpticalTrap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88015" y="1676400"/>
              <a:ext cx="6214847" cy="4035676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143000" y="3505200"/>
              <a:ext cx="4119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800" b="0" i="0" dirty="0" smtClean="0">
                  <a:solidFill>
                    <a:srgbClr val="326464"/>
                  </a:solidFill>
                  <a:latin typeface="Helvetica" pitchFamily="34" charset="0"/>
                  <a:cs typeface="Helvetica" pitchFamily="34" charset="0"/>
                </a:rPr>
                <a:t>0</a:t>
              </a:r>
              <a:endParaRPr lang="en-US" sz="1800" b="0" i="0" dirty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143000" y="2514600"/>
              <a:ext cx="4119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800" b="0" i="0" dirty="0" smtClean="0">
                  <a:solidFill>
                    <a:srgbClr val="326464"/>
                  </a:solidFill>
                  <a:latin typeface="Helvetica" pitchFamily="34" charset="0"/>
                  <a:cs typeface="Helvetica" pitchFamily="34" charset="0"/>
                </a:rPr>
                <a:t>1</a:t>
              </a:r>
              <a:endParaRPr lang="en-US" sz="1800" b="0" i="0" dirty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143000" y="1524000"/>
              <a:ext cx="4119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800" b="0" i="0" dirty="0" smtClean="0">
                  <a:solidFill>
                    <a:srgbClr val="326464"/>
                  </a:solidFill>
                  <a:latin typeface="Helvetica" pitchFamily="34" charset="0"/>
                  <a:cs typeface="Helvetica" pitchFamily="34" charset="0"/>
                </a:rPr>
                <a:t>2</a:t>
              </a:r>
              <a:endParaRPr lang="en-US" sz="1800" b="0" i="0" dirty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66800" y="4495800"/>
              <a:ext cx="4881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800" b="0" i="0" dirty="0" smtClean="0">
                  <a:solidFill>
                    <a:srgbClr val="326464"/>
                  </a:solidFill>
                  <a:latin typeface="Helvetica" pitchFamily="34" charset="0"/>
                  <a:cs typeface="Helvetica" pitchFamily="34" charset="0"/>
                </a:rPr>
                <a:t>–1</a:t>
              </a:r>
              <a:endParaRPr lang="en-US" sz="1800" b="0" i="0" dirty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90600" y="5486400"/>
              <a:ext cx="5643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800" b="0" i="0" dirty="0" smtClean="0">
                  <a:solidFill>
                    <a:srgbClr val="326464"/>
                  </a:solidFill>
                  <a:latin typeface="Helvetica" pitchFamily="34" charset="0"/>
                  <a:cs typeface="Helvetica" pitchFamily="34" charset="0"/>
                </a:rPr>
                <a:t>– 2</a:t>
              </a:r>
              <a:endParaRPr lang="en-US" sz="1800" b="0" i="0" dirty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16200000">
              <a:off x="-1131786" y="3458987"/>
              <a:ext cx="41569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i="0" dirty="0" smtClean="0">
                  <a:solidFill>
                    <a:srgbClr val="326464"/>
                  </a:solidFill>
                  <a:latin typeface="Helvetica" pitchFamily="34" charset="0"/>
                  <a:cs typeface="Helvetica" pitchFamily="34" charset="0"/>
                </a:rPr>
                <a:t>Subcarrier detuning (HWHM)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875590" y="6019800"/>
              <a:ext cx="36776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i="0" dirty="0" smtClean="0">
                  <a:solidFill>
                    <a:srgbClr val="326464"/>
                  </a:solidFill>
                  <a:latin typeface="Helvetica" pitchFamily="34" charset="0"/>
                  <a:cs typeface="Helvetica" pitchFamily="34" charset="0"/>
                </a:rPr>
                <a:t>Carrier detuning (HWHM)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495800" y="5715000"/>
              <a:ext cx="4119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0" i="0" dirty="0" smtClean="0">
                  <a:solidFill>
                    <a:srgbClr val="326464"/>
                  </a:solidFill>
                  <a:latin typeface="Helvetica" pitchFamily="34" charset="0"/>
                  <a:cs typeface="Helvetica" pitchFamily="34" charset="0"/>
                </a:rPr>
                <a:t>0</a:t>
              </a:r>
              <a:endParaRPr lang="en-US" sz="1800" b="0" i="0" dirty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791200" y="5715001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0" i="0" dirty="0" smtClean="0">
                  <a:solidFill>
                    <a:srgbClr val="326464"/>
                  </a:solidFill>
                  <a:latin typeface="Helvetica" pitchFamily="34" charset="0"/>
                  <a:cs typeface="Helvetica" pitchFamily="34" charset="0"/>
                </a:rPr>
                <a:t>2.5</a:t>
              </a:r>
              <a:endParaRPr lang="en-US" sz="1800" b="0" i="0" dirty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580376" y="5715000"/>
              <a:ext cx="4119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0" i="0" dirty="0" smtClean="0">
                  <a:solidFill>
                    <a:srgbClr val="326464"/>
                  </a:solidFill>
                  <a:latin typeface="Helvetica" pitchFamily="34" charset="0"/>
                  <a:cs typeface="Helvetica" pitchFamily="34" charset="0"/>
                </a:rPr>
                <a:t>5</a:t>
              </a:r>
              <a:endParaRPr lang="en-US" sz="1800" b="0" i="0" dirty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706624" y="5715000"/>
              <a:ext cx="7223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0" i="0" dirty="0" smtClean="0">
                  <a:solidFill>
                    <a:srgbClr val="326464"/>
                  </a:solidFill>
                  <a:latin typeface="Helvetica" pitchFamily="34" charset="0"/>
                  <a:cs typeface="Helvetica" pitchFamily="34" charset="0"/>
                </a:rPr>
                <a:t> –2.5</a:t>
              </a:r>
              <a:endParaRPr lang="en-US" sz="1800" b="0" i="0" dirty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219200" y="5715000"/>
              <a:ext cx="5735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0" i="0" dirty="0" smtClean="0">
                  <a:solidFill>
                    <a:srgbClr val="326464"/>
                  </a:solidFill>
                  <a:latin typeface="Helvetica" pitchFamily="34" charset="0"/>
                  <a:cs typeface="Helvetica" pitchFamily="34" charset="0"/>
                </a:rPr>
                <a:t>– 5</a:t>
              </a:r>
              <a:endParaRPr lang="en-US" sz="1800" b="0" i="0" dirty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endParaRPr>
            </a:p>
          </p:txBody>
        </p:sp>
      </p:grpSp>
      <p:sp>
        <p:nvSpPr>
          <p:cNvPr id="25" name="Rectangle 24"/>
          <p:cNvSpPr/>
          <p:nvPr/>
        </p:nvSpPr>
        <p:spPr bwMode="auto">
          <a:xfrm>
            <a:off x="7391400" y="2286000"/>
            <a:ext cx="1371600" cy="914400"/>
          </a:xfrm>
          <a:prstGeom prst="rect">
            <a:avLst/>
          </a:prstGeom>
          <a:solidFill>
            <a:schemeClr val="tx1">
              <a:lumMod val="20000"/>
              <a:lumOff val="80000"/>
              <a:alpha val="75000"/>
            </a:schemeClr>
          </a:solidFill>
          <a:ln w="12700" cap="flat" cmpd="sng" algn="ctr">
            <a:solidFill>
              <a:srgbClr val="326464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800" i="0" dirty="0" smtClean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rPr>
              <a:t>subcarrier ~ 5% of carrier</a:t>
            </a:r>
          </a:p>
        </p:txBody>
      </p:sp>
      <p:sp>
        <p:nvSpPr>
          <p:cNvPr id="18" name="TextBox 17"/>
          <p:cNvSpPr txBox="1"/>
          <p:nvPr/>
        </p:nvSpPr>
        <p:spPr>
          <a:xfrm rot="16200000">
            <a:off x="6814810" y="4081790"/>
            <a:ext cx="2286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 smtClean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rPr>
              <a:t>Corbitt et al.,</a:t>
            </a:r>
            <a:br>
              <a:rPr lang="en-US" sz="1400" b="0" i="0" dirty="0" smtClean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rPr>
            </a:br>
            <a:r>
              <a:rPr lang="en-US" sz="1400" b="0" i="0" dirty="0" smtClean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rPr>
              <a:t>PRL 98, 150802 (2007)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Arc 80"/>
          <p:cNvSpPr/>
          <p:nvPr/>
        </p:nvSpPr>
        <p:spPr bwMode="auto">
          <a:xfrm>
            <a:off x="5715000" y="4343400"/>
            <a:ext cx="228600" cy="1524000"/>
          </a:xfrm>
          <a:prstGeom prst="arc">
            <a:avLst/>
          </a:prstGeom>
          <a:noFill/>
          <a:ln w="38100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 bwMode="auto">
          <a:xfrm rot="1800000">
            <a:off x="4495800" y="2209800"/>
            <a:ext cx="914400" cy="914400"/>
          </a:xfrm>
          <a:prstGeom prst="ellipse">
            <a:avLst/>
          </a:prstGeom>
          <a:solidFill>
            <a:schemeClr val="accent2">
              <a:lumMod val="75000"/>
              <a:alpha val="50000"/>
            </a:schemeClr>
          </a:solidFill>
          <a:ln w="127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00200" y="228600"/>
            <a:ext cx="6858000" cy="1066800"/>
          </a:xfrm>
        </p:spPr>
        <p:txBody>
          <a:bodyPr/>
          <a:lstStyle/>
          <a:p>
            <a:r>
              <a:rPr lang="en-US" dirty="0" smtClean="0"/>
              <a:t>Squeezed Light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3505200" y="2057400"/>
            <a:ext cx="0" cy="36576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32646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1752600" y="5105400"/>
            <a:ext cx="54102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32646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V="1">
            <a:off x="3505200" y="2667000"/>
            <a:ext cx="1447800" cy="24384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H="1" flipV="1">
            <a:off x="2286000" y="3124200"/>
            <a:ext cx="1219200" cy="19812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V="1">
            <a:off x="3505200" y="3810000"/>
            <a:ext cx="3810000" cy="12954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oval" w="med" len="med"/>
            <a:tailEnd type="triangle"/>
          </a:ln>
          <a:effectLst/>
        </p:spPr>
      </p:cxnSp>
      <p:sp>
        <p:nvSpPr>
          <p:cNvPr id="18" name="Oval 17"/>
          <p:cNvSpPr/>
          <p:nvPr/>
        </p:nvSpPr>
        <p:spPr bwMode="auto">
          <a:xfrm rot="-1140000">
            <a:off x="6400800" y="3581400"/>
            <a:ext cx="1828800" cy="457200"/>
          </a:xfrm>
          <a:prstGeom prst="ellipse">
            <a:avLst/>
          </a:prstGeom>
          <a:solidFill>
            <a:schemeClr val="accent2">
              <a:lumMod val="50000"/>
              <a:alpha val="50000"/>
            </a:schemeClr>
          </a:solidFill>
          <a:ln w="1270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1" name="Straight Connector 30"/>
          <p:cNvCxnSpPr>
            <a:stCxn id="17" idx="0"/>
            <a:endCxn id="17" idx="4"/>
          </p:cNvCxnSpPr>
          <p:nvPr/>
        </p:nvCxnSpPr>
        <p:spPr bwMode="auto">
          <a:xfrm flipH="1">
            <a:off x="4724400" y="2271053"/>
            <a:ext cx="457200" cy="791894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32" name="Straight Connector 31"/>
          <p:cNvCxnSpPr>
            <a:stCxn id="17" idx="2"/>
            <a:endCxn id="17" idx="6"/>
          </p:cNvCxnSpPr>
          <p:nvPr/>
        </p:nvCxnSpPr>
        <p:spPr bwMode="auto">
          <a:xfrm>
            <a:off x="4557053" y="2438400"/>
            <a:ext cx="791894" cy="45720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33" name="Straight Connector 32"/>
          <p:cNvCxnSpPr>
            <a:stCxn id="18" idx="0"/>
            <a:endCxn id="18" idx="4"/>
          </p:cNvCxnSpPr>
          <p:nvPr/>
        </p:nvCxnSpPr>
        <p:spPr bwMode="auto">
          <a:xfrm>
            <a:off x="7240775" y="3593854"/>
            <a:ext cx="148850" cy="432292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 rot="-1800000">
            <a:off x="2286000" y="2895600"/>
            <a:ext cx="0" cy="45720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 rot="-1800000">
            <a:off x="1371600" y="3124200"/>
            <a:ext cx="18288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45" name="Straight Connector 44"/>
          <p:cNvCxnSpPr>
            <a:stCxn id="18" idx="2"/>
            <a:endCxn id="18" idx="6"/>
          </p:cNvCxnSpPr>
          <p:nvPr/>
        </p:nvCxnSpPr>
        <p:spPr bwMode="auto">
          <a:xfrm flipV="1">
            <a:off x="6450618" y="3512300"/>
            <a:ext cx="1729164" cy="59540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54" name="Oval 53"/>
          <p:cNvSpPr/>
          <p:nvPr/>
        </p:nvSpPr>
        <p:spPr bwMode="auto">
          <a:xfrm rot="-1800000">
            <a:off x="1371600" y="2895600"/>
            <a:ext cx="1828800" cy="457200"/>
          </a:xfrm>
          <a:prstGeom prst="ellipse">
            <a:avLst/>
          </a:prstGeom>
          <a:solidFill>
            <a:schemeClr val="tx1">
              <a:lumMod val="60000"/>
              <a:lumOff val="40000"/>
              <a:alpha val="50000"/>
            </a:schemeClr>
          </a:solidFill>
          <a:ln w="12700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 rot="19847951">
            <a:off x="773352" y="2476346"/>
            <a:ext cx="2438400" cy="369332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>
            <a:solidFill>
              <a:srgbClr val="326464">
                <a:alpha val="50000"/>
              </a:srgbClr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0" i="0" dirty="0" smtClean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rPr>
              <a:t> Amplitude squeezing</a:t>
            </a:r>
            <a:endParaRPr lang="en-US" sz="1800" b="0" i="0" dirty="0">
              <a:solidFill>
                <a:srgbClr val="326464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 rot="20423679">
            <a:off x="6098426" y="3077073"/>
            <a:ext cx="2053880" cy="369332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>
            <a:solidFill>
              <a:srgbClr val="326464">
                <a:alpha val="50000"/>
              </a:srgbClr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0" i="0" dirty="0" smtClean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rPr>
              <a:t> Phase squeezing</a:t>
            </a:r>
            <a:endParaRPr lang="en-US" sz="1800" b="0" i="0" dirty="0">
              <a:solidFill>
                <a:srgbClr val="326464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191000" y="1676400"/>
            <a:ext cx="1445373" cy="369332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>
            <a:solidFill>
              <a:srgbClr val="326464">
                <a:alpha val="50000"/>
              </a:srgbClr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0" i="0" dirty="0" smtClean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rPr>
              <a:t>Normal light</a:t>
            </a:r>
            <a:endParaRPr lang="en-US" sz="1800" b="0" i="0" dirty="0">
              <a:solidFill>
                <a:srgbClr val="326464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486400" y="45720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ϕ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4876800" y="3962400"/>
            <a:ext cx="1014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0" spc="-300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│E</a:t>
            </a:r>
            <a:r>
              <a:rPr lang="en-US" i="0" spc="-300" dirty="0" smtClean="0">
                <a:solidFill>
                  <a:schemeClr val="accent4">
                    <a:lumMod val="50000"/>
                  </a:schemeClr>
                </a:solidFill>
              </a:rPr>
              <a:t> │</a:t>
            </a:r>
            <a:endParaRPr lang="en-US" i="0" spc="-300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00200" y="228600"/>
            <a:ext cx="6553200" cy="1143000"/>
          </a:xfrm>
        </p:spPr>
        <p:txBody>
          <a:bodyPr/>
          <a:lstStyle/>
          <a:p>
            <a:r>
              <a:rPr lang="en-US" dirty="0" smtClean="0"/>
              <a:t>Key Insights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Shot noise in a Michelson interferometer is due to vacuum fluctuations entering the dark port.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Quantum noise also produces photon pressure noise.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Injecting a specially prepared light state with reduced phase noise (relative to vacuum) into the dark port will improve the shot noise sensitivity.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Similarly, injecting light with reduced amplitude noise will reduce the photon pressure noise.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Non-linear optical effects can be used to generate a squeezed “vacuum” state.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IGO">
  <a:themeElements>
    <a:clrScheme name="">
      <a:dk1>
        <a:srgbClr val="114FFB"/>
      </a:dk1>
      <a:lt1>
        <a:srgbClr val="FFFFFF"/>
      </a:lt1>
      <a:dk2>
        <a:srgbClr val="000000"/>
      </a:dk2>
      <a:lt2>
        <a:srgbClr val="CECECE"/>
      </a:lt2>
      <a:accent1>
        <a:srgbClr val="D49FFF"/>
      </a:accent1>
      <a:accent2>
        <a:srgbClr val="618FFD"/>
      </a:accent2>
      <a:accent3>
        <a:srgbClr val="FFFFFF"/>
      </a:accent3>
      <a:accent4>
        <a:srgbClr val="0D42D6"/>
      </a:accent4>
      <a:accent5>
        <a:srgbClr val="E6CDFF"/>
      </a:accent5>
      <a:accent6>
        <a:srgbClr val="5781E5"/>
      </a:accent6>
      <a:hlink>
        <a:srgbClr val="009688"/>
      </a:hlink>
      <a:folHlink>
        <a:srgbClr val="DADADA"/>
      </a:folHlink>
    </a:clrScheme>
    <a:fontScheme name="LIGO_II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>
            <a:lumMod val="20000"/>
            <a:lumOff val="80000"/>
          </a:schemeClr>
        </a:solidFill>
        <a:ln w="12700" cap="flat" cmpd="sng" algn="ctr">
          <a:solidFill>
            <a:srgbClr val="326464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solidFill>
          <a:schemeClr val="accent1"/>
        </a:solidFill>
        <a:ln w="38100" cap="flat" cmpd="sng" algn="ctr">
          <a:solidFill>
            <a:srgbClr val="FF3300"/>
          </a:solidFill>
          <a:prstDash val="solid"/>
          <a:round/>
          <a:headEnd type="none" w="med" len="med"/>
          <a:tailEnd type="triangle" w="lg" len="lg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b="0" i="0" dirty="0" smtClean="0">
            <a:solidFill>
              <a:srgbClr val="326464"/>
            </a:solidFill>
            <a:latin typeface="Helvetica" pitchFamily="34" charset="0"/>
            <a:cs typeface="Helvetica" pitchFamily="34" charset="0"/>
          </a:defRPr>
        </a:defPPr>
      </a:lstStyle>
    </a:txDef>
  </a:objectDefaults>
  <a:extraClrSchemeLst>
    <a:extraClrScheme>
      <a:clrScheme name="LIGO_II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II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O_II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II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II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II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II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aLIGO">
  <a:themeElements>
    <a:clrScheme name="">
      <a:dk1>
        <a:srgbClr val="114FFB"/>
      </a:dk1>
      <a:lt1>
        <a:srgbClr val="FFFFFF"/>
      </a:lt1>
      <a:dk2>
        <a:srgbClr val="000000"/>
      </a:dk2>
      <a:lt2>
        <a:srgbClr val="CECECE"/>
      </a:lt2>
      <a:accent1>
        <a:srgbClr val="D49FFF"/>
      </a:accent1>
      <a:accent2>
        <a:srgbClr val="618FFD"/>
      </a:accent2>
      <a:accent3>
        <a:srgbClr val="FFFFFF"/>
      </a:accent3>
      <a:accent4>
        <a:srgbClr val="0D42D6"/>
      </a:accent4>
      <a:accent5>
        <a:srgbClr val="E6CDFF"/>
      </a:accent5>
      <a:accent6>
        <a:srgbClr val="5781E5"/>
      </a:accent6>
      <a:hlink>
        <a:srgbClr val="009688"/>
      </a:hlink>
      <a:folHlink>
        <a:srgbClr val="DADADA"/>
      </a:folHlink>
    </a:clrScheme>
    <a:fontScheme name="LIGO_II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solidFill>
          <a:schemeClr val="accent1"/>
        </a:solidFill>
        <a:ln w="38100" cap="flat" cmpd="sng" algn="ctr">
          <a:solidFill>
            <a:srgbClr val="FF3300"/>
          </a:solidFill>
          <a:prstDash val="solid"/>
          <a:round/>
          <a:headEnd type="none" w="med" len="med"/>
          <a:tailEnd type="triangle" w="lg" len="lg"/>
        </a:ln>
        <a:effectLst/>
      </a:spPr>
      <a:bodyPr/>
      <a:lstStyle/>
    </a:lnDef>
  </a:objectDefaults>
  <a:extraClrSchemeLst>
    <a:extraClrScheme>
      <a:clrScheme name="LIGO_II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II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O_II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II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II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II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II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files\qualcomm\eudora mail\attach\LIGO_II.pot</Template>
  <TotalTime>16193</TotalTime>
  <Words>802</Words>
  <Application>Microsoft Office PowerPoint</Application>
  <PresentationFormat>On-screen Show (4:3)</PresentationFormat>
  <Paragraphs>211</Paragraphs>
  <Slides>24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Helvetica</vt:lpstr>
      <vt:lpstr>Symbol</vt:lpstr>
      <vt:lpstr>Times New Roman</vt:lpstr>
      <vt:lpstr>Wingdings</vt:lpstr>
      <vt:lpstr>aLIGO</vt:lpstr>
      <vt:lpstr>1_aLIGO</vt:lpstr>
      <vt:lpstr>Photo Editor Photo</vt:lpstr>
      <vt:lpstr>Squeezed Light Techniques for Gravitational Wave Detection</vt:lpstr>
      <vt:lpstr>Abstract</vt:lpstr>
      <vt:lpstr>The Advanced LIGO Detector</vt:lpstr>
      <vt:lpstr>Advanced LIGO Sensitivity</vt:lpstr>
      <vt:lpstr>Sensitivity Sixth Science Run</vt:lpstr>
      <vt:lpstr>Towards the  Quantum Ground State</vt:lpstr>
      <vt:lpstr>Optical Springs</vt:lpstr>
      <vt:lpstr>Squeezed Light</vt:lpstr>
      <vt:lpstr>Key Insights</vt:lpstr>
      <vt:lpstr>PowerPoint Presentation</vt:lpstr>
      <vt:lpstr>PowerPoint Presentation</vt:lpstr>
      <vt:lpstr>Experimental Confirmation at the GEO600 Detector</vt:lpstr>
      <vt:lpstr>In Fourier Space</vt:lpstr>
      <vt:lpstr>Generating Squeezed “Vacuum”</vt:lpstr>
      <vt:lpstr>Shot /Radiation Pressure Noise  in the Quantum Picture</vt:lpstr>
      <vt:lpstr>The H1 Squeezer Experiment</vt:lpstr>
      <vt:lpstr>H1 Squeezer Experiment</vt:lpstr>
      <vt:lpstr>H1 Squeezed</vt:lpstr>
      <vt:lpstr>PowerPoint Presentation</vt:lpstr>
      <vt:lpstr>PowerPoint Presentation</vt:lpstr>
      <vt:lpstr>PowerPoint Presentation</vt:lpstr>
      <vt:lpstr>Optical Losses and Phase Noise</vt:lpstr>
      <vt:lpstr>Summary and Outlook</vt:lpstr>
      <vt:lpstr>PowerPoint Presentation</vt:lpstr>
    </vt:vector>
  </TitlesOfParts>
  <Company>LIGO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Squeezed Light Techniques for Gravitational Wave Detection</dc:title>
  <dc:subject>Colloquium at Columbia University, NY</dc:subject>
  <dc:creator>Daniel Sigg</dc:creator>
  <cp:keywords/>
  <dc:description>LIGO-G1200064</dc:description>
  <cp:lastModifiedBy>Daniel</cp:lastModifiedBy>
  <cp:revision>3237</cp:revision>
  <cp:lastPrinted>1999-10-01T21:59:04Z</cp:lastPrinted>
  <dcterms:created xsi:type="dcterms:W3CDTF">2011-04-14T01:12:27Z</dcterms:created>
  <dcterms:modified xsi:type="dcterms:W3CDTF">2013-05-29T16:46:36Z</dcterms:modified>
</cp:coreProperties>
</file>